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914" r:id="rId2"/>
  </p:sldMasterIdLst>
  <p:notesMasterIdLst>
    <p:notesMasterId r:id="rId17"/>
  </p:notesMasterIdLst>
  <p:handoutMasterIdLst>
    <p:handoutMasterId r:id="rId18"/>
  </p:handoutMasterIdLst>
  <p:sldIdLst>
    <p:sldId id="259" r:id="rId3"/>
    <p:sldId id="282" r:id="rId4"/>
    <p:sldId id="277" r:id="rId5"/>
    <p:sldId id="278" r:id="rId6"/>
    <p:sldId id="279" r:id="rId7"/>
    <p:sldId id="271" r:id="rId8"/>
    <p:sldId id="273" r:id="rId9"/>
    <p:sldId id="272" r:id="rId10"/>
    <p:sldId id="280" r:id="rId11"/>
    <p:sldId id="281" r:id="rId12"/>
    <p:sldId id="275" r:id="rId13"/>
    <p:sldId id="274" r:id="rId14"/>
    <p:sldId id="285" r:id="rId15"/>
    <p:sldId id="284" r:id="rId16"/>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84" autoAdjust="0"/>
    <p:restoredTop sz="94660"/>
  </p:normalViewPr>
  <p:slideViewPr>
    <p:cSldViewPr>
      <p:cViewPr>
        <p:scale>
          <a:sx n="100" d="100"/>
          <a:sy n="100" d="100"/>
        </p:scale>
        <p:origin x="-376" y="4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198"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4" Type="http://schemas.openxmlformats.org/officeDocument/2006/relationships/image" Target="../media/image27.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image" Target="../media/image2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4F15AC2-FA66-4674-8AE0-3E79412DD8BA}" type="datetimeFigureOut">
              <a:rPr lang="ja-JP" altLang="en-US"/>
              <a:pPr>
                <a:defRPr/>
              </a:pPr>
              <a:t>2015/9/23</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BD838BE-7A75-4394-ADA0-915832E38B93}"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BBD3C13-750A-4843-A365-65A39AD64F5A}" type="datetimeFigureOut">
              <a:rPr lang="ja-JP" altLang="en-US"/>
              <a:pPr>
                <a:defRPr/>
              </a:pPr>
              <a:t>2015/9/23</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584DB5A-8E41-4AD8-B247-BBD0AB8A0B0E}"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11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12</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32772" name="スライド番号プレースホルダ 3"/>
          <p:cNvSpPr>
            <a:spLocks noGrp="1"/>
          </p:cNvSpPr>
          <p:nvPr>
            <p:ph type="sldNum" sz="quarter" idx="5"/>
          </p:nvPr>
        </p:nvSpPr>
        <p:spPr/>
        <p:txBody>
          <a:bodyPr/>
          <a:lstStyle/>
          <a:p>
            <a:pPr>
              <a:defRPr/>
            </a:pPr>
            <a:fld id="{75F51F14-EB51-4219-BF02-A94A7C02D4B9}" type="slidenum">
              <a:rPr lang="ja-JP" altLang="en-US">
                <a:solidFill>
                  <a:srgbClr val="000000"/>
                </a:solidFill>
              </a:rPr>
              <a:pPr>
                <a:defRPr/>
              </a:pPr>
              <a:t>13</a:t>
            </a:fld>
            <a:endParaRPr lang="ja-JP" altLang="en-US">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14</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3</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4</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D584DB5A-8E41-4AD8-B247-BBD0AB8A0B0E}" type="slidenum">
              <a:rPr lang="ja-JP" altLang="en-US" smtClean="0"/>
              <a:pPr>
                <a:defRPr/>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b="0">
                <a:latin typeface="+mn-lt"/>
              </a:defRPr>
            </a:lvl1pPr>
          </a:lstStyle>
          <a:p>
            <a:pPr>
              <a:defRPr/>
            </a:pPr>
            <a:fld id="{4ECA03D7-4B38-4609-BC32-D23B3C346F4D}"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8" descr="SSJ_Logo_100mm_White.png"/>
          <p:cNvPicPr>
            <a:picLocks noChangeAspect="1"/>
          </p:cNvPicPr>
          <p:nvPr userDrawn="1"/>
        </p:nvPicPr>
        <p:blipFill>
          <a:blip r:embed="rId3" cstate="print"/>
          <a:srcRect/>
          <a:stretch>
            <a:fillRect/>
          </a:stretch>
        </p:blipFill>
        <p:spPr bwMode="auto">
          <a:xfrm>
            <a:off x="7812088" y="3213100"/>
            <a:ext cx="539750" cy="369888"/>
          </a:xfrm>
          <a:prstGeom prst="rect">
            <a:avLst/>
          </a:prstGeom>
          <a:noFill/>
          <a:ln w="9525">
            <a:noFill/>
            <a:miter lim="800000"/>
            <a:headEnd/>
            <a:tailEnd/>
          </a:ln>
        </p:spPr>
      </p:pic>
      <p:pic>
        <p:nvPicPr>
          <p:cNvPr id="4" name="図 9" descr="Blue_Thanks.png"/>
          <p:cNvPicPr>
            <a:picLocks noChangeAspect="1"/>
          </p:cNvPicPr>
          <p:nvPr userDrawn="1"/>
        </p:nvPicPr>
        <p:blipFill>
          <a:blip r:embed="rId4" cstate="print"/>
          <a:srcRect/>
          <a:stretch>
            <a:fillRect/>
          </a:stretch>
        </p:blipFill>
        <p:spPr bwMode="auto">
          <a:xfrm>
            <a:off x="3492500" y="2555875"/>
            <a:ext cx="5046663" cy="585788"/>
          </a:xfrm>
          <a:prstGeom prst="rect">
            <a:avLst/>
          </a:prstGeom>
          <a:noFill/>
          <a:ln w="9525">
            <a:noFill/>
            <a:miter lim="800000"/>
            <a:headEnd/>
            <a:tailEnd/>
          </a:ln>
        </p:spPr>
      </p:pic>
      <p:pic>
        <p:nvPicPr>
          <p:cNvPr id="5" name="図 10" descr="Logo_SSCORE.png"/>
          <p:cNvPicPr>
            <a:picLocks noChangeAspect="1"/>
          </p:cNvPicPr>
          <p:nvPr userDrawn="1"/>
        </p:nvPicPr>
        <p:blipFill>
          <a:blip r:embed="rId5" cstate="print"/>
          <a:srcRect/>
          <a:stretch>
            <a:fillRect/>
          </a:stretch>
        </p:blipFill>
        <p:spPr bwMode="auto">
          <a:xfrm>
            <a:off x="3546475" y="3186113"/>
            <a:ext cx="3979863" cy="517525"/>
          </a:xfrm>
          <a:prstGeom prst="rect">
            <a:avLst/>
          </a:prstGeom>
          <a:noFill/>
          <a:ln w="9525">
            <a:noFill/>
            <a:miter lim="800000"/>
            <a:headEnd/>
            <a:tailEnd/>
          </a:ln>
        </p:spPr>
      </p:pic>
      <p:sp>
        <p:nvSpPr>
          <p:cNvPr id="6" name="フッター プレースホルダ 2"/>
          <p:cNvSpPr>
            <a:spLocks noGrp="1"/>
          </p:cNvSpPr>
          <p:nvPr userDrawn="1">
            <p:ph type="ftr" sz="quarter" idx="10"/>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b="0">
                <a:solidFill>
                  <a:prstClr val="white"/>
                </a:solidFill>
                <a:latin typeface="+mn-lt"/>
              </a:defRPr>
            </a:lvl1pPr>
          </a:lstStyle>
          <a:p>
            <a:pPr>
              <a:defRPr/>
            </a:pPr>
            <a:fld id="{84EB7ED2-22F0-4814-B5B3-AE4F8D190F44}"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b="0">
                <a:latin typeface="Arial" charset="0"/>
              </a:defRPr>
            </a:lvl1pPr>
          </a:lstStyle>
          <a:p>
            <a:pPr>
              <a:defRPr/>
            </a:pPr>
            <a:fld id="{288E05B8-C2BC-408D-8EC7-1BCFD6AA13EE}" type="slidenum">
              <a:rPr lang="en-US" altLang="ja-JP"/>
              <a:pPr>
                <a:defRPr/>
              </a:pPr>
              <a:t>&lt;#&gt;</a:t>
            </a:fld>
            <a:endParaRPr lang="en-US" altLang="ja-JP"/>
          </a:p>
        </p:txBody>
      </p:sp>
      <p:sp>
        <p:nvSpPr>
          <p:cNvPr id="3"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503238" y="215900"/>
            <a:ext cx="8229600" cy="1008063"/>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503238" y="1438275"/>
            <a:ext cx="8132762" cy="4318000"/>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sldNum" sz="quarter" idx="10"/>
          </p:nvPr>
        </p:nvSpPr>
        <p:spPr/>
        <p:txBody>
          <a:bodyPr/>
          <a:lstStyle>
            <a:lvl1pPr>
              <a:defRPr b="0">
                <a:latin typeface="Arial" charset="0"/>
              </a:defRPr>
            </a:lvl1pPr>
          </a:lstStyle>
          <a:p>
            <a:pPr>
              <a:defRPr/>
            </a:pPr>
            <a:fld id="{AD62C744-2630-4BC8-A525-92162F917AAD}" type="slidenum">
              <a:rPr lang="en-US" altLang="ja-JP"/>
              <a:pPr>
                <a:defRPr/>
              </a:pPr>
              <a:t>&lt;#&gt;</a:t>
            </a:fld>
            <a:endParaRPr lang="en-US" altLang="ja-JP"/>
          </a:p>
        </p:txBody>
      </p:sp>
      <p:sp>
        <p:nvSpPr>
          <p:cNvPr id="5"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defRPr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b="1">
                <a:latin typeface="+mn-lt"/>
              </a:defRPr>
            </a:lvl1pPr>
          </a:lstStyle>
          <a:p>
            <a:pPr>
              <a:defRPr/>
            </a:pPr>
            <a:fld id="{128F5148-F09D-4D3E-A2C2-733A788D8F70}"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503238" y="215900"/>
            <a:ext cx="8229600" cy="1008063"/>
          </a:xfrm>
          <a:prstGeom prst="rect">
            <a:avLst/>
          </a:prstGeom>
        </p:spPr>
        <p:txBody>
          <a:bodyPr/>
          <a:lstStyle/>
          <a:p>
            <a:r>
              <a:rPr lang="ja-JP" altLang="en-US" smtClean="0"/>
              <a:t>マスタ タイトルの書式設定</a:t>
            </a:r>
            <a:endParaRPr lang="ja-JP" altLang="en-US"/>
          </a:p>
        </p:txBody>
      </p:sp>
      <p:sp>
        <p:nvSpPr>
          <p:cNvPr id="3" name="Rectangle 5"/>
          <p:cNvSpPr>
            <a:spLocks noGrp="1" noChangeArrowheads="1"/>
          </p:cNvSpPr>
          <p:nvPr>
            <p:ph type="sldNum" sz="quarter" idx="10"/>
          </p:nvPr>
        </p:nvSpPr>
        <p:spPr/>
        <p:txBody>
          <a:bodyPr/>
          <a:lstStyle>
            <a:lvl1pPr>
              <a:defRPr b="0">
                <a:latin typeface="Arial" charset="0"/>
              </a:defRPr>
            </a:lvl1pPr>
          </a:lstStyle>
          <a:p>
            <a:pPr>
              <a:defRPr/>
            </a:pPr>
            <a:fld id="{AFDA3EED-62D6-45EC-9F25-BCF238E5A9E3}" type="slidenum">
              <a:rPr lang="en-US" altLang="ja-JP"/>
              <a:pPr>
                <a:defRPr/>
              </a:pPr>
              <a:t>&lt;#&gt;</a:t>
            </a:fld>
            <a:endParaRPr lang="en-US" altLang="ja-JP"/>
          </a:p>
        </p:txBody>
      </p:sp>
      <p:sp>
        <p:nvSpPr>
          <p:cNvPr id="4"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3238" y="215900"/>
            <a:ext cx="8229600" cy="1008063"/>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503238" y="1438275"/>
            <a:ext cx="8132762" cy="4318000"/>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5"/>
          <p:cNvSpPr>
            <a:spLocks noGrp="1" noChangeArrowheads="1"/>
          </p:cNvSpPr>
          <p:nvPr>
            <p:ph type="sldNum" sz="quarter" idx="10"/>
          </p:nvPr>
        </p:nvSpPr>
        <p:spPr/>
        <p:txBody>
          <a:bodyPr/>
          <a:lstStyle>
            <a:lvl1pPr>
              <a:defRPr b="0">
                <a:latin typeface="Arial" charset="0"/>
              </a:defRPr>
            </a:lvl1pPr>
          </a:lstStyle>
          <a:p>
            <a:pPr>
              <a:defRPr/>
            </a:pPr>
            <a:fld id="{049729A2-74A8-4123-B8BB-5ADEC3E302EB}" type="slidenum">
              <a:rPr lang="en-US" altLang="ja-JP"/>
              <a:pPr>
                <a:defRPr/>
              </a:pPr>
              <a:t>&lt;#&gt;</a:t>
            </a:fld>
            <a:endParaRPr lang="en-US" altLang="ja-JP"/>
          </a:p>
        </p:txBody>
      </p:sp>
      <p:sp>
        <p:nvSpPr>
          <p:cNvPr id="5"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図 7" descr="Blue_Agenda.png"/>
          <p:cNvPicPr>
            <a:picLocks noChangeAspect="1"/>
          </p:cNvPicPr>
          <p:nvPr userDrawn="1"/>
        </p:nvPicPr>
        <p:blipFill>
          <a:blip r:embed="rId3" cstate="print"/>
          <a:srcRect/>
          <a:stretch>
            <a:fillRect/>
          </a:stretch>
        </p:blipFill>
        <p:spPr bwMode="auto">
          <a:xfrm>
            <a:off x="971550" y="2808288"/>
            <a:ext cx="1481138" cy="682625"/>
          </a:xfrm>
          <a:prstGeom prst="rect">
            <a:avLst/>
          </a:prstGeom>
          <a:noFill/>
          <a:ln w="9525">
            <a:noFill/>
            <a:miter lim="800000"/>
            <a:headEnd/>
            <a:tailEnd/>
          </a:ln>
        </p:spPr>
      </p:pic>
      <p:sp>
        <p:nvSpPr>
          <p:cNvPr id="7" name="テキスト プレースホルダ 6"/>
          <p:cNvSpPr>
            <a:spLocks noGrp="1"/>
          </p:cNvSpPr>
          <p:nvPr>
            <p:ph type="body" sz="quarter" idx="10"/>
          </p:nvPr>
        </p:nvSpPr>
        <p:spPr>
          <a:xfrm>
            <a:off x="3600000" y="864000"/>
            <a:ext cx="5286412" cy="5661344"/>
          </a:xfrm>
          <a:prstGeom prst="rect">
            <a:avLst/>
          </a:prstGeom>
          <a:noFill/>
        </p:spPr>
        <p:txBody>
          <a:bodyPr anchor="ctr">
            <a:normAutofit/>
          </a:bodyPr>
          <a:lstStyle>
            <a:lvl1pPr fontAlgn="auto">
              <a:lnSpc>
                <a:spcPts val="2800"/>
              </a:lnSpc>
              <a:buFontTx/>
              <a:buNone/>
              <a:defRPr sz="1900" baseline="0">
                <a:solidFill>
                  <a:schemeClr val="bg1"/>
                </a:solidFill>
                <a:latin typeface="+mn-lt"/>
                <a:ea typeface="+mn-ea"/>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smtClean="0"/>
              <a:t>マスタ テキストの書式設定</a:t>
            </a:r>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4000" y="1124744"/>
            <a:ext cx="5400000" cy="1295944"/>
          </a:xfrm>
          <a:prstGeom prst="rect">
            <a:avLst/>
          </a:prstGeom>
        </p:spPr>
        <p:txBody>
          <a:bodyPr anchor="b">
            <a:normAutofit/>
          </a:bodyPr>
          <a:lstStyle>
            <a:lvl1pPr algn="l" fontAlgn="auto">
              <a:lnSpc>
                <a:spcPts val="3400"/>
              </a:lnSpc>
              <a:defRPr sz="2500" b="0" cap="none" spc="100" baseline="0">
                <a:ln>
                  <a:noFill/>
                </a:ln>
                <a:solidFill>
                  <a:schemeClr val="bg1"/>
                </a:solidFill>
                <a:effectLst/>
                <a:latin typeface="+mj-lt"/>
                <a:ea typeface="+mj-ea"/>
              </a:defRPr>
            </a:lvl1pPr>
          </a:lstStyle>
          <a:p>
            <a:r>
              <a:rPr lang="ja-JP" altLang="en-US" smtClean="0"/>
              <a:t>マスタ タイトルの書式設定</a:t>
            </a:r>
            <a:endParaRPr lang="ja-JP" altLang="en-US" dirty="0"/>
          </a:p>
        </p:txBody>
      </p:sp>
      <p:sp>
        <p:nvSpPr>
          <p:cNvPr id="7" name="テキスト プレースホルダ 6"/>
          <p:cNvSpPr>
            <a:spLocks noGrp="1"/>
          </p:cNvSpPr>
          <p:nvPr>
            <p:ph type="body" sz="quarter" idx="10"/>
          </p:nvPr>
        </p:nvSpPr>
        <p:spPr>
          <a:xfrm>
            <a:off x="504000" y="3284984"/>
            <a:ext cx="3095625" cy="1944687"/>
          </a:xfrm>
        </p:spPr>
        <p:txBody>
          <a:bodyPr>
            <a:normAutofit/>
          </a:bodyPr>
          <a:lstStyle>
            <a:lvl1pPr>
              <a:lnSpc>
                <a:spcPts val="2200"/>
              </a:lnSpc>
              <a:buFontTx/>
              <a:buNone/>
              <a:defRPr sz="1400">
                <a:solidFill>
                  <a:schemeClr val="bg1"/>
                </a:solidFill>
              </a:defRPr>
            </a:lvl1pPr>
          </a:lstStyle>
          <a:p>
            <a:pPr lvl="0"/>
            <a:r>
              <a:rPr lang="ja-JP" altLang="en-US" dirty="0" smtClean="0"/>
              <a:t>マスタ テキストの書式</a:t>
            </a:r>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96436416-402E-4EDF-BB72-03543C35B506}"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2 Columns">
    <p:spTree>
      <p:nvGrpSpPr>
        <p:cNvPr id="1" name=""/>
        <p:cNvGrpSpPr/>
        <p:nvPr/>
      </p:nvGrpSpPr>
      <p:grpSpPr>
        <a:xfrm>
          <a:off x="0" y="0"/>
          <a:ext cx="0" cy="0"/>
          <a:chOff x="0" y="0"/>
          <a:chExt cx="0" cy="0"/>
        </a:xfrm>
      </p:grpSpPr>
      <p:sp>
        <p:nvSpPr>
          <p:cNvPr id="10" name="コンテンツ プレースホルダ 9"/>
          <p:cNvSpPr>
            <a:spLocks noGrp="1"/>
          </p:cNvSpPr>
          <p:nvPr>
            <p:ph sz="quarter" idx="13"/>
          </p:nvPr>
        </p:nvSpPr>
        <p:spPr>
          <a:xfrm>
            <a:off x="4680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7" name="タイトル 6"/>
          <p:cNvSpPr>
            <a:spLocks noGrp="1"/>
          </p:cNvSpPr>
          <p:nvPr>
            <p:ph type="title"/>
          </p:nvPr>
        </p:nvSpPr>
        <p:spPr/>
        <p:txBody>
          <a:bodyPr/>
          <a:lstStyle>
            <a:lvl1pPr>
              <a:defRPr b="0" baseline="0"/>
            </a:lvl1pPr>
          </a:lstStyle>
          <a:p>
            <a:r>
              <a:rPr lang="ja-JP" altLang="en-US" dirty="0" smtClean="0"/>
              <a:t>マスタ タイトルの書式設定</a:t>
            </a:r>
            <a:endParaRPr lang="ja-JP" altLang="en-US" dirty="0"/>
          </a:p>
        </p:txBody>
      </p:sp>
      <p:sp>
        <p:nvSpPr>
          <p:cNvPr id="9" name="コンテンツ プレースホルダ 8"/>
          <p:cNvSpPr>
            <a:spLocks noGrp="1"/>
          </p:cNvSpPr>
          <p:nvPr>
            <p:ph sz="quarter" idx="14"/>
          </p:nvPr>
        </p:nvSpPr>
        <p:spPr>
          <a:xfrm>
            <a:off x="504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スライド番号プレースホルダ 5"/>
          <p:cNvSpPr>
            <a:spLocks noGrp="1"/>
          </p:cNvSpPr>
          <p:nvPr>
            <p:ph type="sldNum" sz="quarter" idx="15"/>
          </p:nvPr>
        </p:nvSpPr>
        <p:spPr/>
        <p:txBody>
          <a:bodyPr anchorCtr="0"/>
          <a:lstStyle>
            <a:lvl1pPr algn="r">
              <a:defRPr sz="900">
                <a:latin typeface="+mn-lt"/>
              </a:defRPr>
            </a:lvl1pPr>
          </a:lstStyle>
          <a:p>
            <a:pPr>
              <a:defRPr/>
            </a:pPr>
            <a:fld id="{DCF52521-1A3E-43EB-A334-8AE014E742DE}" type="slidenum">
              <a:rPr lang="ja-JP" altLang="en-US"/>
              <a:pPr>
                <a:defRPr/>
              </a:pPr>
              <a:t>&lt;#&gt;</a:t>
            </a:fld>
            <a:endParaRPr lang="ja-JP" altLang="en-US" dirty="0"/>
          </a:p>
        </p:txBody>
      </p:sp>
      <p:sp>
        <p:nvSpPr>
          <p:cNvPr id="6" name="フッター プレースホルダ 2"/>
          <p:cNvSpPr>
            <a:spLocks noGrp="1"/>
          </p:cNvSpPr>
          <p:nvPr userDrawn="1">
            <p:ph type="ftr" sz="quarter" idx="16"/>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0FBD9EC-DF16-4846-AD3B-E027C4032C45}"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349500"/>
            <a:ext cx="3979862" cy="517525"/>
          </a:xfrm>
          <a:prstGeom prst="rect">
            <a:avLst/>
          </a:prstGeom>
          <a:noFill/>
          <a:ln w="9525">
            <a:noFill/>
            <a:miter lim="800000"/>
            <a:headEnd/>
            <a:tailEnd/>
          </a:ln>
        </p:spPr>
      </p:pic>
      <p:pic>
        <p:nvPicPr>
          <p:cNvPr id="5" name="図 9" descr="SSJ_Logo_100mm_White.png"/>
          <p:cNvPicPr>
            <a:picLocks noChangeAspect="1"/>
          </p:cNvPicPr>
          <p:nvPr userDrawn="1"/>
        </p:nvPicPr>
        <p:blipFill>
          <a:blip r:embed="rId4" cstate="print"/>
          <a:srcRect/>
          <a:stretch>
            <a:fillRect/>
          </a:stretch>
        </p:blipFill>
        <p:spPr bwMode="auto">
          <a:xfrm>
            <a:off x="8101013" y="6119813"/>
            <a:ext cx="574675" cy="395287"/>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8" descr="SSJ_Logo_100mm_White.png"/>
          <p:cNvPicPr>
            <a:picLocks noChangeAspect="1"/>
          </p:cNvPicPr>
          <p:nvPr userDrawn="1"/>
        </p:nvPicPr>
        <p:blipFill>
          <a:blip r:embed="rId3" cstate="print"/>
          <a:srcRect/>
          <a:stretch>
            <a:fillRect/>
          </a:stretch>
        </p:blipFill>
        <p:spPr bwMode="auto">
          <a:xfrm>
            <a:off x="7812088" y="3213100"/>
            <a:ext cx="539750" cy="369888"/>
          </a:xfrm>
          <a:prstGeom prst="rect">
            <a:avLst/>
          </a:prstGeom>
          <a:noFill/>
          <a:ln w="9525">
            <a:noFill/>
            <a:miter lim="800000"/>
            <a:headEnd/>
            <a:tailEnd/>
          </a:ln>
        </p:spPr>
      </p:pic>
      <p:pic>
        <p:nvPicPr>
          <p:cNvPr id="4" name="図 9" descr="Blue_Thanks.png"/>
          <p:cNvPicPr>
            <a:picLocks noChangeAspect="1"/>
          </p:cNvPicPr>
          <p:nvPr userDrawn="1"/>
        </p:nvPicPr>
        <p:blipFill>
          <a:blip r:embed="rId4" cstate="print"/>
          <a:srcRect/>
          <a:stretch>
            <a:fillRect/>
          </a:stretch>
        </p:blipFill>
        <p:spPr bwMode="auto">
          <a:xfrm>
            <a:off x="3492500" y="2555875"/>
            <a:ext cx="5046663" cy="585788"/>
          </a:xfrm>
          <a:prstGeom prst="rect">
            <a:avLst/>
          </a:prstGeom>
          <a:noFill/>
          <a:ln w="9525">
            <a:noFill/>
            <a:miter lim="800000"/>
            <a:headEnd/>
            <a:tailEnd/>
          </a:ln>
        </p:spPr>
      </p:pic>
      <p:pic>
        <p:nvPicPr>
          <p:cNvPr id="5" name="図 10" descr="Logo_SSCORE.png"/>
          <p:cNvPicPr>
            <a:picLocks noChangeAspect="1"/>
          </p:cNvPicPr>
          <p:nvPr userDrawn="1"/>
        </p:nvPicPr>
        <p:blipFill>
          <a:blip r:embed="rId5" cstate="print"/>
          <a:srcRect/>
          <a:stretch>
            <a:fillRect/>
          </a:stretch>
        </p:blipFill>
        <p:spPr bwMode="auto">
          <a:xfrm>
            <a:off x="3546475" y="3186113"/>
            <a:ext cx="3979863" cy="517525"/>
          </a:xfrm>
          <a:prstGeom prst="rect">
            <a:avLst/>
          </a:prstGeom>
          <a:noFill/>
          <a:ln w="9525">
            <a:noFill/>
            <a:miter lim="800000"/>
            <a:headEnd/>
            <a:tailEnd/>
          </a:ln>
        </p:spPr>
      </p:pic>
      <p:sp>
        <p:nvSpPr>
          <p:cNvPr id="6"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2.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6292C43E-BD37-45AD-9813-3AE4D3943BB3}" type="slidenum">
              <a:rPr lang="ja-JP" altLang="en-US"/>
              <a:pPr>
                <a:defRPr/>
              </a:pPr>
              <a:t>&lt;#&gt;</a:t>
            </a:fld>
            <a:endParaRPr lang="ja-JP" altLang="en-US" dirty="0"/>
          </a:p>
        </p:txBody>
      </p:sp>
      <p:sp>
        <p:nvSpPr>
          <p:cNvPr id="4099" name="タイトル プレースホルダ 11"/>
          <p:cNvSpPr>
            <a:spLocks noGrp="1"/>
          </p:cNvSpPr>
          <p:nvPr>
            <p:ph type="title"/>
          </p:nvPr>
        </p:nvSpPr>
        <p:spPr bwMode="auto">
          <a:xfrm>
            <a:off x="503238" y="215900"/>
            <a:ext cx="8137525" cy="1008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ja-JP" altLang="en-US" smtClean="0"/>
              <a:t>マスタ タイトルの書式設定</a:t>
            </a:r>
          </a:p>
        </p:txBody>
      </p:sp>
      <p:sp>
        <p:nvSpPr>
          <p:cNvPr id="4100" name="テキスト プレースホルダ 12"/>
          <p:cNvSpPr>
            <a:spLocks noGrp="1"/>
          </p:cNvSpPr>
          <p:nvPr>
            <p:ph type="body" idx="1"/>
          </p:nvPr>
        </p:nvSpPr>
        <p:spPr bwMode="auto">
          <a:xfrm>
            <a:off x="503238" y="1439863"/>
            <a:ext cx="8137525" cy="4860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4101" name="図 6" descr="Logo_SSCORE.png"/>
          <p:cNvPicPr>
            <a:picLocks noChangeAspect="1"/>
          </p:cNvPicPr>
          <p:nvPr userDrawn="1"/>
        </p:nvPicPr>
        <p:blipFill>
          <a:blip r:embed="rId12"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a:defRPr sz="900" b="1">
                <a:solidFill>
                  <a:prstClr val="white"/>
                </a:solidFill>
                <a:latin typeface="Times New Roman" pitchFamily="18" charset="0"/>
                <a:ea typeface="ＭＳ Ｐゴシック" pitchFamily="50" charset="-128"/>
              </a:defRPr>
            </a:lvl1pPr>
          </a:lstStyle>
          <a:p>
            <a:pPr>
              <a:defRPr/>
            </a:pPr>
            <a:fld id="{94BB743D-FD0B-45FB-831B-06FEEC9DC663}" type="slidenum">
              <a:rPr lang="ja-JP" altLang="en-US"/>
              <a:pPr>
                <a:defRPr/>
              </a:pPr>
              <a:t>&lt;#&gt;</a:t>
            </a:fld>
            <a:endParaRPr lang="ja-JP" altLang="en-US" dirty="0"/>
          </a:p>
        </p:txBody>
      </p:sp>
      <p:pic>
        <p:nvPicPr>
          <p:cNvPr id="5123" name="図 6" descr="Logo_SSCORE.png"/>
          <p:cNvPicPr>
            <a:picLocks noChangeAspect="1"/>
          </p:cNvPicPr>
          <p:nvPr userDrawn="1"/>
        </p:nvPicPr>
        <p:blipFill>
          <a:blip r:embed="rId12"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498725" cy="206375"/>
          </a:xfrm>
          <a:prstGeom prst="rect">
            <a:avLst/>
          </a:prstGeom>
          <a:noFill/>
          <a:ln>
            <a:miter lim="800000"/>
            <a:headEnd/>
            <a:tailEnd/>
          </a:ln>
        </p:spPr>
        <p:txBody>
          <a:bodyPr wrap="square" numCol="1" anchorCtr="0" compatLnSpc="1">
            <a:prstTxWarp prst="textNoShape">
              <a:avLst/>
            </a:prstTxWarp>
          </a:bodyPr>
          <a:lstStyle>
            <a:lvl1pPr>
              <a:defRPr sz="700" b="0">
                <a:solidFill>
                  <a:prstClr val="white"/>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6.xml"/><Relationship Id="rId5" Type="http://schemas.openxmlformats.org/officeDocument/2006/relationships/image" Target="../media/image32.png"/><Relationship Id="rId4" Type="http://schemas.openxmlformats.org/officeDocument/2006/relationships/hyperlink" Target="http://localhost:7001/Fieldlogin/login?kaicode=DEMO&amp;syncode=100205&amp;userid=100205&amp;password=100205"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23.wmf"/><Relationship Id="rId4" Type="http://schemas.openxmlformats.org/officeDocument/2006/relationships/image" Target="../media/image22.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5.png"/><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 1"/>
          <p:cNvSpPr>
            <a:spLocks noGrp="1"/>
          </p:cNvSpPr>
          <p:nvPr>
            <p:ph type="body" sz="quarter" idx="10"/>
          </p:nvPr>
        </p:nvSpPr>
        <p:spPr>
          <a:xfrm>
            <a:off x="4465638" y="2924175"/>
            <a:ext cx="4535487" cy="647700"/>
          </a:xfrm>
        </p:spPr>
        <p:txBody>
          <a:bodyPr rtlCol="0">
            <a:normAutofit/>
          </a:bodyPr>
          <a:lstStyle/>
          <a:p>
            <a:pPr marL="216000" indent="-216000" eaLnBrk="1" hangingPunct="1">
              <a:spcAft>
                <a:spcPts val="0"/>
              </a:spcAft>
              <a:buClr>
                <a:schemeClr val="accent1">
                  <a:lumMod val="20000"/>
                  <a:lumOff val="80000"/>
                </a:schemeClr>
              </a:buClr>
              <a:defRPr/>
            </a:pPr>
            <a:r>
              <a:rPr lang="en-US" altLang="ja-JP" sz="2200" b="1" i="1" dirty="0" smtClean="0">
                <a:latin typeface="Times New Roman" pitchFamily="18" charset="0"/>
              </a:rPr>
              <a:t>SuperStream-field</a:t>
            </a:r>
            <a:r>
              <a:rPr lang="en-US" altLang="ja-JP" sz="2200" dirty="0" smtClean="0"/>
              <a:t> </a:t>
            </a:r>
            <a:r>
              <a:rPr lang="ja-JP" altLang="en-US" sz="1800" dirty="0" smtClean="0">
                <a:latin typeface="メイリオ" pitchFamily="50" charset="-128"/>
                <a:ea typeface="メイリオ" pitchFamily="50" charset="-128"/>
                <a:cs typeface="メイリオ" pitchFamily="50" charset="-128"/>
              </a:rPr>
              <a:t>（分散入力システム）のご紹介</a:t>
            </a:r>
            <a:endParaRPr lang="ja-JP" altLang="en-US" sz="2200" dirty="0">
              <a:latin typeface="メイリオ" pitchFamily="50" charset="-128"/>
              <a:ea typeface="メイリオ" pitchFamily="50" charset="-128"/>
              <a:cs typeface="メイリオ" pitchFamily="50" charset="-128"/>
            </a:endParaRPr>
          </a:p>
        </p:txBody>
      </p:sp>
      <p:sp>
        <p:nvSpPr>
          <p:cNvPr id="3" name="テキスト プレースホルダ 1"/>
          <p:cNvSpPr txBox="1">
            <a:spLocks/>
          </p:cNvSpPr>
          <p:nvPr/>
        </p:nvSpPr>
        <p:spPr>
          <a:xfrm>
            <a:off x="4286250" y="5214938"/>
            <a:ext cx="4535488" cy="785812"/>
          </a:xfrm>
          <a:prstGeom prst="rect">
            <a:avLst/>
          </a:prstGeom>
        </p:spPr>
        <p:txBody>
          <a:bodyPr lIns="0" tIns="0" rIns="0" bIns="0">
            <a:normAutofit/>
          </a:bodyPr>
          <a:lstStyle/>
          <a:p>
            <a:pPr marL="216000" indent="-216000" algn="r" fontAlgn="ctr">
              <a:spcBef>
                <a:spcPct val="20000"/>
              </a:spcBef>
              <a:spcAft>
                <a:spcPts val="0"/>
              </a:spcAft>
              <a:buClr>
                <a:schemeClr val="accent1">
                  <a:lumMod val="20000"/>
                  <a:lumOff val="80000"/>
                </a:schemeClr>
              </a:buClr>
              <a:buSzPct val="75000"/>
              <a:buFont typeface="Wingdings" pitchFamily="2" charset="2"/>
              <a:buNone/>
              <a:defRPr/>
            </a:pPr>
            <a:endParaRPr lang="en-US" altLang="ja-JP" dirty="0">
              <a:solidFill>
                <a:schemeClr val="bg1"/>
              </a:solidFill>
              <a:latin typeface="メイリオ" pitchFamily="50" charset="-128"/>
              <a:ea typeface="メイリオ" pitchFamily="50" charset="-128"/>
              <a:cs typeface="メイリオ" pitchFamily="50" charset="-128"/>
            </a:endParaRPr>
          </a:p>
          <a:p>
            <a:pPr marL="216000" indent="-216000" algn="r" fontAlgn="ctr">
              <a:spcBef>
                <a:spcPct val="20000"/>
              </a:spcBef>
              <a:spcAft>
                <a:spcPts val="0"/>
              </a:spcAft>
              <a:buClr>
                <a:schemeClr val="accent1">
                  <a:lumMod val="20000"/>
                  <a:lumOff val="80000"/>
                </a:schemeClr>
              </a:buClr>
              <a:buSzPct val="75000"/>
              <a:buFont typeface="Wingdings" pitchFamily="2" charset="2"/>
              <a:buNone/>
              <a:defRPr/>
            </a:pPr>
            <a:r>
              <a:rPr lang="ja-JP" altLang="en-US" dirty="0">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4" name="フッター プレースホルダ 4"/>
          <p:cNvSpPr txBox="1">
            <a:spLocks/>
          </p:cNvSpPr>
          <p:nvPr/>
        </p:nvSpPr>
        <p:spPr bwMode="auto">
          <a:xfrm>
            <a:off x="306388" y="6457950"/>
            <a:ext cx="2268537" cy="206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0000" lnSpcReduction="20000"/>
          </a:bodyPr>
          <a:lstStyle/>
          <a:p>
            <a:pPr marL="215900" marR="0" lvl="0" indent="-215900" algn="l" defTabSz="914400" rtl="0" eaLnBrk="0" fontAlgn="ctr" latinLnBrk="0" hangingPunct="0">
              <a:lnSpc>
                <a:spcPct val="100000"/>
              </a:lnSpc>
              <a:spcBef>
                <a:spcPct val="20000"/>
              </a:spcBef>
              <a:spcAft>
                <a:spcPct val="0"/>
              </a:spcAft>
              <a:buClr>
                <a:srgbClr val="BCE3FF"/>
              </a:buClr>
              <a:buSzPct val="75000"/>
              <a:buFont typeface="Wingdings" pitchFamily="2" charset="2"/>
              <a:buNone/>
              <a:tabLst/>
              <a:defRPr/>
            </a:pPr>
            <a:r>
              <a:rPr kumimoji="1" lang="en-US" altLang="ja-JP" sz="20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endParaRPr kumimoji="1" lang="en-US" altLang="ja-JP" sz="20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DB1920A2-9EE4-4D11-AA3A-4655B4D0D0EE}" type="slidenum">
              <a:rPr lang="ja-JP" altLang="en-US" smtClean="0"/>
              <a:pPr fontAlgn="base">
                <a:spcBef>
                  <a:spcPct val="0"/>
                </a:spcBef>
                <a:spcAft>
                  <a:spcPct val="0"/>
                </a:spcAft>
                <a:defRPr/>
              </a:pPr>
              <a:t>10</a:t>
            </a:fld>
            <a:endParaRPr lang="ja-JP" altLang="en-US" smtClean="0"/>
          </a:p>
        </p:txBody>
      </p:sp>
      <p:sp>
        <p:nvSpPr>
          <p:cNvPr id="30723"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a:t>
            </a:r>
            <a:r>
              <a:rPr lang="en-US" altLang="ja-JP" b="1" i="1" dirty="0" err="1" smtClean="0">
                <a:latin typeface="Times New Roman" pitchFamily="18" charset="0"/>
                <a:ea typeface="MS UI Gothic" pitchFamily="50" charset="-128"/>
              </a:rPr>
              <a:t>fieldWeb</a:t>
            </a:r>
            <a:r>
              <a:rPr lang="en-US" altLang="ja-JP" b="1" i="1" dirty="0" smtClean="0">
                <a:latin typeface="Times New Roman" pitchFamily="18" charset="0"/>
                <a:ea typeface="MS UI Gothic" pitchFamily="50" charset="-128"/>
              </a:rPr>
              <a:t> / </a:t>
            </a:r>
            <a:r>
              <a:rPr lang="en-US" altLang="ja-JP" b="1" dirty="0" smtClean="0">
                <a:latin typeface="Times New Roman" pitchFamily="18" charset="0"/>
                <a:ea typeface="MS UI Gothic" pitchFamily="50" charset="-128"/>
              </a:rPr>
              <a:t>AP+ </a:t>
            </a:r>
            <a:r>
              <a:rPr lang="ja-JP" altLang="en-US" dirty="0" smtClean="0">
                <a:latin typeface="メイリオ" pitchFamily="50" charset="-128"/>
                <a:ea typeface="メイリオ" pitchFamily="50" charset="-128"/>
                <a:cs typeface="メイリオ" pitchFamily="50" charset="-128"/>
              </a:rPr>
              <a:t>システムフロー</a:t>
            </a:r>
          </a:p>
        </p:txBody>
      </p:sp>
      <p:sp>
        <p:nvSpPr>
          <p:cNvPr id="233" name="AutoShape 5"/>
          <p:cNvSpPr>
            <a:spLocks noChangeArrowheads="1"/>
          </p:cNvSpPr>
          <p:nvPr/>
        </p:nvSpPr>
        <p:spPr bwMode="gray">
          <a:xfrm>
            <a:off x="2292350" y="2946400"/>
            <a:ext cx="2989263" cy="3219450"/>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234" name="AutoShape 5"/>
          <p:cNvSpPr>
            <a:spLocks noChangeArrowheads="1"/>
          </p:cNvSpPr>
          <p:nvPr/>
        </p:nvSpPr>
        <p:spPr bwMode="gray">
          <a:xfrm>
            <a:off x="5338763" y="2946400"/>
            <a:ext cx="1897062" cy="1609725"/>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235" name="AutoShape 5"/>
          <p:cNvSpPr>
            <a:spLocks noChangeArrowheads="1"/>
          </p:cNvSpPr>
          <p:nvPr/>
        </p:nvSpPr>
        <p:spPr bwMode="gray">
          <a:xfrm>
            <a:off x="250825" y="2946400"/>
            <a:ext cx="1982788" cy="1706563"/>
          </a:xfrm>
          <a:prstGeom prst="roundRect">
            <a:avLst>
              <a:gd name="adj" fmla="val 6056"/>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236" name="AutoShape 6"/>
          <p:cNvSpPr>
            <a:spLocks noChangeArrowheads="1"/>
          </p:cNvSpPr>
          <p:nvPr/>
        </p:nvSpPr>
        <p:spPr bwMode="auto">
          <a:xfrm>
            <a:off x="450850" y="3008313"/>
            <a:ext cx="1630363" cy="228600"/>
          </a:xfrm>
          <a:prstGeom prst="flowChartAlternateProcess">
            <a:avLst/>
          </a:prstGeom>
          <a:solidFill>
            <a:srgbClr val="66A3CE"/>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kern="0" dirty="0">
                <a:solidFill>
                  <a:schemeClr val="bg1"/>
                </a:solidFill>
                <a:latin typeface="Times New Roman" pitchFamily="18" charset="0"/>
                <a:ea typeface="メイリオ" pitchFamily="50" charset="-128"/>
                <a:cs typeface="Times New Roman" pitchFamily="18" charset="0"/>
              </a:rPr>
              <a:t>AP+</a:t>
            </a:r>
            <a:r>
              <a:rPr kumimoji="0" lang="ja-JP" altLang="en-US" sz="1000" kern="0" dirty="0">
                <a:solidFill>
                  <a:schemeClr val="bg1"/>
                </a:solidFill>
                <a:latin typeface="メイリオ" pitchFamily="50" charset="-128"/>
                <a:ea typeface="メイリオ" pitchFamily="50" charset="-128"/>
                <a:cs typeface="メイリオ" pitchFamily="50" charset="-128"/>
              </a:rPr>
              <a:t>債務管理</a:t>
            </a:r>
          </a:p>
        </p:txBody>
      </p:sp>
      <p:sp>
        <p:nvSpPr>
          <p:cNvPr id="237" name="Oval 7"/>
          <p:cNvSpPr>
            <a:spLocks noChangeArrowheads="1"/>
          </p:cNvSpPr>
          <p:nvPr/>
        </p:nvSpPr>
        <p:spPr bwMode="auto">
          <a:xfrm>
            <a:off x="930275" y="3295650"/>
            <a:ext cx="842963" cy="28733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dirty="0">
                <a:solidFill>
                  <a:srgbClr val="005096"/>
                </a:solidFill>
                <a:latin typeface="メイリオ" pitchFamily="50" charset="-128"/>
                <a:ea typeface="メイリオ" pitchFamily="50" charset="-128"/>
                <a:cs typeface="メイリオ" pitchFamily="50" charset="-128"/>
              </a:rPr>
              <a:t>債務計上入力</a:t>
            </a:r>
            <a:endParaRPr kumimoji="0" lang="ja-JP" altLang="en-US" sz="900" kern="0" dirty="0">
              <a:solidFill>
                <a:srgbClr val="005096"/>
              </a:solidFill>
              <a:latin typeface="メイリオ" pitchFamily="50" charset="-128"/>
              <a:ea typeface="メイリオ" pitchFamily="50" charset="-128"/>
              <a:cs typeface="メイリオ" pitchFamily="50" charset="-128"/>
            </a:endParaRPr>
          </a:p>
        </p:txBody>
      </p:sp>
      <p:sp>
        <p:nvSpPr>
          <p:cNvPr id="238" name="Oval 8"/>
          <p:cNvSpPr>
            <a:spLocks noChangeArrowheads="1"/>
          </p:cNvSpPr>
          <p:nvPr/>
        </p:nvSpPr>
        <p:spPr bwMode="auto">
          <a:xfrm>
            <a:off x="3863975" y="3656013"/>
            <a:ext cx="727075" cy="215900"/>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相殺入力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39" name="Oval 9"/>
          <p:cNvSpPr>
            <a:spLocks noChangeArrowheads="1"/>
          </p:cNvSpPr>
          <p:nvPr/>
        </p:nvSpPr>
        <p:spPr bwMode="auto">
          <a:xfrm>
            <a:off x="4418013" y="3295650"/>
            <a:ext cx="863600" cy="28098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社員経費入力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40" name="Oval 10"/>
          <p:cNvSpPr>
            <a:spLocks noChangeArrowheads="1"/>
          </p:cNvSpPr>
          <p:nvPr/>
        </p:nvSpPr>
        <p:spPr bwMode="auto">
          <a:xfrm>
            <a:off x="1371600" y="3597275"/>
            <a:ext cx="727075" cy="215900"/>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振替入力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41" name="AutoShape 11"/>
          <p:cNvSpPr>
            <a:spLocks noChangeArrowheads="1"/>
          </p:cNvSpPr>
          <p:nvPr/>
        </p:nvSpPr>
        <p:spPr bwMode="auto">
          <a:xfrm>
            <a:off x="795338" y="4387850"/>
            <a:ext cx="1150937" cy="230188"/>
          </a:xfrm>
          <a:prstGeom prst="roundRect">
            <a:avLst>
              <a:gd name="adj" fmla="val 16667"/>
            </a:avLst>
          </a:prstGeom>
          <a:solidFill>
            <a:srgbClr val="E27100"/>
          </a:solidFill>
          <a:ln w="9525">
            <a:noFill/>
            <a:round/>
            <a:headEnd/>
            <a:tailEnd/>
          </a:ln>
          <a:effectLst>
            <a:outerShdw dist="35921" dir="2700000" algn="ctr" rotWithShape="0">
              <a:srgbClr val="CCCCCC"/>
            </a:outerShdw>
          </a:effectLst>
        </p:spPr>
        <p:txBody>
          <a:bodyPr wrap="none" anchor="ctr"/>
          <a:lstStyle/>
          <a:p>
            <a:pPr algn="ctr" fontAlgn="auto">
              <a:spcBef>
                <a:spcPts val="0"/>
              </a:spcBef>
              <a:spcAft>
                <a:spcPts val="0"/>
              </a:spcAft>
              <a:defRPr/>
            </a:pPr>
            <a:r>
              <a:rPr kumimoji="0" lang="ja-JP" altLang="en-US" sz="800" kern="0">
                <a:solidFill>
                  <a:schemeClr val="bg1"/>
                </a:solidFill>
                <a:latin typeface="メイリオ" pitchFamily="50" charset="-128"/>
                <a:ea typeface="メイリオ" pitchFamily="50" charset="-128"/>
                <a:cs typeface="メイリオ" pitchFamily="50" charset="-128"/>
              </a:rPr>
              <a:t>締め処理</a:t>
            </a:r>
          </a:p>
        </p:txBody>
      </p:sp>
      <p:sp>
        <p:nvSpPr>
          <p:cNvPr id="242" name="AutoShape 12"/>
          <p:cNvSpPr>
            <a:spLocks noChangeArrowheads="1"/>
          </p:cNvSpPr>
          <p:nvPr/>
        </p:nvSpPr>
        <p:spPr bwMode="auto">
          <a:xfrm rot="16200000">
            <a:off x="3326607" y="4728369"/>
            <a:ext cx="171450" cy="1208087"/>
          </a:xfrm>
          <a:prstGeom prst="downArrow">
            <a:avLst>
              <a:gd name="adj1" fmla="val 50000"/>
              <a:gd name="adj2" fmla="val 176157"/>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43" name="AutoShape 13"/>
          <p:cNvSpPr>
            <a:spLocks noChangeArrowheads="1"/>
          </p:cNvSpPr>
          <p:nvPr/>
        </p:nvSpPr>
        <p:spPr bwMode="auto">
          <a:xfrm>
            <a:off x="4591050" y="3584575"/>
            <a:ext cx="173038" cy="631825"/>
          </a:xfrm>
          <a:prstGeom prst="downArrow">
            <a:avLst>
              <a:gd name="adj1" fmla="val 50000"/>
              <a:gd name="adj2" fmla="val 91284"/>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44" name="Oval 14"/>
          <p:cNvSpPr>
            <a:spLocks noChangeArrowheads="1"/>
          </p:cNvSpPr>
          <p:nvPr/>
        </p:nvSpPr>
        <p:spPr bwMode="auto">
          <a:xfrm>
            <a:off x="3268663" y="3295650"/>
            <a:ext cx="944562" cy="2889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請求書入力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45" name="Oval 15"/>
          <p:cNvSpPr>
            <a:spLocks noChangeArrowheads="1"/>
          </p:cNvSpPr>
          <p:nvPr/>
        </p:nvSpPr>
        <p:spPr bwMode="auto">
          <a:xfrm>
            <a:off x="2406650" y="4959350"/>
            <a:ext cx="862013" cy="23018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dirty="0">
                <a:solidFill>
                  <a:srgbClr val="005096"/>
                </a:solidFill>
                <a:latin typeface="メイリオ" pitchFamily="50" charset="-128"/>
                <a:ea typeface="メイリオ" pitchFamily="50" charset="-128"/>
                <a:cs typeface="メイリオ" pitchFamily="50" charset="-128"/>
              </a:rPr>
              <a:t>支払変更入力</a:t>
            </a:r>
            <a:endParaRPr kumimoji="0" lang="ja-JP" altLang="en-US" sz="900" kern="0" dirty="0">
              <a:solidFill>
                <a:srgbClr val="005096"/>
              </a:solidFill>
              <a:latin typeface="メイリオ" pitchFamily="50" charset="-128"/>
              <a:ea typeface="メイリオ" pitchFamily="50" charset="-128"/>
              <a:cs typeface="メイリオ" pitchFamily="50" charset="-128"/>
            </a:endParaRPr>
          </a:p>
        </p:txBody>
      </p:sp>
      <p:sp>
        <p:nvSpPr>
          <p:cNvPr id="246" name="AutoShape 16"/>
          <p:cNvSpPr>
            <a:spLocks noChangeArrowheads="1"/>
          </p:cNvSpPr>
          <p:nvPr/>
        </p:nvSpPr>
        <p:spPr bwMode="auto">
          <a:xfrm>
            <a:off x="3382963" y="4900613"/>
            <a:ext cx="1379537" cy="230187"/>
          </a:xfrm>
          <a:prstGeom prst="roundRect">
            <a:avLst>
              <a:gd name="adj" fmla="val 16667"/>
            </a:avLst>
          </a:prstGeom>
          <a:solidFill>
            <a:srgbClr val="E27100"/>
          </a:solidFill>
          <a:ln w="9525">
            <a:noFill/>
            <a:round/>
            <a:headEnd/>
            <a:tailEnd/>
          </a:ln>
          <a:effectLst>
            <a:outerShdw dist="35921" dir="2700000" algn="ctr" rotWithShape="0">
              <a:srgbClr val="CCCCCC"/>
            </a:outerShdw>
          </a:effectLst>
        </p:spPr>
        <p:txBody>
          <a:bodyPr wrap="none" anchor="ctr"/>
          <a:lstStyle/>
          <a:p>
            <a:pPr algn="ctr" fontAlgn="auto">
              <a:spcBef>
                <a:spcPts val="0"/>
              </a:spcBef>
              <a:spcAft>
                <a:spcPts val="0"/>
              </a:spcAft>
              <a:defRPr/>
            </a:pPr>
            <a:r>
              <a:rPr kumimoji="0" lang="ja-JP" altLang="en-US" sz="900" kern="0">
                <a:solidFill>
                  <a:schemeClr val="bg1"/>
                </a:solidFill>
                <a:latin typeface="メイリオ" pitchFamily="50" charset="-128"/>
                <a:ea typeface="メイリオ" pitchFamily="50" charset="-128"/>
                <a:cs typeface="メイリオ" pitchFamily="50" charset="-128"/>
              </a:rPr>
              <a:t>支払予定処理</a:t>
            </a:r>
          </a:p>
        </p:txBody>
      </p:sp>
      <p:sp>
        <p:nvSpPr>
          <p:cNvPr id="247" name="AutoShape 17"/>
          <p:cNvSpPr>
            <a:spLocks noChangeArrowheads="1"/>
          </p:cNvSpPr>
          <p:nvPr/>
        </p:nvSpPr>
        <p:spPr bwMode="auto">
          <a:xfrm>
            <a:off x="5741988" y="3584575"/>
            <a:ext cx="219075" cy="631825"/>
          </a:xfrm>
          <a:prstGeom prst="downArrow">
            <a:avLst>
              <a:gd name="adj1" fmla="val 50000"/>
              <a:gd name="adj2" fmla="val 72101"/>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48" name="Text Box 18"/>
          <p:cNvSpPr txBox="1">
            <a:spLocks noChangeArrowheads="1"/>
          </p:cNvSpPr>
          <p:nvPr/>
        </p:nvSpPr>
        <p:spPr bwMode="auto">
          <a:xfrm>
            <a:off x="622300" y="5951538"/>
            <a:ext cx="749300" cy="214312"/>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a:solidFill>
                  <a:srgbClr val="E27100"/>
                </a:solidFill>
                <a:latin typeface="メイリオ" pitchFamily="50" charset="-128"/>
                <a:ea typeface="メイリオ" pitchFamily="50" charset="-128"/>
                <a:cs typeface="メイリオ" pitchFamily="50" charset="-128"/>
              </a:rPr>
              <a:t>計上仕訳</a:t>
            </a:r>
          </a:p>
        </p:txBody>
      </p:sp>
      <p:sp>
        <p:nvSpPr>
          <p:cNvPr id="249" name="Text Box 19"/>
          <p:cNvSpPr txBox="1">
            <a:spLocks noChangeArrowheads="1"/>
          </p:cNvSpPr>
          <p:nvPr/>
        </p:nvSpPr>
        <p:spPr bwMode="auto">
          <a:xfrm>
            <a:off x="2411413" y="5341938"/>
            <a:ext cx="1092200" cy="33655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a:solidFill>
                  <a:srgbClr val="E27100"/>
                </a:solidFill>
                <a:latin typeface="メイリオ" pitchFamily="50" charset="-128"/>
                <a:ea typeface="メイリオ" pitchFamily="50" charset="-128"/>
                <a:cs typeface="メイリオ" pitchFamily="50" charset="-128"/>
              </a:rPr>
              <a:t>支払予定日</a:t>
            </a:r>
            <a:br>
              <a:rPr kumimoji="0" lang="ja-JP" altLang="en-US" sz="800" kern="0">
                <a:solidFill>
                  <a:srgbClr val="E27100"/>
                </a:solidFill>
                <a:latin typeface="メイリオ" pitchFamily="50" charset="-128"/>
                <a:ea typeface="メイリオ" pitchFamily="50" charset="-128"/>
                <a:cs typeface="メイリオ" pitchFamily="50" charset="-128"/>
              </a:rPr>
            </a:br>
            <a:r>
              <a:rPr kumimoji="0" lang="ja-JP" altLang="en-US" sz="800" kern="0">
                <a:solidFill>
                  <a:srgbClr val="E27100"/>
                </a:solidFill>
                <a:latin typeface="メイリオ" pitchFamily="50" charset="-128"/>
                <a:ea typeface="メイリオ" pitchFamily="50" charset="-128"/>
                <a:cs typeface="メイリオ" pitchFamily="50" charset="-128"/>
              </a:rPr>
              <a:t>支払方法の変更</a:t>
            </a:r>
          </a:p>
        </p:txBody>
      </p:sp>
      <p:sp>
        <p:nvSpPr>
          <p:cNvPr id="250" name="AutoShape 20"/>
          <p:cNvSpPr>
            <a:spLocks noChangeArrowheads="1"/>
          </p:cNvSpPr>
          <p:nvPr/>
        </p:nvSpPr>
        <p:spPr bwMode="auto">
          <a:xfrm>
            <a:off x="5510213" y="3008313"/>
            <a:ext cx="1552575" cy="228600"/>
          </a:xfrm>
          <a:prstGeom prst="flowChartAlternateProcess">
            <a:avLst/>
          </a:prstGeom>
          <a:solidFill>
            <a:srgbClr val="66A3CE"/>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kern="0" dirty="0">
                <a:solidFill>
                  <a:schemeClr val="bg1"/>
                </a:solidFill>
                <a:latin typeface="Times New Roman" pitchFamily="18" charset="0"/>
                <a:ea typeface="メイリオ" pitchFamily="50" charset="-128"/>
                <a:cs typeface="Times New Roman" pitchFamily="18" charset="0"/>
              </a:rPr>
              <a:t>AP+</a:t>
            </a:r>
            <a:r>
              <a:rPr kumimoji="0" lang="ja-JP" altLang="en-US" sz="1000" kern="0" dirty="0">
                <a:solidFill>
                  <a:schemeClr val="bg1"/>
                </a:solidFill>
                <a:latin typeface="メイリオ" pitchFamily="50" charset="-128"/>
                <a:ea typeface="メイリオ" pitchFamily="50" charset="-128"/>
                <a:cs typeface="メイリオ" pitchFamily="50" charset="-128"/>
              </a:rPr>
              <a:t>仮払管理</a:t>
            </a:r>
          </a:p>
        </p:txBody>
      </p:sp>
      <p:grpSp>
        <p:nvGrpSpPr>
          <p:cNvPr id="30742" name="Group 21"/>
          <p:cNvGrpSpPr>
            <a:grpSpLocks/>
          </p:cNvGrpSpPr>
          <p:nvPr/>
        </p:nvGrpSpPr>
        <p:grpSpPr bwMode="auto">
          <a:xfrm>
            <a:off x="5453063" y="4900613"/>
            <a:ext cx="1322387" cy="285750"/>
            <a:chOff x="1665" y="1890"/>
            <a:chExt cx="475" cy="914"/>
          </a:xfrm>
        </p:grpSpPr>
        <p:sp>
          <p:nvSpPr>
            <p:cNvPr id="252" name="AutoShape 22"/>
            <p:cNvSpPr>
              <a:spLocks noChangeArrowheads="1"/>
            </p:cNvSpPr>
            <p:nvPr/>
          </p:nvSpPr>
          <p:spPr bwMode="gray">
            <a:xfrm>
              <a:off x="1668" y="1890"/>
              <a:ext cx="472" cy="914"/>
            </a:xfrm>
            <a:prstGeom prst="roundRect">
              <a:avLst>
                <a:gd name="adj" fmla="val 10704"/>
              </a:avLst>
            </a:prstGeom>
            <a:solidFill>
              <a:srgbClr val="008000"/>
            </a:solidFill>
            <a:ln w="12700" algn="ctr">
              <a:solidFill>
                <a:srgbClr val="C6C6C6"/>
              </a:solidFill>
              <a:round/>
              <a:headEnd/>
              <a:tailEnd/>
            </a:ln>
            <a:effectLst>
              <a:prstShdw prst="shdw17" dist="17961" dir="2700000">
                <a:srgbClr val="C6C6C6">
                  <a:gamma/>
                  <a:shade val="60000"/>
                  <a:invGamma/>
                </a:srgbClr>
              </a:prstShdw>
            </a:effectLst>
          </p:spPr>
          <p:txBody>
            <a:bodyPr wrap="none" lIns="0" tIns="0" rIns="0" bIns="0" anchor="ctr"/>
            <a:lstStyle/>
            <a:p>
              <a:pPr algn="ctr" fontAlgn="auto">
                <a:spcBef>
                  <a:spcPts val="0"/>
                </a:spcBef>
                <a:spcAft>
                  <a:spcPts val="0"/>
                </a:spcAft>
                <a:defRPr/>
              </a:pPr>
              <a:r>
                <a:rPr kumimoji="0" lang="en-US" altLang="ja-JP" sz="900" b="1" i="1" dirty="0" err="1">
                  <a:solidFill>
                    <a:schemeClr val="bg1"/>
                  </a:solidFill>
                  <a:latin typeface="Times New Roman" pitchFamily="18" charset="0"/>
                  <a:ea typeface="メイリオ" pitchFamily="50" charset="-128"/>
                  <a:cs typeface="Times New Roman" pitchFamily="18" charset="0"/>
                </a:rPr>
                <a:t>SuperStream</a:t>
              </a:r>
              <a:r>
                <a:rPr kumimoji="0" lang="en-US" altLang="ja-JP" sz="900" b="1" dirty="0">
                  <a:solidFill>
                    <a:schemeClr val="bg1"/>
                  </a:solidFill>
                  <a:latin typeface="Times New Roman" pitchFamily="18" charset="0"/>
                  <a:ea typeface="メイリオ" pitchFamily="50" charset="-128"/>
                  <a:cs typeface="Times New Roman" pitchFamily="18" charset="0"/>
                </a:rPr>
                <a:t>-CORE</a:t>
              </a:r>
              <a:endParaRPr kumimoji="0" lang="en-US" altLang="ja-JP" sz="900" dirty="0">
                <a:solidFill>
                  <a:schemeClr val="bg1"/>
                </a:solidFill>
                <a:latin typeface="Times New Roman" pitchFamily="18" charset="0"/>
                <a:ea typeface="メイリオ" pitchFamily="50" charset="-128"/>
                <a:cs typeface="Times New Roman" pitchFamily="18" charset="0"/>
              </a:endParaRPr>
            </a:p>
          </p:txBody>
        </p:sp>
        <p:grpSp>
          <p:nvGrpSpPr>
            <p:cNvPr id="30839" name="Group 23"/>
            <p:cNvGrpSpPr>
              <a:grpSpLocks/>
            </p:cNvGrpSpPr>
            <p:nvPr/>
          </p:nvGrpSpPr>
          <p:grpSpPr bwMode="auto">
            <a:xfrm>
              <a:off x="1665" y="1890"/>
              <a:ext cx="301" cy="177"/>
              <a:chOff x="421" y="1392"/>
              <a:chExt cx="301" cy="177"/>
            </a:xfrm>
          </p:grpSpPr>
          <p:grpSp>
            <p:nvGrpSpPr>
              <p:cNvPr id="30840" name="Group 24"/>
              <p:cNvGrpSpPr>
                <a:grpSpLocks/>
              </p:cNvGrpSpPr>
              <p:nvPr/>
            </p:nvGrpSpPr>
            <p:grpSpPr bwMode="auto">
              <a:xfrm>
                <a:off x="421" y="1392"/>
                <a:ext cx="301" cy="177"/>
                <a:chOff x="418" y="1755"/>
                <a:chExt cx="301" cy="177"/>
              </a:xfrm>
            </p:grpSpPr>
            <p:pic>
              <p:nvPicPr>
                <p:cNvPr id="30844" name="Picture 25"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45" name="Picture 26"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nvGrpSpPr>
              <p:cNvPr id="30841" name="Group 27"/>
              <p:cNvGrpSpPr>
                <a:grpSpLocks/>
              </p:cNvGrpSpPr>
              <p:nvPr/>
            </p:nvGrpSpPr>
            <p:grpSpPr bwMode="auto">
              <a:xfrm>
                <a:off x="421" y="1392"/>
                <a:ext cx="301" cy="177"/>
                <a:chOff x="418" y="1755"/>
                <a:chExt cx="301" cy="177"/>
              </a:xfrm>
            </p:grpSpPr>
            <p:pic>
              <p:nvPicPr>
                <p:cNvPr id="30842" name="Picture 28"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43" name="Picture 29"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grpSp>
      <p:sp>
        <p:nvSpPr>
          <p:cNvPr id="260" name="AutoShape 39"/>
          <p:cNvSpPr>
            <a:spLocks noChangeArrowheads="1"/>
          </p:cNvSpPr>
          <p:nvPr/>
        </p:nvSpPr>
        <p:spPr bwMode="auto">
          <a:xfrm>
            <a:off x="1141413" y="3584575"/>
            <a:ext cx="173037" cy="344488"/>
          </a:xfrm>
          <a:prstGeom prst="downArrow">
            <a:avLst>
              <a:gd name="adj1" fmla="val 50000"/>
              <a:gd name="adj2" fmla="val 49771"/>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1" name="AutoShape 40"/>
          <p:cNvSpPr>
            <a:spLocks noChangeArrowheads="1"/>
          </p:cNvSpPr>
          <p:nvPr/>
        </p:nvSpPr>
        <p:spPr bwMode="auto">
          <a:xfrm>
            <a:off x="1487488" y="3813175"/>
            <a:ext cx="171450" cy="115888"/>
          </a:xfrm>
          <a:prstGeom prst="downArrow">
            <a:avLst>
              <a:gd name="adj1" fmla="val 50000"/>
              <a:gd name="adj2" fmla="val 2500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2" name="AutoShape 41"/>
          <p:cNvSpPr>
            <a:spLocks noChangeArrowheads="1"/>
          </p:cNvSpPr>
          <p:nvPr/>
        </p:nvSpPr>
        <p:spPr bwMode="auto">
          <a:xfrm>
            <a:off x="1198563" y="4216400"/>
            <a:ext cx="231775" cy="173038"/>
          </a:xfrm>
          <a:prstGeom prst="downArrow">
            <a:avLst>
              <a:gd name="adj1" fmla="val 50000"/>
              <a:gd name="adj2" fmla="val 2500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3" name="AutoShape 42"/>
          <p:cNvSpPr>
            <a:spLocks noChangeArrowheads="1"/>
          </p:cNvSpPr>
          <p:nvPr/>
        </p:nvSpPr>
        <p:spPr bwMode="auto">
          <a:xfrm>
            <a:off x="738188" y="3698875"/>
            <a:ext cx="173037" cy="288925"/>
          </a:xfrm>
          <a:prstGeom prst="downArrow">
            <a:avLst>
              <a:gd name="adj1" fmla="val 50000"/>
              <a:gd name="adj2" fmla="val 41743"/>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4" name="AutoShape 43"/>
          <p:cNvSpPr>
            <a:spLocks noChangeArrowheads="1"/>
          </p:cNvSpPr>
          <p:nvPr/>
        </p:nvSpPr>
        <p:spPr bwMode="auto">
          <a:xfrm>
            <a:off x="3325813" y="5589588"/>
            <a:ext cx="1436687" cy="228600"/>
          </a:xfrm>
          <a:prstGeom prst="roundRect">
            <a:avLst>
              <a:gd name="adj" fmla="val 16667"/>
            </a:avLst>
          </a:prstGeom>
          <a:solidFill>
            <a:srgbClr val="E27100"/>
          </a:solidFill>
          <a:ln w="9525">
            <a:noFill/>
            <a:round/>
            <a:headEnd/>
            <a:tailEnd/>
          </a:ln>
          <a:effectLst>
            <a:outerShdw dist="35921" dir="2700000" algn="ctr" rotWithShape="0">
              <a:srgbClr val="CCCCCC"/>
            </a:outerShdw>
          </a:effectLst>
        </p:spPr>
        <p:txBody>
          <a:bodyPr wrap="none" anchor="ctr"/>
          <a:lstStyle/>
          <a:p>
            <a:pPr algn="ctr" fontAlgn="auto">
              <a:spcBef>
                <a:spcPts val="0"/>
              </a:spcBef>
              <a:spcAft>
                <a:spcPts val="0"/>
              </a:spcAft>
              <a:defRPr/>
            </a:pPr>
            <a:r>
              <a:rPr kumimoji="0" lang="ja-JP" altLang="en-US" sz="900" kern="0">
                <a:solidFill>
                  <a:schemeClr val="bg1"/>
                </a:solidFill>
                <a:latin typeface="メイリオ" pitchFamily="50" charset="-128"/>
                <a:ea typeface="メイリオ" pitchFamily="50" charset="-128"/>
                <a:cs typeface="メイリオ" pitchFamily="50" charset="-128"/>
              </a:rPr>
              <a:t>支払確定処理</a:t>
            </a:r>
          </a:p>
        </p:txBody>
      </p:sp>
      <p:grpSp>
        <p:nvGrpSpPr>
          <p:cNvPr id="30748" name="Group 44"/>
          <p:cNvGrpSpPr>
            <a:grpSpLocks/>
          </p:cNvGrpSpPr>
          <p:nvPr/>
        </p:nvGrpSpPr>
        <p:grpSpPr bwMode="auto">
          <a:xfrm>
            <a:off x="5454650" y="5807075"/>
            <a:ext cx="1322388" cy="285750"/>
            <a:chOff x="1665" y="1890"/>
            <a:chExt cx="475" cy="914"/>
          </a:xfrm>
        </p:grpSpPr>
        <p:sp>
          <p:nvSpPr>
            <p:cNvPr id="266" name="AutoShape 45"/>
            <p:cNvSpPr>
              <a:spLocks noChangeArrowheads="1"/>
            </p:cNvSpPr>
            <p:nvPr/>
          </p:nvSpPr>
          <p:spPr bwMode="gray">
            <a:xfrm>
              <a:off x="1668" y="1890"/>
              <a:ext cx="472" cy="914"/>
            </a:xfrm>
            <a:prstGeom prst="roundRect">
              <a:avLst>
                <a:gd name="adj" fmla="val 10704"/>
              </a:avLst>
            </a:prstGeom>
            <a:solidFill>
              <a:srgbClr val="008000"/>
            </a:solidFill>
            <a:ln w="12700" algn="ctr">
              <a:solidFill>
                <a:srgbClr val="C6C6C6"/>
              </a:solidFill>
              <a:round/>
              <a:headEnd/>
              <a:tailEnd/>
            </a:ln>
            <a:effectLst>
              <a:prstShdw prst="shdw17" dist="17961" dir="2700000">
                <a:srgbClr val="C6C6C6">
                  <a:gamma/>
                  <a:shade val="60000"/>
                  <a:invGamma/>
                </a:srgbClr>
              </a:prstShdw>
            </a:effectLst>
          </p:spPr>
          <p:txBody>
            <a:bodyPr wrap="none" lIns="0" tIns="0" rIns="0" bIns="0" anchor="ctr"/>
            <a:lstStyle/>
            <a:p>
              <a:pPr algn="ctr" fontAlgn="auto">
                <a:spcBef>
                  <a:spcPts val="0"/>
                </a:spcBef>
                <a:spcAft>
                  <a:spcPts val="0"/>
                </a:spcAft>
                <a:defRPr/>
              </a:pPr>
              <a:r>
                <a:rPr kumimoji="0" lang="en-US" altLang="ja-JP" sz="900" b="1" i="1" dirty="0" err="1">
                  <a:solidFill>
                    <a:schemeClr val="bg1"/>
                  </a:solidFill>
                  <a:latin typeface="Times New Roman" pitchFamily="18" charset="0"/>
                  <a:ea typeface="メイリオ" pitchFamily="50" charset="-128"/>
                  <a:cs typeface="Times New Roman" pitchFamily="18" charset="0"/>
                </a:rPr>
                <a:t>SuperStream</a:t>
              </a:r>
              <a:r>
                <a:rPr kumimoji="0" lang="en-US" altLang="ja-JP" sz="900" b="1" dirty="0">
                  <a:solidFill>
                    <a:schemeClr val="bg1"/>
                  </a:solidFill>
                  <a:latin typeface="Times New Roman" pitchFamily="18" charset="0"/>
                  <a:ea typeface="メイリオ" pitchFamily="50" charset="-128"/>
                  <a:cs typeface="Times New Roman" pitchFamily="18" charset="0"/>
                </a:rPr>
                <a:t>-PN+</a:t>
              </a:r>
              <a:endParaRPr kumimoji="0" lang="en-US" altLang="ja-JP" sz="900" dirty="0">
                <a:solidFill>
                  <a:schemeClr val="bg1"/>
                </a:solidFill>
                <a:latin typeface="Times New Roman" pitchFamily="18" charset="0"/>
                <a:ea typeface="メイリオ" pitchFamily="50" charset="-128"/>
                <a:cs typeface="Times New Roman" pitchFamily="18" charset="0"/>
              </a:endParaRPr>
            </a:p>
          </p:txBody>
        </p:sp>
        <p:grpSp>
          <p:nvGrpSpPr>
            <p:cNvPr id="30831" name="Group 46"/>
            <p:cNvGrpSpPr>
              <a:grpSpLocks/>
            </p:cNvGrpSpPr>
            <p:nvPr/>
          </p:nvGrpSpPr>
          <p:grpSpPr bwMode="auto">
            <a:xfrm>
              <a:off x="1665" y="1890"/>
              <a:ext cx="301" cy="177"/>
              <a:chOff x="421" y="1392"/>
              <a:chExt cx="301" cy="177"/>
            </a:xfrm>
          </p:grpSpPr>
          <p:grpSp>
            <p:nvGrpSpPr>
              <p:cNvPr id="30832" name="Group 47"/>
              <p:cNvGrpSpPr>
                <a:grpSpLocks/>
              </p:cNvGrpSpPr>
              <p:nvPr/>
            </p:nvGrpSpPr>
            <p:grpSpPr bwMode="auto">
              <a:xfrm>
                <a:off x="421" y="1392"/>
                <a:ext cx="301" cy="177"/>
                <a:chOff x="418" y="1755"/>
                <a:chExt cx="301" cy="177"/>
              </a:xfrm>
            </p:grpSpPr>
            <p:pic>
              <p:nvPicPr>
                <p:cNvPr id="30836" name="Picture 48"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37" name="Picture 49"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nvGrpSpPr>
              <p:cNvPr id="30833" name="Group 50"/>
              <p:cNvGrpSpPr>
                <a:grpSpLocks/>
              </p:cNvGrpSpPr>
              <p:nvPr/>
            </p:nvGrpSpPr>
            <p:grpSpPr bwMode="auto">
              <a:xfrm>
                <a:off x="421" y="1392"/>
                <a:ext cx="301" cy="177"/>
                <a:chOff x="418" y="1755"/>
                <a:chExt cx="301" cy="177"/>
              </a:xfrm>
            </p:grpSpPr>
            <p:pic>
              <p:nvPicPr>
                <p:cNvPr id="30834" name="Picture 51"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35" name="Picture 52"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grpSp>
      <p:sp>
        <p:nvSpPr>
          <p:cNvPr id="274" name="Oval 53"/>
          <p:cNvSpPr>
            <a:spLocks noChangeArrowheads="1"/>
          </p:cNvSpPr>
          <p:nvPr/>
        </p:nvSpPr>
        <p:spPr bwMode="auto">
          <a:xfrm>
            <a:off x="3154363" y="4159250"/>
            <a:ext cx="1668462" cy="28733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経理承認／更新</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75" name="Rectangle 54"/>
          <p:cNvSpPr>
            <a:spLocks noChangeArrowheads="1"/>
          </p:cNvSpPr>
          <p:nvPr/>
        </p:nvSpPr>
        <p:spPr bwMode="auto">
          <a:xfrm rot="16200000">
            <a:off x="1213644" y="4626769"/>
            <a:ext cx="163513" cy="73025"/>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6" name="AutoShape 55"/>
          <p:cNvSpPr>
            <a:spLocks noChangeArrowheads="1"/>
          </p:cNvSpPr>
          <p:nvPr/>
        </p:nvSpPr>
        <p:spPr bwMode="auto">
          <a:xfrm>
            <a:off x="509588" y="4076700"/>
            <a:ext cx="173037" cy="2105025"/>
          </a:xfrm>
          <a:prstGeom prst="downArrow">
            <a:avLst>
              <a:gd name="adj1" fmla="val 39704"/>
              <a:gd name="adj2" fmla="val 63588"/>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7" name="Rectangle 56"/>
          <p:cNvSpPr>
            <a:spLocks noChangeArrowheads="1"/>
          </p:cNvSpPr>
          <p:nvPr/>
        </p:nvSpPr>
        <p:spPr bwMode="auto">
          <a:xfrm>
            <a:off x="566738" y="4044950"/>
            <a:ext cx="228600" cy="57150"/>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8" name="Oval 57"/>
          <p:cNvSpPr>
            <a:spLocks noChangeArrowheads="1"/>
          </p:cNvSpPr>
          <p:nvPr/>
        </p:nvSpPr>
        <p:spPr bwMode="auto">
          <a:xfrm>
            <a:off x="738188" y="3929063"/>
            <a:ext cx="1208087" cy="287337"/>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債務計上承認／更新</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79" name="Text Box 58"/>
          <p:cNvSpPr txBox="1">
            <a:spLocks noChangeArrowheads="1"/>
          </p:cNvSpPr>
          <p:nvPr/>
        </p:nvSpPr>
        <p:spPr bwMode="auto">
          <a:xfrm>
            <a:off x="1657350" y="5949950"/>
            <a:ext cx="749300" cy="214313"/>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a:solidFill>
                  <a:srgbClr val="E27100"/>
                </a:solidFill>
                <a:latin typeface="メイリオ" pitchFamily="50" charset="-128"/>
                <a:ea typeface="メイリオ" pitchFamily="50" charset="-128"/>
                <a:cs typeface="メイリオ" pitchFamily="50" charset="-128"/>
              </a:rPr>
              <a:t>計上仕訳</a:t>
            </a:r>
          </a:p>
        </p:txBody>
      </p:sp>
      <p:sp>
        <p:nvSpPr>
          <p:cNvPr id="280" name="AutoShape 59"/>
          <p:cNvSpPr>
            <a:spLocks noChangeArrowheads="1"/>
          </p:cNvSpPr>
          <p:nvPr/>
        </p:nvSpPr>
        <p:spPr bwMode="auto">
          <a:xfrm>
            <a:off x="2233613" y="4292600"/>
            <a:ext cx="173037" cy="1893888"/>
          </a:xfrm>
          <a:prstGeom prst="downArrow">
            <a:avLst>
              <a:gd name="adj1" fmla="val 39704"/>
              <a:gd name="adj2" fmla="val 57233"/>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1" name="AutoShape 60"/>
          <p:cNvSpPr>
            <a:spLocks noChangeArrowheads="1"/>
          </p:cNvSpPr>
          <p:nvPr/>
        </p:nvSpPr>
        <p:spPr bwMode="auto">
          <a:xfrm>
            <a:off x="3900488" y="5132388"/>
            <a:ext cx="239712" cy="457200"/>
          </a:xfrm>
          <a:prstGeom prst="downArrow">
            <a:avLst>
              <a:gd name="adj1" fmla="val 49454"/>
              <a:gd name="adj2" fmla="val 37846"/>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2" name="AutoShape 61"/>
          <p:cNvSpPr>
            <a:spLocks noChangeArrowheads="1"/>
          </p:cNvSpPr>
          <p:nvPr/>
        </p:nvSpPr>
        <p:spPr bwMode="auto">
          <a:xfrm>
            <a:off x="3929063" y="5848350"/>
            <a:ext cx="211137" cy="357188"/>
          </a:xfrm>
          <a:prstGeom prst="downArrow">
            <a:avLst>
              <a:gd name="adj1" fmla="val 49454"/>
              <a:gd name="adj2" fmla="val 40852"/>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3" name="Oval 62"/>
          <p:cNvSpPr>
            <a:spLocks noChangeArrowheads="1"/>
          </p:cNvSpPr>
          <p:nvPr/>
        </p:nvSpPr>
        <p:spPr bwMode="auto">
          <a:xfrm>
            <a:off x="5395913" y="4159250"/>
            <a:ext cx="1438275" cy="285750"/>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債務計上承認／更新</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84" name="AutoShape 63"/>
          <p:cNvSpPr>
            <a:spLocks noChangeArrowheads="1"/>
          </p:cNvSpPr>
          <p:nvPr/>
        </p:nvSpPr>
        <p:spPr bwMode="auto">
          <a:xfrm>
            <a:off x="3492500" y="4733925"/>
            <a:ext cx="231775" cy="176213"/>
          </a:xfrm>
          <a:prstGeom prst="downArrow">
            <a:avLst>
              <a:gd name="adj1" fmla="val 50000"/>
              <a:gd name="adj2" fmla="val 2500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5" name="AutoShape 64"/>
          <p:cNvSpPr>
            <a:spLocks noChangeArrowheads="1"/>
          </p:cNvSpPr>
          <p:nvPr/>
        </p:nvSpPr>
        <p:spPr bwMode="auto">
          <a:xfrm>
            <a:off x="3900488" y="4437063"/>
            <a:ext cx="230187" cy="463550"/>
          </a:xfrm>
          <a:prstGeom prst="downArrow">
            <a:avLst>
              <a:gd name="adj1" fmla="val 41435"/>
              <a:gd name="adj2" fmla="val 30263"/>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6" name="Rectangle 65"/>
          <p:cNvSpPr>
            <a:spLocks noChangeArrowheads="1"/>
          </p:cNvSpPr>
          <p:nvPr/>
        </p:nvSpPr>
        <p:spPr bwMode="auto">
          <a:xfrm rot="16200000">
            <a:off x="2780507" y="5217319"/>
            <a:ext cx="171450" cy="115887"/>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7" name="Rectangle 66"/>
          <p:cNvSpPr>
            <a:spLocks noChangeArrowheads="1"/>
          </p:cNvSpPr>
          <p:nvPr/>
        </p:nvSpPr>
        <p:spPr bwMode="auto">
          <a:xfrm rot="5400000">
            <a:off x="2716213" y="3849687"/>
            <a:ext cx="71438" cy="919163"/>
          </a:xfrm>
          <a:prstGeom prst="rect">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8" name="Rectangle 67"/>
          <p:cNvSpPr>
            <a:spLocks noChangeArrowheads="1"/>
          </p:cNvSpPr>
          <p:nvPr/>
        </p:nvSpPr>
        <p:spPr bwMode="auto">
          <a:xfrm rot="5400000">
            <a:off x="2411413" y="3573463"/>
            <a:ext cx="71437" cy="2376487"/>
          </a:xfrm>
          <a:prstGeom prst="rect">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9" name="Text Box 68"/>
          <p:cNvSpPr txBox="1">
            <a:spLocks noChangeArrowheads="1"/>
          </p:cNvSpPr>
          <p:nvPr/>
        </p:nvSpPr>
        <p:spPr bwMode="auto">
          <a:xfrm>
            <a:off x="3392488" y="5951538"/>
            <a:ext cx="747712" cy="214312"/>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a:solidFill>
                  <a:srgbClr val="E27100"/>
                </a:solidFill>
                <a:latin typeface="メイリオ" pitchFamily="50" charset="-128"/>
                <a:ea typeface="メイリオ" pitchFamily="50" charset="-128"/>
                <a:cs typeface="メイリオ" pitchFamily="50" charset="-128"/>
              </a:rPr>
              <a:t>決済仕訳</a:t>
            </a:r>
          </a:p>
        </p:txBody>
      </p:sp>
      <p:sp>
        <p:nvSpPr>
          <p:cNvPr id="290" name="AutoShape 69"/>
          <p:cNvSpPr>
            <a:spLocks noChangeArrowheads="1"/>
          </p:cNvSpPr>
          <p:nvPr/>
        </p:nvSpPr>
        <p:spPr bwMode="auto">
          <a:xfrm>
            <a:off x="3670300" y="3584575"/>
            <a:ext cx="206375" cy="574675"/>
          </a:xfrm>
          <a:prstGeom prst="downArrow">
            <a:avLst>
              <a:gd name="adj1" fmla="val 50000"/>
              <a:gd name="adj2" fmla="val 69615"/>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1" name="AutoShape 70"/>
          <p:cNvSpPr>
            <a:spLocks noChangeArrowheads="1"/>
          </p:cNvSpPr>
          <p:nvPr/>
        </p:nvSpPr>
        <p:spPr bwMode="auto">
          <a:xfrm>
            <a:off x="4132263" y="3871913"/>
            <a:ext cx="230187" cy="287337"/>
          </a:xfrm>
          <a:prstGeom prst="downArrow">
            <a:avLst>
              <a:gd name="adj1" fmla="val 51380"/>
              <a:gd name="adj2" fmla="val 4069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2" name="AutoShape 71"/>
          <p:cNvSpPr>
            <a:spLocks noChangeArrowheads="1"/>
          </p:cNvSpPr>
          <p:nvPr/>
        </p:nvSpPr>
        <p:spPr bwMode="auto">
          <a:xfrm>
            <a:off x="3268663" y="3756025"/>
            <a:ext cx="230187" cy="460375"/>
          </a:xfrm>
          <a:prstGeom prst="downArrow">
            <a:avLst>
              <a:gd name="adj1" fmla="val 50000"/>
              <a:gd name="adj2" fmla="val 5000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3" name="Rectangle 72"/>
          <p:cNvSpPr>
            <a:spLocks noChangeArrowheads="1"/>
          </p:cNvSpPr>
          <p:nvPr/>
        </p:nvSpPr>
        <p:spPr bwMode="auto">
          <a:xfrm rot="5400000">
            <a:off x="3071019" y="3456781"/>
            <a:ext cx="69850" cy="668338"/>
          </a:xfrm>
          <a:prstGeom prst="rect">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4" name="Oval 73"/>
          <p:cNvSpPr>
            <a:spLocks noChangeArrowheads="1"/>
          </p:cNvSpPr>
          <p:nvPr/>
        </p:nvSpPr>
        <p:spPr bwMode="auto">
          <a:xfrm>
            <a:off x="5453063" y="3295650"/>
            <a:ext cx="842962" cy="2889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仮払申請入力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95" name="Oval 74"/>
          <p:cNvSpPr>
            <a:spLocks noChangeArrowheads="1"/>
          </p:cNvSpPr>
          <p:nvPr/>
        </p:nvSpPr>
        <p:spPr bwMode="auto">
          <a:xfrm>
            <a:off x="6278563" y="3641725"/>
            <a:ext cx="842962" cy="28733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仮払精算入力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296" name="AutoShape 75"/>
          <p:cNvSpPr>
            <a:spLocks noChangeArrowheads="1"/>
          </p:cNvSpPr>
          <p:nvPr/>
        </p:nvSpPr>
        <p:spPr bwMode="auto">
          <a:xfrm>
            <a:off x="6432550" y="3930650"/>
            <a:ext cx="228600" cy="285750"/>
          </a:xfrm>
          <a:prstGeom prst="downArrow">
            <a:avLst>
              <a:gd name="adj1" fmla="val 50000"/>
              <a:gd name="adj2" fmla="val 3125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7" name="AutoShape 76"/>
          <p:cNvSpPr>
            <a:spLocks noChangeArrowheads="1"/>
          </p:cNvSpPr>
          <p:nvPr/>
        </p:nvSpPr>
        <p:spPr bwMode="auto">
          <a:xfrm rot="18486931">
            <a:off x="6209507" y="3459956"/>
            <a:ext cx="190500" cy="322263"/>
          </a:xfrm>
          <a:prstGeom prst="downArrow">
            <a:avLst>
              <a:gd name="adj1" fmla="val 50000"/>
              <a:gd name="adj2" fmla="val 42292"/>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8" name="Rectangle 77"/>
          <p:cNvSpPr>
            <a:spLocks noChangeArrowheads="1"/>
          </p:cNvSpPr>
          <p:nvPr/>
        </p:nvSpPr>
        <p:spPr bwMode="auto">
          <a:xfrm rot="16200000">
            <a:off x="5940426" y="4581525"/>
            <a:ext cx="360362" cy="71437"/>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9" name="Rectangle 78"/>
          <p:cNvSpPr>
            <a:spLocks noChangeArrowheads="1"/>
          </p:cNvSpPr>
          <p:nvPr/>
        </p:nvSpPr>
        <p:spPr bwMode="auto">
          <a:xfrm rot="5400000">
            <a:off x="5253832" y="3898106"/>
            <a:ext cx="71438" cy="1724025"/>
          </a:xfrm>
          <a:prstGeom prst="rect">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0" name="AutoShape 79"/>
          <p:cNvSpPr>
            <a:spLocks noChangeArrowheads="1"/>
          </p:cNvSpPr>
          <p:nvPr/>
        </p:nvSpPr>
        <p:spPr bwMode="auto">
          <a:xfrm>
            <a:off x="4360863" y="4724400"/>
            <a:ext cx="211137" cy="176213"/>
          </a:xfrm>
          <a:prstGeom prst="downArrow">
            <a:avLst>
              <a:gd name="adj1" fmla="val 50000"/>
              <a:gd name="adj2" fmla="val 25000"/>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1" name="AutoShape 80"/>
          <p:cNvSpPr>
            <a:spLocks noChangeArrowheads="1"/>
          </p:cNvSpPr>
          <p:nvPr/>
        </p:nvSpPr>
        <p:spPr bwMode="auto">
          <a:xfrm>
            <a:off x="6950075" y="4276725"/>
            <a:ext cx="228600" cy="1909763"/>
          </a:xfrm>
          <a:prstGeom prst="downArrow">
            <a:avLst>
              <a:gd name="adj1" fmla="val 39704"/>
              <a:gd name="adj2" fmla="val 43322"/>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2" name="Rectangle 81"/>
          <p:cNvSpPr>
            <a:spLocks noChangeArrowheads="1"/>
          </p:cNvSpPr>
          <p:nvPr/>
        </p:nvSpPr>
        <p:spPr bwMode="auto">
          <a:xfrm>
            <a:off x="6834188" y="4273550"/>
            <a:ext cx="258762" cy="92075"/>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3" name="AutoShape 82"/>
          <p:cNvSpPr>
            <a:spLocks noChangeArrowheads="1"/>
          </p:cNvSpPr>
          <p:nvPr/>
        </p:nvSpPr>
        <p:spPr bwMode="auto">
          <a:xfrm rot="16200000">
            <a:off x="5051426" y="4672012"/>
            <a:ext cx="114300" cy="688975"/>
          </a:xfrm>
          <a:prstGeom prst="downArrow">
            <a:avLst>
              <a:gd name="adj1" fmla="val 50000"/>
              <a:gd name="adj2" fmla="val 150694"/>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4" name="AutoShape 83"/>
          <p:cNvSpPr>
            <a:spLocks noChangeArrowheads="1"/>
          </p:cNvSpPr>
          <p:nvPr/>
        </p:nvSpPr>
        <p:spPr bwMode="auto">
          <a:xfrm rot="16776141">
            <a:off x="5053013" y="5470525"/>
            <a:ext cx="114300" cy="688975"/>
          </a:xfrm>
          <a:prstGeom prst="downArrow">
            <a:avLst>
              <a:gd name="adj1" fmla="val 50000"/>
              <a:gd name="adj2" fmla="val 150694"/>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5" name="AutoShape 84"/>
          <p:cNvSpPr>
            <a:spLocks noChangeArrowheads="1"/>
          </p:cNvSpPr>
          <p:nvPr/>
        </p:nvSpPr>
        <p:spPr bwMode="auto">
          <a:xfrm rot="4823859" flipV="1">
            <a:off x="5051426" y="5297487"/>
            <a:ext cx="114300" cy="688975"/>
          </a:xfrm>
          <a:prstGeom prst="downArrow">
            <a:avLst>
              <a:gd name="adj1" fmla="val 50000"/>
              <a:gd name="adj2" fmla="val 150694"/>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6" name="Text Box 85"/>
          <p:cNvSpPr txBox="1">
            <a:spLocks noChangeArrowheads="1"/>
          </p:cNvSpPr>
          <p:nvPr/>
        </p:nvSpPr>
        <p:spPr bwMode="auto">
          <a:xfrm>
            <a:off x="7064375" y="5924550"/>
            <a:ext cx="747713" cy="214313"/>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dirty="0">
                <a:solidFill>
                  <a:srgbClr val="E27100"/>
                </a:solidFill>
                <a:latin typeface="メイリオ" pitchFamily="50" charset="-128"/>
                <a:ea typeface="メイリオ" pitchFamily="50" charset="-128"/>
                <a:cs typeface="メイリオ" pitchFamily="50" charset="-128"/>
              </a:rPr>
              <a:t>仮払仕訳</a:t>
            </a:r>
          </a:p>
        </p:txBody>
      </p:sp>
      <p:sp>
        <p:nvSpPr>
          <p:cNvPr id="307" name="Text Box 86"/>
          <p:cNvSpPr txBox="1">
            <a:spLocks noChangeArrowheads="1"/>
          </p:cNvSpPr>
          <p:nvPr/>
        </p:nvSpPr>
        <p:spPr bwMode="auto">
          <a:xfrm>
            <a:off x="5224463" y="5141913"/>
            <a:ext cx="1050925" cy="214312"/>
          </a:xfrm>
          <a:prstGeom prst="rect">
            <a:avLst/>
          </a:prstGeom>
          <a:noFill/>
          <a:ln w="9525" algn="ctr">
            <a:noFill/>
            <a:miter lim="800000"/>
            <a:headEnd/>
            <a:tailEnd/>
          </a:ln>
          <a:effectLst/>
        </p:spPr>
        <p:txBody>
          <a:bodyPr>
            <a:spAutoFit/>
          </a:bodyPr>
          <a:lstStyle/>
          <a:p>
            <a:pPr algn="ctr" fontAlgn="auto">
              <a:spcBef>
                <a:spcPct val="50000"/>
              </a:spcBef>
              <a:spcAft>
                <a:spcPts val="0"/>
              </a:spcAft>
              <a:defRPr/>
            </a:pPr>
            <a:r>
              <a:rPr kumimoji="0" lang="ja-JP" altLang="en-US" sz="800" kern="0">
                <a:solidFill>
                  <a:srgbClr val="E27100"/>
                </a:solidFill>
                <a:latin typeface="メイリオ" pitchFamily="50" charset="-128"/>
                <a:ea typeface="メイリオ" pitchFamily="50" charset="-128"/>
                <a:cs typeface="メイリオ" pitchFamily="50" charset="-128"/>
              </a:rPr>
              <a:t>資金繰データ</a:t>
            </a:r>
          </a:p>
        </p:txBody>
      </p:sp>
      <p:sp>
        <p:nvSpPr>
          <p:cNvPr id="308" name="AutoShape 87"/>
          <p:cNvSpPr>
            <a:spLocks noChangeArrowheads="1"/>
          </p:cNvSpPr>
          <p:nvPr/>
        </p:nvSpPr>
        <p:spPr bwMode="auto">
          <a:xfrm>
            <a:off x="5510213" y="5516563"/>
            <a:ext cx="979487" cy="227012"/>
          </a:xfrm>
          <a:prstGeom prst="flowChartAlternateProcess">
            <a:avLst/>
          </a:prstGeom>
          <a:solidFill>
            <a:srgbClr val="66A3CE"/>
          </a:solidFill>
          <a:ln w="38100">
            <a:noFill/>
            <a:miter lim="800000"/>
            <a:headEnd/>
            <a:tailEnd/>
          </a:ln>
          <a:effectLst/>
        </p:spPr>
        <p:txBody>
          <a:bodyPr wrap="none" anchor="ctr"/>
          <a:lstStyle/>
          <a:p>
            <a:pPr algn="ctr" fontAlgn="auto">
              <a:spcBef>
                <a:spcPts val="0"/>
              </a:spcBef>
              <a:spcAft>
                <a:spcPts val="0"/>
              </a:spcAft>
              <a:defRPr/>
            </a:pPr>
            <a:r>
              <a:rPr kumimoji="0" lang="ja-JP" altLang="en-US" sz="1000" kern="0">
                <a:solidFill>
                  <a:schemeClr val="bg1"/>
                </a:solidFill>
                <a:latin typeface="メイリオ" pitchFamily="50" charset="-128"/>
                <a:ea typeface="メイリオ" pitchFamily="50" charset="-128"/>
                <a:cs typeface="メイリオ" pitchFamily="50" charset="-128"/>
              </a:rPr>
              <a:t>ＦＢデータ</a:t>
            </a:r>
          </a:p>
        </p:txBody>
      </p:sp>
      <p:grpSp>
        <p:nvGrpSpPr>
          <p:cNvPr id="30784" name="Group 88"/>
          <p:cNvGrpSpPr>
            <a:grpSpLocks/>
          </p:cNvGrpSpPr>
          <p:nvPr/>
        </p:nvGrpSpPr>
        <p:grpSpPr bwMode="auto">
          <a:xfrm>
            <a:off x="333375" y="3354388"/>
            <a:ext cx="635000" cy="344487"/>
            <a:chOff x="111" y="1434"/>
            <a:chExt cx="501" cy="272"/>
          </a:xfrm>
        </p:grpSpPr>
        <p:sp>
          <p:nvSpPr>
            <p:cNvPr id="310" name="AutoShape 89"/>
            <p:cNvSpPr>
              <a:spLocks noChangeArrowheads="1"/>
            </p:cNvSpPr>
            <p:nvPr/>
          </p:nvSpPr>
          <p:spPr bwMode="auto">
            <a:xfrm>
              <a:off x="114" y="1434"/>
              <a:ext cx="452" cy="272"/>
            </a:xfrm>
            <a:prstGeom prst="flowChartMagneticDisk">
              <a:avLst/>
            </a:prstGeom>
            <a:gradFill rotWithShape="1">
              <a:gsLst>
                <a:gs pos="0">
                  <a:srgbClr val="FFFFFF"/>
                </a:gs>
                <a:gs pos="100000">
                  <a:srgbClr val="66A3CE"/>
                </a:gs>
              </a:gsLst>
              <a:path path="shape">
                <a:fillToRect l="50000" t="50000" r="50000" b="50000"/>
              </a:path>
            </a:gradFill>
            <a:ln w="9525">
              <a:solidFill>
                <a:srgbClr val="005096"/>
              </a:solidFill>
              <a:round/>
              <a:headEnd/>
              <a:tailEnd/>
            </a:ln>
            <a:effectLst>
              <a:outerShdw dist="35921" dir="2700000" algn="ctr" rotWithShape="0">
                <a:srgbClr val="7D7D7D"/>
              </a:outerShdw>
            </a:effectLst>
          </p:spPr>
          <p:txBody>
            <a:bodyPr wrap="none" anchor="ctr"/>
            <a:lstStyle/>
            <a:p>
              <a:pPr algn="ctr" fontAlgn="auto">
                <a:spcBef>
                  <a:spcPts val="0"/>
                </a:spcBef>
                <a:spcAft>
                  <a:spcPts val="0"/>
                </a:spcAft>
                <a:defRPr/>
              </a:pPr>
              <a:endParaRPr kumimoji="0" lang="ja-JP" altLang="ja-JP" sz="800" kern="0">
                <a:solidFill>
                  <a:srgbClr val="000000"/>
                </a:solidFill>
                <a:latin typeface="メイリオ" pitchFamily="50" charset="-128"/>
                <a:ea typeface="メイリオ" pitchFamily="50" charset="-128"/>
                <a:cs typeface="メイリオ" pitchFamily="50" charset="-128"/>
              </a:endParaRPr>
            </a:p>
          </p:txBody>
        </p:sp>
        <p:sp>
          <p:nvSpPr>
            <p:cNvPr id="311" name="Text Box 90"/>
            <p:cNvSpPr txBox="1">
              <a:spLocks noChangeArrowheads="1"/>
            </p:cNvSpPr>
            <p:nvPr/>
          </p:nvSpPr>
          <p:spPr bwMode="auto">
            <a:xfrm>
              <a:off x="111" y="1488"/>
              <a:ext cx="501" cy="16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kumimoji="0" lang="ja-JP" altLang="en-US" sz="800" kern="0" dirty="0">
                  <a:solidFill>
                    <a:srgbClr val="000000"/>
                  </a:solidFill>
                  <a:latin typeface="メイリオ" pitchFamily="50" charset="-128"/>
                  <a:ea typeface="メイリオ" pitchFamily="50" charset="-128"/>
                  <a:cs typeface="メイリオ" pitchFamily="50" charset="-128"/>
                </a:rPr>
                <a:t>外部取込</a:t>
              </a:r>
            </a:p>
          </p:txBody>
        </p:sp>
      </p:grpSp>
      <p:grpSp>
        <p:nvGrpSpPr>
          <p:cNvPr id="30785" name="Group 91"/>
          <p:cNvGrpSpPr>
            <a:grpSpLocks/>
          </p:cNvGrpSpPr>
          <p:nvPr/>
        </p:nvGrpSpPr>
        <p:grpSpPr bwMode="auto">
          <a:xfrm>
            <a:off x="2411413" y="3246438"/>
            <a:ext cx="635000" cy="344487"/>
            <a:chOff x="111" y="1434"/>
            <a:chExt cx="501" cy="272"/>
          </a:xfrm>
        </p:grpSpPr>
        <p:sp>
          <p:nvSpPr>
            <p:cNvPr id="313" name="AutoShape 92"/>
            <p:cNvSpPr>
              <a:spLocks noChangeArrowheads="1"/>
            </p:cNvSpPr>
            <p:nvPr/>
          </p:nvSpPr>
          <p:spPr bwMode="auto">
            <a:xfrm>
              <a:off x="114" y="1434"/>
              <a:ext cx="452" cy="272"/>
            </a:xfrm>
            <a:prstGeom prst="flowChartMagneticDisk">
              <a:avLst/>
            </a:prstGeom>
            <a:gradFill rotWithShape="1">
              <a:gsLst>
                <a:gs pos="0">
                  <a:srgbClr val="FFFFFF"/>
                </a:gs>
                <a:gs pos="100000">
                  <a:srgbClr val="66A3CE"/>
                </a:gs>
              </a:gsLst>
              <a:path path="shape">
                <a:fillToRect l="50000" t="50000" r="50000" b="50000"/>
              </a:path>
            </a:gradFill>
            <a:ln w="9525">
              <a:solidFill>
                <a:srgbClr val="005096"/>
              </a:solidFill>
              <a:round/>
              <a:headEnd/>
              <a:tailEnd/>
            </a:ln>
            <a:effectLst>
              <a:outerShdw dist="35921" dir="2700000" algn="ctr" rotWithShape="0">
                <a:srgbClr val="7D7D7D"/>
              </a:outerShdw>
            </a:effectLst>
          </p:spPr>
          <p:txBody>
            <a:bodyPr wrap="none" anchor="ctr"/>
            <a:lstStyle/>
            <a:p>
              <a:pPr algn="ctr" fontAlgn="auto">
                <a:spcBef>
                  <a:spcPts val="0"/>
                </a:spcBef>
                <a:spcAft>
                  <a:spcPts val="0"/>
                </a:spcAft>
                <a:defRPr/>
              </a:pPr>
              <a:endParaRPr kumimoji="0" lang="ja-JP" altLang="ja-JP" sz="800" kern="0">
                <a:solidFill>
                  <a:srgbClr val="000000"/>
                </a:solidFill>
                <a:latin typeface="メイリオ" pitchFamily="50" charset="-128"/>
                <a:ea typeface="メイリオ" pitchFamily="50" charset="-128"/>
                <a:cs typeface="メイリオ" pitchFamily="50" charset="-128"/>
              </a:endParaRPr>
            </a:p>
          </p:txBody>
        </p:sp>
        <p:sp>
          <p:nvSpPr>
            <p:cNvPr id="314" name="Text Box 93"/>
            <p:cNvSpPr txBox="1">
              <a:spLocks noChangeArrowheads="1"/>
            </p:cNvSpPr>
            <p:nvPr/>
          </p:nvSpPr>
          <p:spPr bwMode="auto">
            <a:xfrm>
              <a:off x="111" y="1488"/>
              <a:ext cx="501" cy="16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kumimoji="0" lang="ja-JP" altLang="en-US" sz="800" kern="0">
                  <a:solidFill>
                    <a:srgbClr val="000000"/>
                  </a:solidFill>
                  <a:latin typeface="メイリオ" pitchFamily="50" charset="-128"/>
                  <a:ea typeface="メイリオ" pitchFamily="50" charset="-128"/>
                  <a:cs typeface="メイリオ" pitchFamily="50" charset="-128"/>
                </a:rPr>
                <a:t>外部取込</a:t>
              </a:r>
            </a:p>
          </p:txBody>
        </p:sp>
      </p:grpSp>
      <p:sp>
        <p:nvSpPr>
          <p:cNvPr id="315" name="AutoShape 5"/>
          <p:cNvSpPr>
            <a:spLocks noChangeArrowheads="1"/>
          </p:cNvSpPr>
          <p:nvPr/>
        </p:nvSpPr>
        <p:spPr bwMode="gray">
          <a:xfrm>
            <a:off x="2366963" y="1989138"/>
            <a:ext cx="6597650" cy="719137"/>
          </a:xfrm>
          <a:prstGeom prst="roundRect">
            <a:avLst>
              <a:gd name="adj" fmla="val 6056"/>
            </a:avLst>
          </a:prstGeom>
          <a:solidFill>
            <a:srgbClr val="FFCCFF"/>
          </a:soli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316" name="AutoShape 5"/>
          <p:cNvSpPr>
            <a:spLocks noChangeArrowheads="1"/>
          </p:cNvSpPr>
          <p:nvPr/>
        </p:nvSpPr>
        <p:spPr bwMode="gray">
          <a:xfrm>
            <a:off x="2344738" y="1277938"/>
            <a:ext cx="1912937" cy="638175"/>
          </a:xfrm>
          <a:prstGeom prst="roundRect">
            <a:avLst>
              <a:gd name="adj" fmla="val 6056"/>
            </a:avLst>
          </a:prstGeom>
          <a:solidFill>
            <a:srgbClr val="FFCCFF"/>
          </a:soli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317" name="AutoShape 5"/>
          <p:cNvSpPr>
            <a:spLocks noChangeArrowheads="1"/>
          </p:cNvSpPr>
          <p:nvPr/>
        </p:nvSpPr>
        <p:spPr bwMode="gray">
          <a:xfrm>
            <a:off x="7267575" y="1277938"/>
            <a:ext cx="1697038" cy="638175"/>
          </a:xfrm>
          <a:prstGeom prst="roundRect">
            <a:avLst>
              <a:gd name="adj" fmla="val 6056"/>
            </a:avLst>
          </a:prstGeom>
          <a:solidFill>
            <a:srgbClr val="FFCCFF"/>
          </a:soli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318" name="AutoShape 5"/>
          <p:cNvSpPr>
            <a:spLocks noChangeArrowheads="1"/>
          </p:cNvSpPr>
          <p:nvPr/>
        </p:nvSpPr>
        <p:spPr bwMode="gray">
          <a:xfrm>
            <a:off x="4452938" y="1277938"/>
            <a:ext cx="2705100" cy="638175"/>
          </a:xfrm>
          <a:prstGeom prst="roundRect">
            <a:avLst>
              <a:gd name="adj" fmla="val 6056"/>
            </a:avLst>
          </a:prstGeom>
          <a:solidFill>
            <a:srgbClr val="FFCCFF"/>
          </a:solidFill>
          <a:ln w="9525" algn="ctr">
            <a:solidFill>
              <a:srgbClr val="D3D3D3"/>
            </a:solidFill>
            <a:round/>
            <a:headEnd/>
            <a:tailEnd/>
          </a:ln>
        </p:spPr>
        <p:txBody>
          <a:bodyPr wrap="none" anchor="ctr"/>
          <a:lstStyle/>
          <a:p>
            <a:pPr fontAlgn="auto">
              <a:lnSpc>
                <a:spcPct val="80000"/>
              </a:lnSpc>
              <a:spcBef>
                <a:spcPct val="20000"/>
              </a:spcBef>
              <a:spcAft>
                <a:spcPts val="0"/>
              </a:spcAft>
              <a:defRPr/>
            </a:pPr>
            <a:endParaRPr lang="en-US" sz="1000">
              <a:solidFill>
                <a:srgbClr val="E27100"/>
              </a:solidFill>
              <a:latin typeface="メイリオ" pitchFamily="50" charset="-128"/>
              <a:ea typeface="メイリオ" pitchFamily="50" charset="-128"/>
              <a:cs typeface="メイリオ" pitchFamily="50" charset="-128"/>
            </a:endParaRPr>
          </a:p>
        </p:txBody>
      </p:sp>
      <p:sp>
        <p:nvSpPr>
          <p:cNvPr id="319" name="AutoShape 98"/>
          <p:cNvSpPr>
            <a:spLocks noChangeArrowheads="1"/>
          </p:cNvSpPr>
          <p:nvPr/>
        </p:nvSpPr>
        <p:spPr bwMode="auto">
          <a:xfrm>
            <a:off x="4643438" y="1168400"/>
            <a:ext cx="1549400" cy="217488"/>
          </a:xfrm>
          <a:prstGeom prst="flowChartAlternateProcess">
            <a:avLst/>
          </a:prstGeom>
          <a:solidFill>
            <a:srgbClr val="FF66FF"/>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b="1" i="1" kern="0" dirty="0">
                <a:solidFill>
                  <a:schemeClr val="bg1"/>
                </a:solidFill>
                <a:latin typeface="Times New Roman" pitchFamily="18" charset="0"/>
                <a:ea typeface="メイリオ" pitchFamily="50" charset="-128"/>
                <a:cs typeface="Times New Roman" pitchFamily="18" charset="0"/>
              </a:rPr>
              <a:t>field</a:t>
            </a:r>
            <a:r>
              <a:rPr kumimoji="0" lang="en-US" altLang="ja-JP" sz="1000" kern="0" dirty="0">
                <a:solidFill>
                  <a:schemeClr val="bg1"/>
                </a:solidFill>
                <a:latin typeface="メイリオ" pitchFamily="50" charset="-128"/>
                <a:ea typeface="メイリオ" pitchFamily="50" charset="-128"/>
                <a:cs typeface="メイリオ" pitchFamily="50" charset="-128"/>
              </a:rPr>
              <a:t> </a:t>
            </a:r>
            <a:r>
              <a:rPr kumimoji="0" lang="ja-JP" altLang="en-US" sz="1000" kern="0" dirty="0">
                <a:solidFill>
                  <a:schemeClr val="bg1"/>
                </a:solidFill>
                <a:latin typeface="メイリオ" pitchFamily="50" charset="-128"/>
                <a:ea typeface="メイリオ" pitchFamily="50" charset="-128"/>
                <a:cs typeface="メイリオ" pitchFamily="50" charset="-128"/>
              </a:rPr>
              <a:t>社員経費申請</a:t>
            </a:r>
          </a:p>
        </p:txBody>
      </p:sp>
      <p:sp>
        <p:nvSpPr>
          <p:cNvPr id="320" name="Oval 99"/>
          <p:cNvSpPr>
            <a:spLocks noChangeArrowheads="1"/>
          </p:cNvSpPr>
          <p:nvPr/>
        </p:nvSpPr>
        <p:spPr bwMode="auto">
          <a:xfrm>
            <a:off x="4589463" y="1482725"/>
            <a:ext cx="801687" cy="3270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dirty="0">
                <a:solidFill>
                  <a:srgbClr val="005096"/>
                </a:solidFill>
                <a:latin typeface="メイリオ" pitchFamily="50" charset="-128"/>
                <a:ea typeface="メイリオ" pitchFamily="50" charset="-128"/>
                <a:cs typeface="メイリオ" pitchFamily="50" charset="-128"/>
              </a:rPr>
              <a:t>交通費入力</a:t>
            </a:r>
          </a:p>
          <a:p>
            <a:pPr algn="ctr" fontAlgn="auto">
              <a:spcBef>
                <a:spcPts val="0"/>
              </a:spcBef>
              <a:spcAft>
                <a:spcPts val="0"/>
              </a:spcAft>
              <a:defRPr/>
            </a:pPr>
            <a:r>
              <a:rPr kumimoji="0" lang="ja-JP" altLang="en-US" sz="800" kern="0" dirty="0">
                <a:solidFill>
                  <a:srgbClr val="005096"/>
                </a:solidFill>
                <a:latin typeface="メイリオ" pitchFamily="50" charset="-128"/>
                <a:ea typeface="メイリオ" pitchFamily="50" charset="-128"/>
                <a:cs typeface="メイリオ" pitchFamily="50" charset="-128"/>
              </a:rPr>
              <a:t>（立替精算）</a:t>
            </a:r>
            <a:endParaRPr kumimoji="0" lang="ja-JP" altLang="en-US" sz="900" kern="0" dirty="0">
              <a:solidFill>
                <a:srgbClr val="005096"/>
              </a:solidFill>
              <a:latin typeface="メイリオ" pitchFamily="50" charset="-128"/>
              <a:ea typeface="メイリオ" pitchFamily="50" charset="-128"/>
              <a:cs typeface="メイリオ" pitchFamily="50" charset="-128"/>
            </a:endParaRPr>
          </a:p>
        </p:txBody>
      </p:sp>
      <p:sp>
        <p:nvSpPr>
          <p:cNvPr id="321" name="Oval 100"/>
          <p:cNvSpPr>
            <a:spLocks noChangeArrowheads="1"/>
          </p:cNvSpPr>
          <p:nvPr/>
        </p:nvSpPr>
        <p:spPr bwMode="auto">
          <a:xfrm>
            <a:off x="2400300" y="1519238"/>
            <a:ext cx="820738" cy="273050"/>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請求書入力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322" name="AutoShape 101"/>
          <p:cNvSpPr>
            <a:spLocks noChangeArrowheads="1"/>
          </p:cNvSpPr>
          <p:nvPr/>
        </p:nvSpPr>
        <p:spPr bwMode="auto">
          <a:xfrm>
            <a:off x="7308304" y="1168400"/>
            <a:ext cx="1584176" cy="244376"/>
          </a:xfrm>
          <a:prstGeom prst="flowChartAlternateProcess">
            <a:avLst/>
          </a:prstGeom>
          <a:solidFill>
            <a:srgbClr val="FF66FF"/>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b="1" i="1" kern="0" dirty="0">
                <a:solidFill>
                  <a:schemeClr val="bg1"/>
                </a:solidFill>
                <a:latin typeface="Times New Roman" pitchFamily="18" charset="0"/>
                <a:ea typeface="メイリオ" pitchFamily="50" charset="-128"/>
                <a:cs typeface="Times New Roman" pitchFamily="18" charset="0"/>
              </a:rPr>
              <a:t>field</a:t>
            </a:r>
            <a:r>
              <a:rPr kumimoji="0" lang="en-US" altLang="ja-JP" sz="1000" kern="0" dirty="0">
                <a:solidFill>
                  <a:schemeClr val="bg1"/>
                </a:solidFill>
                <a:latin typeface="メイリオ" pitchFamily="50" charset="-128"/>
                <a:ea typeface="メイリオ" pitchFamily="50" charset="-128"/>
                <a:cs typeface="メイリオ" pitchFamily="50" charset="-128"/>
              </a:rPr>
              <a:t> </a:t>
            </a:r>
            <a:r>
              <a:rPr kumimoji="0" lang="ja-JP" altLang="en-US" sz="1000" kern="0" dirty="0">
                <a:solidFill>
                  <a:schemeClr val="bg1"/>
                </a:solidFill>
                <a:latin typeface="メイリオ" pitchFamily="50" charset="-128"/>
                <a:ea typeface="メイリオ" pitchFamily="50" charset="-128"/>
                <a:cs typeface="メイリオ" pitchFamily="50" charset="-128"/>
              </a:rPr>
              <a:t>振替伝票・出納伝票</a:t>
            </a:r>
          </a:p>
        </p:txBody>
      </p:sp>
      <p:sp>
        <p:nvSpPr>
          <p:cNvPr id="323" name="AutoShape 102"/>
          <p:cNvSpPr>
            <a:spLocks noChangeArrowheads="1"/>
          </p:cNvSpPr>
          <p:nvPr/>
        </p:nvSpPr>
        <p:spPr bwMode="auto">
          <a:xfrm>
            <a:off x="2508250" y="1168400"/>
            <a:ext cx="1366838" cy="217488"/>
          </a:xfrm>
          <a:prstGeom prst="flowChartAlternateProcess">
            <a:avLst/>
          </a:prstGeom>
          <a:solidFill>
            <a:srgbClr val="FF66FF"/>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b="1" i="1" kern="0" dirty="0">
                <a:solidFill>
                  <a:schemeClr val="bg1"/>
                </a:solidFill>
                <a:latin typeface="Times New Roman" pitchFamily="18" charset="0"/>
                <a:ea typeface="メイリオ" pitchFamily="50" charset="-128"/>
                <a:cs typeface="Times New Roman" pitchFamily="18" charset="0"/>
              </a:rPr>
              <a:t>field</a:t>
            </a:r>
            <a:r>
              <a:rPr kumimoji="0" lang="en-US" altLang="ja-JP" sz="1000" b="1" i="1" kern="0" dirty="0">
                <a:solidFill>
                  <a:schemeClr val="bg1"/>
                </a:solidFill>
                <a:latin typeface="メイリオ" pitchFamily="50" charset="-128"/>
                <a:ea typeface="メイリオ" pitchFamily="50" charset="-128"/>
                <a:cs typeface="メイリオ" pitchFamily="50" charset="-128"/>
              </a:rPr>
              <a:t> </a:t>
            </a:r>
            <a:r>
              <a:rPr kumimoji="0" lang="ja-JP" altLang="en-US" sz="1000" kern="0" dirty="0">
                <a:solidFill>
                  <a:schemeClr val="bg1"/>
                </a:solidFill>
                <a:latin typeface="メイリオ" pitchFamily="50" charset="-128"/>
                <a:ea typeface="メイリオ" pitchFamily="50" charset="-128"/>
                <a:cs typeface="メイリオ" pitchFamily="50" charset="-128"/>
              </a:rPr>
              <a:t>支払依頼申請</a:t>
            </a:r>
          </a:p>
        </p:txBody>
      </p:sp>
      <p:sp>
        <p:nvSpPr>
          <p:cNvPr id="324" name="Oval 103"/>
          <p:cNvSpPr>
            <a:spLocks noChangeArrowheads="1"/>
          </p:cNvSpPr>
          <p:nvPr/>
        </p:nvSpPr>
        <p:spPr bwMode="auto">
          <a:xfrm>
            <a:off x="7340600" y="1536700"/>
            <a:ext cx="760413" cy="274638"/>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振替伝票</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325" name="Oval 104"/>
          <p:cNvSpPr>
            <a:spLocks noChangeArrowheads="1"/>
          </p:cNvSpPr>
          <p:nvPr/>
        </p:nvSpPr>
        <p:spPr bwMode="auto">
          <a:xfrm>
            <a:off x="8172450" y="1484313"/>
            <a:ext cx="747713" cy="3270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入金伝票</a:t>
            </a:r>
          </a:p>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出金伝票</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326" name="Oval 105"/>
          <p:cNvSpPr>
            <a:spLocks noChangeArrowheads="1"/>
          </p:cNvSpPr>
          <p:nvPr/>
        </p:nvSpPr>
        <p:spPr bwMode="auto">
          <a:xfrm>
            <a:off x="5427663" y="1482725"/>
            <a:ext cx="801687" cy="3270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dirty="0">
                <a:solidFill>
                  <a:srgbClr val="005096"/>
                </a:solidFill>
                <a:latin typeface="メイリオ" pitchFamily="50" charset="-128"/>
                <a:ea typeface="メイリオ" pitchFamily="50" charset="-128"/>
                <a:cs typeface="メイリオ" pitchFamily="50" charset="-128"/>
              </a:rPr>
              <a:t>出張申請精算</a:t>
            </a:r>
            <a:endParaRPr kumimoji="0" lang="ja-JP" altLang="en-US" sz="900" kern="0" dirty="0">
              <a:solidFill>
                <a:srgbClr val="005096"/>
              </a:solidFill>
              <a:latin typeface="メイリオ" pitchFamily="50" charset="-128"/>
              <a:ea typeface="メイリオ" pitchFamily="50" charset="-128"/>
              <a:cs typeface="メイリオ" pitchFamily="50" charset="-128"/>
            </a:endParaRPr>
          </a:p>
        </p:txBody>
      </p:sp>
      <p:sp>
        <p:nvSpPr>
          <p:cNvPr id="327" name="Oval 106"/>
          <p:cNvSpPr>
            <a:spLocks noChangeArrowheads="1"/>
          </p:cNvSpPr>
          <p:nvPr/>
        </p:nvSpPr>
        <p:spPr bwMode="auto">
          <a:xfrm>
            <a:off x="6302375" y="1482725"/>
            <a:ext cx="800100" cy="327025"/>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仮払申請精算</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328" name="AutoShape 107"/>
          <p:cNvSpPr>
            <a:spLocks noChangeArrowheads="1"/>
          </p:cNvSpPr>
          <p:nvPr/>
        </p:nvSpPr>
        <p:spPr bwMode="auto">
          <a:xfrm>
            <a:off x="2660650" y="1824038"/>
            <a:ext cx="268288" cy="595312"/>
          </a:xfrm>
          <a:prstGeom prst="downArrow">
            <a:avLst>
              <a:gd name="adj1" fmla="val 50000"/>
              <a:gd name="adj2" fmla="val 54882"/>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29" name="AutoShape 108"/>
          <p:cNvSpPr>
            <a:spLocks noChangeArrowheads="1"/>
          </p:cNvSpPr>
          <p:nvPr/>
        </p:nvSpPr>
        <p:spPr bwMode="auto">
          <a:xfrm>
            <a:off x="3589338" y="1822450"/>
            <a:ext cx="268287" cy="596900"/>
          </a:xfrm>
          <a:prstGeom prst="downArrow">
            <a:avLst>
              <a:gd name="adj1" fmla="val 50000"/>
              <a:gd name="adj2" fmla="val 54882"/>
            </a:avLst>
          </a:prstGeom>
          <a:solidFill>
            <a:srgbClr val="0065AE"/>
          </a:solidFill>
          <a:ln w="9525" algn="ctr">
            <a:solidFill>
              <a:srgbClr val="0066CC"/>
            </a:solid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0" name="AutoShape 109"/>
          <p:cNvSpPr>
            <a:spLocks noChangeArrowheads="1"/>
          </p:cNvSpPr>
          <p:nvPr/>
        </p:nvSpPr>
        <p:spPr bwMode="auto">
          <a:xfrm>
            <a:off x="4859338" y="1831975"/>
            <a:ext cx="266700" cy="596900"/>
          </a:xfrm>
          <a:prstGeom prst="downArrow">
            <a:avLst>
              <a:gd name="adj1" fmla="val 50000"/>
              <a:gd name="adj2" fmla="val 55208"/>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1" name="AutoShape 110"/>
          <p:cNvSpPr>
            <a:spLocks noChangeArrowheads="1"/>
          </p:cNvSpPr>
          <p:nvPr/>
        </p:nvSpPr>
        <p:spPr bwMode="auto">
          <a:xfrm>
            <a:off x="2500313" y="2428875"/>
            <a:ext cx="6353175" cy="214313"/>
          </a:xfrm>
          <a:prstGeom prst="flowChartAlternateProcess">
            <a:avLst/>
          </a:prstGeom>
          <a:solidFill>
            <a:srgbClr val="CCCCFF"/>
          </a:solidFill>
          <a:ln w="25400">
            <a:solidFill>
              <a:srgbClr val="0065AE"/>
            </a:solidFill>
            <a:miter lim="800000"/>
            <a:headEnd/>
            <a:tailEnd/>
          </a:ln>
          <a:effectLst/>
        </p:spPr>
        <p:txBody>
          <a:bodyPr wrap="none" anchor="ctr"/>
          <a:lstStyle/>
          <a:p>
            <a:pPr algn="ctr" fontAlgn="auto">
              <a:spcBef>
                <a:spcPts val="0"/>
              </a:spcBef>
              <a:spcAft>
                <a:spcPts val="0"/>
              </a:spcAft>
              <a:defRPr/>
            </a:pPr>
            <a:r>
              <a:rPr kumimoji="0" lang="ja-JP" altLang="en-US" sz="1000" kern="0">
                <a:solidFill>
                  <a:srgbClr val="005096"/>
                </a:solidFill>
                <a:latin typeface="メイリオ" pitchFamily="50" charset="-128"/>
                <a:ea typeface="メイリオ" pitchFamily="50" charset="-128"/>
                <a:cs typeface="メイリオ" pitchFamily="50" charset="-128"/>
              </a:rPr>
              <a:t>経理承認                       </a:t>
            </a:r>
          </a:p>
        </p:txBody>
      </p:sp>
      <p:sp>
        <p:nvSpPr>
          <p:cNvPr id="332" name="Oval 111"/>
          <p:cNvSpPr>
            <a:spLocks noChangeArrowheads="1"/>
          </p:cNvSpPr>
          <p:nvPr/>
        </p:nvSpPr>
        <p:spPr bwMode="auto">
          <a:xfrm>
            <a:off x="3275013" y="1519238"/>
            <a:ext cx="928687" cy="273050"/>
          </a:xfrm>
          <a:prstGeom prst="ellipse">
            <a:avLst/>
          </a:prstGeom>
          <a:solidFill>
            <a:srgbClr val="CCCCFF"/>
          </a:solidFill>
          <a:ln w="9525">
            <a:noFill/>
            <a:round/>
            <a:headEnd/>
            <a:tailEnd/>
          </a:ln>
          <a:effectLst>
            <a:outerShdw dist="35921" dir="2700000" algn="ctr" rotWithShape="0">
              <a:srgbClr val="0065AE"/>
            </a:outerShdw>
          </a:effectLst>
        </p:spPr>
        <p:txBody>
          <a:bodyPr wrap="none" anchor="ctr"/>
          <a:lstStyle/>
          <a:p>
            <a:pPr algn="ctr" fontAlgn="auto">
              <a:spcBef>
                <a:spcPts val="0"/>
              </a:spcBef>
              <a:spcAft>
                <a:spcPts val="0"/>
              </a:spcAft>
              <a:defRPr/>
            </a:pPr>
            <a:r>
              <a:rPr kumimoji="0" lang="ja-JP" altLang="en-US" sz="800" kern="0">
                <a:solidFill>
                  <a:srgbClr val="005096"/>
                </a:solidFill>
                <a:latin typeface="メイリオ" pitchFamily="50" charset="-128"/>
                <a:ea typeface="メイリオ" pitchFamily="50" charset="-128"/>
                <a:cs typeface="メイリオ" pitchFamily="50" charset="-128"/>
              </a:rPr>
              <a:t>源泉請求書入力</a:t>
            </a:r>
            <a:endParaRPr kumimoji="0" lang="ja-JP" altLang="en-US" sz="900" kern="0">
              <a:solidFill>
                <a:srgbClr val="005096"/>
              </a:solidFill>
              <a:latin typeface="メイリオ" pitchFamily="50" charset="-128"/>
              <a:ea typeface="メイリオ" pitchFamily="50" charset="-128"/>
              <a:cs typeface="メイリオ" pitchFamily="50" charset="-128"/>
            </a:endParaRPr>
          </a:p>
        </p:txBody>
      </p:sp>
      <p:sp>
        <p:nvSpPr>
          <p:cNvPr id="333" name="AutoShape 112"/>
          <p:cNvSpPr>
            <a:spLocks noChangeArrowheads="1"/>
          </p:cNvSpPr>
          <p:nvPr/>
        </p:nvSpPr>
        <p:spPr bwMode="auto">
          <a:xfrm>
            <a:off x="5724525" y="1831975"/>
            <a:ext cx="266700" cy="596900"/>
          </a:xfrm>
          <a:prstGeom prst="downArrow">
            <a:avLst>
              <a:gd name="adj1" fmla="val 50000"/>
              <a:gd name="adj2" fmla="val 55208"/>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4" name="AutoShape 113"/>
          <p:cNvSpPr>
            <a:spLocks noChangeArrowheads="1"/>
          </p:cNvSpPr>
          <p:nvPr/>
        </p:nvSpPr>
        <p:spPr bwMode="auto">
          <a:xfrm>
            <a:off x="6537325" y="1831975"/>
            <a:ext cx="266700" cy="596900"/>
          </a:xfrm>
          <a:prstGeom prst="downArrow">
            <a:avLst>
              <a:gd name="adj1" fmla="val 50000"/>
              <a:gd name="adj2" fmla="val 55208"/>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5" name="AutoShape 114"/>
          <p:cNvSpPr>
            <a:spLocks noChangeArrowheads="1"/>
          </p:cNvSpPr>
          <p:nvPr/>
        </p:nvSpPr>
        <p:spPr bwMode="auto">
          <a:xfrm>
            <a:off x="7596188" y="1831975"/>
            <a:ext cx="268287" cy="596900"/>
          </a:xfrm>
          <a:prstGeom prst="downArrow">
            <a:avLst>
              <a:gd name="adj1" fmla="val 50000"/>
              <a:gd name="adj2" fmla="val 54882"/>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6" name="AutoShape 115"/>
          <p:cNvSpPr>
            <a:spLocks noChangeArrowheads="1"/>
          </p:cNvSpPr>
          <p:nvPr/>
        </p:nvSpPr>
        <p:spPr bwMode="auto">
          <a:xfrm>
            <a:off x="8453438" y="1831975"/>
            <a:ext cx="268287" cy="596900"/>
          </a:xfrm>
          <a:prstGeom prst="downArrow">
            <a:avLst>
              <a:gd name="adj1" fmla="val 50000"/>
              <a:gd name="adj2" fmla="val 54882"/>
            </a:avLst>
          </a:prstGeom>
          <a:solidFill>
            <a:srgbClr val="0065AE"/>
          </a:solidFill>
          <a:ln w="9525" algn="ctr">
            <a:noFill/>
            <a:miter lim="800000"/>
            <a:headEnd/>
            <a:tailEnd/>
          </a:ln>
          <a:effectLst/>
        </p:spPr>
        <p:txBody>
          <a:bodyPr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7" name="AutoShape 116"/>
          <p:cNvSpPr>
            <a:spLocks noChangeArrowheads="1"/>
          </p:cNvSpPr>
          <p:nvPr/>
        </p:nvSpPr>
        <p:spPr bwMode="auto">
          <a:xfrm>
            <a:off x="8027988" y="2636838"/>
            <a:ext cx="228600" cy="3578225"/>
          </a:xfrm>
          <a:prstGeom prst="downArrow">
            <a:avLst>
              <a:gd name="adj1" fmla="val 39704"/>
              <a:gd name="adj2" fmla="val 80208"/>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38" name="AutoShape 117"/>
          <p:cNvSpPr>
            <a:spLocks noChangeArrowheads="1"/>
          </p:cNvSpPr>
          <p:nvPr/>
        </p:nvSpPr>
        <p:spPr bwMode="auto">
          <a:xfrm>
            <a:off x="2500313" y="1857375"/>
            <a:ext cx="6353175" cy="231775"/>
          </a:xfrm>
          <a:prstGeom prst="flowChartAlternateProcess">
            <a:avLst/>
          </a:prstGeom>
          <a:solidFill>
            <a:srgbClr val="CCCCFF"/>
          </a:solidFill>
          <a:ln w="25400">
            <a:solidFill>
              <a:srgbClr val="0065AE"/>
            </a:solidFill>
            <a:miter lim="800000"/>
            <a:headEnd/>
            <a:tailEnd/>
          </a:ln>
          <a:effectLst/>
        </p:spPr>
        <p:txBody>
          <a:bodyPr wrap="none" anchor="ctr"/>
          <a:lstStyle/>
          <a:p>
            <a:pPr algn="ctr" fontAlgn="auto">
              <a:spcBef>
                <a:spcPts val="0"/>
              </a:spcBef>
              <a:spcAft>
                <a:spcPts val="0"/>
              </a:spcAft>
              <a:defRPr/>
            </a:pPr>
            <a:r>
              <a:rPr kumimoji="0" lang="ja-JP" altLang="en-US" sz="1000" kern="0">
                <a:solidFill>
                  <a:srgbClr val="005096"/>
                </a:solidFill>
                <a:latin typeface="メイリオ" pitchFamily="50" charset="-128"/>
                <a:ea typeface="メイリオ" pitchFamily="50" charset="-128"/>
                <a:cs typeface="メイリオ" pitchFamily="50" charset="-128"/>
              </a:rPr>
              <a:t>上長承認 （ワークフロー）</a:t>
            </a:r>
          </a:p>
        </p:txBody>
      </p:sp>
      <p:sp>
        <p:nvSpPr>
          <p:cNvPr id="339" name="Rectangle 118"/>
          <p:cNvSpPr>
            <a:spLocks noChangeArrowheads="1"/>
          </p:cNvSpPr>
          <p:nvPr/>
        </p:nvSpPr>
        <p:spPr bwMode="auto">
          <a:xfrm rot="16200000">
            <a:off x="2606675" y="3657600"/>
            <a:ext cx="215900" cy="114300"/>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40" name="AutoShape 119"/>
          <p:cNvSpPr>
            <a:spLocks noChangeArrowheads="1"/>
          </p:cNvSpPr>
          <p:nvPr/>
        </p:nvSpPr>
        <p:spPr bwMode="auto">
          <a:xfrm>
            <a:off x="3276600" y="3008313"/>
            <a:ext cx="1552575" cy="228600"/>
          </a:xfrm>
          <a:prstGeom prst="flowChartAlternateProcess">
            <a:avLst/>
          </a:prstGeom>
          <a:solidFill>
            <a:srgbClr val="66A3CE"/>
          </a:solidFill>
          <a:ln w="38100">
            <a:solidFill>
              <a:srgbClr val="0065AE"/>
            </a:solidFill>
            <a:miter lim="800000"/>
            <a:headEnd/>
            <a:tailEnd/>
          </a:ln>
          <a:effectLst/>
        </p:spPr>
        <p:txBody>
          <a:bodyPr wrap="none" anchor="ctr"/>
          <a:lstStyle/>
          <a:p>
            <a:pPr algn="ctr" fontAlgn="auto">
              <a:spcBef>
                <a:spcPts val="0"/>
              </a:spcBef>
              <a:spcAft>
                <a:spcPts val="0"/>
              </a:spcAft>
              <a:defRPr/>
            </a:pPr>
            <a:r>
              <a:rPr kumimoji="0" lang="en-US" altLang="ja-JP" sz="1000" kern="0" dirty="0">
                <a:solidFill>
                  <a:schemeClr val="bg1"/>
                </a:solidFill>
                <a:latin typeface="Times New Roman" pitchFamily="18" charset="0"/>
                <a:ea typeface="メイリオ" pitchFamily="50" charset="-128"/>
                <a:cs typeface="Times New Roman" pitchFamily="18" charset="0"/>
              </a:rPr>
              <a:t>AP+</a:t>
            </a:r>
            <a:r>
              <a:rPr kumimoji="0" lang="ja-JP" altLang="en-US" sz="1000" kern="0" dirty="0">
                <a:solidFill>
                  <a:schemeClr val="bg1"/>
                </a:solidFill>
                <a:latin typeface="メイリオ" pitchFamily="50" charset="-128"/>
                <a:ea typeface="メイリオ" pitchFamily="50" charset="-128"/>
                <a:cs typeface="メイリオ" pitchFamily="50" charset="-128"/>
              </a:rPr>
              <a:t>支払管理</a:t>
            </a:r>
          </a:p>
        </p:txBody>
      </p:sp>
      <p:sp>
        <p:nvSpPr>
          <p:cNvPr id="341" name="AutoShape 120"/>
          <p:cNvSpPr>
            <a:spLocks noChangeArrowheads="1"/>
          </p:cNvSpPr>
          <p:nvPr/>
        </p:nvSpPr>
        <p:spPr bwMode="auto">
          <a:xfrm>
            <a:off x="2627313" y="2781300"/>
            <a:ext cx="215900" cy="493713"/>
          </a:xfrm>
          <a:prstGeom prst="downArrow">
            <a:avLst>
              <a:gd name="adj1" fmla="val 50000"/>
              <a:gd name="adj2" fmla="val 57169"/>
            </a:avLst>
          </a:prstGeom>
          <a:solidFill>
            <a:srgbClr val="0065AE"/>
          </a:solidFill>
          <a:ln w="9525">
            <a:noFill/>
            <a:miter lim="800000"/>
            <a:headEnd/>
            <a:tailEnd/>
          </a:ln>
          <a:effectLst/>
        </p:spPr>
        <p:txBody>
          <a:bodyPr vert="eaVert"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42" name="Rectangle 121"/>
          <p:cNvSpPr>
            <a:spLocks noChangeArrowheads="1"/>
          </p:cNvSpPr>
          <p:nvPr/>
        </p:nvSpPr>
        <p:spPr bwMode="auto">
          <a:xfrm rot="5400000">
            <a:off x="3888582" y="1593056"/>
            <a:ext cx="71438" cy="2447925"/>
          </a:xfrm>
          <a:prstGeom prst="rect">
            <a:avLst/>
          </a:prstGeom>
          <a:solidFill>
            <a:srgbClr val="0065AE"/>
          </a:solidFill>
          <a:ln w="9525">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43" name="Rectangle 122"/>
          <p:cNvSpPr>
            <a:spLocks noChangeArrowheads="1"/>
          </p:cNvSpPr>
          <p:nvPr/>
        </p:nvSpPr>
        <p:spPr bwMode="auto">
          <a:xfrm rot="16200000">
            <a:off x="4998244" y="2664619"/>
            <a:ext cx="177800" cy="122238"/>
          </a:xfrm>
          <a:prstGeom prst="rect">
            <a:avLst/>
          </a:prstGeom>
          <a:solidFill>
            <a:srgbClr val="0065AE"/>
          </a:solidFill>
          <a:ln w="9525" algn="ctr">
            <a:no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44" name="Text Box 123"/>
          <p:cNvSpPr txBox="1">
            <a:spLocks noChangeArrowheads="1"/>
          </p:cNvSpPr>
          <p:nvPr/>
        </p:nvSpPr>
        <p:spPr bwMode="auto">
          <a:xfrm>
            <a:off x="8172450" y="5832475"/>
            <a:ext cx="747713" cy="336550"/>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kumimoji="0" lang="ja-JP" altLang="en-US" sz="800" kern="0" dirty="0">
                <a:solidFill>
                  <a:srgbClr val="E27100"/>
                </a:solidFill>
                <a:latin typeface="メイリオ" pitchFamily="50" charset="-128"/>
                <a:ea typeface="メイリオ" pitchFamily="50" charset="-128"/>
                <a:cs typeface="メイリオ" pitchFamily="50" charset="-128"/>
              </a:rPr>
              <a:t>振替仕訳</a:t>
            </a:r>
            <a:br>
              <a:rPr kumimoji="0" lang="ja-JP" altLang="en-US" sz="800" kern="0" dirty="0">
                <a:solidFill>
                  <a:srgbClr val="E27100"/>
                </a:solidFill>
                <a:latin typeface="メイリオ" pitchFamily="50" charset="-128"/>
                <a:ea typeface="メイリオ" pitchFamily="50" charset="-128"/>
                <a:cs typeface="メイリオ" pitchFamily="50" charset="-128"/>
              </a:rPr>
            </a:br>
            <a:r>
              <a:rPr kumimoji="0" lang="ja-JP" altLang="en-US" sz="800" kern="0" dirty="0">
                <a:solidFill>
                  <a:srgbClr val="E27100"/>
                </a:solidFill>
                <a:latin typeface="メイリオ" pitchFamily="50" charset="-128"/>
                <a:ea typeface="メイリオ" pitchFamily="50" charset="-128"/>
                <a:cs typeface="メイリオ" pitchFamily="50" charset="-128"/>
              </a:rPr>
              <a:t>入出金仕訳</a:t>
            </a:r>
          </a:p>
        </p:txBody>
      </p:sp>
      <p:grpSp>
        <p:nvGrpSpPr>
          <p:cNvPr id="30816" name="Group 30"/>
          <p:cNvGrpSpPr>
            <a:grpSpLocks/>
          </p:cNvGrpSpPr>
          <p:nvPr/>
        </p:nvGrpSpPr>
        <p:grpSpPr bwMode="auto">
          <a:xfrm>
            <a:off x="357188" y="6213475"/>
            <a:ext cx="8640762" cy="287338"/>
            <a:chOff x="1665" y="1890"/>
            <a:chExt cx="475" cy="914"/>
          </a:xfrm>
        </p:grpSpPr>
        <p:sp>
          <p:nvSpPr>
            <p:cNvPr id="346" name="AutoShape 31"/>
            <p:cNvSpPr>
              <a:spLocks noChangeArrowheads="1"/>
            </p:cNvSpPr>
            <p:nvPr/>
          </p:nvSpPr>
          <p:spPr bwMode="gray">
            <a:xfrm>
              <a:off x="1668" y="1890"/>
              <a:ext cx="472" cy="914"/>
            </a:xfrm>
            <a:prstGeom prst="roundRect">
              <a:avLst>
                <a:gd name="adj" fmla="val 10704"/>
              </a:avLst>
            </a:prstGeom>
            <a:solidFill>
              <a:srgbClr val="008000"/>
            </a:solidFill>
            <a:ln w="12700" algn="ctr">
              <a:solidFill>
                <a:srgbClr val="C6C6C6"/>
              </a:solidFill>
              <a:round/>
              <a:headEnd/>
              <a:tailEnd/>
            </a:ln>
            <a:effectLst>
              <a:prstShdw prst="shdw17" dist="17961" dir="2700000">
                <a:srgbClr val="C6C6C6">
                  <a:gamma/>
                  <a:shade val="60000"/>
                  <a:invGamma/>
                </a:srgbClr>
              </a:prstShdw>
            </a:effectLst>
          </p:spPr>
          <p:txBody>
            <a:bodyPr wrap="none" lIns="0" tIns="0" rIns="0" bIns="0" anchor="ctr"/>
            <a:lstStyle/>
            <a:p>
              <a:pPr algn="ctr" fontAlgn="auto">
                <a:spcBef>
                  <a:spcPts val="0"/>
                </a:spcBef>
                <a:spcAft>
                  <a:spcPts val="0"/>
                </a:spcAft>
                <a:defRPr/>
              </a:pPr>
              <a:r>
                <a:rPr kumimoji="0" lang="en-US" altLang="ja-JP" sz="900" b="1" i="1" dirty="0" err="1">
                  <a:solidFill>
                    <a:schemeClr val="bg1"/>
                  </a:solidFill>
                  <a:latin typeface="Times New Roman" pitchFamily="18" charset="0"/>
                  <a:ea typeface="+mj-ea"/>
                  <a:cs typeface="Times New Roman" pitchFamily="18" charset="0"/>
                </a:rPr>
                <a:t>SuperStream</a:t>
              </a:r>
              <a:r>
                <a:rPr kumimoji="0" lang="en-US" altLang="ja-JP" sz="900" b="1" dirty="0">
                  <a:solidFill>
                    <a:schemeClr val="bg1"/>
                  </a:solidFill>
                  <a:latin typeface="Times New Roman" pitchFamily="18" charset="0"/>
                  <a:ea typeface="+mj-ea"/>
                  <a:cs typeface="Times New Roman" pitchFamily="18" charset="0"/>
                </a:rPr>
                <a:t>-CORE</a:t>
              </a:r>
              <a:endParaRPr kumimoji="0" lang="en-US" altLang="ja-JP" sz="900" dirty="0">
                <a:solidFill>
                  <a:schemeClr val="bg1"/>
                </a:solidFill>
                <a:latin typeface="Times New Roman" pitchFamily="18" charset="0"/>
                <a:ea typeface="+mj-ea"/>
                <a:cs typeface="Times New Roman" pitchFamily="18" charset="0"/>
              </a:endParaRPr>
            </a:p>
          </p:txBody>
        </p:sp>
        <p:grpSp>
          <p:nvGrpSpPr>
            <p:cNvPr id="30819" name="Group 32"/>
            <p:cNvGrpSpPr>
              <a:grpSpLocks/>
            </p:cNvGrpSpPr>
            <p:nvPr/>
          </p:nvGrpSpPr>
          <p:grpSpPr bwMode="auto">
            <a:xfrm>
              <a:off x="1665" y="1890"/>
              <a:ext cx="301" cy="177"/>
              <a:chOff x="421" y="1392"/>
              <a:chExt cx="301" cy="177"/>
            </a:xfrm>
          </p:grpSpPr>
          <p:grpSp>
            <p:nvGrpSpPr>
              <p:cNvPr id="30820" name="Group 33"/>
              <p:cNvGrpSpPr>
                <a:grpSpLocks/>
              </p:cNvGrpSpPr>
              <p:nvPr/>
            </p:nvGrpSpPr>
            <p:grpSpPr bwMode="auto">
              <a:xfrm>
                <a:off x="421" y="1392"/>
                <a:ext cx="301" cy="177"/>
                <a:chOff x="418" y="1755"/>
                <a:chExt cx="301" cy="177"/>
              </a:xfrm>
            </p:grpSpPr>
            <p:pic>
              <p:nvPicPr>
                <p:cNvPr id="30824" name="Picture 34"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25" name="Picture 35"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nvGrpSpPr>
              <p:cNvPr id="30821" name="Group 36"/>
              <p:cNvGrpSpPr>
                <a:grpSpLocks/>
              </p:cNvGrpSpPr>
              <p:nvPr/>
            </p:nvGrpSpPr>
            <p:grpSpPr bwMode="auto">
              <a:xfrm>
                <a:off x="421" y="1392"/>
                <a:ext cx="301" cy="177"/>
                <a:chOff x="418" y="1755"/>
                <a:chExt cx="301" cy="177"/>
              </a:xfrm>
            </p:grpSpPr>
            <p:pic>
              <p:nvPicPr>
                <p:cNvPr id="30822" name="Picture 37"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pic>
              <p:nvPicPr>
                <p:cNvPr id="30823" name="Picture 38" descr="corner"/>
                <p:cNvPicPr>
                  <a:picLocks noChangeAspect="1" noChangeArrowheads="1"/>
                </p:cNvPicPr>
                <p:nvPr/>
              </p:nvPicPr>
              <p:blipFill>
                <a:blip r:embed="rId3" cstate="print"/>
                <a:srcRect/>
                <a:stretch>
                  <a:fillRect/>
                </a:stretch>
              </p:blipFill>
              <p:spPr bwMode="auto">
                <a:xfrm>
                  <a:off x="418" y="1755"/>
                  <a:ext cx="301" cy="177"/>
                </a:xfrm>
                <a:prstGeom prst="rect">
                  <a:avLst/>
                </a:prstGeom>
                <a:noFill/>
                <a:ln w="9525">
                  <a:noFill/>
                  <a:miter lim="800000"/>
                  <a:headEnd/>
                  <a:tailEnd/>
                </a:ln>
              </p:spPr>
            </p:pic>
          </p:grpSp>
        </p:grpSp>
      </p:grpSp>
      <p:sp>
        <p:nvSpPr>
          <p:cNvPr id="30817"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3AF562D-CD92-4C7A-962D-642D4C88CE93}" type="slidenum">
              <a:rPr lang="ja-JP" altLang="en-US" smtClean="0"/>
              <a:pPr fontAlgn="base">
                <a:spcBef>
                  <a:spcPct val="0"/>
                </a:spcBef>
                <a:spcAft>
                  <a:spcPct val="0"/>
                </a:spcAft>
                <a:defRPr/>
              </a:pPr>
              <a:t>11</a:t>
            </a:fld>
            <a:endParaRPr lang="ja-JP" altLang="en-US" smtClean="0"/>
          </a:p>
        </p:txBody>
      </p:sp>
      <p:sp>
        <p:nvSpPr>
          <p:cNvPr id="31747" name="タイトル 4"/>
          <p:cNvSpPr>
            <a:spLocks noGrp="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発生源入力・ワークフローシステム構築の提案</a:t>
            </a:r>
            <a:br>
              <a:rPr lang="ja-JP" altLang="en-US" dirty="0" smtClean="0">
                <a:latin typeface="メイリオ" pitchFamily="50" charset="-128"/>
                <a:ea typeface="メイリオ" pitchFamily="50" charset="-128"/>
                <a:cs typeface="メイリオ" pitchFamily="50" charset="-128"/>
              </a:rPr>
            </a:b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改善前</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　手作業主体での業務処理の課題</a:t>
            </a:r>
            <a:endParaRPr lang="ja-JP" altLang="en-US" dirty="0" smtClean="0">
              <a:latin typeface="メイリオ" pitchFamily="50" charset="-128"/>
              <a:ea typeface="メイリオ" pitchFamily="50" charset="-128"/>
              <a:cs typeface="メイリオ" pitchFamily="50" charset="-128"/>
            </a:endParaRPr>
          </a:p>
        </p:txBody>
      </p:sp>
      <p:sp>
        <p:nvSpPr>
          <p:cNvPr id="58" name="Rectangle 3"/>
          <p:cNvSpPr>
            <a:spLocks noChangeArrowheads="1"/>
          </p:cNvSpPr>
          <p:nvPr/>
        </p:nvSpPr>
        <p:spPr bwMode="auto">
          <a:xfrm>
            <a:off x="217488" y="5000625"/>
            <a:ext cx="1604962" cy="420688"/>
          </a:xfrm>
          <a:prstGeom prst="rect">
            <a:avLst/>
          </a:prstGeom>
          <a:solidFill>
            <a:srgbClr val="CDE1FF"/>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仕入先口座</a:t>
            </a:r>
          </a:p>
        </p:txBody>
      </p:sp>
      <p:sp>
        <p:nvSpPr>
          <p:cNvPr id="59" name="Rectangle 4"/>
          <p:cNvSpPr>
            <a:spLocks noChangeArrowheads="1"/>
          </p:cNvSpPr>
          <p:nvPr/>
        </p:nvSpPr>
        <p:spPr bwMode="auto">
          <a:xfrm>
            <a:off x="217488" y="5499100"/>
            <a:ext cx="1604962" cy="874713"/>
          </a:xfrm>
          <a:prstGeom prst="rect">
            <a:avLst/>
          </a:prstGeom>
          <a:solidFill>
            <a:srgbClr val="CDE1FF">
              <a:alpha val="50000"/>
            </a:srgbClr>
          </a:solidFill>
          <a:ln w="12700">
            <a:solidFill>
              <a:srgbClr val="7D7D7D"/>
            </a:solidFill>
            <a:miter lim="800000"/>
            <a:headEnd/>
            <a:tailEnd/>
          </a:ln>
          <a:effectLst/>
        </p:spPr>
        <p:txBody>
          <a:bodyPr wrap="none" anchor="ctr"/>
          <a:lstStyle/>
          <a:p>
            <a:pPr eaLnBrk="0" fontAlgn="auto" hangingPunct="0">
              <a:spcBef>
                <a:spcPts val="0"/>
              </a:spcBef>
              <a:spcAft>
                <a:spcPts val="0"/>
              </a:spcAft>
              <a:defRPr/>
            </a:pPr>
            <a:endParaRPr kumimoji="0" lang="ja-JP" altLang="ja-JP" sz="1000" kern="0">
              <a:solidFill>
                <a:srgbClr val="000000"/>
              </a:solidFill>
              <a:latin typeface="メイリオ" pitchFamily="50" charset="-128"/>
              <a:ea typeface="メイリオ" pitchFamily="50" charset="-128"/>
              <a:cs typeface="メイリオ" pitchFamily="50" charset="-128"/>
            </a:endParaRPr>
          </a:p>
        </p:txBody>
      </p:sp>
      <p:sp>
        <p:nvSpPr>
          <p:cNvPr id="60" name="Rectangle 5"/>
          <p:cNvSpPr>
            <a:spLocks noChangeArrowheads="1"/>
          </p:cNvSpPr>
          <p:nvPr/>
        </p:nvSpPr>
        <p:spPr bwMode="auto">
          <a:xfrm>
            <a:off x="223838" y="2611438"/>
            <a:ext cx="1604962" cy="2171700"/>
          </a:xfrm>
          <a:prstGeom prst="rect">
            <a:avLst/>
          </a:prstGeom>
          <a:solidFill>
            <a:srgbClr val="CDE1FF">
              <a:alpha val="50000"/>
            </a:srgbClr>
          </a:solidFill>
          <a:ln w="12700">
            <a:solidFill>
              <a:srgbClr val="7D7D7D"/>
            </a:solidFill>
            <a:miter lim="800000"/>
            <a:headEnd/>
            <a:tailEnd/>
          </a:ln>
          <a:effectLst/>
        </p:spPr>
        <p:txBody>
          <a:bodyPr wrap="none" anchor="ctr"/>
          <a:lstStyle/>
          <a:p>
            <a:pPr eaLnBrk="0" fontAlgn="auto" hangingPunct="0">
              <a:spcBef>
                <a:spcPts val="0"/>
              </a:spcBef>
              <a:spcAft>
                <a:spcPts val="0"/>
              </a:spcAft>
              <a:defRPr/>
            </a:pPr>
            <a:endParaRPr kumimoji="0" lang="ja-JP" altLang="ja-JP" sz="1000" kern="0">
              <a:solidFill>
                <a:srgbClr val="000000"/>
              </a:solidFill>
              <a:latin typeface="メイリオ" pitchFamily="50" charset="-128"/>
              <a:ea typeface="メイリオ" pitchFamily="50" charset="-128"/>
              <a:cs typeface="メイリオ" pitchFamily="50" charset="-128"/>
            </a:endParaRPr>
          </a:p>
        </p:txBody>
      </p:sp>
      <p:sp>
        <p:nvSpPr>
          <p:cNvPr id="61" name="Rectangle 6"/>
          <p:cNvSpPr>
            <a:spLocks noChangeArrowheads="1"/>
          </p:cNvSpPr>
          <p:nvPr/>
        </p:nvSpPr>
        <p:spPr bwMode="auto">
          <a:xfrm>
            <a:off x="223838" y="2108200"/>
            <a:ext cx="1604962" cy="388938"/>
          </a:xfrm>
          <a:prstGeom prst="rect">
            <a:avLst/>
          </a:prstGeom>
          <a:solidFill>
            <a:srgbClr val="CDE1FF"/>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kumimoji="0" lang="ja-JP" altLang="en-US" sz="1400" kern="0">
                <a:solidFill>
                  <a:srgbClr val="000000"/>
                </a:solidFill>
                <a:latin typeface="メイリオ" pitchFamily="50" charset="-128"/>
                <a:ea typeface="メイリオ" pitchFamily="50" charset="-128"/>
                <a:cs typeface="メイリオ" pitchFamily="50" charset="-128"/>
              </a:rPr>
              <a:t>仕入先</a:t>
            </a:r>
          </a:p>
        </p:txBody>
      </p:sp>
      <p:sp>
        <p:nvSpPr>
          <p:cNvPr id="62" name="Rectangle 7"/>
          <p:cNvSpPr>
            <a:spLocks noChangeArrowheads="1"/>
          </p:cNvSpPr>
          <p:nvPr/>
        </p:nvSpPr>
        <p:spPr bwMode="auto">
          <a:xfrm>
            <a:off x="495300" y="5961063"/>
            <a:ext cx="1157288" cy="287337"/>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入金</a:t>
            </a:r>
          </a:p>
        </p:txBody>
      </p:sp>
      <p:sp>
        <p:nvSpPr>
          <p:cNvPr id="63" name="Rectangle 8"/>
          <p:cNvSpPr>
            <a:spLocks noChangeArrowheads="1"/>
          </p:cNvSpPr>
          <p:nvPr/>
        </p:nvSpPr>
        <p:spPr bwMode="auto">
          <a:xfrm>
            <a:off x="6307138" y="2586038"/>
            <a:ext cx="2419350" cy="3773487"/>
          </a:xfrm>
          <a:prstGeom prst="rect">
            <a:avLst/>
          </a:prstGeom>
          <a:solidFill>
            <a:srgbClr val="CCFFCC">
              <a:alpha val="50000"/>
            </a:srgbClr>
          </a:solidFill>
          <a:ln w="12700">
            <a:solidFill>
              <a:srgbClr val="7D7D7D"/>
            </a:solidFill>
            <a:miter lim="800000"/>
            <a:headEnd/>
            <a:tailEnd/>
          </a:ln>
          <a:effectLst/>
        </p:spPr>
        <p:txBody>
          <a:bodyPr wrap="none" anchor="ctr"/>
          <a:lstStyle/>
          <a:p>
            <a:pPr defTabSz="762000" fontAlgn="auto">
              <a:spcBef>
                <a:spcPts val="0"/>
              </a:spcBef>
              <a:spcAft>
                <a:spcPts val="0"/>
              </a:spcAft>
              <a:defRPr/>
            </a:pPr>
            <a:endParaRPr kumimoji="0" lang="ja-JP" altLang="ja-JP" sz="1000" kern="0">
              <a:solidFill>
                <a:srgbClr val="000000"/>
              </a:solidFill>
              <a:latin typeface="メイリオ" pitchFamily="50" charset="-128"/>
              <a:ea typeface="メイリオ" pitchFamily="50" charset="-128"/>
              <a:cs typeface="メイリオ" pitchFamily="50" charset="-128"/>
            </a:endParaRPr>
          </a:p>
        </p:txBody>
      </p:sp>
      <p:sp>
        <p:nvSpPr>
          <p:cNvPr id="64" name="Rectangle 9"/>
          <p:cNvSpPr>
            <a:spLocks noChangeArrowheads="1"/>
          </p:cNvSpPr>
          <p:nvPr/>
        </p:nvSpPr>
        <p:spPr bwMode="auto">
          <a:xfrm>
            <a:off x="6318250" y="2105025"/>
            <a:ext cx="2427288" cy="384175"/>
          </a:xfrm>
          <a:prstGeom prst="rect">
            <a:avLst/>
          </a:prstGeom>
          <a:solidFill>
            <a:srgbClr val="CCFF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kumimoji="0" lang="ja-JP" altLang="en-US" sz="1400" kern="0">
                <a:solidFill>
                  <a:srgbClr val="000000"/>
                </a:solidFill>
                <a:latin typeface="メイリオ" pitchFamily="50" charset="-128"/>
                <a:ea typeface="メイリオ" pitchFamily="50" charset="-128"/>
                <a:cs typeface="メイリオ" pitchFamily="50" charset="-128"/>
              </a:rPr>
              <a:t>システム</a:t>
            </a:r>
          </a:p>
        </p:txBody>
      </p:sp>
      <p:sp>
        <p:nvSpPr>
          <p:cNvPr id="65" name="Rectangle 10"/>
          <p:cNvSpPr>
            <a:spLocks noChangeArrowheads="1"/>
          </p:cNvSpPr>
          <p:nvPr/>
        </p:nvSpPr>
        <p:spPr bwMode="auto">
          <a:xfrm>
            <a:off x="1905000" y="2586038"/>
            <a:ext cx="2228850" cy="3773487"/>
          </a:xfrm>
          <a:prstGeom prst="rect">
            <a:avLst/>
          </a:prstGeom>
          <a:solidFill>
            <a:srgbClr val="FFCCCC">
              <a:alpha val="50000"/>
            </a:srgbClr>
          </a:solidFill>
          <a:ln w="12700">
            <a:solidFill>
              <a:srgbClr val="7D7D7D"/>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66" name="Rectangle 11"/>
          <p:cNvSpPr>
            <a:spLocks noChangeArrowheads="1"/>
          </p:cNvSpPr>
          <p:nvPr/>
        </p:nvSpPr>
        <p:spPr bwMode="auto">
          <a:xfrm>
            <a:off x="4189413" y="2570163"/>
            <a:ext cx="2049462" cy="3775075"/>
          </a:xfrm>
          <a:prstGeom prst="rect">
            <a:avLst/>
          </a:prstGeom>
          <a:solidFill>
            <a:srgbClr val="CCFFCC">
              <a:alpha val="50000"/>
            </a:srgbClr>
          </a:solidFill>
          <a:ln w="12700">
            <a:solidFill>
              <a:srgbClr val="7D7D7D"/>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67" name="Rectangle 12"/>
          <p:cNvSpPr>
            <a:spLocks noChangeArrowheads="1"/>
          </p:cNvSpPr>
          <p:nvPr/>
        </p:nvSpPr>
        <p:spPr bwMode="auto">
          <a:xfrm>
            <a:off x="1905000" y="2108200"/>
            <a:ext cx="2228850" cy="388938"/>
          </a:xfrm>
          <a:prstGeom prst="rect">
            <a:avLst/>
          </a:prstGeom>
          <a:solidFill>
            <a:srgbClr val="FFCC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kumimoji="0" lang="ja-JP" altLang="en-US" sz="1400" kern="0">
                <a:solidFill>
                  <a:srgbClr val="000000"/>
                </a:solidFill>
                <a:latin typeface="メイリオ" pitchFamily="50" charset="-128"/>
                <a:ea typeface="メイリオ" pitchFamily="50" charset="-128"/>
                <a:cs typeface="メイリオ" pitchFamily="50" charset="-128"/>
              </a:rPr>
              <a:t>発生部門（事業所）</a:t>
            </a:r>
          </a:p>
        </p:txBody>
      </p:sp>
      <p:sp>
        <p:nvSpPr>
          <p:cNvPr id="68" name="Rectangle 13"/>
          <p:cNvSpPr>
            <a:spLocks noChangeArrowheads="1"/>
          </p:cNvSpPr>
          <p:nvPr/>
        </p:nvSpPr>
        <p:spPr bwMode="auto">
          <a:xfrm>
            <a:off x="4198938" y="2106613"/>
            <a:ext cx="2052637" cy="388937"/>
          </a:xfrm>
          <a:prstGeom prst="rect">
            <a:avLst/>
          </a:prstGeom>
          <a:solidFill>
            <a:srgbClr val="CCFF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kumimoji="0" lang="ja-JP" altLang="en-US" sz="1400" kern="0">
                <a:solidFill>
                  <a:srgbClr val="000000"/>
                </a:solidFill>
                <a:latin typeface="メイリオ" pitchFamily="50" charset="-128"/>
                <a:ea typeface="メイリオ" pitchFamily="50" charset="-128"/>
                <a:cs typeface="メイリオ" pitchFamily="50" charset="-128"/>
              </a:rPr>
              <a:t>財務経理部門</a:t>
            </a:r>
          </a:p>
        </p:txBody>
      </p:sp>
      <p:sp>
        <p:nvSpPr>
          <p:cNvPr id="69" name="Text Box 14"/>
          <p:cNvSpPr txBox="1">
            <a:spLocks noChangeArrowheads="1"/>
          </p:cNvSpPr>
          <p:nvPr/>
        </p:nvSpPr>
        <p:spPr bwMode="auto">
          <a:xfrm>
            <a:off x="1811338" y="2670175"/>
            <a:ext cx="595312" cy="244475"/>
          </a:xfrm>
          <a:prstGeom prst="rect">
            <a:avLst/>
          </a:prstGeom>
          <a:noFill/>
          <a:ln w="12700">
            <a:noFill/>
            <a:miter lim="800000"/>
            <a:headEnd/>
            <a:tailEnd/>
          </a:ln>
          <a:effectLst/>
        </p:spPr>
        <p:txBody>
          <a:bodyPr>
            <a:spAutoFit/>
          </a:bodyPr>
          <a:lstStyle/>
          <a:p>
            <a:pPr eaLnBrk="0" fontAlgn="auto" hangingPunct="0">
              <a:spcBef>
                <a:spcPct val="5000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送付</a:t>
            </a:r>
          </a:p>
        </p:txBody>
      </p:sp>
      <p:sp>
        <p:nvSpPr>
          <p:cNvPr id="70" name="Rectangle 15"/>
          <p:cNvSpPr>
            <a:spLocks noChangeArrowheads="1"/>
          </p:cNvSpPr>
          <p:nvPr/>
        </p:nvSpPr>
        <p:spPr bwMode="auto">
          <a:xfrm>
            <a:off x="4473575" y="5969000"/>
            <a:ext cx="1520825" cy="287338"/>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en-US" altLang="ja-JP" sz="1200" kern="0">
                <a:solidFill>
                  <a:srgbClr val="000000"/>
                </a:solidFill>
                <a:latin typeface="メイリオ" pitchFamily="50" charset="-128"/>
                <a:ea typeface="メイリオ" pitchFamily="50" charset="-128"/>
                <a:cs typeface="メイリオ" pitchFamily="50" charset="-128"/>
              </a:rPr>
              <a:t>FB</a:t>
            </a:r>
            <a:r>
              <a:rPr kumimoji="0" lang="ja-JP" altLang="en-US" sz="1200" kern="0">
                <a:solidFill>
                  <a:srgbClr val="000000"/>
                </a:solidFill>
                <a:latin typeface="メイリオ" pitchFamily="50" charset="-128"/>
                <a:ea typeface="メイリオ" pitchFamily="50" charset="-128"/>
                <a:cs typeface="メイリオ" pitchFamily="50" charset="-128"/>
              </a:rPr>
              <a:t>端末入力</a:t>
            </a:r>
          </a:p>
        </p:txBody>
      </p:sp>
      <p:sp>
        <p:nvSpPr>
          <p:cNvPr id="71" name="Line 16"/>
          <p:cNvSpPr>
            <a:spLocks noChangeShapeType="1"/>
          </p:cNvSpPr>
          <p:nvPr/>
        </p:nvSpPr>
        <p:spPr bwMode="auto">
          <a:xfrm flipH="1" flipV="1">
            <a:off x="1665288" y="6083300"/>
            <a:ext cx="2724150" cy="1588"/>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72" name="Text Box 17"/>
          <p:cNvSpPr txBox="1">
            <a:spLocks noChangeArrowheads="1"/>
          </p:cNvSpPr>
          <p:nvPr/>
        </p:nvSpPr>
        <p:spPr bwMode="auto">
          <a:xfrm>
            <a:off x="2389188" y="5775325"/>
            <a:ext cx="979487" cy="244475"/>
          </a:xfrm>
          <a:prstGeom prst="rect">
            <a:avLst/>
          </a:prstGeom>
          <a:noFill/>
          <a:ln w="12700">
            <a:noFill/>
            <a:miter lim="800000"/>
            <a:headEnd/>
            <a:tailEnd/>
          </a:ln>
          <a:effectLst/>
        </p:spPr>
        <p:txBody>
          <a:bodyPr>
            <a:spAutoFit/>
          </a:bodyPr>
          <a:lstStyle/>
          <a:p>
            <a:pPr eaLnBrk="0" fontAlgn="auto" hangingPunct="0">
              <a:spcBef>
                <a:spcPct val="50000"/>
              </a:spcBef>
              <a:spcAft>
                <a:spcPts val="0"/>
              </a:spcAft>
              <a:defRPr/>
            </a:pPr>
            <a:r>
              <a:rPr kumimoji="0" lang="en-US" altLang="ja-JP" sz="1000" kern="0">
                <a:solidFill>
                  <a:srgbClr val="000000"/>
                </a:solidFill>
                <a:latin typeface="メイリオ" pitchFamily="50" charset="-128"/>
                <a:ea typeface="メイリオ" pitchFamily="50" charset="-128"/>
                <a:cs typeface="メイリオ" pitchFamily="50" charset="-128"/>
              </a:rPr>
              <a:t>FB</a:t>
            </a:r>
            <a:r>
              <a:rPr kumimoji="0" lang="ja-JP" altLang="en-US" sz="1000" kern="0">
                <a:solidFill>
                  <a:srgbClr val="000000"/>
                </a:solidFill>
                <a:latin typeface="メイリオ" pitchFamily="50" charset="-128"/>
                <a:ea typeface="メイリオ" pitchFamily="50" charset="-128"/>
                <a:cs typeface="メイリオ" pitchFamily="50" charset="-128"/>
              </a:rPr>
              <a:t>データ</a:t>
            </a:r>
          </a:p>
        </p:txBody>
      </p:sp>
      <p:sp>
        <p:nvSpPr>
          <p:cNvPr id="73" name="Rectangle 18"/>
          <p:cNvSpPr>
            <a:spLocks noChangeArrowheads="1"/>
          </p:cNvSpPr>
          <p:nvPr/>
        </p:nvSpPr>
        <p:spPr bwMode="auto">
          <a:xfrm>
            <a:off x="2352675" y="2840038"/>
            <a:ext cx="1463675" cy="287337"/>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支払依頼書記入</a:t>
            </a:r>
          </a:p>
        </p:txBody>
      </p:sp>
      <p:sp>
        <p:nvSpPr>
          <p:cNvPr id="74" name="AutoShape 19"/>
          <p:cNvSpPr>
            <a:spLocks noChangeArrowheads="1"/>
          </p:cNvSpPr>
          <p:nvPr/>
        </p:nvSpPr>
        <p:spPr bwMode="auto">
          <a:xfrm>
            <a:off x="690563" y="2706688"/>
            <a:ext cx="695325" cy="738187"/>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請求書</a:t>
            </a:r>
          </a:p>
        </p:txBody>
      </p:sp>
      <p:sp>
        <p:nvSpPr>
          <p:cNvPr id="75" name="Line 20"/>
          <p:cNvSpPr>
            <a:spLocks noChangeShapeType="1"/>
          </p:cNvSpPr>
          <p:nvPr/>
        </p:nvSpPr>
        <p:spPr bwMode="auto">
          <a:xfrm flipV="1">
            <a:off x="1423988" y="2989263"/>
            <a:ext cx="917575" cy="3175"/>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76" name="Line 21"/>
          <p:cNvSpPr>
            <a:spLocks noChangeShapeType="1"/>
          </p:cNvSpPr>
          <p:nvPr/>
        </p:nvSpPr>
        <p:spPr bwMode="auto">
          <a:xfrm>
            <a:off x="3057525" y="3173413"/>
            <a:ext cx="1588" cy="266700"/>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77" name="Rectangle 22"/>
          <p:cNvSpPr>
            <a:spLocks noChangeArrowheads="1"/>
          </p:cNvSpPr>
          <p:nvPr/>
        </p:nvSpPr>
        <p:spPr bwMode="auto">
          <a:xfrm>
            <a:off x="4464050" y="5035550"/>
            <a:ext cx="1522413" cy="439738"/>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支払額集計</a:t>
            </a:r>
            <a:br>
              <a:rPr kumimoji="0" lang="ja-JP" altLang="en-US" sz="1200" kern="0">
                <a:solidFill>
                  <a:srgbClr val="000000"/>
                </a:solidFill>
                <a:latin typeface="メイリオ" pitchFamily="50" charset="-128"/>
                <a:ea typeface="メイリオ" pitchFamily="50" charset="-128"/>
                <a:cs typeface="メイリオ" pitchFamily="50" charset="-128"/>
              </a:rPr>
            </a:br>
            <a:r>
              <a:rPr kumimoji="0" lang="ja-JP" altLang="en-US" sz="1000" kern="0">
                <a:solidFill>
                  <a:srgbClr val="000000"/>
                </a:solidFill>
                <a:latin typeface="メイリオ" pitchFamily="50" charset="-128"/>
                <a:ea typeface="メイリオ" pitchFamily="50" charset="-128"/>
                <a:cs typeface="メイリオ" pitchFamily="50" charset="-128"/>
              </a:rPr>
              <a:t>（エクセル等）</a:t>
            </a:r>
          </a:p>
        </p:txBody>
      </p:sp>
      <p:grpSp>
        <p:nvGrpSpPr>
          <p:cNvPr id="31768" name="Group 23"/>
          <p:cNvGrpSpPr>
            <a:grpSpLocks/>
          </p:cNvGrpSpPr>
          <p:nvPr/>
        </p:nvGrpSpPr>
        <p:grpSpPr bwMode="auto">
          <a:xfrm>
            <a:off x="7053263" y="4414838"/>
            <a:ext cx="1389062" cy="762000"/>
            <a:chOff x="4245" y="904"/>
            <a:chExt cx="875" cy="480"/>
          </a:xfrm>
        </p:grpSpPr>
        <p:sp>
          <p:nvSpPr>
            <p:cNvPr id="79" name="Oval 24"/>
            <p:cNvSpPr>
              <a:spLocks noChangeArrowheads="1"/>
            </p:cNvSpPr>
            <p:nvPr/>
          </p:nvSpPr>
          <p:spPr bwMode="auto">
            <a:xfrm>
              <a:off x="4249" y="1256"/>
              <a:ext cx="857" cy="128"/>
            </a:xfrm>
            <a:prstGeom prst="ellipse">
              <a:avLst/>
            </a:prstGeom>
            <a:gradFill rotWithShape="0">
              <a:gsLst>
                <a:gs pos="0">
                  <a:srgbClr val="66CCFF"/>
                </a:gs>
                <a:gs pos="50000">
                  <a:srgbClr val="CCECFF"/>
                </a:gs>
                <a:gs pos="100000">
                  <a:srgbClr val="66CCFF"/>
                </a:gs>
              </a:gsLst>
              <a:lin ang="0" scaled="1"/>
            </a:gradFill>
            <a:ln w="12700">
              <a:solidFill>
                <a:srgbClr val="3366FF"/>
              </a:solidFill>
              <a:round/>
              <a:headEnd/>
              <a:tailEnd/>
            </a:ln>
            <a:effectLst/>
          </p:spPr>
          <p:txBody>
            <a:bodyPr wrap="none" anchor="ctr"/>
            <a:lstStyle/>
            <a:p>
              <a:pPr algn="ct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80" name="Rectangle 25"/>
            <p:cNvSpPr>
              <a:spLocks noChangeArrowheads="1"/>
            </p:cNvSpPr>
            <p:nvPr/>
          </p:nvSpPr>
          <p:spPr bwMode="auto">
            <a:xfrm>
              <a:off x="4245" y="972"/>
              <a:ext cx="875" cy="345"/>
            </a:xfrm>
            <a:prstGeom prst="rect">
              <a:avLst/>
            </a:prstGeom>
            <a:gradFill rotWithShape="0">
              <a:gsLst>
                <a:gs pos="0">
                  <a:srgbClr val="66CCFF"/>
                </a:gs>
                <a:gs pos="50000">
                  <a:srgbClr val="CCECFF"/>
                </a:gs>
                <a:gs pos="100000">
                  <a:srgbClr val="66CCFF"/>
                </a:gs>
              </a:gsLst>
              <a:lin ang="0" scaled="1"/>
            </a:gradFill>
            <a:ln w="9525">
              <a:noFill/>
              <a:miter lim="800000"/>
              <a:headEnd/>
              <a:tailEnd/>
            </a:ln>
            <a:effectLst/>
          </p:spPr>
          <p:txBody>
            <a:bodyPr wrap="none" anchor="ctr"/>
            <a:lstStyle/>
            <a:p>
              <a:pPr algn="ct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grpSp>
          <p:nvGrpSpPr>
            <p:cNvPr id="31794" name="Group 26"/>
            <p:cNvGrpSpPr>
              <a:grpSpLocks/>
            </p:cNvGrpSpPr>
            <p:nvPr/>
          </p:nvGrpSpPr>
          <p:grpSpPr bwMode="auto">
            <a:xfrm>
              <a:off x="4258" y="904"/>
              <a:ext cx="858" cy="347"/>
              <a:chOff x="4258" y="904"/>
              <a:chExt cx="858" cy="347"/>
            </a:xfrm>
          </p:grpSpPr>
          <p:sp>
            <p:nvSpPr>
              <p:cNvPr id="82" name="Oval 27"/>
              <p:cNvSpPr>
                <a:spLocks noChangeArrowheads="1"/>
              </p:cNvSpPr>
              <p:nvPr/>
            </p:nvSpPr>
            <p:spPr bwMode="auto">
              <a:xfrm>
                <a:off x="4258" y="904"/>
                <a:ext cx="858" cy="129"/>
              </a:xfrm>
              <a:prstGeom prst="ellipse">
                <a:avLst/>
              </a:prstGeom>
              <a:gradFill rotWithShape="0">
                <a:gsLst>
                  <a:gs pos="0">
                    <a:srgbClr val="CCECFF"/>
                  </a:gs>
                  <a:gs pos="100000">
                    <a:srgbClr val="66CCFF"/>
                  </a:gs>
                </a:gsLst>
                <a:lin ang="5400000" scaled="1"/>
              </a:gradFill>
              <a:ln w="12700">
                <a:solidFill>
                  <a:srgbClr val="3366FF"/>
                </a:solidFill>
                <a:round/>
                <a:headEnd/>
                <a:tailEnd/>
              </a:ln>
              <a:effectLst/>
            </p:spPr>
            <p:txBody>
              <a:bodyPr wrap="none" anchor="ctr"/>
              <a:lstStyle/>
              <a:p>
                <a:pPr algn="ct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83" name="Rectangle 28"/>
              <p:cNvSpPr>
                <a:spLocks noChangeArrowheads="1"/>
              </p:cNvSpPr>
              <p:nvPr/>
            </p:nvSpPr>
            <p:spPr bwMode="auto">
              <a:xfrm>
                <a:off x="4356" y="1018"/>
                <a:ext cx="626" cy="233"/>
              </a:xfrm>
              <a:prstGeom prst="rect">
                <a:avLst/>
              </a:prstGeom>
              <a:noFill/>
              <a:ln w="9525">
                <a:noFill/>
                <a:miter lim="800000"/>
                <a:headEnd/>
                <a:tailEnd/>
              </a:ln>
              <a:effectLst/>
            </p:spPr>
            <p:txBody>
              <a:bodyPr wrap="none" lIns="92075" tIns="46038" rIns="92075" bIns="46038">
                <a:spAutoFit/>
              </a:bodyPr>
              <a:lstStyle/>
              <a:p>
                <a:pPr algn="ctr" eaLnBrk="0" fontAlgn="auto" hangingPunct="0">
                  <a:spcBef>
                    <a:spcPts val="0"/>
                  </a:spcBef>
                  <a:spcAft>
                    <a:spcPts val="0"/>
                  </a:spcAft>
                  <a:defRPr/>
                </a:pPr>
                <a:r>
                  <a:rPr kumimoji="0" lang="ja-JP" altLang="en-US" sz="900" kern="0">
                    <a:solidFill>
                      <a:srgbClr val="000000"/>
                    </a:solidFill>
                    <a:latin typeface="メイリオ" pitchFamily="50" charset="-128"/>
                    <a:ea typeface="メイリオ" pitchFamily="50" charset="-128"/>
                    <a:cs typeface="メイリオ" pitchFamily="50" charset="-128"/>
                  </a:rPr>
                  <a:t>会計システム</a:t>
                </a:r>
              </a:p>
              <a:p>
                <a:pPr algn="ctr" eaLnBrk="0" fontAlgn="auto" hangingPunct="0">
                  <a:spcBef>
                    <a:spcPts val="0"/>
                  </a:spcBef>
                  <a:spcAft>
                    <a:spcPts val="0"/>
                  </a:spcAft>
                  <a:defRPr/>
                </a:pPr>
                <a:r>
                  <a:rPr kumimoji="0" lang="ja-JP" altLang="en-US" sz="900" kern="0">
                    <a:solidFill>
                      <a:srgbClr val="000000"/>
                    </a:solidFill>
                    <a:latin typeface="メイリオ" pitchFamily="50" charset="-128"/>
                    <a:ea typeface="メイリオ" pitchFamily="50" charset="-128"/>
                    <a:cs typeface="メイリオ" pitchFamily="50" charset="-128"/>
                  </a:rPr>
                  <a:t>（仕訳データ）</a:t>
                </a:r>
              </a:p>
            </p:txBody>
          </p:sp>
        </p:grpSp>
      </p:grpSp>
      <p:sp>
        <p:nvSpPr>
          <p:cNvPr id="84" name="Rectangle 29"/>
          <p:cNvSpPr>
            <a:spLocks noChangeArrowheads="1"/>
          </p:cNvSpPr>
          <p:nvPr/>
        </p:nvSpPr>
        <p:spPr bwMode="auto">
          <a:xfrm>
            <a:off x="5218113" y="3975100"/>
            <a:ext cx="968375" cy="287338"/>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仕訳入力</a:t>
            </a:r>
          </a:p>
        </p:txBody>
      </p:sp>
      <p:sp>
        <p:nvSpPr>
          <p:cNvPr id="85" name="Rectangle 30"/>
          <p:cNvSpPr>
            <a:spLocks noChangeArrowheads="1"/>
          </p:cNvSpPr>
          <p:nvPr/>
        </p:nvSpPr>
        <p:spPr bwMode="auto">
          <a:xfrm>
            <a:off x="2590800" y="3443288"/>
            <a:ext cx="1247775" cy="287337"/>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上長押印</a:t>
            </a:r>
          </a:p>
        </p:txBody>
      </p:sp>
      <p:sp>
        <p:nvSpPr>
          <p:cNvPr id="86" name="Line 31"/>
          <p:cNvSpPr>
            <a:spLocks noChangeShapeType="1"/>
          </p:cNvSpPr>
          <p:nvPr/>
        </p:nvSpPr>
        <p:spPr bwMode="auto">
          <a:xfrm flipV="1">
            <a:off x="3876675" y="3627438"/>
            <a:ext cx="473075" cy="1587"/>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87" name="Line 32"/>
          <p:cNvSpPr>
            <a:spLocks noChangeShapeType="1"/>
          </p:cNvSpPr>
          <p:nvPr/>
        </p:nvSpPr>
        <p:spPr bwMode="auto">
          <a:xfrm>
            <a:off x="6164263" y="4087813"/>
            <a:ext cx="993775" cy="606425"/>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88" name="Text Box 33"/>
          <p:cNvSpPr txBox="1">
            <a:spLocks noChangeArrowheads="1"/>
          </p:cNvSpPr>
          <p:nvPr/>
        </p:nvSpPr>
        <p:spPr bwMode="auto">
          <a:xfrm>
            <a:off x="3857625" y="3319463"/>
            <a:ext cx="722313" cy="244475"/>
          </a:xfrm>
          <a:prstGeom prst="rect">
            <a:avLst/>
          </a:prstGeom>
          <a:noFill/>
          <a:ln w="12700">
            <a:noFill/>
            <a:miter lim="800000"/>
            <a:headEnd/>
            <a:tailEnd/>
          </a:ln>
          <a:effectLst/>
        </p:spPr>
        <p:txBody>
          <a:bodyPr>
            <a:spAutoFit/>
          </a:bodyPr>
          <a:lstStyle/>
          <a:p>
            <a:pPr eaLnBrk="0" fontAlgn="auto" hangingPunct="0">
              <a:spcBef>
                <a:spcPct val="5000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送付</a:t>
            </a:r>
          </a:p>
        </p:txBody>
      </p:sp>
      <p:sp>
        <p:nvSpPr>
          <p:cNvPr id="89" name="Rectangle 34"/>
          <p:cNvSpPr>
            <a:spLocks noChangeArrowheads="1"/>
          </p:cNvSpPr>
          <p:nvPr/>
        </p:nvSpPr>
        <p:spPr bwMode="auto">
          <a:xfrm>
            <a:off x="4424363" y="3476625"/>
            <a:ext cx="1463675" cy="287338"/>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受領・確認</a:t>
            </a:r>
          </a:p>
        </p:txBody>
      </p:sp>
      <p:sp>
        <p:nvSpPr>
          <p:cNvPr id="90" name="Line 35"/>
          <p:cNvSpPr>
            <a:spLocks noChangeShapeType="1"/>
          </p:cNvSpPr>
          <p:nvPr/>
        </p:nvSpPr>
        <p:spPr bwMode="auto">
          <a:xfrm flipV="1">
            <a:off x="4970463" y="4111625"/>
            <a:ext cx="257175" cy="1588"/>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1" name="Rectangle 36"/>
          <p:cNvSpPr>
            <a:spLocks noChangeArrowheads="1"/>
          </p:cNvSpPr>
          <p:nvPr/>
        </p:nvSpPr>
        <p:spPr bwMode="auto">
          <a:xfrm>
            <a:off x="4508500" y="4383088"/>
            <a:ext cx="1273175" cy="439737"/>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支払予定管理</a:t>
            </a:r>
            <a:br>
              <a:rPr kumimoji="0" lang="ja-JP" altLang="en-US" sz="1200" kern="0">
                <a:solidFill>
                  <a:srgbClr val="000000"/>
                </a:solidFill>
                <a:latin typeface="メイリオ" pitchFamily="50" charset="-128"/>
                <a:ea typeface="メイリオ" pitchFamily="50" charset="-128"/>
                <a:cs typeface="メイリオ" pitchFamily="50" charset="-128"/>
              </a:rPr>
            </a:br>
            <a:r>
              <a:rPr kumimoji="0" lang="ja-JP" altLang="en-US" sz="1000" kern="0">
                <a:solidFill>
                  <a:srgbClr val="000000"/>
                </a:solidFill>
                <a:latin typeface="メイリオ" pitchFamily="50" charset="-128"/>
                <a:ea typeface="メイリオ" pitchFamily="50" charset="-128"/>
                <a:cs typeface="メイリオ" pitchFamily="50" charset="-128"/>
              </a:rPr>
              <a:t>（エクセル等）</a:t>
            </a:r>
          </a:p>
        </p:txBody>
      </p:sp>
      <p:sp>
        <p:nvSpPr>
          <p:cNvPr id="92" name="Line 37"/>
          <p:cNvSpPr>
            <a:spLocks noChangeShapeType="1"/>
          </p:cNvSpPr>
          <p:nvPr/>
        </p:nvSpPr>
        <p:spPr bwMode="auto">
          <a:xfrm>
            <a:off x="4819650" y="3784600"/>
            <a:ext cx="3175" cy="608013"/>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3" name="Line 38"/>
          <p:cNvSpPr>
            <a:spLocks noChangeShapeType="1"/>
          </p:cNvSpPr>
          <p:nvPr/>
        </p:nvSpPr>
        <p:spPr bwMode="auto">
          <a:xfrm>
            <a:off x="4999038" y="3798888"/>
            <a:ext cx="1587" cy="303212"/>
          </a:xfrm>
          <a:prstGeom prst="line">
            <a:avLst/>
          </a:prstGeom>
          <a:noFill/>
          <a:ln w="38100">
            <a:solidFill>
              <a:srgbClr val="FF6600"/>
            </a:solidFill>
            <a:round/>
            <a:headEnd type="none" w="sm" len="sm"/>
            <a:tailEn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4" name="Rectangle 39"/>
          <p:cNvSpPr>
            <a:spLocks noChangeArrowheads="1"/>
          </p:cNvSpPr>
          <p:nvPr/>
        </p:nvSpPr>
        <p:spPr bwMode="auto">
          <a:xfrm>
            <a:off x="5283200" y="5653088"/>
            <a:ext cx="968375" cy="287337"/>
          </a:xfrm>
          <a:prstGeom prst="rect">
            <a:avLst/>
          </a:prstGeom>
          <a:solidFill>
            <a:srgbClr val="FFFFFF"/>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kumimoji="0" lang="ja-JP" altLang="en-US" sz="1200" kern="0">
                <a:solidFill>
                  <a:srgbClr val="000000"/>
                </a:solidFill>
                <a:latin typeface="メイリオ" pitchFamily="50" charset="-128"/>
                <a:ea typeface="メイリオ" pitchFamily="50" charset="-128"/>
                <a:cs typeface="メイリオ" pitchFamily="50" charset="-128"/>
              </a:rPr>
              <a:t>仕訳入力</a:t>
            </a:r>
          </a:p>
        </p:txBody>
      </p:sp>
      <p:sp>
        <p:nvSpPr>
          <p:cNvPr id="95" name="Line 40"/>
          <p:cNvSpPr>
            <a:spLocks noChangeShapeType="1"/>
          </p:cNvSpPr>
          <p:nvPr/>
        </p:nvSpPr>
        <p:spPr bwMode="auto">
          <a:xfrm flipV="1">
            <a:off x="5035550" y="5789613"/>
            <a:ext cx="257175" cy="1587"/>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6" name="Line 41"/>
          <p:cNvSpPr>
            <a:spLocks noChangeShapeType="1"/>
          </p:cNvSpPr>
          <p:nvPr/>
        </p:nvSpPr>
        <p:spPr bwMode="auto">
          <a:xfrm>
            <a:off x="4846638" y="5462588"/>
            <a:ext cx="3175" cy="506412"/>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7" name="Line 42"/>
          <p:cNvSpPr>
            <a:spLocks noChangeShapeType="1"/>
          </p:cNvSpPr>
          <p:nvPr/>
        </p:nvSpPr>
        <p:spPr bwMode="auto">
          <a:xfrm>
            <a:off x="5064125" y="5476875"/>
            <a:ext cx="1588" cy="303213"/>
          </a:xfrm>
          <a:prstGeom prst="line">
            <a:avLst/>
          </a:prstGeom>
          <a:noFill/>
          <a:ln w="38100">
            <a:solidFill>
              <a:srgbClr val="FF6600"/>
            </a:solidFill>
            <a:round/>
            <a:headEnd type="none" w="sm" len="sm"/>
            <a:tailEn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8" name="Line 43"/>
          <p:cNvSpPr>
            <a:spLocks noChangeShapeType="1"/>
          </p:cNvSpPr>
          <p:nvPr/>
        </p:nvSpPr>
        <p:spPr bwMode="auto">
          <a:xfrm>
            <a:off x="4833938" y="4814888"/>
            <a:ext cx="1587" cy="227012"/>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99" name="Line 44"/>
          <p:cNvSpPr>
            <a:spLocks noChangeShapeType="1"/>
          </p:cNvSpPr>
          <p:nvPr/>
        </p:nvSpPr>
        <p:spPr bwMode="auto">
          <a:xfrm flipV="1">
            <a:off x="6165850" y="4886325"/>
            <a:ext cx="955675" cy="828675"/>
          </a:xfrm>
          <a:prstGeom prst="line">
            <a:avLst/>
          </a:prstGeom>
          <a:noFill/>
          <a:ln w="38100">
            <a:solidFill>
              <a:srgbClr val="FF6600"/>
            </a:solidFill>
            <a:round/>
            <a:headEnd type="none" w="sm" len="sm"/>
            <a:tailEnd type="stealth"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00" name="AutoShape 45"/>
          <p:cNvSpPr>
            <a:spLocks noChangeArrowheads="1"/>
          </p:cNvSpPr>
          <p:nvPr/>
        </p:nvSpPr>
        <p:spPr bwMode="auto">
          <a:xfrm>
            <a:off x="355600" y="1171575"/>
            <a:ext cx="8128000" cy="889000"/>
          </a:xfrm>
          <a:prstGeom prst="roundRect">
            <a:avLst>
              <a:gd name="adj" fmla="val 0"/>
            </a:avLst>
          </a:prstGeom>
          <a:noFill/>
          <a:ln w="28575" algn="ctr">
            <a:noFill/>
            <a:round/>
            <a:headEnd/>
            <a:tailEnd/>
          </a:ln>
          <a:effectLst/>
        </p:spPr>
        <p:txBody>
          <a:bodyPr wrap="none" anchor="ctr"/>
          <a:lstStyle/>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経費支払管理のシステム化が進んでいない場合、</a:t>
            </a:r>
          </a:p>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発生部門および財務経理部門で多くの業務の重複（</a:t>
            </a:r>
            <a:r>
              <a:rPr kumimoji="0" lang="en-US" altLang="ja-JP" sz="1400" kern="0" dirty="0">
                <a:solidFill>
                  <a:srgbClr val="000000"/>
                </a:solidFill>
                <a:latin typeface="メイリオ" pitchFamily="50" charset="-128"/>
                <a:ea typeface="メイリオ" pitchFamily="50" charset="-128"/>
                <a:cs typeface="メイリオ" pitchFamily="50" charset="-128"/>
              </a:rPr>
              <a:t>2</a:t>
            </a:r>
            <a:r>
              <a:rPr kumimoji="0" lang="ja-JP" altLang="en-US" sz="1400" kern="0" dirty="0">
                <a:solidFill>
                  <a:srgbClr val="000000"/>
                </a:solidFill>
                <a:latin typeface="メイリオ" pitchFamily="50" charset="-128"/>
                <a:ea typeface="メイリオ" pitchFamily="50" charset="-128"/>
                <a:cs typeface="メイリオ" pitchFamily="50" charset="-128"/>
              </a:rPr>
              <a:t>重・</a:t>
            </a:r>
            <a:r>
              <a:rPr kumimoji="0" lang="en-US" altLang="ja-JP" sz="1400" kern="0" dirty="0">
                <a:solidFill>
                  <a:srgbClr val="000000"/>
                </a:solidFill>
                <a:latin typeface="メイリオ" pitchFamily="50" charset="-128"/>
                <a:ea typeface="メイリオ" pitchFamily="50" charset="-128"/>
                <a:cs typeface="メイリオ" pitchFamily="50" charset="-128"/>
              </a:rPr>
              <a:t>3</a:t>
            </a:r>
            <a:r>
              <a:rPr kumimoji="0" lang="ja-JP" altLang="en-US" sz="1400" kern="0" dirty="0">
                <a:solidFill>
                  <a:srgbClr val="000000"/>
                </a:solidFill>
                <a:latin typeface="メイリオ" pitchFamily="50" charset="-128"/>
                <a:ea typeface="メイリオ" pitchFamily="50" charset="-128"/>
                <a:cs typeface="メイリオ" pitchFamily="50" charset="-128"/>
              </a:rPr>
              <a:t>重管理）が生じています。</a:t>
            </a:r>
          </a:p>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業務負荷の大きさの問題があるのはもちろん、ミスが発生するリスクもあります。</a:t>
            </a:r>
          </a:p>
        </p:txBody>
      </p:sp>
      <p:sp>
        <p:nvSpPr>
          <p:cNvPr id="101" name="AutoShape 46"/>
          <p:cNvSpPr>
            <a:spLocks noChangeArrowheads="1"/>
          </p:cNvSpPr>
          <p:nvPr/>
        </p:nvSpPr>
        <p:spPr bwMode="auto">
          <a:xfrm>
            <a:off x="3803650" y="3698875"/>
            <a:ext cx="695325" cy="661988"/>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支払依頼書</a:t>
            </a:r>
          </a:p>
          <a:p>
            <a:pPr algn="ctr" defTabSz="762000" fontAlgn="auto">
              <a:spcBef>
                <a:spcPts val="0"/>
              </a:spcBef>
              <a:spcAft>
                <a:spcPts val="0"/>
              </a:spcAft>
              <a:defRPr/>
            </a:pPr>
            <a:r>
              <a:rPr kumimoji="0" lang="ja-JP" altLang="en-US" sz="1000" kern="0">
                <a:solidFill>
                  <a:srgbClr val="000000"/>
                </a:solidFill>
                <a:latin typeface="メイリオ" pitchFamily="50" charset="-128"/>
                <a:ea typeface="メイリオ" pitchFamily="50" charset="-128"/>
                <a:cs typeface="メイリオ" pitchFamily="50" charset="-128"/>
              </a:rPr>
              <a:t>（請求書）</a:t>
            </a:r>
          </a:p>
        </p:txBody>
      </p:sp>
      <p:sp>
        <p:nvSpPr>
          <p:cNvPr id="102" name="AutoShape 47"/>
          <p:cNvSpPr>
            <a:spLocks noChangeArrowheads="1"/>
          </p:cNvSpPr>
          <p:nvPr/>
        </p:nvSpPr>
        <p:spPr bwMode="auto">
          <a:xfrm>
            <a:off x="5842000" y="2624138"/>
            <a:ext cx="2042368" cy="584200"/>
          </a:xfrm>
          <a:prstGeom prst="cloudCallout">
            <a:avLst>
              <a:gd name="adj1" fmla="val -45778"/>
              <a:gd name="adj2" fmla="val 154894"/>
            </a:avLst>
          </a:prstGeom>
          <a:solidFill>
            <a:srgbClr val="FF6600"/>
          </a:solidFill>
          <a:ln w="9525">
            <a:noFill/>
            <a:round/>
            <a:headEnd/>
            <a:tailEnd/>
          </a:ln>
          <a:effectLst/>
        </p:spPr>
        <p:txBody>
          <a:bodyPr/>
          <a:lstStyle/>
          <a:p>
            <a:pPr algn="ctr" fontAlgn="auto">
              <a:spcBef>
                <a:spcPts val="0"/>
              </a:spcBef>
              <a:spcAft>
                <a:spcPts val="0"/>
              </a:spcAft>
              <a:defRPr/>
            </a:pPr>
            <a:r>
              <a:rPr lang="ja-JP" altLang="en-US" sz="1200" dirty="0">
                <a:solidFill>
                  <a:schemeClr val="bg1"/>
                </a:solidFill>
                <a:latin typeface="メイリオ" pitchFamily="50" charset="-128"/>
                <a:ea typeface="メイリオ" pitchFamily="50" charset="-128"/>
                <a:cs typeface="メイリオ" pitchFamily="50" charset="-128"/>
              </a:rPr>
              <a:t>財務経理内でも</a:t>
            </a:r>
            <a:br>
              <a:rPr lang="ja-JP" altLang="en-US" sz="1200" dirty="0">
                <a:solidFill>
                  <a:schemeClr val="bg1"/>
                </a:solidFill>
                <a:latin typeface="メイリオ" pitchFamily="50" charset="-128"/>
                <a:ea typeface="メイリオ" pitchFamily="50" charset="-128"/>
                <a:cs typeface="メイリオ" pitchFamily="50" charset="-128"/>
              </a:rPr>
            </a:br>
            <a:r>
              <a:rPr lang="ja-JP" altLang="en-US" sz="1200" dirty="0">
                <a:solidFill>
                  <a:schemeClr val="bg1"/>
                </a:solidFill>
                <a:latin typeface="メイリオ" pitchFamily="50" charset="-128"/>
                <a:ea typeface="メイリオ" pitchFamily="50" charset="-128"/>
                <a:cs typeface="メイリオ" pitchFamily="50" charset="-128"/>
              </a:rPr>
              <a:t>煩雑な業務処理</a:t>
            </a:r>
          </a:p>
        </p:txBody>
      </p:sp>
      <p:sp>
        <p:nvSpPr>
          <p:cNvPr id="103" name="AutoShape 48"/>
          <p:cNvSpPr>
            <a:spLocks noChangeArrowheads="1"/>
          </p:cNvSpPr>
          <p:nvPr/>
        </p:nvSpPr>
        <p:spPr bwMode="auto">
          <a:xfrm>
            <a:off x="6694488" y="5521325"/>
            <a:ext cx="1981968" cy="787400"/>
          </a:xfrm>
          <a:prstGeom prst="cloudCallout">
            <a:avLst>
              <a:gd name="adj1" fmla="val -82468"/>
              <a:gd name="adj2" fmla="val 13306"/>
            </a:avLst>
          </a:prstGeom>
          <a:solidFill>
            <a:srgbClr val="FF6600"/>
          </a:solidFill>
          <a:ln w="9525">
            <a:noFill/>
            <a:round/>
            <a:headEnd/>
            <a:tailEnd/>
          </a:ln>
          <a:effectLst/>
        </p:spPr>
        <p:txBody>
          <a:bodyPr/>
          <a:lstStyle/>
          <a:p>
            <a:pPr algn="ctr" fontAlgn="auto">
              <a:spcBef>
                <a:spcPts val="0"/>
              </a:spcBef>
              <a:spcAft>
                <a:spcPts val="0"/>
              </a:spcAft>
              <a:defRPr/>
            </a:pPr>
            <a:r>
              <a:rPr lang="ja-JP" altLang="en-US" sz="1200" dirty="0">
                <a:solidFill>
                  <a:schemeClr val="bg1"/>
                </a:solidFill>
                <a:latin typeface="メイリオ" pitchFamily="50" charset="-128"/>
                <a:ea typeface="メイリオ" pitchFamily="50" charset="-128"/>
                <a:cs typeface="メイリオ" pitchFamily="50" charset="-128"/>
              </a:rPr>
              <a:t>仕訳と</a:t>
            </a:r>
            <a:r>
              <a:rPr lang="en-US" altLang="ja-JP" sz="1200" dirty="0">
                <a:solidFill>
                  <a:schemeClr val="bg1"/>
                </a:solidFill>
                <a:latin typeface="メイリオ" pitchFamily="50" charset="-128"/>
                <a:ea typeface="メイリオ" pitchFamily="50" charset="-128"/>
                <a:cs typeface="メイリオ" pitchFamily="50" charset="-128"/>
              </a:rPr>
              <a:t>FB</a:t>
            </a:r>
            <a:r>
              <a:rPr lang="ja-JP" altLang="en-US" sz="1200" dirty="0">
                <a:solidFill>
                  <a:schemeClr val="bg1"/>
                </a:solidFill>
                <a:latin typeface="メイリオ" pitchFamily="50" charset="-128"/>
                <a:ea typeface="メイリオ" pitchFamily="50" charset="-128"/>
                <a:cs typeface="メイリオ" pitchFamily="50" charset="-128"/>
              </a:rPr>
              <a:t>で</a:t>
            </a:r>
          </a:p>
          <a:p>
            <a:pPr algn="ctr" fontAlgn="auto">
              <a:spcBef>
                <a:spcPts val="0"/>
              </a:spcBef>
              <a:spcAft>
                <a:spcPts val="0"/>
              </a:spcAft>
              <a:defRPr/>
            </a:pPr>
            <a:r>
              <a:rPr lang="ja-JP" altLang="en-US" sz="1200" dirty="0">
                <a:solidFill>
                  <a:schemeClr val="bg1"/>
                </a:solidFill>
                <a:latin typeface="メイリオ" pitchFamily="50" charset="-128"/>
                <a:ea typeface="メイリオ" pitchFamily="50" charset="-128"/>
                <a:cs typeface="メイリオ" pitchFamily="50" charset="-128"/>
              </a:rPr>
              <a:t>金額入力ミスが生じるリスク</a:t>
            </a:r>
          </a:p>
        </p:txBody>
      </p:sp>
      <p:sp>
        <p:nvSpPr>
          <p:cNvPr id="104" name="AutoShape 49"/>
          <p:cNvSpPr>
            <a:spLocks noChangeArrowheads="1"/>
          </p:cNvSpPr>
          <p:nvPr/>
        </p:nvSpPr>
        <p:spPr bwMode="auto">
          <a:xfrm>
            <a:off x="3963988" y="2435225"/>
            <a:ext cx="1397000" cy="584200"/>
          </a:xfrm>
          <a:prstGeom prst="cloudCallout">
            <a:avLst>
              <a:gd name="adj1" fmla="val -54319"/>
              <a:gd name="adj2" fmla="val 74458"/>
            </a:avLst>
          </a:prstGeom>
          <a:solidFill>
            <a:srgbClr val="FF6600"/>
          </a:solidFill>
          <a:ln w="9525">
            <a:noFill/>
            <a:round/>
            <a:headEnd/>
            <a:tailEnd/>
          </a:ln>
          <a:effectLst/>
        </p:spPr>
        <p:txBody>
          <a:bodyPr/>
          <a:lstStyle/>
          <a:p>
            <a:pPr fontAlgn="auto">
              <a:spcBef>
                <a:spcPts val="0"/>
              </a:spcBef>
              <a:spcAft>
                <a:spcPts val="0"/>
              </a:spcAft>
              <a:defRPr/>
            </a:pPr>
            <a:r>
              <a:rPr lang="ja-JP" altLang="en-US" sz="1200">
                <a:latin typeface="メイリオ" pitchFamily="50" charset="-128"/>
                <a:ea typeface="メイリオ" pitchFamily="50" charset="-128"/>
                <a:cs typeface="メイリオ" pitchFamily="50" charset="-128"/>
              </a:rPr>
              <a:t>煩雑な業務処理</a:t>
            </a:r>
          </a:p>
        </p:txBody>
      </p:sp>
      <p:sp>
        <p:nvSpPr>
          <p:cNvPr id="105" name="AutoShape 50"/>
          <p:cNvSpPr>
            <a:spLocks noChangeArrowheads="1"/>
          </p:cNvSpPr>
          <p:nvPr/>
        </p:nvSpPr>
        <p:spPr bwMode="auto">
          <a:xfrm>
            <a:off x="3990974" y="2436813"/>
            <a:ext cx="1589137" cy="584200"/>
          </a:xfrm>
          <a:prstGeom prst="cloudCallout">
            <a:avLst>
              <a:gd name="adj1" fmla="val 32954"/>
              <a:gd name="adj2" fmla="val 124458"/>
            </a:avLst>
          </a:prstGeom>
          <a:solidFill>
            <a:srgbClr val="FF6600"/>
          </a:solidFill>
          <a:ln w="9525">
            <a:noFill/>
            <a:round/>
            <a:headEnd/>
            <a:tailEnd/>
          </a:ln>
          <a:effectLst/>
        </p:spPr>
        <p:txBody>
          <a:bodyPr lIns="18000" rIns="18000"/>
          <a:lstStyle/>
          <a:p>
            <a:pPr algn="ctr" fontAlgn="auto">
              <a:spcBef>
                <a:spcPts val="0"/>
              </a:spcBef>
              <a:spcAft>
                <a:spcPts val="0"/>
              </a:spcAft>
              <a:defRPr/>
            </a:pPr>
            <a:r>
              <a:rPr lang="ja-JP" altLang="en-US" sz="1200" dirty="0">
                <a:solidFill>
                  <a:schemeClr val="bg1"/>
                </a:solidFill>
                <a:latin typeface="メイリオ" pitchFamily="50" charset="-128"/>
                <a:ea typeface="メイリオ" pitchFamily="50" charset="-128"/>
                <a:cs typeface="メイリオ" pitchFamily="50" charset="-128"/>
              </a:rPr>
              <a:t>現場と経理で</a:t>
            </a:r>
          </a:p>
          <a:p>
            <a:pPr algn="ctr" fontAlgn="auto">
              <a:spcBef>
                <a:spcPts val="0"/>
              </a:spcBef>
              <a:spcAft>
                <a:spcPts val="0"/>
              </a:spcAft>
              <a:defRPr/>
            </a:pPr>
            <a:r>
              <a:rPr lang="en-US" altLang="ja-JP" sz="1200" dirty="0">
                <a:solidFill>
                  <a:schemeClr val="bg1"/>
                </a:solidFill>
                <a:latin typeface="メイリオ" pitchFamily="50" charset="-128"/>
                <a:ea typeface="メイリオ" pitchFamily="50" charset="-128"/>
                <a:cs typeface="メイリオ" pitchFamily="50" charset="-128"/>
              </a:rPr>
              <a:t>2</a:t>
            </a:r>
            <a:r>
              <a:rPr lang="ja-JP" altLang="en-US" sz="1200" dirty="0">
                <a:solidFill>
                  <a:schemeClr val="bg1"/>
                </a:solidFill>
                <a:latin typeface="メイリオ" pitchFamily="50" charset="-128"/>
                <a:ea typeface="メイリオ" pitchFamily="50" charset="-128"/>
                <a:cs typeface="メイリオ" pitchFamily="50" charset="-128"/>
              </a:rPr>
              <a:t>重入力</a:t>
            </a:r>
          </a:p>
        </p:txBody>
      </p:sp>
      <p:sp>
        <p:nvSpPr>
          <p:cNvPr id="31791"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1A74E14-69AC-4F9E-A6D0-AC64E848653C}" type="slidenum">
              <a:rPr lang="ja-JP" altLang="en-US" smtClean="0"/>
              <a:pPr fontAlgn="base">
                <a:spcBef>
                  <a:spcPct val="0"/>
                </a:spcBef>
                <a:spcAft>
                  <a:spcPct val="0"/>
                </a:spcAft>
                <a:defRPr/>
              </a:pPr>
              <a:t>12</a:t>
            </a:fld>
            <a:endParaRPr lang="ja-JP" altLang="en-US" dirty="0" smtClean="0"/>
          </a:p>
        </p:txBody>
      </p:sp>
      <p:sp>
        <p:nvSpPr>
          <p:cNvPr id="32771" name="タイトル 4"/>
          <p:cNvSpPr>
            <a:spLocks noGrp="1"/>
          </p:cNvSpPr>
          <p:nvPr>
            <p:ph type="title"/>
          </p:nvPr>
        </p:nvSpPr>
        <p:spPr/>
        <p:txBody>
          <a:bodyPr/>
          <a:lstStyle/>
          <a:p>
            <a:pPr eaLnBrk="1" hangingPunct="1"/>
            <a:r>
              <a:rPr lang="en-US" altLang="ja-JP" dirty="0" smtClean="0">
                <a:latin typeface="メイリオ" pitchFamily="50" charset="-128"/>
                <a:ea typeface="メイリオ" pitchFamily="50" charset="-128"/>
                <a:cs typeface="メイリオ" pitchFamily="50" charset="-128"/>
              </a:rPr>
              <a:t>【</a:t>
            </a:r>
            <a:r>
              <a:rPr lang="ja-JP" altLang="en-US" dirty="0" smtClean="0">
                <a:latin typeface="メイリオ" pitchFamily="50" charset="-128"/>
                <a:ea typeface="メイリオ" pitchFamily="50" charset="-128"/>
                <a:cs typeface="メイリオ" pitchFamily="50" charset="-128"/>
              </a:rPr>
              <a:t>改善後</a:t>
            </a:r>
            <a:r>
              <a:rPr lang="en-US" altLang="ja-JP" dirty="0" smtClean="0">
                <a:latin typeface="メイリオ" pitchFamily="50" charset="-128"/>
                <a:ea typeface="メイリオ" pitchFamily="50" charset="-128"/>
                <a:cs typeface="メイリオ" pitchFamily="50" charset="-128"/>
              </a:rPr>
              <a:t>】</a:t>
            </a:r>
            <a:r>
              <a:rPr lang="ja-JP" altLang="en-US" dirty="0" smtClean="0">
                <a:latin typeface="メイリオ" pitchFamily="50" charset="-128"/>
                <a:ea typeface="メイリオ" pitchFamily="50" charset="-128"/>
                <a:cs typeface="メイリオ" pitchFamily="50" charset="-128"/>
              </a:rPr>
              <a:t>　発生源入力ワークフローシステム</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および支払管理システムの導入によるフロー</a:t>
            </a:r>
          </a:p>
        </p:txBody>
      </p:sp>
      <p:sp>
        <p:nvSpPr>
          <p:cNvPr id="303" name="Rectangle 3"/>
          <p:cNvSpPr>
            <a:spLocks noChangeArrowheads="1"/>
          </p:cNvSpPr>
          <p:nvPr/>
        </p:nvSpPr>
        <p:spPr bwMode="auto">
          <a:xfrm>
            <a:off x="166688" y="4840288"/>
            <a:ext cx="1439862" cy="420687"/>
          </a:xfrm>
          <a:prstGeom prst="rect">
            <a:avLst/>
          </a:prstGeom>
          <a:solidFill>
            <a:srgbClr val="CDE1FF"/>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仕入先口座</a:t>
            </a:r>
          </a:p>
        </p:txBody>
      </p:sp>
      <p:sp>
        <p:nvSpPr>
          <p:cNvPr id="304" name="Rectangle 4"/>
          <p:cNvSpPr>
            <a:spLocks noChangeArrowheads="1"/>
          </p:cNvSpPr>
          <p:nvPr/>
        </p:nvSpPr>
        <p:spPr bwMode="auto">
          <a:xfrm>
            <a:off x="166688" y="5338763"/>
            <a:ext cx="1439862" cy="874712"/>
          </a:xfrm>
          <a:prstGeom prst="rect">
            <a:avLst/>
          </a:prstGeom>
          <a:solidFill>
            <a:srgbClr val="CDE1FF">
              <a:alpha val="50000"/>
            </a:srgbClr>
          </a:solidFill>
          <a:ln w="12700">
            <a:solidFill>
              <a:schemeClr val="accent2"/>
            </a:solidFill>
            <a:miter lim="800000"/>
            <a:headEnd/>
            <a:tailEnd/>
          </a:ln>
          <a:effectLst/>
        </p:spPr>
        <p:txBody>
          <a:bodyPr wrap="none" anchor="ctr"/>
          <a:lstStyle/>
          <a:p>
            <a:pPr algn="ctr" eaLnBrk="0" fontAlgn="auto" hangingPunct="0">
              <a:spcBef>
                <a:spcPts val="0"/>
              </a:spcBef>
              <a:spcAft>
                <a:spcPts val="0"/>
              </a:spcAft>
              <a:defRPr/>
            </a:pPr>
            <a:endParaRPr lang="ja-JP" altLang="ja-JP" sz="1000">
              <a:latin typeface="メイリオ" pitchFamily="50" charset="-128"/>
              <a:ea typeface="メイリオ" pitchFamily="50" charset="-128"/>
              <a:cs typeface="メイリオ" pitchFamily="50" charset="-128"/>
            </a:endParaRPr>
          </a:p>
        </p:txBody>
      </p:sp>
      <p:sp>
        <p:nvSpPr>
          <p:cNvPr id="305" name="Rectangle 5"/>
          <p:cNvSpPr>
            <a:spLocks noChangeArrowheads="1"/>
          </p:cNvSpPr>
          <p:nvPr/>
        </p:nvSpPr>
        <p:spPr bwMode="auto">
          <a:xfrm>
            <a:off x="173038" y="2451100"/>
            <a:ext cx="1439862" cy="2171700"/>
          </a:xfrm>
          <a:prstGeom prst="rect">
            <a:avLst/>
          </a:prstGeom>
          <a:solidFill>
            <a:srgbClr val="CDE1FF">
              <a:alpha val="50000"/>
            </a:srgbClr>
          </a:solidFill>
          <a:ln w="12700">
            <a:solidFill>
              <a:schemeClr val="accent2"/>
            </a:solidFill>
            <a:miter lim="800000"/>
            <a:headEnd/>
            <a:tailEnd/>
          </a:ln>
          <a:effectLst/>
        </p:spPr>
        <p:txBody>
          <a:bodyPr wrap="none" anchor="ctr"/>
          <a:lstStyle/>
          <a:p>
            <a:pPr algn="ctr" eaLnBrk="0" fontAlgn="auto" hangingPunct="0">
              <a:spcBef>
                <a:spcPts val="0"/>
              </a:spcBef>
              <a:spcAft>
                <a:spcPts val="0"/>
              </a:spcAft>
              <a:defRPr/>
            </a:pPr>
            <a:endParaRPr lang="ja-JP" altLang="ja-JP" sz="1000">
              <a:latin typeface="メイリオ" pitchFamily="50" charset="-128"/>
              <a:ea typeface="メイリオ" pitchFamily="50" charset="-128"/>
              <a:cs typeface="メイリオ" pitchFamily="50" charset="-128"/>
            </a:endParaRPr>
          </a:p>
        </p:txBody>
      </p:sp>
      <p:sp>
        <p:nvSpPr>
          <p:cNvPr id="306" name="Rectangle 6"/>
          <p:cNvSpPr>
            <a:spLocks noChangeArrowheads="1"/>
          </p:cNvSpPr>
          <p:nvPr/>
        </p:nvSpPr>
        <p:spPr bwMode="auto">
          <a:xfrm>
            <a:off x="173038" y="1947863"/>
            <a:ext cx="1439862" cy="388937"/>
          </a:xfrm>
          <a:prstGeom prst="rect">
            <a:avLst/>
          </a:prstGeom>
          <a:solidFill>
            <a:srgbClr val="CDE1FF"/>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lang="ja-JP" altLang="en-US" sz="1400">
                <a:latin typeface="メイリオ" pitchFamily="50" charset="-128"/>
                <a:ea typeface="メイリオ" pitchFamily="50" charset="-128"/>
                <a:cs typeface="メイリオ" pitchFamily="50" charset="-128"/>
              </a:rPr>
              <a:t>仕入先</a:t>
            </a:r>
          </a:p>
        </p:txBody>
      </p:sp>
      <p:sp>
        <p:nvSpPr>
          <p:cNvPr id="307" name="Rectangle 7"/>
          <p:cNvSpPr>
            <a:spLocks noChangeArrowheads="1"/>
          </p:cNvSpPr>
          <p:nvPr/>
        </p:nvSpPr>
        <p:spPr bwMode="auto">
          <a:xfrm>
            <a:off x="342900" y="5775325"/>
            <a:ext cx="1157288" cy="287338"/>
          </a:xfrm>
          <a:prstGeom prst="rect">
            <a:avLst/>
          </a:prstGeom>
          <a:solidFill>
            <a:schemeClr val="bg1"/>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lang="ja-JP" altLang="en-US" sz="1200">
                <a:latin typeface="メイリオ" pitchFamily="50" charset="-128"/>
                <a:ea typeface="メイリオ" pitchFamily="50" charset="-128"/>
                <a:cs typeface="メイリオ" pitchFamily="50" charset="-128"/>
              </a:rPr>
              <a:t>入金</a:t>
            </a:r>
          </a:p>
        </p:txBody>
      </p:sp>
      <p:sp>
        <p:nvSpPr>
          <p:cNvPr id="308" name="Rectangle 8"/>
          <p:cNvSpPr>
            <a:spLocks noChangeArrowheads="1"/>
          </p:cNvSpPr>
          <p:nvPr/>
        </p:nvSpPr>
        <p:spPr bwMode="auto">
          <a:xfrm>
            <a:off x="6319838" y="2425700"/>
            <a:ext cx="2660650" cy="3773488"/>
          </a:xfrm>
          <a:prstGeom prst="rect">
            <a:avLst/>
          </a:prstGeom>
          <a:solidFill>
            <a:srgbClr val="CCFFCC">
              <a:alpha val="50000"/>
            </a:srgbClr>
          </a:solidFill>
          <a:ln w="12700">
            <a:solidFill>
              <a:schemeClr val="accent2"/>
            </a:solidFill>
            <a:miter lim="800000"/>
            <a:headEnd/>
            <a:tailEnd/>
          </a:ln>
          <a:effectLst/>
        </p:spPr>
        <p:txBody>
          <a:bodyPr wrap="none" anchor="ctr"/>
          <a:lstStyle/>
          <a:p>
            <a:pPr algn="ctr" defTabSz="762000" fontAlgn="auto">
              <a:spcBef>
                <a:spcPts val="0"/>
              </a:spcBef>
              <a:spcAft>
                <a:spcPts val="0"/>
              </a:spcAft>
              <a:defRPr/>
            </a:pPr>
            <a:endParaRPr lang="ja-JP" altLang="ja-JP" sz="1000">
              <a:latin typeface="メイリオ" pitchFamily="50" charset="-128"/>
              <a:ea typeface="メイリオ" pitchFamily="50" charset="-128"/>
              <a:cs typeface="メイリオ" pitchFamily="50" charset="-128"/>
            </a:endParaRPr>
          </a:p>
        </p:txBody>
      </p:sp>
      <p:sp>
        <p:nvSpPr>
          <p:cNvPr id="309" name="Rectangle 9"/>
          <p:cNvSpPr>
            <a:spLocks noChangeArrowheads="1"/>
          </p:cNvSpPr>
          <p:nvPr/>
        </p:nvSpPr>
        <p:spPr bwMode="auto">
          <a:xfrm>
            <a:off x="6318250" y="1944688"/>
            <a:ext cx="2668588" cy="384175"/>
          </a:xfrm>
          <a:prstGeom prst="rect">
            <a:avLst/>
          </a:prstGeom>
          <a:solidFill>
            <a:srgbClr val="CCFF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lang="ja-JP" altLang="en-US" sz="1400">
                <a:latin typeface="メイリオ" pitchFamily="50" charset="-128"/>
                <a:ea typeface="メイリオ" pitchFamily="50" charset="-128"/>
                <a:cs typeface="メイリオ" pitchFamily="50" charset="-128"/>
              </a:rPr>
              <a:t>システム</a:t>
            </a:r>
          </a:p>
        </p:txBody>
      </p:sp>
      <p:sp>
        <p:nvSpPr>
          <p:cNvPr id="310" name="Rectangle 10"/>
          <p:cNvSpPr>
            <a:spLocks noChangeArrowheads="1"/>
          </p:cNvSpPr>
          <p:nvPr/>
        </p:nvSpPr>
        <p:spPr bwMode="auto">
          <a:xfrm>
            <a:off x="1689100" y="2438400"/>
            <a:ext cx="2228850" cy="3773488"/>
          </a:xfrm>
          <a:prstGeom prst="rect">
            <a:avLst/>
          </a:prstGeom>
          <a:solidFill>
            <a:srgbClr val="FFCCCC">
              <a:alpha val="50000"/>
            </a:srgbClr>
          </a:solidFill>
          <a:ln w="12700">
            <a:solidFill>
              <a:schemeClr val="accent2"/>
            </a:solidFill>
            <a:miter lim="800000"/>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11" name="Rectangle 11"/>
          <p:cNvSpPr>
            <a:spLocks noChangeArrowheads="1"/>
          </p:cNvSpPr>
          <p:nvPr/>
        </p:nvSpPr>
        <p:spPr bwMode="auto">
          <a:xfrm>
            <a:off x="4011613" y="2435225"/>
            <a:ext cx="2239962" cy="3775075"/>
          </a:xfrm>
          <a:prstGeom prst="rect">
            <a:avLst/>
          </a:prstGeom>
          <a:solidFill>
            <a:srgbClr val="CCFFCC">
              <a:alpha val="50000"/>
            </a:srgbClr>
          </a:solidFill>
          <a:ln w="12700">
            <a:solidFill>
              <a:schemeClr val="accent2"/>
            </a:solidFill>
            <a:miter lim="800000"/>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12" name="Rectangle 12"/>
          <p:cNvSpPr>
            <a:spLocks noChangeArrowheads="1"/>
          </p:cNvSpPr>
          <p:nvPr/>
        </p:nvSpPr>
        <p:spPr bwMode="auto">
          <a:xfrm>
            <a:off x="1689100" y="1947863"/>
            <a:ext cx="2228850" cy="388937"/>
          </a:xfrm>
          <a:prstGeom prst="rect">
            <a:avLst/>
          </a:prstGeom>
          <a:solidFill>
            <a:srgbClr val="FFCC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lang="ja-JP" altLang="en-US" sz="1400">
                <a:latin typeface="メイリオ" pitchFamily="50" charset="-128"/>
                <a:ea typeface="メイリオ" pitchFamily="50" charset="-128"/>
                <a:cs typeface="メイリオ" pitchFamily="50" charset="-128"/>
              </a:rPr>
              <a:t>発生部門（事業所）</a:t>
            </a:r>
          </a:p>
        </p:txBody>
      </p:sp>
      <p:sp>
        <p:nvSpPr>
          <p:cNvPr id="313" name="Rectangle 13"/>
          <p:cNvSpPr>
            <a:spLocks noChangeArrowheads="1"/>
          </p:cNvSpPr>
          <p:nvPr/>
        </p:nvSpPr>
        <p:spPr bwMode="auto">
          <a:xfrm>
            <a:off x="4008438" y="1946275"/>
            <a:ext cx="2243137" cy="388938"/>
          </a:xfrm>
          <a:prstGeom prst="rect">
            <a:avLst/>
          </a:prstGeom>
          <a:solidFill>
            <a:srgbClr val="CCFFCC"/>
          </a:solidFill>
          <a:ln w="12700">
            <a:solidFill>
              <a:srgbClr val="0066CC"/>
            </a:solidFill>
            <a:miter lim="800000"/>
            <a:headEnd/>
            <a:tailEnd/>
          </a:ln>
          <a:effectLst/>
        </p:spPr>
        <p:txBody>
          <a:bodyPr wrap="none" anchor="ctr"/>
          <a:lstStyle/>
          <a:p>
            <a:pPr algn="ctr" defTabSz="762000" fontAlgn="auto">
              <a:spcBef>
                <a:spcPts val="0"/>
              </a:spcBef>
              <a:spcAft>
                <a:spcPts val="0"/>
              </a:spcAft>
              <a:defRPr/>
            </a:pPr>
            <a:r>
              <a:rPr lang="ja-JP" altLang="en-US" sz="1400">
                <a:latin typeface="メイリオ" pitchFamily="50" charset="-128"/>
                <a:ea typeface="メイリオ" pitchFamily="50" charset="-128"/>
                <a:cs typeface="メイリオ" pitchFamily="50" charset="-128"/>
              </a:rPr>
              <a:t>財務経理部門</a:t>
            </a:r>
          </a:p>
        </p:txBody>
      </p:sp>
      <p:sp>
        <p:nvSpPr>
          <p:cNvPr id="314" name="Text Box 14"/>
          <p:cNvSpPr txBox="1">
            <a:spLocks noChangeArrowheads="1"/>
          </p:cNvSpPr>
          <p:nvPr/>
        </p:nvSpPr>
        <p:spPr bwMode="auto">
          <a:xfrm>
            <a:off x="1595438" y="2763838"/>
            <a:ext cx="595312" cy="244475"/>
          </a:xfrm>
          <a:prstGeom prst="rect">
            <a:avLst/>
          </a:prstGeom>
          <a:noFill/>
          <a:ln w="12700">
            <a:noFill/>
            <a:miter lim="800000"/>
            <a:headEnd/>
            <a:tailEnd/>
          </a:ln>
          <a:effectLst/>
        </p:spPr>
        <p:txBody>
          <a:bodyPr>
            <a:spAutoFit/>
          </a:bodyPr>
          <a:lstStyle/>
          <a:p>
            <a:pPr algn="ctr" eaLnBrk="0" fontAlgn="auto" hangingPunct="0">
              <a:spcBef>
                <a:spcPct val="50000"/>
              </a:spcBef>
              <a:spcAft>
                <a:spcPts val="0"/>
              </a:spcAft>
              <a:defRPr/>
            </a:pPr>
            <a:r>
              <a:rPr lang="ja-JP" altLang="en-US" sz="1000">
                <a:latin typeface="メイリオ" pitchFamily="50" charset="-128"/>
                <a:ea typeface="メイリオ" pitchFamily="50" charset="-128"/>
                <a:cs typeface="メイリオ" pitchFamily="50" charset="-128"/>
              </a:rPr>
              <a:t>送付</a:t>
            </a:r>
          </a:p>
        </p:txBody>
      </p:sp>
      <p:sp>
        <p:nvSpPr>
          <p:cNvPr id="315" name="Line 15"/>
          <p:cNvSpPr>
            <a:spLocks noChangeShapeType="1"/>
          </p:cNvSpPr>
          <p:nvPr/>
        </p:nvSpPr>
        <p:spPr bwMode="auto">
          <a:xfrm flipH="1" flipV="1">
            <a:off x="1538288" y="5910263"/>
            <a:ext cx="5873750" cy="4762"/>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16" name="Text Box 16"/>
          <p:cNvSpPr txBox="1">
            <a:spLocks noChangeArrowheads="1"/>
          </p:cNvSpPr>
          <p:nvPr/>
        </p:nvSpPr>
        <p:spPr bwMode="auto">
          <a:xfrm>
            <a:off x="4078288" y="5919788"/>
            <a:ext cx="1360487" cy="244475"/>
          </a:xfrm>
          <a:prstGeom prst="rect">
            <a:avLst/>
          </a:prstGeom>
          <a:noFill/>
          <a:ln w="12700">
            <a:noFill/>
            <a:miter lim="800000"/>
            <a:headEnd/>
            <a:tailEnd/>
          </a:ln>
          <a:effectLst/>
        </p:spPr>
        <p:txBody>
          <a:bodyPr>
            <a:spAutoFit/>
          </a:bodyPr>
          <a:lstStyle/>
          <a:p>
            <a:pPr algn="ctr" eaLnBrk="0" fontAlgn="auto" hangingPunct="0">
              <a:spcBef>
                <a:spcPct val="50000"/>
              </a:spcBef>
              <a:spcAft>
                <a:spcPts val="0"/>
              </a:spcAft>
              <a:defRPr/>
            </a:pPr>
            <a:r>
              <a:rPr lang="en-US" altLang="ja-JP" sz="1000">
                <a:latin typeface="メイリオ" pitchFamily="50" charset="-128"/>
                <a:ea typeface="メイリオ" pitchFamily="50" charset="-128"/>
                <a:cs typeface="メイリオ" pitchFamily="50" charset="-128"/>
              </a:rPr>
              <a:t>FB</a:t>
            </a:r>
            <a:r>
              <a:rPr lang="ja-JP" altLang="en-US" sz="1000">
                <a:latin typeface="メイリオ" pitchFamily="50" charset="-128"/>
                <a:ea typeface="メイリオ" pitchFamily="50" charset="-128"/>
                <a:cs typeface="メイリオ" pitchFamily="50" charset="-128"/>
              </a:rPr>
              <a:t>データ自動作成</a:t>
            </a:r>
          </a:p>
        </p:txBody>
      </p:sp>
      <p:sp>
        <p:nvSpPr>
          <p:cNvPr id="317" name="Rectangle 17"/>
          <p:cNvSpPr>
            <a:spLocks noChangeArrowheads="1"/>
          </p:cNvSpPr>
          <p:nvPr/>
        </p:nvSpPr>
        <p:spPr bwMode="auto">
          <a:xfrm>
            <a:off x="2136775" y="2882900"/>
            <a:ext cx="1463675" cy="287338"/>
          </a:xfrm>
          <a:prstGeom prst="rect">
            <a:avLst/>
          </a:prstGeom>
          <a:solidFill>
            <a:schemeClr val="bg1"/>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lang="ja-JP" altLang="en-US" sz="1200">
                <a:latin typeface="メイリオ" pitchFamily="50" charset="-128"/>
                <a:ea typeface="メイリオ" pitchFamily="50" charset="-128"/>
                <a:cs typeface="メイリオ" pitchFamily="50" charset="-128"/>
              </a:rPr>
              <a:t>請求書入力</a:t>
            </a:r>
          </a:p>
        </p:txBody>
      </p:sp>
      <p:sp>
        <p:nvSpPr>
          <p:cNvPr id="318" name="AutoShape 18"/>
          <p:cNvSpPr>
            <a:spLocks noChangeArrowheads="1"/>
          </p:cNvSpPr>
          <p:nvPr/>
        </p:nvSpPr>
        <p:spPr bwMode="auto">
          <a:xfrm>
            <a:off x="474663" y="2622550"/>
            <a:ext cx="695325" cy="738188"/>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請求書</a:t>
            </a:r>
          </a:p>
        </p:txBody>
      </p:sp>
      <p:sp>
        <p:nvSpPr>
          <p:cNvPr id="319" name="Line 19"/>
          <p:cNvSpPr>
            <a:spLocks noChangeShapeType="1"/>
          </p:cNvSpPr>
          <p:nvPr/>
        </p:nvSpPr>
        <p:spPr bwMode="auto">
          <a:xfrm flipV="1">
            <a:off x="1208088" y="3006725"/>
            <a:ext cx="917575" cy="3175"/>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2789" name="Group 20"/>
          <p:cNvGrpSpPr>
            <a:grpSpLocks/>
          </p:cNvGrpSpPr>
          <p:nvPr/>
        </p:nvGrpSpPr>
        <p:grpSpPr bwMode="auto">
          <a:xfrm>
            <a:off x="6804248" y="2792413"/>
            <a:ext cx="1004462" cy="762000"/>
            <a:chOff x="4237" y="904"/>
            <a:chExt cx="883" cy="480"/>
          </a:xfrm>
        </p:grpSpPr>
        <p:sp>
          <p:nvSpPr>
            <p:cNvPr id="321" name="Oval 21"/>
            <p:cNvSpPr>
              <a:spLocks noChangeArrowheads="1"/>
            </p:cNvSpPr>
            <p:nvPr/>
          </p:nvSpPr>
          <p:spPr bwMode="auto">
            <a:xfrm>
              <a:off x="4249" y="1256"/>
              <a:ext cx="857" cy="128"/>
            </a:xfrm>
            <a:prstGeom prst="ellipse">
              <a:avLst/>
            </a:prstGeom>
            <a:gradFill rotWithShape="0">
              <a:gsLst>
                <a:gs pos="0">
                  <a:srgbClr val="66CCFF"/>
                </a:gs>
                <a:gs pos="50000">
                  <a:srgbClr val="CCECFF"/>
                </a:gs>
                <a:gs pos="100000">
                  <a:srgbClr val="66CCFF"/>
                </a:gs>
              </a:gsLst>
              <a:lin ang="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22" name="Rectangle 22"/>
            <p:cNvSpPr>
              <a:spLocks noChangeArrowheads="1"/>
            </p:cNvSpPr>
            <p:nvPr/>
          </p:nvSpPr>
          <p:spPr bwMode="auto">
            <a:xfrm>
              <a:off x="4245" y="972"/>
              <a:ext cx="875" cy="345"/>
            </a:xfrm>
            <a:prstGeom prst="rect">
              <a:avLst/>
            </a:prstGeom>
            <a:gradFill rotWithShape="0">
              <a:gsLst>
                <a:gs pos="0">
                  <a:srgbClr val="66CCFF"/>
                </a:gs>
                <a:gs pos="50000">
                  <a:srgbClr val="CCECFF"/>
                </a:gs>
                <a:gs pos="100000">
                  <a:srgbClr val="66CCFF"/>
                </a:gs>
              </a:gsLst>
              <a:lin ang="0" scaled="1"/>
            </a:gradFill>
            <a:ln w="9525">
              <a:noFill/>
              <a:miter lim="800000"/>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3068" name="Group 23"/>
            <p:cNvGrpSpPr>
              <a:grpSpLocks/>
            </p:cNvGrpSpPr>
            <p:nvPr/>
          </p:nvGrpSpPr>
          <p:grpSpPr bwMode="auto">
            <a:xfrm>
              <a:off x="4237" y="904"/>
              <a:ext cx="879" cy="347"/>
              <a:chOff x="4237" y="904"/>
              <a:chExt cx="879" cy="347"/>
            </a:xfrm>
          </p:grpSpPr>
          <p:sp>
            <p:nvSpPr>
              <p:cNvPr id="324" name="Oval 24"/>
              <p:cNvSpPr>
                <a:spLocks noChangeArrowheads="1"/>
              </p:cNvSpPr>
              <p:nvPr/>
            </p:nvSpPr>
            <p:spPr bwMode="auto">
              <a:xfrm>
                <a:off x="4258" y="904"/>
                <a:ext cx="858" cy="129"/>
              </a:xfrm>
              <a:prstGeom prst="ellipse">
                <a:avLst/>
              </a:prstGeom>
              <a:gradFill rotWithShape="0">
                <a:gsLst>
                  <a:gs pos="0">
                    <a:srgbClr val="CCECFF"/>
                  </a:gs>
                  <a:gs pos="100000">
                    <a:srgbClr val="66CCFF"/>
                  </a:gs>
                </a:gsLst>
                <a:lin ang="540000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25" name="Rectangle 25"/>
              <p:cNvSpPr>
                <a:spLocks noChangeArrowheads="1"/>
              </p:cNvSpPr>
              <p:nvPr/>
            </p:nvSpPr>
            <p:spPr bwMode="auto">
              <a:xfrm>
                <a:off x="4237" y="1018"/>
                <a:ext cx="874" cy="233"/>
              </a:xfrm>
              <a:prstGeom prst="rect">
                <a:avLst/>
              </a:prstGeom>
              <a:noFill/>
              <a:ln w="9525">
                <a:noFill/>
                <a:miter lim="800000"/>
                <a:headEnd/>
                <a:tailEnd/>
              </a:ln>
              <a:effectLst/>
            </p:spPr>
            <p:txBody>
              <a:bodyPr wrap="none" lIns="92075" tIns="46038" rIns="92075" bIns="46038">
                <a:spAutoFit/>
              </a:bodyPr>
              <a:lstStyle/>
              <a:p>
                <a:pPr algn="ctr" eaLnBrk="0" fontAlgn="auto" hangingPunct="0">
                  <a:spcBef>
                    <a:spcPts val="0"/>
                  </a:spcBef>
                  <a:spcAft>
                    <a:spcPts val="0"/>
                  </a:spcAft>
                  <a:defRPr/>
                </a:pPr>
                <a:r>
                  <a:rPr lang="ja-JP" altLang="en-US" sz="900">
                    <a:latin typeface="メイリオ" pitchFamily="50" charset="-128"/>
                    <a:ea typeface="メイリオ" pitchFamily="50" charset="-128"/>
                    <a:cs typeface="メイリオ" pitchFamily="50" charset="-128"/>
                  </a:rPr>
                  <a:t>支払予定データ</a:t>
                </a:r>
              </a:p>
              <a:p>
                <a:pPr algn="ctr" eaLnBrk="0" fontAlgn="auto" hangingPunct="0">
                  <a:spcBef>
                    <a:spcPts val="0"/>
                  </a:spcBef>
                  <a:spcAft>
                    <a:spcPts val="0"/>
                  </a:spcAft>
                  <a:defRPr/>
                </a:pPr>
                <a:r>
                  <a:rPr lang="ja-JP" altLang="en-US" sz="900">
                    <a:latin typeface="メイリオ" pitchFamily="50" charset="-128"/>
                    <a:ea typeface="メイリオ" pitchFamily="50" charset="-128"/>
                    <a:cs typeface="メイリオ" pitchFamily="50" charset="-128"/>
                  </a:rPr>
                  <a:t>（債務データ）</a:t>
                </a:r>
              </a:p>
            </p:txBody>
          </p:sp>
        </p:grpSp>
      </p:grpSp>
      <p:sp>
        <p:nvSpPr>
          <p:cNvPr id="326" name="Line 26"/>
          <p:cNvSpPr>
            <a:spLocks noChangeShapeType="1"/>
          </p:cNvSpPr>
          <p:nvPr/>
        </p:nvSpPr>
        <p:spPr bwMode="auto">
          <a:xfrm flipH="1">
            <a:off x="6924675" y="3606800"/>
            <a:ext cx="461963" cy="584200"/>
          </a:xfrm>
          <a:prstGeom prst="line">
            <a:avLst/>
          </a:prstGeom>
          <a:noFill/>
          <a:ln w="38100">
            <a:solidFill>
              <a:srgbClr val="FF6600"/>
            </a:solidFill>
            <a:prstDash val="sysDot"/>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27" name="Rectangle 27"/>
          <p:cNvSpPr>
            <a:spLocks noChangeArrowheads="1"/>
          </p:cNvSpPr>
          <p:nvPr/>
        </p:nvSpPr>
        <p:spPr bwMode="auto">
          <a:xfrm>
            <a:off x="4476750" y="5002213"/>
            <a:ext cx="1522413" cy="287337"/>
          </a:xfrm>
          <a:prstGeom prst="rect">
            <a:avLst/>
          </a:prstGeom>
          <a:solidFill>
            <a:schemeClr val="bg1"/>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lang="ja-JP" altLang="en-US" sz="1200">
                <a:latin typeface="メイリオ" pitchFamily="50" charset="-128"/>
                <a:ea typeface="メイリオ" pitchFamily="50" charset="-128"/>
                <a:cs typeface="メイリオ" pitchFamily="50" charset="-128"/>
              </a:rPr>
              <a:t>支払確定</a:t>
            </a:r>
          </a:p>
        </p:txBody>
      </p:sp>
      <p:sp>
        <p:nvSpPr>
          <p:cNvPr id="328" name="Line 28"/>
          <p:cNvSpPr>
            <a:spLocks noChangeShapeType="1"/>
          </p:cNvSpPr>
          <p:nvPr/>
        </p:nvSpPr>
        <p:spPr bwMode="auto">
          <a:xfrm flipV="1">
            <a:off x="6013450" y="5172075"/>
            <a:ext cx="758825" cy="4763"/>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2794" name="Group 87"/>
          <p:cNvGrpSpPr>
            <a:grpSpLocks/>
          </p:cNvGrpSpPr>
          <p:nvPr/>
        </p:nvGrpSpPr>
        <p:grpSpPr bwMode="auto">
          <a:xfrm>
            <a:off x="6734752" y="4838700"/>
            <a:ext cx="1005600" cy="762000"/>
            <a:chOff x="4236" y="904"/>
            <a:chExt cx="884" cy="480"/>
          </a:xfrm>
        </p:grpSpPr>
        <p:sp>
          <p:nvSpPr>
            <p:cNvPr id="388" name="Oval 88"/>
            <p:cNvSpPr>
              <a:spLocks noChangeArrowheads="1"/>
            </p:cNvSpPr>
            <p:nvPr/>
          </p:nvSpPr>
          <p:spPr bwMode="auto">
            <a:xfrm>
              <a:off x="4249" y="1256"/>
              <a:ext cx="857" cy="128"/>
            </a:xfrm>
            <a:prstGeom prst="ellipse">
              <a:avLst/>
            </a:prstGeom>
            <a:gradFill rotWithShape="0">
              <a:gsLst>
                <a:gs pos="0">
                  <a:srgbClr val="66CCFF"/>
                </a:gs>
                <a:gs pos="50000">
                  <a:srgbClr val="CCECFF"/>
                </a:gs>
                <a:gs pos="100000">
                  <a:srgbClr val="66CCFF"/>
                </a:gs>
              </a:gsLst>
              <a:lin ang="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89" name="Rectangle 89"/>
            <p:cNvSpPr>
              <a:spLocks noChangeArrowheads="1"/>
            </p:cNvSpPr>
            <p:nvPr/>
          </p:nvSpPr>
          <p:spPr bwMode="auto">
            <a:xfrm>
              <a:off x="4245" y="972"/>
              <a:ext cx="875" cy="345"/>
            </a:xfrm>
            <a:prstGeom prst="rect">
              <a:avLst/>
            </a:prstGeom>
            <a:gradFill rotWithShape="0">
              <a:gsLst>
                <a:gs pos="0">
                  <a:srgbClr val="66CCFF"/>
                </a:gs>
                <a:gs pos="50000">
                  <a:srgbClr val="CCECFF"/>
                </a:gs>
                <a:gs pos="100000">
                  <a:srgbClr val="66CCFF"/>
                </a:gs>
              </a:gsLst>
              <a:lin ang="0" scaled="1"/>
            </a:gradFill>
            <a:ln w="9525">
              <a:noFill/>
              <a:miter lim="800000"/>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3006" name="Group 90"/>
            <p:cNvGrpSpPr>
              <a:grpSpLocks/>
            </p:cNvGrpSpPr>
            <p:nvPr/>
          </p:nvGrpSpPr>
          <p:grpSpPr bwMode="auto">
            <a:xfrm>
              <a:off x="4236" y="904"/>
              <a:ext cx="880" cy="260"/>
              <a:chOff x="4236" y="904"/>
              <a:chExt cx="880" cy="260"/>
            </a:xfrm>
          </p:grpSpPr>
          <p:sp>
            <p:nvSpPr>
              <p:cNvPr id="391" name="Oval 91"/>
              <p:cNvSpPr>
                <a:spLocks noChangeArrowheads="1"/>
              </p:cNvSpPr>
              <p:nvPr/>
            </p:nvSpPr>
            <p:spPr bwMode="auto">
              <a:xfrm>
                <a:off x="4258" y="904"/>
                <a:ext cx="858" cy="129"/>
              </a:xfrm>
              <a:prstGeom prst="ellipse">
                <a:avLst/>
              </a:prstGeom>
              <a:gradFill rotWithShape="0">
                <a:gsLst>
                  <a:gs pos="0">
                    <a:srgbClr val="CCECFF"/>
                  </a:gs>
                  <a:gs pos="100000">
                    <a:srgbClr val="66CCFF"/>
                  </a:gs>
                </a:gsLst>
                <a:lin ang="540000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92" name="Rectangle 92"/>
              <p:cNvSpPr>
                <a:spLocks noChangeArrowheads="1"/>
              </p:cNvSpPr>
              <p:nvPr/>
            </p:nvSpPr>
            <p:spPr bwMode="auto">
              <a:xfrm>
                <a:off x="4236" y="1018"/>
                <a:ext cx="874" cy="146"/>
              </a:xfrm>
              <a:prstGeom prst="rect">
                <a:avLst/>
              </a:prstGeom>
              <a:noFill/>
              <a:ln w="9525">
                <a:noFill/>
                <a:miter lim="800000"/>
                <a:headEnd/>
                <a:tailEnd/>
              </a:ln>
              <a:effectLst/>
            </p:spPr>
            <p:txBody>
              <a:bodyPr wrap="none" lIns="92075" tIns="46038" rIns="92075" bIns="46038">
                <a:spAutoFit/>
              </a:bodyPr>
              <a:lstStyle/>
              <a:p>
                <a:pPr algn="ctr" eaLnBrk="0" fontAlgn="auto" hangingPunct="0">
                  <a:spcBef>
                    <a:spcPts val="0"/>
                  </a:spcBef>
                  <a:spcAft>
                    <a:spcPts val="0"/>
                  </a:spcAft>
                  <a:defRPr/>
                </a:pPr>
                <a:r>
                  <a:rPr lang="ja-JP" altLang="en-US" sz="900">
                    <a:latin typeface="メイリオ" pitchFamily="50" charset="-128"/>
                    <a:ea typeface="メイリオ" pitchFamily="50" charset="-128"/>
                    <a:cs typeface="メイリオ" pitchFamily="50" charset="-128"/>
                  </a:rPr>
                  <a:t>支払確定データ</a:t>
                </a:r>
              </a:p>
            </p:txBody>
          </p:sp>
        </p:grpSp>
      </p:grpSp>
      <p:sp>
        <p:nvSpPr>
          <p:cNvPr id="393" name="Line 93"/>
          <p:cNvSpPr>
            <a:spLocks noChangeShapeType="1"/>
          </p:cNvSpPr>
          <p:nvPr/>
        </p:nvSpPr>
        <p:spPr bwMode="auto">
          <a:xfrm flipH="1">
            <a:off x="7405688" y="5634038"/>
            <a:ext cx="0" cy="285750"/>
          </a:xfrm>
          <a:prstGeom prst="line">
            <a:avLst/>
          </a:prstGeom>
          <a:noFill/>
          <a:ln w="38100">
            <a:solidFill>
              <a:srgbClr val="FF6600"/>
            </a:solidFill>
            <a:round/>
            <a:headEnd type="none" w="sm" len="sm"/>
            <a:tailEn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94" name="Rectangle 94"/>
          <p:cNvSpPr>
            <a:spLocks noChangeArrowheads="1"/>
          </p:cNvSpPr>
          <p:nvPr/>
        </p:nvSpPr>
        <p:spPr bwMode="auto">
          <a:xfrm>
            <a:off x="4646613" y="3967163"/>
            <a:ext cx="1247775" cy="287337"/>
          </a:xfrm>
          <a:prstGeom prst="rect">
            <a:avLst/>
          </a:prstGeom>
          <a:solidFill>
            <a:schemeClr val="bg1"/>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lang="ja-JP" altLang="en-US" sz="1200">
                <a:latin typeface="メイリオ" pitchFamily="50" charset="-128"/>
                <a:ea typeface="メイリオ" pitchFamily="50" charset="-128"/>
                <a:cs typeface="メイリオ" pitchFamily="50" charset="-128"/>
              </a:rPr>
              <a:t>承認</a:t>
            </a:r>
          </a:p>
        </p:txBody>
      </p:sp>
      <p:sp>
        <p:nvSpPr>
          <p:cNvPr id="395" name="AutoShape 95"/>
          <p:cNvSpPr>
            <a:spLocks noChangeArrowheads="1"/>
          </p:cNvSpPr>
          <p:nvPr/>
        </p:nvSpPr>
        <p:spPr bwMode="auto">
          <a:xfrm>
            <a:off x="6589713" y="4227513"/>
            <a:ext cx="695325" cy="534987"/>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支払予定</a:t>
            </a:r>
          </a:p>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リスト</a:t>
            </a:r>
          </a:p>
        </p:txBody>
      </p:sp>
      <p:sp>
        <p:nvSpPr>
          <p:cNvPr id="396" name="Rectangle 96"/>
          <p:cNvSpPr>
            <a:spLocks noChangeArrowheads="1"/>
          </p:cNvSpPr>
          <p:nvPr/>
        </p:nvSpPr>
        <p:spPr bwMode="auto">
          <a:xfrm>
            <a:off x="2374900" y="3498850"/>
            <a:ext cx="1247775" cy="287338"/>
          </a:xfrm>
          <a:prstGeom prst="rect">
            <a:avLst/>
          </a:prstGeom>
          <a:solidFill>
            <a:schemeClr val="bg1"/>
          </a:solidFill>
          <a:ln w="12700">
            <a:solidFill>
              <a:srgbClr val="0000FF"/>
            </a:solidFill>
            <a:miter lim="800000"/>
            <a:headEnd/>
            <a:tailEnd/>
          </a:ln>
          <a:effectLst/>
        </p:spPr>
        <p:txBody>
          <a:bodyPr lIns="92075" tIns="46038" rIns="92075" bIns="46038">
            <a:spAutoFit/>
          </a:bodyPr>
          <a:lstStyle/>
          <a:p>
            <a:pPr algn="ctr" eaLnBrk="0" fontAlgn="auto" hangingPunct="0">
              <a:spcBef>
                <a:spcPct val="50000"/>
              </a:spcBef>
              <a:spcAft>
                <a:spcPts val="0"/>
              </a:spcAft>
              <a:defRPr/>
            </a:pPr>
            <a:r>
              <a:rPr lang="ja-JP" altLang="en-US" sz="1200">
                <a:latin typeface="メイリオ" pitchFamily="50" charset="-128"/>
                <a:ea typeface="メイリオ" pitchFamily="50" charset="-128"/>
                <a:cs typeface="メイリオ" pitchFamily="50" charset="-128"/>
              </a:rPr>
              <a:t>承認</a:t>
            </a:r>
          </a:p>
        </p:txBody>
      </p:sp>
      <p:sp>
        <p:nvSpPr>
          <p:cNvPr id="397" name="Line 97"/>
          <p:cNvSpPr>
            <a:spLocks noChangeShapeType="1"/>
          </p:cNvSpPr>
          <p:nvPr/>
        </p:nvSpPr>
        <p:spPr bwMode="auto">
          <a:xfrm flipV="1">
            <a:off x="4130675" y="3200400"/>
            <a:ext cx="2682875" cy="433388"/>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98" name="Line 98"/>
          <p:cNvSpPr>
            <a:spLocks noChangeShapeType="1"/>
          </p:cNvSpPr>
          <p:nvPr/>
        </p:nvSpPr>
        <p:spPr bwMode="auto">
          <a:xfrm flipV="1">
            <a:off x="4246563" y="3051175"/>
            <a:ext cx="2632075" cy="38100"/>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99" name="Line 99"/>
          <p:cNvSpPr>
            <a:spLocks noChangeShapeType="1"/>
          </p:cNvSpPr>
          <p:nvPr/>
        </p:nvSpPr>
        <p:spPr bwMode="auto">
          <a:xfrm flipH="1">
            <a:off x="7459663" y="3608388"/>
            <a:ext cx="4762" cy="1155700"/>
          </a:xfrm>
          <a:prstGeom prst="line">
            <a:avLst/>
          </a:prstGeom>
          <a:noFill/>
          <a:ln w="38100">
            <a:solidFill>
              <a:srgbClr val="FF6600"/>
            </a:solidFill>
            <a:prstDash val="sysDot"/>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400" name="AutoShape 100"/>
          <p:cNvSpPr>
            <a:spLocks noChangeArrowheads="1"/>
          </p:cNvSpPr>
          <p:nvPr/>
        </p:nvSpPr>
        <p:spPr bwMode="auto">
          <a:xfrm>
            <a:off x="323850" y="1125538"/>
            <a:ext cx="8128000" cy="812800"/>
          </a:xfrm>
          <a:prstGeom prst="roundRect">
            <a:avLst>
              <a:gd name="adj" fmla="val 0"/>
            </a:avLst>
          </a:prstGeom>
          <a:noFill/>
          <a:ln w="28575" algn="ctr">
            <a:noFill/>
            <a:round/>
            <a:headEnd/>
            <a:tailEnd/>
          </a:ln>
          <a:effectLst/>
        </p:spPr>
        <p:txBody>
          <a:bodyPr wrap="none"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前ページの業務フローに </a:t>
            </a:r>
            <a:r>
              <a:rPr lang="en-US" altLang="ja-JP" sz="1400" b="1" i="1" dirty="0" err="1">
                <a:latin typeface="Times New Roman" pitchFamily="18" charset="0"/>
                <a:ea typeface="メイリオ" pitchFamily="50" charset="-128"/>
                <a:cs typeface="Times New Roman" pitchFamily="18" charset="0"/>
              </a:rPr>
              <a:t>SuperStream</a:t>
            </a:r>
            <a:r>
              <a:rPr lang="en-US" altLang="ja-JP" sz="1400" b="1" i="1" dirty="0">
                <a:latin typeface="Times New Roman" pitchFamily="18" charset="0"/>
                <a:ea typeface="メイリオ" pitchFamily="50" charset="-128"/>
                <a:cs typeface="Times New Roman" pitchFamily="18" charset="0"/>
              </a:rPr>
              <a:t>-field</a:t>
            </a:r>
            <a:r>
              <a:rPr lang="en-US" altLang="ja-JP" sz="1400" i="1" dirty="0">
                <a:latin typeface="メイリオ" pitchFamily="50" charset="-128"/>
                <a:ea typeface="メイリオ" pitchFamily="50" charset="-128"/>
                <a:cs typeface="メイリオ" pitchFamily="50" charset="-128"/>
              </a:rPr>
              <a:t> </a:t>
            </a:r>
            <a:r>
              <a:rPr lang="ja-JP" altLang="en-US" sz="1400" dirty="0">
                <a:latin typeface="メイリオ" pitchFamily="50" charset="-128"/>
                <a:ea typeface="メイリオ" pitchFamily="50" charset="-128"/>
                <a:cs typeface="メイリオ" pitchFamily="50" charset="-128"/>
              </a:rPr>
              <a:t>と </a:t>
            </a:r>
            <a:r>
              <a:rPr lang="en-US" altLang="ja-JP" sz="1400" b="1" dirty="0">
                <a:latin typeface="Times New Roman" pitchFamily="18" charset="0"/>
                <a:ea typeface="メイリオ" pitchFamily="50" charset="-128"/>
                <a:cs typeface="Times New Roman" pitchFamily="18" charset="0"/>
              </a:rPr>
              <a:t>AP+</a:t>
            </a:r>
            <a:r>
              <a:rPr lang="en-US" altLang="ja-JP" sz="1400" dirty="0">
                <a:latin typeface="メイリオ" pitchFamily="50" charset="-128"/>
                <a:ea typeface="メイリオ" pitchFamily="50" charset="-128"/>
                <a:cs typeface="メイリオ" pitchFamily="50" charset="-128"/>
              </a:rPr>
              <a:t> </a:t>
            </a:r>
            <a:r>
              <a:rPr lang="ja-JP" altLang="en-US" sz="1400" dirty="0">
                <a:latin typeface="メイリオ" pitchFamily="50" charset="-128"/>
                <a:ea typeface="メイリオ" pitchFamily="50" charset="-128"/>
                <a:cs typeface="メイリオ" pitchFamily="50" charset="-128"/>
              </a:rPr>
              <a:t>を当てはめると以下のようになります。</a:t>
            </a: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業務負荷の軽減と、ミスの抑制、ならびに情報一元管理が可能になります。</a:t>
            </a:r>
          </a:p>
        </p:txBody>
      </p:sp>
      <p:sp>
        <p:nvSpPr>
          <p:cNvPr id="575" name="Line 275"/>
          <p:cNvSpPr>
            <a:spLocks noChangeShapeType="1"/>
          </p:cNvSpPr>
          <p:nvPr/>
        </p:nvSpPr>
        <p:spPr bwMode="auto">
          <a:xfrm flipV="1">
            <a:off x="5770563" y="3240088"/>
            <a:ext cx="1120775" cy="776287"/>
          </a:xfrm>
          <a:prstGeom prst="line">
            <a:avLst/>
          </a:prstGeom>
          <a:noFill/>
          <a:ln w="38100">
            <a:solidFill>
              <a:srgbClr val="FF6600"/>
            </a:solidFill>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2807" name="Group 276"/>
          <p:cNvGrpSpPr>
            <a:grpSpLocks/>
          </p:cNvGrpSpPr>
          <p:nvPr/>
        </p:nvGrpSpPr>
        <p:grpSpPr bwMode="auto">
          <a:xfrm>
            <a:off x="7947025" y="3860800"/>
            <a:ext cx="969963" cy="762000"/>
            <a:chOff x="4245" y="904"/>
            <a:chExt cx="875" cy="480"/>
          </a:xfrm>
        </p:grpSpPr>
        <p:sp>
          <p:nvSpPr>
            <p:cNvPr id="577" name="Oval 277"/>
            <p:cNvSpPr>
              <a:spLocks noChangeArrowheads="1"/>
            </p:cNvSpPr>
            <p:nvPr/>
          </p:nvSpPr>
          <p:spPr bwMode="auto">
            <a:xfrm>
              <a:off x="4249" y="1256"/>
              <a:ext cx="856" cy="128"/>
            </a:xfrm>
            <a:prstGeom prst="ellipse">
              <a:avLst/>
            </a:prstGeom>
            <a:gradFill rotWithShape="0">
              <a:gsLst>
                <a:gs pos="0">
                  <a:srgbClr val="66CCFF"/>
                </a:gs>
                <a:gs pos="50000">
                  <a:srgbClr val="CCECFF"/>
                </a:gs>
                <a:gs pos="100000">
                  <a:srgbClr val="66CCFF"/>
                </a:gs>
              </a:gsLst>
              <a:lin ang="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78" name="Rectangle 278"/>
            <p:cNvSpPr>
              <a:spLocks noChangeArrowheads="1"/>
            </p:cNvSpPr>
            <p:nvPr/>
          </p:nvSpPr>
          <p:spPr bwMode="auto">
            <a:xfrm>
              <a:off x="4245" y="972"/>
              <a:ext cx="875" cy="345"/>
            </a:xfrm>
            <a:prstGeom prst="rect">
              <a:avLst/>
            </a:prstGeom>
            <a:gradFill rotWithShape="0">
              <a:gsLst>
                <a:gs pos="0">
                  <a:srgbClr val="66CCFF"/>
                </a:gs>
                <a:gs pos="50000">
                  <a:srgbClr val="CCECFF"/>
                </a:gs>
                <a:gs pos="100000">
                  <a:srgbClr val="66CCFF"/>
                </a:gs>
              </a:gsLst>
              <a:lin ang="0" scaled="1"/>
            </a:gradFill>
            <a:ln w="9525">
              <a:noFill/>
              <a:miter lim="800000"/>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grpSp>
          <p:nvGrpSpPr>
            <p:cNvPr id="32830" name="Group 279"/>
            <p:cNvGrpSpPr>
              <a:grpSpLocks/>
            </p:cNvGrpSpPr>
            <p:nvPr/>
          </p:nvGrpSpPr>
          <p:grpSpPr bwMode="auto">
            <a:xfrm>
              <a:off x="4258" y="904"/>
              <a:ext cx="858" cy="260"/>
              <a:chOff x="4258" y="904"/>
              <a:chExt cx="858" cy="260"/>
            </a:xfrm>
          </p:grpSpPr>
          <p:sp>
            <p:nvSpPr>
              <p:cNvPr id="580" name="Oval 280"/>
              <p:cNvSpPr>
                <a:spLocks noChangeArrowheads="1"/>
              </p:cNvSpPr>
              <p:nvPr/>
            </p:nvSpPr>
            <p:spPr bwMode="auto">
              <a:xfrm>
                <a:off x="4258" y="904"/>
                <a:ext cx="858" cy="129"/>
              </a:xfrm>
              <a:prstGeom prst="ellipse">
                <a:avLst/>
              </a:prstGeom>
              <a:gradFill rotWithShape="0">
                <a:gsLst>
                  <a:gs pos="0">
                    <a:srgbClr val="CCECFF"/>
                  </a:gs>
                  <a:gs pos="100000">
                    <a:srgbClr val="66CCFF"/>
                  </a:gs>
                </a:gsLst>
                <a:lin ang="5400000" scaled="1"/>
              </a:gradFill>
              <a:ln w="12700">
                <a:solidFill>
                  <a:srgbClr val="3366FF"/>
                </a:solidFill>
                <a:round/>
                <a:headEnd/>
                <a:tailEnd/>
              </a:ln>
              <a:effectLst/>
            </p:spPr>
            <p:txBody>
              <a:bodyPr wrap="none"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81" name="Rectangle 281"/>
              <p:cNvSpPr>
                <a:spLocks noChangeArrowheads="1"/>
              </p:cNvSpPr>
              <p:nvPr/>
            </p:nvSpPr>
            <p:spPr bwMode="auto">
              <a:xfrm>
                <a:off x="4329" y="1018"/>
                <a:ext cx="688" cy="146"/>
              </a:xfrm>
              <a:prstGeom prst="rect">
                <a:avLst/>
              </a:prstGeom>
              <a:noFill/>
              <a:ln w="9525">
                <a:noFill/>
                <a:miter lim="800000"/>
                <a:headEnd/>
                <a:tailEnd/>
              </a:ln>
              <a:effectLst/>
            </p:spPr>
            <p:txBody>
              <a:bodyPr wrap="none" lIns="92075" tIns="46038" rIns="92075" bIns="46038">
                <a:spAutoFit/>
              </a:bodyPr>
              <a:lstStyle/>
              <a:p>
                <a:pPr algn="ctr" eaLnBrk="0" fontAlgn="auto" hangingPunct="0">
                  <a:spcBef>
                    <a:spcPts val="0"/>
                  </a:spcBef>
                  <a:spcAft>
                    <a:spcPts val="0"/>
                  </a:spcAft>
                  <a:defRPr/>
                </a:pPr>
                <a:r>
                  <a:rPr lang="ja-JP" altLang="en-US" sz="900">
                    <a:latin typeface="メイリオ" pitchFamily="50" charset="-128"/>
                    <a:ea typeface="メイリオ" pitchFamily="50" charset="-128"/>
                    <a:cs typeface="メイリオ" pitchFamily="50" charset="-128"/>
                  </a:rPr>
                  <a:t>仕訳データ</a:t>
                </a:r>
              </a:p>
            </p:txBody>
          </p:sp>
        </p:grpSp>
      </p:grpSp>
      <p:sp>
        <p:nvSpPr>
          <p:cNvPr id="582" name="Line 282"/>
          <p:cNvSpPr>
            <a:spLocks noChangeShapeType="1"/>
          </p:cNvSpPr>
          <p:nvPr/>
        </p:nvSpPr>
        <p:spPr bwMode="auto">
          <a:xfrm>
            <a:off x="7743825" y="3595688"/>
            <a:ext cx="427038" cy="215900"/>
          </a:xfrm>
          <a:prstGeom prst="line">
            <a:avLst/>
          </a:prstGeom>
          <a:noFill/>
          <a:ln w="38100">
            <a:solidFill>
              <a:srgbClr val="FF6600"/>
            </a:solidFill>
            <a:prstDash val="sysDot"/>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83" name="Line 283"/>
          <p:cNvSpPr>
            <a:spLocks noChangeShapeType="1"/>
          </p:cNvSpPr>
          <p:nvPr/>
        </p:nvSpPr>
        <p:spPr bwMode="auto">
          <a:xfrm flipV="1">
            <a:off x="7834313" y="4613275"/>
            <a:ext cx="338137" cy="241300"/>
          </a:xfrm>
          <a:prstGeom prst="line">
            <a:avLst/>
          </a:prstGeom>
          <a:noFill/>
          <a:ln w="38100">
            <a:solidFill>
              <a:srgbClr val="FF6600"/>
            </a:solidFill>
            <a:prstDash val="sysDot"/>
            <a:round/>
            <a:headEnd type="none" w="sm" len="sm"/>
            <a:tailEnd type="stealth" w="med" len="me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84" name="AutoShape 284"/>
          <p:cNvSpPr>
            <a:spLocks noChangeArrowheads="1"/>
          </p:cNvSpPr>
          <p:nvPr/>
        </p:nvSpPr>
        <p:spPr bwMode="auto">
          <a:xfrm>
            <a:off x="3257550" y="2992438"/>
            <a:ext cx="949325" cy="382587"/>
          </a:xfrm>
          <a:prstGeom prst="flowChartAlternateProcess">
            <a:avLst/>
          </a:prstGeom>
          <a:solidFill>
            <a:srgbClr val="FFFF99"/>
          </a:solidFill>
          <a:ln w="9525" algn="ctr">
            <a:solidFill>
              <a:srgbClr val="FF3300"/>
            </a:solidFill>
            <a:miter lim="800000"/>
            <a:headEnd/>
            <a:tailEnd/>
          </a:ln>
          <a:effectLst/>
        </p:spPr>
        <p:txBody>
          <a:bodyPr wrap="none" anchor="ctr"/>
          <a:lstStyle/>
          <a:p>
            <a:pPr algn="ctr" fontAlgn="auto">
              <a:spcBef>
                <a:spcPts val="0"/>
              </a:spcBef>
              <a:spcAft>
                <a:spcPts val="0"/>
              </a:spcAft>
              <a:defRPr/>
            </a:pPr>
            <a:r>
              <a:rPr lang="en-US" altLang="ja-JP" sz="1200" b="1" i="1" dirty="0">
                <a:latin typeface="Times New Roman" pitchFamily="18" charset="0"/>
                <a:ea typeface="メイリオ" pitchFamily="50" charset="-128"/>
                <a:cs typeface="Times New Roman" pitchFamily="18" charset="0"/>
              </a:rPr>
              <a:t>field</a:t>
            </a: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請求書入力</a:t>
            </a:r>
          </a:p>
        </p:txBody>
      </p:sp>
      <p:sp>
        <p:nvSpPr>
          <p:cNvPr id="585" name="AutoShape 285"/>
          <p:cNvSpPr>
            <a:spLocks noChangeArrowheads="1"/>
          </p:cNvSpPr>
          <p:nvPr/>
        </p:nvSpPr>
        <p:spPr bwMode="auto">
          <a:xfrm>
            <a:off x="3233738" y="3565525"/>
            <a:ext cx="949325" cy="382588"/>
          </a:xfrm>
          <a:prstGeom prst="flowChartAlternateProcess">
            <a:avLst/>
          </a:prstGeom>
          <a:solidFill>
            <a:srgbClr val="FFFF99"/>
          </a:solidFill>
          <a:ln w="9525" algn="ctr">
            <a:solidFill>
              <a:srgbClr val="FF3300"/>
            </a:solidFill>
            <a:miter lim="800000"/>
            <a:headEnd/>
            <a:tailEnd/>
          </a:ln>
          <a:effectLst/>
        </p:spPr>
        <p:txBody>
          <a:bodyPr wrap="none" anchor="ctr"/>
          <a:lstStyle/>
          <a:p>
            <a:pPr algn="ctr" fontAlgn="auto">
              <a:spcBef>
                <a:spcPts val="0"/>
              </a:spcBef>
              <a:spcAft>
                <a:spcPts val="0"/>
              </a:spcAft>
              <a:defRPr/>
            </a:pPr>
            <a:r>
              <a:rPr lang="en-US" altLang="ja-JP" sz="1200" b="1" i="1" dirty="0">
                <a:latin typeface="Times New Roman" pitchFamily="18" charset="0"/>
                <a:ea typeface="メイリオ" pitchFamily="50" charset="-128"/>
                <a:cs typeface="Times New Roman" pitchFamily="18" charset="0"/>
              </a:rPr>
              <a:t>field</a:t>
            </a: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上長承認</a:t>
            </a:r>
          </a:p>
        </p:txBody>
      </p:sp>
      <p:sp>
        <p:nvSpPr>
          <p:cNvPr id="586" name="AutoShape 286"/>
          <p:cNvSpPr>
            <a:spLocks noChangeArrowheads="1"/>
          </p:cNvSpPr>
          <p:nvPr/>
        </p:nvSpPr>
        <p:spPr bwMode="auto">
          <a:xfrm>
            <a:off x="5532438" y="5102225"/>
            <a:ext cx="1000125" cy="560388"/>
          </a:xfrm>
          <a:prstGeom prst="flowChartAlternateProcess">
            <a:avLst/>
          </a:prstGeom>
          <a:solidFill>
            <a:srgbClr val="FFFF99"/>
          </a:solidFill>
          <a:ln w="9525" algn="ctr">
            <a:solidFill>
              <a:srgbClr val="FF3300"/>
            </a:solidFill>
            <a:miter lim="800000"/>
            <a:headEnd/>
            <a:tailEnd/>
          </a:ln>
          <a:effectLst/>
        </p:spPr>
        <p:txBody>
          <a:bodyPr wrap="none" anchor="ctr"/>
          <a:lstStyle/>
          <a:p>
            <a:pPr algn="ctr" fontAlgn="auto">
              <a:spcBef>
                <a:spcPts val="0"/>
              </a:spcBef>
              <a:spcAft>
                <a:spcPts val="0"/>
              </a:spcAft>
              <a:defRPr/>
            </a:pPr>
            <a:r>
              <a:rPr lang="en-US" altLang="ja-JP" sz="1200" b="1" dirty="0">
                <a:latin typeface="Times New Roman" pitchFamily="18" charset="0"/>
                <a:ea typeface="メイリオ" pitchFamily="50" charset="-128"/>
                <a:cs typeface="Times New Roman" pitchFamily="18" charset="0"/>
              </a:rPr>
              <a:t>AP+</a:t>
            </a: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支払確定処理</a:t>
            </a:r>
          </a:p>
          <a:p>
            <a:pPr algn="ctr" fontAlgn="auto">
              <a:spcBef>
                <a:spcPts val="0"/>
              </a:spcBef>
              <a:spcAft>
                <a:spcPts val="0"/>
              </a:spcAft>
              <a:defRPr/>
            </a:pPr>
            <a:r>
              <a:rPr lang="en-US" altLang="ja-JP" sz="1200" dirty="0">
                <a:latin typeface="メイリオ" pitchFamily="50" charset="-128"/>
                <a:ea typeface="メイリオ" pitchFamily="50" charset="-128"/>
                <a:cs typeface="メイリオ" pitchFamily="50" charset="-128"/>
              </a:rPr>
              <a:t>FB</a:t>
            </a:r>
            <a:r>
              <a:rPr lang="ja-JP" altLang="en-US" sz="1200" dirty="0">
                <a:latin typeface="メイリオ" pitchFamily="50" charset="-128"/>
                <a:ea typeface="メイリオ" pitchFamily="50" charset="-128"/>
                <a:cs typeface="メイリオ" pitchFamily="50" charset="-128"/>
              </a:rPr>
              <a:t>データ作成</a:t>
            </a:r>
          </a:p>
        </p:txBody>
      </p:sp>
      <p:sp>
        <p:nvSpPr>
          <p:cNvPr id="587" name="AutoShape 287"/>
          <p:cNvSpPr>
            <a:spLocks noChangeArrowheads="1"/>
          </p:cNvSpPr>
          <p:nvPr/>
        </p:nvSpPr>
        <p:spPr bwMode="auto">
          <a:xfrm>
            <a:off x="5483225" y="4011613"/>
            <a:ext cx="949325" cy="382587"/>
          </a:xfrm>
          <a:prstGeom prst="flowChartAlternateProcess">
            <a:avLst/>
          </a:prstGeom>
          <a:solidFill>
            <a:srgbClr val="FFFF99"/>
          </a:solidFill>
          <a:ln w="9525" algn="ctr">
            <a:solidFill>
              <a:srgbClr val="FF3300"/>
            </a:solidFill>
            <a:miter lim="800000"/>
            <a:headEnd/>
            <a:tailEnd/>
          </a:ln>
          <a:effectLst/>
        </p:spPr>
        <p:txBody>
          <a:bodyPr wrap="none" anchor="ctr"/>
          <a:lstStyle/>
          <a:p>
            <a:pPr algn="ctr" fontAlgn="auto">
              <a:spcBef>
                <a:spcPts val="0"/>
              </a:spcBef>
              <a:spcAft>
                <a:spcPts val="0"/>
              </a:spcAft>
              <a:defRPr/>
            </a:pPr>
            <a:r>
              <a:rPr lang="en-US" altLang="ja-JP" sz="1200" b="1" i="1" dirty="0">
                <a:latin typeface="Times New Roman" pitchFamily="18" charset="0"/>
                <a:ea typeface="メイリオ" pitchFamily="50" charset="-128"/>
                <a:cs typeface="Times New Roman" pitchFamily="18" charset="0"/>
              </a:rPr>
              <a:t>field</a:t>
            </a: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経理承認</a:t>
            </a:r>
          </a:p>
        </p:txBody>
      </p:sp>
      <p:grpSp>
        <p:nvGrpSpPr>
          <p:cNvPr id="32814" name="Group 288"/>
          <p:cNvGrpSpPr>
            <a:grpSpLocks/>
          </p:cNvGrpSpPr>
          <p:nvPr/>
        </p:nvGrpSpPr>
        <p:grpSpPr bwMode="auto">
          <a:xfrm>
            <a:off x="7812360" y="3044825"/>
            <a:ext cx="1211262" cy="417513"/>
            <a:chOff x="5039" y="1918"/>
            <a:chExt cx="763" cy="263"/>
          </a:xfrm>
        </p:grpSpPr>
        <p:sp>
          <p:nvSpPr>
            <p:cNvPr id="589" name="Line 289"/>
            <p:cNvSpPr>
              <a:spLocks noChangeShapeType="1"/>
            </p:cNvSpPr>
            <p:nvPr/>
          </p:nvSpPr>
          <p:spPr bwMode="auto">
            <a:xfrm>
              <a:off x="5046" y="1923"/>
              <a:ext cx="689" cy="0"/>
            </a:xfrm>
            <a:prstGeom prst="line">
              <a:avLst/>
            </a:prstGeom>
            <a:noFill/>
            <a:ln w="9525">
              <a:solidFill>
                <a:schemeClr val="tx1"/>
              </a:solidFill>
              <a:round/>
              <a:headEnd/>
              <a:tailEn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90" name="Line 290"/>
            <p:cNvSpPr>
              <a:spLocks noChangeShapeType="1"/>
            </p:cNvSpPr>
            <p:nvPr/>
          </p:nvSpPr>
          <p:spPr bwMode="auto">
            <a:xfrm>
              <a:off x="5367" y="1923"/>
              <a:ext cx="0" cy="158"/>
            </a:xfrm>
            <a:prstGeom prst="line">
              <a:avLst/>
            </a:prstGeom>
            <a:noFill/>
            <a:ln w="9525">
              <a:solidFill>
                <a:schemeClr val="tx1"/>
              </a:solidFill>
              <a:round/>
              <a:headEnd/>
              <a:tailEn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91" name="Text Box 291"/>
            <p:cNvSpPr txBox="1">
              <a:spLocks noChangeArrowheads="1"/>
            </p:cNvSpPr>
            <p:nvPr/>
          </p:nvSpPr>
          <p:spPr bwMode="auto">
            <a:xfrm>
              <a:off x="5039" y="1918"/>
              <a:ext cx="295" cy="154"/>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ja-JP" altLang="en-US" sz="1000" dirty="0">
                  <a:latin typeface="メイリオ" pitchFamily="50" charset="-128"/>
                  <a:ea typeface="メイリオ" pitchFamily="50" charset="-128"/>
                  <a:cs typeface="メイリオ" pitchFamily="50" charset="-128"/>
                </a:rPr>
                <a:t>費用</a:t>
              </a:r>
            </a:p>
          </p:txBody>
        </p:sp>
        <p:sp>
          <p:nvSpPr>
            <p:cNvPr id="592" name="Text Box 292"/>
            <p:cNvSpPr txBox="1">
              <a:spLocks noChangeArrowheads="1"/>
            </p:cNvSpPr>
            <p:nvPr/>
          </p:nvSpPr>
          <p:spPr bwMode="auto">
            <a:xfrm>
              <a:off x="5360" y="1931"/>
              <a:ext cx="442" cy="250"/>
            </a:xfrm>
            <a:prstGeom prst="rect">
              <a:avLst/>
            </a:prstGeom>
            <a:noFill/>
            <a:ln w="9525">
              <a:noFill/>
              <a:miter lim="800000"/>
              <a:headEnd/>
              <a:tailEnd/>
            </a:ln>
            <a:effectLst/>
          </p:spPr>
          <p:txBody>
            <a:bodyPr wrap="none">
              <a:spAutoFit/>
            </a:bodyPr>
            <a:lstStyle/>
            <a:p>
              <a:pPr algn="ctr"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買掛金</a:t>
              </a:r>
            </a:p>
            <a:p>
              <a:pPr algn="ctr" fontAlgn="auto">
                <a:spcBef>
                  <a:spcPts val="0"/>
                </a:spcBef>
                <a:spcAft>
                  <a:spcPts val="0"/>
                </a:spcAft>
                <a:defRPr/>
              </a:pPr>
              <a:r>
                <a:rPr lang="en-US" altLang="ja-JP" sz="1000">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未払金</a:t>
              </a:r>
              <a:r>
                <a:rPr lang="en-US" altLang="ja-JP" sz="1000">
                  <a:latin typeface="メイリオ" pitchFamily="50" charset="-128"/>
                  <a:ea typeface="メイリオ" pitchFamily="50" charset="-128"/>
                  <a:cs typeface="メイリオ" pitchFamily="50" charset="-128"/>
                </a:rPr>
                <a:t>)</a:t>
              </a:r>
            </a:p>
          </p:txBody>
        </p:sp>
      </p:grpSp>
      <p:grpSp>
        <p:nvGrpSpPr>
          <p:cNvPr id="32815" name="Group 293"/>
          <p:cNvGrpSpPr>
            <a:grpSpLocks/>
          </p:cNvGrpSpPr>
          <p:nvPr/>
        </p:nvGrpSpPr>
        <p:grpSpPr bwMode="auto">
          <a:xfrm>
            <a:off x="7668344" y="4962525"/>
            <a:ext cx="1281112" cy="396875"/>
            <a:chOff x="4923" y="3206"/>
            <a:chExt cx="807" cy="250"/>
          </a:xfrm>
        </p:grpSpPr>
        <p:sp>
          <p:nvSpPr>
            <p:cNvPr id="594" name="Line 294"/>
            <p:cNvSpPr>
              <a:spLocks noChangeShapeType="1"/>
            </p:cNvSpPr>
            <p:nvPr/>
          </p:nvSpPr>
          <p:spPr bwMode="auto">
            <a:xfrm>
              <a:off x="4968" y="3207"/>
              <a:ext cx="736" cy="0"/>
            </a:xfrm>
            <a:prstGeom prst="line">
              <a:avLst/>
            </a:prstGeom>
            <a:noFill/>
            <a:ln w="9525">
              <a:solidFill>
                <a:schemeClr val="tx1"/>
              </a:solidFill>
              <a:round/>
              <a:headEnd/>
              <a:tailEn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95" name="Line 295"/>
            <p:cNvSpPr>
              <a:spLocks noChangeShapeType="1"/>
            </p:cNvSpPr>
            <p:nvPr/>
          </p:nvSpPr>
          <p:spPr bwMode="auto">
            <a:xfrm>
              <a:off x="5354" y="3207"/>
              <a:ext cx="0" cy="152"/>
            </a:xfrm>
            <a:prstGeom prst="line">
              <a:avLst/>
            </a:prstGeom>
            <a:noFill/>
            <a:ln w="9525">
              <a:solidFill>
                <a:schemeClr val="tx1"/>
              </a:solidFill>
              <a:round/>
              <a:headEnd/>
              <a:tailEnd/>
            </a:ln>
            <a:effectLst/>
          </p:spPr>
          <p:txBody>
            <a:bodyP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96" name="Text Box 296"/>
            <p:cNvSpPr txBox="1">
              <a:spLocks noChangeArrowheads="1"/>
            </p:cNvSpPr>
            <p:nvPr/>
          </p:nvSpPr>
          <p:spPr bwMode="auto">
            <a:xfrm>
              <a:off x="4923" y="3206"/>
              <a:ext cx="442" cy="250"/>
            </a:xfrm>
            <a:prstGeom prst="rect">
              <a:avLst/>
            </a:prstGeom>
            <a:noFill/>
            <a:ln w="9525">
              <a:noFill/>
              <a:miter lim="800000"/>
              <a:headEnd/>
              <a:tailEnd/>
            </a:ln>
            <a:effectLst/>
          </p:spPr>
          <p:txBody>
            <a:bodyPr wrap="none">
              <a:spAutoFit/>
            </a:bodyPr>
            <a:lstStyle/>
            <a:p>
              <a:pPr algn="ctr"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買掛金</a:t>
              </a:r>
            </a:p>
            <a:p>
              <a:pPr algn="ctr" fontAlgn="auto">
                <a:spcBef>
                  <a:spcPts val="0"/>
                </a:spcBef>
                <a:spcAft>
                  <a:spcPts val="0"/>
                </a:spcAft>
                <a:defRPr/>
              </a:pPr>
              <a:r>
                <a:rPr lang="en-US" altLang="ja-JP" sz="1000">
                  <a:latin typeface="メイリオ" pitchFamily="50" charset="-128"/>
                  <a:ea typeface="メイリオ" pitchFamily="50" charset="-128"/>
                  <a:cs typeface="メイリオ" pitchFamily="50" charset="-128"/>
                </a:rPr>
                <a:t>(</a:t>
              </a:r>
              <a:r>
                <a:rPr lang="ja-JP" altLang="en-US" sz="1000">
                  <a:latin typeface="メイリオ" pitchFamily="50" charset="-128"/>
                  <a:ea typeface="メイリオ" pitchFamily="50" charset="-128"/>
                  <a:cs typeface="メイリオ" pitchFamily="50" charset="-128"/>
                </a:rPr>
                <a:t>未払金</a:t>
              </a:r>
              <a:r>
                <a:rPr lang="en-US" altLang="ja-JP" sz="1000">
                  <a:latin typeface="メイリオ" pitchFamily="50" charset="-128"/>
                  <a:ea typeface="メイリオ" pitchFamily="50" charset="-128"/>
                  <a:cs typeface="メイリオ" pitchFamily="50" charset="-128"/>
                </a:rPr>
                <a:t>)</a:t>
              </a:r>
            </a:p>
          </p:txBody>
        </p:sp>
        <p:sp>
          <p:nvSpPr>
            <p:cNvPr id="597" name="Text Box 297"/>
            <p:cNvSpPr txBox="1">
              <a:spLocks noChangeArrowheads="1"/>
            </p:cNvSpPr>
            <p:nvPr/>
          </p:nvSpPr>
          <p:spPr bwMode="auto">
            <a:xfrm>
              <a:off x="5374" y="3206"/>
              <a:ext cx="356" cy="154"/>
            </a:xfrm>
            <a:prstGeom prst="rect">
              <a:avLst/>
            </a:prstGeom>
            <a:noFill/>
            <a:ln w="9525">
              <a:noFill/>
              <a:miter lim="800000"/>
              <a:headEnd/>
              <a:tailEnd/>
            </a:ln>
            <a:effectLst/>
          </p:spPr>
          <p:txBody>
            <a:bodyPr wrap="none">
              <a:spAutoFit/>
            </a:bodyPr>
            <a:lstStyle/>
            <a:p>
              <a:pPr algn="ctr"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現預金</a:t>
              </a:r>
            </a:p>
          </p:txBody>
        </p:sp>
      </p:grpSp>
      <p:sp>
        <p:nvSpPr>
          <p:cNvPr id="598" name="AutoShape 298"/>
          <p:cNvSpPr>
            <a:spLocks noChangeArrowheads="1"/>
          </p:cNvSpPr>
          <p:nvPr/>
        </p:nvSpPr>
        <p:spPr bwMode="auto">
          <a:xfrm>
            <a:off x="1917700" y="4368800"/>
            <a:ext cx="1854200" cy="1076325"/>
          </a:xfrm>
          <a:prstGeom prst="cloudCallout">
            <a:avLst>
              <a:gd name="adj1" fmla="val 18667"/>
              <a:gd name="adj2" fmla="val -81565"/>
            </a:avLst>
          </a:prstGeom>
          <a:solidFill>
            <a:srgbClr val="FFFF99"/>
          </a:solidFill>
          <a:ln w="9525">
            <a:solidFill>
              <a:srgbClr val="FF0000"/>
            </a:solidFill>
            <a:round/>
            <a:headEnd/>
            <a:tailEnd/>
          </a:ln>
          <a:effectLst/>
        </p:spPr>
        <p:txBody>
          <a:bodyPr lIns="36000" rIns="36000"/>
          <a:lstStyle/>
          <a:p>
            <a:pPr algn="ctr" fontAlgn="auto">
              <a:spcBef>
                <a:spcPts val="0"/>
              </a:spcBef>
              <a:spcAft>
                <a:spcPts val="0"/>
              </a:spcAft>
              <a:defRPr/>
            </a:pP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参考</a:t>
            </a:r>
            <a:r>
              <a:rPr lang="en-US" altLang="ja-JP" sz="1200" dirty="0">
                <a:latin typeface="メイリオ" pitchFamily="50" charset="-128"/>
                <a:ea typeface="メイリオ" pitchFamily="50" charset="-128"/>
                <a:cs typeface="メイリオ" pitchFamily="50" charset="-128"/>
              </a:rPr>
              <a:t>】</a:t>
            </a:r>
          </a:p>
          <a:p>
            <a:pPr algn="ctr" fontAlgn="auto">
              <a:spcBef>
                <a:spcPts val="0"/>
              </a:spcBef>
              <a:spcAft>
                <a:spcPts val="0"/>
              </a:spcAft>
              <a:defRPr/>
            </a:pPr>
            <a:r>
              <a:rPr lang="en-US" altLang="ja-JP" sz="1200" b="1" i="1" dirty="0">
                <a:latin typeface="Times New Roman" pitchFamily="18" charset="0"/>
                <a:ea typeface="メイリオ" pitchFamily="50" charset="-128"/>
                <a:cs typeface="Times New Roman" pitchFamily="18" charset="0"/>
              </a:rPr>
              <a:t>field</a:t>
            </a:r>
            <a:r>
              <a:rPr lang="ja-JP" altLang="en-US" sz="1200" dirty="0">
                <a:latin typeface="メイリオ" pitchFamily="50" charset="-128"/>
                <a:ea typeface="メイリオ" pitchFamily="50" charset="-128"/>
                <a:cs typeface="メイリオ" pitchFamily="50" charset="-128"/>
              </a:rPr>
              <a:t>ではなく</a:t>
            </a:r>
            <a:r>
              <a:rPr lang="en-US" altLang="ja-JP" sz="1200" b="1" dirty="0">
                <a:latin typeface="Times New Roman" pitchFamily="18" charset="0"/>
                <a:ea typeface="メイリオ" pitchFamily="50" charset="-128"/>
                <a:cs typeface="Times New Roman" pitchFamily="18" charset="0"/>
              </a:rPr>
              <a:t>AP+</a:t>
            </a:r>
            <a:r>
              <a:rPr lang="ja-JP" altLang="en-US" sz="1200" dirty="0">
                <a:latin typeface="メイリオ" pitchFamily="50" charset="-128"/>
                <a:ea typeface="メイリオ" pitchFamily="50" charset="-128"/>
                <a:cs typeface="メイリオ" pitchFamily="50" charset="-128"/>
              </a:rPr>
              <a:t>でも可</a:t>
            </a:r>
          </a:p>
        </p:txBody>
      </p:sp>
      <p:sp>
        <p:nvSpPr>
          <p:cNvPr id="599" name="AutoShape 299"/>
          <p:cNvSpPr>
            <a:spLocks noChangeArrowheads="1"/>
          </p:cNvSpPr>
          <p:nvPr/>
        </p:nvSpPr>
        <p:spPr bwMode="auto">
          <a:xfrm>
            <a:off x="7569200" y="5803900"/>
            <a:ext cx="695325" cy="534988"/>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支払通知書</a:t>
            </a:r>
          </a:p>
        </p:txBody>
      </p:sp>
      <p:sp>
        <p:nvSpPr>
          <p:cNvPr id="600" name="AutoShape 300"/>
          <p:cNvSpPr>
            <a:spLocks noChangeArrowheads="1"/>
          </p:cNvSpPr>
          <p:nvPr/>
        </p:nvSpPr>
        <p:spPr bwMode="auto">
          <a:xfrm>
            <a:off x="8321675" y="5792788"/>
            <a:ext cx="695325" cy="534987"/>
          </a:xfrm>
          <a:prstGeom prst="foldedCorner">
            <a:avLst>
              <a:gd name="adj" fmla="val 12500"/>
            </a:avLst>
          </a:prstGeom>
          <a:solidFill>
            <a:srgbClr val="FFCC99"/>
          </a:solidFill>
          <a:ln w="12700">
            <a:solidFill>
              <a:srgbClr val="CC6600"/>
            </a:solidFill>
            <a:round/>
            <a:headEnd type="none" w="sm" len="sm"/>
            <a:tailEnd type="none" w="sm" len="sm"/>
          </a:ln>
          <a:effectLst/>
        </p:spPr>
        <p:txBody>
          <a:bodyPr wrap="none" anchor="ctr"/>
          <a:lstStyle/>
          <a:p>
            <a:pPr algn="ctr" defTabSz="762000" fontAlgn="auto">
              <a:spcBef>
                <a:spcPts val="0"/>
              </a:spcBef>
              <a:spcAft>
                <a:spcPts val="0"/>
              </a:spcAft>
              <a:defRPr/>
            </a:pPr>
            <a:r>
              <a:rPr lang="ja-JP" altLang="en-US" sz="1000">
                <a:latin typeface="メイリオ" pitchFamily="50" charset="-128"/>
                <a:ea typeface="メイリオ" pitchFamily="50" charset="-128"/>
                <a:cs typeface="メイリオ" pitchFamily="50" charset="-128"/>
              </a:rPr>
              <a:t>残高確認書</a:t>
            </a:r>
          </a:p>
        </p:txBody>
      </p:sp>
      <p:sp>
        <p:nvSpPr>
          <p:cNvPr id="32819"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pic>
        <p:nvPicPr>
          <p:cNvPr id="320" name="Picture 11" descr="logo_base_human_norm02"/>
          <p:cNvPicPr>
            <a:picLocks noChangeAspect="1" noChangeArrowheads="1"/>
          </p:cNvPicPr>
          <p:nvPr/>
        </p:nvPicPr>
        <p:blipFill>
          <a:blip r:embed="rId3" cstate="screen"/>
          <a:srcRect/>
          <a:stretch>
            <a:fillRect/>
          </a:stretch>
        </p:blipFill>
        <p:spPr bwMode="auto">
          <a:xfrm>
            <a:off x="2051720" y="2420888"/>
            <a:ext cx="473447" cy="818577"/>
          </a:xfrm>
          <a:prstGeom prst="rect">
            <a:avLst/>
          </a:prstGeom>
          <a:noFill/>
        </p:spPr>
      </p:pic>
      <p:pic>
        <p:nvPicPr>
          <p:cNvPr id="323" name="Picture 11" descr="logo_base_human_norm02"/>
          <p:cNvPicPr>
            <a:picLocks noChangeAspect="1" noChangeArrowheads="1"/>
          </p:cNvPicPr>
          <p:nvPr/>
        </p:nvPicPr>
        <p:blipFill>
          <a:blip r:embed="rId3" cstate="screen"/>
          <a:srcRect/>
          <a:stretch>
            <a:fillRect/>
          </a:stretch>
        </p:blipFill>
        <p:spPr bwMode="auto">
          <a:xfrm>
            <a:off x="2226345" y="3356992"/>
            <a:ext cx="473447" cy="818577"/>
          </a:xfrm>
          <a:prstGeom prst="rect">
            <a:avLst/>
          </a:prstGeom>
          <a:noFill/>
        </p:spPr>
      </p:pic>
      <p:pic>
        <p:nvPicPr>
          <p:cNvPr id="329" name="Picture 11" descr="logo_base_human_norm02"/>
          <p:cNvPicPr>
            <a:picLocks noChangeAspect="1" noChangeArrowheads="1"/>
          </p:cNvPicPr>
          <p:nvPr/>
        </p:nvPicPr>
        <p:blipFill>
          <a:blip r:embed="rId3" cstate="screen"/>
          <a:srcRect/>
          <a:stretch>
            <a:fillRect/>
          </a:stretch>
        </p:blipFill>
        <p:spPr bwMode="auto">
          <a:xfrm>
            <a:off x="4572000" y="3573016"/>
            <a:ext cx="473447" cy="818577"/>
          </a:xfrm>
          <a:prstGeom prst="rect">
            <a:avLst/>
          </a:prstGeom>
          <a:noFill/>
        </p:spPr>
      </p:pic>
      <p:pic>
        <p:nvPicPr>
          <p:cNvPr id="387" name="Picture 11" descr="logo_base_human_norm02"/>
          <p:cNvPicPr>
            <a:picLocks noChangeAspect="1" noChangeArrowheads="1"/>
          </p:cNvPicPr>
          <p:nvPr/>
        </p:nvPicPr>
        <p:blipFill>
          <a:blip r:embed="rId3" cstate="screen"/>
          <a:srcRect/>
          <a:stretch>
            <a:fillRect/>
          </a:stretch>
        </p:blipFill>
        <p:spPr bwMode="auto">
          <a:xfrm>
            <a:off x="4386585" y="4653136"/>
            <a:ext cx="473447" cy="81857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2"/>
          <p:cNvPicPr>
            <a:picLocks noChangeAspect="1" noChangeArrowheads="1"/>
          </p:cNvPicPr>
          <p:nvPr/>
        </p:nvPicPr>
        <p:blipFill>
          <a:blip r:embed="rId3" cstate="print"/>
          <a:srcRect/>
          <a:stretch>
            <a:fillRect/>
          </a:stretch>
        </p:blipFill>
        <p:spPr bwMode="auto">
          <a:xfrm>
            <a:off x="2889250" y="2301875"/>
            <a:ext cx="2454275" cy="2393950"/>
          </a:xfrm>
          <a:prstGeom prst="rect">
            <a:avLst/>
          </a:prstGeom>
          <a:noFill/>
          <a:ln w="9525" algn="ctr">
            <a:noFill/>
            <a:miter lim="800000"/>
            <a:headEnd/>
            <a:tailEnd/>
          </a:ln>
        </p:spPr>
      </p:pic>
      <p:sp>
        <p:nvSpPr>
          <p:cNvPr id="33795" name="タイトル 4"/>
          <p:cNvSpPr>
            <a:spLocks noGrp="1"/>
          </p:cNvSpPr>
          <p:nvPr>
            <p:ph type="title"/>
          </p:nvPr>
        </p:nvSpPr>
        <p:spPr bwMode="auto">
          <a:xfrm>
            <a:off x="395288" y="287338"/>
            <a:ext cx="8137525" cy="838200"/>
          </a:xfrm>
          <a:noFill/>
          <a:ln>
            <a:miter lim="800000"/>
            <a:headEnd/>
            <a:tailEnd/>
          </a:ln>
        </p:spPr>
        <p:txBody>
          <a:bodyPr vert="horz" wrap="square" lIns="91440" tIns="45720" rIns="91440" bIns="45720" numCol="1" anchor="t" anchorCtr="0" compatLnSpc="1">
            <a:prstTxWarp prst="textNoShape">
              <a:avLst/>
            </a:prstTxWarp>
          </a:bodyPr>
          <a:lstStyle/>
          <a:p>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a:t>
            </a:r>
            <a:r>
              <a:rPr lang="en-US" altLang="ja-JP" b="1" i="1" dirty="0" smtClean="0">
                <a:latin typeface="Times New Roman" pitchFamily="18" charset="0"/>
                <a:ea typeface="メイリオ" pitchFamily="50" charset="-128"/>
                <a:cs typeface="Times New Roman" pitchFamily="18" charset="0"/>
              </a:rPr>
              <a:t>field</a:t>
            </a:r>
            <a:r>
              <a:rPr lang="ja-JP" altLang="en-US" b="1" dirty="0" smtClean="0">
                <a:latin typeface="メイリオ" pitchFamily="50" charset="-128"/>
                <a:ea typeface="メイリオ" pitchFamily="50" charset="-128"/>
                <a:cs typeface="メイリオ" pitchFamily="50" charset="-128"/>
              </a:rPr>
              <a:t>シリーズ</a:t>
            </a:r>
            <a:r>
              <a:rPr lang="en-US" altLang="ja-JP" b="1" dirty="0" smtClean="0">
                <a:latin typeface="メイリオ" pitchFamily="50" charset="-128"/>
                <a:ea typeface="メイリオ" pitchFamily="50" charset="-128"/>
                <a:cs typeface="メイリオ" pitchFamily="50" charset="-128"/>
              </a:rPr>
              <a:t/>
            </a:r>
            <a:br>
              <a:rPr lang="en-US" altLang="ja-JP" b="1" dirty="0" smtClean="0">
                <a:latin typeface="メイリオ" pitchFamily="50" charset="-128"/>
                <a:ea typeface="メイリオ" pitchFamily="50" charset="-128"/>
                <a:cs typeface="メイリオ" pitchFamily="50" charset="-128"/>
              </a:rPr>
            </a:br>
            <a:r>
              <a:rPr lang="ja-JP" altLang="en-US" sz="2000" b="1" dirty="0" smtClean="0">
                <a:latin typeface="メイリオ" pitchFamily="50" charset="-128"/>
                <a:ea typeface="メイリオ" pitchFamily="50" charset="-128"/>
                <a:cs typeface="メイリオ" pitchFamily="50" charset="-128"/>
              </a:rPr>
              <a:t>　～シングルサインオン対応～</a:t>
            </a:r>
          </a:p>
        </p:txBody>
      </p:sp>
      <p:sp>
        <p:nvSpPr>
          <p:cNvPr id="24" name="角丸四角形 23"/>
          <p:cNvSpPr/>
          <p:nvPr/>
        </p:nvSpPr>
        <p:spPr>
          <a:xfrm>
            <a:off x="468313" y="3141663"/>
            <a:ext cx="2087562" cy="1943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en-US" altLang="ja-JP" sz="1000" dirty="0">
                <a:solidFill>
                  <a:prstClr val="black"/>
                </a:solidFill>
                <a:latin typeface="メイリオ" pitchFamily="50" charset="-128"/>
                <a:ea typeface="メイリオ" pitchFamily="50" charset="-128"/>
                <a:cs typeface="メイリオ" pitchFamily="50" charset="-128"/>
              </a:rPr>
              <a:t>&lt;&lt;</a:t>
            </a:r>
            <a:r>
              <a:rPr lang="ja-JP" altLang="en-US" sz="1000" dirty="0">
                <a:solidFill>
                  <a:prstClr val="black"/>
                </a:solidFill>
                <a:latin typeface="メイリオ" pitchFamily="50" charset="-128"/>
                <a:ea typeface="メイリオ" pitchFamily="50" charset="-128"/>
                <a:cs typeface="メイリオ" pitchFamily="50" charset="-128"/>
              </a:rPr>
              <a:t>ＳＳ商事ポータル</a:t>
            </a:r>
            <a:r>
              <a:rPr lang="en-US" altLang="ja-JP" sz="1000" dirty="0">
                <a:solidFill>
                  <a:prstClr val="black"/>
                </a:solidFill>
                <a:latin typeface="メイリオ" pitchFamily="50" charset="-128"/>
                <a:ea typeface="メイリオ" pitchFamily="50" charset="-128"/>
                <a:cs typeface="メイリオ" pitchFamily="50" charset="-128"/>
              </a:rPr>
              <a:t>&gt;&gt;</a:t>
            </a:r>
          </a:p>
          <a:p>
            <a:pPr algn="ctr" fontAlgn="auto">
              <a:spcBef>
                <a:spcPts val="0"/>
              </a:spcBef>
              <a:spcAft>
                <a:spcPts val="0"/>
              </a:spcAft>
              <a:defRPr/>
            </a:pPr>
            <a:endParaRPr lang="en-US" altLang="ja-JP" sz="1000" dirty="0">
              <a:solidFill>
                <a:prstClr val="black"/>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00" u="sng" dirty="0">
                <a:solidFill>
                  <a:prstClr val="white"/>
                </a:solidFill>
                <a:latin typeface="メイリオ" pitchFamily="50" charset="-128"/>
                <a:ea typeface="メイリオ" pitchFamily="50" charset="-128"/>
                <a:cs typeface="メイリオ" pitchFamily="50" charset="-128"/>
                <a:hlinkClick r:id="rId4"/>
              </a:rPr>
              <a:t>１．人事諸届・照会ｼｽﾃﾑ</a:t>
            </a:r>
            <a:endParaRPr lang="en-US" altLang="ja-JP" sz="1000" u="sng" dirty="0">
              <a:solidFill>
                <a:prstClr val="white"/>
              </a:solidFill>
              <a:latin typeface="メイリオ" pitchFamily="50" charset="-128"/>
              <a:ea typeface="メイリオ" pitchFamily="50" charset="-128"/>
              <a:cs typeface="メイリオ" pitchFamily="50" charset="-128"/>
              <a:hlinkClick r:id="rId4"/>
            </a:endParaRPr>
          </a:p>
          <a:p>
            <a:pPr fontAlgn="auto">
              <a:spcBef>
                <a:spcPts val="0"/>
              </a:spcBef>
              <a:spcAft>
                <a:spcPts val="0"/>
              </a:spcAft>
              <a:defRPr/>
            </a:pPr>
            <a:r>
              <a:rPr lang="zh-TW" altLang="en-US" sz="1000" u="sng" dirty="0">
                <a:solidFill>
                  <a:prstClr val="white"/>
                </a:solidFill>
                <a:latin typeface="メイリオ" pitchFamily="50" charset="-128"/>
                <a:ea typeface="メイリオ" pitchFamily="50" charset="-128"/>
                <a:cs typeface="メイリオ" pitchFamily="50" charset="-128"/>
                <a:hlinkClick r:id="rId4"/>
              </a:rPr>
              <a:t>２．経費申請</a:t>
            </a:r>
            <a:endParaRPr lang="en-US" altLang="zh-TW" sz="1000" dirty="0">
              <a:solidFill>
                <a:prstClr val="white"/>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00" u="sng" dirty="0">
                <a:solidFill>
                  <a:prstClr val="white"/>
                </a:solidFill>
                <a:latin typeface="メイリオ" pitchFamily="50" charset="-128"/>
                <a:ea typeface="メイリオ" pitchFamily="50" charset="-128"/>
                <a:cs typeface="メイリオ" pitchFamily="50" charset="-128"/>
                <a:hlinkClick r:id="rId4"/>
              </a:rPr>
              <a:t>３．勤怠管理</a:t>
            </a:r>
            <a:endParaRPr lang="en-US" altLang="ja-JP" sz="1000" u="sng" dirty="0">
              <a:solidFill>
                <a:prstClr val="white"/>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00" u="sng" dirty="0">
                <a:solidFill>
                  <a:prstClr val="white"/>
                </a:solidFill>
                <a:latin typeface="メイリオ" pitchFamily="50" charset="-128"/>
                <a:ea typeface="メイリオ" pitchFamily="50" charset="-128"/>
                <a:cs typeface="メイリオ" pitchFamily="50" charset="-128"/>
                <a:hlinkClick r:id="rId4"/>
              </a:rPr>
              <a:t>４．スケジュール管理</a:t>
            </a:r>
            <a:endParaRPr lang="en-US" altLang="ja-JP" sz="1000" u="sng" dirty="0">
              <a:solidFill>
                <a:prstClr val="white"/>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00" u="sng" dirty="0">
                <a:solidFill>
                  <a:prstClr val="white"/>
                </a:solidFill>
                <a:latin typeface="メイリオ" pitchFamily="50" charset="-128"/>
                <a:ea typeface="メイリオ" pitchFamily="50" charset="-128"/>
                <a:cs typeface="メイリオ" pitchFamily="50" charset="-128"/>
                <a:hlinkClick r:id="rId4"/>
              </a:rPr>
              <a:t>５．文書サーバー</a:t>
            </a:r>
            <a:r>
              <a:rPr lang="ja-JP" altLang="en-US" sz="1000" dirty="0">
                <a:solidFill>
                  <a:prstClr val="white"/>
                </a:solidFill>
                <a:latin typeface="メイリオ" pitchFamily="50" charset="-128"/>
                <a:ea typeface="メイリオ" pitchFamily="50" charset="-128"/>
                <a:cs typeface="メイリオ" pitchFamily="50" charset="-128"/>
              </a:rPr>
              <a:t> </a:t>
            </a:r>
            <a:endParaRPr lang="ja-JP" altLang="en-US" sz="1000" dirty="0">
              <a:solidFill>
                <a:prstClr val="black"/>
              </a:solidFill>
              <a:latin typeface="メイリオ" pitchFamily="50" charset="-128"/>
              <a:ea typeface="メイリオ" pitchFamily="50" charset="-128"/>
              <a:cs typeface="メイリオ" pitchFamily="50" charset="-128"/>
            </a:endParaRPr>
          </a:p>
        </p:txBody>
      </p:sp>
      <p:sp>
        <p:nvSpPr>
          <p:cNvPr id="23" name="上カーブ矢印 22"/>
          <p:cNvSpPr/>
          <p:nvPr/>
        </p:nvSpPr>
        <p:spPr>
          <a:xfrm>
            <a:off x="1447800" y="5092700"/>
            <a:ext cx="4895850" cy="1104900"/>
          </a:xfrm>
          <a:prstGeom prst="curvedUpArrow">
            <a:avLst/>
          </a:prstGeom>
          <a:solidFill>
            <a:schemeClr val="accent2"/>
          </a:solidFill>
        </p:spPr>
        <p:style>
          <a:lnRef idx="2">
            <a:schemeClr val="accent6"/>
          </a:lnRef>
          <a:fillRef idx="1">
            <a:schemeClr val="lt1"/>
          </a:fillRef>
          <a:effectRef idx="0">
            <a:schemeClr val="accent6"/>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ja-JP" altLang="en-US">
              <a:solidFill>
                <a:prstClr val="black"/>
              </a:solidFill>
            </a:endParaRPr>
          </a:p>
        </p:txBody>
      </p:sp>
      <p:sp>
        <p:nvSpPr>
          <p:cNvPr id="33798" name="正方形/長方形 30"/>
          <p:cNvSpPr>
            <a:spLocks noChangeArrowheads="1"/>
          </p:cNvSpPr>
          <p:nvPr/>
        </p:nvSpPr>
        <p:spPr bwMode="auto">
          <a:xfrm>
            <a:off x="179512" y="1628775"/>
            <a:ext cx="8964488" cy="523220"/>
          </a:xfrm>
          <a:prstGeom prst="rect">
            <a:avLst/>
          </a:prstGeom>
          <a:noFill/>
          <a:ln w="9525">
            <a:noFill/>
            <a:miter lim="800000"/>
            <a:headEnd/>
            <a:tailEnd/>
          </a:ln>
        </p:spPr>
        <p:txBody>
          <a:bodyPr wrap="square">
            <a:spAutoFit/>
          </a:bodyPr>
          <a:lstStyle/>
          <a:p>
            <a:r>
              <a:rPr lang="en-US" altLang="ja-JP" sz="1400" dirty="0">
                <a:solidFill>
                  <a:srgbClr val="000000"/>
                </a:solidFill>
                <a:latin typeface="メイリオ" pitchFamily="50" charset="-128"/>
                <a:ea typeface="メイリオ" pitchFamily="50" charset="-128"/>
                <a:cs typeface="メイリオ" pitchFamily="50" charset="-128"/>
              </a:rPr>
              <a:t>HTTP</a:t>
            </a:r>
            <a:r>
              <a:rPr lang="ja-JP" altLang="en-US" sz="1400" dirty="0">
                <a:solidFill>
                  <a:srgbClr val="000000"/>
                </a:solidFill>
                <a:latin typeface="メイリオ" pitchFamily="50" charset="-128"/>
                <a:ea typeface="メイリオ" pitchFamily="50" charset="-128"/>
                <a:cs typeface="メイリオ" pitchFamily="50" charset="-128"/>
              </a:rPr>
              <a:t>ヘッダ又は、</a:t>
            </a:r>
            <a:r>
              <a:rPr lang="en-US" altLang="ja-JP" sz="1400" dirty="0">
                <a:solidFill>
                  <a:srgbClr val="000000"/>
                </a:solidFill>
                <a:latin typeface="メイリオ" pitchFamily="50" charset="-128"/>
                <a:ea typeface="メイリオ" pitchFamily="50" charset="-128"/>
                <a:cs typeface="メイリオ" pitchFamily="50" charset="-128"/>
              </a:rPr>
              <a:t>URL</a:t>
            </a:r>
            <a:r>
              <a:rPr lang="ja-JP" altLang="en-US" sz="1400" dirty="0">
                <a:solidFill>
                  <a:srgbClr val="000000"/>
                </a:solidFill>
                <a:latin typeface="メイリオ" pitchFamily="50" charset="-128"/>
                <a:ea typeface="メイリオ" pitchFamily="50" charset="-128"/>
                <a:cs typeface="メイリオ" pitchFamily="50" charset="-128"/>
              </a:rPr>
              <a:t>パラメータにログイン情報を付加して</a:t>
            </a:r>
            <a:r>
              <a:rPr lang="ja-JP" altLang="en-US" sz="1400" dirty="0" smtClean="0">
                <a:solidFill>
                  <a:srgbClr val="000000"/>
                </a:solidFill>
                <a:latin typeface="メイリオ" pitchFamily="50" charset="-128"/>
                <a:ea typeface="メイリオ" pitchFamily="50" charset="-128"/>
                <a:cs typeface="メイリオ" pitchFamily="50" charset="-128"/>
              </a:rPr>
              <a:t>、</a:t>
            </a:r>
            <a:r>
              <a:rPr lang="en-US" altLang="ja-JP" sz="1400" b="1" i="1" dirty="0" smtClean="0">
                <a:solidFill>
                  <a:srgbClr val="000000"/>
                </a:solidFill>
                <a:latin typeface="Times New Roman" pitchFamily="18" charset="0"/>
                <a:ea typeface="メイリオ" pitchFamily="50" charset="-128"/>
                <a:cs typeface="Times New Roman" pitchFamily="18" charset="0"/>
              </a:rPr>
              <a:t>field</a:t>
            </a:r>
            <a:r>
              <a:rPr lang="ja-JP" altLang="en-US" sz="1400" dirty="0" smtClean="0">
                <a:solidFill>
                  <a:srgbClr val="000000"/>
                </a:solidFill>
                <a:latin typeface="Times New Roman" pitchFamily="18" charset="0"/>
                <a:ea typeface="メイリオ" pitchFamily="50" charset="-128"/>
                <a:cs typeface="Times New Roman" pitchFamily="18" charset="0"/>
              </a:rPr>
              <a:t>シリーズ</a:t>
            </a:r>
            <a:r>
              <a:rPr lang="ja-JP" altLang="en-US" sz="1400" dirty="0" smtClean="0">
                <a:solidFill>
                  <a:srgbClr val="000000"/>
                </a:solidFill>
                <a:latin typeface="メイリオ" pitchFamily="50" charset="-128"/>
                <a:ea typeface="メイリオ" pitchFamily="50" charset="-128"/>
                <a:cs typeface="メイリオ" pitchFamily="50" charset="-128"/>
              </a:rPr>
              <a:t>を</a:t>
            </a:r>
            <a:r>
              <a:rPr lang="ja-JP" altLang="en-US" sz="1400" dirty="0">
                <a:solidFill>
                  <a:srgbClr val="000000"/>
                </a:solidFill>
                <a:latin typeface="メイリオ" pitchFamily="50" charset="-128"/>
                <a:ea typeface="メイリオ" pitchFamily="50" charset="-128"/>
                <a:cs typeface="メイリオ" pitchFamily="50" charset="-128"/>
              </a:rPr>
              <a:t>起動する事が可能と</a:t>
            </a:r>
            <a:r>
              <a:rPr lang="ja-JP" altLang="en-US" sz="1400" dirty="0" smtClean="0">
                <a:solidFill>
                  <a:srgbClr val="000000"/>
                </a:solidFill>
                <a:latin typeface="メイリオ" pitchFamily="50" charset="-128"/>
                <a:ea typeface="メイリオ" pitchFamily="50" charset="-128"/>
                <a:cs typeface="メイリオ" pitchFamily="50" charset="-128"/>
              </a:rPr>
              <a:t>なり</a:t>
            </a:r>
            <a:endParaRPr lang="en-US" altLang="ja-JP" sz="1400" dirty="0" smtClean="0">
              <a:solidFill>
                <a:srgbClr val="000000"/>
              </a:solidFill>
              <a:latin typeface="メイリオ" pitchFamily="50" charset="-128"/>
              <a:ea typeface="メイリオ" pitchFamily="50" charset="-128"/>
              <a:cs typeface="メイリオ" pitchFamily="50" charset="-128"/>
            </a:endParaRPr>
          </a:p>
          <a:p>
            <a:r>
              <a:rPr lang="ja-JP" altLang="en-US" sz="1400" dirty="0" smtClean="0">
                <a:solidFill>
                  <a:srgbClr val="000000"/>
                </a:solidFill>
                <a:latin typeface="メイリオ" pitchFamily="50" charset="-128"/>
                <a:ea typeface="メイリオ" pitchFamily="50" charset="-128"/>
                <a:cs typeface="メイリオ" pitchFamily="50" charset="-128"/>
              </a:rPr>
              <a:t>ました</a:t>
            </a:r>
            <a:r>
              <a:rPr lang="ja-JP" altLang="en-US" sz="1400" dirty="0">
                <a:solidFill>
                  <a:srgbClr val="000000"/>
                </a:solidFill>
                <a:latin typeface="メイリオ" pitchFamily="50" charset="-128"/>
                <a:ea typeface="メイリオ" pitchFamily="50" charset="-128"/>
                <a:cs typeface="メイリオ" pitchFamily="50" charset="-128"/>
              </a:rPr>
              <a:t>。</a:t>
            </a:r>
            <a:endParaRPr lang="en-US" altLang="ja-JP" sz="1400" dirty="0">
              <a:solidFill>
                <a:srgbClr val="000000"/>
              </a:solidFill>
              <a:latin typeface="メイリオ" pitchFamily="50" charset="-128"/>
              <a:ea typeface="メイリオ" pitchFamily="50" charset="-128"/>
              <a:cs typeface="メイリオ" pitchFamily="50" charset="-128"/>
            </a:endParaRPr>
          </a:p>
        </p:txBody>
      </p:sp>
      <p:sp>
        <p:nvSpPr>
          <p:cNvPr id="32" name="正方形/長方形 31"/>
          <p:cNvSpPr/>
          <p:nvPr/>
        </p:nvSpPr>
        <p:spPr>
          <a:xfrm>
            <a:off x="1116013" y="5805488"/>
            <a:ext cx="7056387" cy="24622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fontAlgn="auto">
              <a:spcBef>
                <a:spcPts val="0"/>
              </a:spcBef>
              <a:spcAft>
                <a:spcPts val="0"/>
              </a:spcAft>
              <a:defRPr/>
            </a:pPr>
            <a:r>
              <a:rPr lang="en-US" altLang="ja-JP" sz="1000" dirty="0">
                <a:solidFill>
                  <a:prstClr val="black"/>
                </a:solidFill>
                <a:latin typeface="メイリオ" pitchFamily="50" charset="-128"/>
                <a:ea typeface="メイリオ" pitchFamily="50" charset="-128"/>
                <a:cs typeface="メイリオ" pitchFamily="50" charset="-128"/>
              </a:rPr>
              <a:t>http://localhost:7001/Fieldlogin/login?kaicode=SSJ01&amp;syncode=100205&amp;userid=100205&amp;password=100205</a:t>
            </a:r>
            <a:endParaRPr lang="ja-JP" altLang="en-US" sz="1000" dirty="0">
              <a:solidFill>
                <a:prstClr val="black"/>
              </a:solidFill>
              <a:latin typeface="メイリオ" pitchFamily="50" charset="-128"/>
              <a:ea typeface="メイリオ" pitchFamily="50" charset="-128"/>
              <a:cs typeface="メイリオ" pitchFamily="50" charset="-128"/>
            </a:endParaRPr>
          </a:p>
        </p:txBody>
      </p:sp>
      <p:sp>
        <p:nvSpPr>
          <p:cNvPr id="33" name="円/楕円 32"/>
          <p:cNvSpPr/>
          <p:nvPr/>
        </p:nvSpPr>
        <p:spPr>
          <a:xfrm>
            <a:off x="3419475" y="4076700"/>
            <a:ext cx="1584573" cy="720725"/>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ja-JP" altLang="en-US" sz="1600" dirty="0" smtClean="0">
                <a:solidFill>
                  <a:prstClr val="black"/>
                </a:solidFill>
                <a:latin typeface="メイリオ" pitchFamily="50" charset="-128"/>
                <a:ea typeface="メイリオ" pitchFamily="50" charset="-128"/>
                <a:cs typeface="メイリオ" pitchFamily="50" charset="-128"/>
              </a:rPr>
              <a:t>スキップ</a:t>
            </a:r>
            <a:endParaRPr lang="ja-JP" altLang="en-US" sz="1600" dirty="0">
              <a:solidFill>
                <a:prstClr val="black"/>
              </a:solidFill>
              <a:latin typeface="メイリオ" pitchFamily="50" charset="-128"/>
              <a:ea typeface="メイリオ" pitchFamily="50" charset="-128"/>
              <a:cs typeface="メイリオ" pitchFamily="50" charset="-128"/>
            </a:endParaRPr>
          </a:p>
        </p:txBody>
      </p:sp>
      <p:sp>
        <p:nvSpPr>
          <p:cNvPr id="33801" name="フッター プレースホルダ 3"/>
          <p:cNvSpPr>
            <a:spLocks noGrp="1"/>
          </p:cNvSpPr>
          <p:nvPr>
            <p:ph type="ftr" sz="quarter" idx="15"/>
          </p:nvPr>
        </p:nvSpPr>
        <p:spPr>
          <a:noFill/>
        </p:spPr>
        <p:txBody>
          <a:bodyPr vert="horz" lIns="91440" tIns="45720" rIns="91440" bIns="45720" anchor="t"/>
          <a:lstStyle/>
          <a:p>
            <a:r>
              <a:rPr lang="en-US" altLang="ja-JP" dirty="0" smtClean="0">
                <a:solidFill>
                  <a:srgbClr val="FFFFFF"/>
                </a:solidFill>
              </a:rPr>
              <a:t>© </a:t>
            </a:r>
            <a:r>
              <a:rPr lang="en-US" altLang="ja-JP" dirty="0" err="1" smtClean="0">
                <a:solidFill>
                  <a:srgbClr val="FFFFFF"/>
                </a:solidFill>
              </a:rPr>
              <a:t>SuperStream</a:t>
            </a:r>
            <a:r>
              <a:rPr lang="en-US" altLang="ja-JP" dirty="0" smtClean="0">
                <a:solidFill>
                  <a:srgbClr val="FFFFFF"/>
                </a:solidFill>
              </a:rPr>
              <a:t> Inc. All rights reserved.</a:t>
            </a:r>
          </a:p>
        </p:txBody>
      </p:sp>
      <p:pic>
        <p:nvPicPr>
          <p:cNvPr id="33802" name="Picture 13"/>
          <p:cNvPicPr>
            <a:picLocks noChangeAspect="1" noChangeArrowheads="1"/>
          </p:cNvPicPr>
          <p:nvPr/>
        </p:nvPicPr>
        <p:blipFill>
          <a:blip r:embed="rId5" cstate="print"/>
          <a:srcRect/>
          <a:stretch>
            <a:fillRect/>
          </a:stretch>
        </p:blipFill>
        <p:spPr bwMode="auto">
          <a:xfrm>
            <a:off x="5805488" y="2690813"/>
            <a:ext cx="2413000" cy="2354262"/>
          </a:xfrm>
          <a:prstGeom prst="rect">
            <a:avLst/>
          </a:prstGeom>
          <a:noFill/>
          <a:ln w="9525" algn="ctr">
            <a:noFill/>
            <a:miter lim="800000"/>
            <a:headEnd/>
            <a:tailEnd/>
          </a:ln>
        </p:spPr>
      </p:pic>
      <p:sp>
        <p:nvSpPr>
          <p:cNvPr id="12"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a:defRPr/>
            </a:pPr>
            <a:fld id="{DD61CE3C-C3CD-4A33-965F-89CE7116DD1C}" type="slidenum">
              <a:rPr lang="ja-JP" altLang="en-US" smtClean="0"/>
              <a:pPr>
                <a:defRPr/>
              </a:pPr>
              <a:t>13</a:t>
            </a:fld>
            <a:endParaRPr lang="ja-JP" altLang="en-US" dirty="0" smtClean="0"/>
          </a:p>
        </p:txBody>
      </p:sp>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フッター プレースホルダ 4"/>
          <p:cNvSpPr>
            <a:spLocks noGrp="1"/>
          </p:cNvSpPr>
          <p:nvPr>
            <p:ph type="ftr" sz="quarter" idx="10"/>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19"/>
          <p:cNvSpPr>
            <a:spLocks noChangeArrowheads="1"/>
          </p:cNvSpPr>
          <p:nvPr/>
        </p:nvSpPr>
        <p:spPr bwMode="auto">
          <a:xfrm>
            <a:off x="2857500" y="4040188"/>
            <a:ext cx="287338" cy="960437"/>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25603" name="タイトル 2"/>
          <p:cNvSpPr>
            <a:spLocks noGrp="1"/>
          </p:cNvSpPr>
          <p:nvPr>
            <p:ph type="title"/>
          </p:nvPr>
        </p:nvSpPr>
        <p:spPr/>
        <p:txBody>
          <a:bodyPr lIns="91440" tIns="45720" rIns="91440" bIns="45720"/>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a:t>
            </a:r>
            <a:r>
              <a:rPr lang="en-US" altLang="ja-JP" b="1" i="1" dirty="0" smtClean="0">
                <a:latin typeface="Times New Roman" pitchFamily="18" charset="0"/>
                <a:cs typeface="Times New Roman" pitchFamily="18" charset="0"/>
              </a:rPr>
              <a:t>field</a:t>
            </a:r>
            <a:r>
              <a:rPr lang="ja-JP" altLang="en-US" dirty="0" smtClean="0">
                <a:latin typeface="メイリオ" pitchFamily="50" charset="-128"/>
                <a:ea typeface="メイリオ" pitchFamily="50" charset="-128"/>
                <a:cs typeface="メイリオ" pitchFamily="50" charset="-128"/>
              </a:rPr>
              <a:t>システムフロー</a:t>
            </a:r>
          </a:p>
        </p:txBody>
      </p:sp>
      <p:sp>
        <p:nvSpPr>
          <p:cNvPr id="17412"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D8BADF0B-CD7D-456E-8DFB-4B79758BA4F8}" type="slidenum">
              <a:rPr lang="ja-JP" altLang="en-US" smtClean="0">
                <a:solidFill>
                  <a:srgbClr val="FFFFFF"/>
                </a:solidFill>
              </a:rPr>
              <a:pPr fontAlgn="base">
                <a:spcBef>
                  <a:spcPct val="0"/>
                </a:spcBef>
                <a:spcAft>
                  <a:spcPct val="0"/>
                </a:spcAft>
                <a:defRPr/>
              </a:pPr>
              <a:t>2</a:t>
            </a:fld>
            <a:endParaRPr lang="ja-JP" altLang="en-US" smtClean="0">
              <a:solidFill>
                <a:srgbClr val="FFFFFF"/>
              </a:solidFill>
            </a:endParaRPr>
          </a:p>
        </p:txBody>
      </p:sp>
      <p:sp>
        <p:nvSpPr>
          <p:cNvPr id="25605" name="AutoShape 5"/>
          <p:cNvSpPr>
            <a:spLocks noChangeArrowheads="1"/>
          </p:cNvSpPr>
          <p:nvPr/>
        </p:nvSpPr>
        <p:spPr bwMode="gray">
          <a:xfrm>
            <a:off x="4352925" y="1628775"/>
            <a:ext cx="2362200" cy="1798638"/>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25606" name="AutoShape 3"/>
          <p:cNvSpPr>
            <a:spLocks noChangeArrowheads="1"/>
          </p:cNvSpPr>
          <p:nvPr/>
        </p:nvSpPr>
        <p:spPr bwMode="auto">
          <a:xfrm>
            <a:off x="4352925" y="1268413"/>
            <a:ext cx="236220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支払依頼申請</a:t>
            </a:r>
          </a:p>
        </p:txBody>
      </p:sp>
      <p:sp>
        <p:nvSpPr>
          <p:cNvPr id="25607" name="AutoShape 5"/>
          <p:cNvSpPr>
            <a:spLocks noChangeArrowheads="1"/>
          </p:cNvSpPr>
          <p:nvPr/>
        </p:nvSpPr>
        <p:spPr bwMode="gray">
          <a:xfrm>
            <a:off x="6786563" y="1643063"/>
            <a:ext cx="2143125" cy="1785937"/>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25608" name="AutoShape 5"/>
          <p:cNvSpPr>
            <a:spLocks noChangeArrowheads="1"/>
          </p:cNvSpPr>
          <p:nvPr/>
        </p:nvSpPr>
        <p:spPr bwMode="auto">
          <a:xfrm>
            <a:off x="6807200" y="1268413"/>
            <a:ext cx="2122488"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振替伝票・出納伝票</a:t>
            </a:r>
          </a:p>
        </p:txBody>
      </p:sp>
      <p:sp>
        <p:nvSpPr>
          <p:cNvPr id="25609" name="AutoShape 5"/>
          <p:cNvSpPr>
            <a:spLocks noChangeArrowheads="1"/>
          </p:cNvSpPr>
          <p:nvPr/>
        </p:nvSpPr>
        <p:spPr bwMode="gray">
          <a:xfrm>
            <a:off x="250825" y="1604963"/>
            <a:ext cx="4035425" cy="18192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25610" name="AutoShape 12"/>
          <p:cNvSpPr>
            <a:spLocks noChangeArrowheads="1"/>
          </p:cNvSpPr>
          <p:nvPr/>
        </p:nvSpPr>
        <p:spPr bwMode="auto">
          <a:xfrm>
            <a:off x="269875" y="1258888"/>
            <a:ext cx="4032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社員経費申請</a:t>
            </a:r>
            <a:r>
              <a:rPr lang="en-US" altLang="ja-JP" sz="1600">
                <a:solidFill>
                  <a:srgbClr val="FFFFFF"/>
                </a:solidFill>
                <a:latin typeface="メイリオ" pitchFamily="50" charset="-128"/>
                <a:ea typeface="メイリオ" pitchFamily="50" charset="-128"/>
                <a:cs typeface="メイリオ" pitchFamily="50" charset="-128"/>
              </a:rPr>
              <a:t>/</a:t>
            </a:r>
            <a:r>
              <a:rPr lang="ja-JP" altLang="en-US" sz="1600">
                <a:solidFill>
                  <a:srgbClr val="FFFFFF"/>
                </a:solidFill>
                <a:latin typeface="メイリオ" pitchFamily="50" charset="-128"/>
                <a:ea typeface="メイリオ" pitchFamily="50" charset="-128"/>
                <a:cs typeface="メイリオ" pitchFamily="50" charset="-128"/>
              </a:rPr>
              <a:t>精算</a:t>
            </a:r>
          </a:p>
        </p:txBody>
      </p:sp>
      <p:sp>
        <p:nvSpPr>
          <p:cNvPr id="16" name="Oval 13"/>
          <p:cNvSpPr>
            <a:spLocks noChangeArrowheads="1"/>
          </p:cNvSpPr>
          <p:nvPr/>
        </p:nvSpPr>
        <p:spPr bwMode="auto">
          <a:xfrm>
            <a:off x="500063" y="2071688"/>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交通費入力</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（立替精算）</a:t>
            </a:r>
          </a:p>
        </p:txBody>
      </p:sp>
      <p:sp>
        <p:nvSpPr>
          <p:cNvPr id="52" name="フローチャート : 代替処理 51"/>
          <p:cNvSpPr/>
          <p:nvPr/>
        </p:nvSpPr>
        <p:spPr>
          <a:xfrm>
            <a:off x="285750" y="1714500"/>
            <a:ext cx="1428750"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一般社員向け</a:t>
            </a:r>
          </a:p>
        </p:txBody>
      </p:sp>
      <p:sp>
        <p:nvSpPr>
          <p:cNvPr id="25615" name="AutoShape 19"/>
          <p:cNvSpPr>
            <a:spLocks noChangeArrowheads="1"/>
          </p:cNvSpPr>
          <p:nvPr/>
        </p:nvSpPr>
        <p:spPr bwMode="auto">
          <a:xfrm>
            <a:off x="2643188" y="3357563"/>
            <a:ext cx="287337"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7" name="Oval 13"/>
          <p:cNvSpPr>
            <a:spLocks noChangeArrowheads="1"/>
          </p:cNvSpPr>
          <p:nvPr/>
        </p:nvSpPr>
        <p:spPr bwMode="auto">
          <a:xfrm>
            <a:off x="2428875" y="2071688"/>
            <a:ext cx="1785938"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仮払申請精算</a:t>
            </a:r>
          </a:p>
        </p:txBody>
      </p:sp>
      <p:sp>
        <p:nvSpPr>
          <p:cNvPr id="67" name="フローチャート : 代替処理 66"/>
          <p:cNvSpPr/>
          <p:nvPr/>
        </p:nvSpPr>
        <p:spPr>
          <a:xfrm>
            <a:off x="4500563" y="1714500"/>
            <a:ext cx="2071687"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拠点経理・一般社員等向け</a:t>
            </a:r>
          </a:p>
        </p:txBody>
      </p:sp>
      <p:sp>
        <p:nvSpPr>
          <p:cNvPr id="25620" name="AutoShape 5"/>
          <p:cNvSpPr>
            <a:spLocks noChangeArrowheads="1"/>
          </p:cNvSpPr>
          <p:nvPr/>
        </p:nvSpPr>
        <p:spPr bwMode="gray">
          <a:xfrm>
            <a:off x="238125" y="3500438"/>
            <a:ext cx="8691563" cy="1500187"/>
          </a:xfrm>
          <a:prstGeom prst="roundRect">
            <a:avLst>
              <a:gd name="adj" fmla="val 6056"/>
            </a:avLst>
          </a:prstGeom>
          <a:noFill/>
          <a:ln w="6350" algn="ctr">
            <a:solidFill>
              <a:srgbClr val="0065AE"/>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73" name="フローチャート : 代替処理 72"/>
          <p:cNvSpPr/>
          <p:nvPr/>
        </p:nvSpPr>
        <p:spPr>
          <a:xfrm>
            <a:off x="285750" y="3571875"/>
            <a:ext cx="214312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上長承認（ワークフロー）</a:t>
            </a:r>
          </a:p>
        </p:txBody>
      </p:sp>
      <p:sp>
        <p:nvSpPr>
          <p:cNvPr id="25622" name="AutoShape 19"/>
          <p:cNvSpPr>
            <a:spLocks noChangeArrowheads="1"/>
          </p:cNvSpPr>
          <p:nvPr/>
        </p:nvSpPr>
        <p:spPr bwMode="auto">
          <a:xfrm>
            <a:off x="5429250" y="3357563"/>
            <a:ext cx="287338"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25623" name="AutoShape 19"/>
          <p:cNvSpPr>
            <a:spLocks noChangeArrowheads="1"/>
          </p:cNvSpPr>
          <p:nvPr/>
        </p:nvSpPr>
        <p:spPr bwMode="auto">
          <a:xfrm>
            <a:off x="7715250" y="3357563"/>
            <a:ext cx="287338" cy="285750"/>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25624" name="テキスト ボックス 79"/>
          <p:cNvSpPr txBox="1">
            <a:spLocks noChangeArrowheads="1"/>
          </p:cNvSpPr>
          <p:nvPr/>
        </p:nvSpPr>
        <p:spPr bwMode="auto">
          <a:xfrm>
            <a:off x="285750" y="4572000"/>
            <a:ext cx="1765970" cy="285750"/>
          </a:xfrm>
          <a:prstGeom prst="rect">
            <a:avLst/>
          </a:prstGeom>
          <a:noFill/>
          <a:ln w="9525">
            <a:noFill/>
            <a:miter lim="800000"/>
            <a:headEnd/>
            <a:tailEnd/>
          </a:ln>
        </p:spPr>
        <p:txBody>
          <a:bodyPr lIns="0" tIns="0" rIns="0" bIns="0"/>
          <a:lstStyle/>
          <a:p>
            <a:pPr>
              <a:lnSpc>
                <a:spcPts val="2800"/>
              </a:lnSpc>
            </a:pPr>
            <a:r>
              <a:rPr lang="en-US" altLang="ja-JP" sz="1100" dirty="0">
                <a:solidFill>
                  <a:srgbClr val="000000"/>
                </a:solidFill>
                <a:latin typeface="メイリオ" pitchFamily="50" charset="-128"/>
                <a:ea typeface="メイリオ" pitchFamily="50" charset="-128"/>
                <a:cs typeface="メイリオ" pitchFamily="50" charset="-128"/>
              </a:rPr>
              <a:t>※</a:t>
            </a:r>
            <a:r>
              <a:rPr lang="ja-JP" altLang="en-US" sz="1100" dirty="0">
                <a:solidFill>
                  <a:srgbClr val="000000"/>
                </a:solidFill>
                <a:latin typeface="メイリオ" pitchFamily="50" charset="-128"/>
                <a:ea typeface="メイリオ" pitchFamily="50" charset="-128"/>
                <a:cs typeface="メイリオ" pitchFamily="50" charset="-128"/>
              </a:rPr>
              <a:t>ワークフロー設定の一例</a:t>
            </a:r>
          </a:p>
        </p:txBody>
      </p:sp>
      <p:sp>
        <p:nvSpPr>
          <p:cNvPr id="81" name="AutoShape 21"/>
          <p:cNvSpPr>
            <a:spLocks noChangeArrowheads="1"/>
          </p:cNvSpPr>
          <p:nvPr/>
        </p:nvSpPr>
        <p:spPr bwMode="auto">
          <a:xfrm>
            <a:off x="2071688" y="3897313"/>
            <a:ext cx="1857375" cy="293687"/>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課　　長</a:t>
            </a:r>
          </a:p>
        </p:txBody>
      </p:sp>
      <p:sp>
        <p:nvSpPr>
          <p:cNvPr id="82" name="AutoShape 21"/>
          <p:cNvSpPr>
            <a:spLocks noChangeArrowheads="1"/>
          </p:cNvSpPr>
          <p:nvPr/>
        </p:nvSpPr>
        <p:spPr bwMode="auto">
          <a:xfrm>
            <a:off x="2071688" y="4429125"/>
            <a:ext cx="1857375" cy="293688"/>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部　　長</a:t>
            </a:r>
          </a:p>
        </p:txBody>
      </p:sp>
      <p:sp>
        <p:nvSpPr>
          <p:cNvPr id="25631" name="AutoShape 19"/>
          <p:cNvSpPr>
            <a:spLocks noChangeArrowheads="1"/>
          </p:cNvSpPr>
          <p:nvPr/>
        </p:nvSpPr>
        <p:spPr bwMode="auto">
          <a:xfrm>
            <a:off x="5053013" y="4040188"/>
            <a:ext cx="287337" cy="960437"/>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85" name="AutoShape 21"/>
          <p:cNvSpPr>
            <a:spLocks noChangeArrowheads="1"/>
          </p:cNvSpPr>
          <p:nvPr/>
        </p:nvSpPr>
        <p:spPr bwMode="auto">
          <a:xfrm>
            <a:off x="4267200" y="3897313"/>
            <a:ext cx="1857375" cy="293687"/>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部　　長</a:t>
            </a:r>
          </a:p>
        </p:txBody>
      </p:sp>
      <p:sp>
        <p:nvSpPr>
          <p:cNvPr id="92" name="AutoShape 5"/>
          <p:cNvSpPr>
            <a:spLocks noChangeArrowheads="1"/>
          </p:cNvSpPr>
          <p:nvPr/>
        </p:nvSpPr>
        <p:spPr bwMode="gray">
          <a:xfrm>
            <a:off x="238125" y="5057775"/>
            <a:ext cx="8691563" cy="871538"/>
          </a:xfrm>
          <a:prstGeom prst="roundRect">
            <a:avLst>
              <a:gd name="adj" fmla="val 6056"/>
            </a:avLst>
          </a:prstGeom>
          <a:noFill/>
          <a:ln w="6350" algn="ctr">
            <a:solidFill>
              <a:schemeClr val="accent5">
                <a:lumMod val="75000"/>
              </a:schemeClr>
            </a:solidFill>
            <a:prstDash val="lgDash"/>
            <a:round/>
            <a:headEnd/>
            <a:tailEnd/>
          </a:ln>
        </p:spPr>
        <p:txBody>
          <a:bodyPr wrap="none" anchor="ctr"/>
          <a:lstStyle/>
          <a:p>
            <a:pPr>
              <a:lnSpc>
                <a:spcPct val="80000"/>
              </a:lnSpc>
              <a:spcBef>
                <a:spcPct val="20000"/>
              </a:spcBef>
              <a:defRPr/>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93" name="フローチャート : 代替処理 92"/>
          <p:cNvSpPr/>
          <p:nvPr/>
        </p:nvSpPr>
        <p:spPr>
          <a:xfrm>
            <a:off x="285750" y="5143500"/>
            <a:ext cx="214312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経理承認</a:t>
            </a:r>
          </a:p>
        </p:txBody>
      </p:sp>
      <p:sp>
        <p:nvSpPr>
          <p:cNvPr id="96" name="AutoShape 20"/>
          <p:cNvSpPr>
            <a:spLocks noChangeArrowheads="1"/>
          </p:cNvSpPr>
          <p:nvPr/>
        </p:nvSpPr>
        <p:spPr bwMode="auto">
          <a:xfrm>
            <a:off x="6357938" y="3986213"/>
            <a:ext cx="2357437" cy="728662"/>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60000"/>
                <a:lumOff val="40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仮払申請一覧表</a:t>
            </a:r>
            <a:r>
              <a:rPr lang="ja-JP" altLang="en-US" sz="900" dirty="0">
                <a:solidFill>
                  <a:prstClr val="black"/>
                </a:solidFill>
                <a:latin typeface="メイリオ" pitchFamily="50" charset="-128"/>
                <a:ea typeface="メイリオ" pitchFamily="50" charset="-128"/>
                <a:cs typeface="メイリオ" pitchFamily="50" charset="-128"/>
              </a:rPr>
              <a:t>（未承認</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承認中</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承認済）</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出張精算一覧表</a:t>
            </a:r>
            <a:r>
              <a:rPr lang="ja-JP" altLang="en-US" sz="900" dirty="0">
                <a:solidFill>
                  <a:prstClr val="black"/>
                </a:solidFill>
                <a:latin typeface="メイリオ" pitchFamily="50" charset="-128"/>
                <a:ea typeface="メイリオ" pitchFamily="50" charset="-128"/>
                <a:cs typeface="メイリオ" pitchFamily="50" charset="-128"/>
              </a:rPr>
              <a:t>（未承認</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承認中</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承認済）</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900" dirty="0">
                <a:solidFill>
                  <a:prstClr val="black"/>
                </a:solidFill>
                <a:latin typeface="メイリオ" pitchFamily="50" charset="-128"/>
                <a:ea typeface="メイリオ" pitchFamily="50" charset="-128"/>
                <a:cs typeface="メイリオ" pitchFamily="50" charset="-128"/>
              </a:rPr>
              <a:t>など</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endParaRPr lang="ja-JP" altLang="en-US" sz="900" dirty="0">
              <a:solidFill>
                <a:prstClr val="black"/>
              </a:solidFill>
              <a:latin typeface="メイリオ" pitchFamily="50" charset="-128"/>
              <a:ea typeface="メイリオ" pitchFamily="50" charset="-128"/>
              <a:cs typeface="メイリオ" pitchFamily="50" charset="-128"/>
            </a:endParaRPr>
          </a:p>
        </p:txBody>
      </p:sp>
      <p:sp>
        <p:nvSpPr>
          <p:cNvPr id="27677" name="AutoShape 21"/>
          <p:cNvSpPr>
            <a:spLocks noChangeArrowheads="1"/>
          </p:cNvSpPr>
          <p:nvPr/>
        </p:nvSpPr>
        <p:spPr bwMode="auto">
          <a:xfrm>
            <a:off x="6858000" y="3857625"/>
            <a:ext cx="1143000"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各種帳票</a:t>
            </a:r>
          </a:p>
        </p:txBody>
      </p:sp>
      <p:sp>
        <p:nvSpPr>
          <p:cNvPr id="98" name="AutoShape 21"/>
          <p:cNvSpPr>
            <a:spLocks noChangeArrowheads="1"/>
          </p:cNvSpPr>
          <p:nvPr/>
        </p:nvSpPr>
        <p:spPr bwMode="auto">
          <a:xfrm>
            <a:off x="3233738" y="5314950"/>
            <a:ext cx="1857375" cy="293688"/>
          </a:xfrm>
          <a:prstGeom prst="roundRect">
            <a:avLst>
              <a:gd name="adj" fmla="val 16667"/>
            </a:avLst>
          </a:prstGeom>
          <a:solidFill>
            <a:schemeClr val="accent4">
              <a:lumMod val="60000"/>
              <a:lumOff val="40000"/>
            </a:schemeClr>
          </a:solidFill>
          <a:ln w="6350">
            <a:noFill/>
            <a:round/>
            <a:headEnd/>
            <a:tailEnd/>
          </a:ln>
          <a:scene3d>
            <a:camera prst="orthographicFront"/>
            <a:lightRig rig="threePt" dir="t"/>
          </a:scene3d>
          <a:sp3d>
            <a:bevelT w="101600" prst="coolSlant"/>
          </a:sp3d>
        </p:spPr>
        <p:txBody>
          <a:bodyPr wrap="none" anchor="ctr"/>
          <a:lstStyle/>
          <a:p>
            <a:pPr algn="ctr">
              <a:defRPr/>
            </a:pPr>
            <a:r>
              <a:rPr lang="ja-JP" altLang="en-US" sz="1600" dirty="0">
                <a:solidFill>
                  <a:prstClr val="black"/>
                </a:solidFill>
                <a:latin typeface="メイリオ" pitchFamily="50" charset="-128"/>
                <a:ea typeface="メイリオ" pitchFamily="50" charset="-128"/>
                <a:cs typeface="メイリオ" pitchFamily="50" charset="-128"/>
              </a:rPr>
              <a:t>経理部門</a:t>
            </a:r>
          </a:p>
        </p:txBody>
      </p:sp>
      <p:sp>
        <p:nvSpPr>
          <p:cNvPr id="100" name="フローチャート : 代替処理 99"/>
          <p:cNvSpPr/>
          <p:nvPr/>
        </p:nvSpPr>
        <p:spPr>
          <a:xfrm>
            <a:off x="6929438" y="1714500"/>
            <a:ext cx="1857375" cy="285750"/>
          </a:xfrm>
          <a:prstGeom prst="flowChartAlternateProcess">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拠点経理担当等向け</a:t>
            </a:r>
          </a:p>
        </p:txBody>
      </p:sp>
      <p:sp>
        <p:nvSpPr>
          <p:cNvPr id="101" name="AutoShape 20"/>
          <p:cNvSpPr>
            <a:spLocks noChangeArrowheads="1"/>
          </p:cNvSpPr>
          <p:nvPr/>
        </p:nvSpPr>
        <p:spPr bwMode="auto">
          <a:xfrm>
            <a:off x="6357938" y="5214938"/>
            <a:ext cx="2357437" cy="64293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経理承認未承認一覧表　</a:t>
            </a:r>
            <a:r>
              <a:rPr lang="ja-JP" altLang="en-US" sz="900" dirty="0">
                <a:solidFill>
                  <a:prstClr val="black"/>
                </a:solidFill>
                <a:latin typeface="メイリオ" pitchFamily="50" charset="-128"/>
                <a:ea typeface="メイリオ" pitchFamily="50" charset="-128"/>
                <a:cs typeface="メイリオ" pitchFamily="50" charset="-128"/>
              </a:rPr>
              <a:t>など</a:t>
            </a:r>
            <a:endParaRPr lang="en-US" altLang="ja-JP" sz="900" dirty="0">
              <a:solidFill>
                <a:prstClr val="black"/>
              </a:solidFill>
              <a:latin typeface="メイリオ" pitchFamily="50" charset="-128"/>
              <a:ea typeface="メイリオ" pitchFamily="50" charset="-128"/>
              <a:cs typeface="メイリオ" pitchFamily="50" charset="-128"/>
            </a:endParaRPr>
          </a:p>
          <a:p>
            <a:pPr>
              <a:defRPr/>
            </a:pPr>
            <a:r>
              <a:rPr lang="ja-JP" altLang="en-US" sz="900" dirty="0">
                <a:solidFill>
                  <a:prstClr val="black"/>
                </a:solidFill>
                <a:latin typeface="メイリオ" pitchFamily="50" charset="-128"/>
                <a:ea typeface="メイリオ" pitchFamily="50" charset="-128"/>
                <a:cs typeface="メイリオ" pitchFamily="50" charset="-128"/>
              </a:rPr>
              <a:t>（請求書</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社員精算</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振替伝票</a:t>
            </a:r>
            <a:r>
              <a:rPr lang="en-US" altLang="ja-JP" sz="900" dirty="0">
                <a:solidFill>
                  <a:prstClr val="black"/>
                </a:solidFill>
                <a:latin typeface="メイリオ" pitchFamily="50" charset="-128"/>
                <a:ea typeface="メイリオ" pitchFamily="50" charset="-128"/>
                <a:cs typeface="メイリオ" pitchFamily="50" charset="-128"/>
              </a:rPr>
              <a:t>/</a:t>
            </a:r>
            <a:r>
              <a:rPr lang="ja-JP" altLang="en-US" sz="900" dirty="0">
                <a:solidFill>
                  <a:prstClr val="black"/>
                </a:solidFill>
                <a:latin typeface="メイリオ" pitchFamily="50" charset="-128"/>
                <a:ea typeface="メイリオ" pitchFamily="50" charset="-128"/>
                <a:cs typeface="メイリオ" pitchFamily="50" charset="-128"/>
              </a:rPr>
              <a:t>現預金出納）</a:t>
            </a:r>
            <a:endParaRPr lang="en-US" altLang="ja-JP" sz="900" dirty="0">
              <a:solidFill>
                <a:prstClr val="black"/>
              </a:solidFill>
              <a:latin typeface="メイリオ" pitchFamily="50" charset="-128"/>
              <a:ea typeface="メイリオ" pitchFamily="50" charset="-128"/>
              <a:cs typeface="メイリオ" pitchFamily="50" charset="-128"/>
            </a:endParaRPr>
          </a:p>
        </p:txBody>
      </p:sp>
      <p:sp>
        <p:nvSpPr>
          <p:cNvPr id="27681" name="AutoShape 21"/>
          <p:cNvSpPr>
            <a:spLocks noChangeArrowheads="1"/>
          </p:cNvSpPr>
          <p:nvPr/>
        </p:nvSpPr>
        <p:spPr bwMode="auto">
          <a:xfrm>
            <a:off x="6929438" y="5072063"/>
            <a:ext cx="1143000" cy="293687"/>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各種帳票</a:t>
            </a:r>
          </a:p>
        </p:txBody>
      </p:sp>
      <p:sp>
        <p:nvSpPr>
          <p:cNvPr id="105" name="フローチャート : 代替処理 104"/>
          <p:cNvSpPr/>
          <p:nvPr/>
        </p:nvSpPr>
        <p:spPr>
          <a:xfrm>
            <a:off x="1900238" y="6143625"/>
            <a:ext cx="2143125"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accent1">
                    <a:lumMod val="75000"/>
                  </a:schemeClr>
                </a:solidFill>
                <a:latin typeface="Times New Roman" pitchFamily="18" charset="0"/>
                <a:cs typeface="Times New Roman" pitchFamily="18" charset="0"/>
              </a:rPr>
              <a:t>SuperStream</a:t>
            </a:r>
            <a:r>
              <a:rPr lang="en-US" altLang="ja-JP" sz="1200" b="1" i="1" dirty="0">
                <a:solidFill>
                  <a:schemeClr val="accent1">
                    <a:lumMod val="75000"/>
                  </a:schemeClr>
                </a:solidFill>
                <a:latin typeface="Times New Roman" pitchFamily="18" charset="0"/>
                <a:cs typeface="Times New Roman" pitchFamily="18" charset="0"/>
              </a:rPr>
              <a:t>-</a:t>
            </a:r>
            <a:r>
              <a:rPr lang="en-US" altLang="ja-JP" sz="1200" b="1" dirty="0">
                <a:solidFill>
                  <a:schemeClr val="accent1">
                    <a:lumMod val="75000"/>
                  </a:schemeClr>
                </a:solidFill>
                <a:latin typeface="Times New Roman" pitchFamily="18" charset="0"/>
                <a:cs typeface="Times New Roman" pitchFamily="18" charset="0"/>
              </a:rPr>
              <a:t>AP</a:t>
            </a:r>
            <a:r>
              <a:rPr lang="en-US" altLang="ja-JP" sz="1200" dirty="0">
                <a:solidFill>
                  <a:schemeClr val="accent1">
                    <a:lumMod val="75000"/>
                  </a:schemeClr>
                </a:solidFill>
              </a:rPr>
              <a:t>+</a:t>
            </a:r>
            <a:endParaRPr lang="ja-JP" altLang="en-US" sz="1200" dirty="0">
              <a:solidFill>
                <a:schemeClr val="accent1">
                  <a:lumMod val="75000"/>
                </a:schemeClr>
              </a:solidFill>
            </a:endParaRPr>
          </a:p>
        </p:txBody>
      </p:sp>
      <p:sp>
        <p:nvSpPr>
          <p:cNvPr id="25650" name="AutoShape 19"/>
          <p:cNvSpPr>
            <a:spLocks noChangeArrowheads="1"/>
          </p:cNvSpPr>
          <p:nvPr/>
        </p:nvSpPr>
        <p:spPr bwMode="auto">
          <a:xfrm>
            <a:off x="2143125" y="5749925"/>
            <a:ext cx="287338" cy="393700"/>
          </a:xfrm>
          <a:prstGeom prst="downArrow">
            <a:avLst>
              <a:gd name="adj1" fmla="val 50000"/>
              <a:gd name="adj2" fmla="val 5724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 name="フローチャート : 代替処理 106"/>
          <p:cNvSpPr/>
          <p:nvPr/>
        </p:nvSpPr>
        <p:spPr>
          <a:xfrm>
            <a:off x="5000625" y="6143625"/>
            <a:ext cx="2143125"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-CORE</a:t>
            </a:r>
            <a:endParaRPr lang="ja-JP" altLang="en-US" sz="1200" dirty="0">
              <a:solidFill>
                <a:schemeClr val="accent1">
                  <a:lumMod val="75000"/>
                </a:schemeClr>
              </a:solidFill>
            </a:endParaRPr>
          </a:p>
        </p:txBody>
      </p:sp>
      <p:sp>
        <p:nvSpPr>
          <p:cNvPr id="25652" name="AutoShape 19"/>
          <p:cNvSpPr>
            <a:spLocks noChangeArrowheads="1"/>
          </p:cNvSpPr>
          <p:nvPr/>
        </p:nvSpPr>
        <p:spPr bwMode="auto">
          <a:xfrm>
            <a:off x="5072063" y="5749925"/>
            <a:ext cx="287337" cy="393700"/>
          </a:xfrm>
          <a:prstGeom prst="downArrow">
            <a:avLst>
              <a:gd name="adj1" fmla="val 50000"/>
              <a:gd name="adj2" fmla="val 57243"/>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9" name="AutoShape 21"/>
          <p:cNvSpPr>
            <a:spLocks noChangeArrowheads="1"/>
          </p:cNvSpPr>
          <p:nvPr/>
        </p:nvSpPr>
        <p:spPr bwMode="auto">
          <a:xfrm>
            <a:off x="2500313" y="5786438"/>
            <a:ext cx="114300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支払依頼データ</a:t>
            </a:r>
          </a:p>
        </p:txBody>
      </p:sp>
      <p:sp>
        <p:nvSpPr>
          <p:cNvPr id="110" name="AutoShape 21"/>
          <p:cNvSpPr>
            <a:spLocks noChangeArrowheads="1"/>
          </p:cNvSpPr>
          <p:nvPr/>
        </p:nvSpPr>
        <p:spPr bwMode="auto">
          <a:xfrm>
            <a:off x="5429250" y="5778500"/>
            <a:ext cx="857250"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仕訳データ</a:t>
            </a:r>
          </a:p>
        </p:txBody>
      </p:sp>
      <p:sp>
        <p:nvSpPr>
          <p:cNvPr id="51" name="フローチャート : 論理積ゲート 50"/>
          <p:cNvSpPr/>
          <p:nvPr/>
        </p:nvSpPr>
        <p:spPr>
          <a:xfrm rot="16200000">
            <a:off x="392906" y="3036094"/>
            <a:ext cx="357188" cy="28575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53" name="円/楕円 52"/>
          <p:cNvSpPr/>
          <p:nvPr/>
        </p:nvSpPr>
        <p:spPr>
          <a:xfrm>
            <a:off x="428625" y="2714625"/>
            <a:ext cx="285750" cy="2857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メイリオ" pitchFamily="50" charset="-128"/>
              <a:ea typeface="メイリオ" pitchFamily="50" charset="-128"/>
              <a:cs typeface="メイリオ" pitchFamily="50" charset="-128"/>
            </a:endParaRPr>
          </a:p>
        </p:txBody>
      </p:sp>
      <p:sp>
        <p:nvSpPr>
          <p:cNvPr id="54" name="Oval 13"/>
          <p:cNvSpPr>
            <a:spLocks noChangeArrowheads="1"/>
          </p:cNvSpPr>
          <p:nvPr/>
        </p:nvSpPr>
        <p:spPr bwMode="auto">
          <a:xfrm>
            <a:off x="1428750" y="2714625"/>
            <a:ext cx="1785938"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出張申請精算</a:t>
            </a:r>
          </a:p>
        </p:txBody>
      </p:sp>
      <p:sp>
        <p:nvSpPr>
          <p:cNvPr id="55" name="Oval 13"/>
          <p:cNvSpPr>
            <a:spLocks noChangeArrowheads="1"/>
          </p:cNvSpPr>
          <p:nvPr/>
        </p:nvSpPr>
        <p:spPr bwMode="auto">
          <a:xfrm>
            <a:off x="4643438" y="2786063"/>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源泉請求書入力</a:t>
            </a:r>
          </a:p>
        </p:txBody>
      </p:sp>
      <p:sp>
        <p:nvSpPr>
          <p:cNvPr id="59" name="Oval 13"/>
          <p:cNvSpPr>
            <a:spLocks noChangeArrowheads="1"/>
          </p:cNvSpPr>
          <p:nvPr/>
        </p:nvSpPr>
        <p:spPr bwMode="auto">
          <a:xfrm>
            <a:off x="4643438" y="2143125"/>
            <a:ext cx="1785937"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請求書入力</a:t>
            </a:r>
          </a:p>
        </p:txBody>
      </p:sp>
      <p:sp>
        <p:nvSpPr>
          <p:cNvPr id="60" name="Oval 13"/>
          <p:cNvSpPr>
            <a:spLocks noChangeArrowheads="1"/>
          </p:cNvSpPr>
          <p:nvPr/>
        </p:nvSpPr>
        <p:spPr bwMode="auto">
          <a:xfrm>
            <a:off x="6929438" y="2786063"/>
            <a:ext cx="1785937"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振替伝票</a:t>
            </a:r>
          </a:p>
        </p:txBody>
      </p:sp>
      <p:sp>
        <p:nvSpPr>
          <p:cNvPr id="61" name="Oval 13"/>
          <p:cNvSpPr>
            <a:spLocks noChangeArrowheads="1"/>
          </p:cNvSpPr>
          <p:nvPr/>
        </p:nvSpPr>
        <p:spPr bwMode="auto">
          <a:xfrm>
            <a:off x="6929438" y="2143125"/>
            <a:ext cx="1785937" cy="50006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入金伝票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出金伝票</a:t>
            </a:r>
          </a:p>
        </p:txBody>
      </p:sp>
      <p:sp>
        <p:nvSpPr>
          <p:cNvPr id="25672" name="フッター プレースホルダ 2"/>
          <p:cNvSpPr>
            <a:spLocks noGrp="1"/>
          </p:cNvSpPr>
          <p:nvPr>
            <p:ph type="ftr" sz="quarter" idx="11"/>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0E1911E-2B96-4B8B-88BF-B6AB34C4ECBE}" type="slidenum">
              <a:rPr lang="ja-JP" altLang="en-US" smtClean="0"/>
              <a:pPr fontAlgn="base">
                <a:spcBef>
                  <a:spcPct val="0"/>
                </a:spcBef>
                <a:spcAft>
                  <a:spcPct val="0"/>
                </a:spcAft>
                <a:defRPr/>
              </a:pPr>
              <a:t>3</a:t>
            </a:fld>
            <a:endParaRPr lang="ja-JP" altLang="en-US" smtClean="0"/>
          </a:p>
        </p:txBody>
      </p:sp>
      <p:sp>
        <p:nvSpPr>
          <p:cNvPr id="26627"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dirty="0" smtClean="0">
                <a:latin typeface="メイリオ" pitchFamily="50" charset="-128"/>
                <a:ea typeface="メイリオ" pitchFamily="50" charset="-128"/>
                <a:cs typeface="メイリオ" pitchFamily="50" charset="-128"/>
              </a:rPr>
              <a:t>分散入力システム</a:t>
            </a:r>
            <a:r>
              <a:rPr lang="ja-JP" altLang="en-US" sz="2400"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コンセプト</a:t>
            </a:r>
          </a:p>
        </p:txBody>
      </p:sp>
      <p:sp>
        <p:nvSpPr>
          <p:cNvPr id="20" name="Rectangle 11"/>
          <p:cNvSpPr>
            <a:spLocks noChangeArrowheads="1"/>
          </p:cNvSpPr>
          <p:nvPr/>
        </p:nvSpPr>
        <p:spPr bwMode="auto">
          <a:xfrm>
            <a:off x="250825" y="1561098"/>
            <a:ext cx="6135013" cy="338554"/>
          </a:xfrm>
          <a:prstGeom prst="rect">
            <a:avLst/>
          </a:prstGeom>
          <a:solidFill>
            <a:srgbClr val="005096"/>
          </a:solidFill>
          <a:ln w="9525" algn="ctr">
            <a:solidFill>
              <a:srgbClr val="005096"/>
            </a:solidFill>
            <a:miter lim="800000"/>
            <a:headEnd/>
            <a:tailEnd/>
          </a:ln>
          <a:effectLst/>
        </p:spPr>
        <p:txBody>
          <a:bodyPr wrap="none" anchor="ctr">
            <a:spAutoFit/>
          </a:bodyPr>
          <a:lstStyle/>
          <a:p>
            <a:pPr fontAlgn="auto">
              <a:spcBef>
                <a:spcPts val="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紙ベースの精算では非効率、データ不整合、処理遅延が発生する</a:t>
            </a:r>
          </a:p>
        </p:txBody>
      </p:sp>
      <p:sp>
        <p:nvSpPr>
          <p:cNvPr id="21" name="Text Box 19"/>
          <p:cNvSpPr txBox="1">
            <a:spLocks noChangeArrowheads="1"/>
          </p:cNvSpPr>
          <p:nvPr/>
        </p:nvSpPr>
        <p:spPr bwMode="auto">
          <a:xfrm>
            <a:off x="179388" y="3741738"/>
            <a:ext cx="3168476" cy="1055687"/>
          </a:xfrm>
          <a:prstGeom prst="rect">
            <a:avLst/>
          </a:prstGeom>
          <a:solidFill>
            <a:srgbClr val="66A3CE"/>
          </a:solidFill>
          <a:ln w="12700">
            <a:solidFill>
              <a:srgbClr val="005096"/>
            </a:solidFill>
            <a:miter lim="800000"/>
            <a:headEnd/>
            <a:tailEnd/>
          </a:ln>
          <a:effectLst/>
        </p:spPr>
        <p:txBody>
          <a:bodyPr/>
          <a:lstStyle/>
          <a:p>
            <a:pPr fontAlgn="auto">
              <a:spcBef>
                <a:spcPct val="50000"/>
              </a:spcBef>
              <a:spcAft>
                <a:spcPts val="0"/>
              </a:spcAft>
              <a:defRPr/>
            </a:pPr>
            <a:endParaRPr kumimoji="0" lang="en-US" altLang="ja-JP" sz="1400" b="1" kern="0" dirty="0">
              <a:solidFill>
                <a:schemeClr val="bg1"/>
              </a:solidFill>
              <a:latin typeface="メイリオ" pitchFamily="50" charset="-128"/>
              <a:ea typeface="メイリオ" pitchFamily="50" charset="-128"/>
              <a:cs typeface="メイリオ" pitchFamily="50" charset="-128"/>
            </a:endParaRPr>
          </a:p>
          <a:p>
            <a:pPr fontAlgn="auto">
              <a:spcBef>
                <a:spcPct val="50000"/>
              </a:spcBef>
              <a:spcAft>
                <a:spcPts val="0"/>
              </a:spcAft>
              <a:defRPr/>
            </a:pPr>
            <a:r>
              <a:rPr kumimoji="0" lang="ja-JP" altLang="en-US" sz="1400" b="1" kern="0" dirty="0">
                <a:solidFill>
                  <a:schemeClr val="bg1"/>
                </a:solidFill>
                <a:latin typeface="メイリオ" pitchFamily="50" charset="-128"/>
                <a:ea typeface="メイリオ" pitchFamily="50" charset="-128"/>
                <a:cs typeface="メイリオ" pitchFamily="50" charset="-128"/>
              </a:rPr>
              <a:t>・記入に手間が掛かる</a:t>
            </a:r>
          </a:p>
          <a:p>
            <a:pPr fontAlgn="auto">
              <a:spcBef>
                <a:spcPct val="50000"/>
              </a:spcBef>
              <a:spcAft>
                <a:spcPts val="0"/>
              </a:spcAft>
              <a:defRPr/>
            </a:pPr>
            <a:r>
              <a:rPr kumimoji="0" lang="ja-JP" altLang="en-US" sz="1400" b="1" kern="0" dirty="0">
                <a:solidFill>
                  <a:schemeClr val="bg1"/>
                </a:solidFill>
                <a:latin typeface="メイリオ" pitchFamily="50" charset="-128"/>
                <a:ea typeface="メイリオ" pitchFamily="50" charset="-128"/>
                <a:cs typeface="メイリオ" pitchFamily="50" charset="-128"/>
              </a:rPr>
              <a:t>・項目の誤り（勘定科目、書式</a:t>
            </a:r>
            <a:r>
              <a:rPr kumimoji="0" lang="en-US" altLang="ja-JP" sz="1400" b="1" kern="0" dirty="0">
                <a:solidFill>
                  <a:schemeClr val="bg1"/>
                </a:solidFill>
                <a:latin typeface="メイリオ" pitchFamily="50" charset="-128"/>
                <a:ea typeface="メイリオ" pitchFamily="50" charset="-128"/>
                <a:cs typeface="メイリオ" pitchFamily="50" charset="-128"/>
              </a:rPr>
              <a:t>etc)</a:t>
            </a:r>
          </a:p>
        </p:txBody>
      </p:sp>
      <p:sp>
        <p:nvSpPr>
          <p:cNvPr id="22" name="Text Box 20"/>
          <p:cNvSpPr txBox="1">
            <a:spLocks noChangeArrowheads="1"/>
          </p:cNvSpPr>
          <p:nvPr/>
        </p:nvSpPr>
        <p:spPr bwMode="auto">
          <a:xfrm>
            <a:off x="2716213" y="5157788"/>
            <a:ext cx="2935287" cy="982662"/>
          </a:xfrm>
          <a:prstGeom prst="rect">
            <a:avLst/>
          </a:prstGeom>
          <a:solidFill>
            <a:srgbClr val="CCFFCC"/>
          </a:solidFill>
          <a:ln w="12700">
            <a:solidFill>
              <a:srgbClr val="008000"/>
            </a:solidFill>
            <a:miter lim="800000"/>
            <a:headEnd/>
            <a:tailEnd/>
          </a:ln>
          <a:effectLst/>
        </p:spPr>
        <p:txBody>
          <a:bodyPr/>
          <a:lstStyle/>
          <a:p>
            <a:pPr fontAlgn="auto">
              <a:spcBef>
                <a:spcPct val="50000"/>
              </a:spcBef>
              <a:spcAft>
                <a:spcPts val="0"/>
              </a:spcAft>
              <a:defRPr/>
            </a:pPr>
            <a:endParaRPr lang="en-US" altLang="ja-JP" sz="1400" b="1" dirty="0">
              <a:latin typeface="メイリオ" pitchFamily="50" charset="-128"/>
              <a:ea typeface="メイリオ" pitchFamily="50" charset="-128"/>
              <a:cs typeface="メイリオ" pitchFamily="50" charset="-128"/>
            </a:endParaRPr>
          </a:p>
          <a:p>
            <a:pPr fontAlgn="auto">
              <a:spcBef>
                <a:spcPct val="50000"/>
              </a:spcBef>
              <a:spcAft>
                <a:spcPts val="0"/>
              </a:spcAft>
              <a:defRPr/>
            </a:pPr>
            <a:r>
              <a:rPr lang="ja-JP" altLang="en-US" sz="1400" b="1" dirty="0">
                <a:solidFill>
                  <a:srgbClr val="008000"/>
                </a:solidFill>
                <a:latin typeface="メイリオ" pitchFamily="50" charset="-128"/>
                <a:ea typeface="メイリオ" pitchFamily="50" charset="-128"/>
                <a:cs typeface="メイリオ" pitchFamily="50" charset="-128"/>
              </a:rPr>
              <a:t>・承認者不在による遅延</a:t>
            </a:r>
          </a:p>
          <a:p>
            <a:pPr fontAlgn="auto">
              <a:spcBef>
                <a:spcPct val="50000"/>
              </a:spcBef>
              <a:spcAft>
                <a:spcPts val="0"/>
              </a:spcAft>
              <a:defRPr/>
            </a:pPr>
            <a:r>
              <a:rPr lang="ja-JP" altLang="en-US" sz="1400" b="1" dirty="0">
                <a:solidFill>
                  <a:srgbClr val="008000"/>
                </a:solidFill>
                <a:latin typeface="メイリオ" pitchFamily="50" charset="-128"/>
                <a:ea typeface="メイリオ" pitchFamily="50" charset="-128"/>
                <a:cs typeface="メイリオ" pitchFamily="50" charset="-128"/>
              </a:rPr>
              <a:t>・申請書（伝票）の紛失のリスク</a:t>
            </a:r>
          </a:p>
        </p:txBody>
      </p:sp>
      <p:sp>
        <p:nvSpPr>
          <p:cNvPr id="23" name="Text Box 21"/>
          <p:cNvSpPr txBox="1">
            <a:spLocks noChangeArrowheads="1"/>
          </p:cNvSpPr>
          <p:nvPr/>
        </p:nvSpPr>
        <p:spPr bwMode="auto">
          <a:xfrm>
            <a:off x="5795963" y="3024188"/>
            <a:ext cx="3176587" cy="1779587"/>
          </a:xfrm>
          <a:prstGeom prst="rect">
            <a:avLst/>
          </a:prstGeom>
          <a:solidFill>
            <a:srgbClr val="FFFF99"/>
          </a:solidFill>
          <a:ln w="12700">
            <a:solidFill>
              <a:srgbClr val="E27100"/>
            </a:solidFill>
            <a:miter lim="800000"/>
            <a:headEnd/>
            <a:tailEnd/>
          </a:ln>
          <a:effectLst/>
        </p:spPr>
        <p:txBody>
          <a:bodyPr/>
          <a:lstStyle/>
          <a:p>
            <a:pPr fontAlgn="auto">
              <a:spcBef>
                <a:spcPct val="50000"/>
              </a:spcBef>
              <a:spcAft>
                <a:spcPts val="0"/>
              </a:spcAft>
              <a:defRPr/>
            </a:pPr>
            <a:endParaRPr kumimoji="0" lang="en-US" altLang="ja-JP" sz="1400" b="1" kern="0" dirty="0">
              <a:solidFill>
                <a:sysClr val="windowText" lastClr="000000"/>
              </a:solidFill>
              <a:latin typeface="メイリオ" pitchFamily="50" charset="-128"/>
              <a:ea typeface="メイリオ" pitchFamily="50" charset="-128"/>
              <a:cs typeface="メイリオ" pitchFamily="50" charset="-128"/>
            </a:endParaRPr>
          </a:p>
          <a:p>
            <a:pPr fontAlgn="auto">
              <a:spcBef>
                <a:spcPct val="50000"/>
              </a:spcBef>
              <a:spcAft>
                <a:spcPts val="0"/>
              </a:spcAft>
              <a:defRPr/>
            </a:pPr>
            <a:r>
              <a:rPr kumimoji="0" lang="ja-JP" altLang="en-US" sz="1400" b="1" kern="0" dirty="0">
                <a:solidFill>
                  <a:srgbClr val="E27100"/>
                </a:solidFill>
                <a:latin typeface="メイリオ" pitchFamily="50" charset="-128"/>
                <a:ea typeface="メイリオ" pitchFamily="50" charset="-128"/>
                <a:cs typeface="メイリオ" pitchFamily="50" charset="-128"/>
              </a:rPr>
              <a:t>・申請書（伝票）が来るまで把握できない</a:t>
            </a:r>
          </a:p>
          <a:p>
            <a:pPr fontAlgn="auto">
              <a:spcBef>
                <a:spcPct val="50000"/>
              </a:spcBef>
              <a:spcAft>
                <a:spcPts val="0"/>
              </a:spcAft>
              <a:defRPr/>
            </a:pPr>
            <a:r>
              <a:rPr kumimoji="0" lang="ja-JP" altLang="en-US" sz="1400" b="1" kern="0" dirty="0">
                <a:solidFill>
                  <a:srgbClr val="E27100"/>
                </a:solidFill>
                <a:latin typeface="メイリオ" pitchFamily="50" charset="-128"/>
                <a:ea typeface="メイリオ" pitchFamily="50" charset="-128"/>
                <a:cs typeface="メイリオ" pitchFamily="50" charset="-128"/>
              </a:rPr>
              <a:t>・システム入力に手間が掛かる</a:t>
            </a:r>
          </a:p>
          <a:p>
            <a:pPr fontAlgn="auto">
              <a:spcBef>
                <a:spcPct val="50000"/>
              </a:spcBef>
              <a:spcAft>
                <a:spcPts val="0"/>
              </a:spcAft>
              <a:defRPr/>
            </a:pPr>
            <a:r>
              <a:rPr kumimoji="0" lang="ja-JP" altLang="en-US" sz="1400" b="1" kern="0" dirty="0">
                <a:solidFill>
                  <a:srgbClr val="E27100"/>
                </a:solidFill>
                <a:latin typeface="メイリオ" pitchFamily="50" charset="-128"/>
                <a:ea typeface="メイリオ" pitchFamily="50" charset="-128"/>
                <a:cs typeface="メイリオ" pitchFamily="50" charset="-128"/>
              </a:rPr>
              <a:t>・入力ミスによる不整合のリスク</a:t>
            </a:r>
          </a:p>
          <a:p>
            <a:pPr fontAlgn="auto">
              <a:spcBef>
                <a:spcPct val="50000"/>
              </a:spcBef>
              <a:spcAft>
                <a:spcPts val="0"/>
              </a:spcAft>
              <a:defRPr/>
            </a:pPr>
            <a:r>
              <a:rPr kumimoji="0" lang="ja-JP" altLang="en-US" sz="1400" b="1" kern="0" dirty="0">
                <a:solidFill>
                  <a:srgbClr val="E27100"/>
                </a:solidFill>
                <a:latin typeface="メイリオ" pitchFamily="50" charset="-128"/>
                <a:ea typeface="メイリオ" pitchFamily="50" charset="-128"/>
                <a:cs typeface="メイリオ" pitchFamily="50" charset="-128"/>
              </a:rPr>
              <a:t>・申請書（伝票）の紛失のリスク</a:t>
            </a:r>
          </a:p>
        </p:txBody>
      </p:sp>
      <p:sp>
        <p:nvSpPr>
          <p:cNvPr id="24" name="Line 29"/>
          <p:cNvSpPr>
            <a:spLocks noChangeShapeType="1"/>
          </p:cNvSpPr>
          <p:nvPr/>
        </p:nvSpPr>
        <p:spPr bwMode="auto">
          <a:xfrm>
            <a:off x="1403350" y="4868863"/>
            <a:ext cx="0" cy="865187"/>
          </a:xfrm>
          <a:prstGeom prst="line">
            <a:avLst/>
          </a:prstGeom>
          <a:noFill/>
          <a:ln w="50800">
            <a:solidFill>
              <a:srgbClr val="E27100"/>
            </a:solidFill>
            <a:round/>
            <a:headEnd/>
            <a:tailEn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5" name="Line 30"/>
          <p:cNvSpPr>
            <a:spLocks noChangeShapeType="1"/>
          </p:cNvSpPr>
          <p:nvPr/>
        </p:nvSpPr>
        <p:spPr bwMode="auto">
          <a:xfrm>
            <a:off x="1397000" y="5721350"/>
            <a:ext cx="1296988" cy="0"/>
          </a:xfrm>
          <a:prstGeom prst="line">
            <a:avLst/>
          </a:prstGeom>
          <a:noFill/>
          <a:ln w="63500">
            <a:solidFill>
              <a:srgbClr val="E27100"/>
            </a:solidFill>
            <a:round/>
            <a:headEnd/>
            <a:tailEnd type="triangle"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 name="Line 31"/>
          <p:cNvSpPr>
            <a:spLocks noChangeShapeType="1"/>
          </p:cNvSpPr>
          <p:nvPr/>
        </p:nvSpPr>
        <p:spPr bwMode="auto">
          <a:xfrm>
            <a:off x="5651500" y="5805488"/>
            <a:ext cx="1512888" cy="0"/>
          </a:xfrm>
          <a:prstGeom prst="line">
            <a:avLst/>
          </a:prstGeom>
          <a:noFill/>
          <a:ln w="63500">
            <a:solidFill>
              <a:srgbClr val="E27100"/>
            </a:solidFill>
            <a:round/>
            <a:headEnd/>
            <a:tailEn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 name="Line 32"/>
          <p:cNvSpPr>
            <a:spLocks noChangeShapeType="1"/>
          </p:cNvSpPr>
          <p:nvPr/>
        </p:nvSpPr>
        <p:spPr bwMode="auto">
          <a:xfrm flipV="1">
            <a:off x="7151688" y="4868863"/>
            <a:ext cx="0" cy="936625"/>
          </a:xfrm>
          <a:prstGeom prst="line">
            <a:avLst/>
          </a:prstGeom>
          <a:noFill/>
          <a:ln w="63500">
            <a:solidFill>
              <a:srgbClr val="E27100"/>
            </a:solidFill>
            <a:round/>
            <a:headEnd/>
            <a:tailEnd type="triangle" w="med" len="med"/>
          </a:ln>
          <a:effectLst/>
        </p:spPr>
        <p:txBody>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 name="Text Box 4"/>
          <p:cNvSpPr txBox="1">
            <a:spLocks noChangeArrowheads="1"/>
          </p:cNvSpPr>
          <p:nvPr/>
        </p:nvSpPr>
        <p:spPr bwMode="auto">
          <a:xfrm>
            <a:off x="539750" y="3597275"/>
            <a:ext cx="1980029" cy="307777"/>
          </a:xfrm>
          <a:prstGeom prst="rect">
            <a:avLst/>
          </a:prstGeom>
          <a:solidFill>
            <a:srgbClr val="FFFFFF"/>
          </a:solidFill>
          <a:ln w="9525">
            <a:solidFill>
              <a:srgbClr val="005096"/>
            </a:solidFill>
            <a:miter lim="800000"/>
            <a:headEnd/>
            <a:tailEnd/>
          </a:ln>
          <a:effectLst/>
        </p:spPr>
        <p:txBody>
          <a:bodyPr wrap="none">
            <a:spAutoFit/>
          </a:bodyPr>
          <a:lstStyle/>
          <a:p>
            <a:pPr fontAlgn="auto">
              <a:spcBef>
                <a:spcPts val="0"/>
              </a:spcBef>
              <a:spcAft>
                <a:spcPts val="0"/>
              </a:spcAft>
              <a:defRPr/>
            </a:pPr>
            <a:r>
              <a:rPr kumimoji="0" lang="ja-JP" altLang="en-US" sz="1400" b="1" kern="0">
                <a:solidFill>
                  <a:srgbClr val="005096"/>
                </a:solidFill>
                <a:latin typeface="メイリオ" pitchFamily="50" charset="-128"/>
                <a:ea typeface="メイリオ" pitchFamily="50" charset="-128"/>
                <a:cs typeface="メイリオ" pitchFamily="50" charset="-128"/>
              </a:rPr>
              <a:t>紙による社員経費精算</a:t>
            </a:r>
          </a:p>
        </p:txBody>
      </p:sp>
      <p:sp>
        <p:nvSpPr>
          <p:cNvPr id="29" name="Text Box 12"/>
          <p:cNvSpPr txBox="1">
            <a:spLocks noChangeArrowheads="1"/>
          </p:cNvSpPr>
          <p:nvPr/>
        </p:nvSpPr>
        <p:spPr bwMode="auto">
          <a:xfrm>
            <a:off x="3276600" y="5013325"/>
            <a:ext cx="1800493" cy="307777"/>
          </a:xfrm>
          <a:prstGeom prst="rect">
            <a:avLst/>
          </a:prstGeom>
          <a:solidFill>
            <a:srgbClr val="008000"/>
          </a:solidFill>
          <a:ln w="9525">
            <a:noFill/>
            <a:miter lim="800000"/>
            <a:headEnd/>
            <a:tailEnd/>
          </a:ln>
          <a:effectLst/>
        </p:spPr>
        <p:txBody>
          <a:bodyPr wrap="none">
            <a:spAutoFit/>
          </a:bodyPr>
          <a:lstStyle/>
          <a:p>
            <a:pPr fontAlgn="auto">
              <a:spcBef>
                <a:spcPts val="0"/>
              </a:spcBef>
              <a:spcAft>
                <a:spcPts val="0"/>
              </a:spcAft>
              <a:defRPr/>
            </a:pPr>
            <a:r>
              <a:rPr lang="ja-JP" altLang="en-US" sz="1400" b="1">
                <a:solidFill>
                  <a:schemeClr val="bg1"/>
                </a:solidFill>
                <a:latin typeface="メイリオ" pitchFamily="50" charset="-128"/>
                <a:ea typeface="メイリオ" pitchFamily="50" charset="-128"/>
                <a:cs typeface="メイリオ" pitchFamily="50" charset="-128"/>
              </a:rPr>
              <a:t>上司による捺印行為</a:t>
            </a:r>
          </a:p>
        </p:txBody>
      </p:sp>
      <p:sp>
        <p:nvSpPr>
          <p:cNvPr id="30" name="Text Box 5"/>
          <p:cNvSpPr txBox="1">
            <a:spLocks noChangeArrowheads="1"/>
          </p:cNvSpPr>
          <p:nvPr/>
        </p:nvSpPr>
        <p:spPr bwMode="auto">
          <a:xfrm>
            <a:off x="6189662" y="2852738"/>
            <a:ext cx="2558801" cy="307777"/>
          </a:xfrm>
          <a:prstGeom prst="rect">
            <a:avLst/>
          </a:prstGeom>
          <a:solidFill>
            <a:srgbClr val="E27100"/>
          </a:solidFill>
          <a:ln w="9525">
            <a:noFill/>
            <a:miter lim="800000"/>
            <a:headEnd/>
            <a:tailEnd/>
          </a:ln>
          <a:effectLst/>
        </p:spPr>
        <p:txBody>
          <a:bodyPr wrap="square">
            <a:spAutoFit/>
          </a:bodyPr>
          <a:lstStyle/>
          <a:p>
            <a:pPr fontAlgn="auto">
              <a:spcBef>
                <a:spcPts val="0"/>
              </a:spcBef>
              <a:spcAft>
                <a:spcPts val="0"/>
              </a:spcAft>
              <a:defRPr/>
            </a:pPr>
            <a:r>
              <a:rPr kumimoji="0" lang="ja-JP" altLang="en-US" sz="1400" b="1" kern="0" dirty="0">
                <a:solidFill>
                  <a:schemeClr val="bg1"/>
                </a:solidFill>
                <a:latin typeface="メイリオ" pitchFamily="50" charset="-128"/>
                <a:ea typeface="メイリオ" pitchFamily="50" charset="-128"/>
                <a:cs typeface="メイリオ" pitchFamily="50" charset="-128"/>
              </a:rPr>
              <a:t>経理担当によるシステム入力</a:t>
            </a:r>
          </a:p>
        </p:txBody>
      </p:sp>
      <p:sp>
        <p:nvSpPr>
          <p:cNvPr id="26642"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19" name="Picture 9" descr="logo_base_human_norm03"/>
          <p:cNvPicPr>
            <a:picLocks noChangeAspect="1" noChangeArrowheads="1"/>
          </p:cNvPicPr>
          <p:nvPr/>
        </p:nvPicPr>
        <p:blipFill>
          <a:blip r:embed="rId3" cstate="screen"/>
          <a:srcRect/>
          <a:stretch>
            <a:fillRect/>
          </a:stretch>
        </p:blipFill>
        <p:spPr bwMode="auto">
          <a:xfrm>
            <a:off x="7380312" y="1700808"/>
            <a:ext cx="952525" cy="1161703"/>
          </a:xfrm>
          <a:prstGeom prst="rect">
            <a:avLst/>
          </a:prstGeom>
          <a:noFill/>
        </p:spPr>
      </p:pic>
      <p:pic>
        <p:nvPicPr>
          <p:cNvPr id="31" name="Picture 26"/>
          <p:cNvPicPr>
            <a:picLocks noChangeAspect="1" noChangeArrowheads="1"/>
          </p:cNvPicPr>
          <p:nvPr/>
        </p:nvPicPr>
        <p:blipFill>
          <a:blip r:embed="rId4" cstate="screen"/>
          <a:srcRect/>
          <a:stretch>
            <a:fillRect/>
          </a:stretch>
        </p:blipFill>
        <p:spPr bwMode="auto">
          <a:xfrm>
            <a:off x="1259632" y="2564904"/>
            <a:ext cx="936104" cy="936104"/>
          </a:xfrm>
          <a:prstGeom prst="rect">
            <a:avLst/>
          </a:prstGeom>
          <a:noFill/>
          <a:ln w="9525">
            <a:noFill/>
            <a:miter lim="800000"/>
            <a:headEnd/>
            <a:tailEnd/>
          </a:ln>
          <a:effectLst/>
        </p:spPr>
      </p:pic>
      <p:pic>
        <p:nvPicPr>
          <p:cNvPr id="32" name="Picture 3"/>
          <p:cNvPicPr>
            <a:picLocks noChangeAspect="1" noChangeArrowheads="1"/>
          </p:cNvPicPr>
          <p:nvPr/>
        </p:nvPicPr>
        <p:blipFill>
          <a:blip r:embed="rId5" cstate="screen"/>
          <a:srcRect/>
          <a:stretch>
            <a:fillRect/>
          </a:stretch>
        </p:blipFill>
        <p:spPr bwMode="auto">
          <a:xfrm>
            <a:off x="3851920" y="3933056"/>
            <a:ext cx="1003176" cy="10031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C0ADC1A-9B61-4AAF-9374-ABFFD0465956}" type="slidenum">
              <a:rPr lang="ja-JP" altLang="en-US" smtClean="0"/>
              <a:pPr fontAlgn="base">
                <a:spcBef>
                  <a:spcPct val="0"/>
                </a:spcBef>
                <a:spcAft>
                  <a:spcPct val="0"/>
                </a:spcAft>
                <a:defRPr/>
              </a:pPr>
              <a:t>4</a:t>
            </a:fld>
            <a:endParaRPr lang="ja-JP" altLang="en-US" smtClean="0"/>
          </a:p>
        </p:txBody>
      </p:sp>
      <p:sp>
        <p:nvSpPr>
          <p:cNvPr id="27651"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dirty="0" smtClean="0">
                <a:latin typeface="メイリオ" pitchFamily="50" charset="-128"/>
                <a:ea typeface="メイリオ" pitchFamily="50" charset="-128"/>
                <a:cs typeface="メイリオ" pitchFamily="50" charset="-128"/>
              </a:rPr>
              <a:t>分散入力システム</a:t>
            </a:r>
            <a:r>
              <a:rPr lang="ja-JP" altLang="en-US" sz="2400"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コンセプト</a:t>
            </a:r>
          </a:p>
        </p:txBody>
      </p:sp>
      <p:pic>
        <p:nvPicPr>
          <p:cNvPr id="27654" name="Picture 2" descr="29TMAB02"/>
          <p:cNvPicPr>
            <a:picLocks noChangeAspect="1" noChangeArrowheads="1"/>
          </p:cNvPicPr>
          <p:nvPr/>
        </p:nvPicPr>
        <p:blipFill>
          <a:blip r:embed="rId3" cstate="print"/>
          <a:srcRect/>
          <a:stretch>
            <a:fillRect/>
          </a:stretch>
        </p:blipFill>
        <p:spPr bwMode="auto">
          <a:xfrm>
            <a:off x="3468688" y="1411288"/>
            <a:ext cx="1895475" cy="1730375"/>
          </a:xfrm>
          <a:prstGeom prst="rect">
            <a:avLst/>
          </a:prstGeom>
          <a:noFill/>
          <a:ln w="9525">
            <a:noFill/>
            <a:miter lim="800000"/>
            <a:headEnd/>
            <a:tailEnd/>
          </a:ln>
        </p:spPr>
      </p:pic>
      <p:sp>
        <p:nvSpPr>
          <p:cNvPr id="26" name="AutoShape 5"/>
          <p:cNvSpPr>
            <a:spLocks noChangeArrowheads="1"/>
          </p:cNvSpPr>
          <p:nvPr/>
        </p:nvSpPr>
        <p:spPr bwMode="auto">
          <a:xfrm>
            <a:off x="3697288" y="1655763"/>
            <a:ext cx="1470025" cy="1254125"/>
          </a:xfrm>
          <a:prstGeom prst="flowChartSummingJunction">
            <a:avLst/>
          </a:prstGeom>
          <a:noFill/>
          <a:ln w="9525">
            <a:solidFill>
              <a:srgbClr val="000000"/>
            </a:solidFill>
            <a:round/>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 name="Line 17"/>
          <p:cNvSpPr>
            <a:spLocks noChangeShapeType="1"/>
          </p:cNvSpPr>
          <p:nvPr/>
        </p:nvSpPr>
        <p:spPr bwMode="auto">
          <a:xfrm flipV="1">
            <a:off x="2032000" y="2530475"/>
            <a:ext cx="1562100" cy="419100"/>
          </a:xfrm>
          <a:prstGeom prst="line">
            <a:avLst/>
          </a:prstGeom>
          <a:noFill/>
          <a:ln w="28575">
            <a:solidFill>
              <a:srgbClr val="000000"/>
            </a:solidFill>
            <a:round/>
            <a:headEnd/>
            <a:tailEnd type="triangle" w="med" len="med"/>
          </a:ln>
          <a:effectLst/>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9" name="Line 18"/>
          <p:cNvSpPr>
            <a:spLocks noChangeShapeType="1"/>
          </p:cNvSpPr>
          <p:nvPr/>
        </p:nvSpPr>
        <p:spPr bwMode="auto">
          <a:xfrm flipV="1">
            <a:off x="4356100" y="2913063"/>
            <a:ext cx="77788" cy="515937"/>
          </a:xfrm>
          <a:prstGeom prst="line">
            <a:avLst/>
          </a:prstGeom>
          <a:noFill/>
          <a:ln w="28575">
            <a:solidFill>
              <a:srgbClr val="000000"/>
            </a:solidFill>
            <a:round/>
            <a:headEnd/>
            <a:tailEnd type="triangle" w="med" len="med"/>
          </a:ln>
          <a:effectLst/>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 name="Line 19"/>
          <p:cNvSpPr>
            <a:spLocks noChangeShapeType="1"/>
          </p:cNvSpPr>
          <p:nvPr/>
        </p:nvSpPr>
        <p:spPr bwMode="auto">
          <a:xfrm flipH="1" flipV="1">
            <a:off x="5235575" y="2559050"/>
            <a:ext cx="1739900" cy="381000"/>
          </a:xfrm>
          <a:prstGeom prst="line">
            <a:avLst/>
          </a:prstGeom>
          <a:noFill/>
          <a:ln w="28575">
            <a:solidFill>
              <a:srgbClr val="000000"/>
            </a:solidFill>
            <a:round/>
            <a:headEnd/>
            <a:tailEnd type="triangle" w="med" len="med"/>
          </a:ln>
          <a:effectLst/>
        </p:spPr>
        <p:txBody>
          <a:bodyPr>
            <a:spAutoFit/>
          </a:bodyP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2" name="AutoShape 35"/>
          <p:cNvSpPr>
            <a:spLocks noChangeArrowheads="1"/>
          </p:cNvSpPr>
          <p:nvPr/>
        </p:nvSpPr>
        <p:spPr bwMode="auto">
          <a:xfrm>
            <a:off x="251520" y="4114800"/>
            <a:ext cx="2448272" cy="1906905"/>
          </a:xfrm>
          <a:prstGeom prst="roundRect">
            <a:avLst>
              <a:gd name="adj" fmla="val 16667"/>
            </a:avLst>
          </a:prstGeom>
          <a:gradFill rotWithShape="0">
            <a:gsLst>
              <a:gs pos="0">
                <a:srgbClr val="0066FF"/>
              </a:gs>
              <a:gs pos="100000">
                <a:srgbClr val="0066FF">
                  <a:gamma/>
                  <a:tint val="60784"/>
                  <a:invGamma/>
                </a:srgbClr>
              </a:gs>
            </a:gsLst>
            <a:lin ang="18900000" scaled="1"/>
          </a:gradFill>
          <a:ln w="9525">
            <a:solidFill>
              <a:srgbClr val="000000"/>
            </a:solidFill>
            <a:round/>
            <a:headEnd/>
            <a:tailEnd/>
          </a:ln>
          <a:effectLst/>
        </p:spPr>
        <p:txBody>
          <a:bodyPr wrap="square">
            <a:spAutoFit/>
          </a:bodyPr>
          <a:lstStyle/>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・容易で便利な入力</a:t>
            </a:r>
            <a:br>
              <a:rPr kumimoji="0" lang="ja-JP" altLang="en-US" sz="1600" kern="0" dirty="0">
                <a:solidFill>
                  <a:schemeClr val="bg1"/>
                </a:solidFill>
                <a:latin typeface="メイリオ" pitchFamily="50" charset="-128"/>
                <a:ea typeface="メイリオ" pitchFamily="50" charset="-128"/>
                <a:cs typeface="メイリオ" pitchFamily="50" charset="-128"/>
              </a:rPr>
            </a:br>
            <a:r>
              <a:rPr kumimoji="0" lang="ja-JP" altLang="en-US" sz="1000" kern="0" dirty="0">
                <a:solidFill>
                  <a:schemeClr val="bg1"/>
                </a:solidFill>
                <a:latin typeface="メイリオ" pitchFamily="50" charset="-128"/>
                <a:ea typeface="メイリオ" pitchFamily="50" charset="-128"/>
                <a:cs typeface="メイリオ" pitchFamily="50" charset="-128"/>
              </a:rPr>
              <a:t>　（摘要入力、駅すぱあと、など）</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・項目不備による</a:t>
            </a:r>
            <a:br>
              <a:rPr kumimoji="0" lang="ja-JP" altLang="en-US" sz="1600" kern="0" dirty="0">
                <a:solidFill>
                  <a:schemeClr val="bg1"/>
                </a:solidFill>
                <a:latin typeface="メイリオ" pitchFamily="50" charset="-128"/>
                <a:ea typeface="メイリオ" pitchFamily="50" charset="-128"/>
                <a:cs typeface="メイリオ" pitchFamily="50" charset="-128"/>
              </a:rPr>
            </a:br>
            <a:r>
              <a:rPr kumimoji="0" lang="ja-JP" altLang="en-US" sz="1600" kern="0" dirty="0">
                <a:solidFill>
                  <a:schemeClr val="bg1"/>
                </a:solidFill>
                <a:latin typeface="メイリオ" pitchFamily="50" charset="-128"/>
                <a:ea typeface="メイリオ" pitchFamily="50" charset="-128"/>
                <a:cs typeface="メイリオ" pitchFamily="50" charset="-128"/>
              </a:rPr>
              <a:t>　差し戻しの防止</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・承認ステータスが</a:t>
            </a:r>
            <a:br>
              <a:rPr kumimoji="0" lang="ja-JP" altLang="en-US" sz="1600" kern="0" dirty="0">
                <a:solidFill>
                  <a:schemeClr val="bg1"/>
                </a:solidFill>
                <a:latin typeface="メイリオ" pitchFamily="50" charset="-128"/>
                <a:ea typeface="メイリオ" pitchFamily="50" charset="-128"/>
                <a:cs typeface="メイリオ" pitchFamily="50" charset="-128"/>
              </a:rPr>
            </a:br>
            <a:r>
              <a:rPr kumimoji="0" lang="ja-JP" altLang="en-US" sz="1600" kern="0" dirty="0">
                <a:solidFill>
                  <a:schemeClr val="bg1"/>
                </a:solidFill>
                <a:latin typeface="メイリオ" pitchFamily="50" charset="-128"/>
                <a:ea typeface="メイリオ" pitchFamily="50" charset="-128"/>
                <a:cs typeface="メイリオ" pitchFamily="50" charset="-128"/>
              </a:rPr>
              <a:t>　把握できる</a:t>
            </a:r>
          </a:p>
        </p:txBody>
      </p:sp>
      <p:sp>
        <p:nvSpPr>
          <p:cNvPr id="33" name="AutoShape 36"/>
          <p:cNvSpPr>
            <a:spLocks noChangeArrowheads="1"/>
          </p:cNvSpPr>
          <p:nvPr/>
        </p:nvSpPr>
        <p:spPr bwMode="auto">
          <a:xfrm>
            <a:off x="2906713" y="4652963"/>
            <a:ext cx="2889423" cy="1770698"/>
          </a:xfrm>
          <a:prstGeom prst="roundRect">
            <a:avLst>
              <a:gd name="adj" fmla="val 16667"/>
            </a:avLst>
          </a:prstGeom>
          <a:gradFill rotWithShape="0">
            <a:gsLst>
              <a:gs pos="0">
                <a:srgbClr val="0066FF"/>
              </a:gs>
              <a:gs pos="100000">
                <a:srgbClr val="0066FF">
                  <a:gamma/>
                  <a:tint val="60784"/>
                  <a:invGamma/>
                </a:srgbClr>
              </a:gs>
            </a:gsLst>
            <a:lin ang="18900000" scaled="1"/>
          </a:gradFill>
          <a:ln w="9525">
            <a:solidFill>
              <a:srgbClr val="000000"/>
            </a:solidFill>
            <a:round/>
            <a:headEnd/>
            <a:tailEnd/>
          </a:ln>
          <a:effectLst/>
        </p:spPr>
        <p:txBody>
          <a:bodyPr wrap="square">
            <a:spAutoFit/>
          </a:bodyPr>
          <a:lstStyle/>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・画面上で電子承認処理</a:t>
            </a:r>
            <a:r>
              <a:rPr kumimoji="0" lang="ja-JP" altLang="en-US" sz="1000" kern="0" dirty="0">
                <a:solidFill>
                  <a:schemeClr val="bg1"/>
                </a:solidFill>
                <a:latin typeface="メイリオ" pitchFamily="50" charset="-128"/>
                <a:ea typeface="メイリオ" pitchFamily="50" charset="-128"/>
                <a:cs typeface="メイリオ" pitchFamily="50" charset="-128"/>
              </a:rPr>
              <a:t>　</a:t>
            </a:r>
            <a:br>
              <a:rPr kumimoji="0" lang="ja-JP" altLang="en-US" sz="1000" kern="0" dirty="0">
                <a:solidFill>
                  <a:schemeClr val="bg1"/>
                </a:solidFill>
                <a:latin typeface="メイリオ" pitchFamily="50" charset="-128"/>
                <a:ea typeface="メイリオ" pitchFamily="50" charset="-128"/>
                <a:cs typeface="メイリオ" pitchFamily="50" charset="-128"/>
              </a:rPr>
            </a:br>
            <a:r>
              <a:rPr kumimoji="0" lang="ja-JP" altLang="en-US" sz="1000" kern="0" dirty="0">
                <a:solidFill>
                  <a:schemeClr val="bg1"/>
                </a:solidFill>
                <a:latin typeface="メイリオ" pitchFamily="50" charset="-128"/>
                <a:ea typeface="メイリオ" pitchFamily="50" charset="-128"/>
                <a:cs typeface="メイリオ" pitchFamily="50" charset="-128"/>
              </a:rPr>
              <a:t>　（ワークフローで多段階承認に対応）</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a:t>
            </a:r>
            <a:r>
              <a:rPr kumimoji="0" lang="en-US" altLang="ja-JP" sz="1600" kern="0" dirty="0">
                <a:solidFill>
                  <a:schemeClr val="bg1"/>
                </a:solidFill>
                <a:latin typeface="メイリオ" pitchFamily="50" charset="-128"/>
                <a:ea typeface="メイリオ" pitchFamily="50" charset="-128"/>
                <a:cs typeface="メイリオ" pitchFamily="50" charset="-128"/>
              </a:rPr>
              <a:t>E-mail</a:t>
            </a:r>
            <a:r>
              <a:rPr kumimoji="0" lang="ja-JP" altLang="en-US" sz="1600" kern="0" dirty="0">
                <a:solidFill>
                  <a:schemeClr val="bg1"/>
                </a:solidFill>
                <a:latin typeface="メイリオ" pitchFamily="50" charset="-128"/>
                <a:ea typeface="メイリオ" pitchFamily="50" charset="-128"/>
                <a:cs typeface="メイリオ" pitchFamily="50" charset="-128"/>
              </a:rPr>
              <a:t>通知機能</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・出張先でも承認可能</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・申請書紛失のリスク回避</a:t>
            </a:r>
          </a:p>
        </p:txBody>
      </p:sp>
      <p:sp>
        <p:nvSpPr>
          <p:cNvPr id="34" name="AutoShape 37"/>
          <p:cNvSpPr>
            <a:spLocks noChangeArrowheads="1"/>
          </p:cNvSpPr>
          <p:nvPr/>
        </p:nvSpPr>
        <p:spPr bwMode="auto">
          <a:xfrm>
            <a:off x="6084168" y="4276834"/>
            <a:ext cx="2664296" cy="1600438"/>
          </a:xfrm>
          <a:prstGeom prst="roundRect">
            <a:avLst>
              <a:gd name="adj" fmla="val 16667"/>
            </a:avLst>
          </a:prstGeom>
          <a:gradFill rotWithShape="0">
            <a:gsLst>
              <a:gs pos="0">
                <a:srgbClr val="0066FF"/>
              </a:gs>
              <a:gs pos="100000">
                <a:srgbClr val="0066FF">
                  <a:gamma/>
                  <a:tint val="60784"/>
                  <a:invGamma/>
                </a:srgbClr>
              </a:gs>
            </a:gsLst>
            <a:lin ang="18900000" scaled="1"/>
          </a:gradFill>
          <a:ln w="9525">
            <a:solidFill>
              <a:srgbClr val="000000"/>
            </a:solidFill>
            <a:round/>
            <a:headEnd/>
            <a:tailEnd/>
          </a:ln>
          <a:effectLst/>
        </p:spPr>
        <p:txBody>
          <a:bodyPr wrap="square">
            <a:spAutoFit/>
          </a:bodyPr>
          <a:lstStyle/>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・経理での再入力は不要</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・迅速な把握、処理</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・支払処理</a:t>
            </a:r>
            <a:r>
              <a:rPr kumimoji="0" lang="en-US" altLang="ja-JP" sz="1600" kern="0" dirty="0">
                <a:solidFill>
                  <a:schemeClr val="bg1"/>
                </a:solidFill>
                <a:latin typeface="メイリオ" pitchFamily="50" charset="-128"/>
                <a:ea typeface="メイリオ" pitchFamily="50" charset="-128"/>
                <a:cs typeface="メイリオ" pitchFamily="50" charset="-128"/>
              </a:rPr>
              <a:t>(FB)</a:t>
            </a:r>
            <a:r>
              <a:rPr kumimoji="0" lang="ja-JP" altLang="en-US" sz="1600" kern="0" dirty="0">
                <a:solidFill>
                  <a:schemeClr val="bg1"/>
                </a:solidFill>
                <a:latin typeface="メイリオ" pitchFamily="50" charset="-128"/>
                <a:ea typeface="メイリオ" pitchFamily="50" charset="-128"/>
                <a:cs typeface="メイリオ" pitchFamily="50" charset="-128"/>
              </a:rPr>
              <a:t>に連動</a:t>
            </a:r>
          </a:p>
          <a:p>
            <a:pPr fontAlgn="auto">
              <a:spcBef>
                <a:spcPct val="50000"/>
              </a:spcBef>
              <a:spcAft>
                <a:spcPts val="0"/>
              </a:spcAft>
              <a:defRPr/>
            </a:pPr>
            <a:r>
              <a:rPr kumimoji="0" lang="ja-JP" altLang="en-US" sz="1600" kern="0" dirty="0">
                <a:solidFill>
                  <a:schemeClr val="bg1"/>
                </a:solidFill>
                <a:latin typeface="メイリオ" pitchFamily="50" charset="-128"/>
                <a:ea typeface="メイリオ" pitchFamily="50" charset="-128"/>
                <a:cs typeface="メイリオ" pitchFamily="50" charset="-128"/>
              </a:rPr>
              <a:t>・自動仕訳で会計に連動</a:t>
            </a:r>
          </a:p>
        </p:txBody>
      </p:sp>
      <p:sp>
        <p:nvSpPr>
          <p:cNvPr id="35" name="Text Box 38"/>
          <p:cNvSpPr txBox="1">
            <a:spLocks noChangeArrowheads="1"/>
          </p:cNvSpPr>
          <p:nvPr/>
        </p:nvSpPr>
        <p:spPr bwMode="auto">
          <a:xfrm>
            <a:off x="487363" y="3727450"/>
            <a:ext cx="1980029" cy="307777"/>
          </a:xfrm>
          <a:prstGeom prst="rect">
            <a:avLst/>
          </a:prstGeom>
          <a:solidFill>
            <a:srgbClr val="FFFFFF"/>
          </a:solidFill>
          <a:ln w="9525">
            <a:solidFill>
              <a:srgbClr val="FF0000"/>
            </a:solidFill>
            <a:miter lim="800000"/>
            <a:headEnd/>
            <a:tailEnd/>
          </a:ln>
          <a:effectLst/>
        </p:spPr>
        <p:txBody>
          <a:bodyPr wrap="none">
            <a:spAutoFit/>
          </a:bodyPr>
          <a:lstStyle/>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入力担当者のメリット</a:t>
            </a:r>
          </a:p>
        </p:txBody>
      </p:sp>
      <p:sp>
        <p:nvSpPr>
          <p:cNvPr id="37" name="Text Box 40"/>
          <p:cNvSpPr txBox="1">
            <a:spLocks noChangeArrowheads="1"/>
          </p:cNvSpPr>
          <p:nvPr/>
        </p:nvSpPr>
        <p:spPr bwMode="auto">
          <a:xfrm>
            <a:off x="6492429" y="3573016"/>
            <a:ext cx="2040011" cy="307777"/>
          </a:xfrm>
          <a:prstGeom prst="rect">
            <a:avLst/>
          </a:prstGeom>
          <a:solidFill>
            <a:srgbClr val="FFFFFF"/>
          </a:solidFill>
          <a:ln w="9525">
            <a:solidFill>
              <a:srgbClr val="FF0000"/>
            </a:solidFill>
            <a:miter lim="800000"/>
            <a:headEnd/>
            <a:tailEnd/>
          </a:ln>
          <a:effectLst/>
        </p:spPr>
        <p:txBody>
          <a:bodyPr wrap="square">
            <a:spAutoFit/>
          </a:bodyPr>
          <a:lstStyle/>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経理担当者のメリット</a:t>
            </a:r>
          </a:p>
        </p:txBody>
      </p:sp>
      <p:sp>
        <p:nvSpPr>
          <p:cNvPr id="38" name="Rectangle 41"/>
          <p:cNvSpPr>
            <a:spLocks noChangeArrowheads="1"/>
          </p:cNvSpPr>
          <p:nvPr/>
        </p:nvSpPr>
        <p:spPr bwMode="auto">
          <a:xfrm>
            <a:off x="539750" y="1338690"/>
            <a:ext cx="3127779" cy="830997"/>
          </a:xfrm>
          <a:prstGeom prst="rect">
            <a:avLst/>
          </a:prstGeom>
          <a:solidFill>
            <a:srgbClr val="FA4708"/>
          </a:solidFill>
          <a:ln w="9525" algn="ctr">
            <a:noFill/>
            <a:miter lim="800000"/>
            <a:headEnd/>
            <a:tailEnd/>
          </a:ln>
          <a:effectLst/>
        </p:spPr>
        <p:txBody>
          <a:bodyPr wrap="none" anchor="ctr">
            <a:spAutoFit/>
          </a:bodyPr>
          <a:lstStyle/>
          <a:p>
            <a:pPr fontAlgn="auto">
              <a:spcBef>
                <a:spcPts val="0"/>
              </a:spcBef>
              <a:spcAft>
                <a:spcPts val="0"/>
              </a:spcAft>
              <a:defRPr/>
            </a:pPr>
            <a:r>
              <a:rPr lang="ja-JP" altLang="en-US" sz="1600" dirty="0">
                <a:solidFill>
                  <a:schemeClr val="bg1"/>
                </a:solidFill>
                <a:latin typeface="メイリオ" pitchFamily="50" charset="-128"/>
                <a:ea typeface="メイリオ" pitchFamily="50" charset="-128"/>
                <a:cs typeface="メイリオ" pitchFamily="50" charset="-128"/>
              </a:rPr>
              <a:t>・入力負荷軽減</a:t>
            </a:r>
          </a:p>
          <a:p>
            <a:pPr fontAlgn="auto">
              <a:spcBef>
                <a:spcPts val="0"/>
              </a:spcBef>
              <a:spcAft>
                <a:spcPts val="0"/>
              </a:spcAft>
              <a:defRPr/>
            </a:pPr>
            <a:r>
              <a:rPr lang="ja-JP" altLang="en-US" sz="1600" dirty="0">
                <a:solidFill>
                  <a:schemeClr val="bg1"/>
                </a:solidFill>
                <a:latin typeface="メイリオ" pitchFamily="50" charset="-128"/>
                <a:ea typeface="メイリオ" pitchFamily="50" charset="-128"/>
                <a:cs typeface="メイリオ" pitchFamily="50" charset="-128"/>
              </a:rPr>
              <a:t>・ミスの抑制 （内部統制担保）</a:t>
            </a:r>
          </a:p>
          <a:p>
            <a:pPr fontAlgn="auto">
              <a:spcBef>
                <a:spcPts val="0"/>
              </a:spcBef>
              <a:spcAft>
                <a:spcPts val="0"/>
              </a:spcAft>
              <a:defRPr/>
            </a:pPr>
            <a:r>
              <a:rPr lang="ja-JP" altLang="en-US" sz="1600" dirty="0">
                <a:solidFill>
                  <a:schemeClr val="bg1"/>
                </a:solidFill>
                <a:latin typeface="メイリオ" pitchFamily="50" charset="-128"/>
                <a:ea typeface="メイリオ" pitchFamily="50" charset="-128"/>
                <a:cs typeface="メイリオ" pitchFamily="50" charset="-128"/>
              </a:rPr>
              <a:t>・情報一元管理</a:t>
            </a:r>
          </a:p>
        </p:txBody>
      </p:sp>
      <p:sp>
        <p:nvSpPr>
          <p:cNvPr id="39" name="Text Box 42"/>
          <p:cNvSpPr txBox="1">
            <a:spLocks noChangeArrowheads="1"/>
          </p:cNvSpPr>
          <p:nvPr/>
        </p:nvSpPr>
        <p:spPr bwMode="auto">
          <a:xfrm>
            <a:off x="5821363" y="1666875"/>
            <a:ext cx="3071812" cy="366713"/>
          </a:xfrm>
          <a:prstGeom prst="rect">
            <a:avLst/>
          </a:prstGeom>
          <a:noFill/>
          <a:ln w="9525" algn="ctr">
            <a:noFill/>
            <a:miter lim="800000"/>
            <a:headEnd/>
            <a:tailEnd/>
          </a:ln>
          <a:effectLst/>
        </p:spPr>
        <p:txBody>
          <a:bodyPr>
            <a:spAutoFit/>
          </a:bodyPr>
          <a:lstStyle/>
          <a:p>
            <a:pPr fontAlgn="auto">
              <a:spcBef>
                <a:spcPct val="50000"/>
              </a:spcBef>
              <a:spcAft>
                <a:spcPts val="0"/>
              </a:spcAft>
              <a:defRPr/>
            </a:pPr>
            <a:r>
              <a:rPr lang="ja-JP" altLang="en-US" dirty="0">
                <a:solidFill>
                  <a:srgbClr val="FF9933"/>
                </a:solidFill>
                <a:effectLst>
                  <a:outerShdw blurRad="38100" dist="38100" dir="2700000" algn="tl">
                    <a:srgbClr val="C0C0C0"/>
                  </a:outerShdw>
                </a:effectLst>
                <a:latin typeface="メイリオ" pitchFamily="50" charset="-128"/>
                <a:ea typeface="メイリオ" pitchFamily="50" charset="-128"/>
                <a:cs typeface="メイリオ" pitchFamily="50" charset="-128"/>
              </a:rPr>
              <a:t>システム上での一元管理</a:t>
            </a:r>
          </a:p>
        </p:txBody>
      </p:sp>
      <p:sp>
        <p:nvSpPr>
          <p:cNvPr id="27669"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22" name="Picture 10" descr="logo_base_human_norm01"/>
          <p:cNvPicPr>
            <a:picLocks noChangeAspect="1" noChangeArrowheads="1"/>
          </p:cNvPicPr>
          <p:nvPr/>
        </p:nvPicPr>
        <p:blipFill>
          <a:blip r:embed="rId4" cstate="screen"/>
          <a:srcRect/>
          <a:stretch>
            <a:fillRect/>
          </a:stretch>
        </p:blipFill>
        <p:spPr bwMode="auto">
          <a:xfrm>
            <a:off x="992884" y="2420888"/>
            <a:ext cx="842812" cy="1455043"/>
          </a:xfrm>
          <a:prstGeom prst="rect">
            <a:avLst/>
          </a:prstGeom>
          <a:noFill/>
        </p:spPr>
      </p:pic>
      <p:pic>
        <p:nvPicPr>
          <p:cNvPr id="23" name="Picture 11" descr="logo_base_human_norm02"/>
          <p:cNvPicPr>
            <a:picLocks noChangeAspect="1" noChangeArrowheads="1"/>
          </p:cNvPicPr>
          <p:nvPr/>
        </p:nvPicPr>
        <p:blipFill>
          <a:blip r:embed="rId5" cstate="screen"/>
          <a:srcRect/>
          <a:stretch>
            <a:fillRect/>
          </a:stretch>
        </p:blipFill>
        <p:spPr bwMode="auto">
          <a:xfrm>
            <a:off x="3923928" y="3408526"/>
            <a:ext cx="803151" cy="1388626"/>
          </a:xfrm>
          <a:prstGeom prst="rect">
            <a:avLst/>
          </a:prstGeom>
          <a:noFill/>
        </p:spPr>
      </p:pic>
      <p:sp>
        <p:nvSpPr>
          <p:cNvPr id="36" name="Text Box 39"/>
          <p:cNvSpPr txBox="1">
            <a:spLocks noChangeArrowheads="1"/>
          </p:cNvSpPr>
          <p:nvPr/>
        </p:nvSpPr>
        <p:spPr bwMode="auto">
          <a:xfrm>
            <a:off x="3575050" y="4237038"/>
            <a:ext cx="1620957" cy="307777"/>
          </a:xfrm>
          <a:prstGeom prst="rect">
            <a:avLst/>
          </a:prstGeom>
          <a:solidFill>
            <a:srgbClr val="FFFFFF"/>
          </a:solidFill>
          <a:ln w="9525">
            <a:solidFill>
              <a:srgbClr val="FF0000"/>
            </a:solidFill>
            <a:miter lim="800000"/>
            <a:headEnd/>
            <a:tailEnd/>
          </a:ln>
          <a:effectLst/>
        </p:spPr>
        <p:txBody>
          <a:bodyPr wrap="none">
            <a:spAutoFit/>
          </a:bodyPr>
          <a:lstStyle/>
          <a:p>
            <a:pPr fontAlgn="auto">
              <a:spcBef>
                <a:spcPts val="0"/>
              </a:spcBef>
              <a:spcAft>
                <a:spcPts val="0"/>
              </a:spcAft>
              <a:defRPr/>
            </a:pPr>
            <a:r>
              <a:rPr kumimoji="0" lang="ja-JP" altLang="en-US" sz="1400" kern="0" dirty="0">
                <a:solidFill>
                  <a:srgbClr val="000000"/>
                </a:solidFill>
                <a:latin typeface="メイリオ" pitchFamily="50" charset="-128"/>
                <a:ea typeface="メイリオ" pitchFamily="50" charset="-128"/>
                <a:cs typeface="メイリオ" pitchFamily="50" charset="-128"/>
              </a:rPr>
              <a:t>承認者のメリット</a:t>
            </a:r>
          </a:p>
        </p:txBody>
      </p:sp>
      <p:pic>
        <p:nvPicPr>
          <p:cNvPr id="24" name="Picture 9" descr="logo_base_human_norm03"/>
          <p:cNvPicPr>
            <a:picLocks noChangeAspect="1" noChangeArrowheads="1"/>
          </p:cNvPicPr>
          <p:nvPr/>
        </p:nvPicPr>
        <p:blipFill>
          <a:blip r:embed="rId6" cstate="screen"/>
          <a:srcRect/>
          <a:stretch>
            <a:fillRect/>
          </a:stretch>
        </p:blipFill>
        <p:spPr bwMode="auto">
          <a:xfrm>
            <a:off x="7092280" y="2406756"/>
            <a:ext cx="720080" cy="1238268"/>
          </a:xfrm>
          <a:prstGeom prst="rect">
            <a:avLst/>
          </a:prstGeom>
          <a:noFill/>
        </p:spPr>
      </p:pic>
      <p:pic>
        <p:nvPicPr>
          <p:cNvPr id="25" name="Picture 11"/>
          <p:cNvPicPr>
            <a:picLocks noChangeAspect="1" noChangeArrowheads="1"/>
          </p:cNvPicPr>
          <p:nvPr/>
        </p:nvPicPr>
        <p:blipFill>
          <a:blip r:embed="rId7" cstate="screen"/>
          <a:srcRect/>
          <a:stretch>
            <a:fillRect/>
          </a:stretch>
        </p:blipFill>
        <p:spPr bwMode="auto">
          <a:xfrm>
            <a:off x="3911402" y="1760290"/>
            <a:ext cx="1008112" cy="10081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3" cstate="print"/>
          <a:srcRect/>
          <a:stretch>
            <a:fillRect/>
          </a:stretch>
        </p:blipFill>
        <p:spPr bwMode="auto">
          <a:xfrm>
            <a:off x="4824561" y="3068960"/>
            <a:ext cx="3491855" cy="3155869"/>
          </a:xfrm>
          <a:prstGeom prst="rect">
            <a:avLst/>
          </a:prstGeom>
          <a:noFill/>
          <a:ln w="9525">
            <a:solidFill>
              <a:schemeClr val="accent2">
                <a:lumMod val="60000"/>
                <a:lumOff val="40000"/>
              </a:schemeClr>
            </a:solidFill>
            <a:miter lim="800000"/>
            <a:headEnd/>
            <a:tailEnd/>
          </a:ln>
        </p:spPr>
      </p:pic>
      <p:sp>
        <p:nvSpPr>
          <p:cNvPr id="1028"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B7DD09C-69AB-4010-9958-167C6E6F5C17}" type="slidenum">
              <a:rPr lang="ja-JP" altLang="en-US" smtClean="0"/>
              <a:pPr fontAlgn="base">
                <a:spcBef>
                  <a:spcPct val="0"/>
                </a:spcBef>
                <a:spcAft>
                  <a:spcPct val="0"/>
                </a:spcAft>
                <a:defRPr/>
              </a:pPr>
              <a:t>5</a:t>
            </a:fld>
            <a:endParaRPr lang="ja-JP" altLang="en-US" smtClean="0"/>
          </a:p>
        </p:txBody>
      </p:sp>
      <p:sp>
        <p:nvSpPr>
          <p:cNvPr id="28676"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b="1" dirty="0" smtClean="0">
                <a:latin typeface="メイリオ" pitchFamily="50" charset="-128"/>
                <a:ea typeface="メイリオ" pitchFamily="50" charset="-128"/>
                <a:cs typeface="メイリオ" pitchFamily="50" charset="-128"/>
              </a:rPr>
              <a:t>分散入力システム</a:t>
            </a:r>
            <a:r>
              <a:rPr lang="ja-JP" altLang="en-US" sz="2400"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特徴</a:t>
            </a:r>
            <a:r>
              <a:rPr lang="ja-JP" altLang="en-US" sz="2400" b="1" dirty="0" smtClean="0">
                <a:latin typeface="メイリオ" pitchFamily="50" charset="-128"/>
                <a:ea typeface="メイリオ" pitchFamily="50" charset="-128"/>
                <a:cs typeface="メイリオ" pitchFamily="50" charset="-128"/>
              </a:rPr>
              <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a:t>
            </a:r>
            <a:r>
              <a:rPr lang="ja-JP" altLang="en-US" sz="1800" dirty="0" smtClean="0">
                <a:latin typeface="メイリオ" pitchFamily="50" charset="-128"/>
                <a:ea typeface="メイリオ" pitchFamily="50" charset="-128"/>
                <a:cs typeface="メイリオ" pitchFamily="50" charset="-128"/>
              </a:rPr>
              <a:t>摘要入力による操作性と精度の向上～</a:t>
            </a:r>
            <a:endParaRPr lang="ja-JP" altLang="en-US" dirty="0" smtClean="0">
              <a:latin typeface="メイリオ" pitchFamily="50" charset="-128"/>
              <a:ea typeface="メイリオ" pitchFamily="50" charset="-128"/>
              <a:cs typeface="メイリオ" pitchFamily="50" charset="-128"/>
            </a:endParaRPr>
          </a:p>
        </p:txBody>
      </p:sp>
      <p:sp>
        <p:nvSpPr>
          <p:cNvPr id="21" name="Text Box 2"/>
          <p:cNvSpPr txBox="1">
            <a:spLocks noChangeArrowheads="1"/>
          </p:cNvSpPr>
          <p:nvPr/>
        </p:nvSpPr>
        <p:spPr bwMode="auto">
          <a:xfrm>
            <a:off x="212725" y="1350963"/>
            <a:ext cx="8751888" cy="739306"/>
          </a:xfrm>
          <a:prstGeom prst="rect">
            <a:avLst/>
          </a:prstGeom>
          <a:noFill/>
          <a:ln w="9525">
            <a:noFill/>
            <a:miter lim="800000"/>
            <a:headEnd/>
            <a:tailEnd/>
          </a:ln>
        </p:spPr>
        <p:txBody>
          <a:bodyPr lIns="92075" tIns="46038" rIns="92075" bIns="46038">
            <a:spAutoFit/>
          </a:bodyPr>
          <a:lstStyle/>
          <a:p>
            <a:pPr fontAlgn="auto">
              <a:spcBef>
                <a:spcPts val="0"/>
              </a:spcBef>
              <a:spcAft>
                <a:spcPts val="0"/>
              </a:spcAft>
              <a:defRPr/>
            </a:pPr>
            <a:r>
              <a:rPr kumimoji="0" lang="ja-JP" altLang="en-US" sz="1400" kern="0" dirty="0">
                <a:solidFill>
                  <a:srgbClr val="7D7D7D"/>
                </a:solidFill>
                <a:latin typeface="メイリオ" pitchFamily="50" charset="-128"/>
                <a:ea typeface="メイリオ" pitchFamily="50" charset="-128"/>
                <a:cs typeface="メイリオ" pitchFamily="50" charset="-128"/>
              </a:rPr>
              <a:t>一般の従業員の方、拠点で会計業務をサポートされる方にも利用しやすい様に、</a:t>
            </a:r>
            <a:r>
              <a:rPr kumimoji="0" lang="ja-JP" altLang="en-US" sz="1400" kern="0" dirty="0">
                <a:solidFill>
                  <a:srgbClr val="FF0000"/>
                </a:solidFill>
                <a:latin typeface="メイリオ" pitchFamily="50" charset="-128"/>
                <a:ea typeface="メイリオ" pitchFamily="50" charset="-128"/>
                <a:cs typeface="メイリオ" pitchFamily="50" charset="-128"/>
              </a:rPr>
              <a:t>「駅すぱあと」との連携</a:t>
            </a:r>
            <a:r>
              <a:rPr kumimoji="0" lang="ja-JP" altLang="en-US" sz="1400" kern="0" dirty="0">
                <a:solidFill>
                  <a:srgbClr val="7D7D7D"/>
                </a:solidFill>
                <a:latin typeface="メイリオ" pitchFamily="50" charset="-128"/>
                <a:ea typeface="メイリオ" pitchFamily="50" charset="-128"/>
                <a:cs typeface="メイリオ" pitchFamily="50" charset="-128"/>
              </a:rPr>
              <a:t>や摘要による入力</a:t>
            </a:r>
            <a:r>
              <a:rPr kumimoji="0" lang="ja-JP" altLang="en-US" sz="1400" kern="0" dirty="0">
                <a:solidFill>
                  <a:srgbClr val="FF0000"/>
                </a:solidFill>
                <a:latin typeface="メイリオ" pitchFamily="50" charset="-128"/>
                <a:ea typeface="メイリオ" pitchFamily="50" charset="-128"/>
                <a:cs typeface="メイリオ" pitchFamily="50" charset="-128"/>
              </a:rPr>
              <a:t>（勘定科目を意識しない入力）</a:t>
            </a:r>
            <a:r>
              <a:rPr kumimoji="0" lang="ja-JP" altLang="en-US" sz="1400" kern="0" dirty="0">
                <a:solidFill>
                  <a:srgbClr val="7D7D7D"/>
                </a:solidFill>
                <a:latin typeface="メイリオ" pitchFamily="50" charset="-128"/>
                <a:ea typeface="メイリオ" pitchFamily="50" charset="-128"/>
                <a:cs typeface="メイリオ" pitchFamily="50" charset="-128"/>
              </a:rPr>
              <a:t>、一度入力された行先情報を記憶し、次回から経路を自動表示する辞書機能など入力の簡素化を行い、</a:t>
            </a:r>
            <a:r>
              <a:rPr kumimoji="0" lang="ja-JP" altLang="en-US" sz="1400" kern="0" dirty="0">
                <a:solidFill>
                  <a:srgbClr val="FF0000"/>
                </a:solidFill>
                <a:latin typeface="メイリオ" pitchFamily="50" charset="-128"/>
                <a:ea typeface="メイリオ" pitchFamily="50" charset="-128"/>
                <a:cs typeface="メイリオ" pitchFamily="50" charset="-128"/>
              </a:rPr>
              <a:t>誤った情報の入力を防止</a:t>
            </a:r>
            <a:r>
              <a:rPr kumimoji="0" lang="ja-JP" altLang="en-US" sz="1400" kern="0" dirty="0">
                <a:solidFill>
                  <a:srgbClr val="7D7D7D"/>
                </a:solidFill>
                <a:latin typeface="メイリオ" pitchFamily="50" charset="-128"/>
                <a:ea typeface="メイリオ" pitchFamily="50" charset="-128"/>
                <a:cs typeface="メイリオ" pitchFamily="50" charset="-128"/>
              </a:rPr>
              <a:t>します。　</a:t>
            </a:r>
          </a:p>
        </p:txBody>
      </p:sp>
      <p:sp>
        <p:nvSpPr>
          <p:cNvPr id="22" name="Text Box 3"/>
          <p:cNvSpPr txBox="1">
            <a:spLocks noChangeArrowheads="1"/>
          </p:cNvSpPr>
          <p:nvPr/>
        </p:nvSpPr>
        <p:spPr bwMode="auto">
          <a:xfrm>
            <a:off x="682625" y="4724400"/>
            <a:ext cx="3168650" cy="1463675"/>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500">
                <a:solidFill>
                  <a:srgbClr val="4D4D4D"/>
                </a:solidFill>
                <a:latin typeface="メイリオ" pitchFamily="50" charset="-128"/>
                <a:ea typeface="メイリオ" pitchFamily="50" charset="-128"/>
                <a:cs typeface="メイリオ" pitchFamily="50" charset="-128"/>
              </a:rPr>
              <a:t>・必要な情報の入力が無い</a:t>
            </a:r>
          </a:p>
          <a:p>
            <a:pPr fontAlgn="auto">
              <a:spcBef>
                <a:spcPts val="0"/>
              </a:spcBef>
              <a:spcAft>
                <a:spcPts val="0"/>
              </a:spcAft>
              <a:defRPr/>
            </a:pPr>
            <a:r>
              <a:rPr lang="ja-JP" altLang="en-US" sz="1500">
                <a:solidFill>
                  <a:srgbClr val="008000"/>
                </a:solidFill>
                <a:latin typeface="メイリオ" pitchFamily="50" charset="-128"/>
                <a:ea typeface="メイリオ" pitchFamily="50" charset="-128"/>
                <a:cs typeface="メイリオ" pitchFamily="50" charset="-128"/>
              </a:rPr>
              <a:t>　</a:t>
            </a:r>
            <a:r>
              <a:rPr lang="ja-JP" altLang="en-US" sz="1500">
                <a:solidFill>
                  <a:srgbClr val="FF0000"/>
                </a:solidFill>
                <a:latin typeface="メイリオ" pitchFamily="50" charset="-128"/>
                <a:ea typeface="メイリオ" pitchFamily="50" charset="-128"/>
                <a:cs typeface="メイリオ" pitchFamily="50" charset="-128"/>
              </a:rPr>
              <a:t>　→データの一貫性の喪失</a:t>
            </a:r>
          </a:p>
          <a:p>
            <a:pPr fontAlgn="auto">
              <a:spcBef>
                <a:spcPts val="0"/>
              </a:spcBef>
              <a:spcAft>
                <a:spcPts val="0"/>
              </a:spcAft>
              <a:defRPr/>
            </a:pPr>
            <a:r>
              <a:rPr lang="ja-JP" altLang="en-US" sz="1500">
                <a:solidFill>
                  <a:srgbClr val="4D4D4D"/>
                </a:solidFill>
                <a:latin typeface="メイリオ" pitchFamily="50" charset="-128"/>
                <a:ea typeface="メイリオ" pitchFamily="50" charset="-128"/>
                <a:cs typeface="メイリオ" pitchFamily="50" charset="-128"/>
              </a:rPr>
              <a:t>・入力ミスが多発</a:t>
            </a:r>
          </a:p>
          <a:p>
            <a:pPr fontAlgn="auto">
              <a:spcBef>
                <a:spcPts val="0"/>
              </a:spcBef>
              <a:spcAft>
                <a:spcPts val="0"/>
              </a:spcAft>
              <a:defRPr/>
            </a:pPr>
            <a:r>
              <a:rPr lang="ja-JP" altLang="en-US" sz="1500">
                <a:solidFill>
                  <a:srgbClr val="4D4D4D"/>
                </a:solidFill>
                <a:latin typeface="メイリオ" pitchFamily="50" charset="-128"/>
                <a:ea typeface="メイリオ" pitchFamily="50" charset="-128"/>
                <a:cs typeface="メイリオ" pitchFamily="50" charset="-128"/>
              </a:rPr>
              <a:t>　</a:t>
            </a:r>
            <a:r>
              <a:rPr lang="ja-JP" altLang="en-US" sz="1500">
                <a:solidFill>
                  <a:srgbClr val="008000"/>
                </a:solidFill>
                <a:latin typeface="メイリオ" pitchFamily="50" charset="-128"/>
                <a:ea typeface="メイリオ" pitchFamily="50" charset="-128"/>
                <a:cs typeface="メイリオ" pitchFamily="50" charset="-128"/>
              </a:rPr>
              <a:t>　</a:t>
            </a:r>
            <a:r>
              <a:rPr lang="ja-JP" altLang="en-US" sz="1500">
                <a:solidFill>
                  <a:srgbClr val="FF0000"/>
                </a:solidFill>
                <a:latin typeface="メイリオ" pitchFamily="50" charset="-128"/>
                <a:ea typeface="メイリオ" pitchFamily="50" charset="-128"/>
                <a:cs typeface="メイリオ" pitchFamily="50" charset="-128"/>
              </a:rPr>
              <a:t>→経理部門による修正</a:t>
            </a:r>
          </a:p>
          <a:p>
            <a:pPr fontAlgn="auto">
              <a:spcBef>
                <a:spcPts val="0"/>
              </a:spcBef>
              <a:spcAft>
                <a:spcPts val="0"/>
              </a:spcAft>
              <a:defRPr/>
            </a:pPr>
            <a:r>
              <a:rPr lang="ja-JP" altLang="en-US" sz="1500">
                <a:solidFill>
                  <a:srgbClr val="4D4D4D"/>
                </a:solidFill>
                <a:latin typeface="メイリオ" pitchFamily="50" charset="-128"/>
                <a:ea typeface="メイリオ" pitchFamily="50" charset="-128"/>
                <a:cs typeface="メイリオ" pitchFamily="50" charset="-128"/>
              </a:rPr>
              <a:t>・経理部門への問い合せ多発</a:t>
            </a:r>
          </a:p>
          <a:p>
            <a:pPr fontAlgn="auto">
              <a:spcBef>
                <a:spcPts val="0"/>
              </a:spcBef>
              <a:spcAft>
                <a:spcPts val="0"/>
              </a:spcAft>
              <a:defRPr/>
            </a:pPr>
            <a:r>
              <a:rPr lang="ja-JP" altLang="en-US" sz="1500">
                <a:solidFill>
                  <a:srgbClr val="4D4D4D"/>
                </a:solidFill>
                <a:latin typeface="メイリオ" pitchFamily="50" charset="-128"/>
                <a:ea typeface="メイリオ" pitchFamily="50" charset="-128"/>
                <a:cs typeface="メイリオ" pitchFamily="50" charset="-128"/>
              </a:rPr>
              <a:t>　　</a:t>
            </a:r>
            <a:r>
              <a:rPr lang="ja-JP" altLang="en-US" sz="1500">
                <a:solidFill>
                  <a:srgbClr val="FF0000"/>
                </a:solidFill>
                <a:latin typeface="メイリオ" pitchFamily="50" charset="-128"/>
                <a:ea typeface="メイリオ" pitchFamily="50" charset="-128"/>
                <a:cs typeface="メイリオ" pitchFamily="50" charset="-128"/>
              </a:rPr>
              <a:t>→業務効率の悪化</a:t>
            </a:r>
          </a:p>
        </p:txBody>
      </p:sp>
      <p:sp>
        <p:nvSpPr>
          <p:cNvPr id="28680" name="WordArt 5"/>
          <p:cNvSpPr>
            <a:spLocks noChangeArrowheads="1" noChangeShapeType="1" noTextEdit="1"/>
          </p:cNvSpPr>
          <p:nvPr/>
        </p:nvSpPr>
        <p:spPr bwMode="auto">
          <a:xfrm rot="2555523">
            <a:off x="2129753" y="3630332"/>
            <a:ext cx="414149" cy="457200"/>
          </a:xfrm>
          <a:prstGeom prst="rect">
            <a:avLst/>
          </a:prstGeom>
        </p:spPr>
        <p:txBody>
          <a:bodyPr wrap="none" fromWordArt="1">
            <a:prstTxWarp prst="textPlain">
              <a:avLst>
                <a:gd name="adj" fmla="val 50000"/>
              </a:avLst>
            </a:prstTxWarp>
          </a:bodyPr>
          <a:lstStyle/>
          <a:p>
            <a:r>
              <a:rPr lang="ja-JP" altLang="en-US" sz="3600" kern="10" dirty="0">
                <a:ln w="9525">
                  <a:noFill/>
                  <a:round/>
                  <a:headEnd/>
                  <a:tailEnd/>
                </a:ln>
                <a:solidFill>
                  <a:srgbClr val="FF0000"/>
                </a:solidFill>
                <a:latin typeface="メイリオ" pitchFamily="50" charset="-128"/>
                <a:ea typeface="メイリオ" pitchFamily="50" charset="-128"/>
                <a:cs typeface="メイリオ" pitchFamily="50" charset="-128"/>
              </a:rPr>
              <a:t>？</a:t>
            </a:r>
          </a:p>
        </p:txBody>
      </p:sp>
      <p:sp>
        <p:nvSpPr>
          <p:cNvPr id="25" name="AutoShape 6"/>
          <p:cNvSpPr>
            <a:spLocks noChangeArrowheads="1"/>
          </p:cNvSpPr>
          <p:nvPr/>
        </p:nvSpPr>
        <p:spPr bwMode="auto">
          <a:xfrm>
            <a:off x="466725" y="2492375"/>
            <a:ext cx="3168650" cy="720725"/>
          </a:xfrm>
          <a:prstGeom prst="wedgeRoundRectCallout">
            <a:avLst>
              <a:gd name="adj1" fmla="val -6162"/>
              <a:gd name="adj2" fmla="val 73130"/>
              <a:gd name="adj3" fmla="val 16667"/>
            </a:avLst>
          </a:prstGeom>
          <a:solidFill>
            <a:srgbClr val="005096"/>
          </a:solidFill>
          <a:ln w="9525" algn="ctr">
            <a:noFill/>
            <a:miter lim="800000"/>
            <a:headEnd/>
            <a:tailEnd/>
          </a:ln>
        </p:spPr>
        <p:txBody>
          <a:bodyPr anchor="ctr"/>
          <a:lstStyle/>
          <a:p>
            <a:pPr fontAlgn="auto">
              <a:spcBef>
                <a:spcPts val="0"/>
              </a:spcBef>
              <a:spcAft>
                <a:spcPts val="0"/>
              </a:spcAft>
              <a:buClr>
                <a:srgbClr val="FFFF00"/>
              </a:buClr>
              <a:buFont typeface="Wingdings" pitchFamily="2" charset="2"/>
              <a:buChar char="Ø"/>
              <a:defRPr/>
            </a:pPr>
            <a:r>
              <a:rPr kumimoji="0" lang="ja-JP" altLang="en-US" sz="1400" kern="0" dirty="0">
                <a:solidFill>
                  <a:schemeClr val="bg1"/>
                </a:solidFill>
                <a:latin typeface="メイリオ" pitchFamily="50" charset="-128"/>
                <a:ea typeface="メイリオ" pitchFamily="50" charset="-128"/>
                <a:cs typeface="メイリオ" pitchFamily="50" charset="-128"/>
              </a:rPr>
              <a:t>一般の社員は会計の知識が乏しい</a:t>
            </a:r>
          </a:p>
          <a:p>
            <a:pPr fontAlgn="auto">
              <a:spcBef>
                <a:spcPts val="0"/>
              </a:spcBef>
              <a:spcAft>
                <a:spcPts val="0"/>
              </a:spcAft>
              <a:buClr>
                <a:srgbClr val="FFFF00"/>
              </a:buClr>
              <a:buFont typeface="Wingdings" pitchFamily="2" charset="2"/>
              <a:buChar char="Ø"/>
              <a:defRPr/>
            </a:pPr>
            <a:r>
              <a:rPr kumimoji="0" lang="ja-JP" altLang="en-US" sz="1400" kern="0" dirty="0">
                <a:solidFill>
                  <a:schemeClr val="bg1"/>
                </a:solidFill>
                <a:latin typeface="メイリオ" pitchFamily="50" charset="-128"/>
                <a:ea typeface="メイリオ" pitchFamily="50" charset="-128"/>
                <a:cs typeface="メイリオ" pitchFamily="50" charset="-128"/>
              </a:rPr>
              <a:t>記入すべき内容がわからない</a:t>
            </a:r>
          </a:p>
        </p:txBody>
      </p:sp>
      <p:sp>
        <p:nvSpPr>
          <p:cNvPr id="27" name="AutoShape 8"/>
          <p:cNvSpPr>
            <a:spLocks noChangeArrowheads="1"/>
          </p:cNvSpPr>
          <p:nvPr/>
        </p:nvSpPr>
        <p:spPr bwMode="auto">
          <a:xfrm>
            <a:off x="6106616" y="4132312"/>
            <a:ext cx="2209800" cy="304800"/>
          </a:xfrm>
          <a:prstGeom prst="roundRect">
            <a:avLst>
              <a:gd name="adj" fmla="val 16667"/>
            </a:avLst>
          </a:prstGeom>
          <a:noFill/>
          <a:ln w="12700">
            <a:solidFill>
              <a:srgbClr val="FF000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28" name="AutoShape 9"/>
          <p:cNvSpPr>
            <a:spLocks noChangeArrowheads="1"/>
          </p:cNvSpPr>
          <p:nvPr/>
        </p:nvSpPr>
        <p:spPr bwMode="auto">
          <a:xfrm>
            <a:off x="6106616" y="4437112"/>
            <a:ext cx="2209800" cy="1033462"/>
          </a:xfrm>
          <a:prstGeom prst="roundRect">
            <a:avLst>
              <a:gd name="adj" fmla="val 7819"/>
            </a:avLst>
          </a:prstGeom>
          <a:noFill/>
          <a:ln w="12700">
            <a:solidFill>
              <a:srgbClr val="FF000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29" name="Rectangle 10"/>
          <p:cNvSpPr>
            <a:spLocks noChangeArrowheads="1"/>
          </p:cNvSpPr>
          <p:nvPr/>
        </p:nvSpPr>
        <p:spPr bwMode="auto">
          <a:xfrm>
            <a:off x="4483100" y="2159000"/>
            <a:ext cx="4410075" cy="838200"/>
          </a:xfrm>
          <a:prstGeom prst="rect">
            <a:avLst/>
          </a:prstGeom>
          <a:solidFill>
            <a:srgbClr val="E27100"/>
          </a:solidFill>
          <a:ln w="9525">
            <a:noFill/>
            <a:miter lim="800000"/>
            <a:headEnd/>
            <a:tailEnd/>
          </a:ln>
          <a:effectLst>
            <a:outerShdw dist="35921" dir="2700000" algn="ctr" rotWithShape="0">
              <a:srgbClr val="7D7D7D"/>
            </a:outerShdw>
          </a:effectLst>
        </p:spPr>
        <p:txBody>
          <a:bodyPr wrap="none" anchor="ctr"/>
          <a:lstStyle/>
          <a:p>
            <a:pPr fontAlgn="auto">
              <a:spcBef>
                <a:spcPts val="0"/>
              </a:spcBef>
              <a:spcAft>
                <a:spcPts val="0"/>
              </a:spcAft>
              <a:defRPr/>
            </a:pPr>
            <a:endParaRPr kumimoji="0" lang="ja-JP" altLang="en-US" kern="0">
              <a:solidFill>
                <a:schemeClr val="bg1"/>
              </a:solidFill>
              <a:latin typeface="メイリオ" pitchFamily="50" charset="-128"/>
              <a:ea typeface="メイリオ" pitchFamily="50" charset="-128"/>
              <a:cs typeface="メイリオ" pitchFamily="50" charset="-128"/>
            </a:endParaRPr>
          </a:p>
        </p:txBody>
      </p:sp>
      <p:sp>
        <p:nvSpPr>
          <p:cNvPr id="30" name="Text Box 11"/>
          <p:cNvSpPr txBox="1">
            <a:spLocks noChangeArrowheads="1"/>
          </p:cNvSpPr>
          <p:nvPr/>
        </p:nvSpPr>
        <p:spPr bwMode="auto">
          <a:xfrm>
            <a:off x="4397375" y="2159000"/>
            <a:ext cx="4495800" cy="307777"/>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　摘要を選択すると勘定科目等が自動入力される</a:t>
            </a:r>
          </a:p>
        </p:txBody>
      </p:sp>
      <p:sp>
        <p:nvSpPr>
          <p:cNvPr id="31" name="Text Box 12"/>
          <p:cNvSpPr txBox="1">
            <a:spLocks noChangeArrowheads="1"/>
          </p:cNvSpPr>
          <p:nvPr/>
        </p:nvSpPr>
        <p:spPr bwMode="auto">
          <a:xfrm>
            <a:off x="4800600" y="2463800"/>
            <a:ext cx="2333625" cy="523875"/>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・高いユーザビリティ</a:t>
            </a:r>
          </a:p>
          <a:p>
            <a:pP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・高い入力精度の維持</a:t>
            </a:r>
          </a:p>
        </p:txBody>
      </p:sp>
      <p:sp>
        <p:nvSpPr>
          <p:cNvPr id="32" name="AutoShape 13"/>
          <p:cNvSpPr>
            <a:spLocks noChangeArrowheads="1"/>
          </p:cNvSpPr>
          <p:nvPr/>
        </p:nvSpPr>
        <p:spPr bwMode="auto">
          <a:xfrm>
            <a:off x="7812360" y="4365104"/>
            <a:ext cx="366713" cy="412750"/>
          </a:xfrm>
          <a:prstGeom prst="downArrow">
            <a:avLst>
              <a:gd name="adj1" fmla="val 50000"/>
              <a:gd name="adj2"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spAutoFit/>
          </a:bodyP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33" name="AutoShape 14"/>
          <p:cNvSpPr>
            <a:spLocks noChangeArrowheads="1"/>
          </p:cNvSpPr>
          <p:nvPr/>
        </p:nvSpPr>
        <p:spPr bwMode="auto">
          <a:xfrm>
            <a:off x="3348038" y="3357563"/>
            <a:ext cx="935037" cy="1312862"/>
          </a:xfrm>
          <a:prstGeom prst="rightArrow">
            <a:avLst>
              <a:gd name="adj1" fmla="val 50000"/>
              <a:gd name="adj2" fmla="val 25000"/>
            </a:avLst>
          </a:prstGeom>
          <a:solidFill>
            <a:srgbClr val="008000"/>
          </a:solidFill>
          <a:ln w="9525">
            <a:noFill/>
            <a:miter lim="800000"/>
            <a:headEnd/>
            <a:tailEnd/>
          </a:ln>
          <a:effectLst>
            <a:outerShdw dist="35921" dir="2700000" algn="ctr" rotWithShape="0">
              <a:srgbClr val="7D7D7D"/>
            </a:outerShdw>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4" name="Text Box 15"/>
          <p:cNvSpPr txBox="1">
            <a:spLocks noChangeArrowheads="1"/>
          </p:cNvSpPr>
          <p:nvPr/>
        </p:nvSpPr>
        <p:spPr bwMode="auto">
          <a:xfrm>
            <a:off x="3348038" y="3854450"/>
            <a:ext cx="938212" cy="369888"/>
          </a:xfrm>
          <a:prstGeom prst="rect">
            <a:avLst/>
          </a:prstGeom>
          <a:noFill/>
          <a:ln w="9525" algn="ctr">
            <a:noFill/>
            <a:miter lim="800000"/>
            <a:headEnd/>
            <a:tailEnd/>
          </a:ln>
        </p:spPr>
        <p:txBody>
          <a:bodyPr>
            <a:spAutoFit/>
          </a:bodyPr>
          <a:lstStyle/>
          <a:p>
            <a:pPr algn="ctr" fontAlgn="auto">
              <a:spcBef>
                <a:spcPct val="50000"/>
              </a:spcBef>
              <a:spcAft>
                <a:spcPts val="0"/>
              </a:spcAft>
              <a:defRPr/>
            </a:pPr>
            <a:r>
              <a:rPr lang="ja-JP" altLang="en-US" dirty="0">
                <a:solidFill>
                  <a:schemeClr val="bg1"/>
                </a:solidFill>
                <a:latin typeface="メイリオ" pitchFamily="50" charset="-128"/>
                <a:ea typeface="メイリオ" pitchFamily="50" charset="-128"/>
                <a:cs typeface="メイリオ" pitchFamily="50" charset="-128"/>
              </a:rPr>
              <a:t>解決！</a:t>
            </a:r>
          </a:p>
        </p:txBody>
      </p:sp>
      <p:sp>
        <p:nvSpPr>
          <p:cNvPr id="35" name="Text Box 16"/>
          <p:cNvSpPr txBox="1">
            <a:spLocks noChangeArrowheads="1"/>
          </p:cNvSpPr>
          <p:nvPr/>
        </p:nvSpPr>
        <p:spPr bwMode="auto">
          <a:xfrm>
            <a:off x="4680584" y="6209856"/>
            <a:ext cx="3960242" cy="307777"/>
          </a:xfrm>
          <a:prstGeom prst="rect">
            <a:avLst/>
          </a:prstGeom>
          <a:noFill/>
          <a:ln w="9525">
            <a:noFill/>
            <a:miter lim="800000"/>
            <a:headEnd/>
            <a:tailEnd/>
          </a:ln>
        </p:spPr>
        <p:txBody>
          <a:bodyPr wrap="square">
            <a:spAutoFit/>
          </a:bodyPr>
          <a:lstStyle/>
          <a:p>
            <a:pPr fontAlgn="auto">
              <a:spcBef>
                <a:spcPts val="0"/>
              </a:spcBef>
              <a:spcAft>
                <a:spcPts val="0"/>
              </a:spcAft>
              <a:defRPr/>
            </a:pPr>
            <a:r>
              <a:rPr lang="ja-JP" altLang="en-US" sz="1400" dirty="0">
                <a:solidFill>
                  <a:srgbClr val="FF6600"/>
                </a:solidFill>
                <a:latin typeface="メイリオ" pitchFamily="50" charset="-128"/>
                <a:ea typeface="メイリオ" pitchFamily="50" charset="-128"/>
                <a:cs typeface="メイリオ" pitchFamily="50" charset="-128"/>
              </a:rPr>
              <a:t>現場で入力したデータをそのまま</a:t>
            </a:r>
            <a:r>
              <a:rPr lang="en-US" altLang="ja-JP" sz="1400" b="1" dirty="0">
                <a:solidFill>
                  <a:srgbClr val="FF6600"/>
                </a:solidFill>
                <a:latin typeface="Times New Roman" pitchFamily="18" charset="0"/>
                <a:ea typeface="メイリオ" pitchFamily="50" charset="-128"/>
                <a:cs typeface="Times New Roman" pitchFamily="18" charset="0"/>
              </a:rPr>
              <a:t>CORE</a:t>
            </a:r>
            <a:r>
              <a:rPr lang="ja-JP" altLang="en-US" sz="1400" dirty="0">
                <a:solidFill>
                  <a:srgbClr val="FF6600"/>
                </a:solidFill>
                <a:latin typeface="メイリオ" pitchFamily="50" charset="-128"/>
                <a:ea typeface="メイリオ" pitchFamily="50" charset="-128"/>
                <a:cs typeface="メイリオ" pitchFamily="50" charset="-128"/>
              </a:rPr>
              <a:t>へ連携</a:t>
            </a:r>
          </a:p>
        </p:txBody>
      </p:sp>
      <p:sp>
        <p:nvSpPr>
          <p:cNvPr id="28693"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20" name="Picture 9" descr="logo_base_human_norm03"/>
          <p:cNvPicPr>
            <a:picLocks noChangeAspect="1" noChangeArrowheads="1"/>
          </p:cNvPicPr>
          <p:nvPr/>
        </p:nvPicPr>
        <p:blipFill>
          <a:blip r:embed="rId4" cstate="screen"/>
          <a:srcRect/>
          <a:stretch>
            <a:fillRect/>
          </a:stretch>
        </p:blipFill>
        <p:spPr bwMode="auto">
          <a:xfrm>
            <a:off x="1187624" y="3573016"/>
            <a:ext cx="947167" cy="124854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2771800" y="2132856"/>
            <a:ext cx="3429501" cy="3384376"/>
          </a:xfrm>
          <a:prstGeom prst="rect">
            <a:avLst/>
          </a:prstGeom>
          <a:noFill/>
          <a:ln w="9525">
            <a:noFill/>
            <a:miter lim="800000"/>
            <a:headEnd/>
            <a:tailEnd/>
          </a:ln>
        </p:spPr>
      </p:pic>
      <p:sp>
        <p:nvSpPr>
          <p:cNvPr id="2053"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556B75B-9037-4F7A-80A6-D70E1F281149}" type="slidenum">
              <a:rPr lang="ja-JP" altLang="en-US" smtClean="0"/>
              <a:pPr fontAlgn="base">
                <a:spcBef>
                  <a:spcPct val="0"/>
                </a:spcBef>
                <a:spcAft>
                  <a:spcPct val="0"/>
                </a:spcAft>
                <a:defRPr/>
              </a:pPr>
              <a:t>6</a:t>
            </a:fld>
            <a:endParaRPr lang="ja-JP" altLang="en-US" smtClean="0"/>
          </a:p>
        </p:txBody>
      </p:sp>
      <p:sp>
        <p:nvSpPr>
          <p:cNvPr id="1029"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 </a:t>
            </a:r>
            <a:r>
              <a:rPr lang="ja-JP" altLang="en-US" dirty="0" smtClean="0">
                <a:latin typeface="メイリオ" pitchFamily="50" charset="-128"/>
                <a:ea typeface="メイリオ" pitchFamily="50" charset="-128"/>
                <a:cs typeface="メイリオ" pitchFamily="50" charset="-128"/>
              </a:rPr>
              <a:t>分散入力システム</a:t>
            </a:r>
            <a:r>
              <a:rPr lang="ja-JP" altLang="en-US"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特徴</a:t>
            </a:r>
            <a:r>
              <a:rPr lang="ja-JP" altLang="en-US" sz="3200" b="1" dirty="0" smtClean="0">
                <a:latin typeface="メイリオ" pitchFamily="50" charset="-128"/>
                <a:ea typeface="メイリオ" pitchFamily="50" charset="-128"/>
                <a:cs typeface="メイリオ" pitchFamily="50" charset="-128"/>
              </a:rPr>
              <a:t/>
            </a:r>
            <a:br>
              <a:rPr lang="ja-JP" altLang="en-US" sz="3200" b="1" dirty="0" smtClean="0">
                <a:latin typeface="メイリオ" pitchFamily="50" charset="-128"/>
                <a:ea typeface="メイリオ" pitchFamily="50" charset="-128"/>
                <a:cs typeface="メイリオ" pitchFamily="50" charset="-128"/>
              </a:rPr>
            </a:br>
            <a:r>
              <a:rPr lang="ja-JP" altLang="en-US" sz="2400"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ワークフローシステム（部門内承認）～</a:t>
            </a:r>
          </a:p>
        </p:txBody>
      </p:sp>
      <p:sp>
        <p:nvSpPr>
          <p:cNvPr id="35" name="Rectangle 2"/>
          <p:cNvSpPr>
            <a:spLocks noChangeArrowheads="1"/>
          </p:cNvSpPr>
          <p:nvPr/>
        </p:nvSpPr>
        <p:spPr bwMode="auto">
          <a:xfrm>
            <a:off x="152400" y="3219450"/>
            <a:ext cx="762000" cy="228600"/>
          </a:xfrm>
          <a:prstGeom prst="rect">
            <a:avLst/>
          </a:prstGeom>
          <a:solidFill>
            <a:srgbClr val="FFFFFF"/>
          </a:solidFill>
          <a:ln w="9525">
            <a:solidFill>
              <a:srgbClr val="FF6600"/>
            </a:solidFill>
            <a:miter lim="800000"/>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37" name="AutoShape 4"/>
          <p:cNvSpPr>
            <a:spLocks noChangeArrowheads="1"/>
          </p:cNvSpPr>
          <p:nvPr/>
        </p:nvSpPr>
        <p:spPr bwMode="auto">
          <a:xfrm>
            <a:off x="3200400" y="2457450"/>
            <a:ext cx="2590800" cy="914400"/>
          </a:xfrm>
          <a:prstGeom prst="roundRect">
            <a:avLst>
              <a:gd name="adj" fmla="val 16667"/>
            </a:avLst>
          </a:prstGeom>
          <a:noFill/>
          <a:ln w="28575">
            <a:solidFill>
              <a:srgbClr val="FF660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38" name="Oval 5"/>
          <p:cNvSpPr>
            <a:spLocks noChangeArrowheads="1"/>
          </p:cNvSpPr>
          <p:nvPr/>
        </p:nvSpPr>
        <p:spPr bwMode="auto">
          <a:xfrm>
            <a:off x="4618856" y="2827784"/>
            <a:ext cx="457200" cy="457200"/>
          </a:xfrm>
          <a:prstGeom prst="ellipse">
            <a:avLst/>
          </a:prstGeom>
          <a:noFill/>
          <a:ln w="28575">
            <a:solidFill>
              <a:srgbClr val="0000FF"/>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40" name="Oval 7"/>
          <p:cNvSpPr>
            <a:spLocks noChangeArrowheads="1"/>
          </p:cNvSpPr>
          <p:nvPr/>
        </p:nvSpPr>
        <p:spPr bwMode="auto">
          <a:xfrm>
            <a:off x="4211960" y="2543944"/>
            <a:ext cx="576064" cy="308992"/>
          </a:xfrm>
          <a:prstGeom prst="ellipse">
            <a:avLst/>
          </a:prstGeom>
          <a:noFill/>
          <a:ln w="9525">
            <a:solidFill>
              <a:srgbClr val="00000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41" name="Line 8"/>
          <p:cNvSpPr>
            <a:spLocks noChangeShapeType="1"/>
          </p:cNvSpPr>
          <p:nvPr/>
        </p:nvSpPr>
        <p:spPr bwMode="auto">
          <a:xfrm flipV="1">
            <a:off x="4800600" y="2047875"/>
            <a:ext cx="757238" cy="485775"/>
          </a:xfrm>
          <a:prstGeom prst="line">
            <a:avLst/>
          </a:prstGeom>
          <a:noFill/>
          <a:ln w="28575">
            <a:solidFill>
              <a:srgbClr val="008080"/>
            </a:solidFill>
            <a:round/>
            <a:headEnd/>
            <a:tailEnd type="triangle" w="med" len="me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42" name="Line 9"/>
          <p:cNvSpPr>
            <a:spLocks noChangeShapeType="1"/>
          </p:cNvSpPr>
          <p:nvPr/>
        </p:nvSpPr>
        <p:spPr bwMode="auto">
          <a:xfrm flipV="1">
            <a:off x="5076056" y="2564904"/>
            <a:ext cx="1008112" cy="349746"/>
          </a:xfrm>
          <a:prstGeom prst="line">
            <a:avLst/>
          </a:prstGeom>
          <a:noFill/>
          <a:ln w="28575">
            <a:solidFill>
              <a:srgbClr val="000080"/>
            </a:solidFill>
            <a:round/>
            <a:headEnd/>
            <a:tailEnd type="triangle" w="med" len="me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43" name="Text Box 10"/>
          <p:cNvSpPr txBox="1">
            <a:spLocks noChangeArrowheads="1"/>
          </p:cNvSpPr>
          <p:nvPr/>
        </p:nvSpPr>
        <p:spPr bwMode="auto">
          <a:xfrm>
            <a:off x="6096000" y="2381250"/>
            <a:ext cx="2743200" cy="304800"/>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400">
                <a:solidFill>
                  <a:srgbClr val="4D4D4D"/>
                </a:solidFill>
                <a:latin typeface="メイリオ" pitchFamily="50" charset="-128"/>
                <a:ea typeface="メイリオ" pitchFamily="50" charset="-128"/>
                <a:cs typeface="メイリオ" pitchFamily="50" charset="-128"/>
              </a:rPr>
              <a:t>承認者</a:t>
            </a:r>
          </a:p>
        </p:txBody>
      </p:sp>
      <p:sp>
        <p:nvSpPr>
          <p:cNvPr id="44" name="Text Box 11"/>
          <p:cNvSpPr txBox="1">
            <a:spLocks noChangeArrowheads="1"/>
          </p:cNvSpPr>
          <p:nvPr/>
        </p:nvSpPr>
        <p:spPr bwMode="auto">
          <a:xfrm>
            <a:off x="6300192" y="1855857"/>
            <a:ext cx="2576388" cy="276999"/>
          </a:xfrm>
          <a:prstGeom prst="rect">
            <a:avLst/>
          </a:prstGeom>
          <a:noFill/>
          <a:ln w="9525">
            <a:noFill/>
            <a:miter lim="800000"/>
            <a:headEnd/>
            <a:tailEnd/>
          </a:ln>
        </p:spPr>
        <p:txBody>
          <a:bodyPr wrap="square">
            <a:spAutoFit/>
          </a:bodyPr>
          <a:lstStyle/>
          <a:p>
            <a:pPr fontAlgn="auto">
              <a:spcBef>
                <a:spcPts val="0"/>
              </a:spcBef>
              <a:spcAft>
                <a:spcPts val="0"/>
              </a:spcAft>
              <a:defRPr/>
            </a:pPr>
            <a:r>
              <a:rPr lang="ja-JP" altLang="en-US" sz="1200" dirty="0">
                <a:solidFill>
                  <a:srgbClr val="4D4D4D"/>
                </a:solidFill>
                <a:latin typeface="メイリオ" pitchFamily="50" charset="-128"/>
                <a:ea typeface="メイリオ" pitchFamily="50" charset="-128"/>
                <a:cs typeface="メイリオ" pitchFamily="50" charset="-128"/>
              </a:rPr>
              <a:t>・承認の</a:t>
            </a:r>
            <a:r>
              <a:rPr lang="en-US" altLang="ja-JP" sz="1200" dirty="0">
                <a:solidFill>
                  <a:srgbClr val="4D4D4D"/>
                </a:solidFill>
                <a:latin typeface="メイリオ" pitchFamily="50" charset="-128"/>
                <a:ea typeface="メイリオ" pitchFamily="50" charset="-128"/>
                <a:cs typeface="メイリオ" pitchFamily="50" charset="-128"/>
              </a:rPr>
              <a:t>AND</a:t>
            </a:r>
            <a:r>
              <a:rPr lang="ja-JP" altLang="en-US" sz="1200" dirty="0">
                <a:solidFill>
                  <a:srgbClr val="4D4D4D"/>
                </a:solidFill>
                <a:latin typeface="メイリオ" pitchFamily="50" charset="-128"/>
                <a:ea typeface="メイリオ" pitchFamily="50" charset="-128"/>
                <a:cs typeface="メイリオ" pitchFamily="50" charset="-128"/>
              </a:rPr>
              <a:t>・</a:t>
            </a:r>
            <a:r>
              <a:rPr lang="en-US" altLang="ja-JP" sz="1200" dirty="0">
                <a:solidFill>
                  <a:srgbClr val="4D4D4D"/>
                </a:solidFill>
                <a:latin typeface="メイリオ" pitchFamily="50" charset="-128"/>
                <a:ea typeface="メイリオ" pitchFamily="50" charset="-128"/>
                <a:cs typeface="メイリオ" pitchFamily="50" charset="-128"/>
              </a:rPr>
              <a:t>OR</a:t>
            </a:r>
            <a:r>
              <a:rPr lang="ja-JP" altLang="en-US" sz="1200" dirty="0">
                <a:solidFill>
                  <a:srgbClr val="4D4D4D"/>
                </a:solidFill>
                <a:latin typeface="メイリオ" pitchFamily="50" charset="-128"/>
                <a:ea typeface="メイリオ" pitchFamily="50" charset="-128"/>
                <a:cs typeface="メイリオ" pitchFamily="50" charset="-128"/>
              </a:rPr>
              <a:t>条件を設定可能</a:t>
            </a:r>
          </a:p>
        </p:txBody>
      </p:sp>
      <p:sp>
        <p:nvSpPr>
          <p:cNvPr id="45" name="Line 12"/>
          <p:cNvSpPr>
            <a:spLocks noChangeShapeType="1"/>
          </p:cNvSpPr>
          <p:nvPr/>
        </p:nvSpPr>
        <p:spPr bwMode="auto">
          <a:xfrm flipV="1">
            <a:off x="914400" y="2609850"/>
            <a:ext cx="2286000" cy="609600"/>
          </a:xfrm>
          <a:prstGeom prst="line">
            <a:avLst/>
          </a:prstGeom>
          <a:noFill/>
          <a:ln w="28575">
            <a:solidFill>
              <a:srgbClr val="FF6600"/>
            </a:solidFill>
            <a:round/>
            <a:headEnd/>
            <a:tailEnd type="triangle" w="med" len="me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46" name="Text Box 13"/>
          <p:cNvSpPr txBox="1">
            <a:spLocks noChangeArrowheads="1"/>
          </p:cNvSpPr>
          <p:nvPr/>
        </p:nvSpPr>
        <p:spPr bwMode="auto">
          <a:xfrm>
            <a:off x="152400" y="3260600"/>
            <a:ext cx="2743200" cy="592470"/>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100" dirty="0">
                <a:solidFill>
                  <a:srgbClr val="4D4D4D"/>
                </a:solidFill>
                <a:latin typeface="メイリオ" pitchFamily="50" charset="-128"/>
                <a:ea typeface="メイリオ" pitchFamily="50" charset="-128"/>
                <a:cs typeface="メイリオ" pitchFamily="50" charset="-128"/>
              </a:rPr>
              <a:t>プロセス</a:t>
            </a:r>
          </a:p>
          <a:p>
            <a:pPr fontAlgn="auto">
              <a:spcBef>
                <a:spcPts val="0"/>
              </a:spcBef>
              <a:spcAft>
                <a:spcPts val="0"/>
              </a:spcAft>
              <a:defRPr/>
            </a:pPr>
            <a:r>
              <a:rPr lang="ja-JP" altLang="en-US" sz="1050" dirty="0">
                <a:solidFill>
                  <a:srgbClr val="4D4D4D"/>
                </a:solidFill>
                <a:latin typeface="メイリオ" pitchFamily="50" charset="-128"/>
                <a:ea typeface="メイリオ" pitchFamily="50" charset="-128"/>
                <a:cs typeface="メイリオ" pitchFamily="50" charset="-128"/>
              </a:rPr>
              <a:t>・プロセス内には複数の承認者を設定可能</a:t>
            </a:r>
          </a:p>
          <a:p>
            <a:pPr fontAlgn="auto">
              <a:spcBef>
                <a:spcPts val="0"/>
              </a:spcBef>
              <a:spcAft>
                <a:spcPts val="0"/>
              </a:spcAft>
              <a:defRPr/>
            </a:pPr>
            <a:r>
              <a:rPr lang="ja-JP" altLang="en-US" sz="1100" dirty="0">
                <a:solidFill>
                  <a:srgbClr val="4D4D4D"/>
                </a:solidFill>
                <a:latin typeface="メイリオ" pitchFamily="50" charset="-128"/>
                <a:ea typeface="メイリオ" pitchFamily="50" charset="-128"/>
                <a:cs typeface="メイリオ" pitchFamily="50" charset="-128"/>
              </a:rPr>
              <a:t>・プロセスは１００段階まで設定可能</a:t>
            </a:r>
          </a:p>
        </p:txBody>
      </p:sp>
      <p:sp>
        <p:nvSpPr>
          <p:cNvPr id="47" name="Text Box 14"/>
          <p:cNvSpPr txBox="1">
            <a:spLocks noChangeArrowheads="1"/>
          </p:cNvSpPr>
          <p:nvPr/>
        </p:nvSpPr>
        <p:spPr bwMode="auto">
          <a:xfrm>
            <a:off x="182563" y="1557338"/>
            <a:ext cx="914400" cy="400050"/>
          </a:xfrm>
          <a:prstGeom prst="rect">
            <a:avLst/>
          </a:prstGeom>
          <a:solidFill>
            <a:srgbClr val="FFFFFF"/>
          </a:solidFill>
          <a:ln w="28575">
            <a:solidFill>
              <a:srgbClr val="800000"/>
            </a:solidFill>
            <a:miter lim="800000"/>
            <a:headEnd/>
            <a:tailEnd/>
          </a:ln>
        </p:spPr>
        <p:txBody>
          <a:bodyPr>
            <a:spAutoFit/>
          </a:bodyPr>
          <a:lstStyle/>
          <a:p>
            <a:pPr algn="ctr" fontAlgn="auto">
              <a:spcBef>
                <a:spcPts val="0"/>
              </a:spcBef>
              <a:spcAft>
                <a:spcPts val="0"/>
              </a:spcAft>
              <a:defRPr/>
            </a:pPr>
            <a:r>
              <a:rPr kumimoji="0" lang="ja-JP" altLang="en-US" sz="2000" kern="0">
                <a:solidFill>
                  <a:srgbClr val="4D4D4D"/>
                </a:solidFill>
                <a:latin typeface="メイリオ" pitchFamily="50" charset="-128"/>
                <a:ea typeface="メイリオ" pitchFamily="50" charset="-128"/>
                <a:cs typeface="メイリオ" pitchFamily="50" charset="-128"/>
              </a:rPr>
              <a:t>設定</a:t>
            </a:r>
          </a:p>
        </p:txBody>
      </p:sp>
      <p:sp>
        <p:nvSpPr>
          <p:cNvPr id="48" name="AutoShape 15"/>
          <p:cNvSpPr>
            <a:spLocks noChangeArrowheads="1"/>
          </p:cNvSpPr>
          <p:nvPr/>
        </p:nvSpPr>
        <p:spPr bwMode="auto">
          <a:xfrm>
            <a:off x="5486400" y="2914650"/>
            <a:ext cx="304800" cy="914400"/>
          </a:xfrm>
          <a:prstGeom prst="curvedLeftArrow">
            <a:avLst>
              <a:gd name="adj1" fmla="val 60000"/>
              <a:gd name="adj2" fmla="val 120000"/>
              <a:gd name="adj3" fmla="val 33333"/>
            </a:avLst>
          </a:prstGeom>
          <a:solidFill>
            <a:srgbClr val="FFFFFF"/>
          </a:solidFill>
          <a:ln w="9525">
            <a:solidFill>
              <a:srgbClr val="000000"/>
            </a:solidFill>
            <a:miter lim="800000"/>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49" name="AutoShape 16"/>
          <p:cNvSpPr>
            <a:spLocks noChangeArrowheads="1"/>
          </p:cNvSpPr>
          <p:nvPr/>
        </p:nvSpPr>
        <p:spPr bwMode="auto">
          <a:xfrm>
            <a:off x="5486400" y="3829050"/>
            <a:ext cx="304800" cy="914400"/>
          </a:xfrm>
          <a:prstGeom prst="curvedLeftArrow">
            <a:avLst>
              <a:gd name="adj1" fmla="val 60000"/>
              <a:gd name="adj2" fmla="val 120000"/>
              <a:gd name="adj3" fmla="val 33333"/>
            </a:avLst>
          </a:prstGeom>
          <a:solidFill>
            <a:srgbClr val="FFFFFF"/>
          </a:solidFill>
          <a:ln w="9525">
            <a:solidFill>
              <a:srgbClr val="000000"/>
            </a:solidFill>
            <a:miter lim="800000"/>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50" name="AutoShape 17"/>
          <p:cNvSpPr>
            <a:spLocks noChangeArrowheads="1"/>
          </p:cNvSpPr>
          <p:nvPr/>
        </p:nvSpPr>
        <p:spPr bwMode="auto">
          <a:xfrm>
            <a:off x="2971800" y="2914650"/>
            <a:ext cx="381000" cy="1905000"/>
          </a:xfrm>
          <a:prstGeom prst="curvedRightArrow">
            <a:avLst>
              <a:gd name="adj1" fmla="val 100000"/>
              <a:gd name="adj2" fmla="val 200000"/>
              <a:gd name="adj3" fmla="val 33333"/>
            </a:avLst>
          </a:prstGeom>
          <a:solidFill>
            <a:srgbClr val="FFFFFF"/>
          </a:solidFill>
          <a:ln w="9525">
            <a:solidFill>
              <a:srgbClr val="000000"/>
            </a:solidFill>
            <a:miter lim="800000"/>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51" name="AutoShape 18"/>
          <p:cNvSpPr>
            <a:spLocks noChangeArrowheads="1"/>
          </p:cNvSpPr>
          <p:nvPr/>
        </p:nvSpPr>
        <p:spPr bwMode="auto">
          <a:xfrm>
            <a:off x="5410200" y="2838450"/>
            <a:ext cx="457200" cy="2286000"/>
          </a:xfrm>
          <a:prstGeom prst="roundRect">
            <a:avLst>
              <a:gd name="adj" fmla="val 16667"/>
            </a:avLst>
          </a:prstGeom>
          <a:noFill/>
          <a:ln w="28575">
            <a:solidFill>
              <a:srgbClr val="00800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52" name="AutoShape 19"/>
          <p:cNvSpPr>
            <a:spLocks noChangeArrowheads="1"/>
          </p:cNvSpPr>
          <p:nvPr/>
        </p:nvSpPr>
        <p:spPr bwMode="auto">
          <a:xfrm>
            <a:off x="2895600" y="2838450"/>
            <a:ext cx="457200" cy="2286000"/>
          </a:xfrm>
          <a:prstGeom prst="roundRect">
            <a:avLst>
              <a:gd name="adj" fmla="val 16667"/>
            </a:avLst>
          </a:prstGeom>
          <a:noFill/>
          <a:ln w="28575">
            <a:solidFill>
              <a:srgbClr val="800080"/>
            </a:solidFill>
            <a:round/>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53" name="Text Box 20"/>
          <p:cNvSpPr txBox="1">
            <a:spLocks noChangeArrowheads="1"/>
          </p:cNvSpPr>
          <p:nvPr/>
        </p:nvSpPr>
        <p:spPr bwMode="auto">
          <a:xfrm>
            <a:off x="2123728" y="5734050"/>
            <a:ext cx="2159566" cy="307777"/>
          </a:xfrm>
          <a:prstGeom prst="rect">
            <a:avLst/>
          </a:prstGeom>
          <a:solidFill>
            <a:srgbClr val="FFCC66"/>
          </a:solidFill>
          <a:ln w="9525">
            <a:solidFill>
              <a:srgbClr val="333300"/>
            </a:solidFill>
            <a:miter lim="800000"/>
            <a:headEnd/>
            <a:tailEnd/>
          </a:ln>
        </p:spPr>
        <p:txBody>
          <a:bodyPr wrap="none">
            <a:spAutoFit/>
          </a:bodyPr>
          <a:lstStyle/>
          <a:p>
            <a:pPr fontAlgn="auto">
              <a:spcBef>
                <a:spcPts val="0"/>
              </a:spcBef>
              <a:spcAft>
                <a:spcPts val="0"/>
              </a:spcAft>
              <a:defRPr/>
            </a:pPr>
            <a:r>
              <a:rPr lang="ja-JP" altLang="en-US" sz="1400">
                <a:solidFill>
                  <a:srgbClr val="4D4D4D"/>
                </a:solidFill>
                <a:latin typeface="メイリオ" pitchFamily="50" charset="-128"/>
                <a:ea typeface="メイリオ" pitchFamily="50" charset="-128"/>
                <a:cs typeface="メイリオ" pitchFamily="50" charset="-128"/>
              </a:rPr>
              <a:t>承認作業での伝票の流れ</a:t>
            </a:r>
          </a:p>
        </p:txBody>
      </p:sp>
      <p:sp>
        <p:nvSpPr>
          <p:cNvPr id="54" name="Line 21"/>
          <p:cNvSpPr>
            <a:spLocks noChangeShapeType="1"/>
          </p:cNvSpPr>
          <p:nvPr/>
        </p:nvSpPr>
        <p:spPr bwMode="auto">
          <a:xfrm>
            <a:off x="3200400" y="5124450"/>
            <a:ext cx="304800" cy="609600"/>
          </a:xfrm>
          <a:prstGeom prst="line">
            <a:avLst/>
          </a:prstGeom>
          <a:noFill/>
          <a:ln w="28575">
            <a:solidFill>
              <a:srgbClr val="993366"/>
            </a:solidFill>
            <a:round/>
            <a:headEnd type="triangle" w="med" len="med"/>
            <a:tailEn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55" name="Line 22"/>
          <p:cNvSpPr>
            <a:spLocks noChangeShapeType="1"/>
          </p:cNvSpPr>
          <p:nvPr/>
        </p:nvSpPr>
        <p:spPr bwMode="auto">
          <a:xfrm flipH="1">
            <a:off x="3657600" y="5124450"/>
            <a:ext cx="1981200" cy="609600"/>
          </a:xfrm>
          <a:prstGeom prst="line">
            <a:avLst/>
          </a:prstGeom>
          <a:noFill/>
          <a:ln w="28575">
            <a:solidFill>
              <a:srgbClr val="008000"/>
            </a:solidFill>
            <a:round/>
            <a:headEnd type="triangle" w="med" len="med"/>
            <a:tailEn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56" name="Text Box 23"/>
          <p:cNvSpPr txBox="1">
            <a:spLocks noChangeArrowheads="1"/>
          </p:cNvSpPr>
          <p:nvPr/>
        </p:nvSpPr>
        <p:spPr bwMode="auto">
          <a:xfrm>
            <a:off x="2667000" y="4743450"/>
            <a:ext cx="914400" cy="284163"/>
          </a:xfrm>
          <a:prstGeom prst="rect">
            <a:avLst/>
          </a:prstGeom>
          <a:solidFill>
            <a:srgbClr val="FFFFFF"/>
          </a:solidFill>
          <a:ln w="9525">
            <a:solidFill>
              <a:srgbClr val="993366"/>
            </a:solidFill>
            <a:miter lim="800000"/>
            <a:headEnd/>
            <a:tailEnd/>
          </a:ln>
        </p:spPr>
        <p:txBody>
          <a:bodyPr>
            <a:spAutoFit/>
          </a:bodyPr>
          <a:lstStyle/>
          <a:p>
            <a:pPr fontAlgn="auto">
              <a:spcBef>
                <a:spcPts val="0"/>
              </a:spcBef>
              <a:spcAft>
                <a:spcPts val="0"/>
              </a:spcAft>
              <a:defRPr/>
            </a:pPr>
            <a:r>
              <a:rPr kumimoji="0" lang="ja-JP" altLang="en-US" sz="1200" kern="0">
                <a:solidFill>
                  <a:srgbClr val="4D4D4D"/>
                </a:solidFill>
                <a:latin typeface="メイリオ" pitchFamily="50" charset="-128"/>
                <a:ea typeface="メイリオ" pitchFamily="50" charset="-128"/>
                <a:cs typeface="メイリオ" pitchFamily="50" charset="-128"/>
              </a:rPr>
              <a:t>強制承認</a:t>
            </a:r>
          </a:p>
        </p:txBody>
      </p:sp>
      <p:sp>
        <p:nvSpPr>
          <p:cNvPr id="57" name="Text Box 24"/>
          <p:cNvSpPr txBox="1">
            <a:spLocks noChangeArrowheads="1"/>
          </p:cNvSpPr>
          <p:nvPr/>
        </p:nvSpPr>
        <p:spPr bwMode="auto">
          <a:xfrm>
            <a:off x="5181600" y="4743450"/>
            <a:ext cx="914400" cy="284163"/>
          </a:xfrm>
          <a:prstGeom prst="rect">
            <a:avLst/>
          </a:prstGeom>
          <a:solidFill>
            <a:srgbClr val="FFFFFF"/>
          </a:solidFill>
          <a:ln w="9525">
            <a:solidFill>
              <a:srgbClr val="008000"/>
            </a:solidFill>
            <a:miter lim="800000"/>
            <a:headEnd/>
            <a:tailEnd/>
          </a:ln>
        </p:spPr>
        <p:txBody>
          <a:bodyPr>
            <a:spAutoFit/>
          </a:bodyPr>
          <a:lstStyle/>
          <a:p>
            <a:pPr fontAlgn="auto">
              <a:spcBef>
                <a:spcPts val="0"/>
              </a:spcBef>
              <a:spcAft>
                <a:spcPts val="0"/>
              </a:spcAft>
              <a:defRPr/>
            </a:pPr>
            <a:r>
              <a:rPr kumimoji="0" lang="ja-JP" altLang="en-US" sz="1200" kern="0">
                <a:solidFill>
                  <a:srgbClr val="4D4D4D"/>
                </a:solidFill>
                <a:latin typeface="メイリオ" pitchFamily="50" charset="-128"/>
                <a:ea typeface="メイリオ" pitchFamily="50" charset="-128"/>
                <a:cs typeface="メイリオ" pitchFamily="50" charset="-128"/>
              </a:rPr>
              <a:t>通常承認</a:t>
            </a:r>
          </a:p>
        </p:txBody>
      </p:sp>
      <p:sp>
        <p:nvSpPr>
          <p:cNvPr id="58" name="Rectangle 25"/>
          <p:cNvSpPr>
            <a:spLocks noChangeArrowheads="1"/>
          </p:cNvSpPr>
          <p:nvPr/>
        </p:nvSpPr>
        <p:spPr bwMode="auto">
          <a:xfrm>
            <a:off x="6172200" y="2381250"/>
            <a:ext cx="609600" cy="304800"/>
          </a:xfrm>
          <a:prstGeom prst="rect">
            <a:avLst/>
          </a:prstGeom>
          <a:noFill/>
          <a:ln w="12700">
            <a:solidFill>
              <a:srgbClr val="000080"/>
            </a:solidFill>
            <a:miter lim="800000"/>
            <a:headEnd/>
            <a:tailEnd/>
          </a:ln>
        </p:spPr>
        <p:txBody>
          <a:bodyPr wrap="none" anchor="ctr"/>
          <a:lstStyle/>
          <a:p>
            <a:pPr fontAlgn="auto">
              <a:spcBef>
                <a:spcPts val="0"/>
              </a:spcBef>
              <a:spcAft>
                <a:spcPts val="0"/>
              </a:spcAft>
              <a:defRPr/>
            </a:pPr>
            <a:endParaRPr kumimoji="0" lang="ja-JP" altLang="ja-JP" kern="0">
              <a:solidFill>
                <a:sysClr val="windowText" lastClr="000000"/>
              </a:solidFill>
              <a:latin typeface="メイリオ" pitchFamily="50" charset="-128"/>
              <a:ea typeface="メイリオ" pitchFamily="50" charset="-128"/>
              <a:cs typeface="メイリオ" pitchFamily="50" charset="-128"/>
            </a:endParaRPr>
          </a:p>
        </p:txBody>
      </p:sp>
      <p:sp>
        <p:nvSpPr>
          <p:cNvPr id="59" name="Text Box 26"/>
          <p:cNvSpPr txBox="1">
            <a:spLocks noChangeArrowheads="1"/>
          </p:cNvSpPr>
          <p:nvPr/>
        </p:nvSpPr>
        <p:spPr bwMode="auto">
          <a:xfrm>
            <a:off x="4267200" y="5734050"/>
            <a:ext cx="1143000" cy="304800"/>
          </a:xfrm>
          <a:prstGeom prst="rect">
            <a:avLst/>
          </a:prstGeom>
          <a:noFill/>
          <a:ln w="9525">
            <a:noFill/>
            <a:miter lim="800000"/>
            <a:headEnd/>
            <a:tailEnd/>
          </a:ln>
        </p:spPr>
        <p:txBody>
          <a:bodyPr>
            <a:spAutoFit/>
          </a:bodyPr>
          <a:lstStyle/>
          <a:p>
            <a:pPr fontAlgn="auto">
              <a:spcBef>
                <a:spcPts val="0"/>
              </a:spcBef>
              <a:spcAft>
                <a:spcPts val="0"/>
              </a:spcAft>
              <a:defRPr/>
            </a:pPr>
            <a:r>
              <a:rPr lang="en-US" altLang="ja-JP" sz="1400">
                <a:solidFill>
                  <a:srgbClr val="4D4D4D"/>
                </a:solidFill>
                <a:latin typeface="メイリオ" pitchFamily="50" charset="-128"/>
                <a:ea typeface="メイリオ" pitchFamily="50" charset="-128"/>
                <a:cs typeface="メイリオ" pitchFamily="50" charset="-128"/>
              </a:rPr>
              <a:t>※</a:t>
            </a:r>
            <a:r>
              <a:rPr lang="ja-JP" altLang="en-US" sz="1400">
                <a:solidFill>
                  <a:srgbClr val="4D4D4D"/>
                </a:solidFill>
                <a:latin typeface="メイリオ" pitchFamily="50" charset="-128"/>
                <a:ea typeface="メイリオ" pitchFamily="50" charset="-128"/>
                <a:cs typeface="メイリオ" pitchFamily="50" charset="-128"/>
              </a:rPr>
              <a:t>強制承認</a:t>
            </a:r>
          </a:p>
        </p:txBody>
      </p:sp>
      <p:sp>
        <p:nvSpPr>
          <p:cNvPr id="60" name="Rectangle 27"/>
          <p:cNvSpPr>
            <a:spLocks noChangeArrowheads="1"/>
          </p:cNvSpPr>
          <p:nvPr/>
        </p:nvSpPr>
        <p:spPr bwMode="auto">
          <a:xfrm>
            <a:off x="6148388" y="2686050"/>
            <a:ext cx="2877711" cy="307777"/>
          </a:xfrm>
          <a:prstGeom prst="rect">
            <a:avLst/>
          </a:prstGeom>
          <a:noFill/>
          <a:ln w="9525">
            <a:noFill/>
            <a:miter lim="800000"/>
            <a:headEnd/>
            <a:tailEnd/>
          </a:ln>
        </p:spPr>
        <p:txBody>
          <a:bodyPr wrap="none">
            <a:spAutoFit/>
          </a:bodyPr>
          <a:lstStyle/>
          <a:p>
            <a:pPr fontAlgn="auto">
              <a:spcBef>
                <a:spcPts val="0"/>
              </a:spcBef>
              <a:spcAft>
                <a:spcPts val="0"/>
              </a:spcAft>
              <a:defRPr/>
            </a:pPr>
            <a:r>
              <a:rPr lang="ja-JP" altLang="en-US" sz="1400">
                <a:solidFill>
                  <a:srgbClr val="4D4D4D"/>
                </a:solidFill>
                <a:latin typeface="メイリオ" pitchFamily="50" charset="-128"/>
                <a:ea typeface="メイリオ" pitchFamily="50" charset="-128"/>
                <a:cs typeface="メイリオ" pitchFamily="50" charset="-128"/>
              </a:rPr>
              <a:t>・ユーザーまたは職位で指名可能</a:t>
            </a:r>
          </a:p>
        </p:txBody>
      </p:sp>
      <p:sp>
        <p:nvSpPr>
          <p:cNvPr id="61" name="Text Box 28"/>
          <p:cNvSpPr txBox="1">
            <a:spLocks noChangeArrowheads="1"/>
          </p:cNvSpPr>
          <p:nvPr/>
        </p:nvSpPr>
        <p:spPr bwMode="auto">
          <a:xfrm>
            <a:off x="4267200" y="5962650"/>
            <a:ext cx="4876800" cy="261610"/>
          </a:xfrm>
          <a:prstGeom prst="rect">
            <a:avLst/>
          </a:prstGeom>
          <a:noFill/>
          <a:ln w="9525">
            <a:noFill/>
            <a:miter lim="800000"/>
            <a:headEnd/>
            <a:tailEnd/>
          </a:ln>
        </p:spPr>
        <p:txBody>
          <a:bodyPr>
            <a:spAutoFit/>
          </a:bodyPr>
          <a:lstStyle/>
          <a:p>
            <a:pPr fontAlgn="auto">
              <a:spcBef>
                <a:spcPts val="0"/>
              </a:spcBef>
              <a:spcAft>
                <a:spcPts val="0"/>
              </a:spcAft>
              <a:defRPr/>
            </a:pPr>
            <a:r>
              <a:rPr lang="ja-JP" altLang="en-US" sz="1100" dirty="0">
                <a:solidFill>
                  <a:srgbClr val="4D4D4D"/>
                </a:solidFill>
                <a:latin typeface="メイリオ" pitchFamily="50" charset="-128"/>
                <a:ea typeface="メイリオ" pitchFamily="50" charset="-128"/>
                <a:cs typeface="メイリオ" pitchFamily="50" charset="-128"/>
              </a:rPr>
              <a:t>自分の所属するプロセス以前にある全ての伝票を承認することができる</a:t>
            </a:r>
          </a:p>
        </p:txBody>
      </p:sp>
      <p:sp>
        <p:nvSpPr>
          <p:cNvPr id="62" name="Text Box 29"/>
          <p:cNvSpPr txBox="1">
            <a:spLocks noChangeArrowheads="1"/>
          </p:cNvSpPr>
          <p:nvPr/>
        </p:nvSpPr>
        <p:spPr bwMode="auto">
          <a:xfrm>
            <a:off x="1196975" y="1635125"/>
            <a:ext cx="3185487" cy="369332"/>
          </a:xfrm>
          <a:prstGeom prst="rect">
            <a:avLst/>
          </a:prstGeom>
          <a:noFill/>
          <a:ln w="9525">
            <a:noFill/>
            <a:miter lim="800000"/>
            <a:headEnd/>
            <a:tailEnd/>
          </a:ln>
        </p:spPr>
        <p:txBody>
          <a:bodyPr wrap="none">
            <a:spAutoFit/>
          </a:bodyPr>
          <a:lstStyle/>
          <a:p>
            <a:pPr fontAlgn="auto">
              <a:spcBef>
                <a:spcPts val="0"/>
              </a:spcBef>
              <a:spcAft>
                <a:spcPts val="0"/>
              </a:spcAft>
              <a:defRPr/>
            </a:pPr>
            <a:r>
              <a:rPr lang="ja-JP" altLang="en-US">
                <a:solidFill>
                  <a:srgbClr val="4D4D4D"/>
                </a:solidFill>
                <a:latin typeface="メイリオ" pitchFamily="50" charset="-128"/>
                <a:ea typeface="メイリオ" pitchFamily="50" charset="-128"/>
                <a:cs typeface="メイリオ" pitchFamily="50" charset="-128"/>
              </a:rPr>
              <a:t>部門内承認ルートの設定項目</a:t>
            </a:r>
          </a:p>
        </p:txBody>
      </p:sp>
      <p:sp>
        <p:nvSpPr>
          <p:cNvPr id="63" name="Rectangle 34"/>
          <p:cNvSpPr>
            <a:spLocks noChangeArrowheads="1"/>
          </p:cNvSpPr>
          <p:nvPr/>
        </p:nvSpPr>
        <p:spPr bwMode="auto">
          <a:xfrm>
            <a:off x="6012160" y="3429000"/>
            <a:ext cx="3057247" cy="954107"/>
          </a:xfrm>
          <a:prstGeom prst="rect">
            <a:avLst/>
          </a:prstGeom>
          <a:noFill/>
          <a:ln w="9525">
            <a:solidFill>
              <a:srgbClr val="FF6600"/>
            </a:solidFill>
            <a:miter lim="800000"/>
            <a:headEnd/>
            <a:tailEnd/>
          </a:ln>
        </p:spPr>
        <p:txBody>
          <a:bodyPr wrap="none">
            <a:spAutoFit/>
          </a:bodyPr>
          <a:lstStyle/>
          <a:p>
            <a:pPr fontAlgn="auto">
              <a:spcBef>
                <a:spcPts val="0"/>
              </a:spcBef>
              <a:spcAft>
                <a:spcPts val="0"/>
              </a:spcAft>
              <a:defRPr/>
            </a:pPr>
            <a:r>
              <a:rPr lang="en-US" altLang="ja-JP" sz="1400" dirty="0">
                <a:solidFill>
                  <a:srgbClr val="4D4D4D"/>
                </a:solidFill>
                <a:latin typeface="メイリオ" pitchFamily="50" charset="-128"/>
                <a:ea typeface="メイリオ" pitchFamily="50" charset="-128"/>
                <a:cs typeface="メイリオ" pitchFamily="50" charset="-128"/>
              </a:rPr>
              <a:t>※</a:t>
            </a:r>
            <a:r>
              <a:rPr lang="ja-JP" altLang="en-US" sz="1400" dirty="0">
                <a:solidFill>
                  <a:srgbClr val="4D4D4D"/>
                </a:solidFill>
                <a:latin typeface="メイリオ" pitchFamily="50" charset="-128"/>
                <a:ea typeface="メイリオ" pitchFamily="50" charset="-128"/>
                <a:cs typeface="メイリオ" pitchFamily="50" charset="-128"/>
              </a:rPr>
              <a:t>メール送信機能</a:t>
            </a:r>
            <a:br>
              <a:rPr lang="ja-JP" altLang="en-US" sz="1400" dirty="0">
                <a:solidFill>
                  <a:srgbClr val="4D4D4D"/>
                </a:solidFill>
                <a:latin typeface="メイリオ" pitchFamily="50" charset="-128"/>
                <a:ea typeface="メイリオ" pitchFamily="50" charset="-128"/>
                <a:cs typeface="メイリオ" pitchFamily="50" charset="-128"/>
              </a:rPr>
            </a:br>
            <a:r>
              <a:rPr lang="ja-JP" altLang="en-US" sz="1400" dirty="0">
                <a:solidFill>
                  <a:srgbClr val="4D4D4D"/>
                </a:solidFill>
                <a:latin typeface="メイリオ" pitchFamily="50" charset="-128"/>
                <a:ea typeface="メイリオ" pitchFamily="50" charset="-128"/>
                <a:cs typeface="メイリオ" pitchFamily="50" charset="-128"/>
              </a:rPr>
              <a:t>　（ワークフロー内の承認・否認等</a:t>
            </a:r>
            <a:br>
              <a:rPr lang="ja-JP" altLang="en-US" sz="1400" dirty="0">
                <a:solidFill>
                  <a:srgbClr val="4D4D4D"/>
                </a:solidFill>
                <a:latin typeface="メイリオ" pitchFamily="50" charset="-128"/>
                <a:ea typeface="メイリオ" pitchFamily="50" charset="-128"/>
                <a:cs typeface="メイリオ" pitchFamily="50" charset="-128"/>
              </a:rPr>
            </a:br>
            <a:r>
              <a:rPr lang="ja-JP" altLang="en-US" sz="1400" dirty="0">
                <a:solidFill>
                  <a:srgbClr val="4D4D4D"/>
                </a:solidFill>
                <a:latin typeface="メイリオ" pitchFamily="50" charset="-128"/>
                <a:ea typeface="メイリオ" pitchFamily="50" charset="-128"/>
                <a:cs typeface="メイリオ" pitchFamily="50" charset="-128"/>
              </a:rPr>
              <a:t>　 各アクションに応じてメールを</a:t>
            </a:r>
            <a:br>
              <a:rPr lang="ja-JP" altLang="en-US" sz="1400" dirty="0">
                <a:solidFill>
                  <a:srgbClr val="4D4D4D"/>
                </a:solidFill>
                <a:latin typeface="メイリオ" pitchFamily="50" charset="-128"/>
                <a:ea typeface="メイリオ" pitchFamily="50" charset="-128"/>
                <a:cs typeface="メイリオ" pitchFamily="50" charset="-128"/>
              </a:rPr>
            </a:br>
            <a:r>
              <a:rPr lang="ja-JP" altLang="en-US" sz="1400" dirty="0">
                <a:solidFill>
                  <a:srgbClr val="4D4D4D"/>
                </a:solidFill>
                <a:latin typeface="メイリオ" pitchFamily="50" charset="-128"/>
                <a:ea typeface="メイリオ" pitchFamily="50" charset="-128"/>
                <a:cs typeface="メイリオ" pitchFamily="50" charset="-128"/>
              </a:rPr>
              <a:t> 　自動送信することが可能）</a:t>
            </a:r>
          </a:p>
        </p:txBody>
      </p:sp>
      <p:sp>
        <p:nvSpPr>
          <p:cNvPr id="1057"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2" name="Picture 5"/>
          <p:cNvPicPr>
            <a:picLocks noChangeAspect="1" noChangeArrowheads="1"/>
          </p:cNvPicPr>
          <p:nvPr/>
        </p:nvPicPr>
        <p:blipFill>
          <a:blip r:embed="rId4" cstate="print"/>
          <a:srcRect/>
          <a:stretch>
            <a:fillRect/>
          </a:stretch>
        </p:blipFill>
        <p:spPr bwMode="auto">
          <a:xfrm>
            <a:off x="5652120" y="1870348"/>
            <a:ext cx="685800" cy="19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7CF6A4B-8948-4A03-881E-C66842417366}" type="slidenum">
              <a:rPr lang="ja-JP" altLang="en-US" smtClean="0"/>
              <a:pPr fontAlgn="base">
                <a:spcBef>
                  <a:spcPct val="0"/>
                </a:spcBef>
                <a:spcAft>
                  <a:spcPct val="0"/>
                </a:spcAft>
                <a:defRPr/>
              </a:pPr>
              <a:t>7</a:t>
            </a:fld>
            <a:endParaRPr lang="ja-JP" altLang="en-US" smtClean="0"/>
          </a:p>
        </p:txBody>
      </p:sp>
      <p:sp>
        <p:nvSpPr>
          <p:cNvPr id="29699"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dirty="0" smtClean="0">
                <a:latin typeface="メイリオ" pitchFamily="50" charset="-128"/>
                <a:ea typeface="メイリオ" pitchFamily="50" charset="-128"/>
                <a:cs typeface="メイリオ" pitchFamily="50" charset="-128"/>
              </a:rPr>
              <a:t>分散入力システム</a:t>
            </a:r>
            <a:r>
              <a:rPr lang="ja-JP" altLang="en-US" sz="2400"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特徴</a:t>
            </a:r>
            <a:br>
              <a:rPr lang="ja-JP" altLang="en-US"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1800" b="1" dirty="0" smtClean="0">
                <a:latin typeface="メイリオ" pitchFamily="50" charset="-128"/>
                <a:ea typeface="メイリオ" pitchFamily="50" charset="-128"/>
                <a:cs typeface="メイリオ" pitchFamily="50" charset="-128"/>
              </a:rPr>
              <a:t>～</a:t>
            </a:r>
            <a:r>
              <a:rPr lang="ja-JP" altLang="en-US" sz="1800" dirty="0" smtClean="0">
                <a:latin typeface="メイリオ" pitchFamily="50" charset="-128"/>
                <a:ea typeface="メイリオ" pitchFamily="50" charset="-128"/>
                <a:cs typeface="メイリオ" pitchFamily="50" charset="-128"/>
              </a:rPr>
              <a:t>ワークフローシステム（部門内承認）～</a:t>
            </a:r>
            <a:endParaRPr lang="ja-JP" altLang="en-US" dirty="0" smtClean="0">
              <a:latin typeface="メイリオ" pitchFamily="50" charset="-128"/>
              <a:ea typeface="メイリオ" pitchFamily="50" charset="-128"/>
              <a:cs typeface="メイリオ" pitchFamily="50" charset="-128"/>
            </a:endParaRPr>
          </a:p>
        </p:txBody>
      </p:sp>
      <p:sp>
        <p:nvSpPr>
          <p:cNvPr id="19" name="AutoShape 9"/>
          <p:cNvSpPr>
            <a:spLocks noChangeArrowheads="1"/>
          </p:cNvSpPr>
          <p:nvPr/>
        </p:nvSpPr>
        <p:spPr bwMode="auto">
          <a:xfrm rot="19800000">
            <a:off x="3078163" y="3354388"/>
            <a:ext cx="1260475" cy="466725"/>
          </a:xfrm>
          <a:prstGeom prst="rightArrow">
            <a:avLst>
              <a:gd name="adj1" fmla="val 50000"/>
              <a:gd name="adj2" fmla="val 67517"/>
            </a:avLst>
          </a:prstGeom>
          <a:solidFill>
            <a:srgbClr val="FFFFFF"/>
          </a:solidFill>
          <a:ln w="9525">
            <a:solidFill>
              <a:srgbClr val="000000"/>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0" name="AutoShape 10"/>
          <p:cNvSpPr>
            <a:spLocks noChangeArrowheads="1"/>
          </p:cNvSpPr>
          <p:nvPr/>
        </p:nvSpPr>
        <p:spPr bwMode="auto">
          <a:xfrm rot="1800000">
            <a:off x="3078163" y="4689475"/>
            <a:ext cx="1270000" cy="468313"/>
          </a:xfrm>
          <a:prstGeom prst="rightArrow">
            <a:avLst>
              <a:gd name="adj1" fmla="val 50000"/>
              <a:gd name="adj2" fmla="val 67797"/>
            </a:avLst>
          </a:prstGeom>
          <a:solidFill>
            <a:srgbClr val="FFFFFF"/>
          </a:solidFill>
          <a:ln w="9525">
            <a:solidFill>
              <a:srgbClr val="000000"/>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pic>
        <p:nvPicPr>
          <p:cNvPr id="29702" name="Picture 11"/>
          <p:cNvPicPr>
            <a:picLocks noChangeAspect="1" noChangeArrowheads="1"/>
          </p:cNvPicPr>
          <p:nvPr/>
        </p:nvPicPr>
        <p:blipFill>
          <a:blip r:embed="rId3" cstate="print"/>
          <a:srcRect/>
          <a:stretch>
            <a:fillRect/>
          </a:stretch>
        </p:blipFill>
        <p:spPr bwMode="auto">
          <a:xfrm>
            <a:off x="2476500" y="3438525"/>
            <a:ext cx="473075" cy="515938"/>
          </a:xfrm>
          <a:prstGeom prst="rect">
            <a:avLst/>
          </a:prstGeom>
          <a:noFill/>
          <a:ln w="9525">
            <a:noFill/>
            <a:miter lim="800000"/>
            <a:headEnd/>
            <a:tailEnd/>
          </a:ln>
        </p:spPr>
      </p:pic>
      <p:pic>
        <p:nvPicPr>
          <p:cNvPr id="29703" name="Picture 12"/>
          <p:cNvPicPr>
            <a:picLocks noChangeAspect="1" noChangeArrowheads="1"/>
          </p:cNvPicPr>
          <p:nvPr/>
        </p:nvPicPr>
        <p:blipFill>
          <a:blip r:embed="rId4" cstate="print"/>
          <a:srcRect/>
          <a:stretch>
            <a:fillRect/>
          </a:stretch>
        </p:blipFill>
        <p:spPr bwMode="auto">
          <a:xfrm>
            <a:off x="2476500" y="4508500"/>
            <a:ext cx="473075" cy="514350"/>
          </a:xfrm>
          <a:prstGeom prst="rect">
            <a:avLst/>
          </a:prstGeom>
          <a:noFill/>
          <a:ln w="9525">
            <a:noFill/>
            <a:miter lim="800000"/>
            <a:headEnd/>
            <a:tailEnd/>
          </a:ln>
        </p:spPr>
      </p:pic>
      <p:pic>
        <p:nvPicPr>
          <p:cNvPr id="29704" name="Picture 13"/>
          <p:cNvPicPr>
            <a:picLocks noChangeAspect="1" noChangeArrowheads="1"/>
          </p:cNvPicPr>
          <p:nvPr/>
        </p:nvPicPr>
        <p:blipFill>
          <a:blip r:embed="rId5" cstate="print"/>
          <a:srcRect/>
          <a:stretch>
            <a:fillRect/>
          </a:stretch>
        </p:blipFill>
        <p:spPr bwMode="auto">
          <a:xfrm>
            <a:off x="6127750" y="2679700"/>
            <a:ext cx="2116658" cy="1581150"/>
          </a:xfrm>
          <a:prstGeom prst="rect">
            <a:avLst/>
          </a:prstGeom>
          <a:noFill/>
          <a:ln w="9525">
            <a:noFill/>
            <a:miter lim="800000"/>
            <a:headEnd/>
            <a:tailEnd/>
          </a:ln>
        </p:spPr>
      </p:pic>
      <p:pic>
        <p:nvPicPr>
          <p:cNvPr id="29705" name="Picture 14"/>
          <p:cNvPicPr>
            <a:picLocks noChangeAspect="1" noChangeArrowheads="1"/>
          </p:cNvPicPr>
          <p:nvPr/>
        </p:nvPicPr>
        <p:blipFill>
          <a:blip r:embed="rId5" cstate="print"/>
          <a:srcRect/>
          <a:stretch>
            <a:fillRect/>
          </a:stretch>
        </p:blipFill>
        <p:spPr bwMode="auto">
          <a:xfrm>
            <a:off x="6132513" y="4511675"/>
            <a:ext cx="2039682" cy="1581150"/>
          </a:xfrm>
          <a:prstGeom prst="rect">
            <a:avLst/>
          </a:prstGeom>
          <a:noFill/>
          <a:ln w="9525">
            <a:noFill/>
            <a:miter lim="800000"/>
            <a:headEnd/>
            <a:tailEnd/>
          </a:ln>
        </p:spPr>
      </p:pic>
      <p:sp>
        <p:nvSpPr>
          <p:cNvPr id="25" name="Text Box 15"/>
          <p:cNvSpPr txBox="1">
            <a:spLocks noChangeArrowheads="1"/>
          </p:cNvSpPr>
          <p:nvPr/>
        </p:nvSpPr>
        <p:spPr bwMode="auto">
          <a:xfrm>
            <a:off x="6409410" y="3095625"/>
            <a:ext cx="1485759" cy="307777"/>
          </a:xfrm>
          <a:prstGeom prst="rect">
            <a:avLst/>
          </a:prstGeom>
          <a:noFill/>
          <a:ln w="9525">
            <a:noFill/>
            <a:miter lim="800000"/>
            <a:headEnd/>
            <a:tailEnd/>
          </a:ln>
          <a:effectLst/>
        </p:spPr>
        <p:txBody>
          <a:bodyPr wrap="square">
            <a:spAutoFit/>
          </a:bodyPr>
          <a:lstStyle/>
          <a:p>
            <a:pPr fontAlgn="auto">
              <a:spcBef>
                <a:spcPts val="0"/>
              </a:spcBef>
              <a:spcAft>
                <a:spcPts val="0"/>
              </a:spcAft>
              <a:defRPr/>
            </a:pPr>
            <a:r>
              <a:rPr kumimoji="0" lang="ja-JP" altLang="en-US" sz="1400" kern="0" dirty="0">
                <a:solidFill>
                  <a:srgbClr val="005096"/>
                </a:solidFill>
                <a:latin typeface="メイリオ" pitchFamily="50" charset="-128"/>
                <a:ea typeface="メイリオ" pitchFamily="50" charset="-128"/>
                <a:cs typeface="メイリオ" pitchFamily="50" charset="-128"/>
              </a:rPr>
              <a:t>承認されました</a:t>
            </a:r>
            <a:r>
              <a:rPr kumimoji="0" lang="ja-JP" altLang="en-US" sz="1400" kern="0" dirty="0">
                <a:solidFill>
                  <a:srgbClr val="000000"/>
                </a:solidFill>
                <a:latin typeface="メイリオ" pitchFamily="50" charset="-128"/>
                <a:ea typeface="メイリオ" pitchFamily="50" charset="-128"/>
                <a:cs typeface="メイリオ" pitchFamily="50" charset="-128"/>
              </a:rPr>
              <a:t>　</a:t>
            </a:r>
          </a:p>
        </p:txBody>
      </p:sp>
      <p:sp>
        <p:nvSpPr>
          <p:cNvPr id="26" name="Text Box 16"/>
          <p:cNvSpPr txBox="1">
            <a:spLocks noChangeArrowheads="1"/>
          </p:cNvSpPr>
          <p:nvPr/>
        </p:nvSpPr>
        <p:spPr bwMode="auto">
          <a:xfrm>
            <a:off x="6372200" y="4983163"/>
            <a:ext cx="1716144" cy="307777"/>
          </a:xfrm>
          <a:prstGeom prst="rect">
            <a:avLst/>
          </a:prstGeom>
          <a:noFill/>
          <a:ln w="9525">
            <a:noFill/>
            <a:miter lim="800000"/>
            <a:headEnd/>
            <a:tailEnd/>
          </a:ln>
          <a:effectLst/>
        </p:spPr>
        <p:txBody>
          <a:bodyPr wrap="square">
            <a:spAutoFit/>
          </a:bodyPr>
          <a:lstStyle/>
          <a:p>
            <a:pPr fontAlgn="auto">
              <a:spcBef>
                <a:spcPts val="0"/>
              </a:spcBef>
              <a:spcAft>
                <a:spcPts val="0"/>
              </a:spcAft>
              <a:defRPr/>
            </a:pPr>
            <a:r>
              <a:rPr kumimoji="0" lang="ja-JP" altLang="en-US" sz="1400" kern="0" dirty="0">
                <a:solidFill>
                  <a:srgbClr val="FF0000"/>
                </a:solidFill>
                <a:latin typeface="メイリオ" pitchFamily="50" charset="-128"/>
                <a:ea typeface="メイリオ" pitchFamily="50" charset="-128"/>
                <a:cs typeface="メイリオ" pitchFamily="50" charset="-128"/>
              </a:rPr>
              <a:t>否認されました</a:t>
            </a:r>
            <a:r>
              <a:rPr kumimoji="0" lang="ja-JP" altLang="en-US" sz="1400" kern="0" dirty="0">
                <a:solidFill>
                  <a:srgbClr val="000000"/>
                </a:solidFill>
                <a:latin typeface="メイリオ" pitchFamily="50" charset="-128"/>
                <a:ea typeface="メイリオ" pitchFamily="50" charset="-128"/>
                <a:cs typeface="メイリオ" pitchFamily="50" charset="-128"/>
              </a:rPr>
              <a:t>　</a:t>
            </a:r>
          </a:p>
        </p:txBody>
      </p:sp>
      <p:sp>
        <p:nvSpPr>
          <p:cNvPr id="30" name="Rectangle 22"/>
          <p:cNvSpPr>
            <a:spLocks noChangeArrowheads="1"/>
          </p:cNvSpPr>
          <p:nvPr/>
        </p:nvSpPr>
        <p:spPr bwMode="auto">
          <a:xfrm>
            <a:off x="250825" y="1557338"/>
            <a:ext cx="2808288" cy="346075"/>
          </a:xfrm>
          <a:prstGeom prst="rect">
            <a:avLst/>
          </a:prstGeom>
          <a:solidFill>
            <a:srgbClr val="005096"/>
          </a:solidFill>
          <a:ln w="9525" algn="ctr">
            <a:solidFill>
              <a:srgbClr val="005096"/>
            </a:solidFill>
            <a:miter lim="800000"/>
            <a:headEnd/>
            <a:tailEnd/>
          </a:ln>
          <a:effectLst/>
        </p:spPr>
        <p:txBody>
          <a:bodyPr wrap="none" anchor="ctr"/>
          <a:lstStyle/>
          <a:p>
            <a:pPr algn="ctr" fontAlgn="auto">
              <a:spcBef>
                <a:spcPts val="0"/>
              </a:spcBef>
              <a:spcAft>
                <a:spcPts val="0"/>
              </a:spcAft>
              <a:defRPr/>
            </a:pPr>
            <a:r>
              <a:rPr kumimoji="0" lang="en-US" altLang="ja-JP" sz="1600" kern="0">
                <a:solidFill>
                  <a:schemeClr val="bg1"/>
                </a:solidFill>
                <a:latin typeface="メイリオ" pitchFamily="50" charset="-128"/>
                <a:ea typeface="メイリオ" pitchFamily="50" charset="-128"/>
                <a:cs typeface="メイリオ" pitchFamily="50" charset="-128"/>
              </a:rPr>
              <a:t>E-Mail</a:t>
            </a:r>
            <a:r>
              <a:rPr kumimoji="0" lang="ja-JP" altLang="en-US" sz="1600" kern="0">
                <a:solidFill>
                  <a:schemeClr val="bg1"/>
                </a:solidFill>
                <a:latin typeface="メイリオ" pitchFamily="50" charset="-128"/>
                <a:ea typeface="メイリオ" pitchFamily="50" charset="-128"/>
                <a:cs typeface="メイリオ" pitchFamily="50" charset="-128"/>
              </a:rPr>
              <a:t>配信機能</a:t>
            </a:r>
          </a:p>
        </p:txBody>
      </p:sp>
      <p:sp>
        <p:nvSpPr>
          <p:cNvPr id="31" name="Text Box 23"/>
          <p:cNvSpPr txBox="1">
            <a:spLocks noChangeArrowheads="1"/>
          </p:cNvSpPr>
          <p:nvPr/>
        </p:nvSpPr>
        <p:spPr bwMode="auto">
          <a:xfrm>
            <a:off x="336550" y="1955800"/>
            <a:ext cx="7160935" cy="5847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ja-JP" altLang="en-US" sz="1600" kern="0">
                <a:solidFill>
                  <a:srgbClr val="0065AE"/>
                </a:solidFill>
                <a:latin typeface="メイリオ" pitchFamily="50" charset="-128"/>
                <a:ea typeface="メイリオ" pitchFamily="50" charset="-128"/>
                <a:cs typeface="メイリオ" pitchFamily="50" charset="-128"/>
              </a:rPr>
              <a:t>ワークフロー内の各アクション（承認・否認等）に応じてメールを自動送信</a:t>
            </a:r>
          </a:p>
          <a:p>
            <a:pPr fontAlgn="auto">
              <a:spcBef>
                <a:spcPts val="0"/>
              </a:spcBef>
              <a:spcAft>
                <a:spcPts val="0"/>
              </a:spcAft>
              <a:defRPr/>
            </a:pPr>
            <a:r>
              <a:rPr kumimoji="0" lang="ja-JP" altLang="en-US" sz="1600" kern="0">
                <a:solidFill>
                  <a:srgbClr val="0065AE"/>
                </a:solidFill>
                <a:latin typeface="メイリオ" pitchFamily="50" charset="-128"/>
                <a:ea typeface="メイリオ" pitchFamily="50" charset="-128"/>
                <a:cs typeface="メイリオ" pitchFamily="50" charset="-128"/>
              </a:rPr>
              <a:t>　</a:t>
            </a:r>
            <a:r>
              <a:rPr kumimoji="0" lang="en-US" altLang="ja-JP" sz="1600" kern="0">
                <a:solidFill>
                  <a:srgbClr val="0065AE"/>
                </a:solidFill>
                <a:latin typeface="メイリオ" pitchFamily="50" charset="-128"/>
                <a:ea typeface="メイリオ" pitchFamily="50" charset="-128"/>
                <a:cs typeface="メイリオ" pitchFamily="50" charset="-128"/>
              </a:rPr>
              <a:t>※</a:t>
            </a:r>
            <a:r>
              <a:rPr kumimoji="0" lang="ja-JP" altLang="en-US" sz="1600" kern="0">
                <a:solidFill>
                  <a:srgbClr val="0065AE"/>
                </a:solidFill>
                <a:latin typeface="メイリオ" pitchFamily="50" charset="-128"/>
                <a:ea typeface="メイリオ" pitchFamily="50" charset="-128"/>
                <a:cs typeface="メイリオ" pitchFamily="50" charset="-128"/>
              </a:rPr>
              <a:t>メール中の文言は任意に設定可能</a:t>
            </a:r>
          </a:p>
        </p:txBody>
      </p:sp>
      <p:sp>
        <p:nvSpPr>
          <p:cNvPr id="29713"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pic>
        <p:nvPicPr>
          <p:cNvPr id="18" name="Picture 9" descr="logo_base_human_norm03"/>
          <p:cNvPicPr>
            <a:picLocks noChangeAspect="1" noChangeArrowheads="1"/>
          </p:cNvPicPr>
          <p:nvPr/>
        </p:nvPicPr>
        <p:blipFill>
          <a:blip r:embed="rId6" cstate="screen"/>
          <a:srcRect/>
          <a:stretch>
            <a:fillRect/>
          </a:stretch>
        </p:blipFill>
        <p:spPr bwMode="auto">
          <a:xfrm>
            <a:off x="1320577" y="3548608"/>
            <a:ext cx="1019175" cy="1752600"/>
          </a:xfrm>
          <a:prstGeom prst="rect">
            <a:avLst/>
          </a:prstGeom>
          <a:noFill/>
        </p:spPr>
      </p:pic>
      <p:pic>
        <p:nvPicPr>
          <p:cNvPr id="21" name="Picture 11" descr="logo_base_human_norm02"/>
          <p:cNvPicPr>
            <a:picLocks noChangeAspect="1" noChangeArrowheads="1"/>
          </p:cNvPicPr>
          <p:nvPr/>
        </p:nvPicPr>
        <p:blipFill>
          <a:blip r:embed="rId7" cstate="screen"/>
          <a:srcRect/>
          <a:stretch>
            <a:fillRect/>
          </a:stretch>
        </p:blipFill>
        <p:spPr bwMode="auto">
          <a:xfrm>
            <a:off x="4416921" y="2386955"/>
            <a:ext cx="1019175" cy="1762125"/>
          </a:xfrm>
          <a:prstGeom prst="rect">
            <a:avLst/>
          </a:prstGeom>
          <a:noFill/>
        </p:spPr>
      </p:pic>
      <p:pic>
        <p:nvPicPr>
          <p:cNvPr id="22" name="Picture 11" descr="logo_base_human_norm02"/>
          <p:cNvPicPr>
            <a:picLocks noChangeAspect="1" noChangeArrowheads="1"/>
          </p:cNvPicPr>
          <p:nvPr/>
        </p:nvPicPr>
        <p:blipFill>
          <a:blip r:embed="rId7" cstate="screen"/>
          <a:srcRect/>
          <a:stretch>
            <a:fillRect/>
          </a:stretch>
        </p:blipFill>
        <p:spPr bwMode="auto">
          <a:xfrm>
            <a:off x="4427984" y="4475187"/>
            <a:ext cx="1019175" cy="17621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CA8BB3D-7287-4C7E-BA3E-ACE1919D45C9}" type="slidenum">
              <a:rPr lang="ja-JP" altLang="en-US" smtClean="0"/>
              <a:pPr fontAlgn="base">
                <a:spcBef>
                  <a:spcPct val="0"/>
                </a:spcBef>
                <a:spcAft>
                  <a:spcPct val="0"/>
                </a:spcAft>
                <a:defRPr/>
              </a:pPr>
              <a:t>8</a:t>
            </a:fld>
            <a:endParaRPr lang="ja-JP" altLang="en-US" smtClean="0"/>
          </a:p>
        </p:txBody>
      </p:sp>
      <p:sp>
        <p:nvSpPr>
          <p:cNvPr id="2055" name="タイトル 4"/>
          <p:cNvSpPr>
            <a:spLocks noGrp="1"/>
          </p:cNvSpPr>
          <p:nvPr>
            <p:ph type="title"/>
          </p:nvPr>
        </p:nvSpPr>
        <p:spPr/>
        <p:txBody>
          <a:bodyPr/>
          <a:lstStyle/>
          <a:p>
            <a:pPr eaLnBrk="1" hangingPunct="1">
              <a:lnSpc>
                <a:spcPts val="2600"/>
              </a:lnSpc>
            </a:pPr>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dirty="0" smtClean="0">
                <a:latin typeface="メイリオ" pitchFamily="50" charset="-128"/>
                <a:ea typeface="メイリオ" pitchFamily="50" charset="-128"/>
                <a:cs typeface="メイリオ" pitchFamily="50" charset="-128"/>
              </a:rPr>
              <a:t>分散入力システム</a:t>
            </a:r>
            <a:r>
              <a:rPr lang="ja-JP" altLang="en-US" sz="2400"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特徴</a:t>
            </a:r>
            <a:br>
              <a:rPr lang="ja-JP" altLang="en-US"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1800" b="1" dirty="0" smtClean="0">
                <a:latin typeface="メイリオ" pitchFamily="50" charset="-128"/>
                <a:ea typeface="メイリオ" pitchFamily="50" charset="-128"/>
                <a:cs typeface="メイリオ" pitchFamily="50" charset="-128"/>
              </a:rPr>
              <a:t>～</a:t>
            </a:r>
            <a:r>
              <a:rPr lang="ja-JP" altLang="en-US" sz="1800" dirty="0" smtClean="0">
                <a:latin typeface="メイリオ" pitchFamily="50" charset="-128"/>
                <a:ea typeface="メイリオ" pitchFamily="50" charset="-128"/>
                <a:cs typeface="メイリオ" pitchFamily="50" charset="-128"/>
              </a:rPr>
              <a:t>ユーザーによる自由設定機能～</a:t>
            </a:r>
            <a:endParaRPr lang="ja-JP" altLang="en-US" sz="1800" dirty="0" smtClean="0">
              <a:solidFill>
                <a:schemeClr val="tx1"/>
              </a:solidFill>
              <a:latin typeface="メイリオ" pitchFamily="50" charset="-128"/>
              <a:ea typeface="メイリオ" pitchFamily="50" charset="-128"/>
              <a:cs typeface="メイリオ" pitchFamily="50" charset="-128"/>
            </a:endParaRPr>
          </a:p>
        </p:txBody>
      </p:sp>
      <p:sp>
        <p:nvSpPr>
          <p:cNvPr id="19" name="Rectangle 2"/>
          <p:cNvSpPr>
            <a:spLocks noChangeArrowheads="1"/>
          </p:cNvSpPr>
          <p:nvPr/>
        </p:nvSpPr>
        <p:spPr bwMode="auto">
          <a:xfrm>
            <a:off x="5105400" y="4867275"/>
            <a:ext cx="1143000" cy="685800"/>
          </a:xfrm>
          <a:prstGeom prst="rect">
            <a:avLst/>
          </a:prstGeom>
          <a:noFill/>
          <a:ln w="9525">
            <a:solidFill>
              <a:srgbClr val="000000"/>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graphicFrame>
        <p:nvGraphicFramePr>
          <p:cNvPr id="2050" name="Object 6"/>
          <p:cNvGraphicFramePr>
            <a:graphicFrameLocks noChangeAspect="1"/>
          </p:cNvGraphicFramePr>
          <p:nvPr/>
        </p:nvGraphicFramePr>
        <p:xfrm>
          <a:off x="4776788" y="3622675"/>
          <a:ext cx="3529012" cy="2354263"/>
        </p:xfrm>
        <a:graphic>
          <a:graphicData uri="http://schemas.openxmlformats.org/presentationml/2006/ole">
            <p:oleObj spid="_x0000_s2050" name="ビットマップ イメージ" r:id="rId4" imgW="4923810" imgH="3285714" progId="PBrush">
              <p:embed/>
            </p:oleObj>
          </a:graphicData>
        </a:graphic>
      </p:graphicFrame>
      <p:graphicFrame>
        <p:nvGraphicFramePr>
          <p:cNvPr id="2051" name="Object 7"/>
          <p:cNvGraphicFramePr>
            <a:graphicFrameLocks noChangeAspect="1"/>
          </p:cNvGraphicFramePr>
          <p:nvPr/>
        </p:nvGraphicFramePr>
        <p:xfrm>
          <a:off x="5867400" y="2962275"/>
          <a:ext cx="1743075" cy="1009650"/>
        </p:xfrm>
        <a:graphic>
          <a:graphicData uri="http://schemas.openxmlformats.org/presentationml/2006/ole">
            <p:oleObj spid="_x0000_s2051" name="ビットマップ イメージ" r:id="rId5" imgW="1743318" imgH="1009791" progId="PBrush">
              <p:embed/>
            </p:oleObj>
          </a:graphicData>
        </a:graphic>
      </p:graphicFrame>
      <p:graphicFrame>
        <p:nvGraphicFramePr>
          <p:cNvPr id="2052" name="Object 8"/>
          <p:cNvGraphicFramePr>
            <a:graphicFrameLocks noChangeAspect="1"/>
          </p:cNvGraphicFramePr>
          <p:nvPr/>
        </p:nvGraphicFramePr>
        <p:xfrm>
          <a:off x="304800" y="3621088"/>
          <a:ext cx="3529013" cy="2360612"/>
        </p:xfrm>
        <a:graphic>
          <a:graphicData uri="http://schemas.openxmlformats.org/presentationml/2006/ole">
            <p:oleObj spid="_x0000_s2052" name="ビットマップ イメージ" r:id="rId6" imgW="4923810" imgH="3296110" progId="PBrush">
              <p:embed/>
            </p:oleObj>
          </a:graphicData>
        </a:graphic>
      </p:graphicFrame>
      <p:graphicFrame>
        <p:nvGraphicFramePr>
          <p:cNvPr id="2053" name="Object 9"/>
          <p:cNvGraphicFramePr>
            <a:graphicFrameLocks noChangeAspect="1"/>
          </p:cNvGraphicFramePr>
          <p:nvPr/>
        </p:nvGraphicFramePr>
        <p:xfrm>
          <a:off x="1295400" y="3038475"/>
          <a:ext cx="1657350" cy="990600"/>
        </p:xfrm>
        <a:graphic>
          <a:graphicData uri="http://schemas.openxmlformats.org/presentationml/2006/ole">
            <p:oleObj spid="_x0000_s2053" name="ビットマップ イメージ" r:id="rId7" imgW="1657581" imgH="990738" progId="PBrush">
              <p:embed/>
            </p:oleObj>
          </a:graphicData>
        </a:graphic>
      </p:graphicFrame>
      <p:sp>
        <p:nvSpPr>
          <p:cNvPr id="24" name="Rectangle 7"/>
          <p:cNvSpPr>
            <a:spLocks noChangeArrowheads="1"/>
          </p:cNvSpPr>
          <p:nvPr/>
        </p:nvSpPr>
        <p:spPr bwMode="auto">
          <a:xfrm>
            <a:off x="304800" y="4867275"/>
            <a:ext cx="1066800" cy="685800"/>
          </a:xfrm>
          <a:prstGeom prst="rect">
            <a:avLst/>
          </a:prstGeom>
          <a:noFill/>
          <a:ln w="28575">
            <a:solidFill>
              <a:srgbClr val="0000FF"/>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5" name="Rectangle 8"/>
          <p:cNvSpPr>
            <a:spLocks noChangeArrowheads="1"/>
          </p:cNvSpPr>
          <p:nvPr/>
        </p:nvSpPr>
        <p:spPr bwMode="auto">
          <a:xfrm>
            <a:off x="4724400" y="4867275"/>
            <a:ext cx="1066800" cy="685800"/>
          </a:xfrm>
          <a:prstGeom prst="rect">
            <a:avLst/>
          </a:prstGeom>
          <a:noFill/>
          <a:ln w="28575">
            <a:solidFill>
              <a:srgbClr val="0000FF"/>
            </a:solidFill>
            <a:miter lim="800000"/>
            <a:headEnd/>
            <a:tailEn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6" name="Line 9"/>
          <p:cNvSpPr>
            <a:spLocks noChangeShapeType="1"/>
          </p:cNvSpPr>
          <p:nvPr/>
        </p:nvSpPr>
        <p:spPr bwMode="auto">
          <a:xfrm flipV="1">
            <a:off x="685800" y="4029075"/>
            <a:ext cx="990600" cy="1219200"/>
          </a:xfrm>
          <a:prstGeom prst="line">
            <a:avLst/>
          </a:prstGeom>
          <a:noFill/>
          <a:ln w="28575">
            <a:solidFill>
              <a:srgbClr val="0000FF"/>
            </a:solidFill>
            <a:round/>
            <a:headEnd/>
            <a:tailEnd type="triangle" w="med" len="me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 name="Line 10"/>
          <p:cNvSpPr>
            <a:spLocks noChangeShapeType="1"/>
          </p:cNvSpPr>
          <p:nvPr/>
        </p:nvSpPr>
        <p:spPr bwMode="auto">
          <a:xfrm flipV="1">
            <a:off x="5181600" y="3952875"/>
            <a:ext cx="990600" cy="1219200"/>
          </a:xfrm>
          <a:prstGeom prst="line">
            <a:avLst/>
          </a:prstGeom>
          <a:noFill/>
          <a:ln w="28575">
            <a:solidFill>
              <a:srgbClr val="0000FF"/>
            </a:solidFill>
            <a:round/>
            <a:headEnd/>
            <a:tailEnd type="triangle" w="med" len="med"/>
          </a:ln>
          <a:effectLst/>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8" name="Text Box 13"/>
          <p:cNvSpPr txBox="1">
            <a:spLocks noChangeArrowheads="1"/>
          </p:cNvSpPr>
          <p:nvPr/>
        </p:nvSpPr>
        <p:spPr bwMode="auto">
          <a:xfrm>
            <a:off x="1312863" y="6084888"/>
            <a:ext cx="1839912" cy="33655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altLang="ja-JP" sz="1600" b="1" dirty="0">
                <a:solidFill>
                  <a:srgbClr val="4D4D4D"/>
                </a:solidFill>
                <a:latin typeface="メイリオ" pitchFamily="50" charset="-128"/>
                <a:ea typeface="メイリオ" pitchFamily="50" charset="-128"/>
                <a:cs typeface="メイリオ" pitchFamily="50" charset="-128"/>
              </a:rPr>
              <a:t>A</a:t>
            </a:r>
            <a:r>
              <a:rPr lang="ja-JP" altLang="en-US" sz="1600" b="1" dirty="0">
                <a:solidFill>
                  <a:srgbClr val="4D4D4D"/>
                </a:solidFill>
                <a:latin typeface="メイリオ" pitchFamily="50" charset="-128"/>
                <a:ea typeface="メイリオ" pitchFamily="50" charset="-128"/>
                <a:cs typeface="メイリオ" pitchFamily="50" charset="-128"/>
              </a:rPr>
              <a:t>社用設定例</a:t>
            </a:r>
          </a:p>
        </p:txBody>
      </p:sp>
      <p:sp>
        <p:nvSpPr>
          <p:cNvPr id="29" name="Text Box 14"/>
          <p:cNvSpPr txBox="1">
            <a:spLocks noChangeArrowheads="1"/>
          </p:cNvSpPr>
          <p:nvPr/>
        </p:nvSpPr>
        <p:spPr bwMode="auto">
          <a:xfrm>
            <a:off x="5888038" y="6084888"/>
            <a:ext cx="1833562" cy="33655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altLang="ja-JP" sz="1600" b="1">
                <a:solidFill>
                  <a:srgbClr val="4D4D4D"/>
                </a:solidFill>
                <a:latin typeface="メイリオ" pitchFamily="50" charset="-128"/>
                <a:ea typeface="メイリオ" pitchFamily="50" charset="-128"/>
                <a:cs typeface="メイリオ" pitchFamily="50" charset="-128"/>
              </a:rPr>
              <a:t>B</a:t>
            </a:r>
            <a:r>
              <a:rPr lang="ja-JP" altLang="en-US" sz="1600" b="1">
                <a:solidFill>
                  <a:srgbClr val="4D4D4D"/>
                </a:solidFill>
                <a:latin typeface="メイリオ" pitchFamily="50" charset="-128"/>
                <a:ea typeface="メイリオ" pitchFamily="50" charset="-128"/>
                <a:cs typeface="メイリオ" pitchFamily="50" charset="-128"/>
              </a:rPr>
              <a:t>社用設定例</a:t>
            </a:r>
          </a:p>
        </p:txBody>
      </p:sp>
      <p:sp>
        <p:nvSpPr>
          <p:cNvPr id="30" name="Text Box 17"/>
          <p:cNvSpPr txBox="1">
            <a:spLocks noChangeArrowheads="1"/>
          </p:cNvSpPr>
          <p:nvPr/>
        </p:nvSpPr>
        <p:spPr bwMode="auto">
          <a:xfrm>
            <a:off x="2132013" y="2520950"/>
            <a:ext cx="4411785" cy="461665"/>
          </a:xfrm>
          <a:prstGeom prst="rect">
            <a:avLst/>
          </a:prstGeom>
          <a:noFill/>
          <a:ln w="9525" algn="ctr">
            <a:noFill/>
            <a:miter lim="800000"/>
            <a:headEnd/>
            <a:tailEnd/>
          </a:ln>
          <a:effectLst/>
        </p:spPr>
        <p:txBody>
          <a:bodyPr wrap="none">
            <a:spAutoFit/>
          </a:bodyPr>
          <a:lstStyle/>
          <a:p>
            <a:pPr fontAlgn="auto">
              <a:spcBef>
                <a:spcPts val="0"/>
              </a:spcBef>
              <a:spcAft>
                <a:spcPts val="0"/>
              </a:spcAft>
              <a:defRPr/>
            </a:pPr>
            <a:r>
              <a:rPr kumimoji="0" lang="ja-JP" altLang="en-US" sz="1200" b="1" kern="0" dirty="0">
                <a:solidFill>
                  <a:srgbClr val="E27100"/>
                </a:solidFill>
                <a:latin typeface="メイリオ" pitchFamily="50" charset="-128"/>
                <a:ea typeface="メイリオ" pitchFamily="50" charset="-128"/>
                <a:cs typeface="メイリオ" pitchFamily="50" charset="-128"/>
              </a:rPr>
              <a:t>下記は</a:t>
            </a:r>
            <a:r>
              <a:rPr kumimoji="0" lang="en-US" altLang="ja-JP" sz="1200" b="1" kern="0" dirty="0">
                <a:solidFill>
                  <a:srgbClr val="E27100"/>
                </a:solidFill>
                <a:latin typeface="メイリオ" pitchFamily="50" charset="-128"/>
                <a:ea typeface="メイリオ" pitchFamily="50" charset="-128"/>
                <a:cs typeface="メイリオ" pitchFamily="50" charset="-128"/>
              </a:rPr>
              <a:t>A</a:t>
            </a:r>
            <a:r>
              <a:rPr kumimoji="0" lang="ja-JP" altLang="en-US" sz="1200" b="1" kern="0" dirty="0">
                <a:solidFill>
                  <a:srgbClr val="E27100"/>
                </a:solidFill>
                <a:latin typeface="メイリオ" pitchFamily="50" charset="-128"/>
                <a:ea typeface="メイリオ" pitchFamily="50" charset="-128"/>
                <a:cs typeface="メイリオ" pitchFamily="50" charset="-128"/>
              </a:rPr>
              <a:t>社は出張先が</a:t>
            </a:r>
            <a:r>
              <a:rPr kumimoji="0" lang="en-US" altLang="ja-JP" sz="1200" b="1" kern="0" dirty="0">
                <a:solidFill>
                  <a:srgbClr val="E27100"/>
                </a:solidFill>
                <a:latin typeface="メイリオ" pitchFamily="50" charset="-128"/>
                <a:ea typeface="メイリオ" pitchFamily="50" charset="-128"/>
                <a:cs typeface="メイリオ" pitchFamily="50" charset="-128"/>
              </a:rPr>
              <a:t>B</a:t>
            </a:r>
            <a:r>
              <a:rPr kumimoji="0" lang="ja-JP" altLang="en-US" sz="1200" b="1" kern="0" dirty="0">
                <a:solidFill>
                  <a:srgbClr val="E27100"/>
                </a:solidFill>
                <a:latin typeface="メイリオ" pitchFamily="50" charset="-128"/>
                <a:ea typeface="メイリオ" pitchFamily="50" charset="-128"/>
                <a:cs typeface="メイリオ" pitchFamily="50" charset="-128"/>
              </a:rPr>
              <a:t>社では出張目的、</a:t>
            </a:r>
          </a:p>
          <a:p>
            <a:pPr fontAlgn="auto">
              <a:spcBef>
                <a:spcPts val="0"/>
              </a:spcBef>
              <a:spcAft>
                <a:spcPts val="0"/>
              </a:spcAft>
              <a:defRPr/>
            </a:pPr>
            <a:r>
              <a:rPr kumimoji="0" lang="ja-JP" altLang="en-US" sz="1200" b="1" kern="0" dirty="0">
                <a:solidFill>
                  <a:srgbClr val="E27100"/>
                </a:solidFill>
                <a:latin typeface="メイリオ" pitchFamily="50" charset="-128"/>
                <a:ea typeface="メイリオ" pitchFamily="50" charset="-128"/>
                <a:cs typeface="メイリオ" pitchFamily="50" charset="-128"/>
              </a:rPr>
              <a:t>　　　　</a:t>
            </a:r>
            <a:r>
              <a:rPr kumimoji="0" lang="en-US" altLang="ja-JP" sz="1200" b="1" kern="0" dirty="0">
                <a:solidFill>
                  <a:srgbClr val="E27100"/>
                </a:solidFill>
                <a:latin typeface="メイリオ" pitchFamily="50" charset="-128"/>
                <a:ea typeface="メイリオ" pitchFamily="50" charset="-128"/>
                <a:cs typeface="メイリオ" pitchFamily="50" charset="-128"/>
              </a:rPr>
              <a:t>A</a:t>
            </a:r>
            <a:r>
              <a:rPr kumimoji="0" lang="ja-JP" altLang="en-US" sz="1200" b="1" kern="0" dirty="0">
                <a:solidFill>
                  <a:srgbClr val="E27100"/>
                </a:solidFill>
                <a:latin typeface="メイリオ" pitchFamily="50" charset="-128"/>
                <a:ea typeface="メイリオ" pitchFamily="50" charset="-128"/>
                <a:cs typeface="メイリオ" pitchFamily="50" charset="-128"/>
              </a:rPr>
              <a:t>社は使用目的が</a:t>
            </a:r>
            <a:r>
              <a:rPr kumimoji="0" lang="en-US" altLang="ja-JP" sz="1200" b="1" kern="0" dirty="0">
                <a:solidFill>
                  <a:srgbClr val="E27100"/>
                </a:solidFill>
                <a:latin typeface="メイリオ" pitchFamily="50" charset="-128"/>
                <a:ea typeface="メイリオ" pitchFamily="50" charset="-128"/>
                <a:cs typeface="メイリオ" pitchFamily="50" charset="-128"/>
              </a:rPr>
              <a:t>B</a:t>
            </a:r>
            <a:r>
              <a:rPr kumimoji="0" lang="ja-JP" altLang="en-US" sz="1200" b="1" kern="0" dirty="0">
                <a:solidFill>
                  <a:srgbClr val="E27100"/>
                </a:solidFill>
                <a:latin typeface="メイリオ" pitchFamily="50" charset="-128"/>
                <a:ea typeface="メイリオ" pitchFamily="50" charset="-128"/>
                <a:cs typeface="メイリオ" pitchFamily="50" charset="-128"/>
              </a:rPr>
              <a:t>社では出張件数を意味しています</a:t>
            </a:r>
          </a:p>
        </p:txBody>
      </p:sp>
      <p:sp>
        <p:nvSpPr>
          <p:cNvPr id="31" name="Text Box 20"/>
          <p:cNvSpPr txBox="1">
            <a:spLocks noChangeArrowheads="1"/>
          </p:cNvSpPr>
          <p:nvPr/>
        </p:nvSpPr>
        <p:spPr bwMode="auto">
          <a:xfrm>
            <a:off x="336550" y="1552575"/>
            <a:ext cx="3877985" cy="5847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ja-JP" altLang="en-US" sz="1600" kern="0" dirty="0">
                <a:solidFill>
                  <a:srgbClr val="0065AE"/>
                </a:solidFill>
                <a:latin typeface="メイリオ" pitchFamily="50" charset="-128"/>
                <a:ea typeface="メイリオ" pitchFamily="50" charset="-128"/>
                <a:cs typeface="メイリオ" pitchFamily="50" charset="-128"/>
              </a:rPr>
              <a:t>項目ごとに入力の必須・任意を設定可能</a:t>
            </a:r>
          </a:p>
          <a:p>
            <a:pPr fontAlgn="auto">
              <a:spcBef>
                <a:spcPts val="0"/>
              </a:spcBef>
              <a:spcAft>
                <a:spcPts val="0"/>
              </a:spcAft>
              <a:defRPr/>
            </a:pPr>
            <a:r>
              <a:rPr kumimoji="0" lang="ja-JP" altLang="en-US" sz="1600" kern="0" dirty="0">
                <a:solidFill>
                  <a:srgbClr val="0065AE"/>
                </a:solidFill>
                <a:latin typeface="メイリオ" pitchFamily="50" charset="-128"/>
                <a:ea typeface="メイリオ" pitchFamily="50" charset="-128"/>
                <a:cs typeface="メイリオ" pitchFamily="50" charset="-128"/>
              </a:rPr>
              <a:t>画面上の項目名称を自由に変更可能</a:t>
            </a:r>
          </a:p>
        </p:txBody>
      </p:sp>
      <p:sp>
        <p:nvSpPr>
          <p:cNvPr id="2065"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B0AE89F-25A0-418F-99EF-CA12816671F7}" type="slidenum">
              <a:rPr lang="ja-JP" altLang="en-US" smtClean="0"/>
              <a:pPr fontAlgn="base">
                <a:spcBef>
                  <a:spcPct val="0"/>
                </a:spcBef>
                <a:spcAft>
                  <a:spcPct val="0"/>
                </a:spcAft>
                <a:defRPr/>
              </a:pPr>
              <a:t>9</a:t>
            </a:fld>
            <a:endParaRPr lang="ja-JP" altLang="en-US" smtClean="0"/>
          </a:p>
        </p:txBody>
      </p:sp>
      <p:sp>
        <p:nvSpPr>
          <p:cNvPr id="3077"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SuperStream-field</a:t>
            </a:r>
            <a:r>
              <a:rPr lang="en-US" altLang="ja-JP" sz="2400" b="1" i="1" dirty="0" smtClean="0">
                <a:latin typeface="Times New Roman" pitchFamily="18" charset="0"/>
                <a:ea typeface="MS UI Gothic" pitchFamily="50" charset="-128"/>
              </a:rPr>
              <a:t> </a:t>
            </a:r>
            <a:r>
              <a:rPr lang="ja-JP" altLang="en-US" sz="1400" dirty="0" smtClean="0">
                <a:latin typeface="メイリオ" pitchFamily="50" charset="-128"/>
                <a:ea typeface="メイリオ" pitchFamily="50" charset="-128"/>
                <a:cs typeface="メイリオ" pitchFamily="50" charset="-128"/>
              </a:rPr>
              <a:t>分散入力システム</a:t>
            </a:r>
            <a:r>
              <a:rPr lang="ja-JP" altLang="en-US" sz="2400"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特徴</a:t>
            </a:r>
            <a:br>
              <a:rPr lang="ja-JP" altLang="en-US"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1800" b="1" dirty="0" smtClean="0">
                <a:latin typeface="メイリオ" pitchFamily="50" charset="-128"/>
                <a:ea typeface="メイリオ" pitchFamily="50" charset="-128"/>
                <a:cs typeface="メイリオ" pitchFamily="50" charset="-128"/>
              </a:rPr>
              <a:t>～</a:t>
            </a:r>
            <a:r>
              <a:rPr lang="ja-JP" altLang="en-US" sz="1800" dirty="0" smtClean="0">
                <a:latin typeface="メイリオ" pitchFamily="50" charset="-128"/>
                <a:ea typeface="メイリオ" pitchFamily="50" charset="-128"/>
                <a:cs typeface="メイリオ" pitchFamily="50" charset="-128"/>
              </a:rPr>
              <a:t>予算参照機能～</a:t>
            </a:r>
            <a:endParaRPr lang="ja-JP" altLang="en-US" dirty="0" smtClean="0">
              <a:latin typeface="メイリオ" pitchFamily="50" charset="-128"/>
              <a:ea typeface="メイリオ" pitchFamily="50" charset="-128"/>
              <a:cs typeface="メイリオ" pitchFamily="50" charset="-128"/>
            </a:endParaRPr>
          </a:p>
        </p:txBody>
      </p:sp>
      <p:graphicFrame>
        <p:nvGraphicFramePr>
          <p:cNvPr id="3074" name="Object 4"/>
          <p:cNvGraphicFramePr>
            <a:graphicFrameLocks noChangeAspect="1"/>
          </p:cNvGraphicFramePr>
          <p:nvPr/>
        </p:nvGraphicFramePr>
        <p:xfrm>
          <a:off x="5791200" y="1819275"/>
          <a:ext cx="2482850" cy="1801813"/>
        </p:xfrm>
        <a:graphic>
          <a:graphicData uri="http://schemas.openxmlformats.org/presentationml/2006/ole">
            <p:oleObj spid="_x0000_s3074" name="ビットマップ イメージ" r:id="rId4" imgW="7685714" imgH="5582429" progId="PBrush">
              <p:embed/>
            </p:oleObj>
          </a:graphicData>
        </a:graphic>
      </p:graphicFrame>
      <p:graphicFrame>
        <p:nvGraphicFramePr>
          <p:cNvPr id="3075" name="Object 5"/>
          <p:cNvGraphicFramePr>
            <a:graphicFrameLocks noChangeAspect="1"/>
          </p:cNvGraphicFramePr>
          <p:nvPr/>
        </p:nvGraphicFramePr>
        <p:xfrm>
          <a:off x="5867400" y="4052888"/>
          <a:ext cx="2384425" cy="1836737"/>
        </p:xfrm>
        <a:graphic>
          <a:graphicData uri="http://schemas.openxmlformats.org/presentationml/2006/ole">
            <p:oleObj spid="_x0000_s3075" name="ビットマップ イメージ" r:id="rId5" imgW="7666667" imgH="5904762" progId="PBrush">
              <p:embed/>
            </p:oleObj>
          </a:graphicData>
        </a:graphic>
      </p:graphicFrame>
      <p:sp>
        <p:nvSpPr>
          <p:cNvPr id="17" name="Text Box 5"/>
          <p:cNvSpPr txBox="1">
            <a:spLocks noChangeArrowheads="1"/>
          </p:cNvSpPr>
          <p:nvPr/>
        </p:nvSpPr>
        <p:spPr bwMode="auto">
          <a:xfrm>
            <a:off x="6400800" y="3571875"/>
            <a:ext cx="1219200" cy="36671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ja-JP" altLang="en-US" b="1" dirty="0">
                <a:solidFill>
                  <a:srgbClr val="4D4D4D"/>
                </a:solidFill>
                <a:latin typeface="メイリオ" pitchFamily="50" charset="-128"/>
                <a:ea typeface="メイリオ" pitchFamily="50" charset="-128"/>
                <a:cs typeface="メイリオ" pitchFamily="50" charset="-128"/>
              </a:rPr>
              <a:t>帳票</a:t>
            </a:r>
          </a:p>
        </p:txBody>
      </p:sp>
      <p:sp>
        <p:nvSpPr>
          <p:cNvPr id="18" name="Text Box 6"/>
          <p:cNvSpPr txBox="1">
            <a:spLocks noChangeArrowheads="1"/>
          </p:cNvSpPr>
          <p:nvPr/>
        </p:nvSpPr>
        <p:spPr bwMode="auto">
          <a:xfrm>
            <a:off x="6172200" y="5957888"/>
            <a:ext cx="1752600" cy="366712"/>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ja-JP" altLang="en-US" b="1" dirty="0">
                <a:solidFill>
                  <a:srgbClr val="4D4D4D"/>
                </a:solidFill>
                <a:latin typeface="メイリオ" pitchFamily="50" charset="-128"/>
                <a:ea typeface="メイリオ" pitchFamily="50" charset="-128"/>
                <a:cs typeface="メイリオ" pitchFamily="50" charset="-128"/>
              </a:rPr>
              <a:t>照会画面</a:t>
            </a:r>
          </a:p>
        </p:txBody>
      </p:sp>
      <p:sp>
        <p:nvSpPr>
          <p:cNvPr id="19" name="AutoShape 10"/>
          <p:cNvSpPr>
            <a:spLocks noChangeArrowheads="1"/>
          </p:cNvSpPr>
          <p:nvPr/>
        </p:nvSpPr>
        <p:spPr bwMode="auto">
          <a:xfrm>
            <a:off x="4038600" y="2414588"/>
            <a:ext cx="604838" cy="733425"/>
          </a:xfrm>
          <a:prstGeom prst="rightArrow">
            <a:avLst>
              <a:gd name="adj1" fmla="val 50000"/>
              <a:gd name="adj2" fmla="val 30556"/>
            </a:avLst>
          </a:prstGeom>
          <a:gradFill rotWithShape="0">
            <a:gsLst>
              <a:gs pos="0">
                <a:srgbClr val="FFFFFF"/>
              </a:gs>
              <a:gs pos="100000">
                <a:srgbClr val="00FF00"/>
              </a:gs>
            </a:gsLst>
            <a:lin ang="0" scaled="1"/>
          </a:gradFill>
          <a:ln w="9525">
            <a:noFill/>
            <a:miter lim="800000"/>
            <a:headEnd/>
            <a:tailEnd/>
          </a:ln>
          <a:effectLst/>
        </p:spPr>
        <p:txBody>
          <a:bodyPr anchor="ctr">
            <a:spAutoFit/>
          </a:bodyPr>
          <a:lstStyle/>
          <a:p>
            <a:pPr algn="ctr" fontAlgn="auto">
              <a:spcBef>
                <a:spcPts val="0"/>
              </a:spcBef>
              <a:spcAft>
                <a:spcPts val="0"/>
              </a:spcAft>
              <a:defRPr/>
            </a:pPr>
            <a:endParaRPr kumimoji="0" lang="ja-JP" altLang="en-US" kern="0" dirty="0">
              <a:solidFill>
                <a:sysClr val="windowText" lastClr="000000"/>
              </a:solidFill>
              <a:latin typeface="+mj-ea"/>
              <a:ea typeface="+mj-ea"/>
            </a:endParaRPr>
          </a:p>
        </p:txBody>
      </p:sp>
      <p:sp>
        <p:nvSpPr>
          <p:cNvPr id="20" name="AutoShape 11"/>
          <p:cNvSpPr>
            <a:spLocks noChangeArrowheads="1"/>
          </p:cNvSpPr>
          <p:nvPr/>
        </p:nvSpPr>
        <p:spPr bwMode="auto">
          <a:xfrm>
            <a:off x="4038600" y="4419600"/>
            <a:ext cx="604838" cy="733425"/>
          </a:xfrm>
          <a:prstGeom prst="rightArrow">
            <a:avLst>
              <a:gd name="adj1" fmla="val 50000"/>
              <a:gd name="adj2" fmla="val 30556"/>
            </a:avLst>
          </a:prstGeom>
          <a:gradFill rotWithShape="0">
            <a:gsLst>
              <a:gs pos="0">
                <a:srgbClr val="FFFFFF"/>
              </a:gs>
              <a:gs pos="100000">
                <a:srgbClr val="00FF00"/>
              </a:gs>
            </a:gsLst>
            <a:lin ang="0" scaled="1"/>
          </a:gradFill>
          <a:ln w="9525">
            <a:noFill/>
            <a:miter lim="800000"/>
            <a:headEnd/>
            <a:tailEnd/>
          </a:ln>
          <a:effectLst/>
        </p:spPr>
        <p:txBody>
          <a:bodyPr anchor="ctr">
            <a:spAutoFit/>
          </a:bodyPr>
          <a:lstStyle/>
          <a:p>
            <a:pPr fontAlgn="auto">
              <a:spcBef>
                <a:spcPts val="0"/>
              </a:spcBef>
              <a:spcAft>
                <a:spcPts val="0"/>
              </a:spcAft>
              <a:defRPr/>
            </a:pPr>
            <a:endParaRPr kumimoji="0" lang="ja-JP" altLang="en-US" kern="0">
              <a:solidFill>
                <a:sysClr val="windowText" lastClr="000000"/>
              </a:solidFill>
              <a:latin typeface="+mj-ea"/>
              <a:ea typeface="+mj-ea"/>
            </a:endParaRPr>
          </a:p>
        </p:txBody>
      </p:sp>
      <p:sp>
        <p:nvSpPr>
          <p:cNvPr id="21" name="Text Box 15"/>
          <p:cNvSpPr txBox="1">
            <a:spLocks noChangeArrowheads="1"/>
          </p:cNvSpPr>
          <p:nvPr/>
        </p:nvSpPr>
        <p:spPr bwMode="auto">
          <a:xfrm>
            <a:off x="336550" y="1484784"/>
            <a:ext cx="5966698" cy="5847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kumimoji="0" lang="en-US" altLang="ja-JP" sz="1600" b="1" kern="0" dirty="0">
                <a:solidFill>
                  <a:srgbClr val="0065AE"/>
                </a:solidFill>
                <a:latin typeface="Times New Roman" pitchFamily="18" charset="0"/>
                <a:ea typeface="メイリオ" pitchFamily="50" charset="-128"/>
                <a:cs typeface="Times New Roman" pitchFamily="18" charset="0"/>
              </a:rPr>
              <a:t>CORE</a:t>
            </a:r>
            <a:r>
              <a:rPr kumimoji="0" lang="ja-JP" altLang="en-US" sz="1600" kern="0" dirty="0">
                <a:solidFill>
                  <a:srgbClr val="0065AE"/>
                </a:solidFill>
                <a:latin typeface="メイリオ" pitchFamily="50" charset="-128"/>
                <a:ea typeface="メイリオ" pitchFamily="50" charset="-128"/>
                <a:cs typeface="メイリオ" pitchFamily="50" charset="-128"/>
              </a:rPr>
              <a:t>（基幹会計システム）に登録している予算値と</a:t>
            </a:r>
            <a:r>
              <a:rPr kumimoji="0" lang="en-US" altLang="ja-JP" sz="1600" b="1" i="1" kern="0" dirty="0">
                <a:solidFill>
                  <a:srgbClr val="0065AE"/>
                </a:solidFill>
                <a:latin typeface="Times New Roman" pitchFamily="18" charset="0"/>
                <a:ea typeface="メイリオ" pitchFamily="50" charset="-128"/>
                <a:cs typeface="Times New Roman" pitchFamily="18" charset="0"/>
              </a:rPr>
              <a:t>field</a:t>
            </a:r>
            <a:r>
              <a:rPr kumimoji="0" lang="ja-JP" altLang="en-US" sz="1600" kern="0" dirty="0">
                <a:solidFill>
                  <a:srgbClr val="0065AE"/>
                </a:solidFill>
                <a:latin typeface="メイリオ" pitchFamily="50" charset="-128"/>
                <a:ea typeface="メイリオ" pitchFamily="50" charset="-128"/>
                <a:cs typeface="メイリオ" pitchFamily="50" charset="-128"/>
              </a:rPr>
              <a:t>内の</a:t>
            </a:r>
          </a:p>
          <a:p>
            <a:pPr fontAlgn="auto">
              <a:spcBef>
                <a:spcPts val="0"/>
              </a:spcBef>
              <a:spcAft>
                <a:spcPts val="0"/>
              </a:spcAft>
              <a:defRPr/>
            </a:pPr>
            <a:r>
              <a:rPr kumimoji="0" lang="ja-JP" altLang="en-US" sz="1600" kern="0" dirty="0">
                <a:solidFill>
                  <a:srgbClr val="0065AE"/>
                </a:solidFill>
                <a:latin typeface="メイリオ" pitchFamily="50" charset="-128"/>
                <a:ea typeface="メイリオ" pitchFamily="50" charset="-128"/>
                <a:cs typeface="メイリオ" pitchFamily="50" charset="-128"/>
              </a:rPr>
              <a:t>実績値を利用した予実績管理</a:t>
            </a:r>
          </a:p>
        </p:txBody>
      </p:sp>
      <p:sp>
        <p:nvSpPr>
          <p:cNvPr id="3085"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14" name="Picture 10" descr="logo_base_human_norm01"/>
          <p:cNvPicPr>
            <a:picLocks noChangeAspect="1" noChangeArrowheads="1"/>
          </p:cNvPicPr>
          <p:nvPr/>
        </p:nvPicPr>
        <p:blipFill>
          <a:blip r:embed="rId6" cstate="screen"/>
          <a:srcRect/>
          <a:stretch>
            <a:fillRect/>
          </a:stretch>
        </p:blipFill>
        <p:spPr bwMode="auto">
          <a:xfrm>
            <a:off x="2267744" y="2348880"/>
            <a:ext cx="1009650" cy="1743075"/>
          </a:xfrm>
          <a:prstGeom prst="rect">
            <a:avLst/>
          </a:prstGeom>
          <a:noFill/>
        </p:spPr>
      </p:pic>
      <p:pic>
        <p:nvPicPr>
          <p:cNvPr id="15" name="Picture 10" descr="logo_base_human_norm01"/>
          <p:cNvPicPr>
            <a:picLocks noChangeAspect="1" noChangeArrowheads="1"/>
          </p:cNvPicPr>
          <p:nvPr/>
        </p:nvPicPr>
        <p:blipFill>
          <a:blip r:embed="rId6" cstate="screen"/>
          <a:srcRect/>
          <a:stretch>
            <a:fillRect/>
          </a:stretch>
        </p:blipFill>
        <p:spPr bwMode="auto">
          <a:xfrm>
            <a:off x="2339752" y="4293096"/>
            <a:ext cx="1009650" cy="17430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SSJ-2011">
      <a:dk1>
        <a:sysClr val="windowText" lastClr="000000"/>
      </a:dk1>
      <a:lt1>
        <a:srgbClr val="FFFFFF"/>
      </a:lt1>
      <a:dk2>
        <a:srgbClr val="000000"/>
      </a:dk2>
      <a:lt2>
        <a:srgbClr val="FFFFFF"/>
      </a:lt2>
      <a:accent1>
        <a:srgbClr val="0065AE"/>
      </a:accent1>
      <a:accent2>
        <a:srgbClr val="007BC7"/>
      </a:accent2>
      <a:accent3>
        <a:srgbClr val="BC8B00"/>
      </a:accent3>
      <a:accent4>
        <a:srgbClr val="B91B17"/>
      </a:accent4>
      <a:accent5>
        <a:srgbClr val="67792F"/>
      </a:accent5>
      <a:accent6>
        <a:srgbClr val="FFFFFF"/>
      </a:accent6>
      <a:hlink>
        <a:srgbClr val="007BC7"/>
      </a:hlink>
      <a:folHlink>
        <a:srgbClr val="A5A5A5"/>
      </a:folHlink>
    </a:clrScheme>
    <a:fontScheme name="SSJ-2011">
      <a:majorFont>
        <a:latin typeface="HGP創英角ｺﾞｼｯｸUB"/>
        <a:ea typeface="HGP創英角ｺﾞｼｯｸUB"/>
        <a:cs typeface=""/>
      </a:majorFont>
      <a:minorFont>
        <a:latin typeface="Microsoft Sans Serif"/>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1_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1193</Words>
  <Application>Microsoft Office PowerPoint</Application>
  <PresentationFormat>画面に合わせる (4:3)</PresentationFormat>
  <Paragraphs>293</Paragraphs>
  <Slides>14</Slides>
  <Notes>14</Notes>
  <HiddenSlides>0</HiddenSlides>
  <MMClips>0</MMClips>
  <ScaleCrop>false</ScaleCrop>
  <HeadingPairs>
    <vt:vector size="6" baseType="variant">
      <vt:variant>
        <vt:lpstr>テーマ</vt:lpstr>
      </vt:variant>
      <vt:variant>
        <vt:i4>2</vt:i4>
      </vt:variant>
      <vt:variant>
        <vt:lpstr>埋め込まれた OLE サーバー</vt:lpstr>
      </vt:variant>
      <vt:variant>
        <vt:i4>1</vt:i4>
      </vt:variant>
      <vt:variant>
        <vt:lpstr>スライド タイトル</vt:lpstr>
      </vt:variant>
      <vt:variant>
        <vt:i4>14</vt:i4>
      </vt:variant>
    </vt:vector>
  </HeadingPairs>
  <TitlesOfParts>
    <vt:vector size="17" baseType="lpstr">
      <vt:lpstr>Office テーマ</vt:lpstr>
      <vt:lpstr>1_Office テーマ</vt:lpstr>
      <vt:lpstr>ビットマップ イメージ</vt:lpstr>
      <vt:lpstr>スライド 1</vt:lpstr>
      <vt:lpstr>SuperStream-fieldシステムフロー</vt:lpstr>
      <vt:lpstr>SuperStream-field 分散入力システム コンセプト</vt:lpstr>
      <vt:lpstr>SuperStream-field 分散入力システム コンセプト</vt:lpstr>
      <vt:lpstr>SuperStream-field 分散入力システム 特徴 　～摘要入力による操作性と精度の向上～</vt:lpstr>
      <vt:lpstr>SuperStream-field 分散入力システム 特徴 　～ワークフローシステム（部門内承認）～</vt:lpstr>
      <vt:lpstr>SuperStream-field 分散入力システム 特徴 　～ワークフローシステム（部門内承認）～</vt:lpstr>
      <vt:lpstr>SuperStream-field 分散入力システム 特徴 　～ユーザーによる自由設定機能～</vt:lpstr>
      <vt:lpstr>SuperStream-field 分散入力システム 特徴 　～予算参照機能～</vt:lpstr>
      <vt:lpstr>SuperStream-fieldWeb / AP+ システムフロー</vt:lpstr>
      <vt:lpstr>発生源入力・ワークフローシステム構築の提案 【改善前】　手作業主体での業務処理の課題</vt:lpstr>
      <vt:lpstr>【改善後】　発生源入力ワークフローシステム および支払管理システムの導入によるフロー</vt:lpstr>
      <vt:lpstr>SuperStream-fieldシリーズ 　～シングルサインオン対応～</vt:lpstr>
      <vt:lpstr>スライド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2013-05-15T01:01:08Z</dcterms:created>
  <dcterms:modified xsi:type="dcterms:W3CDTF">2015-09-23T05:17:24Z</dcterms:modified>
</cp:coreProperties>
</file>