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handoutMasterIdLst>
    <p:handoutMasterId r:id="rId17"/>
  </p:handoutMasterIdLst>
  <p:sldIdLst>
    <p:sldId id="287" r:id="rId2"/>
    <p:sldId id="288" r:id="rId3"/>
    <p:sldId id="1498" r:id="rId4"/>
    <p:sldId id="1488" r:id="rId5"/>
    <p:sldId id="1489" r:id="rId6"/>
    <p:sldId id="1490" r:id="rId7"/>
    <p:sldId id="1493" r:id="rId8"/>
    <p:sldId id="1494" r:id="rId9"/>
    <p:sldId id="1495" r:id="rId10"/>
    <p:sldId id="1491" r:id="rId11"/>
    <p:sldId id="1492" r:id="rId12"/>
    <p:sldId id="1496" r:id="rId13"/>
    <p:sldId id="1497" r:id="rId14"/>
    <p:sldId id="1427" r:id="rId15"/>
  </p:sldIdLst>
  <p:sldSz cx="9144000" cy="5143500" type="screen16x9"/>
  <p:notesSz cx="6794500" cy="9918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F60"/>
    <a:srgbClr val="FFFFFF"/>
    <a:srgbClr val="585858"/>
    <a:srgbClr val="7526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27" autoAdjust="0"/>
    <p:restoredTop sz="94660"/>
  </p:normalViewPr>
  <p:slideViewPr>
    <p:cSldViewPr snapToGrid="0">
      <p:cViewPr varScale="1">
        <p:scale>
          <a:sx n="133" d="100"/>
          <a:sy n="133" d="100"/>
        </p:scale>
        <p:origin x="576" y="12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44D968F-01DC-455B-B5C9-2408D4ACAB73}" type="datetimeFigureOut">
              <a:rPr kumimoji="1" lang="ja-JP" altLang="en-US" smtClean="0"/>
              <a:t>2026/7/14</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B0F32C5D-B12B-4FE2-9CDE-530407AD397E}" type="slidenum">
              <a:rPr kumimoji="1" lang="ja-JP" altLang="en-US" smtClean="0"/>
              <a:t>‹#›</a:t>
            </a:fld>
            <a:endParaRPr kumimoji="1" lang="ja-JP" altLang="en-US"/>
          </a:p>
        </p:txBody>
      </p:sp>
    </p:spTree>
    <p:extLst>
      <p:ext uri="{BB962C8B-B14F-4D97-AF65-F5344CB8AC3E}">
        <p14:creationId xmlns:p14="http://schemas.microsoft.com/office/powerpoint/2010/main" val="387079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2026/7/14</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a:t>
            </a:fld>
            <a:endParaRPr kumimoji="1" lang="ja-JP" altLang="en-US"/>
          </a:p>
        </p:txBody>
      </p:sp>
    </p:spTree>
    <p:extLst>
      <p:ext uri="{BB962C8B-B14F-4D97-AF65-F5344CB8AC3E}">
        <p14:creationId xmlns:p14="http://schemas.microsoft.com/office/powerpoint/2010/main" val="393144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4</a:t>
            </a:fld>
            <a:endParaRPr kumimoji="1" lang="ja-JP" altLang="en-US"/>
          </a:p>
        </p:txBody>
      </p:sp>
    </p:spTree>
    <p:extLst>
      <p:ext uri="{BB962C8B-B14F-4D97-AF65-F5344CB8AC3E}">
        <p14:creationId xmlns:p14="http://schemas.microsoft.com/office/powerpoint/2010/main" val="3209403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5</a:t>
            </a:fld>
            <a:endParaRPr kumimoji="1" lang="ja-JP" altLang="en-US"/>
          </a:p>
        </p:txBody>
      </p:sp>
    </p:spTree>
    <p:extLst>
      <p:ext uri="{BB962C8B-B14F-4D97-AF65-F5344CB8AC3E}">
        <p14:creationId xmlns:p14="http://schemas.microsoft.com/office/powerpoint/2010/main" val="322366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a:t>
            </a:fld>
            <a:endParaRPr kumimoji="1" lang="ja-JP" altLang="en-US"/>
          </a:p>
        </p:txBody>
      </p:sp>
    </p:spTree>
    <p:extLst>
      <p:ext uri="{BB962C8B-B14F-4D97-AF65-F5344CB8AC3E}">
        <p14:creationId xmlns:p14="http://schemas.microsoft.com/office/powerpoint/2010/main" val="48815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7</a:t>
            </a:fld>
            <a:endParaRPr kumimoji="1" lang="ja-JP" altLang="en-US"/>
          </a:p>
        </p:txBody>
      </p:sp>
    </p:spTree>
    <p:extLst>
      <p:ext uri="{BB962C8B-B14F-4D97-AF65-F5344CB8AC3E}">
        <p14:creationId xmlns:p14="http://schemas.microsoft.com/office/powerpoint/2010/main" val="2131205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8</a:t>
            </a:fld>
            <a:endParaRPr kumimoji="1" lang="ja-JP" altLang="en-US"/>
          </a:p>
        </p:txBody>
      </p:sp>
    </p:spTree>
    <p:extLst>
      <p:ext uri="{BB962C8B-B14F-4D97-AF65-F5344CB8AC3E}">
        <p14:creationId xmlns:p14="http://schemas.microsoft.com/office/powerpoint/2010/main" val="3444363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9</a:t>
            </a:fld>
            <a:endParaRPr kumimoji="1" lang="ja-JP" altLang="en-US"/>
          </a:p>
        </p:txBody>
      </p:sp>
    </p:spTree>
    <p:extLst>
      <p:ext uri="{BB962C8B-B14F-4D97-AF65-F5344CB8AC3E}">
        <p14:creationId xmlns:p14="http://schemas.microsoft.com/office/powerpoint/2010/main" val="3479527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10</a:t>
            </a:fld>
            <a:endParaRPr kumimoji="1" lang="ja-JP" altLang="en-US"/>
          </a:p>
        </p:txBody>
      </p:sp>
    </p:spTree>
    <p:extLst>
      <p:ext uri="{BB962C8B-B14F-4D97-AF65-F5344CB8AC3E}">
        <p14:creationId xmlns:p14="http://schemas.microsoft.com/office/powerpoint/2010/main" val="722866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11</a:t>
            </a:fld>
            <a:endParaRPr kumimoji="1" lang="ja-JP" altLang="en-US"/>
          </a:p>
        </p:txBody>
      </p:sp>
    </p:spTree>
    <p:extLst>
      <p:ext uri="{BB962C8B-B14F-4D97-AF65-F5344CB8AC3E}">
        <p14:creationId xmlns:p14="http://schemas.microsoft.com/office/powerpoint/2010/main" val="2390044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12</a:t>
            </a:fld>
            <a:endParaRPr kumimoji="1" lang="ja-JP" altLang="en-US"/>
          </a:p>
        </p:txBody>
      </p:sp>
    </p:spTree>
    <p:extLst>
      <p:ext uri="{BB962C8B-B14F-4D97-AF65-F5344CB8AC3E}">
        <p14:creationId xmlns:p14="http://schemas.microsoft.com/office/powerpoint/2010/main" val="4237713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13</a:t>
            </a:fld>
            <a:endParaRPr kumimoji="1" lang="ja-JP" altLang="en-US"/>
          </a:p>
        </p:txBody>
      </p:sp>
    </p:spTree>
    <p:extLst>
      <p:ext uri="{BB962C8B-B14F-4D97-AF65-F5344CB8AC3E}">
        <p14:creationId xmlns:p14="http://schemas.microsoft.com/office/powerpoint/2010/main" val="234187001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3752093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マスター テキストの書式設定</a:t>
            </a:r>
            <a:endParaRPr kumimoji="1" lang="en-US" altLang="ja-JP"/>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4102734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7825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spTree>
    <p:extLst>
      <p:ext uri="{BB962C8B-B14F-4D97-AF65-F5344CB8AC3E}">
        <p14:creationId xmlns:p14="http://schemas.microsoft.com/office/powerpoint/2010/main" val="84986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0"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382827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hasCustomPrompt="1"/>
          </p:nvPr>
        </p:nvSpPr>
        <p:spPr>
          <a:xfrm>
            <a:off x="358775" y="972000"/>
            <a:ext cx="846000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文章（必要な場合のみ）　フォントサイズ </a:t>
            </a:r>
            <a:r>
              <a:rPr kumimoji="1" lang="en-US" altLang="ja-JP"/>
              <a:t>16P</a:t>
            </a:r>
          </a:p>
        </p:txBody>
      </p:sp>
      <p:sp>
        <p:nvSpPr>
          <p:cNvPr id="11"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3"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04369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1"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4"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18"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9" name="テキスト プレースホルダー 10"/>
          <p:cNvSpPr>
            <a:spLocks noGrp="1"/>
          </p:cNvSpPr>
          <p:nvPr>
            <p:ph type="body" sz="quarter" idx="17" hasCustomPrompt="1"/>
          </p:nvPr>
        </p:nvSpPr>
        <p:spPr>
          <a:xfrm>
            <a:off x="359729" y="864000"/>
            <a:ext cx="8640763" cy="279306"/>
          </a:xfrm>
          <a:prstGeom prst="rect">
            <a:avLst/>
          </a:prstGeom>
        </p:spPr>
        <p:txBody>
          <a:bodyPr/>
          <a:lstStyle>
            <a:lvl1pPr marL="0" indent="0">
              <a:lnSpc>
                <a:spcPts val="1800"/>
              </a:lnSpc>
              <a:spcBef>
                <a:spcPts val="0"/>
              </a:spcBef>
              <a:buNone/>
              <a:defRPr sz="1600">
                <a:latin typeface="+mn-ea"/>
                <a:ea typeface="+mn-ea"/>
              </a:defRPr>
            </a:lvl1pPr>
          </a:lstStyle>
          <a:p>
            <a:pPr lvl="0"/>
            <a:r>
              <a:rPr kumimoji="1" lang="ja-JP" altLang="en-US"/>
              <a:t>説明文（フォント</a:t>
            </a:r>
            <a:r>
              <a:rPr kumimoji="1" lang="en-US" altLang="ja-JP"/>
              <a:t>16Pt)</a:t>
            </a:r>
            <a:endParaRPr kumimoji="1" lang="ja-JP" altLang="en-US"/>
          </a:p>
        </p:txBody>
      </p:sp>
      <p:cxnSp>
        <p:nvCxnSpPr>
          <p:cNvPr id="20" name="直線コネクタ 19"/>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7846121"/>
      </p:ext>
    </p:extLst>
  </p:cSld>
  <p:clrMapOvr>
    <a:masterClrMapping/>
  </p:clrMapOvr>
  <p:extLst>
    <p:ext uri="{DCECCB84-F9BA-43D5-87BE-67443E8EF086}">
      <p15:sldGuideLst xmlns:p15="http://schemas.microsoft.com/office/powerpoint/2012/main">
        <p15:guide id="1" orient="horz" pos="57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solidFill>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38986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マスター テキストの書式設定</a:t>
            </a:r>
            <a:endParaRPr kumimoji="1" lang="en-US" altLang="ja-JP"/>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168435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197667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358775" y="4803998"/>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a:t>
            </a:fld>
            <a:endParaRPr lang="ja-JP" altLang="en-US"/>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accent3"/>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spTree>
    <p:extLst>
      <p:ext uri="{BB962C8B-B14F-4D97-AF65-F5344CB8AC3E}">
        <p14:creationId xmlns:p14="http://schemas.microsoft.com/office/powerpoint/2010/main" val="3148194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spTree>
    <p:extLst>
      <p:ext uri="{BB962C8B-B14F-4D97-AF65-F5344CB8AC3E}">
        <p14:creationId xmlns:p14="http://schemas.microsoft.com/office/powerpoint/2010/main" val="309588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文章（必要な場合のみ）　フォントサイズ </a:t>
            </a:r>
            <a:r>
              <a:rPr kumimoji="1" lang="en-US" altLang="ja-JP"/>
              <a:t>16P</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spTree>
    <p:extLst>
      <p:ext uri="{BB962C8B-B14F-4D97-AF65-F5344CB8AC3E}">
        <p14:creationId xmlns:p14="http://schemas.microsoft.com/office/powerpoint/2010/main" val="4074571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テキスト プレースホルダー 8"/>
          <p:cNvSpPr>
            <a:spLocks noGrp="1"/>
          </p:cNvSpPr>
          <p:nvPr>
            <p:ph type="body" sz="quarter" idx="16" hasCustomPrompt="1"/>
          </p:nvPr>
        </p:nvSpPr>
        <p:spPr>
          <a:xfrm>
            <a:off x="179512" y="591530"/>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3" name="テキスト プレースホルダー 10"/>
          <p:cNvSpPr>
            <a:spLocks noGrp="1"/>
          </p:cNvSpPr>
          <p:nvPr>
            <p:ph type="body" sz="quarter" idx="17" hasCustomPrompt="1"/>
          </p:nvPr>
        </p:nvSpPr>
        <p:spPr>
          <a:xfrm>
            <a:off x="251618" y="917812"/>
            <a:ext cx="8640763" cy="279306"/>
          </a:xfrm>
          <a:prstGeom prst="rect">
            <a:avLst/>
          </a:prstGeom>
        </p:spPr>
        <p:txBody>
          <a:bodyPr/>
          <a:lstStyle>
            <a:lvl1pPr marL="0" indent="0">
              <a:buNone/>
              <a:defRPr sz="1600"/>
            </a:lvl1pPr>
          </a:lstStyle>
          <a:p>
            <a:pPr lvl="0"/>
            <a:r>
              <a:rPr kumimoji="1" lang="ja-JP" altLang="en-US"/>
              <a:t>説明文（フォント</a:t>
            </a:r>
            <a:r>
              <a:rPr kumimoji="1" lang="en-US" altLang="ja-JP"/>
              <a:t>16Pt)</a:t>
            </a:r>
            <a:endParaRPr kumimoji="1" lang="ja-JP" altLang="en-US"/>
          </a:p>
        </p:txBody>
      </p:sp>
      <p:cxnSp>
        <p:nvCxnSpPr>
          <p:cNvPr id="15" name="直線コネクタ 14"/>
          <p:cNvCxnSpPr/>
          <p:nvPr userDrawn="1"/>
        </p:nvCxnSpPr>
        <p:spPr>
          <a:xfrm>
            <a:off x="252000" y="866278"/>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6"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spTree>
    <p:extLst>
      <p:ext uri="{BB962C8B-B14F-4D97-AF65-F5344CB8AC3E}">
        <p14:creationId xmlns:p14="http://schemas.microsoft.com/office/powerpoint/2010/main" val="356777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391047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2509023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a:p>
        </p:txBody>
      </p:sp>
      <p:sp>
        <p:nvSpPr>
          <p:cNvPr id="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Tree>
    <p:extLst>
      <p:ext uri="{BB962C8B-B14F-4D97-AF65-F5344CB8AC3E}">
        <p14:creationId xmlns:p14="http://schemas.microsoft.com/office/powerpoint/2010/main" val="428463223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49" r:id="rId6"/>
    <p:sldLayoutId id="2147483657" r:id="rId7"/>
    <p:sldLayoutId id="2147483660" r:id="rId8"/>
    <p:sldLayoutId id="2147483661" r:id="rId9"/>
    <p:sldLayoutId id="2147483659" r:id="rId10"/>
    <p:sldLayoutId id="2147483665" r:id="rId11"/>
    <p:sldLayoutId id="2147483663" r:id="rId12"/>
    <p:sldLayoutId id="2147483655" r:id="rId13"/>
    <p:sldLayoutId id="2147483664" r:id="rId14"/>
    <p:sldLayoutId id="2147483662" r:id="rId15"/>
    <p:sldLayoutId id="2147483654" r:id="rId16"/>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553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8.emf"/><Relationship Id="rId1" Type="http://schemas.openxmlformats.org/officeDocument/2006/relationships/slideLayout" Target="../slideLayouts/slideLayout1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タイトル 6"/>
          <p:cNvSpPr>
            <a:spLocks noGrp="1"/>
          </p:cNvSpPr>
          <p:nvPr>
            <p:ph type="title"/>
          </p:nvPr>
        </p:nvSpPr>
        <p:spPr>
          <a:xfrm>
            <a:off x="251520" y="1383618"/>
            <a:ext cx="8209728" cy="1816192"/>
          </a:xfrm>
        </p:spPr>
        <p:txBody>
          <a:bodyPr/>
          <a:lstStyle/>
          <a:p>
            <a:r>
              <a:rPr lang="en-US" altLang="ja-JP" dirty="0" err="1"/>
              <a:t>SuperStream</a:t>
            </a:r>
            <a:r>
              <a:rPr lang="en-US" altLang="ja-JP" dirty="0"/>
              <a:t>-NX</a:t>
            </a:r>
            <a:r>
              <a:rPr lang="ja-JP" altLang="en-US" dirty="0"/>
              <a:t> 人事管理／給与管理</a:t>
            </a:r>
            <a:br>
              <a:rPr lang="en-US" altLang="ja-JP" dirty="0"/>
            </a:br>
            <a:r>
              <a:rPr lang="ja-JP" altLang="en-US" dirty="0"/>
              <a:t>　　データ入出力処理について　　　　　　　　　</a:t>
            </a:r>
            <a:endParaRPr kumimoji="1" lang="ja-JP" altLang="en-US" sz="2400" dirty="0"/>
          </a:p>
        </p:txBody>
      </p:sp>
      <p:sp>
        <p:nvSpPr>
          <p:cNvPr id="2" name="テキスト ボックス 1">
            <a:extLst>
              <a:ext uri="{FF2B5EF4-FFF2-40B4-BE49-F238E27FC236}">
                <a16:creationId xmlns:a16="http://schemas.microsoft.com/office/drawing/2014/main" id="{35BF25B7-68C9-94C9-CB74-00781490E5B8}"/>
              </a:ext>
            </a:extLst>
          </p:cNvPr>
          <p:cNvSpPr txBox="1"/>
          <p:nvPr/>
        </p:nvSpPr>
        <p:spPr>
          <a:xfrm>
            <a:off x="358775" y="3975906"/>
            <a:ext cx="2769989" cy="169277"/>
          </a:xfrm>
          <a:prstGeom prst="rect">
            <a:avLst/>
          </a:prstGeom>
          <a:noFill/>
        </p:spPr>
        <p:txBody>
          <a:bodyPr wrap="none" lIns="0" tIns="0" rIns="0" bIns="0" rtlCol="0">
            <a:spAutoFit/>
          </a:bodyPr>
          <a:lstStyle/>
          <a:p>
            <a:pPr>
              <a:lnSpc>
                <a:spcPct val="110000"/>
              </a:lnSpc>
            </a:pPr>
            <a:r>
              <a:rPr lang="ja-JP" altLang="en-US" sz="1000" dirty="0">
                <a:solidFill>
                  <a:schemeClr val="bg2">
                    <a:lumMod val="50000"/>
                  </a:schemeClr>
                </a:solidFill>
              </a:rPr>
              <a:t>キヤノン</a:t>
            </a:r>
            <a:r>
              <a:rPr lang="en-US" altLang="ja-JP" sz="1000" dirty="0">
                <a:solidFill>
                  <a:schemeClr val="bg2">
                    <a:lumMod val="50000"/>
                  </a:schemeClr>
                </a:solidFill>
              </a:rPr>
              <a:t>IT</a:t>
            </a:r>
            <a:r>
              <a:rPr lang="ja-JP" altLang="en-US" sz="1000" dirty="0">
                <a:solidFill>
                  <a:schemeClr val="bg2">
                    <a:lumMod val="50000"/>
                  </a:schemeClr>
                </a:solidFill>
              </a:rPr>
              <a:t>ソリューションズ株式会社</a:t>
            </a:r>
            <a:r>
              <a:rPr lang="en-US" altLang="ja-JP" sz="1000" dirty="0">
                <a:solidFill>
                  <a:schemeClr val="bg2">
                    <a:lumMod val="50000"/>
                  </a:schemeClr>
                </a:solidFill>
              </a:rPr>
              <a:t>	</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135199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a:p>
        </p:txBody>
      </p:sp>
      <p:sp>
        <p:nvSpPr>
          <p:cNvPr id="5" name="テキスト プレースホルダー 2"/>
          <p:cNvSpPr>
            <a:spLocks noGrp="1"/>
          </p:cNvSpPr>
          <p:nvPr>
            <p:ph type="body" sz="quarter" idx="14"/>
          </p:nvPr>
        </p:nvSpPr>
        <p:spPr>
          <a:xfrm>
            <a:off x="3167843" y="807554"/>
            <a:ext cx="5976157" cy="3727637"/>
          </a:xfrm>
        </p:spPr>
        <p:txBody>
          <a:bodyPr/>
          <a:lstStyle/>
          <a:p>
            <a:pPr>
              <a:spcBef>
                <a:spcPts val="600"/>
              </a:spcBef>
            </a:pPr>
            <a:r>
              <a:rPr lang="en-US" altLang="ja-JP" sz="2200" b="0" dirty="0">
                <a:solidFill>
                  <a:schemeClr val="accent1"/>
                </a:solidFill>
              </a:rPr>
              <a:t>01</a:t>
            </a:r>
            <a:r>
              <a:rPr lang="ja-JP" altLang="en-US" sz="2200" b="0" dirty="0">
                <a:solidFill>
                  <a:schemeClr val="accent1"/>
                </a:solidFill>
              </a:rPr>
              <a:t> 資料概要と注意点</a:t>
            </a:r>
            <a:endParaRPr lang="en-US" altLang="ja-JP" sz="2200" b="0" dirty="0">
              <a:solidFill>
                <a:schemeClr val="accent1"/>
              </a:solidFill>
            </a:endParaRPr>
          </a:p>
          <a:p>
            <a:pPr>
              <a:spcBef>
                <a:spcPts val="600"/>
              </a:spcBef>
            </a:pPr>
            <a:endParaRPr lang="en-US" altLang="ja-JP" sz="800" b="0" dirty="0">
              <a:solidFill>
                <a:schemeClr val="accent1"/>
              </a:solidFill>
            </a:endParaRPr>
          </a:p>
          <a:p>
            <a:pPr>
              <a:spcBef>
                <a:spcPts val="600"/>
              </a:spcBef>
            </a:pPr>
            <a:r>
              <a:rPr lang="en-US" altLang="ja-JP" sz="2200" b="0" dirty="0">
                <a:solidFill>
                  <a:schemeClr val="accent1"/>
                </a:solidFill>
              </a:rPr>
              <a:t>02 </a:t>
            </a:r>
            <a:r>
              <a:rPr lang="ja-JP" altLang="en-US" sz="2200" b="0" dirty="0">
                <a:solidFill>
                  <a:schemeClr val="accent1"/>
                </a:solidFill>
              </a:rPr>
              <a:t>データ出力パターンの登録</a:t>
            </a:r>
            <a:endParaRPr lang="en-US" altLang="ja-JP" sz="2200" b="0" dirty="0">
              <a:solidFill>
                <a:schemeClr val="accent1"/>
              </a:solidFill>
            </a:endParaRPr>
          </a:p>
          <a:p>
            <a:pPr>
              <a:spcBef>
                <a:spcPts val="600"/>
              </a:spcBef>
            </a:pPr>
            <a:endParaRPr lang="en-US" altLang="ja-JP" sz="800" b="0" dirty="0">
              <a:solidFill>
                <a:schemeClr val="accent1"/>
              </a:solidFill>
            </a:endParaRPr>
          </a:p>
          <a:p>
            <a:pPr>
              <a:spcBef>
                <a:spcPts val="600"/>
              </a:spcBef>
            </a:pPr>
            <a:r>
              <a:rPr lang="en-US" altLang="ja-JP" sz="2200" b="0" dirty="0">
                <a:solidFill>
                  <a:schemeClr val="accent1"/>
                </a:solidFill>
              </a:rPr>
              <a:t>03</a:t>
            </a:r>
            <a:r>
              <a:rPr lang="ja-JP" altLang="en-US" sz="2200" b="0" dirty="0">
                <a:solidFill>
                  <a:schemeClr val="accent1"/>
                </a:solidFill>
              </a:rPr>
              <a:t> データ出力処理</a:t>
            </a:r>
            <a:endParaRPr lang="en-US" altLang="ja-JP" sz="2200" b="0" dirty="0">
              <a:solidFill>
                <a:schemeClr val="accent1"/>
              </a:solidFill>
            </a:endParaRPr>
          </a:p>
          <a:p>
            <a:pPr>
              <a:spcBef>
                <a:spcPts val="600"/>
              </a:spcBef>
            </a:pPr>
            <a:endParaRPr lang="en-US" altLang="ja-JP" sz="800" b="0" dirty="0">
              <a:solidFill>
                <a:schemeClr val="accent1"/>
              </a:solidFill>
            </a:endParaRPr>
          </a:p>
          <a:p>
            <a:pPr>
              <a:spcBef>
                <a:spcPts val="600"/>
              </a:spcBef>
            </a:pPr>
            <a:r>
              <a:rPr lang="en-US" altLang="ja-JP" sz="2200" b="0" dirty="0">
                <a:solidFill>
                  <a:schemeClr val="accent1"/>
                </a:solidFill>
              </a:rPr>
              <a:t>04 </a:t>
            </a:r>
            <a:r>
              <a:rPr lang="ja-JP" altLang="en-US" sz="2200" b="0" dirty="0">
                <a:solidFill>
                  <a:schemeClr val="accent1"/>
                </a:solidFill>
              </a:rPr>
              <a:t>取り込みデータの編集</a:t>
            </a:r>
            <a:endParaRPr lang="en-US" altLang="ja-JP" sz="2200" b="0" dirty="0">
              <a:solidFill>
                <a:schemeClr val="accent1"/>
              </a:solidFill>
            </a:endParaRPr>
          </a:p>
          <a:p>
            <a:pPr>
              <a:spcBef>
                <a:spcPts val="600"/>
              </a:spcBef>
            </a:pPr>
            <a:endParaRPr lang="en-US" altLang="ja-JP" sz="800" b="0" dirty="0">
              <a:solidFill>
                <a:schemeClr val="accent1"/>
              </a:solidFill>
            </a:endParaRPr>
          </a:p>
          <a:p>
            <a:pPr>
              <a:spcBef>
                <a:spcPts val="600"/>
              </a:spcBef>
            </a:pPr>
            <a:r>
              <a:rPr lang="en-US" altLang="ja-JP" sz="2200" b="0" dirty="0">
                <a:solidFill>
                  <a:schemeClr val="accent1"/>
                </a:solidFill>
              </a:rPr>
              <a:t>05 </a:t>
            </a:r>
            <a:r>
              <a:rPr lang="ja-JP" altLang="en-US" sz="2200" b="0" dirty="0">
                <a:solidFill>
                  <a:schemeClr val="accent1"/>
                </a:solidFill>
              </a:rPr>
              <a:t>データ入力パターンの登録</a:t>
            </a:r>
            <a:endParaRPr lang="en-US" altLang="ja-JP" sz="2200" b="0" dirty="0">
              <a:solidFill>
                <a:schemeClr val="accent1"/>
              </a:solidFill>
            </a:endParaRPr>
          </a:p>
          <a:p>
            <a:pPr>
              <a:spcBef>
                <a:spcPts val="600"/>
              </a:spcBef>
            </a:pPr>
            <a:endParaRPr lang="en-US" altLang="ja-JP" sz="800" b="0" dirty="0">
              <a:solidFill>
                <a:schemeClr val="accent1"/>
              </a:solidFill>
            </a:endParaRPr>
          </a:p>
          <a:p>
            <a:pPr>
              <a:spcBef>
                <a:spcPts val="600"/>
              </a:spcBef>
            </a:pPr>
            <a:r>
              <a:rPr lang="en-US" altLang="ja-JP" sz="2200" b="0" dirty="0">
                <a:solidFill>
                  <a:schemeClr val="accent1"/>
                </a:solidFill>
              </a:rPr>
              <a:t>06 </a:t>
            </a:r>
            <a:r>
              <a:rPr lang="ja-JP" altLang="en-US" sz="2200" b="0" dirty="0">
                <a:solidFill>
                  <a:schemeClr val="accent1"/>
                </a:solidFill>
              </a:rPr>
              <a:t>データ入力処理</a:t>
            </a:r>
            <a:endParaRPr lang="en-US" altLang="ja-JP" sz="2200" b="0" dirty="0">
              <a:solidFill>
                <a:schemeClr val="accent1"/>
              </a:solidFill>
            </a:endParaRPr>
          </a:p>
          <a:p>
            <a:pPr>
              <a:spcBef>
                <a:spcPts val="600"/>
              </a:spcBef>
            </a:pPr>
            <a:endParaRPr lang="en-US" altLang="ja-JP" sz="2200" b="0" dirty="0">
              <a:solidFill>
                <a:schemeClr val="accent1"/>
              </a:solidFill>
            </a:endParaRPr>
          </a:p>
        </p:txBody>
      </p:sp>
      <p:sp>
        <p:nvSpPr>
          <p:cNvPr id="3" name="テキスト プレースホルダー 2">
            <a:extLst>
              <a:ext uri="{FF2B5EF4-FFF2-40B4-BE49-F238E27FC236}">
                <a16:creationId xmlns:a16="http://schemas.microsoft.com/office/drawing/2014/main" id="{5D23901B-1FB1-EE39-FA7C-BE467F4D7F16}"/>
              </a:ext>
            </a:extLst>
          </p:cNvPr>
          <p:cNvSpPr txBox="1">
            <a:spLocks/>
          </p:cNvSpPr>
          <p:nvPr/>
        </p:nvSpPr>
        <p:spPr>
          <a:xfrm>
            <a:off x="1066643" y="807554"/>
            <a:ext cx="1959055" cy="291668"/>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0"/>
              </a:spcAft>
              <a:buFontTx/>
              <a:buNone/>
              <a:tabLst/>
              <a:defRPr kumimoji="1" sz="1800" b="1" kern="1200">
                <a:solidFill>
                  <a:schemeClr val="accent3"/>
                </a:solidFill>
                <a:latin typeface="+mn-ea"/>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2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spcBef>
                <a:spcPts val="600"/>
              </a:spcBef>
            </a:pPr>
            <a:r>
              <a:rPr lang="en-US" altLang="ja-JP" sz="2400" b="0" dirty="0"/>
              <a:t>CONTENTS</a:t>
            </a:r>
            <a:endParaRPr lang="ja-JP" altLang="en-US" sz="2400" b="0" dirty="0"/>
          </a:p>
          <a:p>
            <a:endParaRPr lang="ja-JP" altLang="en-US" sz="2400" dirty="0"/>
          </a:p>
        </p:txBody>
      </p:sp>
      <p:sp>
        <p:nvSpPr>
          <p:cNvPr id="6" name="テキスト プレースホルダー 2">
            <a:extLst>
              <a:ext uri="{FF2B5EF4-FFF2-40B4-BE49-F238E27FC236}">
                <a16:creationId xmlns:a16="http://schemas.microsoft.com/office/drawing/2014/main" id="{3CCBB868-3A4B-2F77-8F38-74465A39CBB1}"/>
              </a:ext>
            </a:extLst>
          </p:cNvPr>
          <p:cNvSpPr txBox="1">
            <a:spLocks/>
          </p:cNvSpPr>
          <p:nvPr/>
        </p:nvSpPr>
        <p:spPr>
          <a:xfrm>
            <a:off x="5455904" y="4382972"/>
            <a:ext cx="3584018" cy="304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a:t>
            </a:r>
            <a:r>
              <a:rPr lang="en-US" altLang="ja-JP" sz="1000" dirty="0">
                <a:latin typeface="Meiryo UI" panose="020B0604030504040204" pitchFamily="50" charset="-128"/>
                <a:ea typeface="Meiryo UI" panose="020B0604030504040204" pitchFamily="50" charset="-128"/>
              </a:rPr>
              <a:t>Excel</a:t>
            </a:r>
            <a:r>
              <a:rPr lang="ja-JP" altLang="en-US" sz="1000" dirty="0">
                <a:latin typeface="Meiryo UI" panose="020B0604030504040204" pitchFamily="50" charset="-128"/>
                <a:ea typeface="Meiryo UI" panose="020B0604030504040204" pitchFamily="50" charset="-128"/>
              </a:rPr>
              <a:t>は、米国</a:t>
            </a:r>
            <a:r>
              <a:rPr lang="en-US" altLang="ja-JP" sz="1000" dirty="0">
                <a:latin typeface="Meiryo UI" panose="020B0604030504040204" pitchFamily="50" charset="-128"/>
                <a:ea typeface="Meiryo UI" panose="020B0604030504040204" pitchFamily="50" charset="-128"/>
              </a:rPr>
              <a:t>Microsoft Corporation</a:t>
            </a:r>
            <a:r>
              <a:rPr lang="ja-JP" altLang="en-US" sz="1000" dirty="0">
                <a:latin typeface="Meiryo UI" panose="020B0604030504040204" pitchFamily="50" charset="-128"/>
                <a:ea typeface="Meiryo UI" panose="020B0604030504040204" pitchFamily="50" charset="-128"/>
              </a:rPr>
              <a:t>の、</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米国、日本およびその他の国における登録商標または商標です。</a:t>
            </a: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5353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１</a:t>
            </a:r>
            <a:r>
              <a:rPr kumimoji="1" lang="ja-JP" altLang="en-US" sz="2000" dirty="0"/>
              <a:t>．資料概要と注意点</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F240B465-8EDB-067E-F351-B374989190ED}"/>
              </a:ext>
            </a:extLst>
          </p:cNvPr>
          <p:cNvSpPr txBox="1">
            <a:spLocks/>
          </p:cNvSpPr>
          <p:nvPr/>
        </p:nvSpPr>
        <p:spPr>
          <a:xfrm>
            <a:off x="252000" y="499250"/>
            <a:ext cx="8542595" cy="2978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■資料の概要</a:t>
            </a:r>
            <a:endParaRPr lang="en-US" altLang="ja-JP" sz="1200" b="1"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対象機能：</a:t>
            </a:r>
            <a:r>
              <a:rPr lang="en-US" altLang="ja-JP" sz="1200" dirty="0" err="1">
                <a:latin typeface="Meiryo UI" panose="020B0604030504040204" pitchFamily="50" charset="-128"/>
                <a:ea typeface="Meiryo UI" panose="020B0604030504040204" pitchFamily="50" charset="-128"/>
              </a:rPr>
              <a:t>SuperStream</a:t>
            </a:r>
            <a:r>
              <a:rPr lang="en-US" altLang="ja-JP" sz="1200" dirty="0">
                <a:latin typeface="Meiryo UI" panose="020B0604030504040204" pitchFamily="50" charset="-128"/>
                <a:ea typeface="Meiryo UI" panose="020B0604030504040204" pitchFamily="50" charset="-128"/>
              </a:rPr>
              <a:t>-NX</a:t>
            </a:r>
            <a:r>
              <a:rPr lang="ja-JP" altLang="en-US" sz="1200" dirty="0">
                <a:latin typeface="Meiryo UI" panose="020B0604030504040204" pitchFamily="50" charset="-128"/>
                <a:ea typeface="Meiryo UI" panose="020B0604030504040204" pitchFamily="50" charset="-128"/>
              </a:rPr>
              <a:t>（人事管理／給与管理）の</a:t>
            </a:r>
            <a:r>
              <a:rPr lang="ja-JP" altLang="en-US" sz="1200" b="1" dirty="0">
                <a:solidFill>
                  <a:schemeClr val="accent6"/>
                </a:solidFill>
                <a:latin typeface="Meiryo UI" panose="020B0604030504040204" pitchFamily="50" charset="-128"/>
                <a:ea typeface="Meiryo UI" panose="020B0604030504040204" pitchFamily="50" charset="-128"/>
              </a:rPr>
              <a:t>「データ入出力処理」</a:t>
            </a:r>
            <a:r>
              <a:rPr lang="ja-JP" altLang="en-US" sz="1200" dirty="0">
                <a:latin typeface="Meiryo UI" panose="020B0604030504040204" pitchFamily="50" charset="-128"/>
                <a:ea typeface="Meiryo UI" panose="020B0604030504040204" pitchFamily="50" charset="-128"/>
              </a:rPr>
              <a:t>利用のポイントを説明します。</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出力と入力：</a:t>
            </a:r>
            <a:r>
              <a:rPr lang="en-US" altLang="ja-JP" sz="1200" dirty="0">
                <a:latin typeface="Meiryo UI" panose="020B0604030504040204" pitchFamily="50" charset="-128"/>
                <a:ea typeface="Meiryo UI" panose="020B0604030504040204" pitchFamily="50" charset="-128"/>
              </a:rPr>
              <a:t>Excel</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CSV</a:t>
            </a:r>
            <a:r>
              <a:rPr lang="ja-JP" altLang="en-US" sz="1200" dirty="0">
                <a:latin typeface="Meiryo UI" panose="020B0604030504040204" pitchFamily="50" charset="-128"/>
                <a:ea typeface="Meiryo UI" panose="020B0604030504040204" pitchFamily="50" charset="-128"/>
              </a:rPr>
              <a:t>形式などで各種データを抽出、一括登録可能です。</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利用シーン：</a:t>
            </a:r>
            <a:r>
              <a:rPr lang="ja-JP" altLang="en-US" sz="1200" dirty="0">
                <a:latin typeface="Meiryo UI" panose="020B0604030504040204" pitchFamily="50" charset="-128"/>
                <a:ea typeface="Meiryo UI" panose="020B0604030504040204" pitchFamily="50" charset="-128"/>
              </a:rPr>
              <a:t>データ移行、外部システムとの連携、大量データ更新などで活用できます。</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当資料では「データ入出力処理」を利用して従業員のメールアドレスを一括登録する事例をご紹介させていただきます。</a:t>
            </a: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b="1" dirty="0">
                <a:highlight>
                  <a:srgbClr val="FFFF00"/>
                </a:highlight>
                <a:latin typeface="Meiryo UI" panose="020B0604030504040204" pitchFamily="50" charset="-128"/>
                <a:ea typeface="Meiryo UI" panose="020B0604030504040204" pitchFamily="50" charset="-128"/>
              </a:rPr>
              <a:t>■主な注意点（操作前に確認してください）</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データバックアップの取得を推奨（重要）</a:t>
            </a:r>
            <a:endParaRPr lang="en-US" altLang="ja-JP" sz="1200" b="1"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・一括登録・更新・削除が可能なため、</a:t>
            </a:r>
            <a:r>
              <a:rPr lang="ja-JP" altLang="en-US" sz="1200" b="1" dirty="0">
                <a:solidFill>
                  <a:schemeClr val="accent6"/>
                </a:solidFill>
                <a:latin typeface="Meiryo UI" panose="020B0604030504040204" pitchFamily="50" charset="-128"/>
                <a:ea typeface="Meiryo UI" panose="020B0604030504040204" pitchFamily="50" charset="-128"/>
              </a:rPr>
              <a:t>誤登録時の復旧が困難な場合もあります。</a:t>
            </a:r>
            <a:endParaRPr lang="en-US" altLang="ja-JP" sz="12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例：事前の「データ退避処理」の実行、　現行データをデータ出力処理で取得して保存</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データ入力時の上書き・削除に注意</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ja-JP" altLang="en-US" sz="1200" b="1" dirty="0">
                <a:solidFill>
                  <a:schemeClr val="accent6"/>
                </a:solidFill>
                <a:latin typeface="Meiryo UI" panose="020B0604030504040204" pitchFamily="50" charset="-128"/>
                <a:ea typeface="Meiryo UI" panose="020B0604030504040204" pitchFamily="50" charset="-128"/>
              </a:rPr>
              <a:t>入力チェックが行われず即時反映</a:t>
            </a:r>
            <a:r>
              <a:rPr lang="ja-JP" altLang="en-US" sz="1200" dirty="0">
                <a:latin typeface="Meiryo UI" panose="020B0604030504040204" pitchFamily="50" charset="-128"/>
                <a:ea typeface="Meiryo UI" panose="020B0604030504040204" pitchFamily="50" charset="-128"/>
              </a:rPr>
              <a:t>される仕組みのため、誤登録のリスクもあります。</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・リスクを減らすためにも必要最低限の項目のみ処理することを推奨します。</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・更新区分（置換／追加／削除）の指定を誤ると、想定外の更新や削除により</a:t>
            </a:r>
            <a:r>
              <a:rPr lang="ja-JP" altLang="en-US" sz="1200" b="1" dirty="0">
                <a:solidFill>
                  <a:schemeClr val="accent6"/>
                </a:solidFill>
                <a:latin typeface="Meiryo UI" panose="020B0604030504040204" pitchFamily="50" charset="-128"/>
                <a:ea typeface="Meiryo UI" panose="020B0604030504040204" pitchFamily="50" charset="-128"/>
              </a:rPr>
              <a:t>データの不整合が発生する可能性があります。</a:t>
            </a:r>
            <a:endParaRPr lang="en-US" altLang="ja-JP" sz="12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・予期せぬデータの不整合が発生した場合、</a:t>
            </a:r>
            <a:r>
              <a:rPr lang="ja-JP" altLang="en-US" sz="1200" b="1" dirty="0">
                <a:solidFill>
                  <a:schemeClr val="accent6"/>
                </a:solidFill>
                <a:latin typeface="Meiryo UI" panose="020B0604030504040204" pitchFamily="50" charset="-128"/>
                <a:ea typeface="Meiryo UI" panose="020B0604030504040204" pitchFamily="50" charset="-128"/>
              </a:rPr>
              <a:t>弊社のサポートが受けられなくなる可能性もあります。</a:t>
            </a:r>
            <a:endParaRPr lang="en-US" altLang="ja-JP" sz="1200" b="1" dirty="0">
              <a:solidFill>
                <a:schemeClr val="accent6"/>
              </a:solidFill>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b="1" dirty="0">
                <a:latin typeface="Meiryo UI" panose="020B0604030504040204" pitchFamily="50" charset="-128"/>
                <a:ea typeface="Meiryo UI" panose="020B0604030504040204" pitchFamily="50" charset="-128"/>
              </a:rPr>
              <a:t>■マニュアル（機能詳細について）</a:t>
            </a:r>
            <a:endParaRPr lang="en-US" altLang="ja-JP" sz="1200" b="1"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rPr>
              <a:t>HR</a:t>
            </a:r>
            <a:r>
              <a:rPr lang="ja-JP" altLang="en-US" sz="1200" dirty="0">
                <a:latin typeface="Meiryo UI" panose="020B0604030504040204" pitchFamily="50" charset="-128"/>
                <a:ea typeface="Meiryo UI" panose="020B0604030504040204" pitchFamily="50" charset="-128"/>
              </a:rPr>
              <a:t>システム設定ガイド：付録</a:t>
            </a:r>
            <a:r>
              <a:rPr lang="en-US" altLang="ja-JP" sz="1200" dirty="0">
                <a:latin typeface="Meiryo UI" panose="020B0604030504040204" pitchFamily="50" charset="-128"/>
                <a:ea typeface="Meiryo UI" panose="020B0604030504040204" pitchFamily="50" charset="-128"/>
              </a:rPr>
              <a:t>C</a:t>
            </a:r>
            <a:r>
              <a:rPr lang="ja-JP" altLang="en-US" sz="1200" dirty="0">
                <a:latin typeface="Meiryo UI" panose="020B0604030504040204" pitchFamily="50" charset="-128"/>
                <a:ea typeface="Meiryo UI" panose="020B0604030504040204" pitchFamily="50" charset="-128"/>
              </a:rPr>
              <a:t> 外部データに対する取込処理と抽出処理　参照</a:t>
            </a:r>
            <a:endParaRPr lang="en-US" altLang="ja-JP" sz="1200" dirty="0">
              <a:latin typeface="Meiryo UI" panose="020B0604030504040204" pitchFamily="50" charset="-128"/>
              <a:ea typeface="Meiryo UI" panose="020B0604030504040204" pitchFamily="50" charset="-128"/>
            </a:endParaRPr>
          </a:p>
        </p:txBody>
      </p:sp>
      <p:sp>
        <p:nvSpPr>
          <p:cNvPr id="7" name="テキスト プレースホルダー 2">
            <a:extLst>
              <a:ext uri="{FF2B5EF4-FFF2-40B4-BE49-F238E27FC236}">
                <a16:creationId xmlns:a16="http://schemas.microsoft.com/office/drawing/2014/main" id="{85450D7C-19DA-7695-CD5E-045AB46B3073}"/>
              </a:ext>
            </a:extLst>
          </p:cNvPr>
          <p:cNvSpPr txBox="1">
            <a:spLocks/>
          </p:cNvSpPr>
          <p:nvPr/>
        </p:nvSpPr>
        <p:spPr>
          <a:xfrm>
            <a:off x="288000" y="729429"/>
            <a:ext cx="8774224"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a:p>
            <a:pPr marL="0" indent="0">
              <a:buNone/>
            </a:pPr>
            <a:endParaRPr lang="en-US" altLang="ja-JP"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93082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２</a:t>
            </a:r>
            <a:r>
              <a:rPr kumimoji="1" lang="ja-JP" altLang="en-US" sz="2000" dirty="0"/>
              <a:t>．データ出力パターンの登録</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①⚙️データ入出力設定登録画面より出力パターンの基本情報を設定</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：出力対象となるテーブルを設定します。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・テーブル入出力区分：「出力」を設定します。　</a:t>
            </a:r>
            <a:r>
              <a:rPr lang="en-US" altLang="ja-JP" sz="1000" b="1" dirty="0">
                <a:solidFill>
                  <a:schemeClr val="accent3"/>
                </a:solidFill>
                <a:latin typeface="Meiryo UI" panose="020B0604030504040204" pitchFamily="50" charset="-128"/>
                <a:ea typeface="Meiryo UI" panose="020B0604030504040204" pitchFamily="50" charset="-128"/>
              </a:rPr>
              <a:t>(b)</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・テーブルパターンコード：任意のコードを入力します。　</a:t>
            </a:r>
            <a:r>
              <a:rPr lang="en-US" altLang="ja-JP" sz="1000" b="1" dirty="0">
                <a:solidFill>
                  <a:schemeClr val="accent3"/>
                </a:solidFill>
                <a:latin typeface="Meiryo UI" panose="020B0604030504040204" pitchFamily="50" charset="-128"/>
                <a:ea typeface="Meiryo UI" panose="020B0604030504040204" pitchFamily="50" charset="-128"/>
              </a:rPr>
              <a:t>(c)</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・入出力ファイル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：データ出力先のフォルダ＋ファイル名を設定します。　</a:t>
            </a:r>
            <a:r>
              <a:rPr lang="en-US" altLang="ja-JP" sz="1000" b="1" dirty="0">
                <a:solidFill>
                  <a:schemeClr val="accent3"/>
                </a:solidFill>
                <a:latin typeface="Meiryo UI" panose="020B0604030504040204" pitchFamily="50" charset="-128"/>
                <a:ea typeface="Meiryo UI" panose="020B0604030504040204" pitchFamily="50" charset="-128"/>
              </a:rPr>
              <a:t>(d)(e)</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「検索」ボタンを選択</a:t>
            </a:r>
            <a:r>
              <a:rPr lang="ja-JP" altLang="en-US" sz="1000" dirty="0">
                <a:latin typeface="Meiryo UI" panose="020B0604030504040204" pitchFamily="50" charset="-128"/>
                <a:ea typeface="Meiryo UI" panose="020B0604030504040204" pitchFamily="50" charset="-128"/>
              </a:rPr>
              <a:t>　</a:t>
            </a:r>
            <a:r>
              <a:rPr lang="en-US" altLang="ja-JP" sz="1000" b="1" dirty="0">
                <a:solidFill>
                  <a:schemeClr val="accent3"/>
                </a:solidFill>
                <a:latin typeface="Meiryo UI" panose="020B0604030504040204" pitchFamily="50" charset="-128"/>
                <a:ea typeface="Meiryo UI" panose="020B0604030504040204" pitchFamily="50" charset="-128"/>
              </a:rPr>
              <a:t>(f)</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設定したテーブル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に対応する項目一覧が表示されます。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（１）新しい出力パターンの設定</a:t>
            </a:r>
            <a:endParaRPr lang="en-US" altLang="ja-JP" sz="1200" dirty="0">
              <a:latin typeface="Meiryo UI" panose="020B0604030504040204" pitchFamily="50" charset="-128"/>
              <a:ea typeface="Meiryo UI" panose="020B0604030504040204" pitchFamily="50" charset="-128"/>
            </a:endParaRPr>
          </a:p>
        </p:txBody>
      </p:sp>
      <p:pic>
        <p:nvPicPr>
          <p:cNvPr id="21" name="図 20">
            <a:extLst>
              <a:ext uri="{FF2B5EF4-FFF2-40B4-BE49-F238E27FC236}">
                <a16:creationId xmlns:a16="http://schemas.microsoft.com/office/drawing/2014/main" id="{7BBBB526-5C18-8DF2-E603-A358EF3BA887}"/>
              </a:ext>
            </a:extLst>
          </p:cNvPr>
          <p:cNvPicPr>
            <a:picLocks noChangeAspect="1"/>
          </p:cNvPicPr>
          <p:nvPr/>
        </p:nvPicPr>
        <p:blipFill>
          <a:blip r:embed="rId3"/>
          <a:stretch>
            <a:fillRect/>
          </a:stretch>
        </p:blipFill>
        <p:spPr>
          <a:xfrm>
            <a:off x="252000" y="2241753"/>
            <a:ext cx="8069766" cy="1293452"/>
          </a:xfrm>
          <a:prstGeom prst="rect">
            <a:avLst/>
          </a:prstGeom>
        </p:spPr>
      </p:pic>
      <p:pic>
        <p:nvPicPr>
          <p:cNvPr id="23" name="図 22">
            <a:extLst>
              <a:ext uri="{FF2B5EF4-FFF2-40B4-BE49-F238E27FC236}">
                <a16:creationId xmlns:a16="http://schemas.microsoft.com/office/drawing/2014/main" id="{4015F970-5546-B354-F98C-BE679ABA0DB2}"/>
              </a:ext>
            </a:extLst>
          </p:cNvPr>
          <p:cNvPicPr>
            <a:picLocks noChangeAspect="1"/>
          </p:cNvPicPr>
          <p:nvPr/>
        </p:nvPicPr>
        <p:blipFill>
          <a:blip r:embed="rId4"/>
          <a:stretch>
            <a:fillRect/>
          </a:stretch>
        </p:blipFill>
        <p:spPr>
          <a:xfrm>
            <a:off x="3733351" y="3553327"/>
            <a:ext cx="2471853" cy="1462933"/>
          </a:xfrm>
          <a:prstGeom prst="rect">
            <a:avLst/>
          </a:prstGeom>
        </p:spPr>
      </p:pic>
      <p:sp>
        <p:nvSpPr>
          <p:cNvPr id="24" name="矢印: 右 23">
            <a:extLst>
              <a:ext uri="{FF2B5EF4-FFF2-40B4-BE49-F238E27FC236}">
                <a16:creationId xmlns:a16="http://schemas.microsoft.com/office/drawing/2014/main" id="{6F10C614-C759-9A78-54A7-E29D45C74B8D}"/>
              </a:ext>
            </a:extLst>
          </p:cNvPr>
          <p:cNvSpPr/>
          <p:nvPr/>
        </p:nvSpPr>
        <p:spPr>
          <a:xfrm rot="5400000">
            <a:off x="4716022" y="3519197"/>
            <a:ext cx="402525"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5" name="四角形: 角を丸くする 24">
            <a:extLst>
              <a:ext uri="{FF2B5EF4-FFF2-40B4-BE49-F238E27FC236}">
                <a16:creationId xmlns:a16="http://schemas.microsoft.com/office/drawing/2014/main" id="{9AA4A689-AC27-640F-D62D-D6900B26E338}"/>
              </a:ext>
            </a:extLst>
          </p:cNvPr>
          <p:cNvSpPr/>
          <p:nvPr/>
        </p:nvSpPr>
        <p:spPr>
          <a:xfrm>
            <a:off x="1267984" y="2724208"/>
            <a:ext cx="2932103"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四角形: 角を丸くする 25">
            <a:extLst>
              <a:ext uri="{FF2B5EF4-FFF2-40B4-BE49-F238E27FC236}">
                <a16:creationId xmlns:a16="http://schemas.microsoft.com/office/drawing/2014/main" id="{6749483A-9224-A073-1A2A-E45B8ACA608E}"/>
              </a:ext>
            </a:extLst>
          </p:cNvPr>
          <p:cNvSpPr/>
          <p:nvPr/>
        </p:nvSpPr>
        <p:spPr>
          <a:xfrm>
            <a:off x="1963078" y="2926854"/>
            <a:ext cx="341508"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四角形: 角を丸くする 26">
            <a:extLst>
              <a:ext uri="{FF2B5EF4-FFF2-40B4-BE49-F238E27FC236}">
                <a16:creationId xmlns:a16="http://schemas.microsoft.com/office/drawing/2014/main" id="{9E00FE93-A01A-3DF9-F975-2B36579ECE57}"/>
              </a:ext>
            </a:extLst>
          </p:cNvPr>
          <p:cNvSpPr/>
          <p:nvPr/>
        </p:nvSpPr>
        <p:spPr>
          <a:xfrm>
            <a:off x="1267984" y="3112186"/>
            <a:ext cx="2642377"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四角形: 角を丸くする 27">
            <a:extLst>
              <a:ext uri="{FF2B5EF4-FFF2-40B4-BE49-F238E27FC236}">
                <a16:creationId xmlns:a16="http://schemas.microsoft.com/office/drawing/2014/main" id="{5EE4911F-05AA-F3C1-79E9-BCDF439A51F8}"/>
              </a:ext>
            </a:extLst>
          </p:cNvPr>
          <p:cNvSpPr/>
          <p:nvPr/>
        </p:nvSpPr>
        <p:spPr>
          <a:xfrm>
            <a:off x="4683512" y="3294265"/>
            <a:ext cx="434898" cy="19456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四角形: 角を丸くする 28">
            <a:extLst>
              <a:ext uri="{FF2B5EF4-FFF2-40B4-BE49-F238E27FC236}">
                <a16:creationId xmlns:a16="http://schemas.microsoft.com/office/drawing/2014/main" id="{CA9F0BB0-3207-383F-E9E0-1C3906148624}"/>
              </a:ext>
            </a:extLst>
          </p:cNvPr>
          <p:cNvSpPr/>
          <p:nvPr/>
        </p:nvSpPr>
        <p:spPr>
          <a:xfrm>
            <a:off x="7605132" y="3285835"/>
            <a:ext cx="646770" cy="24937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0" name="四角形: 角を丸くする 29">
            <a:extLst>
              <a:ext uri="{FF2B5EF4-FFF2-40B4-BE49-F238E27FC236}">
                <a16:creationId xmlns:a16="http://schemas.microsoft.com/office/drawing/2014/main" id="{C3D61F2E-6725-A8E2-6697-992718687953}"/>
              </a:ext>
            </a:extLst>
          </p:cNvPr>
          <p:cNvSpPr/>
          <p:nvPr/>
        </p:nvSpPr>
        <p:spPr>
          <a:xfrm>
            <a:off x="5454356" y="4839413"/>
            <a:ext cx="357948" cy="146367"/>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プレースホルダー 2">
            <a:extLst>
              <a:ext uri="{FF2B5EF4-FFF2-40B4-BE49-F238E27FC236}">
                <a16:creationId xmlns:a16="http://schemas.microsoft.com/office/drawing/2014/main" id="{E043C96D-1271-694D-D8C5-ED2B77292BBB}"/>
              </a:ext>
            </a:extLst>
          </p:cNvPr>
          <p:cNvSpPr txBox="1">
            <a:spLocks/>
          </p:cNvSpPr>
          <p:nvPr/>
        </p:nvSpPr>
        <p:spPr>
          <a:xfrm>
            <a:off x="940531" y="268010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9" name="テキスト プレースホルダー 2">
            <a:extLst>
              <a:ext uri="{FF2B5EF4-FFF2-40B4-BE49-F238E27FC236}">
                <a16:creationId xmlns:a16="http://schemas.microsoft.com/office/drawing/2014/main" id="{FCE2F78D-24F0-ADDF-CD50-58CF5C566E27}"/>
              </a:ext>
            </a:extLst>
          </p:cNvPr>
          <p:cNvSpPr txBox="1">
            <a:spLocks/>
          </p:cNvSpPr>
          <p:nvPr/>
        </p:nvSpPr>
        <p:spPr>
          <a:xfrm>
            <a:off x="1633951" y="287060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0" name="テキスト プレースホルダー 2">
            <a:extLst>
              <a:ext uri="{FF2B5EF4-FFF2-40B4-BE49-F238E27FC236}">
                <a16:creationId xmlns:a16="http://schemas.microsoft.com/office/drawing/2014/main" id="{F5DBE176-D2AE-4D95-68CB-DFA189F98E56}"/>
              </a:ext>
            </a:extLst>
          </p:cNvPr>
          <p:cNvSpPr txBox="1">
            <a:spLocks/>
          </p:cNvSpPr>
          <p:nvPr/>
        </p:nvSpPr>
        <p:spPr>
          <a:xfrm>
            <a:off x="948151" y="314492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11" name="テキスト プレースホルダー 2">
            <a:extLst>
              <a:ext uri="{FF2B5EF4-FFF2-40B4-BE49-F238E27FC236}">
                <a16:creationId xmlns:a16="http://schemas.microsoft.com/office/drawing/2014/main" id="{19C698B2-807B-A4E9-EC0E-E2CD2ADA4DF6}"/>
              </a:ext>
            </a:extLst>
          </p:cNvPr>
          <p:cNvSpPr txBox="1">
            <a:spLocks/>
          </p:cNvSpPr>
          <p:nvPr/>
        </p:nvSpPr>
        <p:spPr>
          <a:xfrm>
            <a:off x="4353670" y="3255373"/>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(d)</a:t>
            </a:r>
          </a:p>
        </p:txBody>
      </p:sp>
      <p:sp>
        <p:nvSpPr>
          <p:cNvPr id="12" name="テキスト プレースホルダー 2">
            <a:extLst>
              <a:ext uri="{FF2B5EF4-FFF2-40B4-BE49-F238E27FC236}">
                <a16:creationId xmlns:a16="http://schemas.microsoft.com/office/drawing/2014/main" id="{8D835C44-EC2E-E4C2-FEAC-76DA77A6F78E}"/>
              </a:ext>
            </a:extLst>
          </p:cNvPr>
          <p:cNvSpPr txBox="1">
            <a:spLocks/>
          </p:cNvSpPr>
          <p:nvPr/>
        </p:nvSpPr>
        <p:spPr>
          <a:xfrm>
            <a:off x="7263148" y="3294723"/>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(f)</a:t>
            </a:r>
          </a:p>
        </p:txBody>
      </p:sp>
      <p:sp>
        <p:nvSpPr>
          <p:cNvPr id="13" name="テキスト プレースホルダー 2">
            <a:extLst>
              <a:ext uri="{FF2B5EF4-FFF2-40B4-BE49-F238E27FC236}">
                <a16:creationId xmlns:a16="http://schemas.microsoft.com/office/drawing/2014/main" id="{46EB224B-FB90-130C-E547-6CD9A99AEEC4}"/>
              </a:ext>
            </a:extLst>
          </p:cNvPr>
          <p:cNvSpPr txBox="1">
            <a:spLocks/>
          </p:cNvSpPr>
          <p:nvPr/>
        </p:nvSpPr>
        <p:spPr>
          <a:xfrm>
            <a:off x="5118410" y="4786550"/>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(e)</a:t>
            </a:r>
          </a:p>
        </p:txBody>
      </p:sp>
      <p:sp>
        <p:nvSpPr>
          <p:cNvPr id="6" name="テキスト プレースホルダー 2">
            <a:extLst>
              <a:ext uri="{FF2B5EF4-FFF2-40B4-BE49-F238E27FC236}">
                <a16:creationId xmlns:a16="http://schemas.microsoft.com/office/drawing/2014/main" id="{3CBAE282-CC22-154F-2269-7C085B8025CD}"/>
              </a:ext>
            </a:extLst>
          </p:cNvPr>
          <p:cNvSpPr txBox="1">
            <a:spLocks/>
          </p:cNvSpPr>
          <p:nvPr/>
        </p:nvSpPr>
        <p:spPr>
          <a:xfrm>
            <a:off x="4849091" y="1027872"/>
            <a:ext cx="4127400" cy="864965"/>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・テーブルパターンコードは既存のコードと</a:t>
            </a:r>
            <a:r>
              <a:rPr lang="ja-JP" altLang="en-US" sz="1000" b="1" dirty="0">
                <a:solidFill>
                  <a:schemeClr val="accent6"/>
                </a:solidFill>
                <a:latin typeface="Meiryo UI" panose="020B0604030504040204" pitchFamily="50" charset="-128"/>
                <a:ea typeface="Meiryo UI" panose="020B0604030504040204" pitchFamily="50" charset="-128"/>
              </a:rPr>
              <a:t>重複しないコードを指定</a:t>
            </a:r>
            <a:r>
              <a:rPr lang="ja-JP" altLang="en-US" sz="1000" dirty="0">
                <a:latin typeface="Meiryo UI" panose="020B0604030504040204" pitchFamily="50" charset="-128"/>
                <a:ea typeface="Meiryo UI" panose="020B0604030504040204" pitchFamily="50" charset="-128"/>
              </a:rPr>
              <a:t>してください。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・テーブルパターンコードは出力処理でも表示されるため目的が分かる</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名称を推奨します。</a:t>
            </a:r>
            <a:endParaRPr lang="en-US" altLang="ja-JP" sz="1000" dirty="0">
              <a:latin typeface="Meiryo UI" panose="020B0604030504040204" pitchFamily="50" charset="-128"/>
              <a:ea typeface="Meiryo UI" panose="020B0604030504040204" pitchFamily="50" charset="-128"/>
            </a:endParaRPr>
          </a:p>
        </p:txBody>
      </p:sp>
      <p:sp>
        <p:nvSpPr>
          <p:cNvPr id="14" name="テキスト プレースホルダー 2">
            <a:extLst>
              <a:ext uri="{FF2B5EF4-FFF2-40B4-BE49-F238E27FC236}">
                <a16:creationId xmlns:a16="http://schemas.microsoft.com/office/drawing/2014/main" id="{4A8F3427-EA64-11C5-1AE8-8FBA7E344548}"/>
              </a:ext>
            </a:extLst>
          </p:cNvPr>
          <p:cNvSpPr txBox="1">
            <a:spLocks/>
          </p:cNvSpPr>
          <p:nvPr/>
        </p:nvSpPr>
        <p:spPr>
          <a:xfrm>
            <a:off x="4286883" y="3995526"/>
            <a:ext cx="1793813" cy="2293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📂出力先フォルダを選択</a:t>
            </a: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85484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２</a:t>
            </a:r>
            <a:r>
              <a:rPr kumimoji="1" lang="ja-JP" altLang="en-US" sz="2000" dirty="0"/>
              <a:t>．データ出力パターンの登録</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①✅出力項目の選択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データ</a:t>
            </a:r>
            <a:r>
              <a:rPr lang="ja-JP" altLang="en-US" sz="1000" b="1" dirty="0">
                <a:solidFill>
                  <a:schemeClr val="accent6"/>
                </a:solidFill>
                <a:latin typeface="Meiryo UI" panose="020B0604030504040204" pitchFamily="50" charset="-128"/>
                <a:ea typeface="Meiryo UI" panose="020B0604030504040204" pitchFamily="50" charset="-128"/>
              </a:rPr>
              <a:t>出力したい項目にチェック</a:t>
            </a:r>
            <a:r>
              <a:rPr lang="ja-JP" altLang="en-US" sz="1000" dirty="0">
                <a:latin typeface="Meiryo UI" panose="020B0604030504040204" pitchFamily="50" charset="-128"/>
                <a:ea typeface="Meiryo UI" panose="020B0604030504040204" pitchFamily="50" charset="-128"/>
              </a:rPr>
              <a:t>を付けます。（例：血液型、組合員区分、メールアドレス など）</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②⚙️出力順（セル番号）を設定　</a:t>
            </a:r>
            <a:r>
              <a:rPr lang="en-US" altLang="ja-JP" sz="1000" b="1" dirty="0">
                <a:solidFill>
                  <a:schemeClr val="accent3"/>
                </a:solidFill>
                <a:latin typeface="Meiryo UI" panose="020B0604030504040204" pitchFamily="50" charset="-128"/>
                <a:ea typeface="Meiryo UI" panose="020B0604030504040204" pitchFamily="50" charset="-128"/>
              </a:rPr>
              <a:t>(b)(c)</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チェックした項目が、</a:t>
            </a:r>
            <a:r>
              <a:rPr lang="en-US" altLang="ja-JP" sz="1000" dirty="0">
                <a:latin typeface="Meiryo UI" panose="020B0604030504040204" pitchFamily="50" charset="-128"/>
                <a:ea typeface="Meiryo UI" panose="020B0604030504040204" pitchFamily="50" charset="-128"/>
              </a:rPr>
              <a:t>Excel</a:t>
            </a:r>
            <a:r>
              <a:rPr lang="ja-JP" altLang="en-US" sz="1000" dirty="0">
                <a:latin typeface="Meiryo UI" panose="020B0604030504040204" pitchFamily="50" charset="-128"/>
                <a:ea typeface="Meiryo UI" panose="020B0604030504040204" pitchFamily="50" charset="-128"/>
              </a:rPr>
              <a:t>のどの列（</a:t>
            </a:r>
            <a:r>
              <a:rPr lang="en-US" altLang="ja-JP" sz="1000" dirty="0">
                <a:latin typeface="Meiryo UI" panose="020B0604030504040204" pitchFamily="50" charset="-128"/>
                <a:ea typeface="Meiryo UI" panose="020B0604030504040204" pitchFamily="50" charset="-128"/>
              </a:rPr>
              <a:t>A</a:t>
            </a:r>
            <a:r>
              <a:rPr lang="ja-JP" altLang="en-US" sz="1000" dirty="0">
                <a:latin typeface="Meiryo UI" panose="020B0604030504040204" pitchFamily="50" charset="-128"/>
                <a:ea typeface="Meiryo UI" panose="020B0604030504040204" pitchFamily="50" charset="-128"/>
              </a:rPr>
              <a:t>列／</a:t>
            </a:r>
            <a:r>
              <a:rPr lang="en-US" altLang="ja-JP" sz="1000" dirty="0">
                <a:latin typeface="Meiryo UI" panose="020B0604030504040204" pitchFamily="50" charset="-128"/>
                <a:ea typeface="Meiryo UI" panose="020B0604030504040204" pitchFamily="50" charset="-128"/>
              </a:rPr>
              <a:t>B</a:t>
            </a:r>
            <a:r>
              <a:rPr lang="ja-JP" altLang="en-US" sz="1000" dirty="0">
                <a:latin typeface="Meiryo UI" panose="020B0604030504040204" pitchFamily="50" charset="-128"/>
                <a:ea typeface="Meiryo UI" panose="020B0604030504040204" pitchFamily="50" charset="-128"/>
              </a:rPr>
              <a:t>列</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）に出力されるかを指定します。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solidFill>
                  <a:schemeClr val="accent6"/>
                </a:solidFill>
                <a:latin typeface="Meiryo UI" panose="020B0604030504040204" pitchFamily="50" charset="-128"/>
                <a:ea typeface="Meiryo UI" panose="020B0604030504040204" pitchFamily="50" charset="-128"/>
              </a:rPr>
              <a:t>「自動採番」</a:t>
            </a:r>
            <a:r>
              <a:rPr lang="ja-JP" altLang="en-US" sz="1000" dirty="0">
                <a:latin typeface="Meiryo UI" panose="020B0604030504040204" pitchFamily="50" charset="-128"/>
                <a:ea typeface="Meiryo UI" panose="020B0604030504040204" pitchFamily="50" charset="-128"/>
              </a:rPr>
              <a:t>ボタンを押すと、選択した並び順に応じて</a:t>
            </a:r>
            <a:r>
              <a:rPr lang="ja-JP" altLang="en-US" sz="1000" b="1" dirty="0">
                <a:solidFill>
                  <a:schemeClr val="accent6"/>
                </a:solidFill>
                <a:latin typeface="Meiryo UI" panose="020B0604030504040204" pitchFamily="50" charset="-128"/>
                <a:ea typeface="Meiryo UI" panose="020B0604030504040204" pitchFamily="50" charset="-128"/>
              </a:rPr>
              <a:t>セル番号が自動で付与</a:t>
            </a:r>
            <a:r>
              <a:rPr lang="ja-JP" altLang="en-US" sz="1000" dirty="0">
                <a:latin typeface="Meiryo UI" panose="020B0604030504040204" pitchFamily="50" charset="-128"/>
                <a:ea typeface="Meiryo UI" panose="020B0604030504040204" pitchFamily="50" charset="-128"/>
              </a:rPr>
              <a:t>されます。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→手動設定のミスや抜け漏れ防止に有効です。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（２）出力したい項目の設定</a:t>
            </a:r>
            <a:endParaRPr lang="en-US" altLang="ja-JP" sz="1200" dirty="0">
              <a:latin typeface="Meiryo UI" panose="020B0604030504040204" pitchFamily="50" charset="-128"/>
              <a:ea typeface="Meiryo UI" panose="020B0604030504040204" pitchFamily="50" charset="-128"/>
            </a:endParaRPr>
          </a:p>
        </p:txBody>
      </p:sp>
      <p:grpSp>
        <p:nvGrpSpPr>
          <p:cNvPr id="31" name="グループ化 30">
            <a:extLst>
              <a:ext uri="{FF2B5EF4-FFF2-40B4-BE49-F238E27FC236}">
                <a16:creationId xmlns:a16="http://schemas.microsoft.com/office/drawing/2014/main" id="{6DCABC10-D814-FB95-3E74-CAE9474E6CEE}"/>
              </a:ext>
            </a:extLst>
          </p:cNvPr>
          <p:cNvGrpSpPr/>
          <p:nvPr/>
        </p:nvGrpSpPr>
        <p:grpSpPr>
          <a:xfrm>
            <a:off x="359552" y="2203831"/>
            <a:ext cx="8352448" cy="2425556"/>
            <a:chOff x="0" y="1692961"/>
            <a:chExt cx="9154566" cy="2621291"/>
          </a:xfrm>
        </p:grpSpPr>
        <p:pic>
          <p:nvPicPr>
            <p:cNvPr id="19" name="図 18">
              <a:extLst>
                <a:ext uri="{FF2B5EF4-FFF2-40B4-BE49-F238E27FC236}">
                  <a16:creationId xmlns:a16="http://schemas.microsoft.com/office/drawing/2014/main" id="{3524C87A-1DDB-8867-21BA-EA3B70676C92}"/>
                </a:ext>
              </a:extLst>
            </p:cNvPr>
            <p:cNvPicPr>
              <a:picLocks noChangeAspect="1"/>
            </p:cNvPicPr>
            <p:nvPr/>
          </p:nvPicPr>
          <p:blipFill>
            <a:blip r:embed="rId3"/>
            <a:stretch>
              <a:fillRect/>
            </a:stretch>
          </p:blipFill>
          <p:spPr>
            <a:xfrm>
              <a:off x="0" y="1692961"/>
              <a:ext cx="9144000" cy="1757578"/>
            </a:xfrm>
            <a:prstGeom prst="rect">
              <a:avLst/>
            </a:prstGeom>
          </p:spPr>
        </p:pic>
        <p:pic>
          <p:nvPicPr>
            <p:cNvPr id="22" name="図 21">
              <a:extLst>
                <a:ext uri="{FF2B5EF4-FFF2-40B4-BE49-F238E27FC236}">
                  <a16:creationId xmlns:a16="http://schemas.microsoft.com/office/drawing/2014/main" id="{FFF3A76B-B2E4-22FE-D160-0E31EDA9BFC7}"/>
                </a:ext>
              </a:extLst>
            </p:cNvPr>
            <p:cNvPicPr>
              <a:picLocks noChangeAspect="1"/>
            </p:cNvPicPr>
            <p:nvPr/>
          </p:nvPicPr>
          <p:blipFill>
            <a:blip r:embed="rId4"/>
            <a:stretch>
              <a:fillRect/>
            </a:stretch>
          </p:blipFill>
          <p:spPr>
            <a:xfrm>
              <a:off x="0" y="3449666"/>
              <a:ext cx="9154566" cy="864586"/>
            </a:xfrm>
            <a:prstGeom prst="rect">
              <a:avLst/>
            </a:prstGeom>
          </p:spPr>
        </p:pic>
      </p:grpSp>
      <p:sp>
        <p:nvSpPr>
          <p:cNvPr id="32" name="四角形: 角を丸くする 31">
            <a:extLst>
              <a:ext uri="{FF2B5EF4-FFF2-40B4-BE49-F238E27FC236}">
                <a16:creationId xmlns:a16="http://schemas.microsoft.com/office/drawing/2014/main" id="{5BD73B4F-D282-E97A-A318-9A155F9197E6}"/>
              </a:ext>
            </a:extLst>
          </p:cNvPr>
          <p:cNvSpPr/>
          <p:nvPr/>
        </p:nvSpPr>
        <p:spPr>
          <a:xfrm>
            <a:off x="546872" y="3440518"/>
            <a:ext cx="337792" cy="92210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631A5B6B-F2AF-ED31-F404-42F59AAB25F9}"/>
              </a:ext>
            </a:extLst>
          </p:cNvPr>
          <p:cNvSpPr/>
          <p:nvPr/>
        </p:nvSpPr>
        <p:spPr>
          <a:xfrm>
            <a:off x="7065948" y="2871709"/>
            <a:ext cx="628393" cy="20480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四角形: 角を丸くする 9">
            <a:extLst>
              <a:ext uri="{FF2B5EF4-FFF2-40B4-BE49-F238E27FC236}">
                <a16:creationId xmlns:a16="http://schemas.microsoft.com/office/drawing/2014/main" id="{95452C16-A3F2-9538-B30B-A63587DB54A3}"/>
              </a:ext>
            </a:extLst>
          </p:cNvPr>
          <p:cNvSpPr/>
          <p:nvPr/>
        </p:nvSpPr>
        <p:spPr>
          <a:xfrm>
            <a:off x="2974121" y="2846621"/>
            <a:ext cx="512494" cy="1470511"/>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図 6">
            <a:extLst>
              <a:ext uri="{FF2B5EF4-FFF2-40B4-BE49-F238E27FC236}">
                <a16:creationId xmlns:a16="http://schemas.microsoft.com/office/drawing/2014/main" id="{99DD862D-968F-60AD-8486-67B65975986B}"/>
              </a:ext>
            </a:extLst>
          </p:cNvPr>
          <p:cNvPicPr>
            <a:picLocks noChangeAspect="1"/>
          </p:cNvPicPr>
          <p:nvPr/>
        </p:nvPicPr>
        <p:blipFill>
          <a:blip r:embed="rId5"/>
          <a:stretch>
            <a:fillRect/>
          </a:stretch>
        </p:blipFill>
        <p:spPr>
          <a:xfrm>
            <a:off x="5958242" y="821471"/>
            <a:ext cx="2316651" cy="682424"/>
          </a:xfrm>
          <a:prstGeom prst="rect">
            <a:avLst/>
          </a:prstGeom>
        </p:spPr>
      </p:pic>
      <p:sp>
        <p:nvSpPr>
          <p:cNvPr id="12" name="テキスト プレースホルダー 2">
            <a:extLst>
              <a:ext uri="{FF2B5EF4-FFF2-40B4-BE49-F238E27FC236}">
                <a16:creationId xmlns:a16="http://schemas.microsoft.com/office/drawing/2014/main" id="{65626879-4869-2BC1-82EE-DB603BC0F357}"/>
              </a:ext>
            </a:extLst>
          </p:cNvPr>
          <p:cNvSpPr txBox="1">
            <a:spLocks/>
          </p:cNvSpPr>
          <p:nvPr/>
        </p:nvSpPr>
        <p:spPr>
          <a:xfrm>
            <a:off x="229140" y="3382646"/>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13" name="テキスト プレースホルダー 2">
            <a:extLst>
              <a:ext uri="{FF2B5EF4-FFF2-40B4-BE49-F238E27FC236}">
                <a16:creationId xmlns:a16="http://schemas.microsoft.com/office/drawing/2014/main" id="{53518241-0F66-871F-E183-7FB80B899642}"/>
              </a:ext>
            </a:extLst>
          </p:cNvPr>
          <p:cNvSpPr txBox="1">
            <a:spLocks/>
          </p:cNvSpPr>
          <p:nvPr/>
        </p:nvSpPr>
        <p:spPr>
          <a:xfrm>
            <a:off x="2654621" y="278394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4" name="テキスト プレースホルダー 2">
            <a:extLst>
              <a:ext uri="{FF2B5EF4-FFF2-40B4-BE49-F238E27FC236}">
                <a16:creationId xmlns:a16="http://schemas.microsoft.com/office/drawing/2014/main" id="{63F45239-DFFB-FC90-D3FE-4D8F5FF4FA2C}"/>
              </a:ext>
            </a:extLst>
          </p:cNvPr>
          <p:cNvSpPr txBox="1">
            <a:spLocks/>
          </p:cNvSpPr>
          <p:nvPr/>
        </p:nvSpPr>
        <p:spPr>
          <a:xfrm>
            <a:off x="6715968" y="2837239"/>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15" name="テキスト プレースホルダー 2">
            <a:extLst>
              <a:ext uri="{FF2B5EF4-FFF2-40B4-BE49-F238E27FC236}">
                <a16:creationId xmlns:a16="http://schemas.microsoft.com/office/drawing/2014/main" id="{835D7F44-DBB7-C33A-9954-6B4D1F0543AC}"/>
              </a:ext>
            </a:extLst>
          </p:cNvPr>
          <p:cNvSpPr txBox="1">
            <a:spLocks/>
          </p:cNvSpPr>
          <p:nvPr/>
        </p:nvSpPr>
        <p:spPr>
          <a:xfrm>
            <a:off x="5631477" y="1535311"/>
            <a:ext cx="3193867" cy="592962"/>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・上記</a:t>
            </a:r>
            <a:r>
              <a:rPr lang="en-US" altLang="ja-JP" sz="1000" dirty="0">
                <a:latin typeface="Meiryo UI" panose="020B0604030504040204" pitchFamily="50" charset="-128"/>
                <a:ea typeface="Meiryo UI" panose="020B0604030504040204" pitchFamily="50" charset="-128"/>
              </a:rPr>
              <a:t>6</a:t>
            </a:r>
            <a:r>
              <a:rPr lang="ja-JP" altLang="en-US" sz="1000" dirty="0">
                <a:latin typeface="Meiryo UI" panose="020B0604030504040204" pitchFamily="50" charset="-128"/>
                <a:ea typeface="Meiryo UI" panose="020B0604030504040204" pitchFamily="50" charset="-128"/>
              </a:rPr>
              <a:t>項目は</a:t>
            </a:r>
            <a:r>
              <a:rPr lang="ja-JP" altLang="en-US" sz="1000" b="1" dirty="0">
                <a:solidFill>
                  <a:schemeClr val="accent6"/>
                </a:solidFill>
                <a:latin typeface="Meiryo UI" panose="020B0604030504040204" pitchFamily="50" charset="-128"/>
                <a:ea typeface="Meiryo UI" panose="020B0604030504040204" pitchFamily="50" charset="-128"/>
              </a:rPr>
              <a:t>「入力項目」に設定できません。</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出力と入力で項目仕様が異なる際はご注意ください。</a:t>
            </a:r>
            <a:endParaRPr lang="en-US" altLang="ja-JP" sz="1000" dirty="0">
              <a:latin typeface="Meiryo UI" panose="020B0604030504040204" pitchFamily="50" charset="-128"/>
              <a:ea typeface="Meiryo UI" panose="020B0604030504040204" pitchFamily="50" charset="-128"/>
            </a:endParaRPr>
          </a:p>
        </p:txBody>
      </p:sp>
      <p:sp>
        <p:nvSpPr>
          <p:cNvPr id="6" name="テキスト プレースホルダー 2">
            <a:extLst>
              <a:ext uri="{FF2B5EF4-FFF2-40B4-BE49-F238E27FC236}">
                <a16:creationId xmlns:a16="http://schemas.microsoft.com/office/drawing/2014/main" id="{4CA82728-2FBA-DB55-9614-5E8160253A26}"/>
              </a:ext>
            </a:extLst>
          </p:cNvPr>
          <p:cNvSpPr txBox="1">
            <a:spLocks/>
          </p:cNvSpPr>
          <p:nvPr/>
        </p:nvSpPr>
        <p:spPr>
          <a:xfrm>
            <a:off x="3151271" y="4379809"/>
            <a:ext cx="4067285" cy="685436"/>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💡セル番号の設定について</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・青字の項目はテーブルのキー項目です。固定項目のため変更できません。</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Excel A</a:t>
            </a:r>
            <a:r>
              <a:rPr lang="ja-JP" altLang="en-US" sz="1000" dirty="0">
                <a:latin typeface="Meiryo UI" panose="020B0604030504040204" pitchFamily="50" charset="-128"/>
                <a:ea typeface="Meiryo UI" panose="020B0604030504040204" pitchFamily="50" charset="-128"/>
              </a:rPr>
              <a:t>列 </a:t>
            </a:r>
            <a:r>
              <a:rPr lang="en-US" altLang="ja-JP" sz="1000" dirty="0">
                <a:latin typeface="Meiryo UI" panose="020B0604030504040204" pitchFamily="50" charset="-128"/>
                <a:ea typeface="Meiryo UI" panose="020B0604030504040204" pitchFamily="50" charset="-128"/>
              </a:rPr>
              <a:t>= 1</a:t>
            </a: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Excel B</a:t>
            </a:r>
            <a:r>
              <a:rPr lang="ja-JP" altLang="en-US" sz="1000" dirty="0">
                <a:latin typeface="Meiryo UI" panose="020B0604030504040204" pitchFamily="50" charset="-128"/>
                <a:ea typeface="Meiryo UI" panose="020B0604030504040204" pitchFamily="50" charset="-128"/>
              </a:rPr>
              <a:t>列 </a:t>
            </a:r>
            <a:r>
              <a:rPr lang="en-US" altLang="ja-JP" sz="1000" dirty="0">
                <a:latin typeface="Meiryo UI" panose="020B0604030504040204" pitchFamily="50" charset="-128"/>
                <a:ea typeface="Meiryo UI" panose="020B0604030504040204" pitchFamily="50" charset="-128"/>
              </a:rPr>
              <a:t>= 2</a:t>
            </a: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　となります。</a:t>
            </a: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87043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２</a:t>
            </a:r>
            <a:r>
              <a:rPr kumimoji="1" lang="ja-JP" altLang="en-US" sz="2000" dirty="0"/>
              <a:t>．データ出力パターンの登録</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①⚙️データ抽出条件を設定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・必要に応じて</a:t>
            </a:r>
            <a:r>
              <a:rPr lang="ja-JP" altLang="en-US" sz="1000" b="1" dirty="0">
                <a:solidFill>
                  <a:schemeClr val="accent6"/>
                </a:solidFill>
                <a:latin typeface="Meiryo UI" panose="020B0604030504040204" pitchFamily="50" charset="-128"/>
                <a:ea typeface="Meiryo UI" panose="020B0604030504040204" pitchFamily="50" charset="-128"/>
              </a:rPr>
              <a:t>抽出条件</a:t>
            </a:r>
            <a:r>
              <a:rPr lang="ja-JP" altLang="en-US" sz="1000" dirty="0">
                <a:latin typeface="Meiryo UI" panose="020B0604030504040204" pitchFamily="50" charset="-128"/>
                <a:ea typeface="Meiryo UI" panose="020B0604030504040204" pitchFamily="50" charset="-128"/>
              </a:rPr>
              <a:t>を設定します。（例：社員区分＝一般職　など）</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・抽出条件を追加する場合は、画面をスクロールして次の抽出条件を設定します。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・データの並び順を設定したい場合は、</a:t>
            </a:r>
            <a:r>
              <a:rPr lang="ja-JP" altLang="en-US" sz="1000" b="1" dirty="0">
                <a:solidFill>
                  <a:schemeClr val="accent6"/>
                </a:solidFill>
                <a:latin typeface="Meiryo UI" panose="020B0604030504040204" pitchFamily="50" charset="-128"/>
                <a:ea typeface="Meiryo UI" panose="020B0604030504040204" pitchFamily="50" charset="-128"/>
              </a:rPr>
              <a:t>ソート区分</a:t>
            </a:r>
            <a:r>
              <a:rPr lang="ja-JP" altLang="en-US" sz="1000" dirty="0">
                <a:latin typeface="Meiryo UI" panose="020B0604030504040204" pitchFamily="50" charset="-128"/>
                <a:ea typeface="Meiryo UI" panose="020B0604030504040204" pitchFamily="50" charset="-128"/>
              </a:rPr>
              <a:t>を設定します。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「登録」ボタンを選択　</a:t>
            </a:r>
            <a:r>
              <a:rPr lang="en-US" altLang="ja-JP" sz="1000" b="1" dirty="0">
                <a:solidFill>
                  <a:schemeClr val="accent3"/>
                </a:solidFill>
                <a:latin typeface="Meiryo UI" panose="020B0604030504040204" pitchFamily="50" charset="-128"/>
                <a:ea typeface="Meiryo UI" panose="020B0604030504040204" pitchFamily="50" charset="-128"/>
              </a:rPr>
              <a:t>(b)</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設定した内容が</a:t>
            </a:r>
            <a:r>
              <a:rPr lang="ja-JP" altLang="en-US" sz="1000" b="1" dirty="0">
                <a:solidFill>
                  <a:schemeClr val="accent6"/>
                </a:solidFill>
                <a:latin typeface="Meiryo UI" panose="020B0604030504040204" pitchFamily="50" charset="-128"/>
                <a:ea typeface="Meiryo UI" panose="020B0604030504040204" pitchFamily="50" charset="-128"/>
              </a:rPr>
              <a:t>新しい出力パターンとして保存</a:t>
            </a:r>
            <a:r>
              <a:rPr lang="ja-JP" altLang="en-US" sz="1000" dirty="0">
                <a:latin typeface="Meiryo UI" panose="020B0604030504040204" pitchFamily="50" charset="-128"/>
                <a:ea typeface="Meiryo UI" panose="020B0604030504040204" pitchFamily="50" charset="-128"/>
              </a:rPr>
              <a:t>され、以後の出力処理で選択できます。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（３）出力条件の設定と登録</a:t>
            </a:r>
            <a:endParaRPr lang="en-US" altLang="ja-JP" sz="1200" dirty="0">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6D70BE9C-35CE-A4D9-887D-F209334EF923}"/>
              </a:ext>
            </a:extLst>
          </p:cNvPr>
          <p:cNvGrpSpPr/>
          <p:nvPr/>
        </p:nvGrpSpPr>
        <p:grpSpPr>
          <a:xfrm>
            <a:off x="452897" y="2053254"/>
            <a:ext cx="8274205" cy="1970794"/>
            <a:chOff x="178419" y="1728624"/>
            <a:chExt cx="8274205" cy="1970794"/>
          </a:xfrm>
        </p:grpSpPr>
        <p:pic>
          <p:nvPicPr>
            <p:cNvPr id="7" name="図 6">
              <a:extLst>
                <a:ext uri="{FF2B5EF4-FFF2-40B4-BE49-F238E27FC236}">
                  <a16:creationId xmlns:a16="http://schemas.microsoft.com/office/drawing/2014/main" id="{A0A3D681-8E55-6DE4-3B44-EEF8D85ADD9E}"/>
                </a:ext>
              </a:extLst>
            </p:cNvPr>
            <p:cNvPicPr>
              <a:picLocks noChangeAspect="1"/>
            </p:cNvPicPr>
            <p:nvPr/>
          </p:nvPicPr>
          <p:blipFill>
            <a:blip r:embed="rId3"/>
            <a:stretch>
              <a:fillRect/>
            </a:stretch>
          </p:blipFill>
          <p:spPr>
            <a:xfrm>
              <a:off x="178419" y="1728624"/>
              <a:ext cx="8274205" cy="1970794"/>
            </a:xfrm>
            <a:prstGeom prst="rect">
              <a:avLst/>
            </a:prstGeom>
          </p:spPr>
        </p:pic>
        <p:pic>
          <p:nvPicPr>
            <p:cNvPr id="10" name="図 9">
              <a:extLst>
                <a:ext uri="{FF2B5EF4-FFF2-40B4-BE49-F238E27FC236}">
                  <a16:creationId xmlns:a16="http://schemas.microsoft.com/office/drawing/2014/main" id="{C52DEEC0-E98A-9028-43C7-70F79E283419}"/>
                </a:ext>
              </a:extLst>
            </p:cNvPr>
            <p:cNvPicPr>
              <a:picLocks noChangeAspect="1"/>
            </p:cNvPicPr>
            <p:nvPr/>
          </p:nvPicPr>
          <p:blipFill>
            <a:blip r:embed="rId4"/>
            <a:stretch>
              <a:fillRect/>
            </a:stretch>
          </p:blipFill>
          <p:spPr>
            <a:xfrm>
              <a:off x="6145333" y="2400764"/>
              <a:ext cx="396716" cy="701881"/>
            </a:xfrm>
            <a:prstGeom prst="rect">
              <a:avLst/>
            </a:prstGeom>
          </p:spPr>
        </p:pic>
      </p:grpSp>
      <p:sp>
        <p:nvSpPr>
          <p:cNvPr id="34" name="四角形: 角を丸くする 33">
            <a:extLst>
              <a:ext uri="{FF2B5EF4-FFF2-40B4-BE49-F238E27FC236}">
                <a16:creationId xmlns:a16="http://schemas.microsoft.com/office/drawing/2014/main" id="{58181194-A682-CE71-7FF2-F828C590038F}"/>
              </a:ext>
            </a:extLst>
          </p:cNvPr>
          <p:cNvSpPr/>
          <p:nvPr/>
        </p:nvSpPr>
        <p:spPr>
          <a:xfrm>
            <a:off x="7813841" y="3275656"/>
            <a:ext cx="928129" cy="209877"/>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四角形: 角を丸くする 11">
            <a:extLst>
              <a:ext uri="{FF2B5EF4-FFF2-40B4-BE49-F238E27FC236}">
                <a16:creationId xmlns:a16="http://schemas.microsoft.com/office/drawing/2014/main" id="{B1287256-CCBA-722E-C51C-2EA471ECB30C}"/>
              </a:ext>
            </a:extLst>
          </p:cNvPr>
          <p:cNvSpPr/>
          <p:nvPr/>
        </p:nvSpPr>
        <p:spPr>
          <a:xfrm>
            <a:off x="3531220" y="2682701"/>
            <a:ext cx="3382536" cy="1341347"/>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プレースホルダー 2">
            <a:extLst>
              <a:ext uri="{FF2B5EF4-FFF2-40B4-BE49-F238E27FC236}">
                <a16:creationId xmlns:a16="http://schemas.microsoft.com/office/drawing/2014/main" id="{804C6530-A181-481A-C9CA-014803DDD5D0}"/>
              </a:ext>
            </a:extLst>
          </p:cNvPr>
          <p:cNvSpPr txBox="1">
            <a:spLocks/>
          </p:cNvSpPr>
          <p:nvPr/>
        </p:nvSpPr>
        <p:spPr>
          <a:xfrm>
            <a:off x="3222071" y="2622618"/>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9" name="テキスト プレースホルダー 2">
            <a:extLst>
              <a:ext uri="{FF2B5EF4-FFF2-40B4-BE49-F238E27FC236}">
                <a16:creationId xmlns:a16="http://schemas.microsoft.com/office/drawing/2014/main" id="{9ACF2A50-CB8A-ECAE-EE68-FB7CD8B57E7A}"/>
              </a:ext>
            </a:extLst>
          </p:cNvPr>
          <p:cNvSpPr txBox="1">
            <a:spLocks/>
          </p:cNvSpPr>
          <p:nvPr/>
        </p:nvSpPr>
        <p:spPr>
          <a:xfrm>
            <a:off x="7685936" y="3038651"/>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3" name="テキスト プレースホルダー 2">
            <a:extLst>
              <a:ext uri="{FF2B5EF4-FFF2-40B4-BE49-F238E27FC236}">
                <a16:creationId xmlns:a16="http://schemas.microsoft.com/office/drawing/2014/main" id="{0F891DE9-401C-2014-3812-E3EF3B3FE7F8}"/>
              </a:ext>
            </a:extLst>
          </p:cNvPr>
          <p:cNvSpPr txBox="1">
            <a:spLocks/>
          </p:cNvSpPr>
          <p:nvPr/>
        </p:nvSpPr>
        <p:spPr>
          <a:xfrm>
            <a:off x="2881746" y="4132680"/>
            <a:ext cx="5098471" cy="460732"/>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・運用上よく使う抽出条件は</a:t>
            </a:r>
            <a:r>
              <a:rPr lang="ja-JP" altLang="en-US" sz="1000" b="1" dirty="0">
                <a:solidFill>
                  <a:schemeClr val="accent6"/>
                </a:solidFill>
                <a:latin typeface="Meiryo UI" panose="020B0604030504040204" pitchFamily="50" charset="-128"/>
                <a:ea typeface="Meiryo UI" panose="020B0604030504040204" pitchFamily="50" charset="-128"/>
              </a:rPr>
              <a:t>パターン分け（複数パターン作成）</a:t>
            </a:r>
            <a:r>
              <a:rPr lang="ja-JP" altLang="en-US" sz="1000" dirty="0">
                <a:latin typeface="Meiryo UI" panose="020B0604030504040204" pitchFamily="50" charset="-128"/>
                <a:ea typeface="Meiryo UI" panose="020B0604030504040204" pitchFamily="50" charset="-128"/>
              </a:rPr>
              <a:t>で管理することを推奨します。</a:t>
            </a: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3026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３</a:t>
            </a:r>
            <a:r>
              <a:rPr kumimoji="1" lang="ja-JP" altLang="en-US" sz="2000" dirty="0"/>
              <a:t>．データ出力処理</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①✅入出力区分の選択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「外部ファイル出力」を選択し、「検索」します。登録済みの出力パターン一覧が表示されます。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②⚙️出力パターンと出力先の設定　</a:t>
            </a:r>
            <a:r>
              <a:rPr lang="en-US" altLang="ja-JP" sz="1000" b="1" dirty="0">
                <a:solidFill>
                  <a:schemeClr val="accent3"/>
                </a:solidFill>
                <a:latin typeface="Meiryo UI" panose="020B0604030504040204" pitchFamily="50" charset="-128"/>
                <a:ea typeface="Meiryo UI" panose="020B0604030504040204" pitchFamily="50" charset="-128"/>
              </a:rPr>
              <a:t>(b)(c)</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処理したい出力パターンにチェックを付け、</a:t>
            </a:r>
            <a:r>
              <a:rPr lang="ja-JP" altLang="en-US" sz="1000" b="1" dirty="0">
                <a:solidFill>
                  <a:schemeClr val="accent6"/>
                </a:solidFill>
                <a:latin typeface="Meiryo UI" panose="020B0604030504040204" pitchFamily="50" charset="-128"/>
                <a:ea typeface="Meiryo UI" panose="020B0604030504040204" pitchFamily="50" charset="-128"/>
              </a:rPr>
              <a:t>出力先フォルダと出力ファイル名を確認</a:t>
            </a:r>
            <a:r>
              <a:rPr lang="ja-JP" altLang="en-US" sz="1000" dirty="0">
                <a:latin typeface="Meiryo UI" panose="020B0604030504040204" pitchFamily="50" charset="-128"/>
                <a:ea typeface="Meiryo UI" panose="020B0604030504040204" pitchFamily="50" charset="-128"/>
              </a:rPr>
              <a:t>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・出力先フォルダと出力ファイル名は「出力ファイル名」欄をダブルクリックすると再設定できます。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・パターン名称や出力ファイル名などは、登録済みの出力パターン内容に基づいて初期表示されます。</a:t>
            </a: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（１）データ入出力処理より出力パターンを選択</a:t>
            </a:r>
            <a:endParaRPr lang="en-US" altLang="ja-JP" sz="12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8C98FB4-FA62-43C0-025F-8FEB3B7844FA}"/>
              </a:ext>
            </a:extLst>
          </p:cNvPr>
          <p:cNvPicPr>
            <a:picLocks noChangeAspect="1"/>
          </p:cNvPicPr>
          <p:nvPr/>
        </p:nvPicPr>
        <p:blipFill>
          <a:blip r:embed="rId3"/>
          <a:stretch>
            <a:fillRect/>
          </a:stretch>
        </p:blipFill>
        <p:spPr>
          <a:xfrm>
            <a:off x="288000" y="2018727"/>
            <a:ext cx="6913756" cy="511446"/>
          </a:xfrm>
          <a:prstGeom prst="rect">
            <a:avLst/>
          </a:prstGeom>
        </p:spPr>
      </p:pic>
      <p:pic>
        <p:nvPicPr>
          <p:cNvPr id="14" name="図 13">
            <a:extLst>
              <a:ext uri="{FF2B5EF4-FFF2-40B4-BE49-F238E27FC236}">
                <a16:creationId xmlns:a16="http://schemas.microsoft.com/office/drawing/2014/main" id="{41997D30-B752-74A6-A88F-42DB99A9DB48}"/>
              </a:ext>
            </a:extLst>
          </p:cNvPr>
          <p:cNvPicPr>
            <a:picLocks noChangeAspect="1"/>
          </p:cNvPicPr>
          <p:nvPr/>
        </p:nvPicPr>
        <p:blipFill>
          <a:blip r:embed="rId4"/>
          <a:stretch>
            <a:fillRect/>
          </a:stretch>
        </p:blipFill>
        <p:spPr>
          <a:xfrm>
            <a:off x="252000" y="2761361"/>
            <a:ext cx="7233426" cy="2120735"/>
          </a:xfrm>
          <a:prstGeom prst="rect">
            <a:avLst/>
          </a:prstGeom>
        </p:spPr>
      </p:pic>
      <p:sp>
        <p:nvSpPr>
          <p:cNvPr id="16" name="矢印: 右 15">
            <a:extLst>
              <a:ext uri="{FF2B5EF4-FFF2-40B4-BE49-F238E27FC236}">
                <a16:creationId xmlns:a16="http://schemas.microsoft.com/office/drawing/2014/main" id="{AE8C6667-29C1-BB6E-FB3A-958C268D26BF}"/>
              </a:ext>
            </a:extLst>
          </p:cNvPr>
          <p:cNvSpPr/>
          <p:nvPr/>
        </p:nvSpPr>
        <p:spPr>
          <a:xfrm rot="5400000">
            <a:off x="2415337" y="2444612"/>
            <a:ext cx="307494"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9" name="四角形: 角を丸くする 18">
            <a:extLst>
              <a:ext uri="{FF2B5EF4-FFF2-40B4-BE49-F238E27FC236}">
                <a16:creationId xmlns:a16="http://schemas.microsoft.com/office/drawing/2014/main" id="{424B0BC6-5040-173D-24A9-835883338694}"/>
              </a:ext>
            </a:extLst>
          </p:cNvPr>
          <p:cNvSpPr/>
          <p:nvPr/>
        </p:nvSpPr>
        <p:spPr>
          <a:xfrm>
            <a:off x="6574915" y="2325038"/>
            <a:ext cx="626841" cy="20513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四角形: 角を丸くする 20">
            <a:extLst>
              <a:ext uri="{FF2B5EF4-FFF2-40B4-BE49-F238E27FC236}">
                <a16:creationId xmlns:a16="http://schemas.microsoft.com/office/drawing/2014/main" id="{B80FE586-A544-E5C0-9135-E1F0E15D57B9}"/>
              </a:ext>
            </a:extLst>
          </p:cNvPr>
          <p:cNvSpPr/>
          <p:nvPr/>
        </p:nvSpPr>
        <p:spPr>
          <a:xfrm>
            <a:off x="383360" y="2916376"/>
            <a:ext cx="201309" cy="1710317"/>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四角形: 角を丸くする 21">
            <a:extLst>
              <a:ext uri="{FF2B5EF4-FFF2-40B4-BE49-F238E27FC236}">
                <a16:creationId xmlns:a16="http://schemas.microsoft.com/office/drawing/2014/main" id="{FE1406AB-7603-6BB1-E767-5415140F6F03}"/>
              </a:ext>
            </a:extLst>
          </p:cNvPr>
          <p:cNvSpPr/>
          <p:nvPr/>
        </p:nvSpPr>
        <p:spPr>
          <a:xfrm>
            <a:off x="3256569" y="4040593"/>
            <a:ext cx="2343309" cy="22320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4" name="図 23">
            <a:extLst>
              <a:ext uri="{FF2B5EF4-FFF2-40B4-BE49-F238E27FC236}">
                <a16:creationId xmlns:a16="http://schemas.microsoft.com/office/drawing/2014/main" id="{44D871C5-3575-BB08-B46C-3DDE0334C01F}"/>
              </a:ext>
            </a:extLst>
          </p:cNvPr>
          <p:cNvPicPr>
            <a:picLocks noChangeAspect="1"/>
          </p:cNvPicPr>
          <p:nvPr/>
        </p:nvPicPr>
        <p:blipFill>
          <a:blip r:embed="rId5"/>
          <a:stretch>
            <a:fillRect/>
          </a:stretch>
        </p:blipFill>
        <p:spPr>
          <a:xfrm>
            <a:off x="5806177" y="2595606"/>
            <a:ext cx="2905823" cy="1716329"/>
          </a:xfrm>
          <a:prstGeom prst="rect">
            <a:avLst/>
          </a:prstGeom>
        </p:spPr>
      </p:pic>
      <p:sp>
        <p:nvSpPr>
          <p:cNvPr id="25" name="矢印: 右 24">
            <a:extLst>
              <a:ext uri="{FF2B5EF4-FFF2-40B4-BE49-F238E27FC236}">
                <a16:creationId xmlns:a16="http://schemas.microsoft.com/office/drawing/2014/main" id="{358842C8-9560-E64E-2ABA-3C345F5B067E}"/>
              </a:ext>
            </a:extLst>
          </p:cNvPr>
          <p:cNvSpPr/>
          <p:nvPr/>
        </p:nvSpPr>
        <p:spPr>
          <a:xfrm rot="20192428">
            <a:off x="5661461" y="3826880"/>
            <a:ext cx="447294"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6" name="テキスト プレースホルダー 2">
            <a:extLst>
              <a:ext uri="{FF2B5EF4-FFF2-40B4-BE49-F238E27FC236}">
                <a16:creationId xmlns:a16="http://schemas.microsoft.com/office/drawing/2014/main" id="{EC447A94-0C9E-7409-6943-C3E1802D4D44}"/>
              </a:ext>
            </a:extLst>
          </p:cNvPr>
          <p:cNvSpPr txBox="1">
            <a:spLocks/>
          </p:cNvSpPr>
          <p:nvPr/>
        </p:nvSpPr>
        <p:spPr>
          <a:xfrm>
            <a:off x="6266306" y="2217540"/>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7" name="テキスト プレースホルダー 2">
            <a:extLst>
              <a:ext uri="{FF2B5EF4-FFF2-40B4-BE49-F238E27FC236}">
                <a16:creationId xmlns:a16="http://schemas.microsoft.com/office/drawing/2014/main" id="{6FE99C45-B6BE-D342-CB33-AFDB8912B3E9}"/>
              </a:ext>
            </a:extLst>
          </p:cNvPr>
          <p:cNvSpPr txBox="1">
            <a:spLocks/>
          </p:cNvSpPr>
          <p:nvPr/>
        </p:nvSpPr>
        <p:spPr>
          <a:xfrm>
            <a:off x="2949896" y="4013667"/>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9" name="テキスト プレースホルダー 2">
            <a:extLst>
              <a:ext uri="{FF2B5EF4-FFF2-40B4-BE49-F238E27FC236}">
                <a16:creationId xmlns:a16="http://schemas.microsoft.com/office/drawing/2014/main" id="{E24E2682-DFC1-B831-AA66-BD22D69AD4C9}"/>
              </a:ext>
            </a:extLst>
          </p:cNvPr>
          <p:cNvSpPr txBox="1">
            <a:spLocks/>
          </p:cNvSpPr>
          <p:nvPr/>
        </p:nvSpPr>
        <p:spPr>
          <a:xfrm>
            <a:off x="59631" y="285415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Tree>
    <p:extLst>
      <p:ext uri="{BB962C8B-B14F-4D97-AF65-F5344CB8AC3E}">
        <p14:creationId xmlns:p14="http://schemas.microsoft.com/office/powerpoint/2010/main" val="1998374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8</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３</a:t>
            </a:r>
            <a:r>
              <a:rPr kumimoji="1" lang="ja-JP" altLang="en-US" sz="2000" dirty="0"/>
              <a:t>．データ出力処理</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①⚙️出力形式の設定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出力パターン画面を右にスクロールし、</a:t>
            </a:r>
            <a:r>
              <a:rPr lang="ja-JP" altLang="en-US" sz="1000" b="1" dirty="0">
                <a:solidFill>
                  <a:schemeClr val="accent6"/>
                </a:solidFill>
                <a:latin typeface="Meiryo UI" panose="020B0604030504040204" pitchFamily="50" charset="-128"/>
                <a:ea typeface="Meiryo UI" panose="020B0604030504040204" pitchFamily="50" charset="-128"/>
              </a:rPr>
              <a:t>データの出力形式（</a:t>
            </a:r>
            <a:r>
              <a:rPr lang="en-US" altLang="ja-JP" sz="1000" b="1" dirty="0">
                <a:solidFill>
                  <a:schemeClr val="accent6"/>
                </a:solidFill>
                <a:latin typeface="Meiryo UI" panose="020B0604030504040204" pitchFamily="50" charset="-128"/>
                <a:ea typeface="Meiryo UI" panose="020B0604030504040204" pitchFamily="50" charset="-128"/>
              </a:rPr>
              <a:t>CSV</a:t>
            </a:r>
            <a:r>
              <a:rPr lang="ja-JP" altLang="en-US" sz="1000" b="1" dirty="0">
                <a:solidFill>
                  <a:schemeClr val="accent6"/>
                </a:solidFill>
                <a:latin typeface="Meiryo UI" panose="020B0604030504040204" pitchFamily="50" charset="-128"/>
                <a:ea typeface="Meiryo UI" panose="020B0604030504040204" pitchFamily="50" charset="-128"/>
              </a:rPr>
              <a:t>／</a:t>
            </a:r>
            <a:r>
              <a:rPr lang="en-US" altLang="ja-JP" sz="1000" b="1" dirty="0">
                <a:solidFill>
                  <a:schemeClr val="accent6"/>
                </a:solidFill>
                <a:latin typeface="Meiryo UI" panose="020B0604030504040204" pitchFamily="50" charset="-128"/>
                <a:ea typeface="Meiryo UI" panose="020B0604030504040204" pitchFamily="50" charset="-128"/>
              </a:rPr>
              <a:t>Excel</a:t>
            </a:r>
            <a:r>
              <a:rPr lang="ja-JP" altLang="en-US" sz="1000" b="1" dirty="0">
                <a:solidFill>
                  <a:schemeClr val="accent6"/>
                </a:solidFill>
                <a:latin typeface="Meiryo UI" panose="020B0604030504040204" pitchFamily="50" charset="-128"/>
                <a:ea typeface="Meiryo UI" panose="020B0604030504040204" pitchFamily="50" charset="-128"/>
              </a:rPr>
              <a:t>、区切り記号など）</a:t>
            </a:r>
            <a:r>
              <a:rPr lang="ja-JP" altLang="en-US" sz="1000" dirty="0">
                <a:latin typeface="Meiryo UI" panose="020B0604030504040204" pitchFamily="50" charset="-128"/>
                <a:ea typeface="Meiryo UI" panose="020B0604030504040204" pitchFamily="50" charset="-128"/>
              </a:rPr>
              <a:t>を設定します。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「実行」ボタンを選択　</a:t>
            </a:r>
            <a:r>
              <a:rPr lang="en-US" altLang="ja-JP" sz="1000" b="1" dirty="0">
                <a:solidFill>
                  <a:schemeClr val="accent3"/>
                </a:solidFill>
                <a:latin typeface="Meiryo UI" panose="020B0604030504040204" pitchFamily="50" charset="-128"/>
                <a:ea typeface="Meiryo UI" panose="020B0604030504040204" pitchFamily="50" charset="-128"/>
              </a:rPr>
              <a:t>(b)(c)</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指定されたフォルダに出力ファイルが作成されます。想定通りに出力されているか、作成されたファイル内容を確認してください。</a:t>
            </a: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（２）出力形式を設定して出力実行</a:t>
            </a:r>
            <a:endParaRPr lang="en-US" altLang="ja-JP" sz="12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C9DCBF65-65A5-63A4-A071-39618FB12CE2}"/>
              </a:ext>
            </a:extLst>
          </p:cNvPr>
          <p:cNvPicPr>
            <a:picLocks noChangeAspect="1"/>
          </p:cNvPicPr>
          <p:nvPr/>
        </p:nvPicPr>
        <p:blipFill>
          <a:blip r:embed="rId3"/>
          <a:stretch>
            <a:fillRect/>
          </a:stretch>
        </p:blipFill>
        <p:spPr>
          <a:xfrm>
            <a:off x="288000" y="1656975"/>
            <a:ext cx="6698016" cy="1941683"/>
          </a:xfrm>
          <a:prstGeom prst="rect">
            <a:avLst/>
          </a:prstGeom>
        </p:spPr>
      </p:pic>
      <p:pic>
        <p:nvPicPr>
          <p:cNvPr id="10" name="図 9">
            <a:extLst>
              <a:ext uri="{FF2B5EF4-FFF2-40B4-BE49-F238E27FC236}">
                <a16:creationId xmlns:a16="http://schemas.microsoft.com/office/drawing/2014/main" id="{A6BF2115-9214-90C5-BBBE-534484A782CD}"/>
              </a:ext>
            </a:extLst>
          </p:cNvPr>
          <p:cNvPicPr>
            <a:picLocks noChangeAspect="1"/>
          </p:cNvPicPr>
          <p:nvPr/>
        </p:nvPicPr>
        <p:blipFill>
          <a:blip r:embed="rId4"/>
          <a:stretch>
            <a:fillRect/>
          </a:stretch>
        </p:blipFill>
        <p:spPr>
          <a:xfrm>
            <a:off x="2186763" y="3098115"/>
            <a:ext cx="3570657" cy="1719205"/>
          </a:xfrm>
          <a:prstGeom prst="rect">
            <a:avLst/>
          </a:prstGeom>
        </p:spPr>
      </p:pic>
      <p:sp>
        <p:nvSpPr>
          <p:cNvPr id="12" name="矢印: 右 11">
            <a:extLst>
              <a:ext uri="{FF2B5EF4-FFF2-40B4-BE49-F238E27FC236}">
                <a16:creationId xmlns:a16="http://schemas.microsoft.com/office/drawing/2014/main" id="{04966875-458E-A34C-FA74-B933A7E01304}"/>
              </a:ext>
            </a:extLst>
          </p:cNvPr>
          <p:cNvSpPr/>
          <p:nvPr/>
        </p:nvSpPr>
        <p:spPr>
          <a:xfrm rot="10800000">
            <a:off x="5474646" y="3039649"/>
            <a:ext cx="724985"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3" name="四角形: 角を丸くする 12">
            <a:extLst>
              <a:ext uri="{FF2B5EF4-FFF2-40B4-BE49-F238E27FC236}">
                <a16:creationId xmlns:a16="http://schemas.microsoft.com/office/drawing/2014/main" id="{FC42D423-2FA4-DAB2-227D-90E56928E3FC}"/>
              </a:ext>
            </a:extLst>
          </p:cNvPr>
          <p:cNvSpPr/>
          <p:nvPr/>
        </p:nvSpPr>
        <p:spPr>
          <a:xfrm>
            <a:off x="6280442" y="3138206"/>
            <a:ext cx="761214" cy="20513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四角形: 角を丸くする 14">
            <a:extLst>
              <a:ext uri="{FF2B5EF4-FFF2-40B4-BE49-F238E27FC236}">
                <a16:creationId xmlns:a16="http://schemas.microsoft.com/office/drawing/2014/main" id="{95588AF9-71E6-2CE6-36F2-50E8B3C77678}"/>
              </a:ext>
            </a:extLst>
          </p:cNvPr>
          <p:cNvSpPr/>
          <p:nvPr/>
        </p:nvSpPr>
        <p:spPr>
          <a:xfrm>
            <a:off x="3256401" y="2834701"/>
            <a:ext cx="2397639" cy="146481"/>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四角形: 角を丸くする 16">
            <a:extLst>
              <a:ext uri="{FF2B5EF4-FFF2-40B4-BE49-F238E27FC236}">
                <a16:creationId xmlns:a16="http://schemas.microsoft.com/office/drawing/2014/main" id="{8C715DA4-0D5A-A6E8-1C08-80BFD7042B6F}"/>
              </a:ext>
            </a:extLst>
          </p:cNvPr>
          <p:cNvSpPr/>
          <p:nvPr/>
        </p:nvSpPr>
        <p:spPr>
          <a:xfrm>
            <a:off x="3256401" y="4050018"/>
            <a:ext cx="761214" cy="20513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0" name="図 19">
            <a:extLst>
              <a:ext uri="{FF2B5EF4-FFF2-40B4-BE49-F238E27FC236}">
                <a16:creationId xmlns:a16="http://schemas.microsoft.com/office/drawing/2014/main" id="{E8B19661-27BF-AAFB-98CA-25972651D489}"/>
              </a:ext>
            </a:extLst>
          </p:cNvPr>
          <p:cNvPicPr>
            <a:picLocks noChangeAspect="1"/>
          </p:cNvPicPr>
          <p:nvPr/>
        </p:nvPicPr>
        <p:blipFill>
          <a:blip r:embed="rId5"/>
          <a:stretch>
            <a:fillRect/>
          </a:stretch>
        </p:blipFill>
        <p:spPr>
          <a:xfrm>
            <a:off x="4318326" y="3634520"/>
            <a:ext cx="4573674" cy="1241266"/>
          </a:xfrm>
          <a:prstGeom prst="rect">
            <a:avLst/>
          </a:prstGeom>
        </p:spPr>
      </p:pic>
      <p:sp>
        <p:nvSpPr>
          <p:cNvPr id="23" name="矢印: 右 22">
            <a:extLst>
              <a:ext uri="{FF2B5EF4-FFF2-40B4-BE49-F238E27FC236}">
                <a16:creationId xmlns:a16="http://schemas.microsoft.com/office/drawing/2014/main" id="{2E3ACE12-28FD-E005-1127-83ED08BA49AB}"/>
              </a:ext>
            </a:extLst>
          </p:cNvPr>
          <p:cNvSpPr/>
          <p:nvPr/>
        </p:nvSpPr>
        <p:spPr>
          <a:xfrm>
            <a:off x="4058890" y="3951459"/>
            <a:ext cx="390143"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6" name="テキスト プレースホルダー 2">
            <a:extLst>
              <a:ext uri="{FF2B5EF4-FFF2-40B4-BE49-F238E27FC236}">
                <a16:creationId xmlns:a16="http://schemas.microsoft.com/office/drawing/2014/main" id="{D7DDF80F-C0AD-9F7D-BD5B-B0B51FE711CD}"/>
              </a:ext>
            </a:extLst>
          </p:cNvPr>
          <p:cNvSpPr txBox="1">
            <a:spLocks/>
          </p:cNvSpPr>
          <p:nvPr/>
        </p:nvSpPr>
        <p:spPr>
          <a:xfrm>
            <a:off x="3274519" y="2607641"/>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9" name="テキスト プレースホルダー 2">
            <a:extLst>
              <a:ext uri="{FF2B5EF4-FFF2-40B4-BE49-F238E27FC236}">
                <a16:creationId xmlns:a16="http://schemas.microsoft.com/office/drawing/2014/main" id="{94EEC0F8-C9C1-E61F-8178-128371F2C61D}"/>
              </a:ext>
            </a:extLst>
          </p:cNvPr>
          <p:cNvSpPr txBox="1">
            <a:spLocks/>
          </p:cNvSpPr>
          <p:nvPr/>
        </p:nvSpPr>
        <p:spPr>
          <a:xfrm>
            <a:off x="6138783" y="2907000"/>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1" name="テキスト プレースホルダー 2">
            <a:extLst>
              <a:ext uri="{FF2B5EF4-FFF2-40B4-BE49-F238E27FC236}">
                <a16:creationId xmlns:a16="http://schemas.microsoft.com/office/drawing/2014/main" id="{EF92D031-D120-FDBD-38E9-00CBEA97E231}"/>
              </a:ext>
            </a:extLst>
          </p:cNvPr>
          <p:cNvSpPr txBox="1">
            <a:spLocks/>
          </p:cNvSpPr>
          <p:nvPr/>
        </p:nvSpPr>
        <p:spPr>
          <a:xfrm>
            <a:off x="3136684" y="3804487"/>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Tree>
    <p:extLst>
      <p:ext uri="{BB962C8B-B14F-4D97-AF65-F5344CB8AC3E}">
        <p14:creationId xmlns:p14="http://schemas.microsoft.com/office/powerpoint/2010/main" val="1947713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9</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４</a:t>
            </a:r>
            <a:r>
              <a:rPr kumimoji="1" lang="ja-JP" altLang="en-US" sz="2000" dirty="0"/>
              <a:t>．取り込みデータの編集</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a:t>
            </a:r>
            <a:r>
              <a:rPr lang="ja-JP" altLang="en-US" sz="1000"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取り込みデータの編集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入力パターンに合わせて、</a:t>
            </a:r>
            <a:r>
              <a:rPr lang="ja-JP" altLang="en-US" sz="1000" b="1" dirty="0">
                <a:solidFill>
                  <a:schemeClr val="accent6"/>
                </a:solidFill>
                <a:latin typeface="Meiryo UI" panose="020B0604030504040204" pitchFamily="50" charset="-128"/>
                <a:ea typeface="Meiryo UI" panose="020B0604030504040204" pitchFamily="50" charset="-128"/>
              </a:rPr>
              <a:t>取り込む項目だけを</a:t>
            </a:r>
            <a:r>
              <a:rPr lang="en-US" altLang="ja-JP" sz="1000" b="1" dirty="0">
                <a:solidFill>
                  <a:schemeClr val="accent6"/>
                </a:solidFill>
                <a:latin typeface="Meiryo UI" panose="020B0604030504040204" pitchFamily="50" charset="-128"/>
                <a:ea typeface="Meiryo UI" panose="020B0604030504040204" pitchFamily="50" charset="-128"/>
              </a:rPr>
              <a:t>Excel</a:t>
            </a:r>
            <a:r>
              <a:rPr lang="ja-JP" altLang="en-US" sz="1000" b="1" dirty="0">
                <a:solidFill>
                  <a:schemeClr val="accent6"/>
                </a:solidFill>
                <a:latin typeface="Meiryo UI" panose="020B0604030504040204" pitchFamily="50" charset="-128"/>
                <a:ea typeface="Meiryo UI" panose="020B0604030504040204" pitchFamily="50" charset="-128"/>
              </a:rPr>
              <a:t>に入力</a:t>
            </a:r>
            <a:r>
              <a:rPr lang="ja-JP" altLang="en-US" sz="1000" dirty="0">
                <a:latin typeface="Meiryo UI" panose="020B0604030504040204" pitchFamily="50" charset="-128"/>
                <a:ea typeface="Meiryo UI" panose="020B0604030504040204" pitchFamily="50" charset="-128"/>
              </a:rPr>
              <a:t>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💡事例では、出力時は作業の視認性向上のため「従業員姓名」を含めますが、</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取り込み時は</a:t>
            </a:r>
            <a:r>
              <a:rPr lang="ja-JP" altLang="en-US" sz="1000" b="1" dirty="0">
                <a:solidFill>
                  <a:schemeClr val="accent6"/>
                </a:solidFill>
                <a:latin typeface="Meiryo UI" panose="020B0604030504040204" pitchFamily="50" charset="-128"/>
                <a:ea typeface="Meiryo UI" panose="020B0604030504040204" pitchFamily="50" charset="-128"/>
              </a:rPr>
              <a:t>取り込み項目以外の誤った更新を防ぐため、必要最低限の項目に絞っています。</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ja-JP" altLang="en-US" sz="1000"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取り込みファイルの配置　</a:t>
            </a:r>
            <a:r>
              <a:rPr lang="en-US" altLang="ja-JP" sz="1000" b="1" dirty="0">
                <a:solidFill>
                  <a:schemeClr val="accent3"/>
                </a:solidFill>
                <a:latin typeface="Meiryo UI" panose="020B0604030504040204" pitchFamily="50" charset="-128"/>
                <a:ea typeface="Meiryo UI" panose="020B0604030504040204" pitchFamily="50" charset="-128"/>
              </a:rPr>
              <a:t>(b)</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編集した取り込みファイルを入力パターンで指定した取り込みフォルダに保存します。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後続の入力処理でこのファイルが読み込まれます。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（１）取り込みデータを編集してファイルを準備します。</a:t>
            </a:r>
            <a:endParaRPr lang="en-US" altLang="ja-JP" sz="12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ADC9B1CB-CA97-28D7-49D9-8A0B8AE6B49E}"/>
              </a:ext>
            </a:extLst>
          </p:cNvPr>
          <p:cNvPicPr>
            <a:picLocks noChangeAspect="1"/>
          </p:cNvPicPr>
          <p:nvPr/>
        </p:nvPicPr>
        <p:blipFill>
          <a:blip r:embed="rId3"/>
          <a:stretch>
            <a:fillRect/>
          </a:stretch>
        </p:blipFill>
        <p:spPr>
          <a:xfrm>
            <a:off x="302777" y="2207010"/>
            <a:ext cx="5778473" cy="1568241"/>
          </a:xfrm>
          <a:prstGeom prst="rect">
            <a:avLst/>
          </a:prstGeom>
        </p:spPr>
      </p:pic>
      <p:pic>
        <p:nvPicPr>
          <p:cNvPr id="9" name="図 8">
            <a:extLst>
              <a:ext uri="{FF2B5EF4-FFF2-40B4-BE49-F238E27FC236}">
                <a16:creationId xmlns:a16="http://schemas.microsoft.com/office/drawing/2014/main" id="{E8B0A3AE-DBE7-18EA-1069-338B16BF38A8}"/>
              </a:ext>
            </a:extLst>
          </p:cNvPr>
          <p:cNvPicPr>
            <a:picLocks noChangeAspect="1"/>
          </p:cNvPicPr>
          <p:nvPr/>
        </p:nvPicPr>
        <p:blipFill>
          <a:blip r:embed="rId4"/>
          <a:stretch>
            <a:fillRect/>
          </a:stretch>
        </p:blipFill>
        <p:spPr>
          <a:xfrm>
            <a:off x="3298395" y="2951817"/>
            <a:ext cx="5791725" cy="1709431"/>
          </a:xfrm>
          <a:prstGeom prst="rect">
            <a:avLst/>
          </a:prstGeom>
        </p:spPr>
      </p:pic>
      <p:sp>
        <p:nvSpPr>
          <p:cNvPr id="14" name="矢印: 右 13">
            <a:extLst>
              <a:ext uri="{FF2B5EF4-FFF2-40B4-BE49-F238E27FC236}">
                <a16:creationId xmlns:a16="http://schemas.microsoft.com/office/drawing/2014/main" id="{9A5120E3-08D8-926E-9091-DECBC5A0B773}"/>
              </a:ext>
            </a:extLst>
          </p:cNvPr>
          <p:cNvSpPr/>
          <p:nvPr/>
        </p:nvSpPr>
        <p:spPr>
          <a:xfrm rot="1035495">
            <a:off x="3071615" y="3177103"/>
            <a:ext cx="1627156"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6" name="四角形: 角を丸くする 5">
            <a:extLst>
              <a:ext uri="{FF2B5EF4-FFF2-40B4-BE49-F238E27FC236}">
                <a16:creationId xmlns:a16="http://schemas.microsoft.com/office/drawing/2014/main" id="{FCED7B5A-577F-11C3-35D9-E11FB7BA8CCA}"/>
              </a:ext>
            </a:extLst>
          </p:cNvPr>
          <p:cNvSpPr/>
          <p:nvPr/>
        </p:nvSpPr>
        <p:spPr>
          <a:xfrm>
            <a:off x="4911617" y="3681439"/>
            <a:ext cx="3081763" cy="39743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図 9">
            <a:extLst>
              <a:ext uri="{FF2B5EF4-FFF2-40B4-BE49-F238E27FC236}">
                <a16:creationId xmlns:a16="http://schemas.microsoft.com/office/drawing/2014/main" id="{55C2B84D-4C08-F12F-79AA-5BE5E15C094B}"/>
              </a:ext>
            </a:extLst>
          </p:cNvPr>
          <p:cNvPicPr>
            <a:picLocks noChangeAspect="1"/>
          </p:cNvPicPr>
          <p:nvPr/>
        </p:nvPicPr>
        <p:blipFill>
          <a:blip r:embed="rId5"/>
          <a:stretch>
            <a:fillRect/>
          </a:stretch>
        </p:blipFill>
        <p:spPr>
          <a:xfrm>
            <a:off x="1146810" y="3593072"/>
            <a:ext cx="3083108" cy="1374751"/>
          </a:xfrm>
          <a:prstGeom prst="rect">
            <a:avLst/>
          </a:prstGeom>
        </p:spPr>
      </p:pic>
      <p:sp>
        <p:nvSpPr>
          <p:cNvPr id="12" name="矢印: 右 11">
            <a:extLst>
              <a:ext uri="{FF2B5EF4-FFF2-40B4-BE49-F238E27FC236}">
                <a16:creationId xmlns:a16="http://schemas.microsoft.com/office/drawing/2014/main" id="{74EBF525-8797-AE12-17A3-B8B0271AE70E}"/>
              </a:ext>
            </a:extLst>
          </p:cNvPr>
          <p:cNvSpPr/>
          <p:nvPr/>
        </p:nvSpPr>
        <p:spPr>
          <a:xfrm rot="9529353">
            <a:off x="3908377" y="4039266"/>
            <a:ext cx="535657"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3" name="四角形: 角を丸くする 12">
            <a:extLst>
              <a:ext uri="{FF2B5EF4-FFF2-40B4-BE49-F238E27FC236}">
                <a16:creationId xmlns:a16="http://schemas.microsoft.com/office/drawing/2014/main" id="{E7BED0AA-1F7C-5D34-483D-E1F8DE1FE7DF}"/>
              </a:ext>
            </a:extLst>
          </p:cNvPr>
          <p:cNvSpPr/>
          <p:nvPr/>
        </p:nvSpPr>
        <p:spPr>
          <a:xfrm>
            <a:off x="2057995" y="4430850"/>
            <a:ext cx="685206" cy="13500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プレースホルダー 2">
            <a:extLst>
              <a:ext uri="{FF2B5EF4-FFF2-40B4-BE49-F238E27FC236}">
                <a16:creationId xmlns:a16="http://schemas.microsoft.com/office/drawing/2014/main" id="{EAE36B89-F4A4-F5A6-1CB6-25385C138314}"/>
              </a:ext>
            </a:extLst>
          </p:cNvPr>
          <p:cNvSpPr txBox="1">
            <a:spLocks/>
          </p:cNvSpPr>
          <p:nvPr/>
        </p:nvSpPr>
        <p:spPr>
          <a:xfrm>
            <a:off x="4594860" y="3754730"/>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16" name="テキスト プレースホルダー 2">
            <a:extLst>
              <a:ext uri="{FF2B5EF4-FFF2-40B4-BE49-F238E27FC236}">
                <a16:creationId xmlns:a16="http://schemas.microsoft.com/office/drawing/2014/main" id="{0BF148E7-5BC9-A5D8-FC65-CFCF5D9C95EB}"/>
              </a:ext>
            </a:extLst>
          </p:cNvPr>
          <p:cNvSpPr txBox="1">
            <a:spLocks/>
          </p:cNvSpPr>
          <p:nvPr/>
        </p:nvSpPr>
        <p:spPr>
          <a:xfrm>
            <a:off x="1860113" y="4217196"/>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7" name="テキスト プレースホルダー 2">
            <a:extLst>
              <a:ext uri="{FF2B5EF4-FFF2-40B4-BE49-F238E27FC236}">
                <a16:creationId xmlns:a16="http://schemas.microsoft.com/office/drawing/2014/main" id="{6284F178-7475-056F-3A2B-C31EE95939E8}"/>
              </a:ext>
            </a:extLst>
          </p:cNvPr>
          <p:cNvSpPr txBox="1">
            <a:spLocks/>
          </p:cNvSpPr>
          <p:nvPr/>
        </p:nvSpPr>
        <p:spPr>
          <a:xfrm>
            <a:off x="5724059" y="643206"/>
            <a:ext cx="3203941" cy="1527384"/>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・入力順（セル番号）は、</a:t>
            </a:r>
            <a:r>
              <a:rPr lang="ja-JP" altLang="en-US" sz="1000" b="1" dirty="0">
                <a:solidFill>
                  <a:schemeClr val="accent6"/>
                </a:solidFill>
                <a:latin typeface="Meiryo UI" panose="020B0604030504040204" pitchFamily="50" charset="-128"/>
                <a:ea typeface="Meiryo UI" panose="020B0604030504040204" pitchFamily="50" charset="-128"/>
              </a:rPr>
              <a:t>入力パターンで設定した</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b="1" dirty="0">
                <a:solidFill>
                  <a:schemeClr val="accent6"/>
                </a:solidFill>
                <a:latin typeface="Meiryo UI" panose="020B0604030504040204" pitchFamily="50" charset="-128"/>
                <a:ea typeface="Meiryo UI" panose="020B0604030504040204" pitchFamily="50" charset="-128"/>
              </a:rPr>
              <a:t>　　列と一致</a:t>
            </a:r>
            <a:r>
              <a:rPr lang="ja-JP" altLang="en-US" sz="1000" dirty="0">
                <a:latin typeface="Meiryo UI" panose="020B0604030504040204" pitchFamily="50" charset="-128"/>
                <a:ea typeface="Meiryo UI" panose="020B0604030504040204" pitchFamily="50" charset="-128"/>
              </a:rPr>
              <a:t>させてください。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solidFill>
                  <a:schemeClr val="accent6"/>
                </a:solidFill>
                <a:latin typeface="Meiryo UI" panose="020B0604030504040204" pitchFamily="50" charset="-128"/>
                <a:ea typeface="Meiryo UI" panose="020B0604030504040204" pitchFamily="50" charset="-128"/>
              </a:rPr>
              <a:t>取込項目の過不足があると意図しない更新やエラーが</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dirty="0">
                <a:solidFill>
                  <a:schemeClr val="accent6"/>
                </a:solidFill>
                <a:latin typeface="Meiryo UI" panose="020B0604030504040204" pitchFamily="50" charset="-128"/>
                <a:ea typeface="Meiryo UI" panose="020B0604030504040204" pitchFamily="50" charset="-128"/>
              </a:rPr>
              <a:t>　　</a:t>
            </a:r>
            <a:r>
              <a:rPr lang="ja-JP" altLang="en-US" sz="1000" b="1" dirty="0">
                <a:solidFill>
                  <a:schemeClr val="accent6"/>
                </a:solidFill>
                <a:latin typeface="Meiryo UI" panose="020B0604030504040204" pitchFamily="50" charset="-128"/>
                <a:ea typeface="Meiryo UI" panose="020B0604030504040204" pitchFamily="50" charset="-128"/>
              </a:rPr>
              <a:t>発生します</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b="1" dirty="0">
                <a:solidFill>
                  <a:srgbClr val="FF0000"/>
                </a:solidFill>
                <a:latin typeface="Meiryo UI" panose="020B0604030504040204" pitchFamily="50" charset="-128"/>
                <a:ea typeface="Meiryo UI" panose="020B0604030504040204" pitchFamily="50" charset="-128"/>
              </a:rPr>
              <a:t>　・</a:t>
            </a:r>
            <a:r>
              <a:rPr lang="en-US" altLang="ja-JP" sz="1000" b="1" dirty="0">
                <a:solidFill>
                  <a:srgbClr val="FF0000"/>
                </a:solidFill>
                <a:latin typeface="Meiryo UI" panose="020B0604030504040204" pitchFamily="50" charset="-128"/>
                <a:ea typeface="Meiryo UI" panose="020B0604030504040204" pitchFamily="50" charset="-128"/>
              </a:rPr>
              <a:t>Excel</a:t>
            </a:r>
            <a:r>
              <a:rPr lang="ja-JP" altLang="en-US" sz="1000" b="1" dirty="0">
                <a:solidFill>
                  <a:srgbClr val="FF0000"/>
                </a:solidFill>
                <a:latin typeface="Meiryo UI" panose="020B0604030504040204" pitchFamily="50" charset="-128"/>
                <a:ea typeface="Meiryo UI" panose="020B0604030504040204" pitchFamily="50" charset="-128"/>
              </a:rPr>
              <a:t>青字の項目はテーブルのキー項目です。</a:t>
            </a:r>
            <a:endParaRPr lang="en-US" altLang="ja-JP" sz="1000" b="1" dirty="0">
              <a:solidFill>
                <a:srgbClr val="FF0000"/>
              </a:solidFill>
              <a:latin typeface="Meiryo UI" panose="020B0604030504040204" pitchFamily="50" charset="-128"/>
              <a:ea typeface="Meiryo UI" panose="020B0604030504040204" pitchFamily="50" charset="-128"/>
            </a:endParaRPr>
          </a:p>
          <a:p>
            <a:pPr marL="0" indent="0">
              <a:buNone/>
            </a:pPr>
            <a:r>
              <a:rPr lang="ja-JP" altLang="en-US" sz="1000" b="1" dirty="0">
                <a:solidFill>
                  <a:srgbClr val="FF0000"/>
                </a:solidFill>
                <a:latin typeface="Meiryo UI" panose="020B0604030504040204" pitchFamily="50" charset="-128"/>
                <a:ea typeface="Meiryo UI" panose="020B0604030504040204" pitchFamily="50" charset="-128"/>
              </a:rPr>
              <a:t>　　取り込み時にレコードを特定するため、変更したり</a:t>
            </a:r>
            <a:endParaRPr lang="en-US" altLang="ja-JP" sz="1000" b="1" dirty="0">
              <a:solidFill>
                <a:srgbClr val="FF0000"/>
              </a:solidFill>
              <a:latin typeface="Meiryo UI" panose="020B0604030504040204" pitchFamily="50" charset="-128"/>
              <a:ea typeface="Meiryo UI" panose="020B0604030504040204" pitchFamily="50" charset="-128"/>
            </a:endParaRPr>
          </a:p>
          <a:p>
            <a:pPr marL="0" indent="0">
              <a:buNone/>
            </a:pPr>
            <a:r>
              <a:rPr lang="ja-JP" altLang="en-US" sz="1000" b="1" dirty="0">
                <a:solidFill>
                  <a:srgbClr val="FF0000"/>
                </a:solidFill>
                <a:latin typeface="Meiryo UI" panose="020B0604030504040204" pitchFamily="50" charset="-128"/>
                <a:ea typeface="Meiryo UI" panose="020B0604030504040204" pitchFamily="50" charset="-128"/>
              </a:rPr>
              <a:t>　　値を消したりしないでください。</a:t>
            </a:r>
            <a:endParaRPr lang="en-US" altLang="ja-JP" sz="1000" b="1" dirty="0">
              <a:solidFill>
                <a:srgbClr val="FF0000"/>
              </a:solidFill>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5068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3202D29-3E66-FE20-0FE5-CDFC52790D31}"/>
              </a:ext>
            </a:extLst>
          </p:cNvPr>
          <p:cNvPicPr>
            <a:picLocks noChangeAspect="1"/>
          </p:cNvPicPr>
          <p:nvPr/>
        </p:nvPicPr>
        <p:blipFill>
          <a:blip r:embed="rId3"/>
          <a:stretch>
            <a:fillRect/>
          </a:stretch>
        </p:blipFill>
        <p:spPr>
          <a:xfrm>
            <a:off x="251999" y="2248509"/>
            <a:ext cx="8069766" cy="1325910"/>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10</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kumimoji="1" lang="ja-JP" altLang="en-US" sz="2000" dirty="0"/>
              <a:t>５．データ入力パターンの登録</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①⚙️データ入出力設定登録画面より入力パターンの基本情報を設定</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：データ入力先のテーブルを設定します。</a:t>
            </a:r>
            <a:r>
              <a:rPr lang="ja-JP" altLang="en-US" sz="1000" b="1" dirty="0">
                <a:solidFill>
                  <a:schemeClr val="accent3"/>
                </a:solidFill>
                <a:latin typeface="Meiryo UI" panose="020B0604030504040204" pitchFamily="50" charset="-128"/>
                <a:ea typeface="Meiryo UI" panose="020B0604030504040204" pitchFamily="50" charset="-128"/>
              </a:rPr>
              <a:t>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・テーブル入出力区分：「入力」を設定します。　</a:t>
            </a:r>
            <a:r>
              <a:rPr lang="en-US" altLang="ja-JP" sz="1000" b="1" dirty="0">
                <a:solidFill>
                  <a:schemeClr val="accent3"/>
                </a:solidFill>
                <a:latin typeface="Meiryo UI" panose="020B0604030504040204" pitchFamily="50" charset="-128"/>
                <a:ea typeface="Meiryo UI" panose="020B0604030504040204" pitchFamily="50" charset="-128"/>
              </a:rPr>
              <a:t>(b)</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・テーブルパターンコード：任意のコードを入力します。　</a:t>
            </a:r>
            <a:r>
              <a:rPr lang="en-US" altLang="ja-JP" sz="1000" b="1" dirty="0">
                <a:solidFill>
                  <a:schemeClr val="accent3"/>
                </a:solidFill>
                <a:latin typeface="Meiryo UI" panose="020B0604030504040204" pitchFamily="50" charset="-128"/>
                <a:ea typeface="Meiryo UI" panose="020B0604030504040204" pitchFamily="50" charset="-128"/>
              </a:rPr>
              <a:t>(c)</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・入出力ファイル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：データ取り込み元のフォルダ＋ファイル名を設定します。　</a:t>
            </a:r>
            <a:r>
              <a:rPr lang="en-US" altLang="ja-JP" sz="1000" b="1" dirty="0">
                <a:solidFill>
                  <a:schemeClr val="accent3"/>
                </a:solidFill>
                <a:latin typeface="Meiryo UI" panose="020B0604030504040204" pitchFamily="50" charset="-128"/>
                <a:ea typeface="Meiryo UI" panose="020B0604030504040204" pitchFamily="50" charset="-128"/>
              </a:rPr>
              <a:t>(d)(e)</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「検索」ボタンを選択　</a:t>
            </a:r>
            <a:r>
              <a:rPr lang="en-US" altLang="ja-JP" sz="1000" b="1" dirty="0">
                <a:solidFill>
                  <a:schemeClr val="accent3"/>
                </a:solidFill>
                <a:latin typeface="Meiryo UI" panose="020B0604030504040204" pitchFamily="50" charset="-128"/>
                <a:ea typeface="Meiryo UI" panose="020B0604030504040204" pitchFamily="50" charset="-128"/>
              </a:rPr>
              <a:t>(f)</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設定したテーブル</a:t>
            </a:r>
            <a:r>
              <a:rPr lang="en-US" altLang="ja-JP" sz="1000" dirty="0">
                <a:latin typeface="Meiryo UI" panose="020B0604030504040204" pitchFamily="50" charset="-128"/>
                <a:ea typeface="Meiryo UI" panose="020B0604030504040204" pitchFamily="50" charset="-128"/>
              </a:rPr>
              <a:t>ID</a:t>
            </a:r>
            <a:r>
              <a:rPr lang="ja-JP" altLang="en-US" sz="1000" dirty="0">
                <a:latin typeface="Meiryo UI" panose="020B0604030504040204" pitchFamily="50" charset="-128"/>
                <a:ea typeface="Meiryo UI" panose="020B0604030504040204" pitchFamily="50" charset="-128"/>
              </a:rPr>
              <a:t>に対応する項目一覧が表示されます。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（１）新しい入力パターンの設定</a:t>
            </a:r>
            <a:endParaRPr lang="en-US" altLang="ja-JP" sz="1200" dirty="0">
              <a:latin typeface="Meiryo UI" panose="020B0604030504040204" pitchFamily="50" charset="-128"/>
              <a:ea typeface="Meiryo UI" panose="020B0604030504040204" pitchFamily="50" charset="-128"/>
            </a:endParaRPr>
          </a:p>
        </p:txBody>
      </p:sp>
      <p:sp>
        <p:nvSpPr>
          <p:cNvPr id="23" name="四角形: 角を丸くする 22">
            <a:extLst>
              <a:ext uri="{FF2B5EF4-FFF2-40B4-BE49-F238E27FC236}">
                <a16:creationId xmlns:a16="http://schemas.microsoft.com/office/drawing/2014/main" id="{8764F8FA-DC5E-C895-77E1-C4AB7EB6363A}"/>
              </a:ext>
            </a:extLst>
          </p:cNvPr>
          <p:cNvSpPr/>
          <p:nvPr/>
        </p:nvSpPr>
        <p:spPr>
          <a:xfrm>
            <a:off x="1267984" y="2724212"/>
            <a:ext cx="2932103"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四角形: 角を丸くする 23">
            <a:extLst>
              <a:ext uri="{FF2B5EF4-FFF2-40B4-BE49-F238E27FC236}">
                <a16:creationId xmlns:a16="http://schemas.microsoft.com/office/drawing/2014/main" id="{9F4770C9-DE43-E9B5-7597-8854A73CA857}"/>
              </a:ext>
            </a:extLst>
          </p:cNvPr>
          <p:cNvSpPr/>
          <p:nvPr/>
        </p:nvSpPr>
        <p:spPr>
          <a:xfrm>
            <a:off x="1331176" y="2926858"/>
            <a:ext cx="341508"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四角形: 角を丸くする 24">
            <a:extLst>
              <a:ext uri="{FF2B5EF4-FFF2-40B4-BE49-F238E27FC236}">
                <a16:creationId xmlns:a16="http://schemas.microsoft.com/office/drawing/2014/main" id="{8388018B-43F2-DC60-06DB-82F81BA380A9}"/>
              </a:ext>
            </a:extLst>
          </p:cNvPr>
          <p:cNvSpPr/>
          <p:nvPr/>
        </p:nvSpPr>
        <p:spPr>
          <a:xfrm>
            <a:off x="1267984" y="3112190"/>
            <a:ext cx="2642377" cy="16721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四角形: 角を丸くする 25">
            <a:extLst>
              <a:ext uri="{FF2B5EF4-FFF2-40B4-BE49-F238E27FC236}">
                <a16:creationId xmlns:a16="http://schemas.microsoft.com/office/drawing/2014/main" id="{AC624A36-18BC-04CB-231B-676A2DBA2F6F}"/>
              </a:ext>
            </a:extLst>
          </p:cNvPr>
          <p:cNvSpPr/>
          <p:nvPr/>
        </p:nvSpPr>
        <p:spPr>
          <a:xfrm>
            <a:off x="4683512" y="3309137"/>
            <a:ext cx="434898" cy="19456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四角形: 角を丸くする 26">
            <a:extLst>
              <a:ext uri="{FF2B5EF4-FFF2-40B4-BE49-F238E27FC236}">
                <a16:creationId xmlns:a16="http://schemas.microsoft.com/office/drawing/2014/main" id="{BBD91353-51D7-C284-441E-7C4D04C11063}"/>
              </a:ext>
            </a:extLst>
          </p:cNvPr>
          <p:cNvSpPr/>
          <p:nvPr/>
        </p:nvSpPr>
        <p:spPr>
          <a:xfrm>
            <a:off x="7612566" y="3285839"/>
            <a:ext cx="603054" cy="24937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 name="図 6">
            <a:extLst>
              <a:ext uri="{FF2B5EF4-FFF2-40B4-BE49-F238E27FC236}">
                <a16:creationId xmlns:a16="http://schemas.microsoft.com/office/drawing/2014/main" id="{0EA8F455-BCCD-AB8F-82DA-5F3750244AC0}"/>
              </a:ext>
            </a:extLst>
          </p:cNvPr>
          <p:cNvPicPr>
            <a:picLocks noChangeAspect="1"/>
          </p:cNvPicPr>
          <p:nvPr/>
        </p:nvPicPr>
        <p:blipFill>
          <a:blip r:embed="rId4"/>
          <a:stretch>
            <a:fillRect/>
          </a:stretch>
        </p:blipFill>
        <p:spPr>
          <a:xfrm>
            <a:off x="3733351" y="3513420"/>
            <a:ext cx="2533634" cy="1499498"/>
          </a:xfrm>
          <a:prstGeom prst="rect">
            <a:avLst/>
          </a:prstGeom>
        </p:spPr>
      </p:pic>
      <p:sp>
        <p:nvSpPr>
          <p:cNvPr id="9" name="矢印: 右 8">
            <a:extLst>
              <a:ext uri="{FF2B5EF4-FFF2-40B4-BE49-F238E27FC236}">
                <a16:creationId xmlns:a16="http://schemas.microsoft.com/office/drawing/2014/main" id="{97B8DB4E-1F48-7FAF-348D-8AAE5B48A850}"/>
              </a:ext>
            </a:extLst>
          </p:cNvPr>
          <p:cNvSpPr/>
          <p:nvPr/>
        </p:nvSpPr>
        <p:spPr>
          <a:xfrm rot="5400000">
            <a:off x="4716022" y="3526631"/>
            <a:ext cx="402525"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8" name="四角形: 角を丸くする 27">
            <a:extLst>
              <a:ext uri="{FF2B5EF4-FFF2-40B4-BE49-F238E27FC236}">
                <a16:creationId xmlns:a16="http://schemas.microsoft.com/office/drawing/2014/main" id="{C75C8507-6416-96E8-F0FA-0E241AAA5944}"/>
              </a:ext>
            </a:extLst>
          </p:cNvPr>
          <p:cNvSpPr/>
          <p:nvPr/>
        </p:nvSpPr>
        <p:spPr>
          <a:xfrm>
            <a:off x="5497864" y="4809000"/>
            <a:ext cx="395488" cy="190500"/>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プレースホルダー 2">
            <a:extLst>
              <a:ext uri="{FF2B5EF4-FFF2-40B4-BE49-F238E27FC236}">
                <a16:creationId xmlns:a16="http://schemas.microsoft.com/office/drawing/2014/main" id="{F5BAD054-AD48-CCF6-40BA-9FD3B2D47C76}"/>
              </a:ext>
            </a:extLst>
          </p:cNvPr>
          <p:cNvSpPr txBox="1">
            <a:spLocks/>
          </p:cNvSpPr>
          <p:nvPr/>
        </p:nvSpPr>
        <p:spPr>
          <a:xfrm>
            <a:off x="951215" y="267104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11" name="テキスト プレースホルダー 2">
            <a:extLst>
              <a:ext uri="{FF2B5EF4-FFF2-40B4-BE49-F238E27FC236}">
                <a16:creationId xmlns:a16="http://schemas.microsoft.com/office/drawing/2014/main" id="{AB228742-5146-7E62-5413-638F7446ACED}"/>
              </a:ext>
            </a:extLst>
          </p:cNvPr>
          <p:cNvSpPr txBox="1">
            <a:spLocks/>
          </p:cNvSpPr>
          <p:nvPr/>
        </p:nvSpPr>
        <p:spPr>
          <a:xfrm>
            <a:off x="1012175" y="287678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2" name="テキスト プレースホルダー 2">
            <a:extLst>
              <a:ext uri="{FF2B5EF4-FFF2-40B4-BE49-F238E27FC236}">
                <a16:creationId xmlns:a16="http://schemas.microsoft.com/office/drawing/2014/main" id="{05B3EA49-05B9-4010-312E-F9F3FF1ED9B8}"/>
              </a:ext>
            </a:extLst>
          </p:cNvPr>
          <p:cNvSpPr txBox="1">
            <a:spLocks/>
          </p:cNvSpPr>
          <p:nvPr/>
        </p:nvSpPr>
        <p:spPr>
          <a:xfrm>
            <a:off x="958835" y="315110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13" name="テキスト プレースホルダー 2">
            <a:extLst>
              <a:ext uri="{FF2B5EF4-FFF2-40B4-BE49-F238E27FC236}">
                <a16:creationId xmlns:a16="http://schemas.microsoft.com/office/drawing/2014/main" id="{EF8CEACA-7DEC-7AEE-AE33-857348B73610}"/>
              </a:ext>
            </a:extLst>
          </p:cNvPr>
          <p:cNvSpPr txBox="1">
            <a:spLocks/>
          </p:cNvSpPr>
          <p:nvPr/>
        </p:nvSpPr>
        <p:spPr>
          <a:xfrm>
            <a:off x="4347360" y="327664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(d)</a:t>
            </a:r>
          </a:p>
        </p:txBody>
      </p:sp>
      <p:sp>
        <p:nvSpPr>
          <p:cNvPr id="14" name="テキスト プレースホルダー 2">
            <a:extLst>
              <a:ext uri="{FF2B5EF4-FFF2-40B4-BE49-F238E27FC236}">
                <a16:creationId xmlns:a16="http://schemas.microsoft.com/office/drawing/2014/main" id="{3D427B81-BC59-1550-606D-710C724509DE}"/>
              </a:ext>
            </a:extLst>
          </p:cNvPr>
          <p:cNvSpPr txBox="1">
            <a:spLocks/>
          </p:cNvSpPr>
          <p:nvPr/>
        </p:nvSpPr>
        <p:spPr>
          <a:xfrm>
            <a:off x="5187935" y="4772016"/>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(e)</a:t>
            </a:r>
          </a:p>
        </p:txBody>
      </p:sp>
      <p:sp>
        <p:nvSpPr>
          <p:cNvPr id="15" name="テキスト プレースホルダー 2">
            <a:extLst>
              <a:ext uri="{FF2B5EF4-FFF2-40B4-BE49-F238E27FC236}">
                <a16:creationId xmlns:a16="http://schemas.microsoft.com/office/drawing/2014/main" id="{B918B4EB-6B5E-566A-CB52-33DED12A2C4B}"/>
              </a:ext>
            </a:extLst>
          </p:cNvPr>
          <p:cNvSpPr txBox="1">
            <a:spLocks/>
          </p:cNvSpPr>
          <p:nvPr/>
        </p:nvSpPr>
        <p:spPr>
          <a:xfrm>
            <a:off x="7276001" y="3303232"/>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(f)</a:t>
            </a:r>
          </a:p>
        </p:txBody>
      </p:sp>
      <p:sp>
        <p:nvSpPr>
          <p:cNvPr id="16" name="テキスト プレースホルダー 2">
            <a:extLst>
              <a:ext uri="{FF2B5EF4-FFF2-40B4-BE49-F238E27FC236}">
                <a16:creationId xmlns:a16="http://schemas.microsoft.com/office/drawing/2014/main" id="{7C3C08E3-6FFE-E489-4DC2-DE642A7AB966}"/>
              </a:ext>
            </a:extLst>
          </p:cNvPr>
          <p:cNvSpPr txBox="1">
            <a:spLocks/>
          </p:cNvSpPr>
          <p:nvPr/>
        </p:nvSpPr>
        <p:spPr>
          <a:xfrm>
            <a:off x="4945733" y="1027872"/>
            <a:ext cx="4127400" cy="864965"/>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・テーブルパターンコードは既存のコードと</a:t>
            </a:r>
            <a:r>
              <a:rPr lang="ja-JP" altLang="en-US" sz="1000" b="1" dirty="0">
                <a:solidFill>
                  <a:schemeClr val="accent6"/>
                </a:solidFill>
                <a:latin typeface="Meiryo UI" panose="020B0604030504040204" pitchFamily="50" charset="-128"/>
                <a:ea typeface="Meiryo UI" panose="020B0604030504040204" pitchFamily="50" charset="-128"/>
              </a:rPr>
              <a:t>重複しないコードを指定</a:t>
            </a:r>
            <a:r>
              <a:rPr lang="ja-JP" altLang="en-US" sz="1000" dirty="0">
                <a:latin typeface="Meiryo UI" panose="020B0604030504040204" pitchFamily="50" charset="-128"/>
                <a:ea typeface="Meiryo UI" panose="020B0604030504040204" pitchFamily="50" charset="-128"/>
              </a:rPr>
              <a:t>してください。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・テーブルパターンコードは入力処理でも表示されるため目的が分かる</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名称を推奨します。</a:t>
            </a:r>
            <a:endParaRPr lang="en-US" altLang="ja-JP" sz="1000" dirty="0">
              <a:latin typeface="Meiryo UI" panose="020B0604030504040204" pitchFamily="50" charset="-128"/>
              <a:ea typeface="Meiryo UI" panose="020B0604030504040204" pitchFamily="50" charset="-128"/>
            </a:endParaRPr>
          </a:p>
        </p:txBody>
      </p:sp>
      <p:sp>
        <p:nvSpPr>
          <p:cNvPr id="17" name="テキスト プレースホルダー 2">
            <a:extLst>
              <a:ext uri="{FF2B5EF4-FFF2-40B4-BE49-F238E27FC236}">
                <a16:creationId xmlns:a16="http://schemas.microsoft.com/office/drawing/2014/main" id="{0967262F-9C8C-E8DE-47B8-C07D3DD049D1}"/>
              </a:ext>
            </a:extLst>
          </p:cNvPr>
          <p:cNvSpPr txBox="1">
            <a:spLocks/>
          </p:cNvSpPr>
          <p:nvPr/>
        </p:nvSpPr>
        <p:spPr>
          <a:xfrm>
            <a:off x="4286883" y="3995526"/>
            <a:ext cx="1793813" cy="2293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📄取り込み元ファイルを選択</a:t>
            </a: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77684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11</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５</a:t>
            </a:r>
            <a:r>
              <a:rPr kumimoji="1" lang="ja-JP" altLang="en-US" sz="2000" dirty="0"/>
              <a:t>．データ入力パターンの登録</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①✅取り込み項目の選択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Excel</a:t>
            </a:r>
            <a:r>
              <a:rPr lang="ja-JP" altLang="en-US" sz="1000" dirty="0">
                <a:latin typeface="Meiryo UI" panose="020B0604030504040204" pitchFamily="50" charset="-128"/>
                <a:ea typeface="Meiryo UI" panose="020B0604030504040204" pitchFamily="50" charset="-128"/>
              </a:rPr>
              <a:t>取込ファイルの項目より、</a:t>
            </a:r>
            <a:r>
              <a:rPr lang="ja-JP" altLang="en-US" sz="1000" b="1" dirty="0">
                <a:solidFill>
                  <a:schemeClr val="accent6"/>
                </a:solidFill>
                <a:latin typeface="Meiryo UI" panose="020B0604030504040204" pitchFamily="50" charset="-128"/>
                <a:ea typeface="Meiryo UI" panose="020B0604030504040204" pitchFamily="50" charset="-128"/>
              </a:rPr>
              <a:t>どの項目をシステムに取り込むか</a:t>
            </a:r>
            <a:r>
              <a:rPr lang="ja-JP" altLang="en-US" sz="1000" dirty="0">
                <a:latin typeface="Meiryo UI" panose="020B0604030504040204" pitchFamily="50" charset="-128"/>
                <a:ea typeface="Meiryo UI" panose="020B0604030504040204" pitchFamily="50" charset="-128"/>
              </a:rPr>
              <a:t>をチェックします。（例：血液型、組合員区分、メールアドレス など）</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②⚙️入力順（セル番号）を設定　</a:t>
            </a:r>
            <a:r>
              <a:rPr lang="en-US" altLang="ja-JP" sz="1000" b="1" dirty="0">
                <a:solidFill>
                  <a:schemeClr val="accent3"/>
                </a:solidFill>
                <a:latin typeface="Meiryo UI" panose="020B0604030504040204" pitchFamily="50" charset="-128"/>
                <a:ea typeface="Meiryo UI" panose="020B0604030504040204" pitchFamily="50" charset="-128"/>
              </a:rPr>
              <a:t>(b)(c)</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チェックした項目が、</a:t>
            </a:r>
            <a:r>
              <a:rPr lang="en-US" altLang="ja-JP" sz="1000" dirty="0">
                <a:latin typeface="Meiryo UI" panose="020B0604030504040204" pitchFamily="50" charset="-128"/>
                <a:ea typeface="Meiryo UI" panose="020B0604030504040204" pitchFamily="50" charset="-128"/>
              </a:rPr>
              <a:t>Excel</a:t>
            </a:r>
            <a:r>
              <a:rPr lang="ja-JP" altLang="en-US" sz="1000" dirty="0">
                <a:latin typeface="Meiryo UI" panose="020B0604030504040204" pitchFamily="50" charset="-128"/>
                <a:ea typeface="Meiryo UI" panose="020B0604030504040204" pitchFamily="50" charset="-128"/>
              </a:rPr>
              <a:t>のどの列（</a:t>
            </a:r>
            <a:r>
              <a:rPr lang="en-US" altLang="ja-JP" sz="1000" dirty="0">
                <a:latin typeface="Meiryo UI" panose="020B0604030504040204" pitchFamily="50" charset="-128"/>
                <a:ea typeface="Meiryo UI" panose="020B0604030504040204" pitchFamily="50" charset="-128"/>
              </a:rPr>
              <a:t>A</a:t>
            </a:r>
            <a:r>
              <a:rPr lang="ja-JP" altLang="en-US" sz="1000" dirty="0">
                <a:latin typeface="Meiryo UI" panose="020B0604030504040204" pitchFamily="50" charset="-128"/>
                <a:ea typeface="Meiryo UI" panose="020B0604030504040204" pitchFamily="50" charset="-128"/>
              </a:rPr>
              <a:t>列／</a:t>
            </a:r>
            <a:r>
              <a:rPr lang="en-US" altLang="ja-JP" sz="1000" dirty="0">
                <a:latin typeface="Meiryo UI" panose="020B0604030504040204" pitchFamily="50" charset="-128"/>
                <a:ea typeface="Meiryo UI" panose="020B0604030504040204" pitchFamily="50" charset="-128"/>
              </a:rPr>
              <a:t>B</a:t>
            </a:r>
            <a:r>
              <a:rPr lang="ja-JP" altLang="en-US" sz="1000" dirty="0">
                <a:latin typeface="Meiryo UI" panose="020B0604030504040204" pitchFamily="50" charset="-128"/>
                <a:ea typeface="Meiryo UI" panose="020B0604030504040204" pitchFamily="50" charset="-128"/>
              </a:rPr>
              <a:t>列</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）を読み込むかを設定します。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solidFill>
                  <a:schemeClr val="accent6"/>
                </a:solidFill>
                <a:latin typeface="Meiryo UI" panose="020B0604030504040204" pitchFamily="50" charset="-128"/>
                <a:ea typeface="Meiryo UI" panose="020B0604030504040204" pitchFamily="50" charset="-128"/>
              </a:rPr>
              <a:t>「自動採番」</a:t>
            </a:r>
            <a:r>
              <a:rPr lang="ja-JP" altLang="en-US" sz="1000" dirty="0">
                <a:latin typeface="Meiryo UI" panose="020B0604030504040204" pitchFamily="50" charset="-128"/>
                <a:ea typeface="Meiryo UI" panose="020B0604030504040204" pitchFamily="50" charset="-128"/>
              </a:rPr>
              <a:t>ボタンを押すと、選択した並び順に応じて</a:t>
            </a:r>
            <a:r>
              <a:rPr lang="ja-JP" altLang="en-US" sz="1000" b="1" dirty="0">
                <a:solidFill>
                  <a:schemeClr val="accent6"/>
                </a:solidFill>
                <a:latin typeface="Meiryo UI" panose="020B0604030504040204" pitchFamily="50" charset="-128"/>
                <a:ea typeface="Meiryo UI" panose="020B0604030504040204" pitchFamily="50" charset="-128"/>
              </a:rPr>
              <a:t>セル番号が自動で付与</a:t>
            </a:r>
            <a:r>
              <a:rPr lang="ja-JP" altLang="en-US" sz="1000" dirty="0">
                <a:latin typeface="Meiryo UI" panose="020B0604030504040204" pitchFamily="50" charset="-128"/>
                <a:ea typeface="Meiryo UI" panose="020B0604030504040204" pitchFamily="50" charset="-128"/>
              </a:rPr>
              <a:t>されます。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→手動設定のミスや抜け漏れ防止に有効です。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③</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「登録」ボタンを選択　</a:t>
            </a:r>
            <a:r>
              <a:rPr lang="en-US" altLang="ja-JP" sz="1000" b="1" dirty="0">
                <a:solidFill>
                  <a:schemeClr val="accent3"/>
                </a:solidFill>
                <a:latin typeface="Meiryo UI" panose="020B0604030504040204" pitchFamily="50" charset="-128"/>
                <a:ea typeface="Meiryo UI" panose="020B0604030504040204" pitchFamily="50" charset="-128"/>
              </a:rPr>
              <a:t>(d)</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設定した内容が</a:t>
            </a:r>
            <a:r>
              <a:rPr lang="ja-JP" altLang="en-US" sz="1000" b="1" dirty="0">
                <a:solidFill>
                  <a:schemeClr val="accent6"/>
                </a:solidFill>
                <a:latin typeface="Meiryo UI" panose="020B0604030504040204" pitchFamily="50" charset="-128"/>
                <a:ea typeface="Meiryo UI" panose="020B0604030504040204" pitchFamily="50" charset="-128"/>
              </a:rPr>
              <a:t>新しい入力パターンとして保存</a:t>
            </a:r>
            <a:r>
              <a:rPr lang="ja-JP" altLang="en-US" sz="1000" dirty="0">
                <a:latin typeface="Meiryo UI" panose="020B0604030504040204" pitchFamily="50" charset="-128"/>
                <a:ea typeface="Meiryo UI" panose="020B0604030504040204" pitchFamily="50" charset="-128"/>
              </a:rPr>
              <a:t>され、以後の入力処理で選択できます。</a:t>
            </a: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（２）取り込みたい項目の設定と登録</a:t>
            </a:r>
            <a:endParaRPr lang="en-US" altLang="ja-JP" sz="1200" dirty="0">
              <a:latin typeface="Meiryo UI" panose="020B0604030504040204" pitchFamily="50" charset="-128"/>
              <a:ea typeface="Meiryo UI" panose="020B0604030504040204" pitchFamily="50" charset="-128"/>
            </a:endParaRPr>
          </a:p>
        </p:txBody>
      </p:sp>
      <p:grpSp>
        <p:nvGrpSpPr>
          <p:cNvPr id="18" name="グループ化 17">
            <a:extLst>
              <a:ext uri="{FF2B5EF4-FFF2-40B4-BE49-F238E27FC236}">
                <a16:creationId xmlns:a16="http://schemas.microsoft.com/office/drawing/2014/main" id="{8A5F8CA7-F66A-7EBD-865A-B3EAB65EAF31}"/>
              </a:ext>
            </a:extLst>
          </p:cNvPr>
          <p:cNvGrpSpPr/>
          <p:nvPr/>
        </p:nvGrpSpPr>
        <p:grpSpPr>
          <a:xfrm>
            <a:off x="349407" y="2405916"/>
            <a:ext cx="8345519" cy="2259443"/>
            <a:chOff x="356841" y="2145723"/>
            <a:chExt cx="8345519" cy="2259443"/>
          </a:xfrm>
        </p:grpSpPr>
        <p:pic>
          <p:nvPicPr>
            <p:cNvPr id="17" name="図 16">
              <a:extLst>
                <a:ext uri="{FF2B5EF4-FFF2-40B4-BE49-F238E27FC236}">
                  <a16:creationId xmlns:a16="http://schemas.microsoft.com/office/drawing/2014/main" id="{131093A1-4951-EB5F-8E52-FE5099E828C3}"/>
                </a:ext>
              </a:extLst>
            </p:cNvPr>
            <p:cNvPicPr>
              <a:picLocks noChangeAspect="1"/>
            </p:cNvPicPr>
            <p:nvPr/>
          </p:nvPicPr>
          <p:blipFill>
            <a:blip r:embed="rId3"/>
            <a:stretch>
              <a:fillRect/>
            </a:stretch>
          </p:blipFill>
          <p:spPr>
            <a:xfrm>
              <a:off x="356841" y="3637182"/>
              <a:ext cx="8342808" cy="767984"/>
            </a:xfrm>
            <a:prstGeom prst="rect">
              <a:avLst/>
            </a:prstGeom>
          </p:spPr>
        </p:pic>
        <p:pic>
          <p:nvPicPr>
            <p:cNvPr id="13" name="図 12">
              <a:extLst>
                <a:ext uri="{FF2B5EF4-FFF2-40B4-BE49-F238E27FC236}">
                  <a16:creationId xmlns:a16="http://schemas.microsoft.com/office/drawing/2014/main" id="{0A306BE1-768A-AA37-B8AF-8672F5000233}"/>
                </a:ext>
              </a:extLst>
            </p:cNvPr>
            <p:cNvPicPr>
              <a:picLocks noChangeAspect="1"/>
            </p:cNvPicPr>
            <p:nvPr/>
          </p:nvPicPr>
          <p:blipFill>
            <a:blip r:embed="rId4"/>
            <a:stretch>
              <a:fillRect/>
            </a:stretch>
          </p:blipFill>
          <p:spPr>
            <a:xfrm>
              <a:off x="359552" y="2145723"/>
              <a:ext cx="8342808" cy="1508526"/>
            </a:xfrm>
            <a:prstGeom prst="rect">
              <a:avLst/>
            </a:prstGeom>
          </p:spPr>
        </p:pic>
      </p:grpSp>
      <p:sp>
        <p:nvSpPr>
          <p:cNvPr id="32" name="四角形: 角を丸くする 31">
            <a:extLst>
              <a:ext uri="{FF2B5EF4-FFF2-40B4-BE49-F238E27FC236}">
                <a16:creationId xmlns:a16="http://schemas.microsoft.com/office/drawing/2014/main" id="{5BD73B4F-D282-E97A-A318-9A155F9197E6}"/>
              </a:ext>
            </a:extLst>
          </p:cNvPr>
          <p:cNvSpPr/>
          <p:nvPr/>
        </p:nvSpPr>
        <p:spPr>
          <a:xfrm>
            <a:off x="520943" y="3241286"/>
            <a:ext cx="337792" cy="1339706"/>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631A5B6B-F2AF-ED31-F404-42F59AAB25F9}"/>
              </a:ext>
            </a:extLst>
          </p:cNvPr>
          <p:cNvSpPr/>
          <p:nvPr/>
        </p:nvSpPr>
        <p:spPr>
          <a:xfrm>
            <a:off x="2973072" y="3047515"/>
            <a:ext cx="513544" cy="1523016"/>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四角形: 角を丸くする 14">
            <a:extLst>
              <a:ext uri="{FF2B5EF4-FFF2-40B4-BE49-F238E27FC236}">
                <a16:creationId xmlns:a16="http://schemas.microsoft.com/office/drawing/2014/main" id="{A10B6F9E-ABED-DFB7-8047-3BC18C9F2688}"/>
              </a:ext>
            </a:extLst>
          </p:cNvPr>
          <p:cNvSpPr/>
          <p:nvPr/>
        </p:nvSpPr>
        <p:spPr>
          <a:xfrm>
            <a:off x="7794115" y="3897375"/>
            <a:ext cx="898100" cy="22857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四角形: 角を丸くする 19">
            <a:extLst>
              <a:ext uri="{FF2B5EF4-FFF2-40B4-BE49-F238E27FC236}">
                <a16:creationId xmlns:a16="http://schemas.microsoft.com/office/drawing/2014/main" id="{313D7569-D48F-7E1C-9AD5-7DE725471559}"/>
              </a:ext>
            </a:extLst>
          </p:cNvPr>
          <p:cNvSpPr/>
          <p:nvPr/>
        </p:nvSpPr>
        <p:spPr>
          <a:xfrm>
            <a:off x="7058514" y="3078562"/>
            <a:ext cx="628393" cy="20480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プレースホルダー 2">
            <a:extLst>
              <a:ext uri="{FF2B5EF4-FFF2-40B4-BE49-F238E27FC236}">
                <a16:creationId xmlns:a16="http://schemas.microsoft.com/office/drawing/2014/main" id="{0378D037-9652-C9A7-FD1F-F6C02E4EC349}"/>
              </a:ext>
            </a:extLst>
          </p:cNvPr>
          <p:cNvSpPr txBox="1">
            <a:spLocks/>
          </p:cNvSpPr>
          <p:nvPr/>
        </p:nvSpPr>
        <p:spPr>
          <a:xfrm>
            <a:off x="207618" y="3179816"/>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9" name="テキスト プレースホルダー 2">
            <a:extLst>
              <a:ext uri="{FF2B5EF4-FFF2-40B4-BE49-F238E27FC236}">
                <a16:creationId xmlns:a16="http://schemas.microsoft.com/office/drawing/2014/main" id="{BB15BECA-9FAC-6211-BAB8-DC9769D89644}"/>
              </a:ext>
            </a:extLst>
          </p:cNvPr>
          <p:cNvSpPr txBox="1">
            <a:spLocks/>
          </p:cNvSpPr>
          <p:nvPr/>
        </p:nvSpPr>
        <p:spPr>
          <a:xfrm>
            <a:off x="2649995" y="2992711"/>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0" name="テキスト プレースホルダー 2">
            <a:extLst>
              <a:ext uri="{FF2B5EF4-FFF2-40B4-BE49-F238E27FC236}">
                <a16:creationId xmlns:a16="http://schemas.microsoft.com/office/drawing/2014/main" id="{D099CE53-B2E5-3572-ED75-4AE36455157A}"/>
              </a:ext>
            </a:extLst>
          </p:cNvPr>
          <p:cNvSpPr txBox="1">
            <a:spLocks/>
          </p:cNvSpPr>
          <p:nvPr/>
        </p:nvSpPr>
        <p:spPr>
          <a:xfrm>
            <a:off x="6711042" y="3034064"/>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11" name="テキスト プレースホルダー 2">
            <a:extLst>
              <a:ext uri="{FF2B5EF4-FFF2-40B4-BE49-F238E27FC236}">
                <a16:creationId xmlns:a16="http://schemas.microsoft.com/office/drawing/2014/main" id="{B1D142F8-53CF-CA3F-9020-9290F705A1D2}"/>
              </a:ext>
            </a:extLst>
          </p:cNvPr>
          <p:cNvSpPr txBox="1">
            <a:spLocks/>
          </p:cNvSpPr>
          <p:nvPr/>
        </p:nvSpPr>
        <p:spPr>
          <a:xfrm>
            <a:off x="7475182" y="3888279"/>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(d)</a:t>
            </a:r>
          </a:p>
        </p:txBody>
      </p:sp>
      <p:sp>
        <p:nvSpPr>
          <p:cNvPr id="6" name="テキスト プレースホルダー 2">
            <a:extLst>
              <a:ext uri="{FF2B5EF4-FFF2-40B4-BE49-F238E27FC236}">
                <a16:creationId xmlns:a16="http://schemas.microsoft.com/office/drawing/2014/main" id="{769ACB4F-5824-14EC-11B6-D08548B67F38}"/>
              </a:ext>
            </a:extLst>
          </p:cNvPr>
          <p:cNvSpPr txBox="1">
            <a:spLocks/>
          </p:cNvSpPr>
          <p:nvPr/>
        </p:nvSpPr>
        <p:spPr>
          <a:xfrm>
            <a:off x="5078754" y="1339636"/>
            <a:ext cx="3613461" cy="996456"/>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・誤ったセル番号を指定すると</a:t>
            </a:r>
            <a:r>
              <a:rPr lang="ja-JP" altLang="en-US" sz="1000" b="1" dirty="0">
                <a:solidFill>
                  <a:schemeClr val="accent6"/>
                </a:solidFill>
                <a:latin typeface="Meiryo UI" panose="020B0604030504040204" pitchFamily="50" charset="-128"/>
                <a:ea typeface="Meiryo UI" panose="020B0604030504040204" pitchFamily="50" charset="-128"/>
              </a:rPr>
              <a:t>想定外の項目にデータが入る</a:t>
            </a:r>
            <a:r>
              <a:rPr lang="ja-JP" altLang="en-US" sz="1000" dirty="0">
                <a:latin typeface="Meiryo UI" panose="020B0604030504040204" pitchFamily="50" charset="-128"/>
                <a:ea typeface="Meiryo UI" panose="020B0604030504040204" pitchFamily="50" charset="-128"/>
              </a:rPr>
              <a:t>ため</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注意してください。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・入力処理には取消がないため、</a:t>
            </a:r>
            <a:r>
              <a:rPr lang="ja-JP" altLang="en-US" sz="1000" b="1" dirty="0">
                <a:solidFill>
                  <a:schemeClr val="accent6"/>
                </a:solidFill>
                <a:latin typeface="Meiryo UI" panose="020B0604030504040204" pitchFamily="50" charset="-128"/>
                <a:ea typeface="Meiryo UI" panose="020B0604030504040204" pitchFamily="50" charset="-128"/>
              </a:rPr>
              <a:t>最小限の項目</a:t>
            </a:r>
            <a:r>
              <a:rPr lang="ja-JP" altLang="en-US" sz="1000" dirty="0">
                <a:latin typeface="Meiryo UI" panose="020B0604030504040204" pitchFamily="50" charset="-128"/>
                <a:ea typeface="Meiryo UI" panose="020B0604030504040204" pitchFamily="50" charset="-128"/>
              </a:rPr>
              <a:t>だけ取り込むことを</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推奨します。</a:t>
            </a:r>
            <a:endParaRPr lang="en-US" altLang="ja-JP" sz="1000" dirty="0">
              <a:latin typeface="Meiryo UI" panose="020B0604030504040204" pitchFamily="50" charset="-128"/>
              <a:ea typeface="Meiryo UI" panose="020B0604030504040204" pitchFamily="50" charset="-128"/>
            </a:endParaRPr>
          </a:p>
        </p:txBody>
      </p:sp>
      <p:sp>
        <p:nvSpPr>
          <p:cNvPr id="14" name="テキスト プレースホルダー 2">
            <a:extLst>
              <a:ext uri="{FF2B5EF4-FFF2-40B4-BE49-F238E27FC236}">
                <a16:creationId xmlns:a16="http://schemas.microsoft.com/office/drawing/2014/main" id="{1DC38AF7-7EE9-71FA-0E82-3D77F0866BAB}"/>
              </a:ext>
            </a:extLst>
          </p:cNvPr>
          <p:cNvSpPr txBox="1">
            <a:spLocks/>
          </p:cNvSpPr>
          <p:nvPr/>
        </p:nvSpPr>
        <p:spPr>
          <a:xfrm>
            <a:off x="3556053" y="3370577"/>
            <a:ext cx="3487742" cy="953930"/>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💡セル番号の設定について</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・青字の項目はテーブルのキー項目です。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固定項目のため変更できません。</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Excel A</a:t>
            </a:r>
            <a:r>
              <a:rPr lang="ja-JP" altLang="en-US" sz="1000" dirty="0">
                <a:latin typeface="Meiryo UI" panose="020B0604030504040204" pitchFamily="50" charset="-128"/>
                <a:ea typeface="Meiryo UI" panose="020B0604030504040204" pitchFamily="50" charset="-128"/>
              </a:rPr>
              <a:t>列 </a:t>
            </a:r>
            <a:r>
              <a:rPr lang="en-US" altLang="ja-JP" sz="1000" dirty="0">
                <a:latin typeface="Meiryo UI" panose="020B0604030504040204" pitchFamily="50" charset="-128"/>
                <a:ea typeface="Meiryo UI" panose="020B0604030504040204" pitchFamily="50" charset="-128"/>
              </a:rPr>
              <a:t>= 1</a:t>
            </a: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Excel B</a:t>
            </a:r>
            <a:r>
              <a:rPr lang="ja-JP" altLang="en-US" sz="1000" dirty="0">
                <a:latin typeface="Meiryo UI" panose="020B0604030504040204" pitchFamily="50" charset="-128"/>
                <a:ea typeface="Meiryo UI" panose="020B0604030504040204" pitchFamily="50" charset="-128"/>
              </a:rPr>
              <a:t>列 </a:t>
            </a:r>
            <a:r>
              <a:rPr lang="en-US" altLang="ja-JP" sz="1000" dirty="0">
                <a:latin typeface="Meiryo UI" panose="020B0604030504040204" pitchFamily="50" charset="-128"/>
                <a:ea typeface="Meiryo UI" panose="020B0604030504040204" pitchFamily="50" charset="-128"/>
              </a:rPr>
              <a:t>= 2</a:t>
            </a:r>
            <a:r>
              <a:rPr lang="ja-JP" altLang="en-US" sz="1000" dirty="0">
                <a:latin typeface="Meiryo UI" panose="020B0604030504040204" pitchFamily="50" charset="-128"/>
                <a:ea typeface="Meiryo UI" panose="020B0604030504040204" pitchFamily="50" charset="-128"/>
              </a:rPr>
              <a:t>　</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　となります。</a:t>
            </a: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52391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12</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６</a:t>
            </a:r>
            <a:r>
              <a:rPr kumimoji="1" lang="ja-JP" altLang="en-US" sz="2000" dirty="0"/>
              <a:t>．データ入力処理</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①✅入出力区分の選択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「外部ファイル取込」を選択し、「検索」します。登録済みの入力パターン一覧が表示されます。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②⚙️入力パターンと取り込みファイルの設定　</a:t>
            </a:r>
            <a:r>
              <a:rPr lang="en-US" altLang="ja-JP" sz="1000" b="1" dirty="0">
                <a:solidFill>
                  <a:schemeClr val="accent3"/>
                </a:solidFill>
                <a:latin typeface="Meiryo UI" panose="020B0604030504040204" pitchFamily="50" charset="-128"/>
                <a:ea typeface="Meiryo UI" panose="020B0604030504040204" pitchFamily="50" charset="-128"/>
              </a:rPr>
              <a:t>(b)(c)</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処理したい入力パターンにチェックを付け、</a:t>
            </a:r>
            <a:r>
              <a:rPr lang="ja-JP" altLang="en-US" sz="1000" b="1" dirty="0">
                <a:solidFill>
                  <a:schemeClr val="accent6"/>
                </a:solidFill>
                <a:latin typeface="Meiryo UI" panose="020B0604030504040204" pitchFamily="50" charset="-128"/>
                <a:ea typeface="Meiryo UI" panose="020B0604030504040204" pitchFamily="50" charset="-128"/>
              </a:rPr>
              <a:t>取り込みフォルダと取り込みファイル名を確認</a:t>
            </a:r>
            <a:r>
              <a:rPr lang="ja-JP" altLang="en-US" sz="1000" dirty="0">
                <a:latin typeface="Meiryo UI" panose="020B0604030504040204" pitchFamily="50" charset="-128"/>
                <a:ea typeface="Meiryo UI" panose="020B0604030504040204" pitchFamily="50" charset="-128"/>
              </a:rPr>
              <a:t>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・取り込みフォルダと取り込みファイル名は「入力ファイル名」欄をダブルクリックすると再設定できます。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・パターン名称や入力ファイル名などは、登録済みの入力パターン内容に基づいて初期表示されます。</a:t>
            </a: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（１）データ入出力処理より入力パターンを選択</a:t>
            </a:r>
            <a:endParaRPr lang="en-US" altLang="ja-JP" sz="1200" dirty="0">
              <a:latin typeface="Meiryo UI" panose="020B0604030504040204" pitchFamily="50" charset="-128"/>
              <a:ea typeface="Meiryo UI" panose="020B0604030504040204" pitchFamily="50" charset="-128"/>
            </a:endParaRPr>
          </a:p>
        </p:txBody>
      </p:sp>
      <p:pic>
        <p:nvPicPr>
          <p:cNvPr id="26" name="図 25">
            <a:extLst>
              <a:ext uri="{FF2B5EF4-FFF2-40B4-BE49-F238E27FC236}">
                <a16:creationId xmlns:a16="http://schemas.microsoft.com/office/drawing/2014/main" id="{2CA556B7-68C0-2A1A-16B1-CE36E3845FC6}"/>
              </a:ext>
            </a:extLst>
          </p:cNvPr>
          <p:cNvPicPr>
            <a:picLocks noChangeAspect="1"/>
          </p:cNvPicPr>
          <p:nvPr/>
        </p:nvPicPr>
        <p:blipFill>
          <a:blip r:embed="rId3"/>
          <a:stretch>
            <a:fillRect/>
          </a:stretch>
        </p:blipFill>
        <p:spPr>
          <a:xfrm>
            <a:off x="288000" y="2041673"/>
            <a:ext cx="6913756" cy="521909"/>
          </a:xfrm>
          <a:prstGeom prst="rect">
            <a:avLst/>
          </a:prstGeom>
        </p:spPr>
      </p:pic>
      <p:pic>
        <p:nvPicPr>
          <p:cNvPr id="27" name="図 26">
            <a:extLst>
              <a:ext uri="{FF2B5EF4-FFF2-40B4-BE49-F238E27FC236}">
                <a16:creationId xmlns:a16="http://schemas.microsoft.com/office/drawing/2014/main" id="{CB5225F0-7648-8A95-3F44-EC371CC8DA66}"/>
              </a:ext>
            </a:extLst>
          </p:cNvPr>
          <p:cNvPicPr>
            <a:picLocks noChangeAspect="1"/>
          </p:cNvPicPr>
          <p:nvPr/>
        </p:nvPicPr>
        <p:blipFill>
          <a:blip r:embed="rId4"/>
          <a:stretch>
            <a:fillRect/>
          </a:stretch>
        </p:blipFill>
        <p:spPr>
          <a:xfrm>
            <a:off x="252000" y="2767262"/>
            <a:ext cx="7278021" cy="2114833"/>
          </a:xfrm>
          <a:prstGeom prst="rect">
            <a:avLst/>
          </a:prstGeom>
        </p:spPr>
      </p:pic>
      <p:pic>
        <p:nvPicPr>
          <p:cNvPr id="13" name="図 12">
            <a:extLst>
              <a:ext uri="{FF2B5EF4-FFF2-40B4-BE49-F238E27FC236}">
                <a16:creationId xmlns:a16="http://schemas.microsoft.com/office/drawing/2014/main" id="{2F23A490-BBC0-CCDD-D6B5-E0FA67BF8654}"/>
              </a:ext>
            </a:extLst>
          </p:cNvPr>
          <p:cNvPicPr>
            <a:picLocks noChangeAspect="1"/>
          </p:cNvPicPr>
          <p:nvPr/>
        </p:nvPicPr>
        <p:blipFill>
          <a:blip r:embed="rId5"/>
          <a:stretch>
            <a:fillRect/>
          </a:stretch>
        </p:blipFill>
        <p:spPr>
          <a:xfrm>
            <a:off x="5806177" y="2595606"/>
            <a:ext cx="2905823" cy="1716329"/>
          </a:xfrm>
          <a:prstGeom prst="rect">
            <a:avLst/>
          </a:prstGeom>
        </p:spPr>
      </p:pic>
      <p:sp>
        <p:nvSpPr>
          <p:cNvPr id="16" name="四角形: 角を丸くする 15">
            <a:extLst>
              <a:ext uri="{FF2B5EF4-FFF2-40B4-BE49-F238E27FC236}">
                <a16:creationId xmlns:a16="http://schemas.microsoft.com/office/drawing/2014/main" id="{72E303F1-01F1-D4E2-9D14-29DA2C047FBB}"/>
              </a:ext>
            </a:extLst>
          </p:cNvPr>
          <p:cNvSpPr/>
          <p:nvPr/>
        </p:nvSpPr>
        <p:spPr>
          <a:xfrm>
            <a:off x="6497874" y="2357068"/>
            <a:ext cx="761214" cy="20513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四角形: 角を丸くする 16">
            <a:extLst>
              <a:ext uri="{FF2B5EF4-FFF2-40B4-BE49-F238E27FC236}">
                <a16:creationId xmlns:a16="http://schemas.microsoft.com/office/drawing/2014/main" id="{8F26B253-0CA2-DEA6-76E2-C9677322DDF4}"/>
              </a:ext>
            </a:extLst>
          </p:cNvPr>
          <p:cNvSpPr/>
          <p:nvPr/>
        </p:nvSpPr>
        <p:spPr>
          <a:xfrm>
            <a:off x="383360" y="2908393"/>
            <a:ext cx="229483" cy="1716329"/>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四角形: 角を丸くする 17">
            <a:extLst>
              <a:ext uri="{FF2B5EF4-FFF2-40B4-BE49-F238E27FC236}">
                <a16:creationId xmlns:a16="http://schemas.microsoft.com/office/drawing/2014/main" id="{FF23DAB1-C93C-07C4-26AD-48A6A64E6DF4}"/>
              </a:ext>
            </a:extLst>
          </p:cNvPr>
          <p:cNvSpPr/>
          <p:nvPr/>
        </p:nvSpPr>
        <p:spPr>
          <a:xfrm>
            <a:off x="3332997" y="3521413"/>
            <a:ext cx="2357684" cy="214115"/>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矢印: 右 14">
            <a:extLst>
              <a:ext uri="{FF2B5EF4-FFF2-40B4-BE49-F238E27FC236}">
                <a16:creationId xmlns:a16="http://schemas.microsoft.com/office/drawing/2014/main" id="{96D7D3B0-38B8-F35A-9CF9-3906707CBCBB}"/>
              </a:ext>
            </a:extLst>
          </p:cNvPr>
          <p:cNvSpPr/>
          <p:nvPr/>
        </p:nvSpPr>
        <p:spPr>
          <a:xfrm>
            <a:off x="5738080" y="3422427"/>
            <a:ext cx="526530"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6" name="テキスト プレースホルダー 2">
            <a:extLst>
              <a:ext uri="{FF2B5EF4-FFF2-40B4-BE49-F238E27FC236}">
                <a16:creationId xmlns:a16="http://schemas.microsoft.com/office/drawing/2014/main" id="{F794AF2A-EC57-75C7-DD8D-84BFA00AB679}"/>
              </a:ext>
            </a:extLst>
          </p:cNvPr>
          <p:cNvSpPr txBox="1">
            <a:spLocks/>
          </p:cNvSpPr>
          <p:nvPr/>
        </p:nvSpPr>
        <p:spPr>
          <a:xfrm>
            <a:off x="6173485" y="233301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7" name="テキスト プレースホルダー 2">
            <a:extLst>
              <a:ext uri="{FF2B5EF4-FFF2-40B4-BE49-F238E27FC236}">
                <a16:creationId xmlns:a16="http://schemas.microsoft.com/office/drawing/2014/main" id="{3BF13185-20F1-4E69-1240-1FD40127B8F6}"/>
              </a:ext>
            </a:extLst>
          </p:cNvPr>
          <p:cNvSpPr txBox="1">
            <a:spLocks/>
          </p:cNvSpPr>
          <p:nvPr/>
        </p:nvSpPr>
        <p:spPr>
          <a:xfrm>
            <a:off x="68580" y="286697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9" name="テキスト プレースホルダー 2">
            <a:extLst>
              <a:ext uri="{FF2B5EF4-FFF2-40B4-BE49-F238E27FC236}">
                <a16:creationId xmlns:a16="http://schemas.microsoft.com/office/drawing/2014/main" id="{718E32A8-D132-ABBF-C8CE-AFB1018B254D}"/>
              </a:ext>
            </a:extLst>
          </p:cNvPr>
          <p:cNvSpPr txBox="1">
            <a:spLocks/>
          </p:cNvSpPr>
          <p:nvPr/>
        </p:nvSpPr>
        <p:spPr>
          <a:xfrm>
            <a:off x="3009457" y="349266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(c)</a:t>
            </a:r>
          </a:p>
        </p:txBody>
      </p:sp>
      <p:sp>
        <p:nvSpPr>
          <p:cNvPr id="10" name="矢印: 右 9">
            <a:extLst>
              <a:ext uri="{FF2B5EF4-FFF2-40B4-BE49-F238E27FC236}">
                <a16:creationId xmlns:a16="http://schemas.microsoft.com/office/drawing/2014/main" id="{52C9DE1F-BD77-9504-677C-3E8A34A7CC86}"/>
              </a:ext>
            </a:extLst>
          </p:cNvPr>
          <p:cNvSpPr/>
          <p:nvPr/>
        </p:nvSpPr>
        <p:spPr>
          <a:xfrm rot="5400000">
            <a:off x="1178252" y="2459394"/>
            <a:ext cx="307494"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812560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285B0474-1BBF-46DB-F510-82DF58120050}"/>
              </a:ext>
            </a:extLst>
          </p:cNvPr>
          <p:cNvPicPr>
            <a:picLocks noChangeAspect="1"/>
          </p:cNvPicPr>
          <p:nvPr/>
        </p:nvPicPr>
        <p:blipFill>
          <a:blip r:embed="rId3"/>
          <a:stretch>
            <a:fillRect/>
          </a:stretch>
        </p:blipFill>
        <p:spPr>
          <a:xfrm>
            <a:off x="182376" y="2014102"/>
            <a:ext cx="6093598" cy="1765841"/>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13</a:t>
            </a:fld>
            <a:endParaRPr kumimoji="1" lang="ja-JP" altLang="en-US" dirty="0"/>
          </a:p>
        </p:txBody>
      </p:sp>
      <p:sp>
        <p:nvSpPr>
          <p:cNvPr id="3" name="タイトル 2"/>
          <p:cNvSpPr>
            <a:spLocks noGrp="1"/>
          </p:cNvSpPr>
          <p:nvPr>
            <p:ph type="title"/>
          </p:nvPr>
        </p:nvSpPr>
        <p:spPr>
          <a:xfrm>
            <a:off x="288000" y="216000"/>
            <a:ext cx="7242790" cy="360000"/>
          </a:xfrm>
        </p:spPr>
        <p:txBody>
          <a:bodyPr/>
          <a:lstStyle/>
          <a:p>
            <a:r>
              <a:rPr kumimoji="1" lang="en-US" altLang="ja-JP" sz="2000" dirty="0"/>
              <a:t>0</a:t>
            </a:r>
            <a:r>
              <a:rPr lang="ja-JP" altLang="en-US" sz="2000" dirty="0"/>
              <a:t>６</a:t>
            </a:r>
            <a:r>
              <a:rPr kumimoji="1" lang="ja-JP" altLang="en-US" sz="2000" dirty="0"/>
              <a:t>．データ入力処理</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テキスト プレースホルダー 2">
            <a:extLst>
              <a:ext uri="{FF2B5EF4-FFF2-40B4-BE49-F238E27FC236}">
                <a16:creationId xmlns:a16="http://schemas.microsoft.com/office/drawing/2014/main" id="{187C1B1C-7086-0EDF-8EB1-B986C7BEB7CD}"/>
              </a:ext>
            </a:extLst>
          </p:cNvPr>
          <p:cNvSpPr txBox="1">
            <a:spLocks/>
          </p:cNvSpPr>
          <p:nvPr/>
        </p:nvSpPr>
        <p:spPr>
          <a:xfrm>
            <a:off x="288000" y="879707"/>
            <a:ext cx="8604000"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①⚙️入力形式の設定　</a:t>
            </a:r>
            <a:r>
              <a:rPr lang="en-US" altLang="ja-JP" sz="1000" b="1" dirty="0">
                <a:solidFill>
                  <a:schemeClr val="accent3"/>
                </a:solidFill>
                <a:latin typeface="Meiryo UI" panose="020B0604030504040204" pitchFamily="50" charset="-128"/>
                <a:ea typeface="Meiryo UI" panose="020B0604030504040204" pitchFamily="50" charset="-128"/>
              </a:rPr>
              <a:t>(a)</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入力パターン画面を右にスクロールし、</a:t>
            </a:r>
            <a:r>
              <a:rPr lang="ja-JP" altLang="en-US" sz="1000" b="1" dirty="0">
                <a:solidFill>
                  <a:schemeClr val="accent6"/>
                </a:solidFill>
                <a:latin typeface="Meiryo UI" panose="020B0604030504040204" pitchFamily="50" charset="-128"/>
                <a:ea typeface="Meiryo UI" panose="020B0604030504040204" pitchFamily="50" charset="-128"/>
              </a:rPr>
              <a:t>データの入力形式（更新区分、</a:t>
            </a:r>
            <a:r>
              <a:rPr lang="en-US" altLang="ja-JP" sz="1000" b="1" dirty="0">
                <a:solidFill>
                  <a:schemeClr val="accent6"/>
                </a:solidFill>
                <a:latin typeface="Meiryo UI" panose="020B0604030504040204" pitchFamily="50" charset="-128"/>
                <a:ea typeface="Meiryo UI" panose="020B0604030504040204" pitchFamily="50" charset="-128"/>
              </a:rPr>
              <a:t>CSV</a:t>
            </a:r>
            <a:r>
              <a:rPr lang="ja-JP" altLang="en-US" sz="1000" b="1" dirty="0">
                <a:solidFill>
                  <a:schemeClr val="accent6"/>
                </a:solidFill>
                <a:latin typeface="Meiryo UI" panose="020B0604030504040204" pitchFamily="50" charset="-128"/>
                <a:ea typeface="Meiryo UI" panose="020B0604030504040204" pitchFamily="50" charset="-128"/>
              </a:rPr>
              <a:t>／</a:t>
            </a:r>
            <a:r>
              <a:rPr lang="en-US" altLang="ja-JP" sz="1000" b="1" dirty="0">
                <a:solidFill>
                  <a:schemeClr val="accent6"/>
                </a:solidFill>
                <a:latin typeface="Meiryo UI" panose="020B0604030504040204" pitchFamily="50" charset="-128"/>
                <a:ea typeface="Meiryo UI" panose="020B0604030504040204" pitchFamily="50" charset="-128"/>
              </a:rPr>
              <a:t>Excel</a:t>
            </a:r>
            <a:r>
              <a:rPr lang="ja-JP" altLang="en-US" sz="1000" b="1" dirty="0">
                <a:solidFill>
                  <a:schemeClr val="accent6"/>
                </a:solidFill>
                <a:latin typeface="Meiryo UI" panose="020B0604030504040204" pitchFamily="50" charset="-128"/>
                <a:ea typeface="Meiryo UI" panose="020B0604030504040204" pitchFamily="50" charset="-128"/>
              </a:rPr>
              <a:t>など）</a:t>
            </a:r>
            <a:r>
              <a:rPr lang="ja-JP" altLang="en-US" sz="1000" dirty="0">
                <a:latin typeface="Meiryo UI" panose="020B0604030504040204" pitchFamily="50" charset="-128"/>
                <a:ea typeface="Meiryo UI" panose="020B0604030504040204" pitchFamily="50" charset="-128"/>
              </a:rPr>
              <a:t>を設定します。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latin typeface="Meiryo UI" panose="020B0604030504040204" pitchFamily="50" charset="-128"/>
                <a:ea typeface="Meiryo UI" panose="020B0604030504040204" pitchFamily="50" charset="-128"/>
              </a:rPr>
              <a:t>②</a:t>
            </a:r>
            <a:r>
              <a:rPr lang="en-US" altLang="ja-JP" sz="1000" b="1" dirty="0">
                <a:latin typeface="Meiryo UI" panose="020B0604030504040204" pitchFamily="50" charset="-128"/>
                <a:ea typeface="Meiryo UI" panose="020B0604030504040204" pitchFamily="50" charset="-128"/>
              </a:rPr>
              <a:t>⏩</a:t>
            </a:r>
            <a:r>
              <a:rPr lang="ja-JP" altLang="en-US" sz="1000" b="1" dirty="0">
                <a:latin typeface="Meiryo UI" panose="020B0604030504040204" pitchFamily="50" charset="-128"/>
                <a:ea typeface="Meiryo UI" panose="020B0604030504040204" pitchFamily="50" charset="-128"/>
              </a:rPr>
              <a:t>実行ボタンを選択　</a:t>
            </a:r>
            <a:r>
              <a:rPr lang="en-US" altLang="ja-JP" sz="1000" b="1" dirty="0">
                <a:solidFill>
                  <a:schemeClr val="accent3"/>
                </a:solidFill>
                <a:latin typeface="Meiryo UI" panose="020B0604030504040204" pitchFamily="50" charset="-128"/>
                <a:ea typeface="Meiryo UI" panose="020B0604030504040204" pitchFamily="50" charset="-128"/>
              </a:rPr>
              <a:t>(b)</a:t>
            </a:r>
            <a:endParaRPr lang="en-US" altLang="ja-JP" sz="1000" b="1"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取り込みファイルの内容が登録されます。想定通りに登録されているか画面やデータ出力で確認してください。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a:t>
            </a:r>
            <a:r>
              <a:rPr lang="ja-JP" altLang="en-US" sz="1000" b="1" dirty="0">
                <a:solidFill>
                  <a:schemeClr val="accent6"/>
                </a:solidFill>
                <a:latin typeface="Meiryo UI" panose="020B0604030504040204" pitchFamily="50" charset="-128"/>
                <a:ea typeface="Meiryo UI" panose="020B0604030504040204" pitchFamily="50" charset="-128"/>
              </a:rPr>
              <a:t>入力処理は取り消しできません。</a:t>
            </a:r>
            <a:r>
              <a:rPr lang="ja-JP" altLang="en-US" sz="1000" dirty="0">
                <a:latin typeface="Meiryo UI" panose="020B0604030504040204" pitchFamily="50" charset="-128"/>
                <a:ea typeface="Meiryo UI" panose="020B0604030504040204" pitchFamily="50" charset="-128"/>
              </a:rPr>
              <a:t>実行前に必ず取り込みファイルの内容をご確認ください。</a:t>
            </a: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1DEC49E-9157-B20F-3193-794AB21B5938}"/>
              </a:ext>
            </a:extLst>
          </p:cNvPr>
          <p:cNvSpPr txBox="1">
            <a:spLocks/>
          </p:cNvSpPr>
          <p:nvPr/>
        </p:nvSpPr>
        <p:spPr>
          <a:xfrm>
            <a:off x="252000" y="658074"/>
            <a:ext cx="8352448" cy="3074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200" b="1" dirty="0">
                <a:latin typeface="Meiryo UI" panose="020B0604030504040204" pitchFamily="50" charset="-128"/>
                <a:ea typeface="Meiryo UI" panose="020B0604030504040204" pitchFamily="50" charset="-128"/>
              </a:rPr>
              <a:t>（２）入力形式を設定して取り込み実行</a:t>
            </a:r>
            <a:endParaRPr lang="en-US" altLang="ja-JP" sz="12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8236C358-85C7-BDA5-7392-D2B9CCB5932C}"/>
              </a:ext>
            </a:extLst>
          </p:cNvPr>
          <p:cNvPicPr>
            <a:picLocks noChangeAspect="1"/>
          </p:cNvPicPr>
          <p:nvPr/>
        </p:nvPicPr>
        <p:blipFill>
          <a:blip r:embed="rId4"/>
          <a:stretch>
            <a:fillRect/>
          </a:stretch>
        </p:blipFill>
        <p:spPr>
          <a:xfrm>
            <a:off x="1225799" y="3624817"/>
            <a:ext cx="4584589" cy="1151511"/>
          </a:xfrm>
          <a:prstGeom prst="rect">
            <a:avLst/>
          </a:prstGeom>
        </p:spPr>
      </p:pic>
      <p:pic>
        <p:nvPicPr>
          <p:cNvPr id="14" name="図 13">
            <a:extLst>
              <a:ext uri="{FF2B5EF4-FFF2-40B4-BE49-F238E27FC236}">
                <a16:creationId xmlns:a16="http://schemas.microsoft.com/office/drawing/2014/main" id="{156DCB29-6F05-1F79-C468-6F4CDF946500}"/>
              </a:ext>
            </a:extLst>
          </p:cNvPr>
          <p:cNvPicPr>
            <a:picLocks noChangeAspect="1"/>
          </p:cNvPicPr>
          <p:nvPr/>
        </p:nvPicPr>
        <p:blipFill>
          <a:blip r:embed="rId5"/>
          <a:stretch>
            <a:fillRect/>
          </a:stretch>
        </p:blipFill>
        <p:spPr>
          <a:xfrm>
            <a:off x="6449220" y="3570346"/>
            <a:ext cx="2179356" cy="1295188"/>
          </a:xfrm>
          <a:prstGeom prst="rect">
            <a:avLst/>
          </a:prstGeom>
        </p:spPr>
      </p:pic>
      <p:sp>
        <p:nvSpPr>
          <p:cNvPr id="19" name="矢印: 右 18">
            <a:extLst>
              <a:ext uri="{FF2B5EF4-FFF2-40B4-BE49-F238E27FC236}">
                <a16:creationId xmlns:a16="http://schemas.microsoft.com/office/drawing/2014/main" id="{C38BFC8E-1FFD-9F13-CFAC-C642CFABABD2}"/>
              </a:ext>
            </a:extLst>
          </p:cNvPr>
          <p:cNvSpPr/>
          <p:nvPr/>
        </p:nvSpPr>
        <p:spPr>
          <a:xfrm rot="8227210">
            <a:off x="5121228" y="3571802"/>
            <a:ext cx="526530"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0" name="矢印: 右 19">
            <a:extLst>
              <a:ext uri="{FF2B5EF4-FFF2-40B4-BE49-F238E27FC236}">
                <a16:creationId xmlns:a16="http://schemas.microsoft.com/office/drawing/2014/main" id="{E85E628B-9556-A6AB-81C9-3E4DA4F8C75A}"/>
              </a:ext>
            </a:extLst>
          </p:cNvPr>
          <p:cNvSpPr/>
          <p:nvPr/>
        </p:nvSpPr>
        <p:spPr>
          <a:xfrm rot="2333545">
            <a:off x="5992266" y="3608482"/>
            <a:ext cx="526530" cy="402251"/>
          </a:xfrm>
          <a:prstGeom prst="rightArrow">
            <a:avLst>
              <a:gd name="adj1" fmla="val 50000"/>
              <a:gd name="adj2" fmla="val 60359"/>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pic>
        <p:nvPicPr>
          <p:cNvPr id="25" name="図 24">
            <a:extLst>
              <a:ext uri="{FF2B5EF4-FFF2-40B4-BE49-F238E27FC236}">
                <a16:creationId xmlns:a16="http://schemas.microsoft.com/office/drawing/2014/main" id="{16368210-6CC6-B335-EBA8-D2660CC23F08}"/>
              </a:ext>
            </a:extLst>
          </p:cNvPr>
          <p:cNvPicPr>
            <a:picLocks noChangeAspect="1"/>
          </p:cNvPicPr>
          <p:nvPr/>
        </p:nvPicPr>
        <p:blipFill>
          <a:blip r:embed="rId6"/>
          <a:stretch>
            <a:fillRect/>
          </a:stretch>
        </p:blipFill>
        <p:spPr>
          <a:xfrm>
            <a:off x="5924346" y="2153590"/>
            <a:ext cx="3133888" cy="1156319"/>
          </a:xfrm>
          <a:prstGeom prst="rect">
            <a:avLst/>
          </a:prstGeom>
        </p:spPr>
      </p:pic>
      <p:sp>
        <p:nvSpPr>
          <p:cNvPr id="6" name="四角形: 角を丸くする 5">
            <a:extLst>
              <a:ext uri="{FF2B5EF4-FFF2-40B4-BE49-F238E27FC236}">
                <a16:creationId xmlns:a16="http://schemas.microsoft.com/office/drawing/2014/main" id="{9405D53E-9E72-FE11-2832-222A54603A2F}"/>
              </a:ext>
            </a:extLst>
          </p:cNvPr>
          <p:cNvSpPr/>
          <p:nvPr/>
        </p:nvSpPr>
        <p:spPr>
          <a:xfrm>
            <a:off x="5644286" y="3348877"/>
            <a:ext cx="658206" cy="20204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四角形: 角を丸くする 6">
            <a:extLst>
              <a:ext uri="{FF2B5EF4-FFF2-40B4-BE49-F238E27FC236}">
                <a16:creationId xmlns:a16="http://schemas.microsoft.com/office/drawing/2014/main" id="{8675F0CD-ED33-545B-602B-73B4481343DD}"/>
              </a:ext>
            </a:extLst>
          </p:cNvPr>
          <p:cNvSpPr/>
          <p:nvPr/>
        </p:nvSpPr>
        <p:spPr>
          <a:xfrm>
            <a:off x="2381520" y="2659266"/>
            <a:ext cx="2673198" cy="137274"/>
          </a:xfrm>
          <a:prstGeom prst="roundRect">
            <a:avLst>
              <a:gd name="adj" fmla="val 5336"/>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プレースホルダー 2">
            <a:extLst>
              <a:ext uri="{FF2B5EF4-FFF2-40B4-BE49-F238E27FC236}">
                <a16:creationId xmlns:a16="http://schemas.microsoft.com/office/drawing/2014/main" id="{FBC8F26F-A456-7B5F-963D-8962CF21F353}"/>
              </a:ext>
            </a:extLst>
          </p:cNvPr>
          <p:cNvSpPr txBox="1">
            <a:spLocks/>
          </p:cNvSpPr>
          <p:nvPr/>
        </p:nvSpPr>
        <p:spPr>
          <a:xfrm>
            <a:off x="2381520" y="2427683"/>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(a)</a:t>
            </a:r>
          </a:p>
        </p:txBody>
      </p:sp>
      <p:sp>
        <p:nvSpPr>
          <p:cNvPr id="12" name="テキスト プレースホルダー 2">
            <a:extLst>
              <a:ext uri="{FF2B5EF4-FFF2-40B4-BE49-F238E27FC236}">
                <a16:creationId xmlns:a16="http://schemas.microsoft.com/office/drawing/2014/main" id="{7CA96724-00B5-1C58-8BEE-58D2F32456CA}"/>
              </a:ext>
            </a:extLst>
          </p:cNvPr>
          <p:cNvSpPr txBox="1">
            <a:spLocks/>
          </p:cNvSpPr>
          <p:nvPr/>
        </p:nvSpPr>
        <p:spPr>
          <a:xfrm>
            <a:off x="5323850" y="3317885"/>
            <a:ext cx="362489" cy="307494"/>
          </a:xfrm>
          <a:prstGeom prst="rect">
            <a:avLst/>
          </a:prstGeom>
        </p:spPr>
        <p:txBody>
          <a:bodyPr wrap="none"/>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000" b="1" dirty="0">
                <a:solidFill>
                  <a:schemeClr val="accent3"/>
                </a:solidFill>
                <a:latin typeface="Meiryo UI" panose="020B0604030504040204" pitchFamily="50" charset="-128"/>
                <a:ea typeface="Meiryo UI" panose="020B0604030504040204" pitchFamily="50" charset="-128"/>
              </a:rPr>
              <a:t>(b)</a:t>
            </a:r>
          </a:p>
        </p:txBody>
      </p:sp>
      <p:sp>
        <p:nvSpPr>
          <p:cNvPr id="13" name="テキスト プレースホルダー 2">
            <a:extLst>
              <a:ext uri="{FF2B5EF4-FFF2-40B4-BE49-F238E27FC236}">
                <a16:creationId xmlns:a16="http://schemas.microsoft.com/office/drawing/2014/main" id="{7F9ACF98-B3CE-3E39-4AED-7A5C03100F56}"/>
              </a:ext>
            </a:extLst>
          </p:cNvPr>
          <p:cNvSpPr txBox="1">
            <a:spLocks/>
          </p:cNvSpPr>
          <p:nvPr/>
        </p:nvSpPr>
        <p:spPr>
          <a:xfrm>
            <a:off x="6096000" y="615170"/>
            <a:ext cx="2947381" cy="1499452"/>
          </a:xfrm>
          <a:prstGeom prst="rect">
            <a:avLst/>
          </a:prstGeom>
          <a:solidFill>
            <a:schemeClr val="accent6">
              <a:alpha val="20000"/>
            </a:schemeClr>
          </a:solidFill>
          <a:ln w="28575">
            <a:solidFill>
              <a:schemeClr val="accent6"/>
            </a:solidFill>
            <a:prstDash val="solid"/>
          </a:ln>
        </p:spPr>
        <p:txBody>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1000" dirty="0">
                <a:latin typeface="Meiryo UI" panose="020B0604030504040204" pitchFamily="50" charset="-128"/>
                <a:ea typeface="Meiryo UI" panose="020B0604030504040204" pitchFamily="50" charset="-128"/>
              </a:rPr>
              <a:t>⚠️注意事項</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b="1" dirty="0">
                <a:latin typeface="Meiryo UI" panose="020B0604030504040204" pitchFamily="50" charset="-128"/>
                <a:ea typeface="Meiryo UI" panose="020B0604030504040204" pitchFamily="50" charset="-128"/>
              </a:rPr>
              <a:t>・</a:t>
            </a:r>
            <a:r>
              <a:rPr lang="ja-JP" altLang="en-US" sz="1000" b="1" dirty="0">
                <a:solidFill>
                  <a:schemeClr val="accent6"/>
                </a:solidFill>
                <a:latin typeface="Meiryo UI" panose="020B0604030504040204" pitchFamily="50" charset="-128"/>
                <a:ea typeface="Meiryo UI" panose="020B0604030504040204" pitchFamily="50" charset="-128"/>
              </a:rPr>
              <a:t>「更新区分」</a:t>
            </a:r>
            <a:r>
              <a:rPr lang="ja-JP" altLang="en-US" sz="1000" dirty="0">
                <a:latin typeface="Meiryo UI" panose="020B0604030504040204" pitchFamily="50" charset="-128"/>
                <a:ea typeface="Meiryo UI" panose="020B0604030504040204" pitchFamily="50" charset="-128"/>
              </a:rPr>
              <a:t>の選択に注意してください。</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今回の事例は既存のデータのメールアドレスを更新</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するため更新区分は「置換のみ」を選択します。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・更新区分を誤ると、</a:t>
            </a:r>
            <a:r>
              <a:rPr lang="ja-JP" altLang="en-US" sz="1000" b="1" dirty="0">
                <a:solidFill>
                  <a:schemeClr val="accent6"/>
                </a:solidFill>
                <a:latin typeface="Meiryo UI" panose="020B0604030504040204" pitchFamily="50" charset="-128"/>
                <a:ea typeface="Meiryo UI" panose="020B0604030504040204" pitchFamily="50" charset="-128"/>
              </a:rPr>
              <a:t>意図しないデータの更新、削除</a:t>
            </a:r>
            <a:r>
              <a:rPr lang="ja-JP" altLang="en-US" sz="1000" dirty="0">
                <a:latin typeface="Meiryo UI" panose="020B0604030504040204" pitchFamily="50" charset="-128"/>
                <a:ea typeface="Meiryo UI" panose="020B0604030504040204" pitchFamily="50" charset="-128"/>
              </a:rPr>
              <a:t>が</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　発生する可能性があります。</a:t>
            </a: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000" dirty="0">
                <a:latin typeface="Meiryo UI" panose="020B0604030504040204" pitchFamily="50" charset="-128"/>
                <a:ea typeface="Meiryo UI" panose="020B0604030504040204" pitchFamily="50" charset="-128"/>
              </a:rPr>
              <a:t>・</a:t>
            </a:r>
            <a:r>
              <a:rPr lang="ja-JP" altLang="en-US" sz="1000" b="1" dirty="0">
                <a:solidFill>
                  <a:schemeClr val="accent6"/>
                </a:solidFill>
                <a:latin typeface="Meiryo UI" panose="020B0604030504040204" pitchFamily="50" charset="-128"/>
                <a:ea typeface="Meiryo UI" panose="020B0604030504040204" pitchFamily="50" charset="-128"/>
              </a:rPr>
              <a:t>以下に更新区分の取り扱いについてマニュアルの表</a:t>
            </a:r>
            <a:endParaRPr lang="en-US" altLang="ja-JP" sz="1000" b="1" dirty="0">
              <a:solidFill>
                <a:schemeClr val="accent6"/>
              </a:solidFill>
              <a:latin typeface="Meiryo UI" panose="020B0604030504040204" pitchFamily="50" charset="-128"/>
              <a:ea typeface="Meiryo UI" panose="020B0604030504040204" pitchFamily="50" charset="-128"/>
            </a:endParaRPr>
          </a:p>
          <a:p>
            <a:pPr marL="0" indent="0">
              <a:buNone/>
            </a:pPr>
            <a:r>
              <a:rPr lang="ja-JP" altLang="en-US" sz="1000" b="1" dirty="0">
                <a:solidFill>
                  <a:schemeClr val="accent6"/>
                </a:solidFill>
                <a:latin typeface="Meiryo UI" panose="020B0604030504040204" pitchFamily="50" charset="-128"/>
                <a:ea typeface="Meiryo UI" panose="020B0604030504040204" pitchFamily="50" charset="-128"/>
              </a:rPr>
              <a:t>　を抜粋しました。</a:t>
            </a:r>
            <a:endParaRPr lang="en-US" altLang="ja-JP" sz="1000" b="1" dirty="0">
              <a:solidFill>
                <a:schemeClr val="accent6"/>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28516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8406" y="2034961"/>
            <a:ext cx="2106819" cy="464781"/>
          </a:xfrm>
          <a:prstGeom prst="rect">
            <a:avLst/>
          </a:prstGeom>
        </p:spPr>
      </p:pic>
      <p:sp>
        <p:nvSpPr>
          <p:cNvPr id="8" name="テキスト ボックス 7"/>
          <p:cNvSpPr txBox="1"/>
          <p:nvPr/>
        </p:nvSpPr>
        <p:spPr>
          <a:xfrm>
            <a:off x="358775" y="3497666"/>
            <a:ext cx="1102866" cy="184666"/>
          </a:xfrm>
          <a:prstGeom prst="rect">
            <a:avLst/>
          </a:prstGeom>
          <a:noFill/>
        </p:spPr>
        <p:txBody>
          <a:bodyPr wrap="none" lIns="0" tIns="0" rIns="0" bIns="0" rtlCol="0">
            <a:spAutoFit/>
          </a:bodyPr>
          <a:lstStyle/>
          <a:p>
            <a:r>
              <a:rPr lang="ja-JP" altLang="en-US" sz="1200" b="1" dirty="0">
                <a:solidFill>
                  <a:srgbClr val="E88254"/>
                </a:solidFill>
              </a:rPr>
              <a:t>公式</a:t>
            </a:r>
            <a:r>
              <a:rPr lang="en-US" altLang="ja-JP" sz="1200" b="1" dirty="0">
                <a:solidFill>
                  <a:srgbClr val="E88254"/>
                </a:solidFill>
              </a:rPr>
              <a:t>SNS</a:t>
            </a:r>
            <a:r>
              <a:rPr lang="ja-JP" altLang="en-US" sz="1200" b="1" dirty="0">
                <a:solidFill>
                  <a:srgbClr val="E88254"/>
                </a:solidFill>
              </a:rPr>
              <a:t>更新中</a:t>
            </a:r>
            <a:endParaRPr kumimoji="1" lang="ja-JP" altLang="en-US" sz="1200" b="1" dirty="0">
              <a:solidFill>
                <a:srgbClr val="E88254"/>
              </a:solidFill>
            </a:endParaRPr>
          </a:p>
        </p:txBody>
      </p:sp>
      <p:sp>
        <p:nvSpPr>
          <p:cNvPr id="10" name="テキスト ボックス 9"/>
          <p:cNvSpPr txBox="1"/>
          <p:nvPr/>
        </p:nvSpPr>
        <p:spPr>
          <a:xfrm>
            <a:off x="755576" y="4009578"/>
            <a:ext cx="1109278" cy="153888"/>
          </a:xfrm>
          <a:prstGeom prst="rect">
            <a:avLst/>
          </a:prstGeom>
          <a:noFill/>
        </p:spPr>
        <p:txBody>
          <a:bodyPr wrap="none" lIns="0" tIns="0" rIns="0" bIns="0" rtlCol="0">
            <a:spAutoFit/>
          </a:bodyPr>
          <a:lstStyle/>
          <a:p>
            <a:r>
              <a:rPr lang="en-US" altLang="ja-JP" sz="1000">
                <a:solidFill>
                  <a:schemeClr val="accent3"/>
                </a:solidFill>
              </a:rPr>
              <a:t>@</a:t>
            </a:r>
            <a:r>
              <a:rPr lang="en-US" altLang="ja-JP" sz="1000" err="1">
                <a:solidFill>
                  <a:schemeClr val="accent3"/>
                </a:solidFill>
              </a:rPr>
              <a:t>superstream.nx</a:t>
            </a:r>
            <a:endParaRPr lang="en-US" altLang="ja-JP" sz="1000">
              <a:solidFill>
                <a:schemeClr val="accent3"/>
              </a:solidFill>
            </a:endParaRPr>
          </a:p>
        </p:txBody>
      </p:sp>
      <p:sp>
        <p:nvSpPr>
          <p:cNvPr id="11" name="テキスト ボックス 10"/>
          <p:cNvSpPr txBox="1"/>
          <p:nvPr/>
        </p:nvSpPr>
        <p:spPr>
          <a:xfrm>
            <a:off x="3386849" y="4009578"/>
            <a:ext cx="1211870" cy="153888"/>
          </a:xfrm>
          <a:prstGeom prst="rect">
            <a:avLst/>
          </a:prstGeom>
          <a:noFill/>
        </p:spPr>
        <p:txBody>
          <a:bodyPr wrap="none" lIns="0" tIns="0" rIns="0" bIns="0" rtlCol="0">
            <a:spAutoFit/>
          </a:bodyPr>
          <a:lstStyle/>
          <a:p>
            <a:r>
              <a:rPr lang="en-US" altLang="ja-JP" sz="1000">
                <a:solidFill>
                  <a:schemeClr val="accent3"/>
                </a:solidFill>
              </a:rPr>
              <a:t>@</a:t>
            </a:r>
            <a:r>
              <a:rPr lang="en-US" altLang="ja-JP" sz="1000" err="1">
                <a:solidFill>
                  <a:schemeClr val="accent3"/>
                </a:solidFill>
              </a:rPr>
              <a:t>SuperStream_NX</a:t>
            </a:r>
            <a:endParaRPr lang="en-US" altLang="ja-JP" sz="1000">
              <a:solidFill>
                <a:schemeClr val="accent3"/>
              </a:solidFill>
            </a:endParaRPr>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842" y="3903898"/>
            <a:ext cx="327381" cy="327381"/>
          </a:xfrm>
          <a:prstGeom prst="rect">
            <a:avLst/>
          </a:prstGeom>
        </p:spPr>
      </p:pic>
      <p:pic>
        <p:nvPicPr>
          <p:cNvPr id="13" name="図 12"/>
          <p:cNvPicPr>
            <a:picLocks noChangeAspect="1"/>
          </p:cNvPicPr>
          <p:nvPr/>
        </p:nvPicPr>
        <p:blipFill>
          <a:blip r:embed="rId4"/>
          <a:stretch>
            <a:fillRect/>
          </a:stretch>
        </p:blipFill>
        <p:spPr>
          <a:xfrm>
            <a:off x="1937615" y="3816025"/>
            <a:ext cx="612068" cy="614800"/>
          </a:xfrm>
          <a:prstGeom prst="rect">
            <a:avLst/>
          </a:prstGeom>
        </p:spPr>
      </p:pic>
      <p:pic>
        <p:nvPicPr>
          <p:cNvPr id="14" name="図 13"/>
          <p:cNvPicPr>
            <a:picLocks noChangeAspect="1"/>
          </p:cNvPicPr>
          <p:nvPr/>
        </p:nvPicPr>
        <p:blipFill>
          <a:blip r:embed="rId5"/>
          <a:stretch>
            <a:fillRect/>
          </a:stretch>
        </p:blipFill>
        <p:spPr>
          <a:xfrm>
            <a:off x="4680012" y="3811135"/>
            <a:ext cx="631883" cy="632823"/>
          </a:xfrm>
          <a:prstGeom prst="rect">
            <a:avLst/>
          </a:prstGeom>
        </p:spPr>
      </p:pic>
      <p:cxnSp>
        <p:nvCxnSpPr>
          <p:cNvPr id="15" name="直線コネクタ 14"/>
          <p:cNvCxnSpPr/>
          <p:nvPr/>
        </p:nvCxnSpPr>
        <p:spPr>
          <a:xfrm flipV="1">
            <a:off x="358775" y="3682332"/>
            <a:ext cx="4897301" cy="2"/>
          </a:xfrm>
          <a:prstGeom prst="line">
            <a:avLst/>
          </a:prstGeom>
          <a:ln>
            <a:solidFill>
              <a:srgbClr val="EF8657"/>
            </a:solidFill>
          </a:ln>
        </p:spPr>
        <p:style>
          <a:lnRef idx="1">
            <a:schemeClr val="accent1"/>
          </a:lnRef>
          <a:fillRef idx="0">
            <a:schemeClr val="accent1"/>
          </a:fillRef>
          <a:effectRef idx="0">
            <a:schemeClr val="accent1"/>
          </a:effectRef>
          <a:fontRef idx="minor">
            <a:schemeClr val="tx1"/>
          </a:fontRef>
        </p:style>
      </p:cxnSp>
      <p:pic>
        <p:nvPicPr>
          <p:cNvPr id="2" name="図 1" descr="アイコン&#10;&#10;自動的に生成された説明">
            <a:extLst>
              <a:ext uri="{FF2B5EF4-FFF2-40B4-BE49-F238E27FC236}">
                <a16:creationId xmlns:a16="http://schemas.microsoft.com/office/drawing/2014/main" id="{E611B0AC-4384-C0A0-C067-2D75AE9C54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6634" y="3903898"/>
            <a:ext cx="327600" cy="327600"/>
          </a:xfrm>
          <a:prstGeom prst="rect">
            <a:avLst/>
          </a:prstGeom>
        </p:spPr>
      </p:pic>
      <p:sp>
        <p:nvSpPr>
          <p:cNvPr id="17" name="テキスト ボックス 16">
            <a:extLst>
              <a:ext uri="{FF2B5EF4-FFF2-40B4-BE49-F238E27FC236}">
                <a16:creationId xmlns:a16="http://schemas.microsoft.com/office/drawing/2014/main" id="{B1889314-F945-B891-FBCF-C1A6B2E0642A}"/>
              </a:ext>
            </a:extLst>
          </p:cNvPr>
          <p:cNvSpPr txBox="1"/>
          <p:nvPr/>
        </p:nvSpPr>
        <p:spPr>
          <a:xfrm>
            <a:off x="6667512" y="2643759"/>
            <a:ext cx="2224968" cy="153888"/>
          </a:xfrm>
          <a:prstGeom prst="rect">
            <a:avLst/>
          </a:prstGeom>
          <a:noFill/>
        </p:spPr>
        <p:txBody>
          <a:bodyPr wrap="none" lIns="0" tIns="0" rIns="0" bIns="0" rtlCol="0">
            <a:spAutoFit/>
          </a:bodyPr>
          <a:lstStyle/>
          <a:p>
            <a:r>
              <a:rPr lang="en-US" altLang="ja-JP" sz="1000" dirty="0">
                <a:solidFill>
                  <a:schemeClr val="accent3"/>
                </a:solidFill>
              </a:rPr>
              <a:t>www.superstream.canon-its.co.jp/</a:t>
            </a:r>
          </a:p>
        </p:txBody>
      </p:sp>
      <p:sp>
        <p:nvSpPr>
          <p:cNvPr id="18" name="テキスト ボックス 17">
            <a:extLst>
              <a:ext uri="{FF2B5EF4-FFF2-40B4-BE49-F238E27FC236}">
                <a16:creationId xmlns:a16="http://schemas.microsoft.com/office/drawing/2014/main" id="{B9BF86DD-5C7D-747F-29FA-215280F0D592}"/>
              </a:ext>
            </a:extLst>
          </p:cNvPr>
          <p:cNvSpPr txBox="1"/>
          <p:nvPr/>
        </p:nvSpPr>
        <p:spPr>
          <a:xfrm>
            <a:off x="359532" y="1059582"/>
            <a:ext cx="5544616" cy="1977464"/>
          </a:xfrm>
          <a:prstGeom prst="rect">
            <a:avLst/>
          </a:prstGeom>
          <a:noFill/>
        </p:spPr>
        <p:txBody>
          <a:bodyPr wrap="square">
            <a:spAutoFit/>
          </a:bodyPr>
          <a:lstStyle/>
          <a:p>
            <a:pPr lvl="0">
              <a:lnSpc>
                <a:spcPct val="150000"/>
              </a:lnSpc>
              <a:defRPr/>
            </a:pPr>
            <a:r>
              <a:rPr lang="ja-JP" altLang="en-US" sz="2800" dirty="0">
                <a:solidFill>
                  <a:srgbClr val="EE7B48"/>
                </a:solidFill>
              </a:rPr>
              <a:t>会計・人事を変える　</a:t>
            </a:r>
            <a:endParaRPr lang="en-US" altLang="ja-JP" sz="2800" dirty="0">
              <a:solidFill>
                <a:srgbClr val="EE7B48"/>
              </a:solidFill>
            </a:endParaRPr>
          </a:p>
          <a:p>
            <a:pPr lvl="0">
              <a:lnSpc>
                <a:spcPct val="150000"/>
              </a:lnSpc>
              <a:defRPr/>
            </a:pPr>
            <a:r>
              <a:rPr lang="ja-JP" altLang="en-US" sz="2800" dirty="0">
                <a:solidFill>
                  <a:srgbClr val="EE7B48"/>
                </a:solidFill>
              </a:rPr>
              <a:t>もっとやさしく、もっと便利に、</a:t>
            </a:r>
            <a:endParaRPr lang="en-US" altLang="ja-JP" sz="2800" dirty="0">
              <a:solidFill>
                <a:srgbClr val="EE7B48"/>
              </a:solidFill>
            </a:endParaRPr>
          </a:p>
          <a:p>
            <a:pPr lvl="0">
              <a:lnSpc>
                <a:spcPct val="150000"/>
              </a:lnSpc>
              <a:defRPr/>
            </a:pPr>
            <a:r>
              <a:rPr lang="ja-JP" altLang="en-US" sz="2800" dirty="0">
                <a:solidFill>
                  <a:srgbClr val="EE7B48"/>
                </a:solidFill>
              </a:rPr>
              <a:t>もっとクリエイティブに！</a:t>
            </a:r>
          </a:p>
        </p:txBody>
      </p:sp>
    </p:spTree>
    <p:extLst>
      <p:ext uri="{BB962C8B-B14F-4D97-AF65-F5344CB8AC3E}">
        <p14:creationId xmlns:p14="http://schemas.microsoft.com/office/powerpoint/2010/main" val="1150006659"/>
      </p:ext>
    </p:extLst>
  </p:cSld>
  <p:clrMapOvr>
    <a:masterClrMapping/>
  </p:clrMapOvr>
</p:sld>
</file>

<file path=ppt/theme/theme1.xml><?xml version="1.0" encoding="utf-8"?>
<a:theme xmlns:a="http://schemas.openxmlformats.org/drawingml/2006/main" name="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2360</Words>
  <Application>Microsoft Office PowerPoint</Application>
  <PresentationFormat>画面に合わせる (16:9)</PresentationFormat>
  <Paragraphs>252</Paragraphs>
  <Slides>14</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Meiryo UI</vt:lpstr>
      <vt:lpstr>メイリオ</vt:lpstr>
      <vt:lpstr>游ゴシック</vt:lpstr>
      <vt:lpstr>Arial</vt:lpstr>
      <vt:lpstr>Calibri</vt:lpstr>
      <vt:lpstr>Office ​​テーマ</vt:lpstr>
      <vt:lpstr>SuperStream-NX 人事管理／給与管理 　　データ入出力処理について　　　　　　　　　</vt:lpstr>
      <vt:lpstr>PowerPoint プレゼンテーション</vt:lpstr>
      <vt:lpstr>0１．資料概要と注意点</vt:lpstr>
      <vt:lpstr>0２．データ出力パターンの登録</vt:lpstr>
      <vt:lpstr>0２．データ出力パターンの登録</vt:lpstr>
      <vt:lpstr>0２．データ出力パターンの登録</vt:lpstr>
      <vt:lpstr>0３．データ出力処理</vt:lpstr>
      <vt:lpstr>0３．データ出力処理</vt:lpstr>
      <vt:lpstr>0４．取り込みデータの編集</vt:lpstr>
      <vt:lpstr>0５．データ入力パターンの登録</vt:lpstr>
      <vt:lpstr>0５．データ入力パターンの登録</vt:lpstr>
      <vt:lpstr>0６．データ入力処理</vt:lpstr>
      <vt:lpstr>0６．データ入力処理</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2025-09-02T06:04:07Z</dcterms:created>
  <dcterms:modified xsi:type="dcterms:W3CDTF">2026-07-14T01:56:39Z</dcterms:modified>
</cp:coreProperties>
</file>