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3"/>
  </p:notesMasterIdLst>
  <p:handoutMasterIdLst>
    <p:handoutMasterId r:id="rId44"/>
  </p:handoutMasterIdLst>
  <p:sldIdLst>
    <p:sldId id="256" r:id="rId2"/>
    <p:sldId id="257" r:id="rId3"/>
    <p:sldId id="296" r:id="rId4"/>
    <p:sldId id="298" r:id="rId5"/>
    <p:sldId id="295"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573" r:id="rId25"/>
    <p:sldId id="277" r:id="rId26"/>
    <p:sldId id="278" r:id="rId27"/>
    <p:sldId id="279" r:id="rId28"/>
    <p:sldId id="280" r:id="rId29"/>
    <p:sldId id="281" r:id="rId30"/>
    <p:sldId id="282" r:id="rId31"/>
    <p:sldId id="283" r:id="rId32"/>
    <p:sldId id="284" r:id="rId33"/>
    <p:sldId id="285" r:id="rId34"/>
    <p:sldId id="286" r:id="rId35"/>
    <p:sldId id="287" r:id="rId36"/>
    <p:sldId id="314" r:id="rId37"/>
    <p:sldId id="569" r:id="rId38"/>
    <p:sldId id="300" r:id="rId39"/>
    <p:sldId id="290" r:id="rId40"/>
    <p:sldId id="574" r:id="rId41"/>
    <p:sldId id="301" r:id="rId42"/>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90" userDrawn="1">
          <p15:clr>
            <a:srgbClr val="A4A3A4"/>
          </p15:clr>
        </p15:guide>
        <p15:guide id="2" pos="5670" userDrawn="1">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4C7C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2019B2-AE33-46C6-AE97-3A93BEF502F1}" v="5" dt="2025-05-27T05:29:11.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4869" autoAdjust="0"/>
  </p:normalViewPr>
  <p:slideViewPr>
    <p:cSldViewPr>
      <p:cViewPr varScale="1">
        <p:scale>
          <a:sx n="139" d="100"/>
          <a:sy n="139" d="100"/>
        </p:scale>
        <p:origin x="726" y="114"/>
      </p:cViewPr>
      <p:guideLst>
        <p:guide pos="90"/>
        <p:guide pos="5670"/>
        <p:guide orient="horz" pos="1620"/>
      </p:guideLst>
    </p:cSldViewPr>
  </p:slideViewPr>
  <p:notesTextViewPr>
    <p:cViewPr>
      <p:scale>
        <a:sx n="1" d="1"/>
        <a:sy n="1" d="1"/>
      </p:scale>
      <p:origin x="0" y="0"/>
    </p:cViewPr>
  </p:notesTextViewPr>
  <p:notesViewPr>
    <p:cSldViewPr>
      <p:cViewPr varScale="1">
        <p:scale>
          <a:sx n="76" d="100"/>
          <a:sy n="76" d="100"/>
        </p:scale>
        <p:origin x="4090" y="53"/>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87CEB-ADA9-485A-9249-F64C91EACCE4}" type="doc">
      <dgm:prSet loTypeId="urn:microsoft.com/office/officeart/2005/8/layout/hChevron3" loCatId="process" qsTypeId="urn:microsoft.com/office/officeart/2005/8/quickstyle/simple1" qsCatId="simple" csTypeId="urn:microsoft.com/office/officeart/2005/8/colors/accent1_2" csCatId="accent1" phldr="1"/>
      <dgm:spPr/>
    </dgm:pt>
    <dgm:pt modelId="{6E61F770-B3D6-44BB-BEE8-C7CD6EACFF6E}">
      <dgm:prSet phldrT="[テキスト]" custT="1"/>
      <dgm:spPr>
        <a:xfrm>
          <a:off x="953" y="510167"/>
          <a:ext cx="833449" cy="333379"/>
        </a:xfrm>
        <a:prstGeom prst="homePlate">
          <a:avLst/>
        </a:prstGeom>
        <a:solidFill>
          <a:srgbClr val="EE5500">
            <a:lumMod val="50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過去</a:t>
          </a:r>
        </a:p>
      </dgm:t>
    </dgm:pt>
    <dgm:pt modelId="{8C8788BC-4F1F-4D84-AB65-23D872CA47A8}" type="parTrans" cxnId="{3DC400CC-DDC4-414F-B0DE-7173DB79C52F}">
      <dgm:prSet/>
      <dgm:spPr/>
      <dgm:t>
        <a:bodyPr/>
        <a:lstStyle/>
        <a:p>
          <a:endParaRPr kumimoji="1" lang="ja-JP" altLang="en-US"/>
        </a:p>
      </dgm:t>
    </dgm:pt>
    <dgm:pt modelId="{AB1BB652-37D5-4480-ACC9-F22F9D620FC9}" type="sibTrans" cxnId="{3DC400CC-DDC4-414F-B0DE-7173DB79C52F}">
      <dgm:prSet/>
      <dgm:spPr/>
      <dgm:t>
        <a:bodyPr/>
        <a:lstStyle/>
        <a:p>
          <a:endParaRPr kumimoji="1" lang="ja-JP" altLang="en-US"/>
        </a:p>
      </dgm:t>
    </dgm:pt>
    <dgm:pt modelId="{BAF08942-6F10-453F-9531-48B6BEF326FA}">
      <dgm:prSet phldrT="[テキスト]" custT="1"/>
      <dgm:spPr>
        <a:xfrm>
          <a:off x="667713" y="510167"/>
          <a:ext cx="833449" cy="333379"/>
        </a:xfrm>
        <a:prstGeom prst="chevron">
          <a:avLst/>
        </a:prstGeom>
        <a:solidFill>
          <a:srgbClr val="EE5500">
            <a:lumMod val="75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現在</a:t>
          </a:r>
        </a:p>
      </dgm:t>
    </dgm:pt>
    <dgm:pt modelId="{D1C3EA5A-91A0-4029-A0F8-58290684329F}" type="parTrans" cxnId="{5CC6F817-9252-4535-B6D2-22C0F820B83A}">
      <dgm:prSet/>
      <dgm:spPr/>
      <dgm:t>
        <a:bodyPr/>
        <a:lstStyle/>
        <a:p>
          <a:endParaRPr kumimoji="1" lang="ja-JP" altLang="en-US"/>
        </a:p>
      </dgm:t>
    </dgm:pt>
    <dgm:pt modelId="{CDDC3F48-10A6-4D6E-BC08-34C8A5FFEAF7}" type="sibTrans" cxnId="{5CC6F817-9252-4535-B6D2-22C0F820B83A}">
      <dgm:prSet/>
      <dgm:spPr/>
      <dgm:t>
        <a:bodyPr/>
        <a:lstStyle/>
        <a:p>
          <a:endParaRPr kumimoji="1" lang="ja-JP" altLang="en-US"/>
        </a:p>
      </dgm:t>
    </dgm:pt>
    <dgm:pt modelId="{38CEC643-4DC5-4ADE-A59A-59ADEFF77B9C}">
      <dgm:prSet phldrT="[テキスト]" custT="1"/>
      <dgm:spPr>
        <a:xfrm>
          <a:off x="1325925" y="500372"/>
          <a:ext cx="833449" cy="333379"/>
        </a:xfrm>
        <a:prstGeom prst="chevron">
          <a:avLst/>
        </a:prstGeom>
        <a:solidFill>
          <a:srgbClr val="EE5500">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dirty="0">
              <a:solidFill>
                <a:sysClr val="window" lastClr="FFFFFF"/>
              </a:solidFill>
              <a:latin typeface="メイリオ"/>
              <a:ea typeface="メイリオ"/>
              <a:cs typeface="+mn-cs"/>
            </a:rPr>
            <a:t>未来</a:t>
          </a:r>
        </a:p>
      </dgm:t>
    </dgm:pt>
    <dgm:pt modelId="{FE1A3763-FC95-4631-97F7-D4F72B2D85CA}" type="parTrans" cxnId="{0D170CBF-A3E4-480B-A925-95F2F7FC42A0}">
      <dgm:prSet/>
      <dgm:spPr/>
      <dgm:t>
        <a:bodyPr/>
        <a:lstStyle/>
        <a:p>
          <a:endParaRPr kumimoji="1" lang="ja-JP" altLang="en-US"/>
        </a:p>
      </dgm:t>
    </dgm:pt>
    <dgm:pt modelId="{B6E6ED3E-DC82-42E2-809D-E8DFAC8C155F}" type="sibTrans" cxnId="{0D170CBF-A3E4-480B-A925-95F2F7FC42A0}">
      <dgm:prSet/>
      <dgm:spPr/>
      <dgm:t>
        <a:bodyPr/>
        <a:lstStyle/>
        <a:p>
          <a:endParaRPr kumimoji="1" lang="ja-JP" altLang="en-US"/>
        </a:p>
      </dgm:t>
    </dgm:pt>
    <dgm:pt modelId="{865ECF2B-2FC8-45E3-A0C4-D3E66645BDD6}" type="pres">
      <dgm:prSet presAssocID="{97387CEB-ADA9-485A-9249-F64C91EACCE4}" presName="Name0" presStyleCnt="0">
        <dgm:presLayoutVars>
          <dgm:dir/>
          <dgm:resizeHandles val="exact"/>
        </dgm:presLayoutVars>
      </dgm:prSet>
      <dgm:spPr/>
    </dgm:pt>
    <dgm:pt modelId="{092ECF0F-D756-4F91-942B-67127D4539F3}" type="pres">
      <dgm:prSet presAssocID="{6E61F770-B3D6-44BB-BEE8-C7CD6EACFF6E}" presName="parTxOnly" presStyleLbl="node1" presStyleIdx="0" presStyleCnt="3" custScaleY="68253">
        <dgm:presLayoutVars>
          <dgm:bulletEnabled val="1"/>
        </dgm:presLayoutVars>
      </dgm:prSet>
      <dgm:spPr/>
    </dgm:pt>
    <dgm:pt modelId="{59BBBE23-8BD3-4E88-9872-095CE7E709DF}" type="pres">
      <dgm:prSet presAssocID="{AB1BB652-37D5-4480-ACC9-F22F9D620FC9}" presName="parSpace" presStyleCnt="0"/>
      <dgm:spPr/>
    </dgm:pt>
    <dgm:pt modelId="{5DE8F904-898A-417A-A3BB-2551054E971F}" type="pres">
      <dgm:prSet presAssocID="{BAF08942-6F10-453F-9531-48B6BEF326FA}" presName="parTxOnly" presStyleLbl="node1" presStyleIdx="1" presStyleCnt="3" custScaleY="68253">
        <dgm:presLayoutVars>
          <dgm:bulletEnabled val="1"/>
        </dgm:presLayoutVars>
      </dgm:prSet>
      <dgm:spPr/>
    </dgm:pt>
    <dgm:pt modelId="{1293C893-F2FD-4D4C-9008-60AEC6AF3F62}" type="pres">
      <dgm:prSet presAssocID="{CDDC3F48-10A6-4D6E-BC08-34C8A5FFEAF7}" presName="parSpace" presStyleCnt="0"/>
      <dgm:spPr/>
    </dgm:pt>
    <dgm:pt modelId="{B5557085-A4FD-43A0-B958-92858FDBDF9A}" type="pres">
      <dgm:prSet presAssocID="{38CEC643-4DC5-4ADE-A59A-59ADEFF77B9C}" presName="parTxOnly" presStyleLbl="node1" presStyleIdx="2" presStyleCnt="3" custScaleY="68253" custLinFactNeighborX="-11423" custLinFactNeighborY="493">
        <dgm:presLayoutVars>
          <dgm:bulletEnabled val="1"/>
        </dgm:presLayoutVars>
      </dgm:prSet>
      <dgm:spPr/>
    </dgm:pt>
  </dgm:ptLst>
  <dgm:cxnLst>
    <dgm:cxn modelId="{6C200314-FC20-431C-A549-3CA07EF0FB6D}" type="presOf" srcId="{6E61F770-B3D6-44BB-BEE8-C7CD6EACFF6E}" destId="{092ECF0F-D756-4F91-942B-67127D4539F3}" srcOrd="0" destOrd="0" presId="urn:microsoft.com/office/officeart/2005/8/layout/hChevron3"/>
    <dgm:cxn modelId="{5CC6F817-9252-4535-B6D2-22C0F820B83A}" srcId="{97387CEB-ADA9-485A-9249-F64C91EACCE4}" destId="{BAF08942-6F10-453F-9531-48B6BEF326FA}" srcOrd="1" destOrd="0" parTransId="{D1C3EA5A-91A0-4029-A0F8-58290684329F}" sibTransId="{CDDC3F48-10A6-4D6E-BC08-34C8A5FFEAF7}"/>
    <dgm:cxn modelId="{A5F19F6E-FCA0-46B0-8DBB-F21440035929}" type="presOf" srcId="{97387CEB-ADA9-485A-9249-F64C91EACCE4}" destId="{865ECF2B-2FC8-45E3-A0C4-D3E66645BDD6}" srcOrd="0" destOrd="0" presId="urn:microsoft.com/office/officeart/2005/8/layout/hChevron3"/>
    <dgm:cxn modelId="{3E64058C-3C7F-44AB-A20C-48846BBC5013}" type="presOf" srcId="{38CEC643-4DC5-4ADE-A59A-59ADEFF77B9C}" destId="{B5557085-A4FD-43A0-B958-92858FDBDF9A}" srcOrd="0" destOrd="0" presId="urn:microsoft.com/office/officeart/2005/8/layout/hChevron3"/>
    <dgm:cxn modelId="{0D170CBF-A3E4-480B-A925-95F2F7FC42A0}" srcId="{97387CEB-ADA9-485A-9249-F64C91EACCE4}" destId="{38CEC643-4DC5-4ADE-A59A-59ADEFF77B9C}" srcOrd="2" destOrd="0" parTransId="{FE1A3763-FC95-4631-97F7-D4F72B2D85CA}" sibTransId="{B6E6ED3E-DC82-42E2-809D-E8DFAC8C155F}"/>
    <dgm:cxn modelId="{3DC400CC-DDC4-414F-B0DE-7173DB79C52F}" srcId="{97387CEB-ADA9-485A-9249-F64C91EACCE4}" destId="{6E61F770-B3D6-44BB-BEE8-C7CD6EACFF6E}" srcOrd="0" destOrd="0" parTransId="{8C8788BC-4F1F-4D84-AB65-23D872CA47A8}" sibTransId="{AB1BB652-37D5-4480-ACC9-F22F9D620FC9}"/>
    <dgm:cxn modelId="{7C6926E8-1FD3-4027-9869-8DD6A83FFF56}" type="presOf" srcId="{BAF08942-6F10-453F-9531-48B6BEF326FA}" destId="{5DE8F904-898A-417A-A3BB-2551054E971F}" srcOrd="0" destOrd="0" presId="urn:microsoft.com/office/officeart/2005/8/layout/hChevron3"/>
    <dgm:cxn modelId="{CD58607B-7286-408F-A327-B16806081DCF}" type="presParOf" srcId="{865ECF2B-2FC8-45E3-A0C4-D3E66645BDD6}" destId="{092ECF0F-D756-4F91-942B-67127D4539F3}" srcOrd="0" destOrd="0" presId="urn:microsoft.com/office/officeart/2005/8/layout/hChevron3"/>
    <dgm:cxn modelId="{522B0AA6-F32A-4C16-833D-75305E149C8C}" type="presParOf" srcId="{865ECF2B-2FC8-45E3-A0C4-D3E66645BDD6}" destId="{59BBBE23-8BD3-4E88-9872-095CE7E709DF}" srcOrd="1" destOrd="0" presId="urn:microsoft.com/office/officeart/2005/8/layout/hChevron3"/>
    <dgm:cxn modelId="{1E07134F-4743-4272-AD2C-17948145F7E5}" type="presParOf" srcId="{865ECF2B-2FC8-45E3-A0C4-D3E66645BDD6}" destId="{5DE8F904-898A-417A-A3BB-2551054E971F}" srcOrd="2" destOrd="0" presId="urn:microsoft.com/office/officeart/2005/8/layout/hChevron3"/>
    <dgm:cxn modelId="{2707372D-2A98-4E12-8C03-7A78C73F4563}" type="presParOf" srcId="{865ECF2B-2FC8-45E3-A0C4-D3E66645BDD6}" destId="{1293C893-F2FD-4D4C-9008-60AEC6AF3F62}" srcOrd="3" destOrd="0" presId="urn:microsoft.com/office/officeart/2005/8/layout/hChevron3"/>
    <dgm:cxn modelId="{FD8C0B9E-731A-4BB5-A9DE-04F6AB06ED9A}" type="presParOf" srcId="{865ECF2B-2FC8-45E3-A0C4-D3E66645BDD6}" destId="{B5557085-A4FD-43A0-B958-92858FDBDF9A}"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E0AEB4-3A09-4D1F-B6AE-29D1669A19BA}" type="doc">
      <dgm:prSet loTypeId="urn:microsoft.com/office/officeart/2005/8/layout/chevron1" loCatId="process" qsTypeId="urn:microsoft.com/office/officeart/2005/8/quickstyle/simple1" qsCatId="simple" csTypeId="urn:microsoft.com/office/officeart/2005/8/colors/colorful1#1" csCatId="colorful" phldr="1"/>
      <dgm:spPr/>
    </dgm:pt>
    <dgm:pt modelId="{F5F75F0E-E212-42DE-A2B5-09C36F087AB5}">
      <dgm:prSet phldrT="[テキスト]" custT="1"/>
      <dgm:spPr>
        <a:xfrm>
          <a:off x="0" y="0"/>
          <a:ext cx="2390345" cy="627017"/>
        </a:xfrm>
        <a:prstGeom prst="chevron">
          <a:avLst/>
        </a:prstGeom>
        <a:solidFill>
          <a:srgbClr val="54C2F0"/>
        </a:solidFill>
        <a:ln w="25400" cap="flat" cmpd="sng" algn="ctr">
          <a:solidFill>
            <a:srgbClr val="FFFFFF">
              <a:lumMod val="85000"/>
            </a:srgbClr>
          </a:solidFill>
          <a:prstDash val="solid"/>
        </a:ln>
        <a:effectLst/>
      </dgm:spPr>
      <dgm:t>
        <a:bodyPr/>
        <a:lstStyle/>
        <a:p>
          <a:r>
            <a:rPr kumimoji="1" lang="ja-JP" altLang="en-US" sz="2000" dirty="0">
              <a:solidFill>
                <a:srgbClr val="FFFFFF"/>
              </a:solidFill>
              <a:latin typeface="メイリオ" pitchFamily="50" charset="-128"/>
              <a:ea typeface="メイリオ" pitchFamily="50" charset="-128"/>
              <a:cs typeface="メイリオ" pitchFamily="50" charset="-128"/>
            </a:rPr>
            <a:t>過去</a:t>
          </a:r>
        </a:p>
      </dgm:t>
    </dgm:pt>
    <dgm:pt modelId="{C9C04FE1-E82B-48CA-8A4C-3A126B27D601}" type="parTrans" cxnId="{3DB56E19-72C3-47DE-B7BD-5B637AE19687}">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DDF94EA4-89A3-4D90-BC37-581166C259A8}" type="sibTrans" cxnId="{3DB56E19-72C3-47DE-B7BD-5B637AE19687}">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808E1A4D-B7EB-4539-8228-BD7B7760B1B3}">
      <dgm:prSet phldrT="[テキスト]" custT="1"/>
      <dgm:spPr>
        <a:xfrm>
          <a:off x="2153273" y="0"/>
          <a:ext cx="2390345" cy="627017"/>
        </a:xfrm>
        <a:prstGeom prst="chevron">
          <a:avLst/>
        </a:prstGeom>
        <a:solidFill>
          <a:srgbClr val="F9BE00"/>
        </a:solidFill>
        <a:ln w="25400" cap="flat" cmpd="sng" algn="ctr">
          <a:solidFill>
            <a:srgbClr val="FFFFFF">
              <a:lumMod val="85000"/>
            </a:srgbClr>
          </a:solidFill>
          <a:prstDash val="solid"/>
        </a:ln>
        <a:effectLst/>
      </dgm:spPr>
      <dgm:t>
        <a:bodyPr/>
        <a:lstStyle/>
        <a:p>
          <a:r>
            <a:rPr kumimoji="1" lang="ja-JP" altLang="en-US" sz="2000" dirty="0">
              <a:solidFill>
                <a:srgbClr val="FFFFFF"/>
              </a:solidFill>
              <a:latin typeface="メイリオ" pitchFamily="50" charset="-128"/>
              <a:ea typeface="メイリオ" pitchFamily="50" charset="-128"/>
              <a:cs typeface="メイリオ" pitchFamily="50" charset="-128"/>
            </a:rPr>
            <a:t>現在</a:t>
          </a:r>
        </a:p>
      </dgm:t>
    </dgm:pt>
    <dgm:pt modelId="{6AFE3C87-B585-4EAB-A1E8-91DE4DE84998}" type="parTrans" cxnId="{2465B26F-CA59-4ACD-AA0E-A1360BF40AFE}">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0E3EFA8C-5230-46CE-A3DA-9B84C43DE4CC}" type="sibTrans" cxnId="{2465B26F-CA59-4ACD-AA0E-A1360BF40AFE}">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23230BA0-3CF1-414B-A54B-F9A20A611B93}">
      <dgm:prSet phldrT="[テキスト]" custT="1"/>
      <dgm:spPr>
        <a:xfrm>
          <a:off x="4304584" y="0"/>
          <a:ext cx="2390345" cy="627017"/>
        </a:xfrm>
        <a:prstGeom prst="chevron">
          <a:avLst/>
        </a:prstGeom>
        <a:solidFill>
          <a:srgbClr val="EE5500"/>
        </a:solidFill>
        <a:ln w="25400" cap="flat" cmpd="sng" algn="ctr">
          <a:solidFill>
            <a:srgbClr val="FFFFFF">
              <a:lumMod val="85000"/>
            </a:srgbClr>
          </a:solidFill>
          <a:prstDash val="solid"/>
        </a:ln>
        <a:effectLst/>
      </dgm:spPr>
      <dgm:t>
        <a:bodyPr/>
        <a:lstStyle/>
        <a:p>
          <a:r>
            <a:rPr kumimoji="1" lang="ja-JP" altLang="en-US" sz="2000" dirty="0">
              <a:solidFill>
                <a:srgbClr val="FFFFFF"/>
              </a:solidFill>
              <a:latin typeface="メイリオ" pitchFamily="50" charset="-128"/>
              <a:ea typeface="メイリオ" pitchFamily="50" charset="-128"/>
              <a:cs typeface="メイリオ" pitchFamily="50" charset="-128"/>
            </a:rPr>
            <a:t>未来</a:t>
          </a:r>
        </a:p>
      </dgm:t>
    </dgm:pt>
    <dgm:pt modelId="{574ECB0B-3B53-42BC-A5E4-C49A81297DF1}" type="parTrans" cxnId="{B2A0F5FB-37D6-42FA-8E6A-0EEB987D5BCD}">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A83AF0CB-40E2-4BDD-AF63-4A6786EA2CC5}" type="sibTrans" cxnId="{B2A0F5FB-37D6-42FA-8E6A-0EEB987D5BCD}">
      <dgm:prSet/>
      <dgm:spPr/>
      <dgm:t>
        <a:bodyPr/>
        <a:lstStyle/>
        <a:p>
          <a:endParaRPr kumimoji="1" lang="ja-JP" altLang="en-US" sz="2000">
            <a:latin typeface="メイリオ" pitchFamily="50" charset="-128"/>
            <a:ea typeface="メイリオ" pitchFamily="50" charset="-128"/>
            <a:cs typeface="メイリオ" pitchFamily="50" charset="-128"/>
          </a:endParaRPr>
        </a:p>
      </dgm:t>
    </dgm:pt>
    <dgm:pt modelId="{05DD4B3E-1DDC-4FC6-B5A0-6E57D6A6BDA5}" type="pres">
      <dgm:prSet presAssocID="{3DE0AEB4-3A09-4D1F-B6AE-29D1669A19BA}" presName="Name0" presStyleCnt="0">
        <dgm:presLayoutVars>
          <dgm:dir/>
          <dgm:animLvl val="lvl"/>
          <dgm:resizeHandles val="exact"/>
        </dgm:presLayoutVars>
      </dgm:prSet>
      <dgm:spPr/>
    </dgm:pt>
    <dgm:pt modelId="{1D305422-C5BD-4372-A172-93BD48E51E6F}" type="pres">
      <dgm:prSet presAssocID="{F5F75F0E-E212-42DE-A2B5-09C36F087AB5}" presName="parTxOnly" presStyleLbl="node1" presStyleIdx="0" presStyleCnt="3" custLinFactNeighborX="-47362" custLinFactNeighborY="-43056">
        <dgm:presLayoutVars>
          <dgm:chMax val="0"/>
          <dgm:chPref val="0"/>
          <dgm:bulletEnabled val="1"/>
        </dgm:presLayoutVars>
      </dgm:prSet>
      <dgm:spPr>
        <a:prstGeom prst="chevron">
          <a:avLst/>
        </a:prstGeom>
      </dgm:spPr>
    </dgm:pt>
    <dgm:pt modelId="{9120AB83-DE7E-4026-9C07-600F1C935EF7}" type="pres">
      <dgm:prSet presAssocID="{DDF94EA4-89A3-4D90-BC37-581166C259A8}" presName="parTxOnlySpace" presStyleCnt="0"/>
      <dgm:spPr/>
    </dgm:pt>
    <dgm:pt modelId="{D8A5FDC3-3078-4854-A96B-7DE4F2D21631}" type="pres">
      <dgm:prSet presAssocID="{808E1A4D-B7EB-4539-8228-BD7B7760B1B3}" presName="parTxOnly" presStyleLbl="node1" presStyleIdx="1" presStyleCnt="3">
        <dgm:presLayoutVars>
          <dgm:chMax val="0"/>
          <dgm:chPref val="0"/>
          <dgm:bulletEnabled val="1"/>
        </dgm:presLayoutVars>
      </dgm:prSet>
      <dgm:spPr>
        <a:prstGeom prst="chevron">
          <a:avLst/>
        </a:prstGeom>
      </dgm:spPr>
    </dgm:pt>
    <dgm:pt modelId="{788939F2-8F1E-440A-A5F1-719C804FB224}" type="pres">
      <dgm:prSet presAssocID="{0E3EFA8C-5230-46CE-A3DA-9B84C43DE4CC}" presName="parTxOnlySpace" presStyleCnt="0"/>
      <dgm:spPr/>
    </dgm:pt>
    <dgm:pt modelId="{9F9B7D8D-2B25-4E7B-BF98-E868FC7221A4}" type="pres">
      <dgm:prSet presAssocID="{23230BA0-3CF1-414B-A54B-F9A20A611B93}" presName="parTxOnly" presStyleLbl="node1" presStyleIdx="2" presStyleCnt="3">
        <dgm:presLayoutVars>
          <dgm:chMax val="0"/>
          <dgm:chPref val="0"/>
          <dgm:bulletEnabled val="1"/>
        </dgm:presLayoutVars>
      </dgm:prSet>
      <dgm:spPr>
        <a:prstGeom prst="chevron">
          <a:avLst/>
        </a:prstGeom>
      </dgm:spPr>
    </dgm:pt>
  </dgm:ptLst>
  <dgm:cxnLst>
    <dgm:cxn modelId="{3DB56E19-72C3-47DE-B7BD-5B637AE19687}" srcId="{3DE0AEB4-3A09-4D1F-B6AE-29D1669A19BA}" destId="{F5F75F0E-E212-42DE-A2B5-09C36F087AB5}" srcOrd="0" destOrd="0" parTransId="{C9C04FE1-E82B-48CA-8A4C-3A126B27D601}" sibTransId="{DDF94EA4-89A3-4D90-BC37-581166C259A8}"/>
    <dgm:cxn modelId="{7771513D-A4F2-449B-AE01-6A6BF2A0DDA7}" type="presOf" srcId="{808E1A4D-B7EB-4539-8228-BD7B7760B1B3}" destId="{D8A5FDC3-3078-4854-A96B-7DE4F2D21631}" srcOrd="0" destOrd="0" presId="urn:microsoft.com/office/officeart/2005/8/layout/chevron1"/>
    <dgm:cxn modelId="{6E77AC6A-A9CC-41E5-9B77-F49C86CA807E}" type="presOf" srcId="{F5F75F0E-E212-42DE-A2B5-09C36F087AB5}" destId="{1D305422-C5BD-4372-A172-93BD48E51E6F}" srcOrd="0" destOrd="0" presId="urn:microsoft.com/office/officeart/2005/8/layout/chevron1"/>
    <dgm:cxn modelId="{2465B26F-CA59-4ACD-AA0E-A1360BF40AFE}" srcId="{3DE0AEB4-3A09-4D1F-B6AE-29D1669A19BA}" destId="{808E1A4D-B7EB-4539-8228-BD7B7760B1B3}" srcOrd="1" destOrd="0" parTransId="{6AFE3C87-B585-4EAB-A1E8-91DE4DE84998}" sibTransId="{0E3EFA8C-5230-46CE-A3DA-9B84C43DE4CC}"/>
    <dgm:cxn modelId="{CABF5676-3B94-4934-8283-989C105C2422}" type="presOf" srcId="{3DE0AEB4-3A09-4D1F-B6AE-29D1669A19BA}" destId="{05DD4B3E-1DDC-4FC6-B5A0-6E57D6A6BDA5}" srcOrd="0" destOrd="0" presId="urn:microsoft.com/office/officeart/2005/8/layout/chevron1"/>
    <dgm:cxn modelId="{AEB9FECF-A1B3-49F0-A1C3-1FDF81BC8856}" type="presOf" srcId="{23230BA0-3CF1-414B-A54B-F9A20A611B93}" destId="{9F9B7D8D-2B25-4E7B-BF98-E868FC7221A4}" srcOrd="0" destOrd="0" presId="urn:microsoft.com/office/officeart/2005/8/layout/chevron1"/>
    <dgm:cxn modelId="{B2A0F5FB-37D6-42FA-8E6A-0EEB987D5BCD}" srcId="{3DE0AEB4-3A09-4D1F-B6AE-29D1669A19BA}" destId="{23230BA0-3CF1-414B-A54B-F9A20A611B93}" srcOrd="2" destOrd="0" parTransId="{574ECB0B-3B53-42BC-A5E4-C49A81297DF1}" sibTransId="{A83AF0CB-40E2-4BDD-AF63-4A6786EA2CC5}"/>
    <dgm:cxn modelId="{26DFE3E7-3445-4E5B-BFFB-58CA6626107D}" type="presParOf" srcId="{05DD4B3E-1DDC-4FC6-B5A0-6E57D6A6BDA5}" destId="{1D305422-C5BD-4372-A172-93BD48E51E6F}" srcOrd="0" destOrd="0" presId="urn:microsoft.com/office/officeart/2005/8/layout/chevron1"/>
    <dgm:cxn modelId="{E04D63E9-213E-4733-9665-A48185DDCD19}" type="presParOf" srcId="{05DD4B3E-1DDC-4FC6-B5A0-6E57D6A6BDA5}" destId="{9120AB83-DE7E-4026-9C07-600F1C935EF7}" srcOrd="1" destOrd="0" presId="urn:microsoft.com/office/officeart/2005/8/layout/chevron1"/>
    <dgm:cxn modelId="{9E8FB841-2B35-49DA-8178-DF9459F20A5A}" type="presParOf" srcId="{05DD4B3E-1DDC-4FC6-B5A0-6E57D6A6BDA5}" destId="{D8A5FDC3-3078-4854-A96B-7DE4F2D21631}" srcOrd="2" destOrd="0" presId="urn:microsoft.com/office/officeart/2005/8/layout/chevron1"/>
    <dgm:cxn modelId="{7ABE6098-B452-4464-A03F-AC3869C248CE}" type="presParOf" srcId="{05DD4B3E-1DDC-4FC6-B5A0-6E57D6A6BDA5}" destId="{788939F2-8F1E-440A-A5F1-719C804FB224}" srcOrd="3" destOrd="0" presId="urn:microsoft.com/office/officeart/2005/8/layout/chevron1"/>
    <dgm:cxn modelId="{F03009FA-F97A-42BD-B998-C521518B4182}" type="presParOf" srcId="{05DD4B3E-1DDC-4FC6-B5A0-6E57D6A6BDA5}" destId="{9F9B7D8D-2B25-4E7B-BF98-E868FC7221A4}"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ECF0F-D756-4F91-942B-67127D4539F3}">
      <dsp:nvSpPr>
        <dsp:cNvPr id="0" name=""/>
        <dsp:cNvSpPr/>
      </dsp:nvSpPr>
      <dsp:spPr>
        <a:xfrm>
          <a:off x="1027" y="184996"/>
          <a:ext cx="898722" cy="245361"/>
        </a:xfrm>
        <a:prstGeom prst="homePlate">
          <a:avLst/>
        </a:prstGeom>
        <a:solidFill>
          <a:srgbClr val="EE5500">
            <a:lumMod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過去</a:t>
          </a:r>
        </a:p>
      </dsp:txBody>
      <dsp:txXfrm>
        <a:off x="1027" y="184996"/>
        <a:ext cx="837382" cy="245361"/>
      </dsp:txXfrm>
    </dsp:sp>
    <dsp:sp modelId="{5DE8F904-898A-417A-A3BB-2551054E971F}">
      <dsp:nvSpPr>
        <dsp:cNvPr id="0" name=""/>
        <dsp:cNvSpPr/>
      </dsp:nvSpPr>
      <dsp:spPr>
        <a:xfrm>
          <a:off x="720005" y="184996"/>
          <a:ext cx="898722" cy="245361"/>
        </a:xfrm>
        <a:prstGeom prst="chevron">
          <a:avLst/>
        </a:prstGeom>
        <a:solidFill>
          <a:srgbClr val="EE5500">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現在</a:t>
          </a:r>
        </a:p>
      </dsp:txBody>
      <dsp:txXfrm>
        <a:off x="842686" y="184996"/>
        <a:ext cx="653361" cy="245361"/>
      </dsp:txXfrm>
    </dsp:sp>
    <dsp:sp modelId="{B5557085-A4FD-43A0-B958-92858FDBDF9A}">
      <dsp:nvSpPr>
        <dsp:cNvPr id="0" name=""/>
        <dsp:cNvSpPr/>
      </dsp:nvSpPr>
      <dsp:spPr>
        <a:xfrm>
          <a:off x="1418450" y="186768"/>
          <a:ext cx="898722" cy="245361"/>
        </a:xfrm>
        <a:prstGeom prst="chevron">
          <a:avLst/>
        </a:prstGeom>
        <a:solidFill>
          <a:srgbClr val="EE5500">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dirty="0">
              <a:solidFill>
                <a:sysClr val="window" lastClr="FFFFFF"/>
              </a:solidFill>
              <a:latin typeface="メイリオ"/>
              <a:ea typeface="メイリオ"/>
              <a:cs typeface="+mn-cs"/>
            </a:rPr>
            <a:t>未来</a:t>
          </a:r>
        </a:p>
      </dsp:txBody>
      <dsp:txXfrm>
        <a:off x="1541131" y="186768"/>
        <a:ext cx="653361" cy="2453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305422-C5BD-4372-A172-93BD48E51E6F}">
      <dsp:nvSpPr>
        <dsp:cNvPr id="0" name=""/>
        <dsp:cNvSpPr/>
      </dsp:nvSpPr>
      <dsp:spPr>
        <a:xfrm>
          <a:off x="0" y="0"/>
          <a:ext cx="2492150" cy="383233"/>
        </a:xfrm>
        <a:prstGeom prst="chevron">
          <a:avLst/>
        </a:prstGeom>
        <a:solidFill>
          <a:srgbClr val="54C2F0"/>
        </a:solidFill>
        <a:ln w="25400" cap="flat" cmpd="sng" algn="ctr">
          <a:solidFill>
            <a:srgbClr val="FFFFFF">
              <a:lumMod val="8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solidFill>
                <a:srgbClr val="FFFFFF"/>
              </a:solidFill>
              <a:latin typeface="メイリオ" pitchFamily="50" charset="-128"/>
              <a:ea typeface="メイリオ" pitchFamily="50" charset="-128"/>
              <a:cs typeface="メイリオ" pitchFamily="50" charset="-128"/>
            </a:rPr>
            <a:t>過去</a:t>
          </a:r>
        </a:p>
      </dsp:txBody>
      <dsp:txXfrm>
        <a:off x="191617" y="0"/>
        <a:ext cx="2108917" cy="383233"/>
      </dsp:txXfrm>
    </dsp:sp>
    <dsp:sp modelId="{D8A5FDC3-3078-4854-A96B-7DE4F2D21631}">
      <dsp:nvSpPr>
        <dsp:cNvPr id="0" name=""/>
        <dsp:cNvSpPr/>
      </dsp:nvSpPr>
      <dsp:spPr>
        <a:xfrm>
          <a:off x="2244981" y="0"/>
          <a:ext cx="2492150" cy="383233"/>
        </a:xfrm>
        <a:prstGeom prst="chevron">
          <a:avLst/>
        </a:prstGeom>
        <a:solidFill>
          <a:srgbClr val="F9BE00"/>
        </a:solidFill>
        <a:ln w="25400" cap="flat" cmpd="sng" algn="ctr">
          <a:solidFill>
            <a:srgbClr val="FFFFFF">
              <a:lumMod val="8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solidFill>
                <a:srgbClr val="FFFFFF"/>
              </a:solidFill>
              <a:latin typeface="メイリオ" pitchFamily="50" charset="-128"/>
              <a:ea typeface="メイリオ" pitchFamily="50" charset="-128"/>
              <a:cs typeface="メイリオ" pitchFamily="50" charset="-128"/>
            </a:rPr>
            <a:t>現在</a:t>
          </a:r>
        </a:p>
      </dsp:txBody>
      <dsp:txXfrm>
        <a:off x="2436598" y="0"/>
        <a:ext cx="2108917" cy="383233"/>
      </dsp:txXfrm>
    </dsp:sp>
    <dsp:sp modelId="{9F9B7D8D-2B25-4E7B-BF98-E868FC7221A4}">
      <dsp:nvSpPr>
        <dsp:cNvPr id="0" name=""/>
        <dsp:cNvSpPr/>
      </dsp:nvSpPr>
      <dsp:spPr>
        <a:xfrm>
          <a:off x="4487916" y="0"/>
          <a:ext cx="2492150" cy="383233"/>
        </a:xfrm>
        <a:prstGeom prst="chevron">
          <a:avLst/>
        </a:prstGeom>
        <a:solidFill>
          <a:srgbClr val="EE5500"/>
        </a:solidFill>
        <a:ln w="25400" cap="flat" cmpd="sng" algn="ctr">
          <a:solidFill>
            <a:srgbClr val="FFFFFF">
              <a:lumMod val="85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solidFill>
                <a:srgbClr val="FFFFFF"/>
              </a:solidFill>
              <a:latin typeface="メイリオ" pitchFamily="50" charset="-128"/>
              <a:ea typeface="メイリオ" pitchFamily="50" charset="-128"/>
              <a:cs typeface="メイリオ" pitchFamily="50" charset="-128"/>
            </a:rPr>
            <a:t>未来</a:t>
          </a:r>
        </a:p>
      </dsp:txBody>
      <dsp:txXfrm>
        <a:off x="4679533" y="0"/>
        <a:ext cx="2108917" cy="38323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44D968F-01DC-455B-B5C9-2408D4ACAB73}" type="datetimeFigureOut">
              <a:rPr kumimoji="1" lang="ja-JP" altLang="en-US" smtClean="0"/>
              <a:t>2026/2/6</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B0F32C5D-B12B-4FE2-9CDE-530407AD397E}" type="slidenum">
              <a:rPr kumimoji="1" lang="ja-JP" altLang="en-US" smtClean="0"/>
              <a:t>‹#›</a:t>
            </a:fld>
            <a:endParaRPr kumimoji="1" lang="ja-JP" altLang="en-US"/>
          </a:p>
        </p:txBody>
      </p:sp>
    </p:spTree>
    <p:extLst>
      <p:ext uri="{BB962C8B-B14F-4D97-AF65-F5344CB8AC3E}">
        <p14:creationId xmlns:p14="http://schemas.microsoft.com/office/powerpoint/2010/main" val="387079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2026/2/6</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a:t>
            </a:fld>
            <a:endParaRPr kumimoji="1" lang="ja-JP" altLang="en-US"/>
          </a:p>
        </p:txBody>
      </p:sp>
    </p:spTree>
    <p:extLst>
      <p:ext uri="{BB962C8B-B14F-4D97-AF65-F5344CB8AC3E}">
        <p14:creationId xmlns:p14="http://schemas.microsoft.com/office/powerpoint/2010/main" val="1551066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30</a:t>
            </a:fld>
            <a:endParaRPr kumimoji="1" lang="ja-JP" altLang="en-US"/>
          </a:p>
        </p:txBody>
      </p:sp>
    </p:spTree>
    <p:extLst>
      <p:ext uri="{BB962C8B-B14F-4D97-AF65-F5344CB8AC3E}">
        <p14:creationId xmlns:p14="http://schemas.microsoft.com/office/powerpoint/2010/main" val="1221083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31</a:t>
            </a:fld>
            <a:endParaRPr kumimoji="1" lang="ja-JP" altLang="en-US"/>
          </a:p>
        </p:txBody>
      </p:sp>
    </p:spTree>
    <p:extLst>
      <p:ext uri="{BB962C8B-B14F-4D97-AF65-F5344CB8AC3E}">
        <p14:creationId xmlns:p14="http://schemas.microsoft.com/office/powerpoint/2010/main" val="239919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33</a:t>
            </a:fld>
            <a:endParaRPr kumimoji="1" lang="ja-JP" altLang="en-US"/>
          </a:p>
        </p:txBody>
      </p:sp>
    </p:spTree>
    <p:extLst>
      <p:ext uri="{BB962C8B-B14F-4D97-AF65-F5344CB8AC3E}">
        <p14:creationId xmlns:p14="http://schemas.microsoft.com/office/powerpoint/2010/main" val="1465029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34</a:t>
            </a:fld>
            <a:endParaRPr kumimoji="1" lang="ja-JP" altLang="en-US"/>
          </a:p>
        </p:txBody>
      </p:sp>
    </p:spTree>
    <p:extLst>
      <p:ext uri="{BB962C8B-B14F-4D97-AF65-F5344CB8AC3E}">
        <p14:creationId xmlns:p14="http://schemas.microsoft.com/office/powerpoint/2010/main" val="1500924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38</a:t>
            </a:fld>
            <a:endParaRPr kumimoji="1" lang="ja-JP" altLang="en-US"/>
          </a:p>
        </p:txBody>
      </p:sp>
    </p:spTree>
    <p:extLst>
      <p:ext uri="{BB962C8B-B14F-4D97-AF65-F5344CB8AC3E}">
        <p14:creationId xmlns:p14="http://schemas.microsoft.com/office/powerpoint/2010/main" val="3549016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a:t>
            </a:fld>
            <a:endParaRPr kumimoji="1" lang="ja-JP" altLang="en-US"/>
          </a:p>
        </p:txBody>
      </p:sp>
    </p:spTree>
    <p:extLst>
      <p:ext uri="{BB962C8B-B14F-4D97-AF65-F5344CB8AC3E}">
        <p14:creationId xmlns:p14="http://schemas.microsoft.com/office/powerpoint/2010/main" val="4147479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4</a:t>
            </a:fld>
            <a:endParaRPr kumimoji="1" lang="ja-JP" altLang="en-US"/>
          </a:p>
        </p:txBody>
      </p:sp>
    </p:spTree>
    <p:extLst>
      <p:ext uri="{BB962C8B-B14F-4D97-AF65-F5344CB8AC3E}">
        <p14:creationId xmlns:p14="http://schemas.microsoft.com/office/powerpoint/2010/main" val="3250457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9</a:t>
            </a:fld>
            <a:endParaRPr kumimoji="1" lang="ja-JP" altLang="en-US"/>
          </a:p>
        </p:txBody>
      </p:sp>
    </p:spTree>
    <p:extLst>
      <p:ext uri="{BB962C8B-B14F-4D97-AF65-F5344CB8AC3E}">
        <p14:creationId xmlns:p14="http://schemas.microsoft.com/office/powerpoint/2010/main" val="2610452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16</a:t>
            </a:fld>
            <a:endParaRPr kumimoji="1" lang="ja-JP" altLang="en-US"/>
          </a:p>
        </p:txBody>
      </p:sp>
    </p:spTree>
    <p:extLst>
      <p:ext uri="{BB962C8B-B14F-4D97-AF65-F5344CB8AC3E}">
        <p14:creationId xmlns:p14="http://schemas.microsoft.com/office/powerpoint/2010/main" val="3304373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17</a:t>
            </a:fld>
            <a:endParaRPr kumimoji="1" lang="ja-JP" altLang="en-US"/>
          </a:p>
        </p:txBody>
      </p:sp>
    </p:spTree>
    <p:extLst>
      <p:ext uri="{BB962C8B-B14F-4D97-AF65-F5344CB8AC3E}">
        <p14:creationId xmlns:p14="http://schemas.microsoft.com/office/powerpoint/2010/main" val="1111122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18</a:t>
            </a:fld>
            <a:endParaRPr kumimoji="1" lang="ja-JP" altLang="en-US"/>
          </a:p>
        </p:txBody>
      </p:sp>
    </p:spTree>
    <p:extLst>
      <p:ext uri="{BB962C8B-B14F-4D97-AF65-F5344CB8AC3E}">
        <p14:creationId xmlns:p14="http://schemas.microsoft.com/office/powerpoint/2010/main" val="1825284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21</a:t>
            </a:fld>
            <a:endParaRPr kumimoji="1" lang="ja-JP" altLang="en-US"/>
          </a:p>
        </p:txBody>
      </p:sp>
    </p:spTree>
    <p:extLst>
      <p:ext uri="{BB962C8B-B14F-4D97-AF65-F5344CB8AC3E}">
        <p14:creationId xmlns:p14="http://schemas.microsoft.com/office/powerpoint/2010/main" val="1789813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23</a:t>
            </a:fld>
            <a:endParaRPr kumimoji="1" lang="ja-JP" altLang="en-US"/>
          </a:p>
        </p:txBody>
      </p:sp>
    </p:spTree>
    <p:extLst>
      <p:ext uri="{BB962C8B-B14F-4D97-AF65-F5344CB8AC3E}">
        <p14:creationId xmlns:p14="http://schemas.microsoft.com/office/powerpoint/2010/main" val="170086785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5.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1.wmf"/><Relationship Id="rId7" Type="http://schemas.openxmlformats.org/officeDocument/2006/relationships/image" Target="../media/image21.emf"/><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w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 Id="rId9"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75209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19766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095886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4074571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dirty="0"/>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9" name="テキスト プレースホルダー 8"/>
          <p:cNvSpPr>
            <a:spLocks noGrp="1"/>
          </p:cNvSpPr>
          <p:nvPr>
            <p:ph type="body" sz="quarter" idx="16" hasCustomPrompt="1"/>
          </p:nvPr>
        </p:nvSpPr>
        <p:spPr>
          <a:xfrm>
            <a:off x="179512" y="591530"/>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dirty="0"/>
              <a:t>サブタイトル（メイリオ見出し </a:t>
            </a:r>
            <a:r>
              <a:rPr kumimoji="1" lang="en-US" altLang="ja-JP" dirty="0"/>
              <a:t>18Pt)</a:t>
            </a:r>
            <a:endParaRPr kumimoji="1" lang="ja-JP" altLang="en-US" dirty="0"/>
          </a:p>
        </p:txBody>
      </p:sp>
      <p:sp>
        <p:nvSpPr>
          <p:cNvPr id="13" name="テキスト プレースホルダー 10"/>
          <p:cNvSpPr>
            <a:spLocks noGrp="1"/>
          </p:cNvSpPr>
          <p:nvPr>
            <p:ph type="body" sz="quarter" idx="17" hasCustomPrompt="1"/>
          </p:nvPr>
        </p:nvSpPr>
        <p:spPr>
          <a:xfrm>
            <a:off x="251618" y="917812"/>
            <a:ext cx="8640763" cy="279306"/>
          </a:xfrm>
          <a:prstGeom prst="rect">
            <a:avLst/>
          </a:prstGeom>
        </p:spPr>
        <p:txBody>
          <a:bodyPr/>
          <a:lstStyle>
            <a:lvl1pPr marL="0" indent="0">
              <a:buNone/>
              <a:defRPr sz="1600"/>
            </a:lvl1pPr>
          </a:lstStyle>
          <a:p>
            <a:pPr lvl="0"/>
            <a:r>
              <a:rPr kumimoji="1" lang="ja-JP" altLang="en-US" dirty="0"/>
              <a:t>説明文（フォント</a:t>
            </a:r>
            <a:r>
              <a:rPr kumimoji="1" lang="en-US" altLang="ja-JP" dirty="0"/>
              <a:t>16Pt)</a:t>
            </a:r>
            <a:endParaRPr kumimoji="1" lang="ja-JP" altLang="en-US" dirty="0"/>
          </a:p>
        </p:txBody>
      </p:sp>
      <p:cxnSp>
        <p:nvCxnSpPr>
          <p:cNvPr id="15" name="直線コネクタ 14"/>
          <p:cNvCxnSpPr/>
          <p:nvPr userDrawn="1"/>
        </p:nvCxnSpPr>
        <p:spPr>
          <a:xfrm>
            <a:off x="252000" y="866278"/>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6"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Tree>
    <p:extLst>
      <p:ext uri="{BB962C8B-B14F-4D97-AF65-F5344CB8AC3E}">
        <p14:creationId xmlns:p14="http://schemas.microsoft.com/office/powerpoint/2010/main" val="356777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9104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250902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410273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15" name="図 14"/>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7825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spTree>
    <p:extLst>
      <p:ext uri="{BB962C8B-B14F-4D97-AF65-F5344CB8AC3E}">
        <p14:creationId xmlns:p14="http://schemas.microsoft.com/office/powerpoint/2010/main" val="84986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3828270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hasCustomPrompt="1"/>
          </p:nvPr>
        </p:nvSpPr>
        <p:spPr>
          <a:xfrm>
            <a:off x="358775" y="972000"/>
            <a:ext cx="846000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11"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Tree>
    <p:extLst>
      <p:ext uri="{BB962C8B-B14F-4D97-AF65-F5344CB8AC3E}">
        <p14:creationId xmlns:p14="http://schemas.microsoft.com/office/powerpoint/2010/main" val="204369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pic>
        <p:nvPicPr>
          <p:cNvPr id="12" name="図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
        <p:nvSpPr>
          <p:cNvPr id="11"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8"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9" name="テキスト プレースホルダー 10"/>
          <p:cNvSpPr>
            <a:spLocks noGrp="1"/>
          </p:cNvSpPr>
          <p:nvPr>
            <p:ph type="body" sz="quarter" idx="17" hasCustomPrompt="1"/>
          </p:nvPr>
        </p:nvSpPr>
        <p:spPr>
          <a:xfrm>
            <a:off x="359729" y="864000"/>
            <a:ext cx="8640763" cy="279306"/>
          </a:xfrm>
          <a:prstGeom prst="rect">
            <a:avLst/>
          </a:prstGeom>
        </p:spPr>
        <p:txBody>
          <a:bodyPr/>
          <a:lstStyle>
            <a:lvl1pPr marL="0" indent="0">
              <a:lnSpc>
                <a:spcPts val="1800"/>
              </a:lnSpc>
              <a:spcBef>
                <a:spcPts val="0"/>
              </a:spcBef>
              <a:buNone/>
              <a:defRPr sz="1600">
                <a:latin typeface="+mn-ea"/>
                <a:ea typeface="+mn-ea"/>
              </a:defRPr>
            </a:lvl1pPr>
          </a:lstStyle>
          <a:p>
            <a:pPr lvl="0"/>
            <a:r>
              <a:rPr kumimoji="1" lang="ja-JP" altLang="en-US" dirty="0"/>
              <a:t>説明文（フォント</a:t>
            </a:r>
            <a:r>
              <a:rPr kumimoji="1" lang="en-US" altLang="ja-JP" dirty="0"/>
              <a:t>16Pt)</a:t>
            </a:r>
            <a:endParaRPr kumimoji="1" lang="ja-JP" altLang="en-US" dirty="0"/>
          </a:p>
        </p:txBody>
      </p:sp>
      <p:cxnSp>
        <p:nvCxnSpPr>
          <p:cNvPr id="20" name="直線コネクタ 19"/>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17846121"/>
      </p:ext>
    </p:extLst>
  </p:cSld>
  <p:clrMapOvr>
    <a:masterClrMapping/>
  </p:clrMapOvr>
  <p:extLst>
    <p:ext uri="{DCECCB84-F9BA-43D5-87BE-67443E8EF086}">
      <p15:sldGuideLst xmlns:p15="http://schemas.microsoft.com/office/powerpoint/2012/main">
        <p15:guide id="1" orient="horz" pos="57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dirty="0"/>
              <a:t>マスター タイトルの書式設定</a:t>
            </a:r>
          </a:p>
        </p:txBody>
      </p:sp>
      <p:pic>
        <p:nvPicPr>
          <p:cNvPr id="13" name="図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89869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pic>
        <p:nvPicPr>
          <p:cNvPr id="16" name="図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1684352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sp>
        <p:nvSpPr>
          <p:cNvPr id="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6" r:id="rId5"/>
    <p:sldLayoutId id="2147483649" r:id="rId6"/>
    <p:sldLayoutId id="2147483657" r:id="rId7"/>
    <p:sldLayoutId id="2147483660" r:id="rId8"/>
    <p:sldLayoutId id="2147483661" r:id="rId9"/>
    <p:sldLayoutId id="2147483659" r:id="rId10"/>
    <p:sldLayoutId id="2147483663" r:id="rId11"/>
    <p:sldLayoutId id="2147483655" r:id="rId12"/>
    <p:sldLayoutId id="2147483664" r:id="rId13"/>
    <p:sldLayoutId id="2147483662" r:id="rId14"/>
    <p:sldLayoutId id="2147483654" r:id="rId15"/>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Layout" Target="../diagrams/layout2.xml"/><Relationship Id="rId7" Type="http://schemas.openxmlformats.org/officeDocument/2006/relationships/image" Target="../media/image37.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53.png"/><Relationship Id="rId5" Type="http://schemas.openxmlformats.org/officeDocument/2006/relationships/image" Target="../media/image40.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3.xml"/><Relationship Id="rId5" Type="http://schemas.openxmlformats.org/officeDocument/2006/relationships/image" Target="../media/image75.png"/><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79.png"/><Relationship Id="rId4" Type="http://schemas.openxmlformats.org/officeDocument/2006/relationships/image" Target="../media/image7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8.emf"/><Relationship Id="rId1" Type="http://schemas.openxmlformats.org/officeDocument/2006/relationships/slideLayout" Target="../slideLayouts/slideLayout14.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タイトル 2"/>
          <p:cNvSpPr>
            <a:spLocks noGrp="1"/>
          </p:cNvSpPr>
          <p:nvPr>
            <p:ph type="title"/>
          </p:nvPr>
        </p:nvSpPr>
        <p:spPr/>
        <p:txBody>
          <a:bodyPr/>
          <a:lstStyle/>
          <a:p>
            <a:r>
              <a:rPr lang="en-US" altLang="ja-JP" dirty="0" err="1"/>
              <a:t>SuperStream</a:t>
            </a:r>
            <a:r>
              <a:rPr lang="en-US" altLang="ja-JP" dirty="0"/>
              <a:t>-NX</a:t>
            </a:r>
            <a:br>
              <a:rPr lang="en-US" altLang="ja-JP" dirty="0"/>
            </a:br>
            <a:r>
              <a:rPr lang="ja-JP" altLang="en-US" dirty="0"/>
              <a:t>人事管理　ご紹介補足資料</a:t>
            </a:r>
            <a:endParaRPr kumimoji="1" lang="ja-JP" altLang="en-US" dirty="0"/>
          </a:p>
        </p:txBody>
      </p:sp>
      <p:sp>
        <p:nvSpPr>
          <p:cNvPr id="4" name="テキスト ボックス 3">
            <a:extLst>
              <a:ext uri="{FF2B5EF4-FFF2-40B4-BE49-F238E27FC236}">
                <a16:creationId xmlns:a16="http://schemas.microsoft.com/office/drawing/2014/main" id="{7D7D26B3-AF3F-CA69-F971-F6197F48BE5E}"/>
              </a:ext>
            </a:extLst>
          </p:cNvPr>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dirty="0">
                <a:solidFill>
                  <a:schemeClr val="bg2">
                    <a:lumMod val="50000"/>
                  </a:schemeClr>
                </a:solidFill>
              </a:rPr>
              <a:t>2025-06-01</a:t>
            </a:r>
            <a:r>
              <a:rPr lang="ja-JP" altLang="en-US" sz="1000" dirty="0">
                <a:solidFill>
                  <a:schemeClr val="bg2">
                    <a:lumMod val="50000"/>
                  </a:schemeClr>
                </a:solidFill>
              </a:rPr>
              <a:t>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r>
              <a:rPr lang="en-US" altLang="ja-JP" sz="1000" dirty="0">
                <a:solidFill>
                  <a:schemeClr val="bg2">
                    <a:lumMod val="50000"/>
                  </a:schemeClr>
                </a:solidFill>
              </a:rPr>
              <a:t>	</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1793708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拡張項目により管理したい項目を自由に設計</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ユーザ独自に項目を拡張できる拡張項目を最大</a:t>
            </a:r>
            <a:r>
              <a:rPr lang="en-US" altLang="ja-JP" dirty="0"/>
              <a:t>20,000</a:t>
            </a:r>
            <a:r>
              <a:rPr lang="ja-JP" altLang="en-US" dirty="0"/>
              <a:t>項目保持</a:t>
            </a:r>
            <a:endParaRPr lang="en-US" altLang="ja-JP" dirty="0"/>
          </a:p>
          <a:p>
            <a:r>
              <a:rPr lang="ja-JP" altLang="en-US" dirty="0"/>
              <a:t>グループ全体の人材データベースを統合し、会社を跨った従業員の異動やグループ全体での社員検索が可能です</a:t>
            </a:r>
            <a:endParaRPr lang="en-US" altLang="ja-JP" dirty="0"/>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sp>
        <p:nvSpPr>
          <p:cNvPr id="7" name="AutoShape 5"/>
          <p:cNvSpPr>
            <a:spLocks noChangeArrowheads="1"/>
          </p:cNvSpPr>
          <p:nvPr/>
        </p:nvSpPr>
        <p:spPr bwMode="gray">
          <a:xfrm>
            <a:off x="3775348" y="1938744"/>
            <a:ext cx="2438264" cy="2772117"/>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8" name="AutoShape 5"/>
          <p:cNvSpPr>
            <a:spLocks noChangeArrowheads="1"/>
          </p:cNvSpPr>
          <p:nvPr/>
        </p:nvSpPr>
        <p:spPr bwMode="gray">
          <a:xfrm>
            <a:off x="560228" y="1938744"/>
            <a:ext cx="3129580" cy="2772117"/>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9" name="Freeform 364"/>
          <p:cNvSpPr>
            <a:spLocks noEditPoints="1"/>
          </p:cNvSpPr>
          <p:nvPr/>
        </p:nvSpPr>
        <p:spPr bwMode="auto">
          <a:xfrm>
            <a:off x="4487796" y="2364265"/>
            <a:ext cx="465676" cy="476049"/>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 name="角丸四角形 9"/>
          <p:cNvSpPr/>
          <p:nvPr/>
        </p:nvSpPr>
        <p:spPr>
          <a:xfrm>
            <a:off x="4500666" y="2915396"/>
            <a:ext cx="900859" cy="269408"/>
          </a:xfrm>
          <a:prstGeom prst="roundRect">
            <a:avLst>
              <a:gd name="adj" fmla="val 0"/>
            </a:avLst>
          </a:prstGeom>
          <a:solidFill>
            <a:srgbClr val="EE55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latin typeface="メイリオ"/>
                <a:ea typeface="メイリオ"/>
                <a:cs typeface="+mn-cs"/>
              </a:rPr>
              <a:t>親会社</a:t>
            </a:r>
          </a:p>
        </p:txBody>
      </p:sp>
      <p:sp>
        <p:nvSpPr>
          <p:cNvPr id="11" name="角丸四角形 10"/>
          <p:cNvSpPr/>
          <p:nvPr/>
        </p:nvSpPr>
        <p:spPr>
          <a:xfrm>
            <a:off x="4057625" y="3212524"/>
            <a:ext cx="900859" cy="269408"/>
          </a:xfrm>
          <a:prstGeom prst="roundRect">
            <a:avLst>
              <a:gd name="adj" fmla="val 0"/>
            </a:avLst>
          </a:prstGeom>
          <a:solidFill>
            <a:srgbClr val="EE55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latin typeface="メイリオ"/>
                <a:ea typeface="メイリオ"/>
                <a:cs typeface="+mn-cs"/>
              </a:rPr>
              <a:t>関連会社</a:t>
            </a:r>
          </a:p>
        </p:txBody>
      </p:sp>
      <p:sp>
        <p:nvSpPr>
          <p:cNvPr id="12" name="角丸四角形 11"/>
          <p:cNvSpPr/>
          <p:nvPr/>
        </p:nvSpPr>
        <p:spPr>
          <a:xfrm>
            <a:off x="4988185" y="3211268"/>
            <a:ext cx="900859" cy="269408"/>
          </a:xfrm>
          <a:prstGeom prst="roundRect">
            <a:avLst>
              <a:gd name="adj" fmla="val 0"/>
            </a:avLst>
          </a:prstGeom>
          <a:solidFill>
            <a:srgbClr val="EE55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latin typeface="メイリオ"/>
                <a:ea typeface="メイリオ"/>
                <a:cs typeface="+mn-cs"/>
              </a:rPr>
              <a:t>関連会社</a:t>
            </a:r>
          </a:p>
        </p:txBody>
      </p:sp>
      <p:sp>
        <p:nvSpPr>
          <p:cNvPr id="13" name="角丸四角形 12"/>
          <p:cNvSpPr/>
          <p:nvPr/>
        </p:nvSpPr>
        <p:spPr>
          <a:xfrm>
            <a:off x="4057625" y="3509652"/>
            <a:ext cx="900859" cy="269408"/>
          </a:xfrm>
          <a:prstGeom prst="roundRect">
            <a:avLst>
              <a:gd name="adj" fmla="val 0"/>
            </a:avLst>
          </a:prstGeom>
          <a:solidFill>
            <a:srgbClr val="EE55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latin typeface="メイリオ"/>
                <a:ea typeface="メイリオ"/>
                <a:cs typeface="+mn-cs"/>
              </a:rPr>
              <a:t>関連会社</a:t>
            </a:r>
          </a:p>
        </p:txBody>
      </p:sp>
      <p:sp>
        <p:nvSpPr>
          <p:cNvPr id="14" name="角丸四角形 13"/>
          <p:cNvSpPr/>
          <p:nvPr/>
        </p:nvSpPr>
        <p:spPr>
          <a:xfrm>
            <a:off x="4988717" y="3508291"/>
            <a:ext cx="900859" cy="269408"/>
          </a:xfrm>
          <a:prstGeom prst="roundRect">
            <a:avLst>
              <a:gd name="adj" fmla="val 0"/>
            </a:avLst>
          </a:prstGeom>
          <a:solidFill>
            <a:srgbClr val="EE55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latin typeface="メイリオ"/>
                <a:ea typeface="メイリオ"/>
                <a:cs typeface="+mn-cs"/>
              </a:rPr>
              <a:t>関連会社</a:t>
            </a:r>
          </a:p>
        </p:txBody>
      </p:sp>
      <p:sp>
        <p:nvSpPr>
          <p:cNvPr id="15" name="右矢印 14"/>
          <p:cNvSpPr/>
          <p:nvPr/>
        </p:nvSpPr>
        <p:spPr>
          <a:xfrm rot="16200000">
            <a:off x="4687031" y="3743490"/>
            <a:ext cx="285467" cy="361719"/>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6" name="正方形/長方形 15"/>
          <p:cNvSpPr/>
          <p:nvPr/>
        </p:nvSpPr>
        <p:spPr>
          <a:xfrm>
            <a:off x="549960" y="2228837"/>
            <a:ext cx="3892696" cy="2539157"/>
          </a:xfrm>
          <a:prstGeom prst="rect">
            <a:avLst/>
          </a:prstGeom>
        </p:spPr>
        <p:txBody>
          <a:bodyPr wrap="square">
            <a:spAutoFit/>
          </a:bodyPr>
          <a:lstStyle/>
          <a:p>
            <a:pPr marL="0" marR="0" lvl="0" indent="0" algn="l" defTabSz="914400" rtl="0" eaLnBrk="1" fontAlgn="auto" latinLnBrk="0" hangingPunct="1">
              <a:lnSpc>
                <a:spcPts val="1970"/>
              </a:lnSpc>
              <a:spcBef>
                <a:spcPts val="0"/>
              </a:spcBef>
              <a:spcAft>
                <a:spcPts val="0"/>
              </a:spcAft>
              <a:buClrTx/>
              <a:buSzTx/>
              <a:buFontTx/>
              <a:buNone/>
              <a:tabLst/>
              <a:defRPr/>
            </a:pPr>
            <a:r>
              <a:rPr kumimoji="0" lang="ja-JP" altLang="en-US" sz="15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■基本的な社員情報</a:t>
            </a:r>
            <a:endParaRPr kumimoji="0" lang="en-US" altLang="ja-JP" sz="15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・住所、家族情報、社員名、異動歴等</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1970"/>
              </a:lnSpc>
              <a:spcBef>
                <a:spcPts val="0"/>
              </a:spcBef>
              <a:spcAft>
                <a:spcPts val="0"/>
              </a:spcAft>
              <a:buClrTx/>
              <a:buSzTx/>
              <a:buFontTx/>
              <a:buNone/>
              <a:tabLst/>
              <a:defRPr/>
            </a:pPr>
            <a:r>
              <a:rPr kumimoji="0" lang="ja-JP" altLang="en-US" sz="15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■ファイル情報</a:t>
            </a:r>
            <a:endParaRPr kumimoji="0" lang="en-US" altLang="ja-JP" sz="15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en-US" altLang="ja-JP" sz="1200" b="0" i="0" u="none" strike="noStrike" kern="0" cap="none" spc="0" normalizeH="0" baseline="0" noProof="0" dirty="0" err="1">
                <a:ln>
                  <a:noFill/>
                </a:ln>
                <a:solidFill>
                  <a:prstClr val="black"/>
                </a:solidFill>
                <a:effectLst/>
                <a:uLnTx/>
                <a:uFillTx/>
                <a:latin typeface="メイリオ" pitchFamily="50" charset="-128"/>
                <a:ea typeface="メイリオ" pitchFamily="50" charset="-128"/>
                <a:cs typeface="メイリオ" pitchFamily="50" charset="-128"/>
              </a:rPr>
              <a:t>Word,Excel</a:t>
            </a:r>
            <a:r>
              <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画像等のファイル情報</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1970"/>
              </a:lnSpc>
              <a:spcBef>
                <a:spcPts val="0"/>
              </a:spcBef>
              <a:spcAft>
                <a:spcPts val="0"/>
              </a:spcAft>
              <a:buClrTx/>
              <a:buSzTx/>
              <a:buFontTx/>
              <a:buNone/>
              <a:tabLst/>
              <a:defRPr/>
            </a:pPr>
            <a:r>
              <a:rPr kumimoji="0" lang="ja-JP" altLang="en-US" sz="15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■拡張項目</a:t>
            </a:r>
            <a:endParaRPr kumimoji="1" lang="en-US" altLang="ja-JP" sz="15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・取得資格の情報</a:t>
            </a:r>
            <a:endPar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・保有スキル・コンピテンシー情報</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・自己申告情報</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・アンケート情報</a:t>
            </a:r>
            <a:endParaRPr kumimoji="1" lang="en-US" altLang="ja-JP" sz="12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（職場環境、メンタルヘルスなど）</a:t>
            </a:r>
            <a:endParaRPr kumimoji="0" lang="en-US" altLang="ja-JP" sz="1200" kern="0" dirty="0">
              <a:solidFill>
                <a:prstClr val="black"/>
              </a:solidFill>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3000"/>
              </a:lnSpc>
              <a:spcBef>
                <a:spcPct val="0"/>
              </a:spcBef>
              <a:spcAft>
                <a:spcPts val="0"/>
              </a:spcAft>
              <a:buClrTx/>
              <a:buSzTx/>
              <a:buFontTx/>
              <a:buNone/>
              <a:tabLst/>
              <a:defRPr/>
            </a:pPr>
            <a:r>
              <a:rPr kumimoji="0" lang="ja-JP" altLang="en-US" sz="1600" b="1" i="0" u="none" strike="noStrike" kern="0" cap="none" spc="0" normalizeH="0" baseline="0" noProof="0" dirty="0">
                <a:ln>
                  <a:noFill/>
                </a:ln>
                <a:solidFill>
                  <a:srgbClr val="FF6600"/>
                </a:solidFill>
                <a:effectLst/>
                <a:uLnTx/>
                <a:uFillTx/>
                <a:latin typeface="メイリオ" pitchFamily="50" charset="-128"/>
                <a:ea typeface="メイリオ" pitchFamily="50" charset="-128"/>
                <a:cs typeface="メイリオ" pitchFamily="50" charset="-128"/>
              </a:rPr>
              <a:t>拡張項目は最大</a:t>
            </a:r>
            <a:r>
              <a:rPr kumimoji="0" lang="ja-JP" altLang="en-US" sz="2000" b="1" i="0" u="none" strike="noStrike" kern="0" cap="none" spc="0" normalizeH="0" baseline="0" noProof="0" dirty="0">
                <a:ln>
                  <a:noFill/>
                </a:ln>
                <a:solidFill>
                  <a:srgbClr val="FF6600"/>
                </a:solidFill>
                <a:effectLst/>
                <a:uLnTx/>
                <a:uFillTx/>
                <a:latin typeface="メイリオ" pitchFamily="50" charset="-128"/>
                <a:ea typeface="メイリオ" pitchFamily="50" charset="-128"/>
                <a:cs typeface="メイリオ" pitchFamily="50" charset="-128"/>
              </a:rPr>
              <a:t>２</a:t>
            </a:r>
            <a:r>
              <a:rPr kumimoji="0" lang="ja-JP" altLang="en-US" sz="1600" b="1" i="0" u="none" strike="noStrike" kern="0" cap="none" spc="0" normalizeH="0" baseline="0" noProof="0" dirty="0">
                <a:ln>
                  <a:noFill/>
                </a:ln>
                <a:solidFill>
                  <a:srgbClr val="FF6600"/>
                </a:solidFill>
                <a:effectLst/>
                <a:uLnTx/>
                <a:uFillTx/>
                <a:latin typeface="メイリオ" pitchFamily="50" charset="-128"/>
                <a:ea typeface="メイリオ" pitchFamily="50" charset="-128"/>
                <a:cs typeface="メイリオ" pitchFamily="50" charset="-128"/>
              </a:rPr>
              <a:t>万項目保持</a:t>
            </a:r>
            <a:endParaRPr kumimoji="1" lang="en-US" altLang="ja-JP" sz="1600" b="1" i="0" u="none" strike="noStrike" kern="1200" cap="none" spc="0" normalizeH="0" baseline="0" noProof="0" dirty="0">
              <a:ln>
                <a:noFill/>
              </a:ln>
              <a:solidFill>
                <a:srgbClr val="FF6600"/>
              </a:solidFill>
              <a:effectLst/>
              <a:uLnTx/>
              <a:uFillTx/>
              <a:latin typeface="メイリオ" pitchFamily="50" charset="-128"/>
              <a:ea typeface="メイリオ" pitchFamily="50" charset="-128"/>
              <a:cs typeface="メイリオ" pitchFamily="50" charset="-128"/>
            </a:endParaRPr>
          </a:p>
        </p:txBody>
      </p:sp>
      <p:sp>
        <p:nvSpPr>
          <p:cNvPr id="17" name="右矢印 16"/>
          <p:cNvSpPr/>
          <p:nvPr/>
        </p:nvSpPr>
        <p:spPr>
          <a:xfrm>
            <a:off x="3304817" y="2384067"/>
            <a:ext cx="707763" cy="420183"/>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8" name="右矢印 17"/>
          <p:cNvSpPr/>
          <p:nvPr/>
        </p:nvSpPr>
        <p:spPr>
          <a:xfrm rot="5400000">
            <a:off x="4989920" y="3779504"/>
            <a:ext cx="285471" cy="361712"/>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grpSp>
        <p:nvGrpSpPr>
          <p:cNvPr id="19" name="グループ化 18"/>
          <p:cNvGrpSpPr/>
          <p:nvPr/>
        </p:nvGrpSpPr>
        <p:grpSpPr>
          <a:xfrm>
            <a:off x="4131982" y="4131958"/>
            <a:ext cx="606038" cy="514027"/>
            <a:chOff x="8355560" y="2312876"/>
            <a:chExt cx="644932" cy="657522"/>
          </a:xfrm>
        </p:grpSpPr>
        <p:grpSp>
          <p:nvGrpSpPr>
            <p:cNvPr id="20" name="グループ化 226"/>
            <p:cNvGrpSpPr/>
            <p:nvPr/>
          </p:nvGrpSpPr>
          <p:grpSpPr>
            <a:xfrm>
              <a:off x="8714426" y="2312876"/>
              <a:ext cx="286066" cy="330076"/>
              <a:chOff x="1306116" y="1584321"/>
              <a:chExt cx="330200" cy="380999"/>
            </a:xfrm>
            <a:solidFill>
              <a:srgbClr val="EE5500"/>
            </a:solidFill>
          </p:grpSpPr>
          <p:sp>
            <p:nvSpPr>
              <p:cNvPr id="24" name="Freeform 168"/>
              <p:cNvSpPr>
                <a:spLocks noEditPoints="1"/>
              </p:cNvSpPr>
              <p:nvPr/>
            </p:nvSpPr>
            <p:spPr bwMode="auto">
              <a:xfrm>
                <a:off x="1306116" y="1584321"/>
                <a:ext cx="330200" cy="380999"/>
              </a:xfrm>
              <a:custGeom>
                <a:avLst/>
                <a:gdLst/>
                <a:ahLst/>
                <a:cxnLst>
                  <a:cxn ang="0">
                    <a:pos x="104" y="0"/>
                  </a:cxn>
                  <a:cxn ang="0">
                    <a:pos x="64" y="8"/>
                  </a:cxn>
                  <a:cxn ang="0">
                    <a:pos x="30" y="30"/>
                  </a:cxn>
                  <a:cxn ang="0">
                    <a:pos x="8" y="64"/>
                  </a:cxn>
                  <a:cxn ang="0">
                    <a:pos x="0" y="104"/>
                  </a:cxn>
                  <a:cxn ang="0">
                    <a:pos x="2" y="120"/>
                  </a:cxn>
                  <a:cxn ang="0">
                    <a:pos x="10" y="150"/>
                  </a:cxn>
                  <a:cxn ang="0">
                    <a:pos x="28" y="174"/>
                  </a:cxn>
                  <a:cxn ang="0">
                    <a:pos x="50" y="194"/>
                  </a:cxn>
                  <a:cxn ang="0">
                    <a:pos x="64" y="224"/>
                  </a:cxn>
                  <a:cxn ang="0">
                    <a:pos x="80" y="240"/>
                  </a:cxn>
                  <a:cxn ang="0">
                    <a:pos x="128" y="224"/>
                  </a:cxn>
                  <a:cxn ang="0">
                    <a:pos x="144" y="200"/>
                  </a:cxn>
                  <a:cxn ang="0">
                    <a:pos x="158" y="194"/>
                  </a:cxn>
                  <a:cxn ang="0">
                    <a:pos x="180" y="174"/>
                  </a:cxn>
                  <a:cxn ang="0">
                    <a:pos x="198" y="150"/>
                  </a:cxn>
                  <a:cxn ang="0">
                    <a:pos x="206" y="120"/>
                  </a:cxn>
                  <a:cxn ang="0">
                    <a:pos x="208" y="104"/>
                  </a:cxn>
                  <a:cxn ang="0">
                    <a:pos x="200" y="64"/>
                  </a:cxn>
                  <a:cxn ang="0">
                    <a:pos x="178" y="30"/>
                  </a:cxn>
                  <a:cxn ang="0">
                    <a:pos x="144" y="8"/>
                  </a:cxn>
                  <a:cxn ang="0">
                    <a:pos x="104" y="0"/>
                  </a:cxn>
                  <a:cxn ang="0">
                    <a:pos x="124" y="200"/>
                  </a:cxn>
                  <a:cxn ang="0">
                    <a:pos x="84" y="182"/>
                  </a:cxn>
                  <a:cxn ang="0">
                    <a:pos x="72" y="178"/>
                  </a:cxn>
                  <a:cxn ang="0">
                    <a:pos x="50" y="162"/>
                  </a:cxn>
                  <a:cxn ang="0">
                    <a:pos x="34" y="142"/>
                  </a:cxn>
                  <a:cxn ang="0">
                    <a:pos x="26" y="118"/>
                  </a:cxn>
                  <a:cxn ang="0">
                    <a:pos x="24" y="104"/>
                  </a:cxn>
                  <a:cxn ang="0">
                    <a:pos x="30" y="72"/>
                  </a:cxn>
                  <a:cxn ang="0">
                    <a:pos x="48" y="48"/>
                  </a:cxn>
                  <a:cxn ang="0">
                    <a:pos x="72" y="30"/>
                  </a:cxn>
                  <a:cxn ang="0">
                    <a:pos x="104" y="24"/>
                  </a:cxn>
                  <a:cxn ang="0">
                    <a:pos x="120" y="26"/>
                  </a:cxn>
                  <a:cxn ang="0">
                    <a:pos x="148" y="38"/>
                  </a:cxn>
                  <a:cxn ang="0">
                    <a:pos x="170" y="60"/>
                  </a:cxn>
                  <a:cxn ang="0">
                    <a:pos x="182" y="88"/>
                  </a:cxn>
                  <a:cxn ang="0">
                    <a:pos x="184" y="104"/>
                  </a:cxn>
                  <a:cxn ang="0">
                    <a:pos x="180" y="130"/>
                  </a:cxn>
                  <a:cxn ang="0">
                    <a:pos x="166" y="154"/>
                  </a:cxn>
                  <a:cxn ang="0">
                    <a:pos x="148" y="170"/>
                  </a:cxn>
                  <a:cxn ang="0">
                    <a:pos x="124" y="182"/>
                  </a:cxn>
                </a:cxnLst>
                <a:rect l="0" t="0" r="r" b="b"/>
                <a:pathLst>
                  <a:path w="208" h="240">
                    <a:moveTo>
                      <a:pt x="104" y="0"/>
                    </a:moveTo>
                    <a:lnTo>
                      <a:pt x="104" y="0"/>
                    </a:lnTo>
                    <a:lnTo>
                      <a:pt x="84" y="2"/>
                    </a:lnTo>
                    <a:lnTo>
                      <a:pt x="64" y="8"/>
                    </a:lnTo>
                    <a:lnTo>
                      <a:pt x="46" y="18"/>
                    </a:lnTo>
                    <a:lnTo>
                      <a:pt x="30" y="30"/>
                    </a:lnTo>
                    <a:lnTo>
                      <a:pt x="18" y="46"/>
                    </a:lnTo>
                    <a:lnTo>
                      <a:pt x="8" y="64"/>
                    </a:lnTo>
                    <a:lnTo>
                      <a:pt x="2" y="84"/>
                    </a:lnTo>
                    <a:lnTo>
                      <a:pt x="0" y="104"/>
                    </a:lnTo>
                    <a:lnTo>
                      <a:pt x="0" y="104"/>
                    </a:lnTo>
                    <a:lnTo>
                      <a:pt x="2" y="120"/>
                    </a:lnTo>
                    <a:lnTo>
                      <a:pt x="4" y="136"/>
                    </a:lnTo>
                    <a:lnTo>
                      <a:pt x="10" y="150"/>
                    </a:lnTo>
                    <a:lnTo>
                      <a:pt x="18" y="162"/>
                    </a:lnTo>
                    <a:lnTo>
                      <a:pt x="28" y="174"/>
                    </a:lnTo>
                    <a:lnTo>
                      <a:pt x="38" y="184"/>
                    </a:lnTo>
                    <a:lnTo>
                      <a:pt x="50" y="194"/>
                    </a:lnTo>
                    <a:lnTo>
                      <a:pt x="64" y="200"/>
                    </a:lnTo>
                    <a:lnTo>
                      <a:pt x="64" y="224"/>
                    </a:lnTo>
                    <a:lnTo>
                      <a:pt x="80" y="224"/>
                    </a:lnTo>
                    <a:lnTo>
                      <a:pt x="80" y="240"/>
                    </a:lnTo>
                    <a:lnTo>
                      <a:pt x="128" y="240"/>
                    </a:lnTo>
                    <a:lnTo>
                      <a:pt x="128" y="224"/>
                    </a:lnTo>
                    <a:lnTo>
                      <a:pt x="144" y="224"/>
                    </a:lnTo>
                    <a:lnTo>
                      <a:pt x="144" y="200"/>
                    </a:lnTo>
                    <a:lnTo>
                      <a:pt x="144" y="200"/>
                    </a:lnTo>
                    <a:lnTo>
                      <a:pt x="158" y="194"/>
                    </a:lnTo>
                    <a:lnTo>
                      <a:pt x="170" y="184"/>
                    </a:lnTo>
                    <a:lnTo>
                      <a:pt x="180" y="174"/>
                    </a:lnTo>
                    <a:lnTo>
                      <a:pt x="190" y="162"/>
                    </a:lnTo>
                    <a:lnTo>
                      <a:pt x="198" y="150"/>
                    </a:lnTo>
                    <a:lnTo>
                      <a:pt x="204" y="136"/>
                    </a:lnTo>
                    <a:lnTo>
                      <a:pt x="206" y="120"/>
                    </a:lnTo>
                    <a:lnTo>
                      <a:pt x="208" y="104"/>
                    </a:lnTo>
                    <a:lnTo>
                      <a:pt x="208" y="104"/>
                    </a:lnTo>
                    <a:lnTo>
                      <a:pt x="206" y="84"/>
                    </a:lnTo>
                    <a:lnTo>
                      <a:pt x="200" y="64"/>
                    </a:lnTo>
                    <a:lnTo>
                      <a:pt x="190" y="46"/>
                    </a:lnTo>
                    <a:lnTo>
                      <a:pt x="178" y="30"/>
                    </a:lnTo>
                    <a:lnTo>
                      <a:pt x="162" y="18"/>
                    </a:lnTo>
                    <a:lnTo>
                      <a:pt x="144" y="8"/>
                    </a:lnTo>
                    <a:lnTo>
                      <a:pt x="124" y="2"/>
                    </a:lnTo>
                    <a:lnTo>
                      <a:pt x="104" y="0"/>
                    </a:lnTo>
                    <a:close/>
                    <a:moveTo>
                      <a:pt x="124" y="182"/>
                    </a:moveTo>
                    <a:lnTo>
                      <a:pt x="124" y="200"/>
                    </a:lnTo>
                    <a:lnTo>
                      <a:pt x="84" y="200"/>
                    </a:lnTo>
                    <a:lnTo>
                      <a:pt x="84" y="182"/>
                    </a:lnTo>
                    <a:lnTo>
                      <a:pt x="84" y="182"/>
                    </a:lnTo>
                    <a:lnTo>
                      <a:pt x="72" y="178"/>
                    </a:lnTo>
                    <a:lnTo>
                      <a:pt x="60" y="170"/>
                    </a:lnTo>
                    <a:lnTo>
                      <a:pt x="50" y="162"/>
                    </a:lnTo>
                    <a:lnTo>
                      <a:pt x="42" y="154"/>
                    </a:lnTo>
                    <a:lnTo>
                      <a:pt x="34" y="142"/>
                    </a:lnTo>
                    <a:lnTo>
                      <a:pt x="28" y="130"/>
                    </a:lnTo>
                    <a:lnTo>
                      <a:pt x="26" y="118"/>
                    </a:lnTo>
                    <a:lnTo>
                      <a:pt x="24" y="104"/>
                    </a:lnTo>
                    <a:lnTo>
                      <a:pt x="24" y="104"/>
                    </a:lnTo>
                    <a:lnTo>
                      <a:pt x="26" y="88"/>
                    </a:lnTo>
                    <a:lnTo>
                      <a:pt x="30" y="72"/>
                    </a:lnTo>
                    <a:lnTo>
                      <a:pt x="38" y="60"/>
                    </a:lnTo>
                    <a:lnTo>
                      <a:pt x="48" y="48"/>
                    </a:lnTo>
                    <a:lnTo>
                      <a:pt x="60" y="38"/>
                    </a:lnTo>
                    <a:lnTo>
                      <a:pt x="72" y="30"/>
                    </a:lnTo>
                    <a:lnTo>
                      <a:pt x="88" y="26"/>
                    </a:lnTo>
                    <a:lnTo>
                      <a:pt x="104" y="24"/>
                    </a:lnTo>
                    <a:lnTo>
                      <a:pt x="104" y="24"/>
                    </a:lnTo>
                    <a:lnTo>
                      <a:pt x="120" y="26"/>
                    </a:lnTo>
                    <a:lnTo>
                      <a:pt x="136" y="30"/>
                    </a:lnTo>
                    <a:lnTo>
                      <a:pt x="148" y="38"/>
                    </a:lnTo>
                    <a:lnTo>
                      <a:pt x="160" y="48"/>
                    </a:lnTo>
                    <a:lnTo>
                      <a:pt x="170" y="60"/>
                    </a:lnTo>
                    <a:lnTo>
                      <a:pt x="178" y="72"/>
                    </a:lnTo>
                    <a:lnTo>
                      <a:pt x="182" y="88"/>
                    </a:lnTo>
                    <a:lnTo>
                      <a:pt x="184" y="104"/>
                    </a:lnTo>
                    <a:lnTo>
                      <a:pt x="184" y="104"/>
                    </a:lnTo>
                    <a:lnTo>
                      <a:pt x="182" y="118"/>
                    </a:lnTo>
                    <a:lnTo>
                      <a:pt x="180" y="130"/>
                    </a:lnTo>
                    <a:lnTo>
                      <a:pt x="174" y="142"/>
                    </a:lnTo>
                    <a:lnTo>
                      <a:pt x="166" y="154"/>
                    </a:lnTo>
                    <a:lnTo>
                      <a:pt x="158" y="162"/>
                    </a:lnTo>
                    <a:lnTo>
                      <a:pt x="148" y="170"/>
                    </a:lnTo>
                    <a:lnTo>
                      <a:pt x="136" y="178"/>
                    </a:lnTo>
                    <a:lnTo>
                      <a:pt x="124" y="18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5" name="Freeform 171"/>
              <p:cNvSpPr>
                <a:spLocks/>
              </p:cNvSpPr>
              <p:nvPr/>
            </p:nvSpPr>
            <p:spPr bwMode="auto">
              <a:xfrm>
                <a:off x="1382316" y="1673225"/>
                <a:ext cx="177800" cy="92075"/>
              </a:xfrm>
              <a:custGeom>
                <a:avLst/>
                <a:gdLst/>
                <a:ahLst/>
                <a:cxnLst>
                  <a:cxn ang="0">
                    <a:pos x="56" y="58"/>
                  </a:cxn>
                  <a:cxn ang="0">
                    <a:pos x="32" y="34"/>
                  </a:cxn>
                  <a:cxn ang="0">
                    <a:pos x="16" y="50"/>
                  </a:cxn>
                  <a:cxn ang="0">
                    <a:pos x="0" y="32"/>
                  </a:cxn>
                  <a:cxn ang="0">
                    <a:pos x="32" y="0"/>
                  </a:cxn>
                  <a:cxn ang="0">
                    <a:pos x="56" y="24"/>
                  </a:cxn>
                  <a:cxn ang="0">
                    <a:pos x="80" y="0"/>
                  </a:cxn>
                  <a:cxn ang="0">
                    <a:pos x="112" y="32"/>
                  </a:cxn>
                  <a:cxn ang="0">
                    <a:pos x="96" y="50"/>
                  </a:cxn>
                  <a:cxn ang="0">
                    <a:pos x="80" y="34"/>
                  </a:cxn>
                  <a:cxn ang="0">
                    <a:pos x="56" y="58"/>
                  </a:cxn>
                </a:cxnLst>
                <a:rect l="0" t="0" r="r" b="b"/>
                <a:pathLst>
                  <a:path w="112" h="58">
                    <a:moveTo>
                      <a:pt x="56" y="58"/>
                    </a:moveTo>
                    <a:lnTo>
                      <a:pt x="32" y="34"/>
                    </a:lnTo>
                    <a:lnTo>
                      <a:pt x="16" y="50"/>
                    </a:lnTo>
                    <a:lnTo>
                      <a:pt x="0" y="32"/>
                    </a:lnTo>
                    <a:lnTo>
                      <a:pt x="32" y="0"/>
                    </a:lnTo>
                    <a:lnTo>
                      <a:pt x="56" y="24"/>
                    </a:lnTo>
                    <a:lnTo>
                      <a:pt x="80" y="0"/>
                    </a:lnTo>
                    <a:lnTo>
                      <a:pt x="112" y="32"/>
                    </a:lnTo>
                    <a:lnTo>
                      <a:pt x="96" y="50"/>
                    </a:lnTo>
                    <a:lnTo>
                      <a:pt x="80" y="34"/>
                    </a:lnTo>
                    <a:lnTo>
                      <a:pt x="56"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21" name="グループ化 61"/>
            <p:cNvGrpSpPr/>
            <p:nvPr/>
          </p:nvGrpSpPr>
          <p:grpSpPr>
            <a:xfrm>
              <a:off x="8355560" y="2478941"/>
              <a:ext cx="464912" cy="491457"/>
              <a:chOff x="646113" y="649288"/>
              <a:chExt cx="355600" cy="381000"/>
            </a:xfrm>
            <a:solidFill>
              <a:srgbClr val="EE5500"/>
            </a:solidFill>
          </p:grpSpPr>
          <p:sp>
            <p:nvSpPr>
              <p:cNvPr id="22"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3"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sp>
        <p:nvSpPr>
          <p:cNvPr id="26" name="角丸四角形 25"/>
          <p:cNvSpPr/>
          <p:nvPr/>
        </p:nvSpPr>
        <p:spPr>
          <a:xfrm>
            <a:off x="560228" y="1889367"/>
            <a:ext cx="3129580" cy="307513"/>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管理できる項目</a:t>
            </a:r>
            <a:endParaRPr kumimoji="0" lang="en-US" altLang="ja-JP" b="1"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endParaRPr>
          </a:p>
        </p:txBody>
      </p:sp>
      <p:sp>
        <p:nvSpPr>
          <p:cNvPr id="27" name="角丸四角形 26"/>
          <p:cNvSpPr/>
          <p:nvPr/>
        </p:nvSpPr>
        <p:spPr>
          <a:xfrm>
            <a:off x="3775348" y="1889367"/>
            <a:ext cx="2438264" cy="307513"/>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グループ人事統合</a:t>
            </a:r>
            <a:r>
              <a:rPr kumimoji="0" lang="en-US" altLang="ja-JP" b="1"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DB</a:t>
            </a:r>
          </a:p>
        </p:txBody>
      </p:sp>
      <p:grpSp>
        <p:nvGrpSpPr>
          <p:cNvPr id="28" name="グループ化 27"/>
          <p:cNvGrpSpPr/>
          <p:nvPr/>
        </p:nvGrpSpPr>
        <p:grpSpPr>
          <a:xfrm>
            <a:off x="5033384" y="2499539"/>
            <a:ext cx="368141" cy="343415"/>
            <a:chOff x="1535113" y="649288"/>
            <a:chExt cx="381000" cy="381000"/>
          </a:xfrm>
          <a:solidFill>
            <a:srgbClr val="EE5500"/>
          </a:solidFill>
        </p:grpSpPr>
        <p:sp>
          <p:nvSpPr>
            <p:cNvPr id="29"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0"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1"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2"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3"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4"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35" name="正方形/長方形 34"/>
          <p:cNvSpPr/>
          <p:nvPr/>
        </p:nvSpPr>
        <p:spPr>
          <a:xfrm>
            <a:off x="4651588" y="4098984"/>
            <a:ext cx="2044648" cy="646331"/>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・研修計画</a:t>
            </a:r>
            <a:endParaRPr kumimoji="1" lang="en-US" altLang="ja-JP"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・人員配置計画</a:t>
            </a:r>
            <a:endPar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・調査分析</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etc</a:t>
            </a:r>
            <a:endParaRPr kumimoji="1" lang="ja-JP" altLang="en-US" sz="12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6" name="AutoShape 2"/>
          <p:cNvSpPr>
            <a:spLocks noChangeArrowheads="1"/>
          </p:cNvSpPr>
          <p:nvPr/>
        </p:nvSpPr>
        <p:spPr bwMode="auto">
          <a:xfrm>
            <a:off x="6678767" y="3030980"/>
            <a:ext cx="1875186" cy="1658173"/>
          </a:xfrm>
          <a:prstGeom prst="cube">
            <a:avLst>
              <a:gd name="adj" fmla="val 16403"/>
            </a:avLst>
          </a:prstGeom>
          <a:solidFill>
            <a:schemeClr val="accent2">
              <a:lumMod val="20000"/>
              <a:lumOff val="80000"/>
            </a:schemeClr>
          </a:solidFill>
          <a:ln w="9525" cap="flat" cmpd="sng" algn="ctr">
            <a:solidFill>
              <a:srgbClr val="00AEEB"/>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en-US" sz="1800" b="0" i="0" u="none" strike="noStrike" kern="0" cap="none" spc="0" normalizeH="0" baseline="0" noProof="0">
              <a:ln>
                <a:noFill/>
              </a:ln>
              <a:solidFill>
                <a:srgbClr val="333333"/>
              </a:solidFill>
              <a:effectLst/>
              <a:uLnTx/>
              <a:uFillTx/>
              <a:latin typeface="メイリオ" pitchFamily="50" charset="-128"/>
              <a:ea typeface="メイリオ" pitchFamily="50" charset="-128"/>
              <a:cs typeface="メイリオ" pitchFamily="50" charset="-128"/>
            </a:endParaRPr>
          </a:p>
        </p:txBody>
      </p:sp>
      <p:sp>
        <p:nvSpPr>
          <p:cNvPr id="37" name="Line 16"/>
          <p:cNvSpPr>
            <a:spLocks noChangeShapeType="1"/>
          </p:cNvSpPr>
          <p:nvPr/>
        </p:nvSpPr>
        <p:spPr bwMode="auto">
          <a:xfrm flipH="1" flipV="1">
            <a:off x="6940837" y="3556748"/>
            <a:ext cx="0" cy="1024391"/>
          </a:xfrm>
          <a:prstGeom prst="line">
            <a:avLst/>
          </a:prstGeom>
          <a:solidFill>
            <a:schemeClr val="accent2">
              <a:lumMod val="20000"/>
              <a:lumOff val="80000"/>
            </a:schemeClr>
          </a:solidFill>
          <a:ln w="38100" cap="flat" cmpd="sng" algn="ctr">
            <a:solidFill>
              <a:srgbClr val="EE8E00"/>
            </a:solidFill>
            <a:prstDash val="solid"/>
            <a:headEnd/>
            <a:tailEnd type="triangl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8" name="Line 17"/>
          <p:cNvSpPr>
            <a:spLocks noChangeShapeType="1"/>
          </p:cNvSpPr>
          <p:nvPr/>
        </p:nvSpPr>
        <p:spPr bwMode="auto">
          <a:xfrm flipV="1">
            <a:off x="6918429" y="4558467"/>
            <a:ext cx="1182600" cy="11382"/>
          </a:xfrm>
          <a:prstGeom prst="line">
            <a:avLst/>
          </a:prstGeom>
          <a:solidFill>
            <a:schemeClr val="accent2">
              <a:lumMod val="20000"/>
              <a:lumOff val="80000"/>
            </a:schemeClr>
          </a:solidFill>
          <a:ln w="38100" cap="flat" cmpd="sng" algn="ctr">
            <a:solidFill>
              <a:srgbClr val="EE8E00"/>
            </a:solidFill>
            <a:prstDash val="solid"/>
            <a:headEnd/>
            <a:tailEnd type="triangl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9" name="Line 20"/>
          <p:cNvSpPr>
            <a:spLocks noChangeShapeType="1"/>
          </p:cNvSpPr>
          <p:nvPr/>
        </p:nvSpPr>
        <p:spPr bwMode="auto">
          <a:xfrm flipV="1">
            <a:off x="6955150" y="3798236"/>
            <a:ext cx="736879" cy="762674"/>
          </a:xfrm>
          <a:prstGeom prst="line">
            <a:avLst/>
          </a:prstGeom>
          <a:solidFill>
            <a:schemeClr val="accent2">
              <a:lumMod val="20000"/>
              <a:lumOff val="80000"/>
            </a:schemeClr>
          </a:solidFill>
          <a:ln w="31750" cap="flat" cmpd="sng" algn="ctr">
            <a:solidFill>
              <a:srgbClr val="EE8E00"/>
            </a:solidFill>
            <a:prstDash val="solid"/>
            <a:headEnd/>
            <a:tailEnd type="triangl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0" name="テキスト ボックス 39"/>
          <p:cNvSpPr txBox="1"/>
          <p:nvPr/>
        </p:nvSpPr>
        <p:spPr>
          <a:xfrm>
            <a:off x="6726338" y="3364095"/>
            <a:ext cx="639168" cy="169277"/>
          </a:xfrm>
          <a:prstGeom prst="rect">
            <a:avLst/>
          </a:prstGeom>
          <a:solidFill>
            <a:schemeClr val="accent2">
              <a:lumMod val="20000"/>
              <a:lumOff val="80000"/>
            </a:schemeClr>
          </a:solidFill>
          <a:ln>
            <a:noFill/>
          </a:ln>
        </p:spPr>
        <p:txBody>
          <a:bodyPr wrap="square"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人事属性</a:t>
            </a:r>
          </a:p>
        </p:txBody>
      </p:sp>
      <p:sp>
        <p:nvSpPr>
          <p:cNvPr id="41" name="テキスト ボックス 40"/>
          <p:cNvSpPr txBox="1"/>
          <p:nvPr/>
        </p:nvSpPr>
        <p:spPr>
          <a:xfrm>
            <a:off x="7554522" y="4307547"/>
            <a:ext cx="479375" cy="169277"/>
          </a:xfrm>
          <a:prstGeom prst="rect">
            <a:avLst/>
          </a:prstGeom>
          <a:solidFill>
            <a:schemeClr val="accent2">
              <a:lumMod val="20000"/>
              <a:lumOff val="80000"/>
            </a:schemeClr>
          </a:solidFill>
          <a:ln>
            <a:noFill/>
          </a:ln>
        </p:spPr>
        <p:txBody>
          <a:bodyPr wrap="square"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時系列</a:t>
            </a:r>
          </a:p>
        </p:txBody>
      </p:sp>
      <p:sp>
        <p:nvSpPr>
          <p:cNvPr id="42" name="テキスト ボックス 41"/>
          <p:cNvSpPr txBox="1"/>
          <p:nvPr/>
        </p:nvSpPr>
        <p:spPr>
          <a:xfrm>
            <a:off x="7546268" y="3588137"/>
            <a:ext cx="639168" cy="169277"/>
          </a:xfrm>
          <a:prstGeom prst="rect">
            <a:avLst/>
          </a:prstGeom>
          <a:solidFill>
            <a:schemeClr val="accent2">
              <a:lumMod val="20000"/>
              <a:lumOff val="80000"/>
            </a:schemeClr>
          </a:solidFill>
          <a:ln>
            <a:noFill/>
          </a:ln>
        </p:spPr>
        <p:txBody>
          <a:bodyPr wrap="square" lIns="0" tIns="0" rIns="0" bIns="0" rtlCol="0" anchor="t" anchorCtr="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管理法人</a:t>
            </a:r>
            <a:endParaRPr kumimoji="1" lang="en-US" altLang="ja-JP" sz="1100" b="0" i="0" u="none" strike="noStrike" kern="120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3" name="正方形/長方形 42"/>
          <p:cNvSpPr/>
          <p:nvPr/>
        </p:nvSpPr>
        <p:spPr>
          <a:xfrm>
            <a:off x="6624736" y="1938744"/>
            <a:ext cx="2627784"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履歴情報 </a:t>
            </a:r>
            <a:r>
              <a:rPr kumimoji="1" lang="en-US" altLang="ja-JP"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管理項目 </a:t>
            </a:r>
            <a:r>
              <a:rPr kumimoji="1" lang="en-US" altLang="ja-JP"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管理法人の</a:t>
            </a:r>
            <a:r>
              <a:rPr kumimoji="1" lang="en-US" altLang="ja-JP"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3</a:t>
            </a: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方向へ</a:t>
            </a:r>
            <a:endParaRPr kumimoji="1" lang="en-US" altLang="ja-JP"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データを拡張する　</a:t>
            </a:r>
            <a:endParaRPr kumimoji="1" lang="en-US" altLang="ja-JP"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9900"/>
                </a:solidFill>
                <a:effectLst/>
                <a:uLnTx/>
                <a:uFillTx/>
                <a:latin typeface="メイリオ" pitchFamily="50" charset="-128"/>
                <a:ea typeface="メイリオ" pitchFamily="50" charset="-128"/>
                <a:cs typeface="メイリオ" pitchFamily="50" charset="-128"/>
              </a:rPr>
              <a:t>成長モデル</a:t>
            </a:r>
          </a:p>
        </p:txBody>
      </p:sp>
    </p:spTree>
    <p:extLst>
      <p:ext uri="{BB962C8B-B14F-4D97-AF65-F5344CB8AC3E}">
        <p14:creationId xmlns:p14="http://schemas.microsoft.com/office/powerpoint/2010/main" val="3602774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過去・現在・未来、基準日時点のレポートを自由に出力</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データの履歴管理機能により、様々な情報を基準となる時間軸を指定し、時系列に情報を</a:t>
            </a:r>
            <a:endParaRPr lang="en-US" altLang="ja-JP" dirty="0"/>
          </a:p>
          <a:p>
            <a:r>
              <a:rPr lang="ja-JP" altLang="en-US" dirty="0"/>
              <a:t>スライスして参照、活用することが可能</a:t>
            </a:r>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sp>
        <p:nvSpPr>
          <p:cNvPr id="7" name="Text Box 13"/>
          <p:cNvSpPr txBox="1">
            <a:spLocks noChangeArrowheads="1"/>
          </p:cNvSpPr>
          <p:nvPr/>
        </p:nvSpPr>
        <p:spPr bwMode="auto">
          <a:xfrm>
            <a:off x="1155836" y="1563638"/>
            <a:ext cx="7634331" cy="451406"/>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ts val="1100"/>
              </a:lnSpc>
              <a:spcBef>
                <a:spcPts val="60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例）　前期末時点の情報で社員情報を抽出し考課を実施</a:t>
            </a:r>
          </a:p>
          <a:p>
            <a:pPr marL="0" marR="0" lvl="0" indent="0" algn="l" defTabSz="914400" rtl="0" eaLnBrk="1" fontAlgn="auto" latinLnBrk="0" hangingPunct="1">
              <a:lnSpc>
                <a:spcPts val="1100"/>
              </a:lnSpc>
              <a:spcBef>
                <a:spcPts val="60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今月</a:t>
            </a:r>
            <a:r>
              <a:rPr kumimoji="0" lang="en-US" altLang="ja-JP"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1</a:t>
            </a: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日時点での組織階層図に個人名を当時の役職名称付きで出力したい</a:t>
            </a:r>
          </a:p>
        </p:txBody>
      </p:sp>
      <p:grpSp>
        <p:nvGrpSpPr>
          <p:cNvPr id="8" name="Group 3"/>
          <p:cNvGrpSpPr>
            <a:grpSpLocks/>
          </p:cNvGrpSpPr>
          <p:nvPr/>
        </p:nvGrpSpPr>
        <p:grpSpPr bwMode="auto">
          <a:xfrm>
            <a:off x="2139482" y="2031864"/>
            <a:ext cx="4790365" cy="432751"/>
            <a:chOff x="1813" y="1776"/>
            <a:chExt cx="2244" cy="236"/>
          </a:xfrm>
        </p:grpSpPr>
        <p:sp>
          <p:nvSpPr>
            <p:cNvPr id="9" name="Text Box 4"/>
            <p:cNvSpPr txBox="1">
              <a:spLocks noChangeArrowheads="1"/>
            </p:cNvSpPr>
            <p:nvPr/>
          </p:nvSpPr>
          <p:spPr bwMode="auto">
            <a:xfrm>
              <a:off x="2721" y="1776"/>
              <a:ext cx="339" cy="168"/>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基準日</a:t>
              </a:r>
            </a:p>
          </p:txBody>
        </p:sp>
        <p:sp>
          <p:nvSpPr>
            <p:cNvPr id="10" name="Text Box 8"/>
            <p:cNvSpPr txBox="1">
              <a:spLocks noChangeArrowheads="1"/>
            </p:cNvSpPr>
            <p:nvPr/>
          </p:nvSpPr>
          <p:spPr bwMode="auto">
            <a:xfrm>
              <a:off x="1899" y="1862"/>
              <a:ext cx="158" cy="150"/>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p>
          </p:txBody>
        </p:sp>
        <p:sp>
          <p:nvSpPr>
            <p:cNvPr id="11" name="Text Box 9"/>
            <p:cNvSpPr txBox="1">
              <a:spLocks noChangeArrowheads="1"/>
            </p:cNvSpPr>
            <p:nvPr/>
          </p:nvSpPr>
          <p:spPr bwMode="auto">
            <a:xfrm>
              <a:off x="2791" y="1862"/>
              <a:ext cx="158" cy="150"/>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p>
          </p:txBody>
        </p:sp>
        <p:sp>
          <p:nvSpPr>
            <p:cNvPr id="12" name="Text Box 10"/>
            <p:cNvSpPr txBox="1">
              <a:spLocks noChangeArrowheads="1"/>
            </p:cNvSpPr>
            <p:nvPr/>
          </p:nvSpPr>
          <p:spPr bwMode="auto">
            <a:xfrm>
              <a:off x="3789" y="1862"/>
              <a:ext cx="158" cy="150"/>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a:t>
              </a:r>
            </a:p>
          </p:txBody>
        </p:sp>
        <p:sp>
          <p:nvSpPr>
            <p:cNvPr id="13" name="Text Box 11"/>
            <p:cNvSpPr txBox="1">
              <a:spLocks noChangeArrowheads="1"/>
            </p:cNvSpPr>
            <p:nvPr/>
          </p:nvSpPr>
          <p:spPr bwMode="auto">
            <a:xfrm>
              <a:off x="1813" y="1776"/>
              <a:ext cx="339" cy="168"/>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基準日</a:t>
              </a:r>
            </a:p>
          </p:txBody>
        </p:sp>
        <p:sp>
          <p:nvSpPr>
            <p:cNvPr id="14" name="Text Box 12"/>
            <p:cNvSpPr txBox="1">
              <a:spLocks noChangeArrowheads="1"/>
            </p:cNvSpPr>
            <p:nvPr/>
          </p:nvSpPr>
          <p:spPr bwMode="auto">
            <a:xfrm>
              <a:off x="3718" y="1776"/>
              <a:ext cx="339" cy="168"/>
            </a:xfrm>
            <a:prstGeom prst="rect">
              <a:avLst/>
            </a:prstGeom>
            <a:noFill/>
            <a:ln w="9525">
              <a:noFill/>
              <a:miter lim="800000"/>
              <a:headEnd/>
              <a:tailEnd/>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基準日</a:t>
              </a:r>
            </a:p>
          </p:txBody>
        </p:sp>
      </p:grpSp>
      <p:graphicFrame>
        <p:nvGraphicFramePr>
          <p:cNvPr id="15" name="図表 14"/>
          <p:cNvGraphicFramePr/>
          <p:nvPr>
            <p:extLst>
              <p:ext uri="{D42A27DB-BD31-4B8C-83A1-F6EECF244321}">
                <p14:modId xmlns:p14="http://schemas.microsoft.com/office/powerpoint/2010/main" val="1351356678"/>
              </p:ext>
            </p:extLst>
          </p:nvPr>
        </p:nvGraphicFramePr>
        <p:xfrm>
          <a:off x="1043608" y="2463912"/>
          <a:ext cx="6982113" cy="3832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 Box 18"/>
          <p:cNvSpPr txBox="1">
            <a:spLocks noChangeArrowheads="1"/>
          </p:cNvSpPr>
          <p:nvPr/>
        </p:nvSpPr>
        <p:spPr bwMode="auto">
          <a:xfrm>
            <a:off x="5669349" y="4730102"/>
            <a:ext cx="1548822" cy="253916"/>
          </a:xfrm>
          <a:prstGeom prst="rect">
            <a:avLst/>
          </a:prstGeom>
          <a:noFill/>
          <a:ln w="57150" algn="ctr">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組織図</a:t>
            </a:r>
            <a:r>
              <a:rPr kumimoji="0" lang="en-US" altLang="ja-JP" sz="105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EXCEL</a:t>
            </a:r>
            <a:r>
              <a:rPr kumimoji="0" lang="ja-JP" altLang="en-US" sz="105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抽出機能</a:t>
            </a:r>
          </a:p>
        </p:txBody>
      </p:sp>
      <p:pic>
        <p:nvPicPr>
          <p:cNvPr id="17" name="図 16"/>
          <p:cNvPicPr>
            <a:picLocks noChangeAspect="1"/>
          </p:cNvPicPr>
          <p:nvPr/>
        </p:nvPicPr>
        <p:blipFill rotWithShape="1">
          <a:blip r:embed="rId7"/>
          <a:srcRect l="10858" r="14097"/>
          <a:stretch/>
        </p:blipFill>
        <p:spPr>
          <a:xfrm>
            <a:off x="1331640" y="2931964"/>
            <a:ext cx="2515288" cy="1742941"/>
          </a:xfrm>
          <a:prstGeom prst="rect">
            <a:avLst/>
          </a:prstGeom>
          <a:ln>
            <a:solidFill>
              <a:schemeClr val="bg1">
                <a:lumMod val="85000"/>
              </a:schemeClr>
            </a:solidFill>
          </a:ln>
          <a:effectLst>
            <a:outerShdw blurRad="50800" dist="38100" dir="8100000" algn="tr" rotWithShape="0">
              <a:prstClr val="black">
                <a:alpha val="40000"/>
              </a:prstClr>
            </a:outerShdw>
          </a:effectLst>
        </p:spPr>
      </p:pic>
      <p:pic>
        <p:nvPicPr>
          <p:cNvPr id="18" name="図 17"/>
          <p:cNvPicPr>
            <a:picLocks noChangeAspect="1"/>
          </p:cNvPicPr>
          <p:nvPr/>
        </p:nvPicPr>
        <p:blipFill>
          <a:blip r:embed="rId8"/>
          <a:stretch>
            <a:fillRect/>
          </a:stretch>
        </p:blipFill>
        <p:spPr>
          <a:xfrm>
            <a:off x="5004471" y="2948344"/>
            <a:ext cx="2654858" cy="1742940"/>
          </a:xfrm>
          <a:prstGeom prst="rect">
            <a:avLst/>
          </a:prstGeom>
          <a:ln>
            <a:solidFill>
              <a:schemeClr val="bg1">
                <a:lumMod val="85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812606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12</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蓄積された人事情報から統計情報を抽出</a:t>
            </a:r>
          </a:p>
          <a:p>
            <a:endParaRPr kumimoji="1" lang="ja-JP" altLang="en-US" dirty="0"/>
          </a:p>
        </p:txBody>
      </p:sp>
      <p:sp>
        <p:nvSpPr>
          <p:cNvPr id="5" name="テキスト プレースホルダー 4"/>
          <p:cNvSpPr>
            <a:spLocks noGrp="1"/>
          </p:cNvSpPr>
          <p:nvPr>
            <p:ph type="body" sz="quarter" idx="17"/>
          </p:nvPr>
        </p:nvSpPr>
        <p:spPr>
          <a:xfrm>
            <a:off x="251618" y="917812"/>
            <a:ext cx="8748874" cy="279306"/>
          </a:xfrm>
        </p:spPr>
        <p:txBody>
          <a:bodyPr/>
          <a:lstStyle/>
          <a:p>
            <a:r>
              <a:rPr lang="ja-JP" altLang="en-US" dirty="0"/>
              <a:t>統計情報抽出ツールを標準装備しているので、出力フォーマット定義画面と、抽出・閲覧画面を使って蓄積した情報から、任意の統計資料を作成することができます</a:t>
            </a:r>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sp>
        <p:nvSpPr>
          <p:cNvPr id="7" name="AutoShape 5"/>
          <p:cNvSpPr>
            <a:spLocks noChangeArrowheads="1"/>
          </p:cNvSpPr>
          <p:nvPr/>
        </p:nvSpPr>
        <p:spPr bwMode="gray">
          <a:xfrm>
            <a:off x="157057" y="1650323"/>
            <a:ext cx="6467171" cy="3033184"/>
          </a:xfrm>
          <a:prstGeom prst="roundRect">
            <a:avLst>
              <a:gd name="adj" fmla="val 2389"/>
            </a:avLst>
          </a:prstGeom>
          <a:solidFill>
            <a:srgbClr val="FFFFFF"/>
          </a:solidFill>
          <a:ln w="25400" cap="flat" cmpd="sng" algn="ctr">
            <a:solidFill>
              <a:srgbClr val="FFFFFF">
                <a:lumMod val="85000"/>
              </a:srgb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8" name="Text Box 51"/>
          <p:cNvSpPr txBox="1">
            <a:spLocks noChangeArrowheads="1"/>
          </p:cNvSpPr>
          <p:nvPr/>
        </p:nvSpPr>
        <p:spPr bwMode="auto">
          <a:xfrm>
            <a:off x="296122" y="4413761"/>
            <a:ext cx="5628465" cy="246221"/>
          </a:xfrm>
          <a:prstGeom prst="rect">
            <a:avLst/>
          </a:prstGeom>
          <a:no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「人事」「給与」共通機能　人事</a:t>
            </a:r>
            <a:r>
              <a:rPr kumimoji="1" lang="en-US" altLang="ja-JP" sz="10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0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給与単独で利用の場合は扱えるデータに制限があります</a:t>
            </a:r>
          </a:p>
        </p:txBody>
      </p:sp>
      <p:sp>
        <p:nvSpPr>
          <p:cNvPr id="9" name="Text Box 13"/>
          <p:cNvSpPr txBox="1">
            <a:spLocks noChangeArrowheads="1"/>
          </p:cNvSpPr>
          <p:nvPr/>
        </p:nvSpPr>
        <p:spPr bwMode="auto">
          <a:xfrm>
            <a:off x="277137" y="2951510"/>
            <a:ext cx="985518" cy="1015663"/>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性別</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年齢</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社員区分</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所属部門</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etc</a:t>
            </a:r>
          </a:p>
        </p:txBody>
      </p:sp>
      <p:sp>
        <p:nvSpPr>
          <p:cNvPr id="10" name="Text Box 14"/>
          <p:cNvSpPr txBox="1">
            <a:spLocks noChangeArrowheads="1"/>
          </p:cNvSpPr>
          <p:nvPr/>
        </p:nvSpPr>
        <p:spPr bwMode="auto">
          <a:xfrm>
            <a:off x="1342046" y="2016271"/>
            <a:ext cx="2838690" cy="461665"/>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賃金項目、勤怠項目、</a:t>
            </a:r>
            <a:endPar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取得資格、保有スキル、</a:t>
            </a:r>
            <a:r>
              <a:rPr kumimoji="0" lang="en-US" altLang="ja-JP"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etc</a:t>
            </a:r>
          </a:p>
        </p:txBody>
      </p:sp>
      <p:grpSp>
        <p:nvGrpSpPr>
          <p:cNvPr id="11" name="グループ化 10"/>
          <p:cNvGrpSpPr/>
          <p:nvPr/>
        </p:nvGrpSpPr>
        <p:grpSpPr>
          <a:xfrm>
            <a:off x="215516" y="1768872"/>
            <a:ext cx="4873185" cy="2618063"/>
            <a:chOff x="215516" y="1959682"/>
            <a:chExt cx="4873185" cy="2618063"/>
          </a:xfrm>
        </p:grpSpPr>
        <p:cxnSp>
          <p:nvCxnSpPr>
            <p:cNvPr id="12" name="直線コネクタ 11"/>
            <p:cNvCxnSpPr/>
            <p:nvPr/>
          </p:nvCxnSpPr>
          <p:spPr>
            <a:xfrm>
              <a:off x="215516" y="2688940"/>
              <a:ext cx="4873185" cy="9566"/>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3" name="直線コネクタ 12"/>
            <p:cNvCxnSpPr/>
            <p:nvPr/>
          </p:nvCxnSpPr>
          <p:spPr>
            <a:xfrm flipV="1">
              <a:off x="1272610" y="1959682"/>
              <a:ext cx="8873" cy="2618063"/>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4" name="直線コネクタ 13"/>
            <p:cNvCxnSpPr/>
            <p:nvPr/>
          </p:nvCxnSpPr>
          <p:spPr>
            <a:xfrm flipV="1">
              <a:off x="1243808" y="3945042"/>
              <a:ext cx="3826065" cy="37"/>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5" name="直線コネクタ 14"/>
            <p:cNvCxnSpPr/>
            <p:nvPr/>
          </p:nvCxnSpPr>
          <p:spPr>
            <a:xfrm>
              <a:off x="1223628" y="4523125"/>
              <a:ext cx="3826065" cy="37"/>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6" name="直線コネクタ 15"/>
            <p:cNvCxnSpPr/>
            <p:nvPr/>
          </p:nvCxnSpPr>
          <p:spPr>
            <a:xfrm>
              <a:off x="1223628" y="3337012"/>
              <a:ext cx="3821774" cy="17292"/>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7" name="直線コネクタ 16"/>
            <p:cNvCxnSpPr/>
            <p:nvPr/>
          </p:nvCxnSpPr>
          <p:spPr>
            <a:xfrm flipV="1">
              <a:off x="2196634" y="2651297"/>
              <a:ext cx="10385" cy="1926448"/>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8" name="直線コネクタ 17"/>
            <p:cNvCxnSpPr/>
            <p:nvPr/>
          </p:nvCxnSpPr>
          <p:spPr>
            <a:xfrm flipV="1">
              <a:off x="3110355" y="2651297"/>
              <a:ext cx="4629" cy="1926448"/>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9" name="直線コネクタ 18"/>
            <p:cNvCxnSpPr/>
            <p:nvPr/>
          </p:nvCxnSpPr>
          <p:spPr>
            <a:xfrm flipH="1" flipV="1">
              <a:off x="4022949" y="2651297"/>
              <a:ext cx="11998" cy="1926448"/>
            </a:xfrm>
            <a:prstGeom prst="line">
              <a:avLst/>
            </a:prstGeom>
            <a:noFill/>
            <a:ln w="1905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20" name="直線コネクタ 19"/>
            <p:cNvCxnSpPr/>
            <p:nvPr/>
          </p:nvCxnSpPr>
          <p:spPr>
            <a:xfrm flipV="1">
              <a:off x="4932907" y="2651297"/>
              <a:ext cx="10385" cy="1926448"/>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grpSp>
      <p:sp>
        <p:nvSpPr>
          <p:cNvPr id="21" name="角丸四角形 20"/>
          <p:cNvSpPr/>
          <p:nvPr/>
        </p:nvSpPr>
        <p:spPr>
          <a:xfrm>
            <a:off x="346906" y="3914320"/>
            <a:ext cx="860359"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統計</a:t>
            </a:r>
          </a:p>
        </p:txBody>
      </p:sp>
      <p:sp>
        <p:nvSpPr>
          <p:cNvPr id="22" name="角丸四角形 21"/>
          <p:cNvSpPr/>
          <p:nvPr/>
        </p:nvSpPr>
        <p:spPr>
          <a:xfrm>
            <a:off x="346906" y="4167843"/>
            <a:ext cx="860359"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一覧</a:t>
            </a:r>
          </a:p>
        </p:txBody>
      </p:sp>
      <p:sp>
        <p:nvSpPr>
          <p:cNvPr id="23" name="角丸四角形 22"/>
          <p:cNvSpPr/>
          <p:nvPr/>
        </p:nvSpPr>
        <p:spPr>
          <a:xfrm>
            <a:off x="3442868" y="1887612"/>
            <a:ext cx="936104"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属性別</a:t>
            </a:r>
          </a:p>
        </p:txBody>
      </p:sp>
      <p:sp>
        <p:nvSpPr>
          <p:cNvPr id="24" name="角丸四角形 23"/>
          <p:cNvSpPr/>
          <p:nvPr/>
        </p:nvSpPr>
        <p:spPr>
          <a:xfrm>
            <a:off x="3442868" y="2175791"/>
            <a:ext cx="936104"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項目集計</a:t>
            </a:r>
          </a:p>
        </p:txBody>
      </p:sp>
      <p:sp>
        <p:nvSpPr>
          <p:cNvPr id="25" name="角丸四角形 24"/>
          <p:cNvSpPr/>
          <p:nvPr/>
        </p:nvSpPr>
        <p:spPr>
          <a:xfrm>
            <a:off x="4433728" y="1887759"/>
            <a:ext cx="936104"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月別統計</a:t>
            </a:r>
          </a:p>
        </p:txBody>
      </p:sp>
      <p:sp>
        <p:nvSpPr>
          <p:cNvPr id="26" name="角丸四角形 25"/>
          <p:cNvSpPr/>
          <p:nvPr/>
        </p:nvSpPr>
        <p:spPr>
          <a:xfrm>
            <a:off x="4433728" y="2175791"/>
            <a:ext cx="936104" cy="216024"/>
          </a:xfrm>
          <a:prstGeom prst="roundRect">
            <a:avLst/>
          </a:prstGeom>
          <a:solidFill>
            <a:srgbClr val="FFFFFF"/>
          </a:solidFill>
          <a:ln w="9525" cap="flat" cmpd="sng" algn="ctr">
            <a:solidFill>
              <a:srgbClr val="0065AE">
                <a:shade val="95000"/>
                <a:satMod val="105000"/>
              </a:srgbClr>
            </a:solidFill>
            <a:prstDash val="solid"/>
          </a:ln>
          <a:effectLst>
            <a:outerShdw blurRad="40000" dist="20000" dir="5400000" rotWithShape="0">
              <a:srgbClr val="000000">
                <a:alpha val="38000"/>
              </a:srgbClr>
            </a:outerShdw>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年度別統計</a:t>
            </a:r>
          </a:p>
        </p:txBody>
      </p:sp>
      <p:sp>
        <p:nvSpPr>
          <p:cNvPr id="27" name="Text Box 19"/>
          <p:cNvSpPr txBox="1">
            <a:spLocks noChangeArrowheads="1"/>
          </p:cNvSpPr>
          <p:nvPr/>
        </p:nvSpPr>
        <p:spPr bwMode="auto">
          <a:xfrm>
            <a:off x="1688244" y="3068951"/>
            <a:ext cx="783583" cy="788153"/>
          </a:xfrm>
          <a:prstGeom prst="rect">
            <a:avLst/>
          </a:prstGeom>
          <a:solidFill>
            <a:srgbClr val="EE5500"/>
          </a:solidFill>
          <a:ln>
            <a:noFill/>
            <a:headEnd/>
            <a:tailEnd/>
          </a:ln>
          <a:effectLst/>
        </p:spPr>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合計</a:t>
            </a:r>
          </a:p>
        </p:txBody>
      </p:sp>
      <p:sp>
        <p:nvSpPr>
          <p:cNvPr id="28" name="Text Box 20"/>
          <p:cNvSpPr txBox="1">
            <a:spLocks noChangeArrowheads="1"/>
          </p:cNvSpPr>
          <p:nvPr/>
        </p:nvSpPr>
        <p:spPr bwMode="auto">
          <a:xfrm>
            <a:off x="2804460" y="3068951"/>
            <a:ext cx="783583" cy="788153"/>
          </a:xfrm>
          <a:prstGeom prst="rect">
            <a:avLst/>
          </a:prstGeom>
          <a:solidFill>
            <a:srgbClr val="EE5500"/>
          </a:solidFill>
          <a:ln>
            <a:noFill/>
            <a:headEnd/>
            <a:tailEnd/>
          </a:ln>
          <a:effectLst/>
        </p:spPr>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平均</a:t>
            </a:r>
          </a:p>
        </p:txBody>
      </p:sp>
      <p:sp>
        <p:nvSpPr>
          <p:cNvPr id="29" name="Text Box 21"/>
          <p:cNvSpPr txBox="1">
            <a:spLocks noChangeArrowheads="1"/>
          </p:cNvSpPr>
          <p:nvPr/>
        </p:nvSpPr>
        <p:spPr bwMode="auto">
          <a:xfrm>
            <a:off x="3956588" y="3068951"/>
            <a:ext cx="783583" cy="788153"/>
          </a:xfrm>
          <a:prstGeom prst="rect">
            <a:avLst/>
          </a:prstGeom>
          <a:solidFill>
            <a:srgbClr val="EE5500"/>
          </a:solidFill>
          <a:ln>
            <a:noFill/>
            <a:headEnd/>
            <a:tailEnd/>
          </a:ln>
          <a:effectLst/>
        </p:spPr>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件数</a:t>
            </a:r>
          </a:p>
        </p:txBody>
      </p:sp>
      <p:sp>
        <p:nvSpPr>
          <p:cNvPr id="30" name="角丸四角形 29"/>
          <p:cNvSpPr/>
          <p:nvPr/>
        </p:nvSpPr>
        <p:spPr>
          <a:xfrm>
            <a:off x="151561" y="1642781"/>
            <a:ext cx="1092247" cy="616422"/>
          </a:xfrm>
          <a:prstGeom prst="roundRect">
            <a:avLst/>
          </a:prstGeom>
          <a:solidFill>
            <a:srgbClr val="54C2F0"/>
          </a:solid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統計資料</a:t>
            </a:r>
            <a:endParaRPr kumimoji="1" lang="en-US" altLang="ja-JP"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管理</a:t>
            </a:r>
          </a:p>
        </p:txBody>
      </p:sp>
      <p:sp>
        <p:nvSpPr>
          <p:cNvPr id="31" name="正方形/長方形 30"/>
          <p:cNvSpPr/>
          <p:nvPr/>
        </p:nvSpPr>
        <p:spPr>
          <a:xfrm>
            <a:off x="5088701" y="2479834"/>
            <a:ext cx="1535527" cy="1904367"/>
          </a:xfrm>
          <a:prstGeom prst="rect">
            <a:avLst/>
          </a:prstGeom>
        </p:spPr>
        <p:txBody>
          <a:bodyPr wrap="square" anchor="ctr">
            <a:spAutoFit/>
          </a:bodyPr>
          <a:lstStyle/>
          <a:p>
            <a:pPr marL="0" marR="0" lvl="0" indent="0" algn="l" defTabSz="914400" rtl="0" eaLnBrk="1" fontAlgn="auto" latinLnBrk="0" hangingPunct="1">
              <a:lnSpc>
                <a:spcPts val="900"/>
              </a:lnSpc>
              <a:spcBef>
                <a:spcPct val="50000"/>
              </a:spcBef>
              <a:spcAft>
                <a:spcPts val="0"/>
              </a:spcAft>
              <a:buClrTx/>
              <a:buSzTx/>
              <a:buFontTx/>
              <a:buNone/>
              <a:tabLst/>
              <a:defRPr/>
            </a:pPr>
            <a:r>
              <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出力例</a:t>
            </a:r>
            <a:r>
              <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・年度別人員推移　</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・所属別人員統計</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・所属別考課分布表</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・人員構成ピラミッド</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・スキルマップ　</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・所属別年代別人員構成　</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・支給金額月別集計</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・男女別等級別平均賃金</a:t>
            </a:r>
            <a:endPar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900"/>
              </a:lnSpc>
              <a:spcBef>
                <a:spcPct val="50000"/>
              </a:spcBef>
              <a:spcAft>
                <a:spcPts val="0"/>
              </a:spcAft>
              <a:buClrTx/>
              <a:buSzTx/>
              <a:buFontTx/>
              <a:buNone/>
              <a:tabLst/>
              <a:defRPr/>
            </a:pPr>
            <a:r>
              <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r>
              <a:rPr kumimoji="0" lang="en-US" altLang="ja-JP" sz="950" b="0" i="0" u="none" strike="noStrike" kern="0" cap="none" spc="0" normalizeH="0" baseline="0" noProof="0" dirty="0" err="1">
                <a:ln>
                  <a:noFill/>
                </a:ln>
                <a:solidFill>
                  <a:prstClr val="black"/>
                </a:solidFill>
                <a:effectLst/>
                <a:uLnTx/>
                <a:uFillTx/>
                <a:latin typeface="メイリオ" pitchFamily="50" charset="-128"/>
                <a:ea typeface="メイリオ" pitchFamily="50" charset="-128"/>
                <a:cs typeface="メイリオ" pitchFamily="50" charset="-128"/>
              </a:rPr>
              <a:t>etc</a:t>
            </a:r>
            <a:r>
              <a:rPr kumimoji="0" lang="en-US" altLang="ja-JP"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endParaRPr kumimoji="0" lang="ja-JP" altLang="en-US" sz="95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32" name="Text Box 13"/>
          <p:cNvSpPr txBox="1">
            <a:spLocks noChangeArrowheads="1"/>
          </p:cNvSpPr>
          <p:nvPr/>
        </p:nvSpPr>
        <p:spPr bwMode="auto">
          <a:xfrm>
            <a:off x="269301" y="2521725"/>
            <a:ext cx="1058903" cy="52322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集計キー項目</a:t>
            </a:r>
            <a:endParaRPr kumimoji="0" lang="en-US" altLang="ja-JP" sz="1400" b="1"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33" name="Text Box 13"/>
          <p:cNvSpPr txBox="1">
            <a:spLocks noChangeArrowheads="1"/>
          </p:cNvSpPr>
          <p:nvPr/>
        </p:nvSpPr>
        <p:spPr bwMode="auto">
          <a:xfrm>
            <a:off x="1435459" y="1696864"/>
            <a:ext cx="1692188"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集計対象項目</a:t>
            </a:r>
            <a:endParaRPr kumimoji="0" lang="en-US" altLang="ja-JP" sz="1400" b="1"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aphicFrame>
        <p:nvGraphicFramePr>
          <p:cNvPr id="34" name="表 33"/>
          <p:cNvGraphicFramePr>
            <a:graphicFrameLocks noGrp="1"/>
          </p:cNvGraphicFramePr>
          <p:nvPr/>
        </p:nvGraphicFramePr>
        <p:xfrm>
          <a:off x="6577101" y="1699664"/>
          <a:ext cx="1614695" cy="911520"/>
        </p:xfrm>
        <a:graphic>
          <a:graphicData uri="http://schemas.openxmlformats.org/drawingml/2006/table">
            <a:tbl>
              <a:tblPr firstRow="1" bandRow="1"/>
              <a:tblGrid>
                <a:gridCol w="322939">
                  <a:extLst>
                    <a:ext uri="{9D8B030D-6E8A-4147-A177-3AD203B41FA5}">
                      <a16:colId xmlns:a16="http://schemas.microsoft.com/office/drawing/2014/main" val="20000"/>
                    </a:ext>
                  </a:extLst>
                </a:gridCol>
                <a:gridCol w="322939">
                  <a:extLst>
                    <a:ext uri="{9D8B030D-6E8A-4147-A177-3AD203B41FA5}">
                      <a16:colId xmlns:a16="http://schemas.microsoft.com/office/drawing/2014/main" val="20001"/>
                    </a:ext>
                  </a:extLst>
                </a:gridCol>
                <a:gridCol w="322939">
                  <a:extLst>
                    <a:ext uri="{9D8B030D-6E8A-4147-A177-3AD203B41FA5}">
                      <a16:colId xmlns:a16="http://schemas.microsoft.com/office/drawing/2014/main" val="20002"/>
                    </a:ext>
                  </a:extLst>
                </a:gridCol>
                <a:gridCol w="322939">
                  <a:extLst>
                    <a:ext uri="{9D8B030D-6E8A-4147-A177-3AD203B41FA5}">
                      <a16:colId xmlns:a16="http://schemas.microsoft.com/office/drawing/2014/main" val="20003"/>
                    </a:ext>
                  </a:extLst>
                </a:gridCol>
                <a:gridCol w="322939">
                  <a:extLst>
                    <a:ext uri="{9D8B030D-6E8A-4147-A177-3AD203B41FA5}">
                      <a16:colId xmlns:a16="http://schemas.microsoft.com/office/drawing/2014/main" val="20004"/>
                    </a:ext>
                  </a:extLst>
                </a:gridCol>
              </a:tblGrid>
              <a:tr h="139401">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2012</a:t>
                      </a:r>
                      <a:r>
                        <a:rPr kumimoji="1" lang="ja-JP" altLang="en-US" sz="800" dirty="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2013</a:t>
                      </a:r>
                      <a:r>
                        <a:rPr kumimoji="1" lang="ja-JP" altLang="en-US" sz="800" dirty="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2014</a:t>
                      </a:r>
                      <a:r>
                        <a:rPr kumimoji="1" lang="ja-JP" altLang="en-US" sz="800" dirty="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2015</a:t>
                      </a:r>
                      <a:r>
                        <a:rPr kumimoji="1" lang="ja-JP" altLang="en-US" sz="800" dirty="0">
                          <a:latin typeface="メイリオ" pitchFamily="50" charset="-128"/>
                          <a:ea typeface="メイリオ" pitchFamily="50" charset="-128"/>
                          <a:cs typeface="メイリオ" pitchFamily="50" charset="-128"/>
                        </a:rPr>
                        <a:t>年</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extLst>
                  <a:ext uri="{0D108BD9-81ED-4DB2-BD59-A6C34878D82A}">
                    <a16:rowId xmlns:a16="http://schemas.microsoft.com/office/drawing/2014/main" val="10000"/>
                  </a:ext>
                </a:extLst>
              </a:tr>
              <a:tr h="139401">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営業部</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24</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22</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26</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1"/>
                  </a:ext>
                </a:extLst>
              </a:tr>
              <a:tr h="139401">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開発部</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48</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44</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
                  </a:ext>
                </a:extLst>
              </a:tr>
              <a:tr h="139401">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管理部</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7</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6</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6</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7</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139401">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支援部</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8</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9</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9</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8</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bl>
          </a:graphicData>
        </a:graphic>
      </p:graphicFrame>
      <p:graphicFrame>
        <p:nvGraphicFramePr>
          <p:cNvPr id="35" name="表 34"/>
          <p:cNvGraphicFramePr>
            <a:graphicFrameLocks noGrp="1"/>
          </p:cNvGraphicFramePr>
          <p:nvPr/>
        </p:nvGraphicFramePr>
        <p:xfrm>
          <a:off x="6845737" y="2096363"/>
          <a:ext cx="1614695" cy="911520"/>
        </p:xfrm>
        <a:graphic>
          <a:graphicData uri="http://schemas.openxmlformats.org/drawingml/2006/table">
            <a:tbl>
              <a:tblPr firstRow="1" bandRow="1"/>
              <a:tblGrid>
                <a:gridCol w="322939">
                  <a:extLst>
                    <a:ext uri="{9D8B030D-6E8A-4147-A177-3AD203B41FA5}">
                      <a16:colId xmlns:a16="http://schemas.microsoft.com/office/drawing/2014/main" val="20000"/>
                    </a:ext>
                  </a:extLst>
                </a:gridCol>
                <a:gridCol w="322939">
                  <a:extLst>
                    <a:ext uri="{9D8B030D-6E8A-4147-A177-3AD203B41FA5}">
                      <a16:colId xmlns:a16="http://schemas.microsoft.com/office/drawing/2014/main" val="20001"/>
                    </a:ext>
                  </a:extLst>
                </a:gridCol>
                <a:gridCol w="322939">
                  <a:extLst>
                    <a:ext uri="{9D8B030D-6E8A-4147-A177-3AD203B41FA5}">
                      <a16:colId xmlns:a16="http://schemas.microsoft.com/office/drawing/2014/main" val="20002"/>
                    </a:ext>
                  </a:extLst>
                </a:gridCol>
                <a:gridCol w="322939">
                  <a:extLst>
                    <a:ext uri="{9D8B030D-6E8A-4147-A177-3AD203B41FA5}">
                      <a16:colId xmlns:a16="http://schemas.microsoft.com/office/drawing/2014/main" val="20003"/>
                    </a:ext>
                  </a:extLst>
                </a:gridCol>
                <a:gridCol w="322939">
                  <a:extLst>
                    <a:ext uri="{9D8B030D-6E8A-4147-A177-3AD203B41FA5}">
                      <a16:colId xmlns:a16="http://schemas.microsoft.com/office/drawing/2014/main" val="20004"/>
                    </a:ext>
                  </a:extLst>
                </a:gridCol>
              </a:tblGrid>
              <a:tr h="204108">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英語業務可能</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英語日常会話</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英語資料作成</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extLst>
                  <a:ext uri="{0D108BD9-81ED-4DB2-BD59-A6C34878D82A}">
                    <a16:rowId xmlns:a16="http://schemas.microsoft.com/office/drawing/2014/main" val="10000"/>
                  </a:ext>
                </a:extLst>
              </a:tr>
              <a:tr h="139401">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東京本社</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男</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8</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15</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14</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1"/>
                  </a:ext>
                </a:extLst>
              </a:tr>
              <a:tr h="139401">
                <a:tc vMerge="1">
                  <a:txBody>
                    <a:body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女</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6</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16</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12</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
                  </a:ext>
                </a:extLst>
              </a:tr>
              <a:tr h="139401">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大阪支社</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4</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10</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8</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139401">
                <a:tc vMerge="1">
                  <a:txBody>
                    <a:body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b="0" dirty="0">
                          <a:latin typeface="メイリオ" pitchFamily="50" charset="-128"/>
                          <a:ea typeface="メイリオ" pitchFamily="50" charset="-128"/>
                          <a:cs typeface="メイリオ" pitchFamily="50" charset="-128"/>
                        </a:rPr>
                        <a:t>女</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5</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9</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b="0" dirty="0">
                          <a:latin typeface="メイリオ" pitchFamily="50" charset="-128"/>
                          <a:ea typeface="メイリオ" pitchFamily="50" charset="-128"/>
                          <a:cs typeface="メイリオ" pitchFamily="50" charset="-128"/>
                        </a:rPr>
                        <a:t>7</a:t>
                      </a:r>
                      <a:endParaRPr kumimoji="1" lang="ja-JP" altLang="en-US" sz="800" b="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bl>
          </a:graphicData>
        </a:graphic>
      </p:graphicFrame>
      <p:graphicFrame>
        <p:nvGraphicFramePr>
          <p:cNvPr id="36" name="表 35"/>
          <p:cNvGraphicFramePr>
            <a:graphicFrameLocks noGrp="1"/>
          </p:cNvGraphicFramePr>
          <p:nvPr/>
        </p:nvGraphicFramePr>
        <p:xfrm>
          <a:off x="7071132" y="2596964"/>
          <a:ext cx="1929360" cy="919603"/>
        </p:xfrm>
        <a:graphic>
          <a:graphicData uri="http://schemas.openxmlformats.org/drawingml/2006/table">
            <a:tbl>
              <a:tblPr firstRow="1" bandRow="1"/>
              <a:tblGrid>
                <a:gridCol w="482340">
                  <a:extLst>
                    <a:ext uri="{9D8B030D-6E8A-4147-A177-3AD203B41FA5}">
                      <a16:colId xmlns:a16="http://schemas.microsoft.com/office/drawing/2014/main" val="20000"/>
                    </a:ext>
                  </a:extLst>
                </a:gridCol>
                <a:gridCol w="482340">
                  <a:extLst>
                    <a:ext uri="{9D8B030D-6E8A-4147-A177-3AD203B41FA5}">
                      <a16:colId xmlns:a16="http://schemas.microsoft.com/office/drawing/2014/main" val="20001"/>
                    </a:ext>
                  </a:extLst>
                </a:gridCol>
                <a:gridCol w="482340">
                  <a:extLst>
                    <a:ext uri="{9D8B030D-6E8A-4147-A177-3AD203B41FA5}">
                      <a16:colId xmlns:a16="http://schemas.microsoft.com/office/drawing/2014/main" val="20002"/>
                    </a:ext>
                  </a:extLst>
                </a:gridCol>
                <a:gridCol w="482340">
                  <a:extLst>
                    <a:ext uri="{9D8B030D-6E8A-4147-A177-3AD203B41FA5}">
                      <a16:colId xmlns:a16="http://schemas.microsoft.com/office/drawing/2014/main" val="20003"/>
                    </a:ext>
                  </a:extLst>
                </a:gridCol>
              </a:tblGrid>
              <a:tr h="253544">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人数</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tc>
                  <a:txBody>
                    <a:bodyPr/>
                    <a:lstStyle>
                      <a:defPPr>
                        <a:defRPr lang="ja-JP"/>
                      </a:defPPr>
                      <a:lvl1pPr marL="0" algn="l" defTabSz="914400" rtl="0" eaLnBrk="1" latinLnBrk="0" hangingPunct="1">
                        <a:defRPr kumimoji="1" sz="1800" b="1" kern="1200">
                          <a:solidFill>
                            <a:schemeClr val="lt1"/>
                          </a:solidFill>
                          <a:latin typeface="Tahoma"/>
                          <a:ea typeface="HGP創英角ｺﾞｼｯｸUB"/>
                        </a:defRPr>
                      </a:lvl1pPr>
                      <a:lvl2pPr marL="457200" algn="l" defTabSz="914400" rtl="0" eaLnBrk="1" latinLnBrk="0" hangingPunct="1">
                        <a:defRPr kumimoji="1" sz="1800" b="1" kern="1200">
                          <a:solidFill>
                            <a:schemeClr val="lt1"/>
                          </a:solidFill>
                          <a:latin typeface="Tahoma"/>
                          <a:ea typeface="HGP創英角ｺﾞｼｯｸUB"/>
                        </a:defRPr>
                      </a:lvl2pPr>
                      <a:lvl3pPr marL="914400" algn="l" defTabSz="914400" rtl="0" eaLnBrk="1" latinLnBrk="0" hangingPunct="1">
                        <a:defRPr kumimoji="1" sz="1800" b="1" kern="1200">
                          <a:solidFill>
                            <a:schemeClr val="lt1"/>
                          </a:solidFill>
                          <a:latin typeface="Tahoma"/>
                          <a:ea typeface="HGP創英角ｺﾞｼｯｸUB"/>
                        </a:defRPr>
                      </a:lvl3pPr>
                      <a:lvl4pPr marL="1371600" algn="l" defTabSz="914400" rtl="0" eaLnBrk="1" latinLnBrk="0" hangingPunct="1">
                        <a:defRPr kumimoji="1" sz="1800" b="1" kern="1200">
                          <a:solidFill>
                            <a:schemeClr val="lt1"/>
                          </a:solidFill>
                          <a:latin typeface="Tahoma"/>
                          <a:ea typeface="HGP創英角ｺﾞｼｯｸUB"/>
                        </a:defRPr>
                      </a:lvl4pPr>
                      <a:lvl5pPr marL="1828800" algn="l" defTabSz="914400" rtl="0" eaLnBrk="1" latinLnBrk="0" hangingPunct="1">
                        <a:defRPr kumimoji="1" sz="1800" b="1" kern="1200">
                          <a:solidFill>
                            <a:schemeClr val="lt1"/>
                          </a:solidFill>
                          <a:latin typeface="Tahoma"/>
                          <a:ea typeface="HGP創英角ｺﾞｼｯｸUB"/>
                        </a:defRPr>
                      </a:lvl5pPr>
                      <a:lvl6pPr marL="2286000" algn="l" defTabSz="914400" rtl="0" eaLnBrk="1" latinLnBrk="0" hangingPunct="1">
                        <a:defRPr kumimoji="1" sz="1800" b="1" kern="1200">
                          <a:solidFill>
                            <a:schemeClr val="lt1"/>
                          </a:solidFill>
                          <a:latin typeface="Tahoma"/>
                          <a:ea typeface="HGP創英角ｺﾞｼｯｸUB"/>
                        </a:defRPr>
                      </a:lvl6pPr>
                      <a:lvl7pPr marL="2743200" algn="l" defTabSz="914400" rtl="0" eaLnBrk="1" latinLnBrk="0" hangingPunct="1">
                        <a:defRPr kumimoji="1" sz="1800" b="1" kern="1200">
                          <a:solidFill>
                            <a:schemeClr val="lt1"/>
                          </a:solidFill>
                          <a:latin typeface="Tahoma"/>
                          <a:ea typeface="HGP創英角ｺﾞｼｯｸUB"/>
                        </a:defRPr>
                      </a:lvl7pPr>
                      <a:lvl8pPr marL="3200400" algn="l" defTabSz="914400" rtl="0" eaLnBrk="1" latinLnBrk="0" hangingPunct="1">
                        <a:defRPr kumimoji="1" sz="1800" b="1" kern="1200">
                          <a:solidFill>
                            <a:schemeClr val="lt1"/>
                          </a:solidFill>
                          <a:latin typeface="Tahoma"/>
                          <a:ea typeface="HGP創英角ｺﾞｼｯｸUB"/>
                        </a:defRPr>
                      </a:lvl8pPr>
                      <a:lvl9pPr marL="3657600" algn="l" defTabSz="914400" rtl="0" eaLnBrk="1" latinLnBrk="0" hangingPunct="1">
                        <a:defRPr kumimoji="1" sz="1800" b="1" kern="1200">
                          <a:solidFill>
                            <a:schemeClr val="lt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基本給</a:t>
                      </a:r>
                      <a:endParaRPr kumimoji="1" lang="en-US" altLang="ja-JP" sz="800" dirty="0">
                        <a:latin typeface="メイリオ" pitchFamily="50" charset="-128"/>
                        <a:ea typeface="メイリオ" pitchFamily="50" charset="-128"/>
                        <a:cs typeface="メイリオ" pitchFamily="50" charset="-128"/>
                      </a:endParaRPr>
                    </a:p>
                    <a:p>
                      <a:pPr algn="ctr"/>
                      <a:r>
                        <a:rPr kumimoji="1" lang="ja-JP" altLang="en-US" sz="800" dirty="0">
                          <a:latin typeface="メイリオ" pitchFamily="50" charset="-128"/>
                          <a:ea typeface="メイリオ" pitchFamily="50" charset="-128"/>
                          <a:cs typeface="メイリオ" pitchFamily="50" charset="-128"/>
                        </a:rPr>
                        <a:t>平均</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7A233"/>
                    </a:solidFill>
                  </a:tcPr>
                </a:tc>
                <a:extLst>
                  <a:ext uri="{0D108BD9-81ED-4DB2-BD59-A6C34878D82A}">
                    <a16:rowId xmlns:a16="http://schemas.microsoft.com/office/drawing/2014/main" val="10000"/>
                  </a:ext>
                </a:extLst>
              </a:tr>
              <a:tr h="143080">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東京本社</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一般職</a:t>
                      </a: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240</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283,430</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1"/>
                  </a:ext>
                </a:extLst>
              </a:tr>
              <a:tr h="143080">
                <a:tc vMerge="1">
                  <a:txBody>
                    <a:body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管理職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35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431,235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2"/>
                  </a:ext>
                </a:extLst>
              </a:tr>
              <a:tr h="143080">
                <a:tc rowSpan="2">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大阪支社</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一般職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105</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280,110</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3"/>
                  </a:ext>
                </a:extLst>
              </a:tr>
              <a:tr h="166003">
                <a:tc vMerge="1">
                  <a:txBody>
                    <a:bodyPr/>
                    <a:lstStyle/>
                    <a:p>
                      <a:pPr algn="ctr"/>
                      <a:endParaRPr kumimoji="1" lang="ja-JP" altLang="en-US" sz="800" dirty="0">
                        <a:latin typeface="メイリオ" pitchFamily="50" charset="-128"/>
                        <a:ea typeface="メイリオ" pitchFamily="50" charset="-128"/>
                        <a:cs typeface="メイリオ" pitchFamily="50" charset="-128"/>
                      </a:endParaRPr>
                    </a:p>
                  </a:txBody>
                  <a:tcPr marL="0" marR="0" marT="36000" marB="0" anchor="ct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ja-JP" altLang="en-US" sz="800" dirty="0">
                          <a:latin typeface="メイリオ" pitchFamily="50" charset="-128"/>
                          <a:ea typeface="メイリオ" pitchFamily="50" charset="-128"/>
                          <a:cs typeface="メイリオ" pitchFamily="50" charset="-128"/>
                        </a:rPr>
                        <a:t>管理職</a:t>
                      </a: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12</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ctr"/>
                      <a:r>
                        <a:rPr kumimoji="1" lang="en-US" altLang="ja-JP" sz="800" dirty="0">
                          <a:latin typeface="メイリオ" pitchFamily="50" charset="-128"/>
                          <a:ea typeface="メイリオ" pitchFamily="50" charset="-128"/>
                          <a:cs typeface="メイリオ" pitchFamily="50" charset="-128"/>
                        </a:rPr>
                        <a:t>409,237</a:t>
                      </a:r>
                      <a:endParaRPr kumimoji="1" lang="ja-JP" altLang="en-US" sz="800" dirty="0">
                        <a:latin typeface="メイリオ" pitchFamily="50" charset="-128"/>
                        <a:ea typeface="メイリオ" pitchFamily="50" charset="-128"/>
                        <a:cs typeface="メイリオ" pitchFamily="50" charset="-128"/>
                      </a:endParaRPr>
                    </a:p>
                  </a:txBody>
                  <a:tcPr marL="0" marR="0" marT="3600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0004"/>
                  </a:ext>
                </a:extLst>
              </a:tr>
            </a:tbl>
          </a:graphicData>
        </a:graphic>
      </p:graphicFrame>
      <p:sp>
        <p:nvSpPr>
          <p:cNvPr id="37" name="正方形/長方形 36"/>
          <p:cNvSpPr/>
          <p:nvPr/>
        </p:nvSpPr>
        <p:spPr>
          <a:xfrm>
            <a:off x="6567146" y="1642781"/>
            <a:ext cx="1101038" cy="173622"/>
          </a:xfrm>
          <a:prstGeom prst="rect">
            <a:avLst/>
          </a:prstGeom>
          <a:solidFill>
            <a:srgbClr val="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b">
            <a:normAutofit/>
          </a:bodyPr>
          <a:lstStyle/>
          <a:p>
            <a:pPr marL="0" marR="0" lvl="0" indent="0" algn="ctr" defTabSz="914400" rtl="0" eaLnBrk="1" fontAlgn="auto" latinLnBrk="0" hangingPunct="1">
              <a:lnSpc>
                <a:spcPts val="9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年度別人員推移</a:t>
            </a:r>
          </a:p>
        </p:txBody>
      </p:sp>
      <p:sp>
        <p:nvSpPr>
          <p:cNvPr id="38" name="正方形/長方形 37"/>
          <p:cNvSpPr/>
          <p:nvPr/>
        </p:nvSpPr>
        <p:spPr>
          <a:xfrm>
            <a:off x="6776850" y="2068613"/>
            <a:ext cx="1101038" cy="173622"/>
          </a:xfrm>
          <a:prstGeom prst="rect">
            <a:avLst/>
          </a:prstGeom>
          <a:solidFill>
            <a:srgbClr val="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b">
            <a:normAutofit/>
          </a:bodyPr>
          <a:lstStyle/>
          <a:p>
            <a:pPr marL="0" marR="0" lvl="0" indent="0" algn="ctr" defTabSz="914400" rtl="0" eaLnBrk="1" fontAlgn="auto" latinLnBrk="0" hangingPunct="1">
              <a:lnSpc>
                <a:spcPts val="9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スキルマップ</a:t>
            </a:r>
          </a:p>
        </p:txBody>
      </p:sp>
      <p:sp>
        <p:nvSpPr>
          <p:cNvPr id="39" name="正方形/長方形 38"/>
          <p:cNvSpPr/>
          <p:nvPr/>
        </p:nvSpPr>
        <p:spPr>
          <a:xfrm>
            <a:off x="7008716" y="2587398"/>
            <a:ext cx="1101038" cy="173622"/>
          </a:xfrm>
          <a:prstGeom prst="rect">
            <a:avLst/>
          </a:prstGeom>
          <a:solidFill>
            <a:srgbClr val="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b">
            <a:normAutofit/>
          </a:bodyPr>
          <a:lstStyle/>
          <a:p>
            <a:pPr marL="0" marR="0" lvl="0" indent="0" algn="ctr" defTabSz="914400" rtl="0" eaLnBrk="1" fontAlgn="auto" latinLnBrk="0" hangingPunct="1">
              <a:lnSpc>
                <a:spcPts val="9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平均賃金</a:t>
            </a:r>
          </a:p>
        </p:txBody>
      </p:sp>
      <p:sp>
        <p:nvSpPr>
          <p:cNvPr id="40" name="右矢印 39"/>
          <p:cNvSpPr/>
          <p:nvPr/>
        </p:nvSpPr>
        <p:spPr>
          <a:xfrm rot="5400000">
            <a:off x="7651526" y="3544826"/>
            <a:ext cx="291995" cy="476577"/>
          </a:xfrm>
          <a:prstGeom prst="rightArrow">
            <a:avLst/>
          </a:prstGeom>
          <a:solidFill>
            <a:srgbClr val="54C2F0"/>
          </a:solidFill>
          <a:ln w="25400"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41" name="正方形/長方形 40"/>
          <p:cNvSpPr/>
          <p:nvPr/>
        </p:nvSpPr>
        <p:spPr>
          <a:xfrm>
            <a:off x="6764896" y="4017168"/>
            <a:ext cx="1022999" cy="606429"/>
          </a:xfrm>
          <a:prstGeom prst="rect">
            <a:avLst/>
          </a:prstGeom>
          <a:solidFill>
            <a:srgbClr val="EE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p:cNvSpPr/>
          <p:nvPr/>
        </p:nvSpPr>
        <p:spPr>
          <a:xfrm>
            <a:off x="7890053" y="4029922"/>
            <a:ext cx="1022999" cy="606429"/>
          </a:xfrm>
          <a:prstGeom prst="rect">
            <a:avLst/>
          </a:prstGeom>
          <a:solidFill>
            <a:srgbClr val="EE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p:cNvSpPr txBox="1"/>
          <p:nvPr/>
        </p:nvSpPr>
        <p:spPr>
          <a:xfrm>
            <a:off x="6705069" y="4094800"/>
            <a:ext cx="1131756" cy="461665"/>
          </a:xfrm>
          <a:prstGeom prst="rect">
            <a:avLst/>
          </a:prstGeom>
          <a:noFill/>
        </p:spPr>
        <p:txBody>
          <a:bodyPr wrap="square" rtlCol="0">
            <a:spAutoFit/>
          </a:bodyPr>
          <a:lstStyle/>
          <a:p>
            <a:pPr algn="ctr"/>
            <a:r>
              <a:rPr lang="ja-JP" altLang="en-US" sz="1200" dirty="0">
                <a:solidFill>
                  <a:schemeClr val="bg1"/>
                </a:solidFill>
              </a:rPr>
              <a:t>組織</a:t>
            </a:r>
            <a:endParaRPr lang="en-US" altLang="ja-JP" sz="1200" dirty="0">
              <a:solidFill>
                <a:schemeClr val="bg1"/>
              </a:solidFill>
            </a:endParaRPr>
          </a:p>
          <a:p>
            <a:pPr algn="ctr"/>
            <a:r>
              <a:rPr lang="ja-JP" altLang="en-US" sz="1200" dirty="0">
                <a:solidFill>
                  <a:schemeClr val="bg1"/>
                </a:solidFill>
              </a:rPr>
              <a:t>ツリーの展開</a:t>
            </a:r>
            <a:endParaRPr kumimoji="1" lang="ja-JP" altLang="en-US" sz="1200" dirty="0">
              <a:solidFill>
                <a:schemeClr val="bg1"/>
              </a:solidFill>
            </a:endParaRPr>
          </a:p>
        </p:txBody>
      </p:sp>
      <p:sp>
        <p:nvSpPr>
          <p:cNvPr id="44" name="テキスト ボックス 43"/>
          <p:cNvSpPr txBox="1"/>
          <p:nvPr/>
        </p:nvSpPr>
        <p:spPr>
          <a:xfrm>
            <a:off x="7844266" y="4115519"/>
            <a:ext cx="1131756" cy="461665"/>
          </a:xfrm>
          <a:prstGeom prst="rect">
            <a:avLst/>
          </a:prstGeom>
          <a:noFill/>
        </p:spPr>
        <p:txBody>
          <a:bodyPr wrap="square" rtlCol="0">
            <a:spAutoFit/>
          </a:bodyPr>
          <a:lstStyle/>
          <a:p>
            <a:pPr algn="ctr"/>
            <a:r>
              <a:rPr lang="ja-JP" altLang="en-US" sz="1200" dirty="0">
                <a:solidFill>
                  <a:schemeClr val="bg1"/>
                </a:solidFill>
              </a:rPr>
              <a:t>社員への</a:t>
            </a:r>
            <a:endParaRPr lang="en-US" altLang="ja-JP" sz="1200" dirty="0">
              <a:solidFill>
                <a:schemeClr val="bg1"/>
              </a:solidFill>
            </a:endParaRPr>
          </a:p>
          <a:p>
            <a:pPr algn="ctr"/>
            <a:r>
              <a:rPr kumimoji="1" lang="ja-JP" altLang="en-US" sz="1200" dirty="0">
                <a:solidFill>
                  <a:schemeClr val="bg1"/>
                </a:solidFill>
              </a:rPr>
              <a:t>ドリルダウン</a:t>
            </a:r>
          </a:p>
        </p:txBody>
      </p:sp>
    </p:spTree>
    <p:extLst>
      <p:ext uri="{BB962C8B-B14F-4D97-AF65-F5344CB8AC3E}">
        <p14:creationId xmlns:p14="http://schemas.microsoft.com/office/powerpoint/2010/main" val="3028575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13</a:t>
            </a:fld>
            <a:endParaRPr kumimoji="1" lang="ja-JP" altLang="en-US" dirty="0"/>
          </a:p>
        </p:txBody>
      </p:sp>
      <p:sp>
        <p:nvSpPr>
          <p:cNvPr id="3" name="タイトル 2"/>
          <p:cNvSpPr>
            <a:spLocks noGrp="1"/>
          </p:cNvSpPr>
          <p:nvPr>
            <p:ph type="title"/>
          </p:nvPr>
        </p:nvSpPr>
        <p:spPr/>
        <p:txBody>
          <a:bodyPr/>
          <a:lstStyle/>
          <a:p>
            <a:r>
              <a:rPr kumimoji="1" lang="ja-JP" altLang="en-US" dirty="0"/>
              <a:t>人事管理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lang="ja-JP" altLang="en-US" dirty="0"/>
              <a:t>出力</a:t>
            </a:r>
            <a:r>
              <a:rPr lang="en-US" altLang="ja-JP" dirty="0"/>
              <a:t>/</a:t>
            </a:r>
            <a:r>
              <a:rPr lang="ja-JP" altLang="en-US" dirty="0"/>
              <a:t>取込フォーマットを柔軟に定義</a:t>
            </a:r>
          </a:p>
          <a:p>
            <a:endParaRPr kumimoji="1" lang="ja-JP" altLang="en-US" dirty="0"/>
          </a:p>
        </p:txBody>
      </p:sp>
      <p:sp>
        <p:nvSpPr>
          <p:cNvPr id="6" name="テキスト プレースホルダー 5"/>
          <p:cNvSpPr>
            <a:spLocks noGrp="1"/>
          </p:cNvSpPr>
          <p:nvPr>
            <p:ph type="body" sz="quarter" idx="17"/>
          </p:nvPr>
        </p:nvSpPr>
        <p:spPr/>
        <p:txBody>
          <a:bodyPr/>
          <a:lstStyle/>
          <a:p>
            <a:r>
              <a:rPr kumimoji="1" lang="ja-JP" altLang="en-US" dirty="0"/>
              <a:t>初期以降フェーズや、導入後の定例業務として人事管理</a:t>
            </a:r>
            <a:r>
              <a:rPr kumimoji="1" lang="en-US" altLang="ja-JP" dirty="0"/>
              <a:t>/</a:t>
            </a:r>
            <a:r>
              <a:rPr kumimoji="1" lang="ja-JP" altLang="en-US" dirty="0"/>
              <a:t>給与管理のデータを他システム用にレイアウトを設定して抽出・取込を行う事が可能です。他システム間のデータ連動処理が</a:t>
            </a:r>
            <a:endParaRPr kumimoji="1" lang="en-US" altLang="ja-JP" dirty="0"/>
          </a:p>
          <a:p>
            <a:r>
              <a:rPr lang="ja-JP" altLang="en-US" dirty="0"/>
              <a:t>大幅に軽減します</a:t>
            </a:r>
            <a:endParaRPr kumimoji="1" lang="ja-JP" altLang="en-US" dirty="0"/>
          </a:p>
        </p:txBody>
      </p:sp>
      <p:sp>
        <p:nvSpPr>
          <p:cNvPr id="7" name="AutoShape 5"/>
          <p:cNvSpPr>
            <a:spLocks noChangeArrowheads="1"/>
          </p:cNvSpPr>
          <p:nvPr/>
        </p:nvSpPr>
        <p:spPr bwMode="gray">
          <a:xfrm>
            <a:off x="251520" y="2031690"/>
            <a:ext cx="2880320" cy="2900310"/>
          </a:xfrm>
          <a:prstGeom prst="roundRect">
            <a:avLst>
              <a:gd name="adj" fmla="val 2389"/>
            </a:avLst>
          </a:prstGeom>
          <a:solidFill>
            <a:srgbClr val="FFFFFF"/>
          </a:solidFill>
          <a:ln w="25400" cap="flat" cmpd="sng" algn="ctr">
            <a:solidFill>
              <a:srgbClr val="FFFFFF">
                <a:lumMod val="85000"/>
              </a:srgb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8" name="AutoShape 5"/>
          <p:cNvSpPr>
            <a:spLocks noChangeArrowheads="1"/>
          </p:cNvSpPr>
          <p:nvPr/>
        </p:nvSpPr>
        <p:spPr bwMode="gray">
          <a:xfrm>
            <a:off x="3167844" y="2031690"/>
            <a:ext cx="2880320" cy="2900310"/>
          </a:xfrm>
          <a:prstGeom prst="roundRect">
            <a:avLst>
              <a:gd name="adj" fmla="val 2389"/>
            </a:avLst>
          </a:prstGeom>
          <a:solidFill>
            <a:srgbClr val="FFFFFF"/>
          </a:solidFill>
          <a:ln w="25400" cap="flat" cmpd="sng" algn="ctr">
            <a:solidFill>
              <a:srgbClr val="FFFFFF">
                <a:lumMod val="85000"/>
              </a:srgb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9" name="AutoShape 5"/>
          <p:cNvSpPr>
            <a:spLocks noChangeArrowheads="1"/>
          </p:cNvSpPr>
          <p:nvPr/>
        </p:nvSpPr>
        <p:spPr bwMode="gray">
          <a:xfrm>
            <a:off x="6084168" y="2031690"/>
            <a:ext cx="2880320" cy="2900310"/>
          </a:xfrm>
          <a:prstGeom prst="roundRect">
            <a:avLst>
              <a:gd name="adj" fmla="val 2389"/>
            </a:avLst>
          </a:prstGeom>
          <a:solidFill>
            <a:srgbClr val="FFFFFF"/>
          </a:solidFill>
          <a:ln w="25400" cap="flat" cmpd="sng" algn="ctr">
            <a:solidFill>
              <a:srgbClr val="FFFFFF">
                <a:lumMod val="85000"/>
              </a:srgb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0" name="Text Box 5"/>
          <p:cNvSpPr txBox="1">
            <a:spLocks noChangeArrowheads="1"/>
          </p:cNvSpPr>
          <p:nvPr/>
        </p:nvSpPr>
        <p:spPr bwMode="auto">
          <a:xfrm>
            <a:off x="251520" y="2211710"/>
            <a:ext cx="2844316"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テーブル単位にデータの入力条件</a:t>
            </a:r>
            <a:r>
              <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追加、更新、削除</a:t>
            </a:r>
            <a:r>
              <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t>
            </a: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を設定</a:t>
            </a:r>
          </a:p>
        </p:txBody>
      </p:sp>
      <p:sp>
        <p:nvSpPr>
          <p:cNvPr id="11" name="Text Box 5"/>
          <p:cNvSpPr txBox="1">
            <a:spLocks noChangeArrowheads="1"/>
          </p:cNvSpPr>
          <p:nvPr/>
        </p:nvSpPr>
        <p:spPr bwMode="auto">
          <a:xfrm>
            <a:off x="6084168" y="2211710"/>
            <a:ext cx="2844316"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システムで保持している情報を</a:t>
            </a:r>
            <a:r>
              <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excel/</a:t>
            </a:r>
            <a:r>
              <a:rPr kumimoji="1" lang="en-US" altLang="ja-JP" sz="1400" b="0" i="0" u="none" strike="noStrike" kern="1200" cap="none" spc="0" normalizeH="0" baseline="0" noProof="0" dirty="0" err="1">
                <a:ln>
                  <a:noFill/>
                </a:ln>
                <a:solidFill>
                  <a:prstClr val="black"/>
                </a:solidFill>
                <a:effectLst/>
                <a:uLnTx/>
                <a:uFillTx/>
                <a:latin typeface="メイリオ" pitchFamily="50" charset="-128"/>
                <a:ea typeface="メイリオ" pitchFamily="50" charset="-128"/>
                <a:cs typeface="メイリオ" pitchFamily="50" charset="-128"/>
              </a:rPr>
              <a:t>csv</a:t>
            </a:r>
            <a:r>
              <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/text</a:t>
            </a: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へ出力</a:t>
            </a:r>
          </a:p>
        </p:txBody>
      </p:sp>
      <p:sp>
        <p:nvSpPr>
          <p:cNvPr id="12" name="右矢印 11"/>
          <p:cNvSpPr/>
          <p:nvPr/>
        </p:nvSpPr>
        <p:spPr>
          <a:xfrm rot="19136952">
            <a:off x="7396657" y="3202347"/>
            <a:ext cx="390043" cy="319264"/>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3" name="右矢印 12"/>
          <p:cNvSpPr/>
          <p:nvPr/>
        </p:nvSpPr>
        <p:spPr>
          <a:xfrm>
            <a:off x="7483306" y="3572054"/>
            <a:ext cx="390043" cy="319264"/>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4" name="右矢印 13"/>
          <p:cNvSpPr/>
          <p:nvPr/>
        </p:nvSpPr>
        <p:spPr>
          <a:xfrm rot="2772499">
            <a:off x="7383654" y="4041236"/>
            <a:ext cx="415090" cy="300001"/>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grpSp>
        <p:nvGrpSpPr>
          <p:cNvPr id="15" name="グループ化 14"/>
          <p:cNvGrpSpPr/>
          <p:nvPr/>
        </p:nvGrpSpPr>
        <p:grpSpPr>
          <a:xfrm>
            <a:off x="8116544" y="2724015"/>
            <a:ext cx="487903" cy="567815"/>
            <a:chOff x="5025216" y="3832852"/>
            <a:chExt cx="585483" cy="640264"/>
          </a:xfrm>
          <a:solidFill>
            <a:srgbClr val="54C2F0"/>
          </a:solidFill>
        </p:grpSpPr>
        <p:sp>
          <p:nvSpPr>
            <p:cNvPr id="16"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EE5500"/>
                </a:solidFill>
                <a:effectLst/>
                <a:uLnTx/>
                <a:uFillTx/>
                <a:latin typeface="メイリオ"/>
                <a:ea typeface="メイリオ"/>
                <a:cs typeface="+mn-cs"/>
              </a:endParaRPr>
            </a:p>
          </p:txBody>
        </p:sp>
        <p:sp>
          <p:nvSpPr>
            <p:cNvPr id="17" name="Text Box 5"/>
            <p:cNvSpPr txBox="1">
              <a:spLocks noChangeArrowheads="1"/>
            </p:cNvSpPr>
            <p:nvPr/>
          </p:nvSpPr>
          <p:spPr bwMode="auto">
            <a:xfrm>
              <a:off x="5043019" y="3969060"/>
              <a:ext cx="567680" cy="307778"/>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err="1">
                  <a:ln>
                    <a:noFill/>
                  </a:ln>
                  <a:solidFill>
                    <a:srgbClr val="EE5500"/>
                  </a:solidFill>
                  <a:effectLst/>
                  <a:uLnTx/>
                  <a:uFillTx/>
                  <a:latin typeface="メイリオ" pitchFamily="50" charset="-128"/>
                  <a:ea typeface="メイリオ" pitchFamily="50" charset="-128"/>
                  <a:cs typeface="メイリオ" pitchFamily="50" charset="-128"/>
                </a:rPr>
                <a:t>xls</a:t>
              </a:r>
              <a:endParaRPr kumimoji="0" lang="ja-JP" altLang="en-US" sz="1400" b="1"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grpSp>
      <p:grpSp>
        <p:nvGrpSpPr>
          <p:cNvPr id="18" name="グループ化 17"/>
          <p:cNvGrpSpPr/>
          <p:nvPr/>
        </p:nvGrpSpPr>
        <p:grpSpPr>
          <a:xfrm>
            <a:off x="8095377" y="3471850"/>
            <a:ext cx="501244" cy="567815"/>
            <a:chOff x="4999811" y="3832852"/>
            <a:chExt cx="601492" cy="640264"/>
          </a:xfrm>
          <a:solidFill>
            <a:srgbClr val="54C2F0"/>
          </a:solidFill>
        </p:grpSpPr>
        <p:sp>
          <p:nvSpPr>
            <p:cNvPr id="19"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EE5500"/>
                </a:solidFill>
                <a:effectLst/>
                <a:uLnTx/>
                <a:uFillTx/>
                <a:latin typeface="メイリオ"/>
                <a:ea typeface="メイリオ"/>
                <a:cs typeface="+mn-cs"/>
              </a:endParaRPr>
            </a:p>
          </p:txBody>
        </p:sp>
        <p:sp>
          <p:nvSpPr>
            <p:cNvPr id="20" name="Text Box 5"/>
            <p:cNvSpPr txBox="1">
              <a:spLocks noChangeArrowheads="1"/>
            </p:cNvSpPr>
            <p:nvPr/>
          </p:nvSpPr>
          <p:spPr bwMode="auto">
            <a:xfrm>
              <a:off x="4999811" y="3969060"/>
              <a:ext cx="601492" cy="34704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err="1">
                  <a:ln>
                    <a:noFill/>
                  </a:ln>
                  <a:solidFill>
                    <a:srgbClr val="EE5500"/>
                  </a:solidFill>
                  <a:effectLst/>
                  <a:uLnTx/>
                  <a:uFillTx/>
                  <a:latin typeface="メイリオ" pitchFamily="50" charset="-128"/>
                  <a:ea typeface="メイリオ" pitchFamily="50" charset="-128"/>
                  <a:cs typeface="メイリオ" pitchFamily="50" charset="-128"/>
                </a:rPr>
                <a:t>csv</a:t>
              </a:r>
              <a:endParaRPr kumimoji="0" lang="ja-JP" altLang="en-US" sz="1400" b="1"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grpSp>
      <p:grpSp>
        <p:nvGrpSpPr>
          <p:cNvPr id="21" name="グループ化 20"/>
          <p:cNvGrpSpPr/>
          <p:nvPr/>
        </p:nvGrpSpPr>
        <p:grpSpPr>
          <a:xfrm>
            <a:off x="8124929" y="4191930"/>
            <a:ext cx="479519" cy="567815"/>
            <a:chOff x="5025216" y="3832852"/>
            <a:chExt cx="575422" cy="640264"/>
          </a:xfrm>
          <a:solidFill>
            <a:srgbClr val="54C2F0"/>
          </a:solidFill>
        </p:grpSpPr>
        <p:sp>
          <p:nvSpPr>
            <p:cNvPr id="22"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EE5500"/>
                </a:solidFill>
                <a:effectLst/>
                <a:uLnTx/>
                <a:uFillTx/>
                <a:latin typeface="メイリオ"/>
                <a:ea typeface="メイリオ"/>
                <a:cs typeface="+mn-cs"/>
              </a:endParaRPr>
            </a:p>
          </p:txBody>
        </p:sp>
        <p:sp>
          <p:nvSpPr>
            <p:cNvPr id="23" name="Text Box 5"/>
            <p:cNvSpPr txBox="1">
              <a:spLocks noChangeArrowheads="1"/>
            </p:cNvSpPr>
            <p:nvPr/>
          </p:nvSpPr>
          <p:spPr bwMode="auto">
            <a:xfrm>
              <a:off x="5032958" y="3969060"/>
              <a:ext cx="567680" cy="307778"/>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txt</a:t>
              </a:r>
              <a:endParaRPr kumimoji="0" lang="ja-JP" altLang="en-US" sz="1400" b="1" i="0" u="none" strike="noStrike" kern="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grpSp>
      <p:sp>
        <p:nvSpPr>
          <p:cNvPr id="24" name="Text Box 5"/>
          <p:cNvSpPr txBox="1">
            <a:spLocks noChangeArrowheads="1"/>
          </p:cNvSpPr>
          <p:nvPr/>
        </p:nvSpPr>
        <p:spPr bwMode="auto">
          <a:xfrm>
            <a:off x="3203848" y="2233776"/>
            <a:ext cx="2844316" cy="52322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抽出条件、初期値、</a:t>
            </a:r>
            <a:endPar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データ出力順の設定</a:t>
            </a:r>
          </a:p>
        </p:txBody>
      </p:sp>
      <p:grpSp>
        <p:nvGrpSpPr>
          <p:cNvPr id="25" name="グループ化 287"/>
          <p:cNvGrpSpPr/>
          <p:nvPr/>
        </p:nvGrpSpPr>
        <p:grpSpPr>
          <a:xfrm>
            <a:off x="5204536" y="3660386"/>
            <a:ext cx="483588" cy="345666"/>
            <a:chOff x="3084116" y="3387725"/>
            <a:chExt cx="381000" cy="276225"/>
          </a:xfrm>
          <a:solidFill>
            <a:srgbClr val="EE5500"/>
          </a:solidFill>
        </p:grpSpPr>
        <p:sp>
          <p:nvSpPr>
            <p:cNvPr id="26" name="Rectangle 206"/>
            <p:cNvSpPr>
              <a:spLocks noChangeArrowheads="1"/>
            </p:cNvSpPr>
            <p:nvPr/>
          </p:nvSpPr>
          <p:spPr bwMode="auto">
            <a:xfrm>
              <a:off x="3084116" y="3387725"/>
              <a:ext cx="381000" cy="63500"/>
            </a:xfrm>
            <a:prstGeom prst="rect">
              <a:avLst/>
            </a:prstGeom>
            <a:solidFill>
              <a:srgbClr val="54C2F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7"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8"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9"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0"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1"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2"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3"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4"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35" name="グループ化 34"/>
          <p:cNvGrpSpPr/>
          <p:nvPr/>
        </p:nvGrpSpPr>
        <p:grpSpPr>
          <a:xfrm>
            <a:off x="3951037" y="3536051"/>
            <a:ext cx="544103" cy="520640"/>
            <a:chOff x="3480085" y="4545124"/>
            <a:chExt cx="756000" cy="733729"/>
          </a:xfrm>
        </p:grpSpPr>
        <p:grpSp>
          <p:nvGrpSpPr>
            <p:cNvPr id="36" name="グループ化 124"/>
            <p:cNvGrpSpPr/>
            <p:nvPr/>
          </p:nvGrpSpPr>
          <p:grpSpPr>
            <a:xfrm>
              <a:off x="3491960" y="4675503"/>
              <a:ext cx="741148" cy="603350"/>
              <a:chOff x="3563888" y="4675503"/>
              <a:chExt cx="741148" cy="603350"/>
            </a:xfrm>
          </p:grpSpPr>
          <p:grpSp>
            <p:nvGrpSpPr>
              <p:cNvPr id="38" name="グループ化 96"/>
              <p:cNvGrpSpPr/>
              <p:nvPr/>
            </p:nvGrpSpPr>
            <p:grpSpPr>
              <a:xfrm>
                <a:off x="3563888" y="4675503"/>
                <a:ext cx="474092" cy="603350"/>
                <a:chOff x="3563888" y="4675503"/>
                <a:chExt cx="474092" cy="603350"/>
              </a:xfrm>
            </p:grpSpPr>
            <p:grpSp>
              <p:nvGrpSpPr>
                <p:cNvPr id="52" name="グループ化 287"/>
                <p:cNvGrpSpPr/>
                <p:nvPr/>
              </p:nvGrpSpPr>
              <p:grpSpPr>
                <a:xfrm>
                  <a:off x="3563888" y="4675503"/>
                  <a:ext cx="474092" cy="343717"/>
                  <a:chOff x="3084116" y="3492500"/>
                  <a:chExt cx="381000" cy="276225"/>
                </a:xfrm>
                <a:solidFill>
                  <a:srgbClr val="54C2F0"/>
                </a:solidFill>
              </p:grpSpPr>
              <p:sp>
                <p:nvSpPr>
                  <p:cNvPr id="62"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3"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4"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5"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6" name="Rectangle 211"/>
                  <p:cNvSpPr>
                    <a:spLocks noChangeArrowheads="1"/>
                  </p:cNvSpPr>
                  <p:nvPr/>
                </p:nvSpPr>
                <p:spPr bwMode="auto">
                  <a:xfrm>
                    <a:off x="308411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7" name="Rectangle 212"/>
                  <p:cNvSpPr>
                    <a:spLocks noChangeArrowheads="1"/>
                  </p:cNvSpPr>
                  <p:nvPr/>
                </p:nvSpPr>
                <p:spPr bwMode="auto">
                  <a:xfrm>
                    <a:off x="318889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8" name="Rectangle 213"/>
                  <p:cNvSpPr>
                    <a:spLocks noChangeArrowheads="1"/>
                  </p:cNvSpPr>
                  <p:nvPr/>
                </p:nvSpPr>
                <p:spPr bwMode="auto">
                  <a:xfrm>
                    <a:off x="329366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9" name="Rectangle 214"/>
                  <p:cNvSpPr>
                    <a:spLocks noChangeArrowheads="1"/>
                  </p:cNvSpPr>
                  <p:nvPr/>
                </p:nvSpPr>
                <p:spPr bwMode="auto">
                  <a:xfrm>
                    <a:off x="339844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0"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1"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2"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3"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53" name="グループ化 287"/>
                <p:cNvGrpSpPr/>
                <p:nvPr/>
              </p:nvGrpSpPr>
              <p:grpSpPr>
                <a:xfrm>
                  <a:off x="3563888" y="5065511"/>
                  <a:ext cx="474092" cy="213342"/>
                  <a:chOff x="3084116" y="3492500"/>
                  <a:chExt cx="381000" cy="171450"/>
                </a:xfrm>
                <a:solidFill>
                  <a:srgbClr val="54C2F0"/>
                </a:solidFill>
              </p:grpSpPr>
              <p:sp>
                <p:nvSpPr>
                  <p:cNvPr id="54"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5"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6"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7"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8" name="Rectangle 211"/>
                  <p:cNvSpPr>
                    <a:spLocks noChangeArrowheads="1"/>
                  </p:cNvSpPr>
                  <p:nvPr/>
                </p:nvSpPr>
                <p:spPr bwMode="auto">
                  <a:xfrm>
                    <a:off x="308411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9" name="Rectangle 212"/>
                  <p:cNvSpPr>
                    <a:spLocks noChangeArrowheads="1"/>
                  </p:cNvSpPr>
                  <p:nvPr/>
                </p:nvSpPr>
                <p:spPr bwMode="auto">
                  <a:xfrm>
                    <a:off x="318889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0" name="Rectangle 213"/>
                  <p:cNvSpPr>
                    <a:spLocks noChangeArrowheads="1"/>
                  </p:cNvSpPr>
                  <p:nvPr/>
                </p:nvSpPr>
                <p:spPr bwMode="auto">
                  <a:xfrm>
                    <a:off x="3293666"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61" name="Rectangle 214"/>
                  <p:cNvSpPr>
                    <a:spLocks noChangeArrowheads="1"/>
                  </p:cNvSpPr>
                  <p:nvPr/>
                </p:nvSpPr>
                <p:spPr bwMode="auto">
                  <a:xfrm>
                    <a:off x="3398441"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grpSp>
            <p:nvGrpSpPr>
              <p:cNvPr id="39" name="グループ化 97"/>
              <p:cNvGrpSpPr/>
              <p:nvPr/>
            </p:nvGrpSpPr>
            <p:grpSpPr>
              <a:xfrm>
                <a:off x="4091684" y="4675503"/>
                <a:ext cx="213352" cy="603350"/>
                <a:chOff x="3848390" y="4675503"/>
                <a:chExt cx="213352" cy="603350"/>
              </a:xfrm>
            </p:grpSpPr>
            <p:grpSp>
              <p:nvGrpSpPr>
                <p:cNvPr id="40" name="グループ化 287"/>
                <p:cNvGrpSpPr/>
                <p:nvPr/>
              </p:nvGrpSpPr>
              <p:grpSpPr>
                <a:xfrm>
                  <a:off x="3848390" y="4675503"/>
                  <a:ext cx="213352" cy="343717"/>
                  <a:chOff x="3312745" y="3492500"/>
                  <a:chExt cx="171458" cy="276225"/>
                </a:xfrm>
                <a:solidFill>
                  <a:srgbClr val="54C2F0"/>
                </a:solidFill>
              </p:grpSpPr>
              <p:sp>
                <p:nvSpPr>
                  <p:cNvPr id="46" name="Rectangle 209"/>
                  <p:cNvSpPr>
                    <a:spLocks noChangeArrowheads="1"/>
                  </p:cNvSpPr>
                  <p:nvPr/>
                </p:nvSpPr>
                <p:spPr bwMode="auto">
                  <a:xfrm>
                    <a:off x="3312752"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7" name="Rectangle 210"/>
                  <p:cNvSpPr>
                    <a:spLocks noChangeArrowheads="1"/>
                  </p:cNvSpPr>
                  <p:nvPr/>
                </p:nvSpPr>
                <p:spPr bwMode="auto">
                  <a:xfrm>
                    <a:off x="3417528"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8" name="Rectangle 213"/>
                  <p:cNvSpPr>
                    <a:spLocks noChangeArrowheads="1"/>
                  </p:cNvSpPr>
                  <p:nvPr/>
                </p:nvSpPr>
                <p:spPr bwMode="auto">
                  <a:xfrm>
                    <a:off x="3312748"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9" name="Rectangle 214"/>
                  <p:cNvSpPr>
                    <a:spLocks noChangeArrowheads="1"/>
                  </p:cNvSpPr>
                  <p:nvPr/>
                </p:nvSpPr>
                <p:spPr bwMode="auto">
                  <a:xfrm>
                    <a:off x="3417524"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0" name="Rectangle 217"/>
                  <p:cNvSpPr>
                    <a:spLocks noChangeArrowheads="1"/>
                  </p:cNvSpPr>
                  <p:nvPr/>
                </p:nvSpPr>
                <p:spPr bwMode="auto">
                  <a:xfrm>
                    <a:off x="3312745"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1" name="Rectangle 218"/>
                  <p:cNvSpPr>
                    <a:spLocks noChangeArrowheads="1"/>
                  </p:cNvSpPr>
                  <p:nvPr/>
                </p:nvSpPr>
                <p:spPr bwMode="auto">
                  <a:xfrm>
                    <a:off x="3417528"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41" name="グループ化 287"/>
                <p:cNvGrpSpPr/>
                <p:nvPr/>
              </p:nvGrpSpPr>
              <p:grpSpPr>
                <a:xfrm>
                  <a:off x="3848390" y="5065511"/>
                  <a:ext cx="213352" cy="213342"/>
                  <a:chOff x="3312745" y="3492500"/>
                  <a:chExt cx="171458" cy="171450"/>
                </a:xfrm>
                <a:solidFill>
                  <a:srgbClr val="54C2F0"/>
                </a:solidFill>
              </p:grpSpPr>
              <p:sp>
                <p:nvSpPr>
                  <p:cNvPr id="42" name="Rectangle 209"/>
                  <p:cNvSpPr>
                    <a:spLocks noChangeArrowheads="1"/>
                  </p:cNvSpPr>
                  <p:nvPr/>
                </p:nvSpPr>
                <p:spPr bwMode="auto">
                  <a:xfrm>
                    <a:off x="3312748"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3" name="Rectangle 210"/>
                  <p:cNvSpPr>
                    <a:spLocks noChangeArrowheads="1"/>
                  </p:cNvSpPr>
                  <p:nvPr/>
                </p:nvSpPr>
                <p:spPr bwMode="auto">
                  <a:xfrm>
                    <a:off x="3417528"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4" name="Rectangle 213"/>
                  <p:cNvSpPr>
                    <a:spLocks noChangeArrowheads="1"/>
                  </p:cNvSpPr>
                  <p:nvPr/>
                </p:nvSpPr>
                <p:spPr bwMode="auto">
                  <a:xfrm>
                    <a:off x="3312745"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5" name="Rectangle 214"/>
                  <p:cNvSpPr>
                    <a:spLocks noChangeArrowheads="1"/>
                  </p:cNvSpPr>
                  <p:nvPr/>
                </p:nvSpPr>
                <p:spPr bwMode="auto">
                  <a:xfrm>
                    <a:off x="3417528" y="3597275"/>
                    <a:ext cx="66675" cy="66675"/>
                  </a:xfrm>
                  <a:prstGeom prst="rect">
                    <a:avLst/>
                  </a:prstGeom>
                  <a:solidFill>
                    <a:srgbClr val="EE550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grpSp>
        <p:sp>
          <p:nvSpPr>
            <p:cNvPr id="37" name="Rectangle 206"/>
            <p:cNvSpPr>
              <a:spLocks noChangeArrowheads="1"/>
            </p:cNvSpPr>
            <p:nvPr/>
          </p:nvSpPr>
          <p:spPr bwMode="auto">
            <a:xfrm>
              <a:off x="3480085" y="4545124"/>
              <a:ext cx="756000" cy="79015"/>
            </a:xfrm>
            <a:prstGeom prst="rect">
              <a:avLst/>
            </a:prstGeom>
            <a:solidFill>
              <a:srgbClr val="54C2F0"/>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74" name="右矢印 73"/>
          <p:cNvSpPr/>
          <p:nvPr/>
        </p:nvSpPr>
        <p:spPr>
          <a:xfrm>
            <a:off x="4592468" y="3644102"/>
            <a:ext cx="477426" cy="362041"/>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75" name="Freeform 529"/>
          <p:cNvSpPr>
            <a:spLocks noEditPoints="1"/>
          </p:cNvSpPr>
          <p:nvPr/>
        </p:nvSpPr>
        <p:spPr bwMode="auto">
          <a:xfrm>
            <a:off x="805981" y="3616250"/>
            <a:ext cx="379751" cy="349518"/>
          </a:xfrm>
          <a:custGeom>
            <a:avLst/>
            <a:gdLst/>
            <a:ahLst/>
            <a:cxnLst>
              <a:cxn ang="0">
                <a:pos x="244" y="80"/>
              </a:cxn>
              <a:cxn ang="0">
                <a:pos x="236" y="70"/>
              </a:cxn>
              <a:cxn ang="0">
                <a:pos x="224" y="66"/>
              </a:cxn>
              <a:cxn ang="0">
                <a:pos x="192" y="60"/>
              </a:cxn>
              <a:cxn ang="0">
                <a:pos x="156" y="38"/>
              </a:cxn>
              <a:cxn ang="0">
                <a:pos x="154" y="16"/>
              </a:cxn>
              <a:cxn ang="0">
                <a:pos x="142" y="0"/>
              </a:cxn>
              <a:cxn ang="0">
                <a:pos x="118" y="0"/>
              </a:cxn>
              <a:cxn ang="0">
                <a:pos x="104" y="4"/>
              </a:cxn>
              <a:cxn ang="0">
                <a:pos x="98" y="16"/>
              </a:cxn>
              <a:cxn ang="0">
                <a:pos x="82" y="44"/>
              </a:cxn>
              <a:cxn ang="0">
                <a:pos x="50" y="70"/>
              </a:cxn>
              <a:cxn ang="0">
                <a:pos x="28" y="66"/>
              </a:cxn>
              <a:cxn ang="0">
                <a:pos x="10" y="74"/>
              </a:cxn>
              <a:cxn ang="0">
                <a:pos x="2" y="96"/>
              </a:cxn>
              <a:cxn ang="0">
                <a:pos x="2" y="110"/>
              </a:cxn>
              <a:cxn ang="0">
                <a:pos x="10" y="120"/>
              </a:cxn>
              <a:cxn ang="0">
                <a:pos x="32" y="144"/>
              </a:cxn>
              <a:cxn ang="0">
                <a:pos x="48" y="182"/>
              </a:cxn>
              <a:cxn ang="0">
                <a:pos x="38" y="202"/>
              </a:cxn>
              <a:cxn ang="0">
                <a:pos x="40" y="220"/>
              </a:cxn>
              <a:cxn ang="0">
                <a:pos x="58" y="236"/>
              </a:cxn>
              <a:cxn ang="0">
                <a:pos x="70" y="240"/>
              </a:cxn>
              <a:cxn ang="0">
                <a:pos x="82" y="234"/>
              </a:cxn>
              <a:cxn ang="0">
                <a:pos x="112" y="222"/>
              </a:cxn>
              <a:cxn ang="0">
                <a:pos x="140" y="222"/>
              </a:cxn>
              <a:cxn ang="0">
                <a:pos x="170" y="234"/>
              </a:cxn>
              <a:cxn ang="0">
                <a:pos x="182" y="240"/>
              </a:cxn>
              <a:cxn ang="0">
                <a:pos x="194" y="236"/>
              </a:cxn>
              <a:cxn ang="0">
                <a:pos x="212" y="220"/>
              </a:cxn>
              <a:cxn ang="0">
                <a:pos x="214" y="202"/>
              </a:cxn>
              <a:cxn ang="0">
                <a:pos x="204" y="182"/>
              </a:cxn>
              <a:cxn ang="0">
                <a:pos x="220" y="144"/>
              </a:cxn>
              <a:cxn ang="0">
                <a:pos x="242" y="120"/>
              </a:cxn>
              <a:cxn ang="0">
                <a:pos x="250" y="110"/>
              </a:cxn>
              <a:cxn ang="0">
                <a:pos x="250" y="96"/>
              </a:cxn>
              <a:cxn ang="0">
                <a:pos x="76" y="118"/>
              </a:cxn>
              <a:cxn ang="0">
                <a:pos x="90" y="92"/>
              </a:cxn>
              <a:cxn ang="0">
                <a:pos x="116" y="78"/>
              </a:cxn>
              <a:cxn ang="0">
                <a:pos x="136" y="78"/>
              </a:cxn>
              <a:cxn ang="0">
                <a:pos x="162" y="92"/>
              </a:cxn>
              <a:cxn ang="0">
                <a:pos x="176" y="118"/>
              </a:cxn>
              <a:cxn ang="0">
                <a:pos x="176" y="138"/>
              </a:cxn>
              <a:cxn ang="0">
                <a:pos x="162" y="164"/>
              </a:cxn>
              <a:cxn ang="0">
                <a:pos x="136" y="178"/>
              </a:cxn>
              <a:cxn ang="0">
                <a:pos x="116" y="178"/>
              </a:cxn>
              <a:cxn ang="0">
                <a:pos x="90" y="164"/>
              </a:cxn>
              <a:cxn ang="0">
                <a:pos x="76" y="138"/>
              </a:cxn>
            </a:cxnLst>
            <a:rect l="0" t="0" r="r" b="b"/>
            <a:pathLst>
              <a:path w="252" h="240">
                <a:moveTo>
                  <a:pt x="250" y="96"/>
                </a:moveTo>
                <a:lnTo>
                  <a:pt x="250" y="96"/>
                </a:lnTo>
                <a:lnTo>
                  <a:pt x="244" y="80"/>
                </a:lnTo>
                <a:lnTo>
                  <a:pt x="244" y="80"/>
                </a:lnTo>
                <a:lnTo>
                  <a:pt x="242" y="74"/>
                </a:lnTo>
                <a:lnTo>
                  <a:pt x="236" y="70"/>
                </a:lnTo>
                <a:lnTo>
                  <a:pt x="230" y="66"/>
                </a:lnTo>
                <a:lnTo>
                  <a:pt x="224" y="66"/>
                </a:lnTo>
                <a:lnTo>
                  <a:pt x="224" y="66"/>
                </a:lnTo>
                <a:lnTo>
                  <a:pt x="202" y="70"/>
                </a:lnTo>
                <a:lnTo>
                  <a:pt x="202" y="70"/>
                </a:lnTo>
                <a:lnTo>
                  <a:pt x="192" y="60"/>
                </a:lnTo>
                <a:lnTo>
                  <a:pt x="182" y="52"/>
                </a:lnTo>
                <a:lnTo>
                  <a:pt x="170" y="44"/>
                </a:lnTo>
                <a:lnTo>
                  <a:pt x="156" y="38"/>
                </a:lnTo>
                <a:lnTo>
                  <a:pt x="156" y="38"/>
                </a:lnTo>
                <a:lnTo>
                  <a:pt x="154" y="16"/>
                </a:lnTo>
                <a:lnTo>
                  <a:pt x="154" y="16"/>
                </a:lnTo>
                <a:lnTo>
                  <a:pt x="152" y="10"/>
                </a:lnTo>
                <a:lnTo>
                  <a:pt x="148" y="4"/>
                </a:lnTo>
                <a:lnTo>
                  <a:pt x="142" y="0"/>
                </a:lnTo>
                <a:lnTo>
                  <a:pt x="134" y="0"/>
                </a:lnTo>
                <a:lnTo>
                  <a:pt x="134" y="0"/>
                </a:lnTo>
                <a:lnTo>
                  <a:pt x="118" y="0"/>
                </a:lnTo>
                <a:lnTo>
                  <a:pt x="118" y="0"/>
                </a:lnTo>
                <a:lnTo>
                  <a:pt x="110" y="0"/>
                </a:lnTo>
                <a:lnTo>
                  <a:pt x="104" y="4"/>
                </a:lnTo>
                <a:lnTo>
                  <a:pt x="100" y="10"/>
                </a:lnTo>
                <a:lnTo>
                  <a:pt x="98" y="16"/>
                </a:lnTo>
                <a:lnTo>
                  <a:pt x="98" y="16"/>
                </a:lnTo>
                <a:lnTo>
                  <a:pt x="96" y="38"/>
                </a:lnTo>
                <a:lnTo>
                  <a:pt x="96" y="38"/>
                </a:lnTo>
                <a:lnTo>
                  <a:pt x="82" y="44"/>
                </a:lnTo>
                <a:lnTo>
                  <a:pt x="70" y="52"/>
                </a:lnTo>
                <a:lnTo>
                  <a:pt x="60" y="60"/>
                </a:lnTo>
                <a:lnTo>
                  <a:pt x="50" y="70"/>
                </a:lnTo>
                <a:lnTo>
                  <a:pt x="50" y="70"/>
                </a:lnTo>
                <a:lnTo>
                  <a:pt x="28" y="66"/>
                </a:lnTo>
                <a:lnTo>
                  <a:pt x="28" y="66"/>
                </a:lnTo>
                <a:lnTo>
                  <a:pt x="22" y="66"/>
                </a:lnTo>
                <a:lnTo>
                  <a:pt x="16" y="70"/>
                </a:lnTo>
                <a:lnTo>
                  <a:pt x="10" y="74"/>
                </a:lnTo>
                <a:lnTo>
                  <a:pt x="8" y="80"/>
                </a:lnTo>
                <a:lnTo>
                  <a:pt x="8" y="80"/>
                </a:lnTo>
                <a:lnTo>
                  <a:pt x="2" y="96"/>
                </a:lnTo>
                <a:lnTo>
                  <a:pt x="2" y="96"/>
                </a:lnTo>
                <a:lnTo>
                  <a:pt x="0" y="104"/>
                </a:lnTo>
                <a:lnTo>
                  <a:pt x="2" y="110"/>
                </a:lnTo>
                <a:lnTo>
                  <a:pt x="6" y="116"/>
                </a:lnTo>
                <a:lnTo>
                  <a:pt x="10" y="120"/>
                </a:lnTo>
                <a:lnTo>
                  <a:pt x="10" y="120"/>
                </a:lnTo>
                <a:lnTo>
                  <a:pt x="32" y="130"/>
                </a:lnTo>
                <a:lnTo>
                  <a:pt x="32" y="130"/>
                </a:lnTo>
                <a:lnTo>
                  <a:pt x="32" y="144"/>
                </a:lnTo>
                <a:lnTo>
                  <a:pt x="36" y="158"/>
                </a:lnTo>
                <a:lnTo>
                  <a:pt x="42" y="170"/>
                </a:lnTo>
                <a:lnTo>
                  <a:pt x="48" y="182"/>
                </a:lnTo>
                <a:lnTo>
                  <a:pt x="48" y="182"/>
                </a:lnTo>
                <a:lnTo>
                  <a:pt x="38" y="202"/>
                </a:lnTo>
                <a:lnTo>
                  <a:pt x="38" y="202"/>
                </a:lnTo>
                <a:lnTo>
                  <a:pt x="36" y="208"/>
                </a:lnTo>
                <a:lnTo>
                  <a:pt x="36" y="214"/>
                </a:lnTo>
                <a:lnTo>
                  <a:pt x="40" y="220"/>
                </a:lnTo>
                <a:lnTo>
                  <a:pt x="44" y="226"/>
                </a:lnTo>
                <a:lnTo>
                  <a:pt x="44" y="226"/>
                </a:lnTo>
                <a:lnTo>
                  <a:pt x="58" y="236"/>
                </a:lnTo>
                <a:lnTo>
                  <a:pt x="58" y="236"/>
                </a:lnTo>
                <a:lnTo>
                  <a:pt x="64" y="240"/>
                </a:lnTo>
                <a:lnTo>
                  <a:pt x="70" y="240"/>
                </a:lnTo>
                <a:lnTo>
                  <a:pt x="78" y="238"/>
                </a:lnTo>
                <a:lnTo>
                  <a:pt x="82" y="234"/>
                </a:lnTo>
                <a:lnTo>
                  <a:pt x="82" y="234"/>
                </a:lnTo>
                <a:lnTo>
                  <a:pt x="98" y="218"/>
                </a:lnTo>
                <a:lnTo>
                  <a:pt x="98" y="218"/>
                </a:lnTo>
                <a:lnTo>
                  <a:pt x="112" y="222"/>
                </a:lnTo>
                <a:lnTo>
                  <a:pt x="126" y="222"/>
                </a:lnTo>
                <a:lnTo>
                  <a:pt x="126" y="222"/>
                </a:lnTo>
                <a:lnTo>
                  <a:pt x="140" y="222"/>
                </a:lnTo>
                <a:lnTo>
                  <a:pt x="154" y="218"/>
                </a:lnTo>
                <a:lnTo>
                  <a:pt x="154" y="218"/>
                </a:lnTo>
                <a:lnTo>
                  <a:pt x="170" y="234"/>
                </a:lnTo>
                <a:lnTo>
                  <a:pt x="170" y="234"/>
                </a:lnTo>
                <a:lnTo>
                  <a:pt x="174" y="238"/>
                </a:lnTo>
                <a:lnTo>
                  <a:pt x="182" y="240"/>
                </a:lnTo>
                <a:lnTo>
                  <a:pt x="188" y="240"/>
                </a:lnTo>
                <a:lnTo>
                  <a:pt x="194" y="236"/>
                </a:lnTo>
                <a:lnTo>
                  <a:pt x="194" y="236"/>
                </a:lnTo>
                <a:lnTo>
                  <a:pt x="208" y="226"/>
                </a:lnTo>
                <a:lnTo>
                  <a:pt x="208" y="226"/>
                </a:lnTo>
                <a:lnTo>
                  <a:pt x="212" y="220"/>
                </a:lnTo>
                <a:lnTo>
                  <a:pt x="216" y="214"/>
                </a:lnTo>
                <a:lnTo>
                  <a:pt x="216" y="208"/>
                </a:lnTo>
                <a:lnTo>
                  <a:pt x="214" y="202"/>
                </a:lnTo>
                <a:lnTo>
                  <a:pt x="214" y="202"/>
                </a:lnTo>
                <a:lnTo>
                  <a:pt x="204" y="182"/>
                </a:lnTo>
                <a:lnTo>
                  <a:pt x="204" y="182"/>
                </a:lnTo>
                <a:lnTo>
                  <a:pt x="210" y="170"/>
                </a:lnTo>
                <a:lnTo>
                  <a:pt x="216" y="158"/>
                </a:lnTo>
                <a:lnTo>
                  <a:pt x="220" y="144"/>
                </a:lnTo>
                <a:lnTo>
                  <a:pt x="220" y="130"/>
                </a:lnTo>
                <a:lnTo>
                  <a:pt x="220" y="130"/>
                </a:lnTo>
                <a:lnTo>
                  <a:pt x="242" y="120"/>
                </a:lnTo>
                <a:lnTo>
                  <a:pt x="242" y="120"/>
                </a:lnTo>
                <a:lnTo>
                  <a:pt x="246" y="116"/>
                </a:lnTo>
                <a:lnTo>
                  <a:pt x="250" y="110"/>
                </a:lnTo>
                <a:lnTo>
                  <a:pt x="252" y="104"/>
                </a:lnTo>
                <a:lnTo>
                  <a:pt x="250" y="96"/>
                </a:lnTo>
                <a:lnTo>
                  <a:pt x="250" y="96"/>
                </a:lnTo>
                <a:close/>
                <a:moveTo>
                  <a:pt x="74" y="128"/>
                </a:moveTo>
                <a:lnTo>
                  <a:pt x="74" y="128"/>
                </a:lnTo>
                <a:lnTo>
                  <a:pt x="76" y="118"/>
                </a:lnTo>
                <a:lnTo>
                  <a:pt x="78" y="108"/>
                </a:lnTo>
                <a:lnTo>
                  <a:pt x="84" y="98"/>
                </a:lnTo>
                <a:lnTo>
                  <a:pt x="90" y="92"/>
                </a:lnTo>
                <a:lnTo>
                  <a:pt x="98" y="84"/>
                </a:lnTo>
                <a:lnTo>
                  <a:pt x="106" y="80"/>
                </a:lnTo>
                <a:lnTo>
                  <a:pt x="116" y="78"/>
                </a:lnTo>
                <a:lnTo>
                  <a:pt x="126" y="76"/>
                </a:lnTo>
                <a:lnTo>
                  <a:pt x="126" y="76"/>
                </a:lnTo>
                <a:lnTo>
                  <a:pt x="136" y="78"/>
                </a:lnTo>
                <a:lnTo>
                  <a:pt x="146" y="80"/>
                </a:lnTo>
                <a:lnTo>
                  <a:pt x="154" y="84"/>
                </a:lnTo>
                <a:lnTo>
                  <a:pt x="162" y="92"/>
                </a:lnTo>
                <a:lnTo>
                  <a:pt x="168" y="98"/>
                </a:lnTo>
                <a:lnTo>
                  <a:pt x="174" y="108"/>
                </a:lnTo>
                <a:lnTo>
                  <a:pt x="176" y="118"/>
                </a:lnTo>
                <a:lnTo>
                  <a:pt x="178" y="128"/>
                </a:lnTo>
                <a:lnTo>
                  <a:pt x="178" y="128"/>
                </a:lnTo>
                <a:lnTo>
                  <a:pt x="176" y="138"/>
                </a:lnTo>
                <a:lnTo>
                  <a:pt x="174" y="148"/>
                </a:lnTo>
                <a:lnTo>
                  <a:pt x="168" y="156"/>
                </a:lnTo>
                <a:lnTo>
                  <a:pt x="162" y="164"/>
                </a:lnTo>
                <a:lnTo>
                  <a:pt x="154" y="170"/>
                </a:lnTo>
                <a:lnTo>
                  <a:pt x="146" y="176"/>
                </a:lnTo>
                <a:lnTo>
                  <a:pt x="136" y="178"/>
                </a:lnTo>
                <a:lnTo>
                  <a:pt x="126" y="180"/>
                </a:lnTo>
                <a:lnTo>
                  <a:pt x="126" y="180"/>
                </a:lnTo>
                <a:lnTo>
                  <a:pt x="116" y="178"/>
                </a:lnTo>
                <a:lnTo>
                  <a:pt x="106" y="176"/>
                </a:lnTo>
                <a:lnTo>
                  <a:pt x="98" y="170"/>
                </a:lnTo>
                <a:lnTo>
                  <a:pt x="90" y="164"/>
                </a:lnTo>
                <a:lnTo>
                  <a:pt x="84" y="156"/>
                </a:lnTo>
                <a:lnTo>
                  <a:pt x="78" y="148"/>
                </a:lnTo>
                <a:lnTo>
                  <a:pt x="76" y="138"/>
                </a:lnTo>
                <a:lnTo>
                  <a:pt x="74" y="128"/>
                </a:lnTo>
                <a:lnTo>
                  <a:pt x="74" y="128"/>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76" name="右矢印 75"/>
          <p:cNvSpPr/>
          <p:nvPr/>
        </p:nvSpPr>
        <p:spPr>
          <a:xfrm rot="19136952">
            <a:off x="1246846" y="3107886"/>
            <a:ext cx="465731" cy="346182"/>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77" name="右矢印 76"/>
          <p:cNvSpPr/>
          <p:nvPr/>
        </p:nvSpPr>
        <p:spPr>
          <a:xfrm>
            <a:off x="1333961" y="3505755"/>
            <a:ext cx="465731" cy="346182"/>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78" name="右矢印 77"/>
          <p:cNvSpPr/>
          <p:nvPr/>
        </p:nvSpPr>
        <p:spPr>
          <a:xfrm rot="2772499">
            <a:off x="1249931" y="3938318"/>
            <a:ext cx="450087" cy="358216"/>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grpSp>
        <p:nvGrpSpPr>
          <p:cNvPr id="79" name="グループ化 78"/>
          <p:cNvGrpSpPr/>
          <p:nvPr/>
        </p:nvGrpSpPr>
        <p:grpSpPr>
          <a:xfrm>
            <a:off x="1907714" y="2868592"/>
            <a:ext cx="330038" cy="351230"/>
            <a:chOff x="3297238" y="3209925"/>
            <a:chExt cx="381000" cy="381000"/>
          </a:xfrm>
          <a:solidFill>
            <a:srgbClr val="EE5500"/>
          </a:solidFill>
        </p:grpSpPr>
        <p:sp>
          <p:nvSpPr>
            <p:cNvPr id="80" name="Freeform 220"/>
            <p:cNvSpPr>
              <a:spLocks/>
            </p:cNvSpPr>
            <p:nvPr/>
          </p:nvSpPr>
          <p:spPr bwMode="auto">
            <a:xfrm>
              <a:off x="32972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1" name="Freeform 221"/>
            <p:cNvSpPr>
              <a:spLocks/>
            </p:cNvSpPr>
            <p:nvPr/>
          </p:nvSpPr>
          <p:spPr bwMode="auto">
            <a:xfrm>
              <a:off x="3411529" y="3400425"/>
              <a:ext cx="152400" cy="190500"/>
            </a:xfrm>
            <a:custGeom>
              <a:avLst/>
              <a:gdLst/>
              <a:ahLst/>
              <a:cxnLst>
                <a:cxn ang="0">
                  <a:pos x="96" y="48"/>
                </a:cxn>
                <a:cxn ang="0">
                  <a:pos x="48" y="0"/>
                </a:cxn>
                <a:cxn ang="0">
                  <a:pos x="0" y="48"/>
                </a:cxn>
                <a:cxn ang="0">
                  <a:pos x="36" y="48"/>
                </a:cxn>
                <a:cxn ang="0">
                  <a:pos x="36" y="120"/>
                </a:cxn>
                <a:cxn ang="0">
                  <a:pos x="60" y="120"/>
                </a:cxn>
                <a:cxn ang="0">
                  <a:pos x="60" y="48"/>
                </a:cxn>
                <a:cxn ang="0">
                  <a:pos x="96" y="48"/>
                </a:cxn>
              </a:cxnLst>
              <a:rect l="0" t="0" r="r" b="b"/>
              <a:pathLst>
                <a:path w="96" h="120">
                  <a:moveTo>
                    <a:pt x="96" y="48"/>
                  </a:moveTo>
                  <a:lnTo>
                    <a:pt x="48" y="0"/>
                  </a:lnTo>
                  <a:lnTo>
                    <a:pt x="0" y="48"/>
                  </a:lnTo>
                  <a:lnTo>
                    <a:pt x="36" y="48"/>
                  </a:lnTo>
                  <a:lnTo>
                    <a:pt x="36" y="120"/>
                  </a:lnTo>
                  <a:lnTo>
                    <a:pt x="60" y="120"/>
                  </a:lnTo>
                  <a:lnTo>
                    <a:pt x="60" y="48"/>
                  </a:lnTo>
                  <a:lnTo>
                    <a:pt x="96" y="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82" name="グループ化 81"/>
          <p:cNvGrpSpPr/>
          <p:nvPr/>
        </p:nvGrpSpPr>
        <p:grpSpPr>
          <a:xfrm>
            <a:off x="1907717" y="4263938"/>
            <a:ext cx="330038" cy="351230"/>
            <a:chOff x="4198938" y="3209925"/>
            <a:chExt cx="381000" cy="381000"/>
          </a:xfrm>
          <a:solidFill>
            <a:srgbClr val="EE5500"/>
          </a:solidFill>
        </p:grpSpPr>
        <p:sp>
          <p:nvSpPr>
            <p:cNvPr id="83" name="Freeform 222"/>
            <p:cNvSpPr>
              <a:spLocks/>
            </p:cNvSpPr>
            <p:nvPr/>
          </p:nvSpPr>
          <p:spPr bwMode="auto">
            <a:xfrm>
              <a:off x="41989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4" name="Freeform 223"/>
            <p:cNvSpPr>
              <a:spLocks/>
            </p:cNvSpPr>
            <p:nvPr/>
          </p:nvSpPr>
          <p:spPr bwMode="auto">
            <a:xfrm>
              <a:off x="4313238" y="3514725"/>
              <a:ext cx="152400" cy="76200"/>
            </a:xfrm>
            <a:custGeom>
              <a:avLst/>
              <a:gdLst/>
              <a:ahLst/>
              <a:cxnLst>
                <a:cxn ang="0">
                  <a:pos x="0" y="0"/>
                </a:cxn>
                <a:cxn ang="0">
                  <a:pos x="96" y="0"/>
                </a:cxn>
                <a:cxn ang="0">
                  <a:pos x="48" y="48"/>
                </a:cxn>
                <a:cxn ang="0">
                  <a:pos x="48" y="48"/>
                </a:cxn>
                <a:cxn ang="0">
                  <a:pos x="0" y="0"/>
                </a:cxn>
              </a:cxnLst>
              <a:rect l="0" t="0" r="r" b="b"/>
              <a:pathLst>
                <a:path w="96" h="48">
                  <a:moveTo>
                    <a:pt x="0" y="0"/>
                  </a:moveTo>
                  <a:lnTo>
                    <a:pt x="96" y="0"/>
                  </a:lnTo>
                  <a:lnTo>
                    <a:pt x="48" y="48"/>
                  </a:lnTo>
                  <a:lnTo>
                    <a:pt x="48" y="48"/>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5" name="Rectangle 224"/>
            <p:cNvSpPr>
              <a:spLocks noChangeArrowheads="1"/>
            </p:cNvSpPr>
            <p:nvPr/>
          </p:nvSpPr>
          <p:spPr bwMode="auto">
            <a:xfrm>
              <a:off x="4370388" y="3400425"/>
              <a:ext cx="38100" cy="152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86" name="グループ化 85"/>
          <p:cNvGrpSpPr/>
          <p:nvPr/>
        </p:nvGrpSpPr>
        <p:grpSpPr>
          <a:xfrm>
            <a:off x="1907704" y="3543859"/>
            <a:ext cx="330037" cy="351228"/>
            <a:chOff x="5100638" y="3209925"/>
            <a:chExt cx="381000" cy="380998"/>
          </a:xfrm>
          <a:solidFill>
            <a:srgbClr val="EE5500"/>
          </a:solidFill>
        </p:grpSpPr>
        <p:sp>
          <p:nvSpPr>
            <p:cNvPr id="87" name="Freeform 225"/>
            <p:cNvSpPr>
              <a:spLocks/>
            </p:cNvSpPr>
            <p:nvPr/>
          </p:nvSpPr>
          <p:spPr bwMode="auto">
            <a:xfrm>
              <a:off x="51006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88" name="Freeform 226"/>
            <p:cNvSpPr>
              <a:spLocks/>
            </p:cNvSpPr>
            <p:nvPr/>
          </p:nvSpPr>
          <p:spPr bwMode="auto">
            <a:xfrm>
              <a:off x="5183187" y="3349623"/>
              <a:ext cx="215900" cy="241300"/>
            </a:xfrm>
            <a:custGeom>
              <a:avLst/>
              <a:gdLst/>
              <a:ahLst/>
              <a:cxnLst>
                <a:cxn ang="0">
                  <a:pos x="112" y="84"/>
                </a:cxn>
                <a:cxn ang="0">
                  <a:pos x="112" y="84"/>
                </a:cxn>
                <a:cxn ang="0">
                  <a:pos x="112" y="92"/>
                </a:cxn>
                <a:cxn ang="0">
                  <a:pos x="108" y="102"/>
                </a:cxn>
                <a:cxn ang="0">
                  <a:pos x="104" y="108"/>
                </a:cxn>
                <a:cxn ang="0">
                  <a:pos x="100" y="116"/>
                </a:cxn>
                <a:cxn ang="0">
                  <a:pos x="92" y="120"/>
                </a:cxn>
                <a:cxn ang="0">
                  <a:pos x="86" y="124"/>
                </a:cxn>
                <a:cxn ang="0">
                  <a:pos x="76" y="128"/>
                </a:cxn>
                <a:cxn ang="0">
                  <a:pos x="68" y="128"/>
                </a:cxn>
                <a:cxn ang="0">
                  <a:pos x="68" y="128"/>
                </a:cxn>
                <a:cxn ang="0">
                  <a:pos x="60" y="128"/>
                </a:cxn>
                <a:cxn ang="0">
                  <a:pos x="50" y="124"/>
                </a:cxn>
                <a:cxn ang="0">
                  <a:pos x="44" y="120"/>
                </a:cxn>
                <a:cxn ang="0">
                  <a:pos x="36" y="116"/>
                </a:cxn>
                <a:cxn ang="0">
                  <a:pos x="32" y="108"/>
                </a:cxn>
                <a:cxn ang="0">
                  <a:pos x="28" y="102"/>
                </a:cxn>
                <a:cxn ang="0">
                  <a:pos x="24" y="92"/>
                </a:cxn>
                <a:cxn ang="0">
                  <a:pos x="24" y="84"/>
                </a:cxn>
                <a:cxn ang="0">
                  <a:pos x="24" y="84"/>
                </a:cxn>
                <a:cxn ang="0">
                  <a:pos x="24" y="76"/>
                </a:cxn>
                <a:cxn ang="0">
                  <a:pos x="28" y="66"/>
                </a:cxn>
                <a:cxn ang="0">
                  <a:pos x="32" y="60"/>
                </a:cxn>
                <a:cxn ang="0">
                  <a:pos x="36" y="52"/>
                </a:cxn>
                <a:cxn ang="0">
                  <a:pos x="44" y="48"/>
                </a:cxn>
                <a:cxn ang="0">
                  <a:pos x="50" y="44"/>
                </a:cxn>
                <a:cxn ang="0">
                  <a:pos x="60" y="40"/>
                </a:cxn>
                <a:cxn ang="0">
                  <a:pos x="68" y="40"/>
                </a:cxn>
                <a:cxn ang="0">
                  <a:pos x="68" y="56"/>
                </a:cxn>
                <a:cxn ang="0">
                  <a:pos x="108" y="28"/>
                </a:cxn>
                <a:cxn ang="0">
                  <a:pos x="68" y="0"/>
                </a:cxn>
                <a:cxn ang="0">
                  <a:pos x="68" y="16"/>
                </a:cxn>
                <a:cxn ang="0">
                  <a:pos x="68" y="16"/>
                </a:cxn>
                <a:cxn ang="0">
                  <a:pos x="54" y="18"/>
                </a:cxn>
                <a:cxn ang="0">
                  <a:pos x="42" y="22"/>
                </a:cxn>
                <a:cxn ang="0">
                  <a:pos x="30" y="28"/>
                </a:cxn>
                <a:cxn ang="0">
                  <a:pos x="20" y="36"/>
                </a:cxn>
                <a:cxn ang="0">
                  <a:pos x="12" y="46"/>
                </a:cxn>
                <a:cxn ang="0">
                  <a:pos x="6" y="58"/>
                </a:cxn>
                <a:cxn ang="0">
                  <a:pos x="2" y="70"/>
                </a:cxn>
                <a:cxn ang="0">
                  <a:pos x="0" y="84"/>
                </a:cxn>
                <a:cxn ang="0">
                  <a:pos x="0" y="84"/>
                </a:cxn>
                <a:cxn ang="0">
                  <a:pos x="2" y="98"/>
                </a:cxn>
                <a:cxn ang="0">
                  <a:pos x="6" y="110"/>
                </a:cxn>
                <a:cxn ang="0">
                  <a:pos x="12" y="122"/>
                </a:cxn>
                <a:cxn ang="0">
                  <a:pos x="20" y="132"/>
                </a:cxn>
                <a:cxn ang="0">
                  <a:pos x="30" y="140"/>
                </a:cxn>
                <a:cxn ang="0">
                  <a:pos x="42" y="146"/>
                </a:cxn>
                <a:cxn ang="0">
                  <a:pos x="54" y="150"/>
                </a:cxn>
                <a:cxn ang="0">
                  <a:pos x="68" y="152"/>
                </a:cxn>
                <a:cxn ang="0">
                  <a:pos x="68" y="152"/>
                </a:cxn>
                <a:cxn ang="0">
                  <a:pos x="82" y="150"/>
                </a:cxn>
                <a:cxn ang="0">
                  <a:pos x="94" y="146"/>
                </a:cxn>
                <a:cxn ang="0">
                  <a:pos x="106" y="140"/>
                </a:cxn>
                <a:cxn ang="0">
                  <a:pos x="116" y="132"/>
                </a:cxn>
                <a:cxn ang="0">
                  <a:pos x="124" y="122"/>
                </a:cxn>
                <a:cxn ang="0">
                  <a:pos x="130" y="110"/>
                </a:cxn>
                <a:cxn ang="0">
                  <a:pos x="134" y="98"/>
                </a:cxn>
                <a:cxn ang="0">
                  <a:pos x="136" y="84"/>
                </a:cxn>
                <a:cxn ang="0">
                  <a:pos x="112" y="84"/>
                </a:cxn>
              </a:cxnLst>
              <a:rect l="0" t="0" r="r" b="b"/>
              <a:pathLst>
                <a:path w="136" h="152">
                  <a:moveTo>
                    <a:pt x="112" y="84"/>
                  </a:moveTo>
                  <a:lnTo>
                    <a:pt x="112" y="84"/>
                  </a:lnTo>
                  <a:lnTo>
                    <a:pt x="112" y="92"/>
                  </a:lnTo>
                  <a:lnTo>
                    <a:pt x="108" y="102"/>
                  </a:lnTo>
                  <a:lnTo>
                    <a:pt x="104" y="108"/>
                  </a:lnTo>
                  <a:lnTo>
                    <a:pt x="100" y="116"/>
                  </a:lnTo>
                  <a:lnTo>
                    <a:pt x="92" y="120"/>
                  </a:lnTo>
                  <a:lnTo>
                    <a:pt x="86" y="124"/>
                  </a:lnTo>
                  <a:lnTo>
                    <a:pt x="76" y="128"/>
                  </a:lnTo>
                  <a:lnTo>
                    <a:pt x="68" y="128"/>
                  </a:lnTo>
                  <a:lnTo>
                    <a:pt x="68" y="128"/>
                  </a:lnTo>
                  <a:lnTo>
                    <a:pt x="60" y="128"/>
                  </a:lnTo>
                  <a:lnTo>
                    <a:pt x="50" y="124"/>
                  </a:lnTo>
                  <a:lnTo>
                    <a:pt x="44" y="120"/>
                  </a:lnTo>
                  <a:lnTo>
                    <a:pt x="36" y="116"/>
                  </a:lnTo>
                  <a:lnTo>
                    <a:pt x="32" y="108"/>
                  </a:lnTo>
                  <a:lnTo>
                    <a:pt x="28" y="102"/>
                  </a:lnTo>
                  <a:lnTo>
                    <a:pt x="24" y="92"/>
                  </a:lnTo>
                  <a:lnTo>
                    <a:pt x="24" y="84"/>
                  </a:lnTo>
                  <a:lnTo>
                    <a:pt x="24" y="84"/>
                  </a:lnTo>
                  <a:lnTo>
                    <a:pt x="24" y="76"/>
                  </a:lnTo>
                  <a:lnTo>
                    <a:pt x="28" y="66"/>
                  </a:lnTo>
                  <a:lnTo>
                    <a:pt x="32" y="60"/>
                  </a:lnTo>
                  <a:lnTo>
                    <a:pt x="36" y="52"/>
                  </a:lnTo>
                  <a:lnTo>
                    <a:pt x="44" y="48"/>
                  </a:lnTo>
                  <a:lnTo>
                    <a:pt x="50" y="44"/>
                  </a:lnTo>
                  <a:lnTo>
                    <a:pt x="60" y="40"/>
                  </a:lnTo>
                  <a:lnTo>
                    <a:pt x="68" y="40"/>
                  </a:lnTo>
                  <a:lnTo>
                    <a:pt x="68" y="56"/>
                  </a:lnTo>
                  <a:lnTo>
                    <a:pt x="108" y="28"/>
                  </a:lnTo>
                  <a:lnTo>
                    <a:pt x="68" y="0"/>
                  </a:lnTo>
                  <a:lnTo>
                    <a:pt x="68" y="16"/>
                  </a:lnTo>
                  <a:lnTo>
                    <a:pt x="68" y="16"/>
                  </a:lnTo>
                  <a:lnTo>
                    <a:pt x="54" y="18"/>
                  </a:lnTo>
                  <a:lnTo>
                    <a:pt x="42" y="22"/>
                  </a:lnTo>
                  <a:lnTo>
                    <a:pt x="30" y="28"/>
                  </a:lnTo>
                  <a:lnTo>
                    <a:pt x="20" y="36"/>
                  </a:lnTo>
                  <a:lnTo>
                    <a:pt x="12" y="46"/>
                  </a:lnTo>
                  <a:lnTo>
                    <a:pt x="6" y="58"/>
                  </a:lnTo>
                  <a:lnTo>
                    <a:pt x="2" y="70"/>
                  </a:lnTo>
                  <a:lnTo>
                    <a:pt x="0" y="84"/>
                  </a:lnTo>
                  <a:lnTo>
                    <a:pt x="0" y="84"/>
                  </a:lnTo>
                  <a:lnTo>
                    <a:pt x="2" y="98"/>
                  </a:lnTo>
                  <a:lnTo>
                    <a:pt x="6" y="110"/>
                  </a:lnTo>
                  <a:lnTo>
                    <a:pt x="12" y="122"/>
                  </a:lnTo>
                  <a:lnTo>
                    <a:pt x="20" y="132"/>
                  </a:lnTo>
                  <a:lnTo>
                    <a:pt x="30" y="140"/>
                  </a:lnTo>
                  <a:lnTo>
                    <a:pt x="42" y="146"/>
                  </a:lnTo>
                  <a:lnTo>
                    <a:pt x="54" y="150"/>
                  </a:lnTo>
                  <a:lnTo>
                    <a:pt x="68" y="152"/>
                  </a:lnTo>
                  <a:lnTo>
                    <a:pt x="68" y="152"/>
                  </a:lnTo>
                  <a:lnTo>
                    <a:pt x="82" y="150"/>
                  </a:lnTo>
                  <a:lnTo>
                    <a:pt x="94" y="146"/>
                  </a:lnTo>
                  <a:lnTo>
                    <a:pt x="106" y="140"/>
                  </a:lnTo>
                  <a:lnTo>
                    <a:pt x="116" y="132"/>
                  </a:lnTo>
                  <a:lnTo>
                    <a:pt x="124" y="122"/>
                  </a:lnTo>
                  <a:lnTo>
                    <a:pt x="130" y="110"/>
                  </a:lnTo>
                  <a:lnTo>
                    <a:pt x="134" y="98"/>
                  </a:lnTo>
                  <a:lnTo>
                    <a:pt x="136" y="84"/>
                  </a:lnTo>
                  <a:lnTo>
                    <a:pt x="112"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89" name="Freeform 364"/>
          <p:cNvSpPr>
            <a:spLocks noEditPoints="1"/>
          </p:cNvSpPr>
          <p:nvPr/>
        </p:nvSpPr>
        <p:spPr bwMode="auto">
          <a:xfrm>
            <a:off x="2339752" y="2773265"/>
            <a:ext cx="328083" cy="43362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0" name="Freeform 364"/>
          <p:cNvSpPr>
            <a:spLocks noEditPoints="1"/>
          </p:cNvSpPr>
          <p:nvPr/>
        </p:nvSpPr>
        <p:spPr bwMode="auto">
          <a:xfrm>
            <a:off x="2339752" y="3471850"/>
            <a:ext cx="328083" cy="43362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1" name="Freeform 364"/>
          <p:cNvSpPr>
            <a:spLocks noEditPoints="1"/>
          </p:cNvSpPr>
          <p:nvPr/>
        </p:nvSpPr>
        <p:spPr bwMode="auto">
          <a:xfrm>
            <a:off x="2339752" y="4155926"/>
            <a:ext cx="328083" cy="43362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2" name="Freeform 364"/>
          <p:cNvSpPr>
            <a:spLocks noEditPoints="1"/>
          </p:cNvSpPr>
          <p:nvPr/>
        </p:nvSpPr>
        <p:spPr bwMode="auto">
          <a:xfrm>
            <a:off x="359532" y="3428037"/>
            <a:ext cx="429906" cy="515981"/>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3" name="Freeform 364"/>
          <p:cNvSpPr>
            <a:spLocks noEditPoints="1"/>
          </p:cNvSpPr>
          <p:nvPr/>
        </p:nvSpPr>
        <p:spPr bwMode="auto">
          <a:xfrm>
            <a:off x="3404335" y="3500046"/>
            <a:ext cx="440701" cy="539619"/>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4" name="Text Box 5"/>
          <p:cNvSpPr txBox="1">
            <a:spLocks noChangeArrowheads="1"/>
          </p:cNvSpPr>
          <p:nvPr/>
        </p:nvSpPr>
        <p:spPr bwMode="auto">
          <a:xfrm>
            <a:off x="2024100" y="3185704"/>
            <a:ext cx="713093"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insert</a:t>
            </a:r>
            <a:endParaRPr kumimoji="1" lang="ja-JP" altLang="en-US" sz="14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sp>
        <p:nvSpPr>
          <p:cNvPr id="95" name="Text Box 5"/>
          <p:cNvSpPr txBox="1">
            <a:spLocks noChangeArrowheads="1"/>
          </p:cNvSpPr>
          <p:nvPr/>
        </p:nvSpPr>
        <p:spPr bwMode="auto">
          <a:xfrm>
            <a:off x="1907704" y="3848149"/>
            <a:ext cx="840093"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update</a:t>
            </a:r>
            <a:endParaRPr kumimoji="1" lang="ja-JP" altLang="en-US" sz="14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sp>
        <p:nvSpPr>
          <p:cNvPr id="96" name="Text Box 5"/>
          <p:cNvSpPr txBox="1">
            <a:spLocks noChangeArrowheads="1"/>
          </p:cNvSpPr>
          <p:nvPr/>
        </p:nvSpPr>
        <p:spPr bwMode="auto">
          <a:xfrm>
            <a:off x="1979712" y="4609460"/>
            <a:ext cx="840093" cy="30777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delete</a:t>
            </a:r>
            <a:endParaRPr kumimoji="1" lang="ja-JP" altLang="en-US" sz="1400" b="0"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endParaRPr>
          </a:p>
        </p:txBody>
      </p:sp>
      <p:sp>
        <p:nvSpPr>
          <p:cNvPr id="97" name="角丸四角形 96"/>
          <p:cNvSpPr/>
          <p:nvPr/>
        </p:nvSpPr>
        <p:spPr>
          <a:xfrm>
            <a:off x="251520" y="1779662"/>
            <a:ext cx="2880320" cy="3240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データ入力条件</a:t>
            </a:r>
            <a:endParaRPr kumimoji="0" lang="en-US" altLang="ja-JP" sz="1600"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endParaRPr>
          </a:p>
        </p:txBody>
      </p:sp>
      <p:sp>
        <p:nvSpPr>
          <p:cNvPr id="98" name="角丸四角形 97"/>
          <p:cNvSpPr/>
          <p:nvPr/>
        </p:nvSpPr>
        <p:spPr>
          <a:xfrm>
            <a:off x="3167844" y="1779698"/>
            <a:ext cx="2880320" cy="3240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出力順設定</a:t>
            </a:r>
            <a:endParaRPr kumimoji="0" lang="en-US" altLang="ja-JP" sz="1600"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endParaRPr>
          </a:p>
        </p:txBody>
      </p:sp>
      <p:sp>
        <p:nvSpPr>
          <p:cNvPr id="99" name="角丸四角形 98"/>
          <p:cNvSpPr/>
          <p:nvPr/>
        </p:nvSpPr>
        <p:spPr>
          <a:xfrm>
            <a:off x="6084168" y="1779662"/>
            <a:ext cx="2880320" cy="324000"/>
          </a:xfrm>
          <a:prstGeom prst="roundRect">
            <a:avLst>
              <a:gd name="adj" fmla="val 10028"/>
            </a:avLst>
          </a:prstGeom>
          <a:solidFill>
            <a:srgbClr val="54C2F0"/>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rPr>
              <a:t>出力ファイル設定</a:t>
            </a:r>
            <a:endParaRPr kumimoji="0" lang="en-US" altLang="ja-JP" sz="1600" b="0" i="0" u="none" strike="noStrike" kern="0" cap="none" spc="0" normalizeH="0" baseline="0" noProof="0" dirty="0">
              <a:ln>
                <a:noFill/>
              </a:ln>
              <a:solidFill>
                <a:sysClr val="window" lastClr="FFFFFF"/>
              </a:solidFill>
              <a:effectLst/>
              <a:uLnTx/>
              <a:uFillTx/>
              <a:latin typeface="メイリオ"/>
              <a:ea typeface="メイリオ"/>
              <a:cs typeface="メイリオ" panose="020B0604030504040204" pitchFamily="50" charset="-128"/>
            </a:endParaRPr>
          </a:p>
        </p:txBody>
      </p:sp>
      <p:sp>
        <p:nvSpPr>
          <p:cNvPr id="100" name="Freeform 364"/>
          <p:cNvSpPr>
            <a:spLocks noEditPoints="1"/>
          </p:cNvSpPr>
          <p:nvPr/>
        </p:nvSpPr>
        <p:spPr bwMode="auto">
          <a:xfrm>
            <a:off x="6331178" y="3471850"/>
            <a:ext cx="360040" cy="47586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nvGrpSpPr>
          <p:cNvPr id="101" name="グループ化 287"/>
          <p:cNvGrpSpPr/>
          <p:nvPr/>
        </p:nvGrpSpPr>
        <p:grpSpPr>
          <a:xfrm>
            <a:off x="6871238" y="3632190"/>
            <a:ext cx="395077" cy="304824"/>
            <a:chOff x="3084116" y="3387725"/>
            <a:chExt cx="381000" cy="276225"/>
          </a:xfrm>
          <a:solidFill>
            <a:srgbClr val="54C2F0"/>
          </a:solidFill>
        </p:grpSpPr>
        <p:sp>
          <p:nvSpPr>
            <p:cNvPr id="102"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3"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4"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5"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6"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7"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8"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9"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0"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Tree>
    <p:extLst>
      <p:ext uri="{BB962C8B-B14F-4D97-AF65-F5344CB8AC3E}">
        <p14:creationId xmlns:p14="http://schemas.microsoft.com/office/powerpoint/2010/main" val="3768327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14</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300700" cy="315310"/>
          </a:xfrm>
        </p:spPr>
        <p:txBody>
          <a:bodyPr/>
          <a:lstStyle/>
          <a:p>
            <a:r>
              <a:rPr lang="ja-JP" altLang="en-US" dirty="0"/>
              <a:t>人事システムで保持する全ての人事管理項目の検索が可能</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グループ会社全体にまたがった個人情報の検索・抽出を行えます。検索は任意の基準日時点での情報を抽出し、</a:t>
            </a:r>
            <a:r>
              <a:rPr lang="en-US" altLang="ja-JP" dirty="0"/>
              <a:t>Excel/CSV/PDF</a:t>
            </a:r>
            <a:r>
              <a:rPr lang="ja-JP" altLang="en-US" dirty="0"/>
              <a:t>に出力します</a:t>
            </a:r>
            <a:endParaRPr lang="en-US" altLang="ja-JP" dirty="0"/>
          </a:p>
          <a:p>
            <a:r>
              <a:rPr lang="ja-JP" altLang="en-US" dirty="0"/>
              <a:t>異動履歴検索や集計検索も用意し、幅広く情報の抽出が可能です</a:t>
            </a:r>
            <a:endParaRPr lang="en-US" altLang="ja-JP" dirty="0"/>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sp>
        <p:nvSpPr>
          <p:cNvPr id="7" name="右矢印 6"/>
          <p:cNvSpPr/>
          <p:nvPr/>
        </p:nvSpPr>
        <p:spPr>
          <a:xfrm>
            <a:off x="3544994" y="2913617"/>
            <a:ext cx="396044" cy="684076"/>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0" name="Text Box 3"/>
          <p:cNvSpPr txBox="1">
            <a:spLocks noChangeArrowheads="1"/>
          </p:cNvSpPr>
          <p:nvPr/>
        </p:nvSpPr>
        <p:spPr bwMode="auto">
          <a:xfrm>
            <a:off x="6892221" y="2849156"/>
            <a:ext cx="750205" cy="262252"/>
          </a:xfrm>
          <a:prstGeom prst="rect">
            <a:avLst/>
          </a:prstGeom>
          <a:noFill/>
          <a:ln w="9525">
            <a:noFill/>
            <a:miter lim="800000"/>
            <a:headEnd/>
            <a:tailEnd/>
          </a:ln>
          <a:effectLst/>
        </p:spPr>
        <p:txBody>
          <a:bodyPr wrap="none" lIns="92075" tIns="46038" rIns="92075" bIns="46038">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outerShdw blurRad="38100" dist="38100" dir="2700000" algn="tl">
                    <a:srgbClr val="C0C0C0"/>
                  </a:outerShdw>
                </a:effectLst>
                <a:uLnTx/>
                <a:uFillTx/>
                <a:latin typeface="メイリオ" pitchFamily="50" charset="-128"/>
                <a:ea typeface="メイリオ" pitchFamily="50" charset="-128"/>
                <a:cs typeface="メイリオ" pitchFamily="50" charset="-128"/>
              </a:rPr>
              <a:t>結果反映</a:t>
            </a:r>
          </a:p>
        </p:txBody>
      </p:sp>
      <p:sp>
        <p:nvSpPr>
          <p:cNvPr id="11" name="上下矢印 10"/>
          <p:cNvSpPr/>
          <p:nvPr/>
        </p:nvSpPr>
        <p:spPr>
          <a:xfrm rot="16200000">
            <a:off x="7067861" y="3014237"/>
            <a:ext cx="450219" cy="647439"/>
          </a:xfrm>
          <a:prstGeom prst="upDown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2" name="Freeform 393"/>
          <p:cNvSpPr>
            <a:spLocks noChangeAspect="1" noEditPoints="1"/>
          </p:cNvSpPr>
          <p:nvPr/>
        </p:nvSpPr>
        <p:spPr bwMode="auto">
          <a:xfrm>
            <a:off x="8160946" y="2767794"/>
            <a:ext cx="384939" cy="47227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 name="Freeform 393"/>
          <p:cNvSpPr>
            <a:spLocks noChangeAspect="1" noEditPoints="1"/>
          </p:cNvSpPr>
          <p:nvPr/>
        </p:nvSpPr>
        <p:spPr bwMode="auto">
          <a:xfrm>
            <a:off x="8612831" y="2761882"/>
            <a:ext cx="384939" cy="47227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 name="Freeform 393"/>
          <p:cNvSpPr>
            <a:spLocks noChangeAspect="1" noEditPoints="1"/>
          </p:cNvSpPr>
          <p:nvPr/>
        </p:nvSpPr>
        <p:spPr bwMode="auto">
          <a:xfrm>
            <a:off x="7709061" y="2761882"/>
            <a:ext cx="384939" cy="47227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5" name="テキスト ボックス 36"/>
          <p:cNvSpPr txBox="1"/>
          <p:nvPr/>
        </p:nvSpPr>
        <p:spPr>
          <a:xfrm>
            <a:off x="8112041" y="3199842"/>
            <a:ext cx="492443"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メイリオ"/>
                <a:ea typeface="メイリオ"/>
                <a:cs typeface="+mn-cs"/>
              </a:rPr>
              <a:t>CSV</a:t>
            </a:r>
            <a:endParaRPr kumimoji="0" lang="ja-JP" altLang="en-US" sz="12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6" name="テキスト ボックス 37"/>
          <p:cNvSpPr txBox="1"/>
          <p:nvPr/>
        </p:nvSpPr>
        <p:spPr>
          <a:xfrm>
            <a:off x="8576827" y="3204963"/>
            <a:ext cx="479618"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ysClr val="windowText" lastClr="000000"/>
                </a:solidFill>
                <a:effectLst/>
                <a:uLnTx/>
                <a:uFillTx/>
                <a:latin typeface="メイリオ"/>
                <a:ea typeface="メイリオ"/>
                <a:cs typeface="+mn-cs"/>
              </a:rPr>
              <a:t>PDF</a:t>
            </a: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7" name="テキスト ボックス 38"/>
          <p:cNvSpPr txBox="1"/>
          <p:nvPr/>
        </p:nvSpPr>
        <p:spPr>
          <a:xfrm>
            <a:off x="7673057" y="3204563"/>
            <a:ext cx="470000"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ysClr val="windowText" lastClr="000000"/>
                </a:solidFill>
                <a:effectLst/>
                <a:uLnTx/>
                <a:uFillTx/>
                <a:latin typeface="メイリオ"/>
                <a:ea typeface="メイリオ"/>
                <a:cs typeface="+mn-cs"/>
              </a:rPr>
              <a:t>XLS</a:t>
            </a:r>
            <a:endParaRPr kumimoji="0" lang="ja-JP" altLang="en-US" sz="12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8" name="Text Box 2"/>
          <p:cNvSpPr txBox="1">
            <a:spLocks noChangeArrowheads="1"/>
          </p:cNvSpPr>
          <p:nvPr/>
        </p:nvSpPr>
        <p:spPr bwMode="auto">
          <a:xfrm>
            <a:off x="7611529" y="3505805"/>
            <a:ext cx="1532471" cy="739306"/>
          </a:xfrm>
          <a:prstGeom prst="rect">
            <a:avLst/>
          </a:prstGeom>
          <a:noFill/>
          <a:ln w="9525">
            <a:noFill/>
            <a:miter lim="800000"/>
            <a:headEnd/>
            <a:tailEnd/>
          </a:ln>
          <a:effectLst/>
        </p:spPr>
        <p:txBody>
          <a:bodyPr wrap="none" lIns="92075" tIns="46038" rIns="92075" bIns="46038">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ja-JP" sz="1050" b="0" i="0" u="none" strike="noStrike" kern="0" cap="none" spc="0" normalizeH="0" baseline="0" noProof="0" dirty="0">
                <a:ln>
                  <a:noFill/>
                </a:ln>
                <a:solidFill>
                  <a:sysClr val="windowText" lastClr="000000"/>
                </a:solidFill>
                <a:uLnTx/>
                <a:uFillTx/>
                <a:latin typeface="メイリオ" pitchFamily="50" charset="-128"/>
                <a:ea typeface="メイリオ" pitchFamily="50" charset="-128"/>
                <a:cs typeface="メイリオ" pitchFamily="50" charset="-128"/>
              </a:rPr>
              <a:t>EXCEL/CSV/PDF</a:t>
            </a:r>
            <a:r>
              <a:rPr kumimoji="0" lang="ja-JP" altLang="en-US" sz="1050" b="0" i="0" u="none" strike="noStrike" kern="0" cap="none" spc="0" normalizeH="0" baseline="0" noProof="0" dirty="0">
                <a:ln>
                  <a:noFill/>
                </a:ln>
                <a:solidFill>
                  <a:sysClr val="windowText" lastClr="000000"/>
                </a:solidFill>
                <a:uLnTx/>
                <a:uFillTx/>
                <a:latin typeface="メイリオ" pitchFamily="50" charset="-128"/>
                <a:ea typeface="メイリオ" pitchFamily="50" charset="-128"/>
                <a:cs typeface="メイリオ" pitchFamily="50" charset="-128"/>
              </a:rPr>
              <a:t>上で</a:t>
            </a:r>
            <a:endParaRPr kumimoji="0" lang="en-US" altLang="ja-JP" sz="1050" b="0" i="0" u="none" strike="noStrike" kern="0" cap="none" spc="0" normalizeH="0" baseline="0" noProof="0" dirty="0">
              <a:ln>
                <a:noFill/>
              </a:ln>
              <a:solidFill>
                <a:sysClr val="windowText" lastClr="000000"/>
              </a:solidFill>
              <a:uLnTx/>
              <a:uFillTx/>
              <a:latin typeface="メイリオ" pitchFamily="50" charset="-128"/>
              <a:ea typeface="メイリオ" pitchFamily="50" charset="-128"/>
              <a:cs typeface="メイリオ" pitchFamily="50" charset="-128"/>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uLnTx/>
                <a:uFillTx/>
                <a:latin typeface="メイリオ" pitchFamily="50" charset="-128"/>
                <a:ea typeface="メイリオ" pitchFamily="50" charset="-128"/>
                <a:cs typeface="メイリオ" pitchFamily="50" charset="-128"/>
              </a:rPr>
              <a:t>メンテナンス</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uLnTx/>
                <a:uFillTx/>
                <a:latin typeface="メイリオ" pitchFamily="50" charset="-128"/>
                <a:ea typeface="メイリオ" pitchFamily="50" charset="-128"/>
                <a:cs typeface="メイリオ" pitchFamily="50" charset="-128"/>
              </a:rPr>
              <a:t>（レイアウトは任意）</a:t>
            </a:r>
            <a:endParaRPr kumimoji="0" lang="en-US" altLang="ja-JP" sz="1050" b="0" i="0" u="none" strike="noStrike" kern="0" cap="none" spc="0" normalizeH="0" baseline="0" noProof="0" dirty="0">
              <a:ln>
                <a:noFill/>
              </a:ln>
              <a:solidFill>
                <a:sysClr val="windowText" lastClr="000000"/>
              </a:solidFill>
              <a:uLnTx/>
              <a:uFillTx/>
              <a:latin typeface="メイリオ" pitchFamily="50" charset="-128"/>
              <a:ea typeface="メイリオ" pitchFamily="50" charset="-128"/>
              <a:cs typeface="メイリオ" pitchFamily="50" charset="-128"/>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uLnTx/>
                <a:uFillTx/>
                <a:latin typeface="メイリオ" pitchFamily="50" charset="-128"/>
                <a:ea typeface="メイリオ" pitchFamily="50" charset="-128"/>
                <a:cs typeface="メイリオ" pitchFamily="50" charset="-128"/>
              </a:rPr>
              <a:t>（バッチ出力も可能）</a:t>
            </a:r>
          </a:p>
        </p:txBody>
      </p:sp>
      <p:grpSp>
        <p:nvGrpSpPr>
          <p:cNvPr id="20" name="グループ化 19">
            <a:extLst>
              <a:ext uri="{FF2B5EF4-FFF2-40B4-BE49-F238E27FC236}">
                <a16:creationId xmlns:a16="http://schemas.microsoft.com/office/drawing/2014/main" id="{2866AD2E-7C51-B014-C2F3-088B753A5A69}"/>
              </a:ext>
            </a:extLst>
          </p:cNvPr>
          <p:cNvGrpSpPr/>
          <p:nvPr/>
        </p:nvGrpSpPr>
        <p:grpSpPr>
          <a:xfrm>
            <a:off x="4018068" y="2401842"/>
            <a:ext cx="2897519" cy="1810949"/>
            <a:chOff x="4018068" y="2401842"/>
            <a:chExt cx="2897519" cy="1810949"/>
          </a:xfrm>
        </p:grpSpPr>
        <p:pic>
          <p:nvPicPr>
            <p:cNvPr id="9" name="図 8"/>
            <p:cNvPicPr>
              <a:picLocks noChangeAspect="1"/>
            </p:cNvPicPr>
            <p:nvPr/>
          </p:nvPicPr>
          <p:blipFill>
            <a:blip r:embed="rId2"/>
            <a:stretch>
              <a:fillRect/>
            </a:stretch>
          </p:blipFill>
          <p:spPr>
            <a:xfrm>
              <a:off x="4018068" y="2401842"/>
              <a:ext cx="2897519" cy="1810949"/>
            </a:xfrm>
            <a:prstGeom prst="rect">
              <a:avLst/>
            </a:prstGeom>
          </p:spPr>
        </p:pic>
        <p:pic>
          <p:nvPicPr>
            <p:cNvPr id="19" name="図 18">
              <a:extLst>
                <a:ext uri="{FF2B5EF4-FFF2-40B4-BE49-F238E27FC236}">
                  <a16:creationId xmlns:a16="http://schemas.microsoft.com/office/drawing/2014/main" id="{8D507F4C-F69A-3C00-4BE2-439C6422FA1D}"/>
                </a:ext>
              </a:extLst>
            </p:cNvPr>
            <p:cNvPicPr preferRelativeResize="0">
              <a:picLocks/>
            </p:cNvPicPr>
            <p:nvPr/>
          </p:nvPicPr>
          <p:blipFill>
            <a:blip r:embed="rId3"/>
            <a:stretch>
              <a:fillRect/>
            </a:stretch>
          </p:blipFill>
          <p:spPr>
            <a:xfrm>
              <a:off x="4192908" y="2411368"/>
              <a:ext cx="1044000" cy="71448"/>
            </a:xfrm>
            <a:prstGeom prst="rect">
              <a:avLst/>
            </a:prstGeom>
          </p:spPr>
        </p:pic>
      </p:grpSp>
      <p:grpSp>
        <p:nvGrpSpPr>
          <p:cNvPr id="22" name="グループ化 21">
            <a:extLst>
              <a:ext uri="{FF2B5EF4-FFF2-40B4-BE49-F238E27FC236}">
                <a16:creationId xmlns:a16="http://schemas.microsoft.com/office/drawing/2014/main" id="{B0F3A23F-9CAF-49C5-F877-AA20949CEBFC}"/>
              </a:ext>
            </a:extLst>
          </p:cNvPr>
          <p:cNvGrpSpPr/>
          <p:nvPr/>
        </p:nvGrpSpPr>
        <p:grpSpPr>
          <a:xfrm>
            <a:off x="142876" y="2283718"/>
            <a:ext cx="3322322" cy="2073855"/>
            <a:chOff x="142876" y="2283718"/>
            <a:chExt cx="3322322" cy="2073855"/>
          </a:xfrm>
        </p:grpSpPr>
        <p:pic>
          <p:nvPicPr>
            <p:cNvPr id="8" name="図 7"/>
            <p:cNvPicPr>
              <a:picLocks noChangeAspect="1"/>
            </p:cNvPicPr>
            <p:nvPr/>
          </p:nvPicPr>
          <p:blipFill>
            <a:blip r:embed="rId4"/>
            <a:stretch>
              <a:fillRect/>
            </a:stretch>
          </p:blipFill>
          <p:spPr>
            <a:xfrm>
              <a:off x="142876" y="2283718"/>
              <a:ext cx="3322322" cy="2073855"/>
            </a:xfrm>
            <a:prstGeom prst="rect">
              <a:avLst/>
            </a:prstGeom>
            <a:ln>
              <a:solidFill>
                <a:schemeClr val="bg1">
                  <a:lumMod val="85000"/>
                </a:schemeClr>
              </a:solidFill>
            </a:ln>
          </p:spPr>
        </p:pic>
        <p:pic>
          <p:nvPicPr>
            <p:cNvPr id="21" name="図 20">
              <a:extLst>
                <a:ext uri="{FF2B5EF4-FFF2-40B4-BE49-F238E27FC236}">
                  <a16:creationId xmlns:a16="http://schemas.microsoft.com/office/drawing/2014/main" id="{6C041277-DB59-B885-89C8-2D3910DF3E7A}"/>
                </a:ext>
              </a:extLst>
            </p:cNvPr>
            <p:cNvPicPr preferRelativeResize="0">
              <a:picLocks/>
            </p:cNvPicPr>
            <p:nvPr/>
          </p:nvPicPr>
          <p:blipFill>
            <a:blip r:embed="rId3"/>
            <a:stretch>
              <a:fillRect/>
            </a:stretch>
          </p:blipFill>
          <p:spPr>
            <a:xfrm>
              <a:off x="288000" y="2285451"/>
              <a:ext cx="1332000" cy="72000"/>
            </a:xfrm>
            <a:prstGeom prst="rect">
              <a:avLst/>
            </a:prstGeom>
          </p:spPr>
        </p:pic>
      </p:grpSp>
    </p:spTree>
    <p:extLst>
      <p:ext uri="{BB962C8B-B14F-4D97-AF65-F5344CB8AC3E}">
        <p14:creationId xmlns:p14="http://schemas.microsoft.com/office/powerpoint/2010/main" val="562041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15</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en-US" altLang="ja-JP" dirty="0" err="1"/>
              <a:t>ReportPlus</a:t>
            </a:r>
            <a:endParaRPr lang="ja-JP" altLang="en-US" dirty="0"/>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様々なデータを表現力豊かに視覚化する</a:t>
            </a:r>
            <a:r>
              <a:rPr lang="en-US" altLang="ja-JP" dirty="0"/>
              <a:t>BI</a:t>
            </a:r>
            <a:r>
              <a:rPr lang="ja-JP" altLang="en-US" dirty="0"/>
              <a:t>ツールです。システム標準機能としてご提供し、表現の美しさとシンプルな操作性、多彩な表示形式でデータ分析をご支援します</a:t>
            </a:r>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pic>
        <p:nvPicPr>
          <p:cNvPr id="7" name="図 6"/>
          <p:cNvPicPr>
            <a:picLocks noChangeAspect="1"/>
          </p:cNvPicPr>
          <p:nvPr/>
        </p:nvPicPr>
        <p:blipFill>
          <a:blip r:embed="rId2"/>
          <a:stretch>
            <a:fillRect/>
          </a:stretch>
        </p:blipFill>
        <p:spPr>
          <a:xfrm>
            <a:off x="5508104" y="1804471"/>
            <a:ext cx="1886111" cy="1053368"/>
          </a:xfrm>
          <a:prstGeom prst="rect">
            <a:avLst/>
          </a:prstGeom>
          <a:ln>
            <a:solidFill>
              <a:schemeClr val="bg1">
                <a:lumMod val="75000"/>
              </a:schemeClr>
            </a:solidFill>
          </a:ln>
        </p:spPr>
      </p:pic>
      <p:pic>
        <p:nvPicPr>
          <p:cNvPr id="8" name="図 7"/>
          <p:cNvPicPr>
            <a:picLocks noChangeAspect="1"/>
          </p:cNvPicPr>
          <p:nvPr/>
        </p:nvPicPr>
        <p:blipFill>
          <a:blip r:embed="rId3"/>
          <a:stretch>
            <a:fillRect/>
          </a:stretch>
        </p:blipFill>
        <p:spPr>
          <a:xfrm>
            <a:off x="7036941" y="2764755"/>
            <a:ext cx="1963551" cy="1096616"/>
          </a:xfrm>
          <a:prstGeom prst="rect">
            <a:avLst/>
          </a:prstGeom>
          <a:ln>
            <a:solidFill>
              <a:schemeClr val="bg1">
                <a:lumMod val="75000"/>
              </a:schemeClr>
            </a:solidFill>
          </a:ln>
        </p:spPr>
      </p:pic>
      <p:pic>
        <p:nvPicPr>
          <p:cNvPr id="9" name="図 8"/>
          <p:cNvPicPr>
            <a:picLocks noChangeAspect="1"/>
          </p:cNvPicPr>
          <p:nvPr/>
        </p:nvPicPr>
        <p:blipFill>
          <a:blip r:embed="rId4"/>
          <a:stretch>
            <a:fillRect/>
          </a:stretch>
        </p:blipFill>
        <p:spPr>
          <a:xfrm>
            <a:off x="5508104" y="3750192"/>
            <a:ext cx="1951365" cy="1089810"/>
          </a:xfrm>
          <a:prstGeom prst="rect">
            <a:avLst/>
          </a:prstGeom>
          <a:ln>
            <a:solidFill>
              <a:schemeClr val="bg1">
                <a:lumMod val="75000"/>
              </a:schemeClr>
            </a:solidFill>
          </a:ln>
        </p:spPr>
      </p:pic>
      <p:sp>
        <p:nvSpPr>
          <p:cNvPr id="10" name="右矢印 9"/>
          <p:cNvSpPr/>
          <p:nvPr/>
        </p:nvSpPr>
        <p:spPr>
          <a:xfrm>
            <a:off x="4968044" y="2925961"/>
            <a:ext cx="550109" cy="43808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1" name="テキスト ボックス 10"/>
          <p:cNvSpPr txBox="1"/>
          <p:nvPr/>
        </p:nvSpPr>
        <p:spPr>
          <a:xfrm>
            <a:off x="5660555" y="1563638"/>
            <a:ext cx="167768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rPr>
              <a:t>年齢別男女比構成</a:t>
            </a:r>
          </a:p>
        </p:txBody>
      </p:sp>
      <p:sp>
        <p:nvSpPr>
          <p:cNvPr id="12" name="テキスト ボックス 11"/>
          <p:cNvSpPr txBox="1"/>
          <p:nvPr/>
        </p:nvSpPr>
        <p:spPr>
          <a:xfrm>
            <a:off x="7452217" y="2535746"/>
            <a:ext cx="113299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rPr>
              <a:t>職種構成比</a:t>
            </a:r>
          </a:p>
        </p:txBody>
      </p:sp>
      <p:sp>
        <p:nvSpPr>
          <p:cNvPr id="13" name="テキスト ボックス 12"/>
          <p:cNvSpPr txBox="1"/>
          <p:nvPr/>
        </p:nvSpPr>
        <p:spPr>
          <a:xfrm>
            <a:off x="5642233" y="3504785"/>
            <a:ext cx="168310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rPr>
              <a:t>部署別等級別人数</a:t>
            </a:r>
          </a:p>
        </p:txBody>
      </p:sp>
      <p:sp>
        <p:nvSpPr>
          <p:cNvPr id="14" name="テキスト ボックス 13"/>
          <p:cNvSpPr txBox="1"/>
          <p:nvPr/>
        </p:nvSpPr>
        <p:spPr>
          <a:xfrm>
            <a:off x="1982040" y="1635646"/>
            <a:ext cx="132673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rPr>
              <a:t>各種メニュー</a:t>
            </a:r>
          </a:p>
        </p:txBody>
      </p:sp>
      <p:grpSp>
        <p:nvGrpSpPr>
          <p:cNvPr id="15" name="グループ化 14"/>
          <p:cNvGrpSpPr/>
          <p:nvPr/>
        </p:nvGrpSpPr>
        <p:grpSpPr>
          <a:xfrm>
            <a:off x="143508" y="1959682"/>
            <a:ext cx="4752528" cy="2700300"/>
            <a:chOff x="539550" y="2601478"/>
            <a:chExt cx="5088355" cy="2750892"/>
          </a:xfrm>
        </p:grpSpPr>
        <p:pic>
          <p:nvPicPr>
            <p:cNvPr id="16" name="図 15"/>
            <p:cNvPicPr>
              <a:picLocks noChangeAspect="1"/>
            </p:cNvPicPr>
            <p:nvPr/>
          </p:nvPicPr>
          <p:blipFill>
            <a:blip r:embed="rId5"/>
            <a:stretch>
              <a:fillRect/>
            </a:stretch>
          </p:blipFill>
          <p:spPr>
            <a:xfrm>
              <a:off x="539550" y="2601478"/>
              <a:ext cx="5088355" cy="2750892"/>
            </a:xfrm>
            <a:prstGeom prst="rect">
              <a:avLst/>
            </a:prstGeom>
          </p:spPr>
        </p:pic>
        <p:pic>
          <p:nvPicPr>
            <p:cNvPr id="17" name="図 16"/>
            <p:cNvPicPr>
              <a:picLocks noChangeAspect="1"/>
            </p:cNvPicPr>
            <p:nvPr/>
          </p:nvPicPr>
          <p:blipFill>
            <a:blip r:embed="rId6"/>
            <a:stretch>
              <a:fillRect/>
            </a:stretch>
          </p:blipFill>
          <p:spPr>
            <a:xfrm>
              <a:off x="688592" y="2620329"/>
              <a:ext cx="1015757" cy="45719"/>
            </a:xfrm>
            <a:prstGeom prst="rect">
              <a:avLst/>
            </a:prstGeom>
          </p:spPr>
        </p:pic>
      </p:grpSp>
    </p:spTree>
    <p:extLst>
      <p:ext uri="{BB962C8B-B14F-4D97-AF65-F5344CB8AC3E}">
        <p14:creationId xmlns:p14="http://schemas.microsoft.com/office/powerpoint/2010/main" val="2402650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16</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en-US" altLang="ja-JP" dirty="0" err="1"/>
              <a:t>ReportPlus</a:t>
            </a:r>
            <a:r>
              <a:rPr lang="ja-JP" altLang="en-US" dirty="0"/>
              <a:t>（作成方法）</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様々なデータを表現力豊かに視覚化する</a:t>
            </a:r>
            <a:r>
              <a:rPr lang="en-US" altLang="ja-JP" dirty="0"/>
              <a:t>BI</a:t>
            </a:r>
            <a:r>
              <a:rPr lang="ja-JP" altLang="en-US" dirty="0"/>
              <a:t>ツールです。システム標準機能としてご提供し、表現の美しさとシンプルな操作性、多彩な表示形式でデータ分析をご支援します</a:t>
            </a:r>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pic>
        <p:nvPicPr>
          <p:cNvPr id="7" name="図 6"/>
          <p:cNvPicPr>
            <a:picLocks noChangeAspect="1"/>
          </p:cNvPicPr>
          <p:nvPr/>
        </p:nvPicPr>
        <p:blipFill>
          <a:blip r:embed="rId3"/>
          <a:stretch>
            <a:fillRect/>
          </a:stretch>
        </p:blipFill>
        <p:spPr>
          <a:xfrm>
            <a:off x="898835" y="1948717"/>
            <a:ext cx="3954761" cy="2208679"/>
          </a:xfrm>
          <a:prstGeom prst="rect">
            <a:avLst/>
          </a:prstGeom>
        </p:spPr>
      </p:pic>
      <p:pic>
        <p:nvPicPr>
          <p:cNvPr id="8" name="図 7"/>
          <p:cNvPicPr>
            <a:picLocks noChangeAspect="1"/>
          </p:cNvPicPr>
          <p:nvPr/>
        </p:nvPicPr>
        <p:blipFill>
          <a:blip r:embed="rId4"/>
          <a:stretch>
            <a:fillRect/>
          </a:stretch>
        </p:blipFill>
        <p:spPr>
          <a:xfrm>
            <a:off x="5546770" y="4133843"/>
            <a:ext cx="2662181" cy="670199"/>
          </a:xfrm>
          <a:prstGeom prst="rect">
            <a:avLst/>
          </a:prstGeom>
          <a:ln>
            <a:solidFill>
              <a:schemeClr val="bg1">
                <a:lumMod val="85000"/>
              </a:schemeClr>
            </a:solidFill>
          </a:ln>
        </p:spPr>
      </p:pic>
      <p:sp>
        <p:nvSpPr>
          <p:cNvPr id="9" name="テキスト ボックス 8"/>
          <p:cNvSpPr txBox="1"/>
          <p:nvPr/>
        </p:nvSpPr>
        <p:spPr>
          <a:xfrm>
            <a:off x="1907946" y="1669170"/>
            <a:ext cx="21053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mn-cs"/>
              </a:rPr>
              <a:t>ダッシュボード作成画面</a:t>
            </a:r>
          </a:p>
        </p:txBody>
      </p:sp>
      <p:sp>
        <p:nvSpPr>
          <p:cNvPr id="10" name="正方形/長方形 9"/>
          <p:cNvSpPr/>
          <p:nvPr/>
        </p:nvSpPr>
        <p:spPr>
          <a:xfrm>
            <a:off x="898835" y="4255315"/>
            <a:ext cx="3954761" cy="548727"/>
          </a:xfrm>
          <a:prstGeom prst="rect">
            <a:avLst/>
          </a:prstGeom>
          <a:solidFill>
            <a:srgbClr val="FF0000">
              <a:alpha val="1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メイリオ"/>
              <a:ea typeface="メイリオ"/>
              <a:cs typeface="+mn-cs"/>
            </a:endParaRPr>
          </a:p>
        </p:txBody>
      </p:sp>
      <p:sp>
        <p:nvSpPr>
          <p:cNvPr id="11" name="テキスト ボックス 10"/>
          <p:cNvSpPr txBox="1"/>
          <p:nvPr/>
        </p:nvSpPr>
        <p:spPr>
          <a:xfrm>
            <a:off x="6135672" y="1716207"/>
            <a:ext cx="148437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mn-cs"/>
              </a:rPr>
              <a:t>多彩な表示形式</a:t>
            </a:r>
          </a:p>
        </p:txBody>
      </p:sp>
      <p:sp>
        <p:nvSpPr>
          <p:cNvPr id="12" name="テキスト ボックス 11"/>
          <p:cNvSpPr txBox="1"/>
          <p:nvPr/>
        </p:nvSpPr>
        <p:spPr>
          <a:xfrm>
            <a:off x="6259514" y="3840443"/>
            <a:ext cx="123669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a:ea typeface="メイリオ"/>
                <a:cs typeface="+mn-cs"/>
              </a:rPr>
              <a:t>関数式の設定</a:t>
            </a:r>
          </a:p>
        </p:txBody>
      </p:sp>
      <p:pic>
        <p:nvPicPr>
          <p:cNvPr id="13" name="図 12"/>
          <p:cNvPicPr>
            <a:picLocks noChangeAspect="1"/>
          </p:cNvPicPr>
          <p:nvPr/>
        </p:nvPicPr>
        <p:blipFill rotWithShape="1">
          <a:blip r:embed="rId5"/>
          <a:srcRect b="4783"/>
          <a:stretch/>
        </p:blipFill>
        <p:spPr>
          <a:xfrm>
            <a:off x="5238105" y="2033692"/>
            <a:ext cx="1830418" cy="1742870"/>
          </a:xfrm>
          <a:prstGeom prst="rect">
            <a:avLst/>
          </a:prstGeom>
          <a:ln>
            <a:noFill/>
          </a:ln>
        </p:spPr>
      </p:pic>
      <p:pic>
        <p:nvPicPr>
          <p:cNvPr id="14" name="図 13"/>
          <p:cNvPicPr>
            <a:picLocks noChangeAspect="1"/>
          </p:cNvPicPr>
          <p:nvPr/>
        </p:nvPicPr>
        <p:blipFill rotWithShape="1">
          <a:blip r:embed="rId6"/>
          <a:srcRect l="3195" r="44098"/>
          <a:stretch/>
        </p:blipFill>
        <p:spPr>
          <a:xfrm>
            <a:off x="7237294" y="2033692"/>
            <a:ext cx="1075931" cy="1224822"/>
          </a:xfrm>
          <a:prstGeom prst="rect">
            <a:avLst/>
          </a:prstGeom>
          <a:ln>
            <a:noFill/>
          </a:ln>
        </p:spPr>
      </p:pic>
      <p:cxnSp>
        <p:nvCxnSpPr>
          <p:cNvPr id="15" name="直線コネクタ 14"/>
          <p:cNvCxnSpPr/>
          <p:nvPr/>
        </p:nvCxnSpPr>
        <p:spPr>
          <a:xfrm>
            <a:off x="5076056" y="3829410"/>
            <a:ext cx="331236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076056" y="1788215"/>
            <a:ext cx="0" cy="308779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898835" y="2019206"/>
            <a:ext cx="1047460" cy="20532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8" name="テキスト ボックス 17"/>
          <p:cNvSpPr txBox="1"/>
          <p:nvPr/>
        </p:nvSpPr>
        <p:spPr>
          <a:xfrm>
            <a:off x="1241251" y="4314302"/>
            <a:ext cx="3269928" cy="523220"/>
          </a:xfrm>
          <a:prstGeom prst="rect">
            <a:avLst/>
          </a:prstGeom>
          <a:noFill/>
        </p:spPr>
        <p:txBody>
          <a:bodyPr wrap="square" rtlCol="0">
            <a:spAutoFit/>
          </a:bodyPr>
          <a:lstStyle/>
          <a:p>
            <a:pPr lvl="0" algn="ctr">
              <a:defRPr/>
            </a:pPr>
            <a:r>
              <a:rPr lang="ja-JP" altLang="en-US" sz="1400" b="1" dirty="0">
                <a:solidFill>
                  <a:prstClr val="black"/>
                </a:solidFill>
              </a:rPr>
              <a:t>「直感的」で「シンプル」な操作性で</a:t>
            </a:r>
            <a:endParaRPr lang="en-US" altLang="ja-JP" sz="1400" b="1" dirty="0">
              <a:solidFill>
                <a:prstClr val="black"/>
              </a:solidFill>
            </a:endParaRPr>
          </a:p>
          <a:p>
            <a:pPr lvl="0" algn="ctr">
              <a:defRPr/>
            </a:pPr>
            <a:r>
              <a:rPr lang="ja-JP" altLang="en-US" sz="1400" b="1" dirty="0">
                <a:solidFill>
                  <a:prstClr val="black"/>
                </a:solidFill>
              </a:rPr>
              <a:t>データを可視化・分析</a:t>
            </a:r>
          </a:p>
        </p:txBody>
      </p:sp>
    </p:spTree>
    <p:extLst>
      <p:ext uri="{BB962C8B-B14F-4D97-AF65-F5344CB8AC3E}">
        <p14:creationId xmlns:p14="http://schemas.microsoft.com/office/powerpoint/2010/main" val="1698728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17</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年齢・勤続年数・滞留年数を活用</a:t>
            </a:r>
          </a:p>
        </p:txBody>
      </p:sp>
      <p:sp>
        <p:nvSpPr>
          <p:cNvPr id="6" name="テキスト プレースホルダー 5"/>
          <p:cNvSpPr>
            <a:spLocks noGrp="1"/>
          </p:cNvSpPr>
          <p:nvPr>
            <p:ph type="body" sz="quarter" idx="17"/>
          </p:nvPr>
        </p:nvSpPr>
        <p:spPr/>
        <p:txBody>
          <a:bodyPr/>
          <a:lstStyle/>
          <a:p>
            <a:r>
              <a:rPr kumimoji="1" lang="ja-JP" altLang="en-US" dirty="0"/>
              <a:t>勤続年数、年齢、従業員が所属</a:t>
            </a:r>
            <a:r>
              <a:rPr kumimoji="1" lang="ja-JP" altLang="en-US"/>
              <a:t>や職階、等級</a:t>
            </a:r>
            <a:r>
              <a:rPr kumimoji="1" lang="ja-JP" altLang="en-US" dirty="0"/>
              <a:t>などに属している期間「滞留年数」を管理しています</a:t>
            </a:r>
            <a:endParaRPr kumimoji="1" lang="en-US" altLang="ja-JP" dirty="0"/>
          </a:p>
          <a:p>
            <a:r>
              <a:rPr lang="ja-JP" altLang="en-US" dirty="0"/>
              <a:t>それぞれの年月で表現され、それぞれ入社日、生年月日、異動発令日から閲覧や検索の基準日までの年月が算出されます</a:t>
            </a:r>
            <a:endParaRPr lang="en-US" altLang="ja-JP" dirty="0"/>
          </a:p>
        </p:txBody>
      </p:sp>
      <p:sp>
        <p:nvSpPr>
          <p:cNvPr id="3" name="タイトル 2"/>
          <p:cNvSpPr>
            <a:spLocks noGrp="1"/>
          </p:cNvSpPr>
          <p:nvPr>
            <p:ph type="title"/>
          </p:nvPr>
        </p:nvSpPr>
        <p:spPr/>
        <p:txBody>
          <a:bodyPr/>
          <a:lstStyle/>
          <a:p>
            <a:r>
              <a:rPr kumimoji="1" lang="ja-JP" altLang="en-US" dirty="0"/>
              <a:t>人事管理</a:t>
            </a:r>
          </a:p>
        </p:txBody>
      </p:sp>
      <p:sp>
        <p:nvSpPr>
          <p:cNvPr id="8" name="Rectangle 31"/>
          <p:cNvSpPr>
            <a:spLocks noChangeArrowheads="1"/>
          </p:cNvSpPr>
          <p:nvPr/>
        </p:nvSpPr>
        <p:spPr bwMode="auto">
          <a:xfrm>
            <a:off x="164649" y="3291830"/>
            <a:ext cx="4588129" cy="1584176"/>
          </a:xfrm>
          <a:prstGeom prst="rect">
            <a:avLst/>
          </a:prstGeom>
          <a:noFill/>
          <a:ln w="57150" cmpd="thickThin" algn="ctr">
            <a:solidFill>
              <a:srgbClr val="FFFFFF">
                <a:lumMod val="85000"/>
              </a:srgbClr>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ja-JP"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 name="Text Box 32"/>
          <p:cNvSpPr txBox="1">
            <a:spLocks noChangeArrowheads="1"/>
          </p:cNvSpPr>
          <p:nvPr/>
        </p:nvSpPr>
        <p:spPr bwMode="auto">
          <a:xfrm>
            <a:off x="68953" y="3326555"/>
            <a:ext cx="1550719" cy="307777"/>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003300"/>
                </a:solidFill>
                <a:effectLst/>
                <a:uLnTx/>
                <a:uFillTx/>
                <a:latin typeface="メイリオ" pitchFamily="50" charset="-128"/>
                <a:ea typeface="メイリオ" pitchFamily="50" charset="-128"/>
                <a:cs typeface="メイリオ" pitchFamily="50" charset="-128"/>
              </a:rPr>
              <a:t>（活用例）</a:t>
            </a:r>
          </a:p>
        </p:txBody>
      </p:sp>
      <p:sp>
        <p:nvSpPr>
          <p:cNvPr id="10" name="Text Box 34"/>
          <p:cNvSpPr txBox="1">
            <a:spLocks noChangeArrowheads="1"/>
          </p:cNvSpPr>
          <p:nvPr/>
        </p:nvSpPr>
        <p:spPr bwMode="auto">
          <a:xfrm>
            <a:off x="143508" y="3664680"/>
            <a:ext cx="4895727" cy="1175322"/>
          </a:xfrm>
          <a:prstGeom prst="rect">
            <a:avLst/>
          </a:prstGeom>
          <a:noFill/>
          <a:ln w="9525" algn="ctr">
            <a:noFill/>
            <a:miter lim="800000"/>
            <a:headEnd/>
            <a:tailEnd/>
          </a:ln>
        </p:spPr>
        <p:txBody>
          <a:bodyPr wrap="square">
            <a:spAutoFit/>
          </a:bodyPr>
          <a:lstStyle/>
          <a:p>
            <a:pPr marL="177800" marR="0" lvl="0" indent="-177800" algn="l" defTabSz="914400" rtl="0" eaLnBrk="1" fontAlgn="auto" latinLnBrk="0" hangingPunct="1">
              <a:lnSpc>
                <a:spcPts val="1500"/>
              </a:lnSpc>
              <a:spcBef>
                <a:spcPts val="800"/>
              </a:spcBef>
              <a:spcAft>
                <a:spcPts val="0"/>
              </a:spcAft>
              <a:buClrTx/>
              <a:buSzTx/>
              <a:buFontTx/>
              <a:buNone/>
              <a:tabLst/>
              <a:defRPr/>
            </a:pPr>
            <a:r>
              <a:rPr kumimoji="0" lang="en-US" altLang="ja-JP"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来年４月１日時点で昇格後３年になる従業員を出する</a:t>
            </a:r>
          </a:p>
          <a:p>
            <a:pPr marL="177800" marR="0" lvl="0" indent="-177800" algn="l" defTabSz="914400" rtl="0" eaLnBrk="1" fontAlgn="auto" latinLnBrk="0" hangingPunct="1">
              <a:lnSpc>
                <a:spcPts val="1500"/>
              </a:lnSpc>
              <a:spcBef>
                <a:spcPts val="80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★昇格後、滞留年数３年で、自動的に昇級する</a:t>
            </a:r>
          </a:p>
          <a:p>
            <a:pPr marL="177800" marR="0" lvl="0" indent="-177800" algn="l" defTabSz="914400" rtl="0" eaLnBrk="1" fontAlgn="auto" latinLnBrk="0" hangingPunct="1">
              <a:lnSpc>
                <a:spcPts val="1500"/>
              </a:lnSpc>
              <a:spcBef>
                <a:spcPts val="80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★来年度の組織図に勤続年数を表示する</a:t>
            </a:r>
          </a:p>
          <a:p>
            <a:pPr marL="177800" marR="0" lvl="0" indent="-177800" algn="l" defTabSz="914400" rtl="0" eaLnBrk="1" fontAlgn="auto" latinLnBrk="0" hangingPunct="1">
              <a:lnSpc>
                <a:spcPts val="1500"/>
              </a:lnSpc>
              <a:spcBef>
                <a:spcPts val="80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★部門ごと職位毎の平均年齢、平均勤続年数を抽出</a:t>
            </a:r>
          </a:p>
        </p:txBody>
      </p:sp>
      <p:sp>
        <p:nvSpPr>
          <p:cNvPr id="11" name="Rectangle 36"/>
          <p:cNvSpPr>
            <a:spLocks noChangeArrowheads="1"/>
          </p:cNvSpPr>
          <p:nvPr/>
        </p:nvSpPr>
        <p:spPr bwMode="auto">
          <a:xfrm>
            <a:off x="147890" y="2058448"/>
            <a:ext cx="4622651" cy="1094855"/>
          </a:xfrm>
          <a:prstGeom prst="rect">
            <a:avLst/>
          </a:prstGeom>
          <a:solidFill>
            <a:srgbClr val="FFFFFF"/>
          </a:solidFill>
          <a:ln w="25400" cap="flat" cmpd="sng" algn="ctr">
            <a:solidFill>
              <a:srgbClr val="FFFFFF">
                <a:lumMod val="8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ja-JP"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2" name="Text Box 38"/>
          <p:cNvSpPr txBox="1">
            <a:spLocks noChangeArrowheads="1"/>
          </p:cNvSpPr>
          <p:nvPr/>
        </p:nvSpPr>
        <p:spPr bwMode="auto">
          <a:xfrm>
            <a:off x="749441" y="2067694"/>
            <a:ext cx="3419548" cy="307777"/>
          </a:xfrm>
          <a:prstGeom prst="rect">
            <a:avLst/>
          </a:prstGeom>
          <a:solidFill>
            <a:srgbClr val="54C2F0"/>
          </a:solidFill>
          <a:ln>
            <a:noFill/>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勤続給・年齢給での活用</a:t>
            </a:r>
          </a:p>
        </p:txBody>
      </p:sp>
      <p:sp>
        <p:nvSpPr>
          <p:cNvPr id="13" name="Text Box 41"/>
          <p:cNvSpPr txBox="1">
            <a:spLocks noChangeArrowheads="1"/>
          </p:cNvSpPr>
          <p:nvPr/>
        </p:nvSpPr>
        <p:spPr bwMode="auto">
          <a:xfrm>
            <a:off x="600073" y="2465479"/>
            <a:ext cx="3720658" cy="646331"/>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年齢給や勤続給を賃金表から算出する場合、</a:t>
            </a:r>
            <a:endParaRPr kumimoji="0" lang="en-US" altLang="ja-JP"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それぞれの基準日を指定し算出する事が可能です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４月１日時点での賃金算出</a:t>
            </a:r>
          </a:p>
        </p:txBody>
      </p:sp>
      <p:sp>
        <p:nvSpPr>
          <p:cNvPr id="14" name="Rectangle 2"/>
          <p:cNvSpPr>
            <a:spLocks noChangeArrowheads="1"/>
          </p:cNvSpPr>
          <p:nvPr/>
        </p:nvSpPr>
        <p:spPr bwMode="auto">
          <a:xfrm>
            <a:off x="4861378" y="3271018"/>
            <a:ext cx="4137918" cy="1619358"/>
          </a:xfrm>
          <a:prstGeom prst="rect">
            <a:avLst/>
          </a:prstGeom>
          <a:solidFill>
            <a:srgbClr val="FFFFFF"/>
          </a:solidFill>
          <a:ln w="25400" cap="flat" cmpd="sng" algn="ctr">
            <a:solidFill>
              <a:srgbClr val="FFFFFF">
                <a:lumMod val="85000"/>
              </a:srgbClr>
            </a:solidFill>
            <a:prstDash val="solid"/>
            <a:headEnd/>
            <a:tailEnd/>
          </a:ln>
          <a:effectLst>
            <a:outerShdw blurRad="40005" dist="20320" dir="5400000" algn="t" rotWithShape="0">
              <a:prstClr val="black">
                <a:alpha val="38000"/>
              </a:prst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5" name="Text Box 6"/>
          <p:cNvSpPr txBox="1">
            <a:spLocks noChangeArrowheads="1"/>
          </p:cNvSpPr>
          <p:nvPr/>
        </p:nvSpPr>
        <p:spPr bwMode="auto">
          <a:xfrm>
            <a:off x="5364088" y="3705225"/>
            <a:ext cx="3552998" cy="276999"/>
          </a:xfrm>
          <a:prstGeom prst="rect">
            <a:avLst/>
          </a:prstGeom>
          <a:solidFill>
            <a:srgbClr val="EE5500"/>
          </a:solidFill>
          <a:ln w="9525" cap="flat" cmpd="sng" algn="ctr">
            <a:noFill/>
            <a:prstDash val="solid"/>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継続設定なし</a:t>
            </a:r>
          </a:p>
        </p:txBody>
      </p:sp>
      <p:sp>
        <p:nvSpPr>
          <p:cNvPr id="16" name="Text Box 7"/>
          <p:cNvSpPr txBox="1">
            <a:spLocks noChangeArrowheads="1"/>
          </p:cNvSpPr>
          <p:nvPr/>
        </p:nvSpPr>
        <p:spPr bwMode="auto">
          <a:xfrm>
            <a:off x="4953943" y="3707512"/>
            <a:ext cx="338137" cy="1096486"/>
          </a:xfrm>
          <a:prstGeom prst="rect">
            <a:avLst/>
          </a:prstGeom>
          <a:solidFill>
            <a:srgbClr val="F9BE00"/>
          </a:solidFill>
          <a:ln>
            <a:noFill/>
            <a:headEnd/>
            <a:tailEnd/>
          </a:ln>
          <a:effectLst/>
        </p:spPr>
        <p:txBody>
          <a:bodyPr vert="eaVert" wrap="non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所属異動</a:t>
            </a:r>
          </a:p>
        </p:txBody>
      </p:sp>
      <p:sp>
        <p:nvSpPr>
          <p:cNvPr id="17" name="Text Box 8"/>
          <p:cNvSpPr txBox="1">
            <a:spLocks noChangeArrowheads="1"/>
          </p:cNvSpPr>
          <p:nvPr/>
        </p:nvSpPr>
        <p:spPr bwMode="auto">
          <a:xfrm>
            <a:off x="5364088" y="4116112"/>
            <a:ext cx="3552998" cy="276999"/>
          </a:xfrm>
          <a:prstGeom prst="rect">
            <a:avLst/>
          </a:prstGeom>
          <a:solidFill>
            <a:srgbClr val="EE5500"/>
          </a:solidFill>
          <a:ln w="9525" cap="flat" cmpd="sng" algn="ctr">
            <a:noFill/>
            <a:prstDash val="solid"/>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同一部門コードの場合継続</a:t>
            </a:r>
          </a:p>
        </p:txBody>
      </p:sp>
      <p:sp>
        <p:nvSpPr>
          <p:cNvPr id="18" name="Text Box 9"/>
          <p:cNvSpPr txBox="1">
            <a:spLocks noChangeArrowheads="1"/>
          </p:cNvSpPr>
          <p:nvPr/>
        </p:nvSpPr>
        <p:spPr bwMode="auto">
          <a:xfrm>
            <a:off x="5364088" y="4526999"/>
            <a:ext cx="3552998" cy="276999"/>
          </a:xfrm>
          <a:prstGeom prst="rect">
            <a:avLst/>
          </a:prstGeom>
          <a:solidFill>
            <a:srgbClr val="EE5500"/>
          </a:solidFill>
          <a:ln w="9525" cap="flat" cmpd="sng" algn="ctr">
            <a:noFill/>
            <a:prstDash val="solid"/>
            <a:headEnd/>
            <a:tailEnd/>
          </a:ln>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指定レベル以下の階層配下の部門異動の場合継続</a:t>
            </a:r>
          </a:p>
        </p:txBody>
      </p:sp>
      <p:sp>
        <p:nvSpPr>
          <p:cNvPr id="19" name="Text Box 16"/>
          <p:cNvSpPr txBox="1">
            <a:spLocks noChangeArrowheads="1"/>
          </p:cNvSpPr>
          <p:nvPr/>
        </p:nvSpPr>
        <p:spPr bwMode="auto">
          <a:xfrm>
            <a:off x="5070822" y="3291830"/>
            <a:ext cx="3722688" cy="307777"/>
          </a:xfrm>
          <a:prstGeom prst="rect">
            <a:avLst/>
          </a:prstGeom>
          <a:solidFill>
            <a:srgbClr val="54C2F0"/>
          </a:solidFill>
          <a:ln>
            <a:noFill/>
            <a:headEnd/>
            <a:tailEnd/>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所属異動の内容にコントロール可能</a:t>
            </a:r>
          </a:p>
        </p:txBody>
      </p:sp>
      <p:sp>
        <p:nvSpPr>
          <p:cNvPr id="20" name="Rectangle 18"/>
          <p:cNvSpPr>
            <a:spLocks noChangeArrowheads="1"/>
          </p:cNvSpPr>
          <p:nvPr/>
        </p:nvSpPr>
        <p:spPr bwMode="auto">
          <a:xfrm>
            <a:off x="4861378" y="2058449"/>
            <a:ext cx="4137918" cy="1094854"/>
          </a:xfrm>
          <a:prstGeom prst="rect">
            <a:avLst/>
          </a:prstGeom>
          <a:solidFill>
            <a:srgbClr val="FFFFFF"/>
          </a:solidFill>
          <a:ln w="25400" cap="flat" cmpd="sng" algn="ctr">
            <a:solidFill>
              <a:srgbClr val="FFFFFF">
                <a:lumMod val="8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1" name="Text Box 19"/>
          <p:cNvSpPr txBox="1">
            <a:spLocks noChangeArrowheads="1"/>
          </p:cNvSpPr>
          <p:nvPr/>
        </p:nvSpPr>
        <p:spPr bwMode="auto">
          <a:xfrm>
            <a:off x="5050185" y="2067694"/>
            <a:ext cx="3757612" cy="307777"/>
          </a:xfrm>
          <a:prstGeom prst="rect">
            <a:avLst/>
          </a:prstGeom>
          <a:solidFill>
            <a:srgbClr val="54C2F0"/>
          </a:solidFill>
          <a:ln>
            <a:noFill/>
            <a:headEnd/>
            <a:tailEnd/>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滞留年数保持項目</a:t>
            </a:r>
          </a:p>
        </p:txBody>
      </p:sp>
      <p:sp>
        <p:nvSpPr>
          <p:cNvPr id="22" name="Text Box 21"/>
          <p:cNvSpPr txBox="1">
            <a:spLocks noChangeArrowheads="1"/>
          </p:cNvSpPr>
          <p:nvPr/>
        </p:nvSpPr>
        <p:spPr bwMode="auto">
          <a:xfrm>
            <a:off x="5292080" y="2427734"/>
            <a:ext cx="757238" cy="276999"/>
          </a:xfrm>
          <a:prstGeom prst="rect">
            <a:avLst/>
          </a:prstGeom>
          <a:solidFill>
            <a:srgbClr val="77A233"/>
          </a:solidFill>
          <a:ln w="9525" cap="flat" cmpd="sng" algn="ctr">
            <a:solidFill>
              <a:srgbClr val="77A233"/>
            </a:solidFill>
            <a:prstDash val="solid"/>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所属</a:t>
            </a:r>
          </a:p>
        </p:txBody>
      </p:sp>
      <p:sp>
        <p:nvSpPr>
          <p:cNvPr id="23" name="Text Box 22"/>
          <p:cNvSpPr txBox="1">
            <a:spLocks noChangeArrowheads="1"/>
          </p:cNvSpPr>
          <p:nvPr/>
        </p:nvSpPr>
        <p:spPr bwMode="auto">
          <a:xfrm>
            <a:off x="5292080" y="2787774"/>
            <a:ext cx="757238" cy="290473"/>
          </a:xfrm>
          <a:prstGeom prst="rect">
            <a:avLst/>
          </a:prstGeom>
          <a:solidFill>
            <a:srgbClr val="77A233"/>
          </a:solidFill>
          <a:ln w="9525" cap="flat" cmpd="sng" algn="ctr">
            <a:solidFill>
              <a:srgbClr val="77A233"/>
            </a:solidFill>
            <a:prstDash val="solid"/>
            <a:headEnd/>
            <a:tailEnd/>
          </a:ln>
          <a:effectLst/>
        </p:spPr>
        <p:txBody>
          <a:bodyPr wrap="none" anchor="ctr" anchorCtr="1"/>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社員区分</a:t>
            </a:r>
          </a:p>
        </p:txBody>
      </p:sp>
      <p:sp>
        <p:nvSpPr>
          <p:cNvPr id="24" name="Text Box 25"/>
          <p:cNvSpPr txBox="1">
            <a:spLocks noChangeArrowheads="1"/>
          </p:cNvSpPr>
          <p:nvPr/>
        </p:nvSpPr>
        <p:spPr bwMode="auto">
          <a:xfrm>
            <a:off x="6144568" y="2427734"/>
            <a:ext cx="757237" cy="276999"/>
          </a:xfrm>
          <a:prstGeom prst="rect">
            <a:avLst/>
          </a:prstGeom>
          <a:solidFill>
            <a:srgbClr val="77A233"/>
          </a:solidFill>
          <a:ln w="9525" cap="flat" cmpd="sng" algn="ctr">
            <a:solidFill>
              <a:srgbClr val="77A233"/>
            </a:solidFill>
            <a:prstDash val="solid"/>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職種</a:t>
            </a:r>
          </a:p>
        </p:txBody>
      </p:sp>
      <p:sp>
        <p:nvSpPr>
          <p:cNvPr id="25" name="Text Box 26"/>
          <p:cNvSpPr txBox="1">
            <a:spLocks noChangeArrowheads="1"/>
          </p:cNvSpPr>
          <p:nvPr/>
        </p:nvSpPr>
        <p:spPr bwMode="auto">
          <a:xfrm>
            <a:off x="6144568" y="2787774"/>
            <a:ext cx="757237" cy="290473"/>
          </a:xfrm>
          <a:prstGeom prst="rect">
            <a:avLst/>
          </a:prstGeom>
          <a:solidFill>
            <a:srgbClr val="77A233"/>
          </a:solidFill>
          <a:ln w="9525" cap="flat" cmpd="sng" algn="ctr">
            <a:solidFill>
              <a:srgbClr val="77A233"/>
            </a:solidFill>
            <a:prstDash val="solid"/>
            <a:headEnd/>
            <a:tailEnd/>
          </a:ln>
          <a:effectLst/>
        </p:spPr>
        <p:txBody>
          <a:bodyPr wrap="none" anchor="ctr" anchorCtr="1"/>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職務</a:t>
            </a:r>
          </a:p>
        </p:txBody>
      </p:sp>
      <p:sp>
        <p:nvSpPr>
          <p:cNvPr id="26" name="Text Box 27"/>
          <p:cNvSpPr txBox="1">
            <a:spLocks noChangeArrowheads="1"/>
          </p:cNvSpPr>
          <p:nvPr/>
        </p:nvSpPr>
        <p:spPr bwMode="auto">
          <a:xfrm>
            <a:off x="6987530" y="2427734"/>
            <a:ext cx="755650" cy="276999"/>
          </a:xfrm>
          <a:prstGeom prst="rect">
            <a:avLst/>
          </a:prstGeom>
          <a:solidFill>
            <a:srgbClr val="77A233"/>
          </a:solidFill>
          <a:ln w="9525" cap="flat" cmpd="sng" algn="ctr">
            <a:solidFill>
              <a:srgbClr val="77A233"/>
            </a:solidFill>
            <a:prstDash val="solid"/>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職掌</a:t>
            </a:r>
          </a:p>
        </p:txBody>
      </p:sp>
      <p:sp>
        <p:nvSpPr>
          <p:cNvPr id="27" name="Text Box 28"/>
          <p:cNvSpPr txBox="1">
            <a:spLocks noChangeArrowheads="1"/>
          </p:cNvSpPr>
          <p:nvPr/>
        </p:nvSpPr>
        <p:spPr bwMode="auto">
          <a:xfrm>
            <a:off x="6987530" y="2787774"/>
            <a:ext cx="755650" cy="290473"/>
          </a:xfrm>
          <a:prstGeom prst="rect">
            <a:avLst/>
          </a:prstGeom>
          <a:solidFill>
            <a:srgbClr val="77A233"/>
          </a:solidFill>
          <a:ln w="9525" cap="flat" cmpd="sng" algn="ctr">
            <a:solidFill>
              <a:srgbClr val="77A233"/>
            </a:solidFill>
            <a:prstDash val="solid"/>
            <a:headEnd/>
            <a:tailEnd/>
          </a:ln>
          <a:effectLst/>
        </p:spPr>
        <p:txBody>
          <a:bodyPr wrap="none" anchor="ctr" anchorCtr="1"/>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役職</a:t>
            </a:r>
          </a:p>
        </p:txBody>
      </p:sp>
      <p:sp>
        <p:nvSpPr>
          <p:cNvPr id="28" name="Text Box 29"/>
          <p:cNvSpPr txBox="1">
            <a:spLocks noChangeArrowheads="1"/>
          </p:cNvSpPr>
          <p:nvPr/>
        </p:nvSpPr>
        <p:spPr bwMode="auto">
          <a:xfrm>
            <a:off x="7832080" y="2427734"/>
            <a:ext cx="755650" cy="276999"/>
          </a:xfrm>
          <a:prstGeom prst="rect">
            <a:avLst/>
          </a:prstGeom>
          <a:solidFill>
            <a:srgbClr val="77A233"/>
          </a:solidFill>
          <a:ln w="9525" cap="flat" cmpd="sng" algn="ctr">
            <a:solidFill>
              <a:srgbClr val="77A233"/>
            </a:solidFill>
            <a:prstDash val="solid"/>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等級</a:t>
            </a:r>
          </a:p>
        </p:txBody>
      </p:sp>
    </p:spTree>
    <p:extLst>
      <p:ext uri="{BB962C8B-B14F-4D97-AF65-F5344CB8AC3E}">
        <p14:creationId xmlns:p14="http://schemas.microsoft.com/office/powerpoint/2010/main" val="806080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18</a:t>
            </a:fld>
            <a:endParaRPr kumimoji="1" lang="ja-JP" altLang="en-US" dirty="0"/>
          </a:p>
        </p:txBody>
      </p:sp>
      <p:sp>
        <p:nvSpPr>
          <p:cNvPr id="3" name="タイトル 2"/>
          <p:cNvSpPr>
            <a:spLocks noGrp="1"/>
          </p:cNvSpPr>
          <p:nvPr>
            <p:ph type="title"/>
          </p:nvPr>
        </p:nvSpPr>
        <p:spPr/>
        <p:txBody>
          <a:bodyPr/>
          <a:lstStyle/>
          <a:p>
            <a:r>
              <a:rPr lang="ja-JP" altLang="en-US" dirty="0"/>
              <a:t>人事管理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スキルや保有資格情報の活用</a:t>
            </a:r>
          </a:p>
        </p:txBody>
      </p:sp>
      <p:sp>
        <p:nvSpPr>
          <p:cNvPr id="6" name="テキスト プレースホルダー 5"/>
          <p:cNvSpPr>
            <a:spLocks noGrp="1"/>
          </p:cNvSpPr>
          <p:nvPr>
            <p:ph type="body" sz="quarter" idx="17"/>
          </p:nvPr>
        </p:nvSpPr>
        <p:spPr/>
        <p:txBody>
          <a:bodyPr/>
          <a:lstStyle/>
          <a:p>
            <a:r>
              <a:rPr kumimoji="1" lang="ja-JP" altLang="en-US" dirty="0"/>
              <a:t>人事情報に蓄積された資格情報からグループ会社全体のスキルマップの作成や</a:t>
            </a:r>
            <a:endParaRPr kumimoji="1" lang="en-US" altLang="ja-JP" dirty="0"/>
          </a:p>
          <a:p>
            <a:r>
              <a:rPr lang="ja-JP" altLang="en-US" dirty="0"/>
              <a:t>従業員サービス一環としての、保有資格手当支給の</a:t>
            </a:r>
            <a:r>
              <a:rPr lang="en-US" altLang="ja-JP" dirty="0" err="1"/>
              <a:t>SuperStream</a:t>
            </a:r>
            <a:r>
              <a:rPr lang="en-US" altLang="ja-JP" dirty="0"/>
              <a:t>-NX</a:t>
            </a:r>
            <a:r>
              <a:rPr lang="ja-JP" altLang="en-US" dirty="0"/>
              <a:t>給与管理へ自動連携</a:t>
            </a:r>
            <a:endParaRPr lang="en-US" altLang="ja-JP" dirty="0"/>
          </a:p>
        </p:txBody>
      </p:sp>
      <p:sp>
        <p:nvSpPr>
          <p:cNvPr id="7" name="Rectangle 2"/>
          <p:cNvSpPr>
            <a:spLocks noChangeArrowheads="1"/>
          </p:cNvSpPr>
          <p:nvPr/>
        </p:nvSpPr>
        <p:spPr bwMode="auto">
          <a:xfrm>
            <a:off x="5184068" y="2283718"/>
            <a:ext cx="3168352" cy="1650113"/>
          </a:xfrm>
          <a:prstGeom prst="rect">
            <a:avLst/>
          </a:prstGeom>
          <a:solidFill>
            <a:srgbClr val="77A233"/>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8" name="Text Box 4"/>
          <p:cNvSpPr txBox="1">
            <a:spLocks noChangeArrowheads="1"/>
          </p:cNvSpPr>
          <p:nvPr/>
        </p:nvSpPr>
        <p:spPr bwMode="auto">
          <a:xfrm>
            <a:off x="719573" y="4407954"/>
            <a:ext cx="2700300" cy="369332"/>
          </a:xfrm>
          <a:prstGeom prst="rect">
            <a:avLst/>
          </a:prstGeom>
          <a:solidFill>
            <a:srgbClr val="54C2F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保有資格による手当支給</a:t>
            </a:r>
          </a:p>
        </p:txBody>
      </p:sp>
      <p:sp>
        <p:nvSpPr>
          <p:cNvPr id="9" name="Text Box 5"/>
          <p:cNvSpPr txBox="1">
            <a:spLocks noChangeArrowheads="1"/>
          </p:cNvSpPr>
          <p:nvPr/>
        </p:nvSpPr>
        <p:spPr bwMode="auto">
          <a:xfrm>
            <a:off x="4889983" y="4117017"/>
            <a:ext cx="1446213" cy="830997"/>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5F5F5F"/>
                </a:solidFill>
                <a:effectLst/>
                <a:uLnTx/>
                <a:uFillTx/>
                <a:latin typeface="メイリオ" pitchFamily="50" charset="-128"/>
                <a:ea typeface="メイリオ" pitchFamily="50" charset="-128"/>
                <a:cs typeface="メイリオ" pitchFamily="50" charset="-128"/>
              </a:rPr>
              <a:t>取得月に支給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5F5F5F"/>
                </a:solidFill>
                <a:effectLst/>
                <a:uLnTx/>
                <a:uFillTx/>
                <a:latin typeface="メイリオ" pitchFamily="50" charset="-128"/>
                <a:ea typeface="メイリオ" pitchFamily="50" charset="-128"/>
                <a:cs typeface="メイリオ" pitchFamily="50" charset="-128"/>
              </a:rPr>
              <a:t>毎月に支給</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5F5F5F"/>
                </a:solidFill>
                <a:effectLst/>
                <a:uLnTx/>
                <a:uFillTx/>
                <a:latin typeface="メイリオ" pitchFamily="50" charset="-128"/>
                <a:ea typeface="メイリオ" pitchFamily="50" charset="-128"/>
                <a:cs typeface="メイリオ" pitchFamily="50" charset="-128"/>
              </a:rPr>
              <a:t>賞与に加算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5F5F5F"/>
                </a:solidFill>
                <a:effectLst/>
                <a:uLnTx/>
                <a:uFillTx/>
                <a:latin typeface="メイリオ" pitchFamily="50" charset="-128"/>
                <a:ea typeface="メイリオ" pitchFamily="50" charset="-128"/>
                <a:cs typeface="メイリオ" pitchFamily="50" charset="-128"/>
              </a:rPr>
              <a:t>指定期間に支給</a:t>
            </a:r>
          </a:p>
        </p:txBody>
      </p:sp>
      <p:sp>
        <p:nvSpPr>
          <p:cNvPr id="10" name="AutoShape 6"/>
          <p:cNvSpPr>
            <a:spLocks noChangeArrowheads="1"/>
          </p:cNvSpPr>
          <p:nvPr/>
        </p:nvSpPr>
        <p:spPr bwMode="auto">
          <a:xfrm>
            <a:off x="6175937" y="4132345"/>
            <a:ext cx="404813" cy="577850"/>
          </a:xfrm>
          <a:prstGeom prst="rightArrow">
            <a:avLst>
              <a:gd name="adj1" fmla="val 50000"/>
              <a:gd name="adj2" fmla="val 25000"/>
            </a:avLst>
          </a:prstGeom>
          <a:solidFill>
            <a:srgbClr val="FF9933"/>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1" name="Oval 7"/>
          <p:cNvSpPr>
            <a:spLocks noChangeArrowheads="1"/>
          </p:cNvSpPr>
          <p:nvPr/>
        </p:nvSpPr>
        <p:spPr bwMode="auto">
          <a:xfrm>
            <a:off x="6912260" y="4011898"/>
            <a:ext cx="1764196" cy="900112"/>
          </a:xfrm>
          <a:prstGeom prst="ellipse">
            <a:avLst/>
          </a:prstGeom>
          <a:solidFill>
            <a:srgbClr val="EE5500"/>
          </a:solidFill>
          <a:ln w="9525">
            <a:noFill/>
            <a:round/>
            <a:headEnd/>
            <a:tailEnd/>
          </a:ln>
          <a:effectLst>
            <a:outerShdw dist="107763" dir="2700000" algn="ctr" rotWithShape="0">
              <a:srgbClr val="FFFFFF">
                <a:alpha val="50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rgbClr val="FFFFFF"/>
                </a:solidFill>
                <a:effectLst/>
                <a:uLnTx/>
                <a:uFillTx/>
                <a:latin typeface="メイリオ"/>
                <a:ea typeface="メイリオ" pitchFamily="50" charset="-128"/>
                <a:cs typeface="Times New Roman" pitchFamily="18" charset="0"/>
              </a:rPr>
              <a:t>SuperStream-NX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給与管理</a:t>
            </a:r>
          </a:p>
        </p:txBody>
      </p:sp>
      <p:sp>
        <p:nvSpPr>
          <p:cNvPr id="12" name="Text Box 8"/>
          <p:cNvSpPr txBox="1">
            <a:spLocks noChangeArrowheads="1"/>
          </p:cNvSpPr>
          <p:nvPr/>
        </p:nvSpPr>
        <p:spPr bwMode="auto">
          <a:xfrm>
            <a:off x="4644009" y="1681758"/>
            <a:ext cx="4140460" cy="523220"/>
          </a:xfrm>
          <a:prstGeom prst="rect">
            <a:avLst/>
          </a:prstGeom>
          <a:solidFill>
            <a:srgbClr val="FFFFFF"/>
          </a:solidFill>
          <a:ln w="25400" cap="flat" cmpd="sng" algn="ctr">
            <a:solidFill>
              <a:srgbClr val="FFFFFF">
                <a:lumMod val="85000"/>
              </a:srgbClr>
            </a:solidFill>
            <a:prstDash val="solid"/>
            <a:headEnd/>
            <a:tailEnd/>
          </a:ln>
          <a:effectLst>
            <a:outerShdw blurRad="40000" dist="20000" dir="5400000" rotWithShape="0">
              <a:srgbClr val="000000">
                <a:alpha val="38000"/>
              </a:srgb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sz="1400" b="0" i="0" u="sng" strike="noStrike" kern="0" cap="none" spc="0" normalizeH="0" baseline="0" noProof="0" dirty="0">
              <a:ln>
                <a:noFill/>
              </a:ln>
              <a:solidFill>
                <a:srgbClr val="5F5F5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5F5F5F"/>
              </a:solidFill>
              <a:effectLst/>
              <a:uLnTx/>
              <a:uFillTx/>
              <a:latin typeface="メイリオ" pitchFamily="50" charset="-128"/>
              <a:ea typeface="メイリオ" pitchFamily="50" charset="-128"/>
              <a:cs typeface="メイリオ" pitchFamily="50" charset="-128"/>
            </a:endParaRPr>
          </a:p>
        </p:txBody>
      </p:sp>
      <p:pic>
        <p:nvPicPr>
          <p:cNvPr id="15" name="図 14"/>
          <p:cNvPicPr>
            <a:picLocks noChangeAspect="1"/>
          </p:cNvPicPr>
          <p:nvPr/>
        </p:nvPicPr>
        <p:blipFill rotWithShape="1">
          <a:blip r:embed="rId3"/>
          <a:srcRect b="21203"/>
          <a:stretch/>
        </p:blipFill>
        <p:spPr>
          <a:xfrm>
            <a:off x="5256076" y="2325637"/>
            <a:ext cx="3039707" cy="1556477"/>
          </a:xfrm>
          <a:prstGeom prst="rect">
            <a:avLst/>
          </a:prstGeom>
        </p:spPr>
      </p:pic>
      <p:sp>
        <p:nvSpPr>
          <p:cNvPr id="16" name="テキスト ボックス 15"/>
          <p:cNvSpPr txBox="1"/>
          <p:nvPr/>
        </p:nvSpPr>
        <p:spPr>
          <a:xfrm>
            <a:off x="7038464" y="1698943"/>
            <a:ext cx="1637992" cy="584775"/>
          </a:xfrm>
          <a:prstGeom prst="rect">
            <a:avLst/>
          </a:prstGeom>
          <a:noFill/>
        </p:spPr>
        <p:txBody>
          <a:bodyPr wrap="square" rtlCol="0">
            <a:spAutoFit/>
          </a:bodyPr>
          <a:lstStyle/>
          <a:p>
            <a:pPr lvl="0">
              <a:defRPr/>
            </a:pPr>
            <a:r>
              <a:rPr kumimoji="0" lang="ja-JP" altLang="en-US" sz="1600" u="sng" kern="0" dirty="0">
                <a:solidFill>
                  <a:srgbClr val="5F5F5F"/>
                </a:solidFill>
                <a:latin typeface="メイリオ" pitchFamily="50" charset="-128"/>
                <a:ea typeface="メイリオ" pitchFamily="50" charset="-128"/>
                <a:cs typeface="メイリオ" pitchFamily="50" charset="-128"/>
              </a:rPr>
              <a:t>汎用検索機能</a:t>
            </a:r>
          </a:p>
          <a:p>
            <a:pPr lvl="0">
              <a:defRPr/>
            </a:pPr>
            <a:r>
              <a:rPr kumimoji="0" lang="ja-JP" altLang="en-US" sz="1400" kern="0" dirty="0">
                <a:solidFill>
                  <a:srgbClr val="5F5F5F"/>
                </a:solidFill>
                <a:latin typeface="メイリオ" pitchFamily="50" charset="-128"/>
                <a:ea typeface="メイリオ" pitchFamily="50" charset="-128"/>
                <a:cs typeface="メイリオ" pitchFamily="50" charset="-128"/>
              </a:rPr>
              <a:t>　有資格者一覧表</a:t>
            </a:r>
            <a:r>
              <a:rPr kumimoji="0" lang="ja-JP" altLang="en-US" sz="1600" u="sng" kern="0" dirty="0">
                <a:solidFill>
                  <a:srgbClr val="5F5F5F"/>
                </a:solidFill>
                <a:latin typeface="メイリオ" pitchFamily="50" charset="-128"/>
                <a:ea typeface="メイリオ" pitchFamily="50" charset="-128"/>
                <a:cs typeface="メイリオ" pitchFamily="50" charset="-128"/>
              </a:rPr>
              <a:t>　</a:t>
            </a:r>
            <a:endParaRPr kumimoji="0" lang="ja-JP" altLang="en-US" sz="1600" kern="0" dirty="0">
              <a:solidFill>
                <a:srgbClr val="5F5F5F"/>
              </a:solidFill>
              <a:latin typeface="メイリオ" pitchFamily="50" charset="-128"/>
              <a:ea typeface="メイリオ" pitchFamily="50" charset="-128"/>
              <a:cs typeface="メイリオ" pitchFamily="50" charset="-128"/>
            </a:endParaRPr>
          </a:p>
        </p:txBody>
      </p:sp>
      <p:sp>
        <p:nvSpPr>
          <p:cNvPr id="17" name="テキスト ボックス 16"/>
          <p:cNvSpPr txBox="1"/>
          <p:nvPr/>
        </p:nvSpPr>
        <p:spPr>
          <a:xfrm>
            <a:off x="4716016" y="1698943"/>
            <a:ext cx="2795043" cy="553998"/>
          </a:xfrm>
          <a:prstGeom prst="rect">
            <a:avLst/>
          </a:prstGeom>
          <a:noFill/>
        </p:spPr>
        <p:txBody>
          <a:bodyPr wrap="square" rtlCol="0">
            <a:spAutoFit/>
          </a:bodyPr>
          <a:lstStyle/>
          <a:p>
            <a:pPr lvl="0">
              <a:defRPr/>
            </a:pPr>
            <a:r>
              <a:rPr kumimoji="0" lang="ja-JP" altLang="en-US" sz="1600" u="sng" kern="0" dirty="0">
                <a:solidFill>
                  <a:srgbClr val="5F5F5F"/>
                </a:solidFill>
                <a:latin typeface="メイリオ" pitchFamily="50" charset="-128"/>
                <a:ea typeface="メイリオ" pitchFamily="50" charset="-128"/>
                <a:cs typeface="メイリオ" pitchFamily="50" charset="-128"/>
              </a:rPr>
              <a:t>統計資料作成機能</a:t>
            </a:r>
          </a:p>
          <a:p>
            <a:pPr lvl="0">
              <a:defRPr/>
            </a:pPr>
            <a:r>
              <a:rPr kumimoji="0" lang="ja-JP" altLang="en-US" sz="1400" kern="0" dirty="0">
                <a:solidFill>
                  <a:srgbClr val="5F5F5F"/>
                </a:solidFill>
                <a:latin typeface="メイリオ" pitchFamily="50" charset="-128"/>
                <a:ea typeface="メイリオ" pitchFamily="50" charset="-128"/>
                <a:cs typeface="メイリオ" pitchFamily="50" charset="-128"/>
              </a:rPr>
              <a:t>　保有資格統計（人員統計）</a:t>
            </a:r>
            <a:endParaRPr kumimoji="0" lang="ja-JP" altLang="en-US" sz="1600" u="sng" kern="0" dirty="0">
              <a:solidFill>
                <a:srgbClr val="5F5F5F"/>
              </a:solidFill>
              <a:latin typeface="メイリオ" pitchFamily="50" charset="-128"/>
              <a:ea typeface="メイリオ" pitchFamily="50" charset="-128"/>
              <a:cs typeface="メイリオ" pitchFamily="50" charset="-128"/>
            </a:endParaRPr>
          </a:p>
        </p:txBody>
      </p:sp>
      <p:grpSp>
        <p:nvGrpSpPr>
          <p:cNvPr id="19" name="グループ化 18">
            <a:extLst>
              <a:ext uri="{FF2B5EF4-FFF2-40B4-BE49-F238E27FC236}">
                <a16:creationId xmlns:a16="http://schemas.microsoft.com/office/drawing/2014/main" id="{BA77AD1E-7918-D6EA-BCE9-18B1BD8F15F3}"/>
              </a:ext>
            </a:extLst>
          </p:cNvPr>
          <p:cNvGrpSpPr/>
          <p:nvPr/>
        </p:nvGrpSpPr>
        <p:grpSpPr>
          <a:xfrm>
            <a:off x="359532" y="1671649"/>
            <a:ext cx="4093337" cy="2558335"/>
            <a:chOff x="359532" y="1671649"/>
            <a:chExt cx="4093337" cy="2558335"/>
          </a:xfrm>
        </p:grpSpPr>
        <p:pic>
          <p:nvPicPr>
            <p:cNvPr id="13" name="図 12"/>
            <p:cNvPicPr>
              <a:picLocks noChangeAspect="1"/>
            </p:cNvPicPr>
            <p:nvPr/>
          </p:nvPicPr>
          <p:blipFill>
            <a:blip r:embed="rId4"/>
            <a:stretch>
              <a:fillRect/>
            </a:stretch>
          </p:blipFill>
          <p:spPr>
            <a:xfrm>
              <a:off x="359532" y="1671649"/>
              <a:ext cx="4093337" cy="2558335"/>
            </a:xfrm>
            <a:prstGeom prst="rect">
              <a:avLst/>
            </a:prstGeom>
          </p:spPr>
        </p:pic>
        <p:pic>
          <p:nvPicPr>
            <p:cNvPr id="18" name="図 17">
              <a:extLst>
                <a:ext uri="{FF2B5EF4-FFF2-40B4-BE49-F238E27FC236}">
                  <a16:creationId xmlns:a16="http://schemas.microsoft.com/office/drawing/2014/main" id="{9C0AE137-13DA-8068-D30D-F69DDBDB48AF}"/>
                </a:ext>
              </a:extLst>
            </p:cNvPr>
            <p:cNvPicPr preferRelativeResize="0">
              <a:picLocks/>
            </p:cNvPicPr>
            <p:nvPr/>
          </p:nvPicPr>
          <p:blipFill>
            <a:blip r:embed="rId5"/>
            <a:stretch>
              <a:fillRect/>
            </a:stretch>
          </p:blipFill>
          <p:spPr>
            <a:xfrm>
              <a:off x="541648" y="1681758"/>
              <a:ext cx="1620000" cy="72000"/>
            </a:xfrm>
            <a:prstGeom prst="rect">
              <a:avLst/>
            </a:prstGeom>
          </p:spPr>
        </p:pic>
      </p:grpSp>
      <p:pic>
        <p:nvPicPr>
          <p:cNvPr id="14" name="図 13"/>
          <p:cNvPicPr>
            <a:picLocks noChangeAspect="1"/>
          </p:cNvPicPr>
          <p:nvPr/>
        </p:nvPicPr>
        <p:blipFill>
          <a:blip r:embed="rId6"/>
          <a:stretch>
            <a:fillRect/>
          </a:stretch>
        </p:blipFill>
        <p:spPr>
          <a:xfrm>
            <a:off x="1379755" y="2685296"/>
            <a:ext cx="3336734" cy="1659942"/>
          </a:xfrm>
          <a:prstGeom prst="rect">
            <a:avLst/>
          </a:prstGeom>
        </p:spPr>
      </p:pic>
    </p:spTree>
    <p:extLst>
      <p:ext uri="{BB962C8B-B14F-4D97-AF65-F5344CB8AC3E}">
        <p14:creationId xmlns:p14="http://schemas.microsoft.com/office/powerpoint/2010/main" val="2568902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19</a:t>
            </a:fld>
            <a:endParaRPr kumimoji="1" lang="ja-JP" altLang="en-US" dirty="0"/>
          </a:p>
        </p:txBody>
      </p:sp>
      <p:sp>
        <p:nvSpPr>
          <p:cNvPr id="3" name="タイトル 2"/>
          <p:cNvSpPr>
            <a:spLocks noGrp="1"/>
          </p:cNvSpPr>
          <p:nvPr>
            <p:ph type="title"/>
          </p:nvPr>
        </p:nvSpPr>
        <p:spPr/>
        <p:txBody>
          <a:bodyPr/>
          <a:lstStyle/>
          <a:p>
            <a:r>
              <a:rPr kumimoji="1" lang="ja-JP" altLang="en-US" dirty="0"/>
              <a:t>人事管理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組織シミュレーション機能</a:t>
            </a:r>
          </a:p>
        </p:txBody>
      </p:sp>
      <p:sp>
        <p:nvSpPr>
          <p:cNvPr id="6" name="テキスト プレースホルダー 5"/>
          <p:cNvSpPr>
            <a:spLocks noGrp="1"/>
          </p:cNvSpPr>
          <p:nvPr>
            <p:ph type="body" sz="quarter" idx="17"/>
          </p:nvPr>
        </p:nvSpPr>
        <p:spPr>
          <a:xfrm>
            <a:off x="251619" y="917812"/>
            <a:ext cx="8640382" cy="393798"/>
          </a:xfrm>
        </p:spPr>
        <p:txBody>
          <a:bodyPr/>
          <a:lstStyle/>
          <a:p>
            <a:r>
              <a:rPr kumimoji="1" lang="ja-JP" altLang="en-US" dirty="0"/>
              <a:t>シミュレーション上の組織を複数立案し、組織や人員配置を出力</a:t>
            </a:r>
            <a:r>
              <a:rPr kumimoji="1" lang="en-US" altLang="ja-JP" dirty="0"/>
              <a:t>/</a:t>
            </a:r>
            <a:r>
              <a:rPr kumimoji="1" lang="ja-JP" altLang="en-US" dirty="0"/>
              <a:t>確認が可能です</a:t>
            </a:r>
            <a:endParaRPr kumimoji="1" lang="en-US" altLang="ja-JP" dirty="0"/>
          </a:p>
          <a:p>
            <a:r>
              <a:rPr kumimoji="1" lang="ja-JP" altLang="en-US" dirty="0"/>
              <a:t>また、シミュレーション結果から最適な組織および人員配置を選択することが出来ます</a:t>
            </a:r>
            <a:endParaRPr kumimoji="1" lang="en-US" altLang="ja-JP" dirty="0"/>
          </a:p>
          <a:p>
            <a:r>
              <a:rPr lang="ja-JP" altLang="en-US" dirty="0"/>
              <a:t>横断的組織（作業部門）の組織改編やシミュレーションによる組織案の立案も合わせて可能です</a:t>
            </a:r>
            <a:endParaRPr kumimoji="1" lang="ja-JP" altLang="en-US" dirty="0"/>
          </a:p>
        </p:txBody>
      </p:sp>
      <p:pic>
        <p:nvPicPr>
          <p:cNvPr id="7" name="図 6"/>
          <p:cNvPicPr>
            <a:picLocks noChangeAspect="1"/>
          </p:cNvPicPr>
          <p:nvPr/>
        </p:nvPicPr>
        <p:blipFill rotWithShape="1">
          <a:blip r:embed="rId2"/>
          <a:srcRect l="5255" t="7955" r="10654"/>
          <a:stretch/>
        </p:blipFill>
        <p:spPr>
          <a:xfrm>
            <a:off x="4803155" y="1960446"/>
            <a:ext cx="3873301" cy="2649810"/>
          </a:xfrm>
          <a:prstGeom prst="rect">
            <a:avLst/>
          </a:prstGeom>
          <a:ln>
            <a:solidFill>
              <a:schemeClr val="bg1">
                <a:lumMod val="50000"/>
              </a:schemeClr>
            </a:solidFill>
          </a:ln>
        </p:spPr>
      </p:pic>
      <p:sp>
        <p:nvSpPr>
          <p:cNvPr id="8" name="Text Box 6"/>
          <p:cNvSpPr txBox="1">
            <a:spLocks noChangeArrowheads="1"/>
          </p:cNvSpPr>
          <p:nvPr/>
        </p:nvSpPr>
        <p:spPr bwMode="auto">
          <a:xfrm>
            <a:off x="5569613" y="4670373"/>
            <a:ext cx="2340384" cy="277641"/>
          </a:xfrm>
          <a:prstGeom prst="rect">
            <a:avLst/>
          </a:prstGeom>
          <a:noFill/>
          <a:ln w="9525">
            <a:noFill/>
            <a:miter lim="800000"/>
            <a:headEnd/>
            <a:tailEnd/>
          </a:ln>
        </p:spPr>
        <p:txBody>
          <a:bodyPr wrap="none" lIns="92075" tIns="46038" rIns="92075" bIns="46038">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人員配置シミュレーション画面</a:t>
            </a:r>
          </a:p>
        </p:txBody>
      </p:sp>
      <p:sp>
        <p:nvSpPr>
          <p:cNvPr id="9" name="Text Box 7"/>
          <p:cNvSpPr txBox="1">
            <a:spLocks noChangeArrowheads="1"/>
          </p:cNvSpPr>
          <p:nvPr/>
        </p:nvSpPr>
        <p:spPr bwMode="auto">
          <a:xfrm>
            <a:off x="1205185" y="4670373"/>
            <a:ext cx="2340384" cy="277641"/>
          </a:xfrm>
          <a:prstGeom prst="rect">
            <a:avLst/>
          </a:prstGeom>
          <a:noFill/>
          <a:ln w="9525">
            <a:noFill/>
            <a:miter lim="800000"/>
            <a:headEnd/>
            <a:tailEnd/>
          </a:ln>
        </p:spPr>
        <p:txBody>
          <a:bodyPr wrap="none" lIns="92075" tIns="46038" rIns="92075" bIns="46038">
            <a:spAutoFit/>
          </a:body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組織改編シミュレーション画面</a:t>
            </a:r>
          </a:p>
        </p:txBody>
      </p:sp>
      <p:pic>
        <p:nvPicPr>
          <p:cNvPr id="10" name="図 9"/>
          <p:cNvPicPr>
            <a:picLocks noChangeAspect="1"/>
          </p:cNvPicPr>
          <p:nvPr/>
        </p:nvPicPr>
        <p:blipFill rotWithShape="1">
          <a:blip r:embed="rId3"/>
          <a:srcRect t="6888"/>
          <a:stretch/>
        </p:blipFill>
        <p:spPr>
          <a:xfrm>
            <a:off x="466786" y="2174651"/>
            <a:ext cx="3817182" cy="2221400"/>
          </a:xfrm>
          <a:prstGeom prst="rect">
            <a:avLst/>
          </a:prstGeom>
          <a:ln>
            <a:solidFill>
              <a:schemeClr val="bg1">
                <a:lumMod val="50000"/>
              </a:schemeClr>
            </a:solidFill>
          </a:ln>
        </p:spPr>
      </p:pic>
    </p:spTree>
    <p:extLst>
      <p:ext uri="{BB962C8B-B14F-4D97-AF65-F5344CB8AC3E}">
        <p14:creationId xmlns:p14="http://schemas.microsoft.com/office/powerpoint/2010/main" val="2449608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dirty="0"/>
              <a:t>©Canon IT Solutions Inc.  All rights reserved.</a:t>
            </a:r>
            <a:endParaRPr lang="ja-JP" altLang="en-US" dirty="0"/>
          </a:p>
        </p:txBody>
      </p:sp>
      <p:sp>
        <p:nvSpPr>
          <p:cNvPr id="3" name="テキスト プレースホルダー 2"/>
          <p:cNvSpPr>
            <a:spLocks noGrp="1"/>
          </p:cNvSpPr>
          <p:nvPr>
            <p:ph type="body" sz="quarter" idx="14"/>
          </p:nvPr>
        </p:nvSpPr>
        <p:spPr/>
        <p:txBody>
          <a:bodyPr/>
          <a:lstStyle/>
          <a:p>
            <a:pPr>
              <a:spcBef>
                <a:spcPts val="600"/>
              </a:spcBef>
            </a:pPr>
            <a:r>
              <a:rPr lang="en-US" altLang="ja-JP" b="0" dirty="0">
                <a:solidFill>
                  <a:schemeClr val="accent1"/>
                </a:solidFill>
              </a:rPr>
              <a:t>01</a:t>
            </a:r>
          </a:p>
          <a:p>
            <a:pPr>
              <a:spcBef>
                <a:spcPts val="600"/>
              </a:spcBef>
            </a:pPr>
            <a:r>
              <a:rPr lang="ja-JP" altLang="en-US" dirty="0"/>
              <a:t>システムフロー</a:t>
            </a:r>
          </a:p>
          <a:p>
            <a:pPr>
              <a:spcBef>
                <a:spcPts val="600"/>
              </a:spcBef>
            </a:pPr>
            <a:r>
              <a:rPr lang="en-US" altLang="ja-JP" b="0" dirty="0">
                <a:solidFill>
                  <a:schemeClr val="accent1"/>
                </a:solidFill>
              </a:rPr>
              <a:t>02</a:t>
            </a:r>
          </a:p>
          <a:p>
            <a:r>
              <a:rPr lang="ja-JP" altLang="en-US" dirty="0"/>
              <a:t>製品特長</a:t>
            </a:r>
          </a:p>
          <a:p>
            <a:pPr>
              <a:spcBef>
                <a:spcPts val="600"/>
              </a:spcBef>
            </a:pPr>
            <a:r>
              <a:rPr lang="en-US" altLang="ja-JP" b="0" dirty="0">
                <a:solidFill>
                  <a:schemeClr val="accent1"/>
                </a:solidFill>
              </a:rPr>
              <a:t>03</a:t>
            </a:r>
          </a:p>
          <a:p>
            <a:r>
              <a:rPr lang="ja-JP" altLang="en-US" dirty="0"/>
              <a:t>退職金管理について</a:t>
            </a:r>
          </a:p>
          <a:p>
            <a:pPr>
              <a:spcBef>
                <a:spcPts val="600"/>
              </a:spcBef>
            </a:pPr>
            <a:r>
              <a:rPr lang="en-US" altLang="ja-JP" b="0" dirty="0">
                <a:solidFill>
                  <a:schemeClr val="accent1"/>
                </a:solidFill>
              </a:rPr>
              <a:t>04</a:t>
            </a:r>
          </a:p>
          <a:p>
            <a:r>
              <a:rPr lang="ja-JP" altLang="en-US" dirty="0"/>
              <a:t>マイナンバー対応について（人事・給与共通）</a:t>
            </a:r>
            <a:endParaRPr lang="en-US" altLang="ja-JP" dirty="0"/>
          </a:p>
          <a:p>
            <a:pPr>
              <a:spcBef>
                <a:spcPts val="600"/>
              </a:spcBef>
            </a:pPr>
            <a:r>
              <a:rPr lang="en-US" altLang="ja-JP" b="0" dirty="0">
                <a:solidFill>
                  <a:schemeClr val="accent1"/>
                </a:solidFill>
              </a:rPr>
              <a:t>05</a:t>
            </a:r>
          </a:p>
          <a:p>
            <a:r>
              <a:rPr lang="en-US" altLang="ja-JP" dirty="0"/>
              <a:t>API</a:t>
            </a:r>
            <a:r>
              <a:rPr lang="ja-JP" altLang="en-US" dirty="0"/>
              <a:t>サービス対応について（人事・給与共通）</a:t>
            </a:r>
            <a:endParaRPr lang="en-US" altLang="ja-JP" b="0" dirty="0">
              <a:solidFill>
                <a:schemeClr val="accent1"/>
              </a:solidFill>
            </a:endParaRPr>
          </a:p>
          <a:p>
            <a:pPr>
              <a:spcBef>
                <a:spcPts val="600"/>
              </a:spcBef>
            </a:pPr>
            <a:r>
              <a:rPr lang="en-US" altLang="ja-JP" b="0" dirty="0">
                <a:solidFill>
                  <a:schemeClr val="accent1"/>
                </a:solidFill>
              </a:rPr>
              <a:t>06</a:t>
            </a:r>
          </a:p>
          <a:p>
            <a:r>
              <a:rPr lang="ja-JP" altLang="en-US" dirty="0"/>
              <a:t>稼働環境</a:t>
            </a:r>
          </a:p>
          <a:p>
            <a:endParaRPr kumimoji="1" lang="ja-JP" altLang="en-US" dirty="0"/>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807554"/>
            <a:ext cx="2016224" cy="320157"/>
          </a:xfrm>
          <a:prstGeom prst="rect">
            <a:avLst/>
          </a:prstGeom>
        </p:spPr>
      </p:pic>
    </p:spTree>
    <p:extLst>
      <p:ext uri="{BB962C8B-B14F-4D97-AF65-F5344CB8AC3E}">
        <p14:creationId xmlns:p14="http://schemas.microsoft.com/office/powerpoint/2010/main" val="2351659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20</a:t>
            </a:fld>
            <a:endParaRPr kumimoji="1" lang="ja-JP" altLang="en-US" dirty="0"/>
          </a:p>
        </p:txBody>
      </p:sp>
      <p:sp>
        <p:nvSpPr>
          <p:cNvPr id="3" name="タイトル 2"/>
          <p:cNvSpPr>
            <a:spLocks noGrp="1"/>
          </p:cNvSpPr>
          <p:nvPr>
            <p:ph type="title"/>
          </p:nvPr>
        </p:nvSpPr>
        <p:spPr/>
        <p:txBody>
          <a:bodyPr/>
          <a:lstStyle/>
          <a:p>
            <a:r>
              <a:rPr lang="ja-JP" altLang="en-US" dirty="0"/>
              <a:t>人事管理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考課結果を昇給・賞与シミュレーションへ反映</a:t>
            </a:r>
          </a:p>
        </p:txBody>
      </p:sp>
      <p:sp>
        <p:nvSpPr>
          <p:cNvPr id="6" name="テキスト プレースホルダー 5"/>
          <p:cNvSpPr>
            <a:spLocks noGrp="1"/>
          </p:cNvSpPr>
          <p:nvPr>
            <p:ph type="body" sz="quarter" idx="17"/>
          </p:nvPr>
        </p:nvSpPr>
        <p:spPr/>
        <p:txBody>
          <a:bodyPr/>
          <a:lstStyle/>
          <a:p>
            <a:r>
              <a:rPr kumimoji="1" lang="ja-JP" altLang="en-US" dirty="0"/>
              <a:t>さまざまなプロセスや手法により運用される評価制度</a:t>
            </a:r>
            <a:endParaRPr kumimoji="1" lang="en-US" altLang="ja-JP" dirty="0"/>
          </a:p>
          <a:p>
            <a:r>
              <a:rPr lang="ja-JP" altLang="en-US" dirty="0"/>
              <a:t>その結果を取り込み、考課履歴として結果を蓄積し賞与・昇給シミュレーション、昇格管理で活用することで透明性の高い制度運用を実現します</a:t>
            </a:r>
            <a:endParaRPr kumimoji="1" lang="ja-JP" altLang="en-US" dirty="0"/>
          </a:p>
        </p:txBody>
      </p:sp>
      <p:sp>
        <p:nvSpPr>
          <p:cNvPr id="7" name="角丸四角形 6"/>
          <p:cNvSpPr/>
          <p:nvPr/>
        </p:nvSpPr>
        <p:spPr>
          <a:xfrm>
            <a:off x="2063835" y="2039506"/>
            <a:ext cx="1785771" cy="1873408"/>
          </a:xfrm>
          <a:prstGeom prst="roundRect">
            <a:avLst>
              <a:gd name="adj" fmla="val 472"/>
            </a:avLst>
          </a:prstGeom>
          <a:solidFill>
            <a:srgbClr val="FFFFFF"/>
          </a:solidFill>
          <a:ln w="25400" cap="flat" cmpd="sng" algn="ctr">
            <a:solidFill>
              <a:srgbClr val="F9BE0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8" name="角丸四角形 7"/>
          <p:cNvSpPr/>
          <p:nvPr/>
        </p:nvSpPr>
        <p:spPr>
          <a:xfrm>
            <a:off x="2063835" y="2036280"/>
            <a:ext cx="1785771" cy="355450"/>
          </a:xfrm>
          <a:prstGeom prst="roundRect">
            <a:avLst>
              <a:gd name="adj" fmla="val 0"/>
            </a:avLst>
          </a:prstGeom>
          <a:solidFill>
            <a:srgbClr val="F9BE0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dirty="0">
                <a:ln>
                  <a:noFill/>
                </a:ln>
                <a:solidFill>
                  <a:srgbClr val="FFFFFF"/>
                </a:solidFill>
                <a:effectLst/>
                <a:uLnTx/>
                <a:uFillTx/>
                <a:latin typeface="メイリオ"/>
                <a:ea typeface="メイリオ"/>
                <a:cs typeface="+mn-cs"/>
              </a:rPr>
              <a:t>評価プロセス</a:t>
            </a:r>
          </a:p>
        </p:txBody>
      </p:sp>
      <p:sp>
        <p:nvSpPr>
          <p:cNvPr id="9" name="テキスト ボックス 8"/>
          <p:cNvSpPr txBox="1"/>
          <p:nvPr/>
        </p:nvSpPr>
        <p:spPr>
          <a:xfrm>
            <a:off x="575556" y="2887076"/>
            <a:ext cx="130946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考課対象者</a:t>
            </a:r>
            <a:endParaRPr kumimoji="1" lang="en-US" altLang="ja-JP"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抽出</a:t>
            </a:r>
          </a:p>
        </p:txBody>
      </p:sp>
      <p:sp>
        <p:nvSpPr>
          <p:cNvPr id="10" name="右矢印 9"/>
          <p:cNvSpPr/>
          <p:nvPr/>
        </p:nvSpPr>
        <p:spPr>
          <a:xfrm>
            <a:off x="1594581" y="2463738"/>
            <a:ext cx="395675" cy="412409"/>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11" name="Freeform 320"/>
          <p:cNvSpPr>
            <a:spLocks noEditPoints="1"/>
          </p:cNvSpPr>
          <p:nvPr/>
        </p:nvSpPr>
        <p:spPr bwMode="auto">
          <a:xfrm>
            <a:off x="2206648" y="2463738"/>
            <a:ext cx="276688" cy="248029"/>
          </a:xfrm>
          <a:custGeom>
            <a:avLst/>
            <a:gdLst>
              <a:gd name="T0" fmla="*/ 151 w 843"/>
              <a:gd name="T1" fmla="*/ 0 h 844"/>
              <a:gd name="T2" fmla="*/ 87 w 843"/>
              <a:gd name="T3" fmla="*/ 21 h 844"/>
              <a:gd name="T4" fmla="*/ 38 w 843"/>
              <a:gd name="T5" fmla="*/ 61 h 844"/>
              <a:gd name="T6" fmla="*/ 7 w 843"/>
              <a:gd name="T7" fmla="*/ 119 h 844"/>
              <a:gd name="T8" fmla="*/ 0 w 843"/>
              <a:gd name="T9" fmla="*/ 676 h 844"/>
              <a:gd name="T10" fmla="*/ 7 w 843"/>
              <a:gd name="T11" fmla="*/ 725 h 844"/>
              <a:gd name="T12" fmla="*/ 38 w 843"/>
              <a:gd name="T13" fmla="*/ 783 h 844"/>
              <a:gd name="T14" fmla="*/ 87 w 843"/>
              <a:gd name="T15" fmla="*/ 823 h 844"/>
              <a:gd name="T16" fmla="*/ 151 w 843"/>
              <a:gd name="T17" fmla="*/ 844 h 844"/>
              <a:gd name="T18" fmla="*/ 692 w 843"/>
              <a:gd name="T19" fmla="*/ 844 h 844"/>
              <a:gd name="T20" fmla="*/ 755 w 843"/>
              <a:gd name="T21" fmla="*/ 823 h 844"/>
              <a:gd name="T22" fmla="*/ 805 w 843"/>
              <a:gd name="T23" fmla="*/ 783 h 844"/>
              <a:gd name="T24" fmla="*/ 836 w 843"/>
              <a:gd name="T25" fmla="*/ 725 h 844"/>
              <a:gd name="T26" fmla="*/ 843 w 843"/>
              <a:gd name="T27" fmla="*/ 168 h 844"/>
              <a:gd name="T28" fmla="*/ 836 w 843"/>
              <a:gd name="T29" fmla="*/ 119 h 844"/>
              <a:gd name="T30" fmla="*/ 805 w 843"/>
              <a:gd name="T31" fmla="*/ 61 h 844"/>
              <a:gd name="T32" fmla="*/ 755 w 843"/>
              <a:gd name="T33" fmla="*/ 21 h 844"/>
              <a:gd name="T34" fmla="*/ 692 w 843"/>
              <a:gd name="T35" fmla="*/ 0 h 844"/>
              <a:gd name="T36" fmla="*/ 397 w 843"/>
              <a:gd name="T37" fmla="*/ 106 h 844"/>
              <a:gd name="T38" fmla="*/ 397 w 843"/>
              <a:gd name="T39" fmla="*/ 227 h 844"/>
              <a:gd name="T40" fmla="*/ 320 w 843"/>
              <a:gd name="T41" fmla="*/ 255 h 844"/>
              <a:gd name="T42" fmla="*/ 260 w 843"/>
              <a:gd name="T43" fmla="*/ 310 h 844"/>
              <a:gd name="T44" fmla="*/ 221 w 843"/>
              <a:gd name="T45" fmla="*/ 247 h 844"/>
              <a:gd name="T46" fmla="*/ 263 w 843"/>
              <a:gd name="T47" fmla="*/ 209 h 844"/>
              <a:gd name="T48" fmla="*/ 313 w 843"/>
              <a:gd name="T49" fmla="*/ 180 h 844"/>
              <a:gd name="T50" fmla="*/ 368 w 843"/>
              <a:gd name="T51" fmla="*/ 162 h 844"/>
              <a:gd name="T52" fmla="*/ 158 w 843"/>
              <a:gd name="T53" fmla="*/ 448 h 844"/>
              <a:gd name="T54" fmla="*/ 226 w 843"/>
              <a:gd name="T55" fmla="*/ 448 h 844"/>
              <a:gd name="T56" fmla="*/ 243 w 843"/>
              <a:gd name="T57" fmla="*/ 505 h 844"/>
              <a:gd name="T58" fmla="*/ 292 w 843"/>
              <a:gd name="T59" fmla="*/ 570 h 844"/>
              <a:gd name="T60" fmla="*/ 257 w 843"/>
              <a:gd name="T61" fmla="*/ 631 h 844"/>
              <a:gd name="T62" fmla="*/ 217 w 843"/>
              <a:gd name="T63" fmla="*/ 591 h 844"/>
              <a:gd name="T64" fmla="*/ 185 w 843"/>
              <a:gd name="T65" fmla="*/ 543 h 844"/>
              <a:gd name="T66" fmla="*/ 165 w 843"/>
              <a:gd name="T67" fmla="*/ 490 h 844"/>
              <a:gd name="T68" fmla="*/ 158 w 843"/>
              <a:gd name="T69" fmla="*/ 448 h 844"/>
              <a:gd name="T70" fmla="*/ 447 w 843"/>
              <a:gd name="T71" fmla="*/ 567 h 844"/>
              <a:gd name="T72" fmla="*/ 487 w 843"/>
              <a:gd name="T73" fmla="*/ 607 h 844"/>
              <a:gd name="T74" fmla="*/ 555 w 843"/>
              <a:gd name="T75" fmla="*/ 565 h 844"/>
              <a:gd name="T76" fmla="*/ 639 w 843"/>
              <a:gd name="T77" fmla="*/ 574 h 844"/>
              <a:gd name="T78" fmla="*/ 601 w 843"/>
              <a:gd name="T79" fmla="*/ 617 h 844"/>
              <a:gd name="T80" fmla="*/ 555 w 843"/>
              <a:gd name="T81" fmla="*/ 652 h 844"/>
              <a:gd name="T82" fmla="*/ 502 w 843"/>
              <a:gd name="T83" fmla="*/ 675 h 844"/>
              <a:gd name="T84" fmla="*/ 447 w 843"/>
              <a:gd name="T85" fmla="*/ 685 h 844"/>
              <a:gd name="T86" fmla="*/ 616 w 843"/>
              <a:gd name="T87" fmla="*/ 397 h 844"/>
              <a:gd name="T88" fmla="*/ 599 w 843"/>
              <a:gd name="T89" fmla="*/ 339 h 844"/>
              <a:gd name="T90" fmla="*/ 550 w 843"/>
              <a:gd name="T91" fmla="*/ 274 h 844"/>
              <a:gd name="T92" fmla="*/ 585 w 843"/>
              <a:gd name="T93" fmla="*/ 213 h 844"/>
              <a:gd name="T94" fmla="*/ 626 w 843"/>
              <a:gd name="T95" fmla="*/ 253 h 844"/>
              <a:gd name="T96" fmla="*/ 657 w 843"/>
              <a:gd name="T97" fmla="*/ 301 h 844"/>
              <a:gd name="T98" fmla="*/ 677 w 843"/>
              <a:gd name="T99" fmla="*/ 354 h 844"/>
              <a:gd name="T100" fmla="*/ 737 w 843"/>
              <a:gd name="T101" fmla="*/ 39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3" h="844">
                <a:moveTo>
                  <a:pt x="675" y="0"/>
                </a:moveTo>
                <a:lnTo>
                  <a:pt x="167" y="0"/>
                </a:lnTo>
                <a:lnTo>
                  <a:pt x="167" y="0"/>
                </a:lnTo>
                <a:lnTo>
                  <a:pt x="151" y="0"/>
                </a:lnTo>
                <a:lnTo>
                  <a:pt x="134" y="4"/>
                </a:lnTo>
                <a:lnTo>
                  <a:pt x="118" y="7"/>
                </a:lnTo>
                <a:lnTo>
                  <a:pt x="103" y="13"/>
                </a:lnTo>
                <a:lnTo>
                  <a:pt x="87" y="21"/>
                </a:lnTo>
                <a:lnTo>
                  <a:pt x="74" y="29"/>
                </a:lnTo>
                <a:lnTo>
                  <a:pt x="61" y="39"/>
                </a:lnTo>
                <a:lnTo>
                  <a:pt x="49" y="49"/>
                </a:lnTo>
                <a:lnTo>
                  <a:pt x="38" y="61"/>
                </a:lnTo>
                <a:lnTo>
                  <a:pt x="28" y="75"/>
                </a:lnTo>
                <a:lnTo>
                  <a:pt x="20" y="88"/>
                </a:lnTo>
                <a:lnTo>
                  <a:pt x="13" y="103"/>
                </a:lnTo>
                <a:lnTo>
                  <a:pt x="7" y="119"/>
                </a:lnTo>
                <a:lnTo>
                  <a:pt x="2" y="135"/>
                </a:lnTo>
                <a:lnTo>
                  <a:pt x="0" y="151"/>
                </a:lnTo>
                <a:lnTo>
                  <a:pt x="0" y="168"/>
                </a:lnTo>
                <a:lnTo>
                  <a:pt x="0" y="676"/>
                </a:lnTo>
                <a:lnTo>
                  <a:pt x="0" y="676"/>
                </a:lnTo>
                <a:lnTo>
                  <a:pt x="0" y="693"/>
                </a:lnTo>
                <a:lnTo>
                  <a:pt x="2" y="709"/>
                </a:lnTo>
                <a:lnTo>
                  <a:pt x="7" y="725"/>
                </a:lnTo>
                <a:lnTo>
                  <a:pt x="13" y="741"/>
                </a:lnTo>
                <a:lnTo>
                  <a:pt x="20" y="756"/>
                </a:lnTo>
                <a:lnTo>
                  <a:pt x="28" y="769"/>
                </a:lnTo>
                <a:lnTo>
                  <a:pt x="38" y="783"/>
                </a:lnTo>
                <a:lnTo>
                  <a:pt x="49" y="795"/>
                </a:lnTo>
                <a:lnTo>
                  <a:pt x="61" y="805"/>
                </a:lnTo>
                <a:lnTo>
                  <a:pt x="74" y="815"/>
                </a:lnTo>
                <a:lnTo>
                  <a:pt x="87" y="823"/>
                </a:lnTo>
                <a:lnTo>
                  <a:pt x="103" y="831"/>
                </a:lnTo>
                <a:lnTo>
                  <a:pt x="118" y="837"/>
                </a:lnTo>
                <a:lnTo>
                  <a:pt x="134" y="841"/>
                </a:lnTo>
                <a:lnTo>
                  <a:pt x="151" y="844"/>
                </a:lnTo>
                <a:lnTo>
                  <a:pt x="167" y="844"/>
                </a:lnTo>
                <a:lnTo>
                  <a:pt x="675" y="844"/>
                </a:lnTo>
                <a:lnTo>
                  <a:pt x="675" y="844"/>
                </a:lnTo>
                <a:lnTo>
                  <a:pt x="692" y="844"/>
                </a:lnTo>
                <a:lnTo>
                  <a:pt x="709" y="841"/>
                </a:lnTo>
                <a:lnTo>
                  <a:pt x="724" y="837"/>
                </a:lnTo>
                <a:lnTo>
                  <a:pt x="740" y="831"/>
                </a:lnTo>
                <a:lnTo>
                  <a:pt x="755" y="823"/>
                </a:lnTo>
                <a:lnTo>
                  <a:pt x="769" y="815"/>
                </a:lnTo>
                <a:lnTo>
                  <a:pt x="782" y="805"/>
                </a:lnTo>
                <a:lnTo>
                  <a:pt x="794" y="795"/>
                </a:lnTo>
                <a:lnTo>
                  <a:pt x="805" y="783"/>
                </a:lnTo>
                <a:lnTo>
                  <a:pt x="814" y="769"/>
                </a:lnTo>
                <a:lnTo>
                  <a:pt x="823" y="756"/>
                </a:lnTo>
                <a:lnTo>
                  <a:pt x="830" y="741"/>
                </a:lnTo>
                <a:lnTo>
                  <a:pt x="836" y="725"/>
                </a:lnTo>
                <a:lnTo>
                  <a:pt x="841" y="709"/>
                </a:lnTo>
                <a:lnTo>
                  <a:pt x="843" y="693"/>
                </a:lnTo>
                <a:lnTo>
                  <a:pt x="843" y="676"/>
                </a:lnTo>
                <a:lnTo>
                  <a:pt x="843" y="168"/>
                </a:lnTo>
                <a:lnTo>
                  <a:pt x="843" y="168"/>
                </a:lnTo>
                <a:lnTo>
                  <a:pt x="843" y="151"/>
                </a:lnTo>
                <a:lnTo>
                  <a:pt x="841" y="135"/>
                </a:lnTo>
                <a:lnTo>
                  <a:pt x="836" y="119"/>
                </a:lnTo>
                <a:lnTo>
                  <a:pt x="830" y="103"/>
                </a:lnTo>
                <a:lnTo>
                  <a:pt x="823" y="88"/>
                </a:lnTo>
                <a:lnTo>
                  <a:pt x="814" y="75"/>
                </a:lnTo>
                <a:lnTo>
                  <a:pt x="805" y="61"/>
                </a:lnTo>
                <a:lnTo>
                  <a:pt x="794" y="49"/>
                </a:lnTo>
                <a:lnTo>
                  <a:pt x="782" y="39"/>
                </a:lnTo>
                <a:lnTo>
                  <a:pt x="769" y="29"/>
                </a:lnTo>
                <a:lnTo>
                  <a:pt x="755" y="21"/>
                </a:lnTo>
                <a:lnTo>
                  <a:pt x="740" y="13"/>
                </a:lnTo>
                <a:lnTo>
                  <a:pt x="724" y="7"/>
                </a:lnTo>
                <a:lnTo>
                  <a:pt x="709" y="4"/>
                </a:lnTo>
                <a:lnTo>
                  <a:pt x="692" y="0"/>
                </a:lnTo>
                <a:lnTo>
                  <a:pt x="675" y="0"/>
                </a:lnTo>
                <a:lnTo>
                  <a:pt x="675" y="0"/>
                </a:lnTo>
                <a:close/>
                <a:moveTo>
                  <a:pt x="397" y="159"/>
                </a:moveTo>
                <a:lnTo>
                  <a:pt x="397" y="106"/>
                </a:lnTo>
                <a:lnTo>
                  <a:pt x="545" y="191"/>
                </a:lnTo>
                <a:lnTo>
                  <a:pt x="397" y="277"/>
                </a:lnTo>
                <a:lnTo>
                  <a:pt x="397" y="227"/>
                </a:lnTo>
                <a:lnTo>
                  <a:pt x="397" y="227"/>
                </a:lnTo>
                <a:lnTo>
                  <a:pt x="376" y="231"/>
                </a:lnTo>
                <a:lnTo>
                  <a:pt x="356" y="237"/>
                </a:lnTo>
                <a:lnTo>
                  <a:pt x="338" y="245"/>
                </a:lnTo>
                <a:lnTo>
                  <a:pt x="320" y="255"/>
                </a:lnTo>
                <a:lnTo>
                  <a:pt x="303" y="265"/>
                </a:lnTo>
                <a:lnTo>
                  <a:pt x="287" y="279"/>
                </a:lnTo>
                <a:lnTo>
                  <a:pt x="273" y="293"/>
                </a:lnTo>
                <a:lnTo>
                  <a:pt x="260" y="310"/>
                </a:lnTo>
                <a:lnTo>
                  <a:pt x="203" y="270"/>
                </a:lnTo>
                <a:lnTo>
                  <a:pt x="203" y="270"/>
                </a:lnTo>
                <a:lnTo>
                  <a:pt x="212" y="258"/>
                </a:lnTo>
                <a:lnTo>
                  <a:pt x="221" y="247"/>
                </a:lnTo>
                <a:lnTo>
                  <a:pt x="231" y="237"/>
                </a:lnTo>
                <a:lnTo>
                  <a:pt x="242" y="227"/>
                </a:lnTo>
                <a:lnTo>
                  <a:pt x="253" y="217"/>
                </a:lnTo>
                <a:lnTo>
                  <a:pt x="263" y="209"/>
                </a:lnTo>
                <a:lnTo>
                  <a:pt x="275" y="201"/>
                </a:lnTo>
                <a:lnTo>
                  <a:pt x="287" y="193"/>
                </a:lnTo>
                <a:lnTo>
                  <a:pt x="301" y="186"/>
                </a:lnTo>
                <a:lnTo>
                  <a:pt x="313" y="180"/>
                </a:lnTo>
                <a:lnTo>
                  <a:pt x="326" y="174"/>
                </a:lnTo>
                <a:lnTo>
                  <a:pt x="340" y="169"/>
                </a:lnTo>
                <a:lnTo>
                  <a:pt x="353" y="166"/>
                </a:lnTo>
                <a:lnTo>
                  <a:pt x="368" y="162"/>
                </a:lnTo>
                <a:lnTo>
                  <a:pt x="382" y="160"/>
                </a:lnTo>
                <a:lnTo>
                  <a:pt x="397" y="159"/>
                </a:lnTo>
                <a:lnTo>
                  <a:pt x="397" y="159"/>
                </a:lnTo>
                <a:close/>
                <a:moveTo>
                  <a:pt x="158" y="448"/>
                </a:moveTo>
                <a:lnTo>
                  <a:pt x="105" y="448"/>
                </a:lnTo>
                <a:lnTo>
                  <a:pt x="190" y="298"/>
                </a:lnTo>
                <a:lnTo>
                  <a:pt x="277" y="448"/>
                </a:lnTo>
                <a:lnTo>
                  <a:pt x="226" y="448"/>
                </a:lnTo>
                <a:lnTo>
                  <a:pt x="226" y="448"/>
                </a:lnTo>
                <a:lnTo>
                  <a:pt x="230" y="467"/>
                </a:lnTo>
                <a:lnTo>
                  <a:pt x="236" y="487"/>
                </a:lnTo>
                <a:lnTo>
                  <a:pt x="243" y="505"/>
                </a:lnTo>
                <a:lnTo>
                  <a:pt x="253" y="523"/>
                </a:lnTo>
                <a:lnTo>
                  <a:pt x="265" y="540"/>
                </a:lnTo>
                <a:lnTo>
                  <a:pt x="278" y="556"/>
                </a:lnTo>
                <a:lnTo>
                  <a:pt x="292" y="570"/>
                </a:lnTo>
                <a:lnTo>
                  <a:pt x="309" y="583"/>
                </a:lnTo>
                <a:lnTo>
                  <a:pt x="269" y="640"/>
                </a:lnTo>
                <a:lnTo>
                  <a:pt x="269" y="640"/>
                </a:lnTo>
                <a:lnTo>
                  <a:pt x="257" y="631"/>
                </a:lnTo>
                <a:lnTo>
                  <a:pt x="247" y="622"/>
                </a:lnTo>
                <a:lnTo>
                  <a:pt x="236" y="612"/>
                </a:lnTo>
                <a:lnTo>
                  <a:pt x="226" y="601"/>
                </a:lnTo>
                <a:lnTo>
                  <a:pt x="217" y="591"/>
                </a:lnTo>
                <a:lnTo>
                  <a:pt x="207" y="580"/>
                </a:lnTo>
                <a:lnTo>
                  <a:pt x="200" y="568"/>
                </a:lnTo>
                <a:lnTo>
                  <a:pt x="191" y="556"/>
                </a:lnTo>
                <a:lnTo>
                  <a:pt x="185" y="543"/>
                </a:lnTo>
                <a:lnTo>
                  <a:pt x="179" y="531"/>
                </a:lnTo>
                <a:lnTo>
                  <a:pt x="173" y="517"/>
                </a:lnTo>
                <a:lnTo>
                  <a:pt x="169" y="503"/>
                </a:lnTo>
                <a:lnTo>
                  <a:pt x="165" y="490"/>
                </a:lnTo>
                <a:lnTo>
                  <a:pt x="161" y="475"/>
                </a:lnTo>
                <a:lnTo>
                  <a:pt x="159" y="462"/>
                </a:lnTo>
                <a:lnTo>
                  <a:pt x="158" y="448"/>
                </a:lnTo>
                <a:lnTo>
                  <a:pt x="158" y="448"/>
                </a:lnTo>
                <a:close/>
                <a:moveTo>
                  <a:pt x="447" y="685"/>
                </a:moveTo>
                <a:lnTo>
                  <a:pt x="447" y="738"/>
                </a:lnTo>
                <a:lnTo>
                  <a:pt x="297" y="653"/>
                </a:lnTo>
                <a:lnTo>
                  <a:pt x="447" y="567"/>
                </a:lnTo>
                <a:lnTo>
                  <a:pt x="447" y="617"/>
                </a:lnTo>
                <a:lnTo>
                  <a:pt x="447" y="617"/>
                </a:lnTo>
                <a:lnTo>
                  <a:pt x="466" y="613"/>
                </a:lnTo>
                <a:lnTo>
                  <a:pt x="487" y="607"/>
                </a:lnTo>
                <a:lnTo>
                  <a:pt x="505" y="600"/>
                </a:lnTo>
                <a:lnTo>
                  <a:pt x="523" y="591"/>
                </a:lnTo>
                <a:lnTo>
                  <a:pt x="539" y="579"/>
                </a:lnTo>
                <a:lnTo>
                  <a:pt x="555" y="565"/>
                </a:lnTo>
                <a:lnTo>
                  <a:pt x="569" y="551"/>
                </a:lnTo>
                <a:lnTo>
                  <a:pt x="583" y="534"/>
                </a:lnTo>
                <a:lnTo>
                  <a:pt x="639" y="574"/>
                </a:lnTo>
                <a:lnTo>
                  <a:pt x="639" y="574"/>
                </a:lnTo>
                <a:lnTo>
                  <a:pt x="631" y="586"/>
                </a:lnTo>
                <a:lnTo>
                  <a:pt x="621" y="597"/>
                </a:lnTo>
                <a:lnTo>
                  <a:pt x="611" y="607"/>
                </a:lnTo>
                <a:lnTo>
                  <a:pt x="601" y="617"/>
                </a:lnTo>
                <a:lnTo>
                  <a:pt x="590" y="627"/>
                </a:lnTo>
                <a:lnTo>
                  <a:pt x="579" y="636"/>
                </a:lnTo>
                <a:lnTo>
                  <a:pt x="567" y="643"/>
                </a:lnTo>
                <a:lnTo>
                  <a:pt x="555" y="652"/>
                </a:lnTo>
                <a:lnTo>
                  <a:pt x="542" y="658"/>
                </a:lnTo>
                <a:lnTo>
                  <a:pt x="530" y="664"/>
                </a:lnTo>
                <a:lnTo>
                  <a:pt x="517" y="670"/>
                </a:lnTo>
                <a:lnTo>
                  <a:pt x="502" y="675"/>
                </a:lnTo>
                <a:lnTo>
                  <a:pt x="489" y="678"/>
                </a:lnTo>
                <a:lnTo>
                  <a:pt x="475" y="682"/>
                </a:lnTo>
                <a:lnTo>
                  <a:pt x="460" y="684"/>
                </a:lnTo>
                <a:lnTo>
                  <a:pt x="447" y="685"/>
                </a:lnTo>
                <a:lnTo>
                  <a:pt x="447" y="685"/>
                </a:lnTo>
                <a:close/>
                <a:moveTo>
                  <a:pt x="652" y="546"/>
                </a:moveTo>
                <a:lnTo>
                  <a:pt x="566" y="397"/>
                </a:lnTo>
                <a:lnTo>
                  <a:pt x="616" y="397"/>
                </a:lnTo>
                <a:lnTo>
                  <a:pt x="616" y="397"/>
                </a:lnTo>
                <a:lnTo>
                  <a:pt x="613" y="377"/>
                </a:lnTo>
                <a:lnTo>
                  <a:pt x="607" y="358"/>
                </a:lnTo>
                <a:lnTo>
                  <a:pt x="599" y="339"/>
                </a:lnTo>
                <a:lnTo>
                  <a:pt x="590" y="321"/>
                </a:lnTo>
                <a:lnTo>
                  <a:pt x="578" y="304"/>
                </a:lnTo>
                <a:lnTo>
                  <a:pt x="565" y="288"/>
                </a:lnTo>
                <a:lnTo>
                  <a:pt x="550" y="274"/>
                </a:lnTo>
                <a:lnTo>
                  <a:pt x="533" y="261"/>
                </a:lnTo>
                <a:lnTo>
                  <a:pt x="573" y="204"/>
                </a:lnTo>
                <a:lnTo>
                  <a:pt x="573" y="204"/>
                </a:lnTo>
                <a:lnTo>
                  <a:pt x="585" y="213"/>
                </a:lnTo>
                <a:lnTo>
                  <a:pt x="596" y="222"/>
                </a:lnTo>
                <a:lnTo>
                  <a:pt x="607" y="232"/>
                </a:lnTo>
                <a:lnTo>
                  <a:pt x="616" y="243"/>
                </a:lnTo>
                <a:lnTo>
                  <a:pt x="626" y="253"/>
                </a:lnTo>
                <a:lnTo>
                  <a:pt x="635" y="264"/>
                </a:lnTo>
                <a:lnTo>
                  <a:pt x="643" y="276"/>
                </a:lnTo>
                <a:lnTo>
                  <a:pt x="651" y="288"/>
                </a:lnTo>
                <a:lnTo>
                  <a:pt x="657" y="301"/>
                </a:lnTo>
                <a:lnTo>
                  <a:pt x="663" y="315"/>
                </a:lnTo>
                <a:lnTo>
                  <a:pt x="669" y="328"/>
                </a:lnTo>
                <a:lnTo>
                  <a:pt x="674" y="341"/>
                </a:lnTo>
                <a:lnTo>
                  <a:pt x="677" y="354"/>
                </a:lnTo>
                <a:lnTo>
                  <a:pt x="681" y="369"/>
                </a:lnTo>
                <a:lnTo>
                  <a:pt x="683" y="383"/>
                </a:lnTo>
                <a:lnTo>
                  <a:pt x="685" y="397"/>
                </a:lnTo>
                <a:lnTo>
                  <a:pt x="737" y="397"/>
                </a:lnTo>
                <a:lnTo>
                  <a:pt x="652" y="546"/>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2" name="テキスト ボックス 11"/>
          <p:cNvSpPr txBox="1"/>
          <p:nvPr/>
        </p:nvSpPr>
        <p:spPr>
          <a:xfrm>
            <a:off x="2566688" y="2463738"/>
            <a:ext cx="131628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能力評価</a:t>
            </a:r>
          </a:p>
        </p:txBody>
      </p:sp>
      <p:sp>
        <p:nvSpPr>
          <p:cNvPr id="13" name="Freeform 320"/>
          <p:cNvSpPr>
            <a:spLocks noEditPoints="1"/>
          </p:cNvSpPr>
          <p:nvPr/>
        </p:nvSpPr>
        <p:spPr bwMode="auto">
          <a:xfrm>
            <a:off x="2206648" y="2845264"/>
            <a:ext cx="276688" cy="248029"/>
          </a:xfrm>
          <a:custGeom>
            <a:avLst/>
            <a:gdLst>
              <a:gd name="T0" fmla="*/ 151 w 843"/>
              <a:gd name="T1" fmla="*/ 0 h 844"/>
              <a:gd name="T2" fmla="*/ 87 w 843"/>
              <a:gd name="T3" fmla="*/ 21 h 844"/>
              <a:gd name="T4" fmla="*/ 38 w 843"/>
              <a:gd name="T5" fmla="*/ 61 h 844"/>
              <a:gd name="T6" fmla="*/ 7 w 843"/>
              <a:gd name="T7" fmla="*/ 119 h 844"/>
              <a:gd name="T8" fmla="*/ 0 w 843"/>
              <a:gd name="T9" fmla="*/ 676 h 844"/>
              <a:gd name="T10" fmla="*/ 7 w 843"/>
              <a:gd name="T11" fmla="*/ 725 h 844"/>
              <a:gd name="T12" fmla="*/ 38 w 843"/>
              <a:gd name="T13" fmla="*/ 783 h 844"/>
              <a:gd name="T14" fmla="*/ 87 w 843"/>
              <a:gd name="T15" fmla="*/ 823 h 844"/>
              <a:gd name="T16" fmla="*/ 151 w 843"/>
              <a:gd name="T17" fmla="*/ 844 h 844"/>
              <a:gd name="T18" fmla="*/ 692 w 843"/>
              <a:gd name="T19" fmla="*/ 844 h 844"/>
              <a:gd name="T20" fmla="*/ 755 w 843"/>
              <a:gd name="T21" fmla="*/ 823 h 844"/>
              <a:gd name="T22" fmla="*/ 805 w 843"/>
              <a:gd name="T23" fmla="*/ 783 h 844"/>
              <a:gd name="T24" fmla="*/ 836 w 843"/>
              <a:gd name="T25" fmla="*/ 725 h 844"/>
              <a:gd name="T26" fmla="*/ 843 w 843"/>
              <a:gd name="T27" fmla="*/ 168 h 844"/>
              <a:gd name="T28" fmla="*/ 836 w 843"/>
              <a:gd name="T29" fmla="*/ 119 h 844"/>
              <a:gd name="T30" fmla="*/ 805 w 843"/>
              <a:gd name="T31" fmla="*/ 61 h 844"/>
              <a:gd name="T32" fmla="*/ 755 w 843"/>
              <a:gd name="T33" fmla="*/ 21 h 844"/>
              <a:gd name="T34" fmla="*/ 692 w 843"/>
              <a:gd name="T35" fmla="*/ 0 h 844"/>
              <a:gd name="T36" fmla="*/ 397 w 843"/>
              <a:gd name="T37" fmla="*/ 106 h 844"/>
              <a:gd name="T38" fmla="*/ 397 w 843"/>
              <a:gd name="T39" fmla="*/ 227 h 844"/>
              <a:gd name="T40" fmla="*/ 320 w 843"/>
              <a:gd name="T41" fmla="*/ 255 h 844"/>
              <a:gd name="T42" fmla="*/ 260 w 843"/>
              <a:gd name="T43" fmla="*/ 310 h 844"/>
              <a:gd name="T44" fmla="*/ 221 w 843"/>
              <a:gd name="T45" fmla="*/ 247 h 844"/>
              <a:gd name="T46" fmla="*/ 263 w 843"/>
              <a:gd name="T47" fmla="*/ 209 h 844"/>
              <a:gd name="T48" fmla="*/ 313 w 843"/>
              <a:gd name="T49" fmla="*/ 180 h 844"/>
              <a:gd name="T50" fmla="*/ 368 w 843"/>
              <a:gd name="T51" fmla="*/ 162 h 844"/>
              <a:gd name="T52" fmla="*/ 158 w 843"/>
              <a:gd name="T53" fmla="*/ 448 h 844"/>
              <a:gd name="T54" fmla="*/ 226 w 843"/>
              <a:gd name="T55" fmla="*/ 448 h 844"/>
              <a:gd name="T56" fmla="*/ 243 w 843"/>
              <a:gd name="T57" fmla="*/ 505 h 844"/>
              <a:gd name="T58" fmla="*/ 292 w 843"/>
              <a:gd name="T59" fmla="*/ 570 h 844"/>
              <a:gd name="T60" fmla="*/ 257 w 843"/>
              <a:gd name="T61" fmla="*/ 631 h 844"/>
              <a:gd name="T62" fmla="*/ 217 w 843"/>
              <a:gd name="T63" fmla="*/ 591 h 844"/>
              <a:gd name="T64" fmla="*/ 185 w 843"/>
              <a:gd name="T65" fmla="*/ 543 h 844"/>
              <a:gd name="T66" fmla="*/ 165 w 843"/>
              <a:gd name="T67" fmla="*/ 490 h 844"/>
              <a:gd name="T68" fmla="*/ 158 w 843"/>
              <a:gd name="T69" fmla="*/ 448 h 844"/>
              <a:gd name="T70" fmla="*/ 447 w 843"/>
              <a:gd name="T71" fmla="*/ 567 h 844"/>
              <a:gd name="T72" fmla="*/ 487 w 843"/>
              <a:gd name="T73" fmla="*/ 607 h 844"/>
              <a:gd name="T74" fmla="*/ 555 w 843"/>
              <a:gd name="T75" fmla="*/ 565 h 844"/>
              <a:gd name="T76" fmla="*/ 639 w 843"/>
              <a:gd name="T77" fmla="*/ 574 h 844"/>
              <a:gd name="T78" fmla="*/ 601 w 843"/>
              <a:gd name="T79" fmla="*/ 617 h 844"/>
              <a:gd name="T80" fmla="*/ 555 w 843"/>
              <a:gd name="T81" fmla="*/ 652 h 844"/>
              <a:gd name="T82" fmla="*/ 502 w 843"/>
              <a:gd name="T83" fmla="*/ 675 h 844"/>
              <a:gd name="T84" fmla="*/ 447 w 843"/>
              <a:gd name="T85" fmla="*/ 685 h 844"/>
              <a:gd name="T86" fmla="*/ 616 w 843"/>
              <a:gd name="T87" fmla="*/ 397 h 844"/>
              <a:gd name="T88" fmla="*/ 599 w 843"/>
              <a:gd name="T89" fmla="*/ 339 h 844"/>
              <a:gd name="T90" fmla="*/ 550 w 843"/>
              <a:gd name="T91" fmla="*/ 274 h 844"/>
              <a:gd name="T92" fmla="*/ 585 w 843"/>
              <a:gd name="T93" fmla="*/ 213 h 844"/>
              <a:gd name="T94" fmla="*/ 626 w 843"/>
              <a:gd name="T95" fmla="*/ 253 h 844"/>
              <a:gd name="T96" fmla="*/ 657 w 843"/>
              <a:gd name="T97" fmla="*/ 301 h 844"/>
              <a:gd name="T98" fmla="*/ 677 w 843"/>
              <a:gd name="T99" fmla="*/ 354 h 844"/>
              <a:gd name="T100" fmla="*/ 737 w 843"/>
              <a:gd name="T101" fmla="*/ 39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3" h="844">
                <a:moveTo>
                  <a:pt x="675" y="0"/>
                </a:moveTo>
                <a:lnTo>
                  <a:pt x="167" y="0"/>
                </a:lnTo>
                <a:lnTo>
                  <a:pt x="167" y="0"/>
                </a:lnTo>
                <a:lnTo>
                  <a:pt x="151" y="0"/>
                </a:lnTo>
                <a:lnTo>
                  <a:pt x="134" y="4"/>
                </a:lnTo>
                <a:lnTo>
                  <a:pt x="118" y="7"/>
                </a:lnTo>
                <a:lnTo>
                  <a:pt x="103" y="13"/>
                </a:lnTo>
                <a:lnTo>
                  <a:pt x="87" y="21"/>
                </a:lnTo>
                <a:lnTo>
                  <a:pt x="74" y="29"/>
                </a:lnTo>
                <a:lnTo>
                  <a:pt x="61" y="39"/>
                </a:lnTo>
                <a:lnTo>
                  <a:pt x="49" y="49"/>
                </a:lnTo>
                <a:lnTo>
                  <a:pt x="38" y="61"/>
                </a:lnTo>
                <a:lnTo>
                  <a:pt x="28" y="75"/>
                </a:lnTo>
                <a:lnTo>
                  <a:pt x="20" y="88"/>
                </a:lnTo>
                <a:lnTo>
                  <a:pt x="13" y="103"/>
                </a:lnTo>
                <a:lnTo>
                  <a:pt x="7" y="119"/>
                </a:lnTo>
                <a:lnTo>
                  <a:pt x="2" y="135"/>
                </a:lnTo>
                <a:lnTo>
                  <a:pt x="0" y="151"/>
                </a:lnTo>
                <a:lnTo>
                  <a:pt x="0" y="168"/>
                </a:lnTo>
                <a:lnTo>
                  <a:pt x="0" y="676"/>
                </a:lnTo>
                <a:lnTo>
                  <a:pt x="0" y="676"/>
                </a:lnTo>
                <a:lnTo>
                  <a:pt x="0" y="693"/>
                </a:lnTo>
                <a:lnTo>
                  <a:pt x="2" y="709"/>
                </a:lnTo>
                <a:lnTo>
                  <a:pt x="7" y="725"/>
                </a:lnTo>
                <a:lnTo>
                  <a:pt x="13" y="741"/>
                </a:lnTo>
                <a:lnTo>
                  <a:pt x="20" y="756"/>
                </a:lnTo>
                <a:lnTo>
                  <a:pt x="28" y="769"/>
                </a:lnTo>
                <a:lnTo>
                  <a:pt x="38" y="783"/>
                </a:lnTo>
                <a:lnTo>
                  <a:pt x="49" y="795"/>
                </a:lnTo>
                <a:lnTo>
                  <a:pt x="61" y="805"/>
                </a:lnTo>
                <a:lnTo>
                  <a:pt x="74" y="815"/>
                </a:lnTo>
                <a:lnTo>
                  <a:pt x="87" y="823"/>
                </a:lnTo>
                <a:lnTo>
                  <a:pt x="103" y="831"/>
                </a:lnTo>
                <a:lnTo>
                  <a:pt x="118" y="837"/>
                </a:lnTo>
                <a:lnTo>
                  <a:pt x="134" y="841"/>
                </a:lnTo>
                <a:lnTo>
                  <a:pt x="151" y="844"/>
                </a:lnTo>
                <a:lnTo>
                  <a:pt x="167" y="844"/>
                </a:lnTo>
                <a:lnTo>
                  <a:pt x="675" y="844"/>
                </a:lnTo>
                <a:lnTo>
                  <a:pt x="675" y="844"/>
                </a:lnTo>
                <a:lnTo>
                  <a:pt x="692" y="844"/>
                </a:lnTo>
                <a:lnTo>
                  <a:pt x="709" y="841"/>
                </a:lnTo>
                <a:lnTo>
                  <a:pt x="724" y="837"/>
                </a:lnTo>
                <a:lnTo>
                  <a:pt x="740" y="831"/>
                </a:lnTo>
                <a:lnTo>
                  <a:pt x="755" y="823"/>
                </a:lnTo>
                <a:lnTo>
                  <a:pt x="769" y="815"/>
                </a:lnTo>
                <a:lnTo>
                  <a:pt x="782" y="805"/>
                </a:lnTo>
                <a:lnTo>
                  <a:pt x="794" y="795"/>
                </a:lnTo>
                <a:lnTo>
                  <a:pt x="805" y="783"/>
                </a:lnTo>
                <a:lnTo>
                  <a:pt x="814" y="769"/>
                </a:lnTo>
                <a:lnTo>
                  <a:pt x="823" y="756"/>
                </a:lnTo>
                <a:lnTo>
                  <a:pt x="830" y="741"/>
                </a:lnTo>
                <a:lnTo>
                  <a:pt x="836" y="725"/>
                </a:lnTo>
                <a:lnTo>
                  <a:pt x="841" y="709"/>
                </a:lnTo>
                <a:lnTo>
                  <a:pt x="843" y="693"/>
                </a:lnTo>
                <a:lnTo>
                  <a:pt x="843" y="676"/>
                </a:lnTo>
                <a:lnTo>
                  <a:pt x="843" y="168"/>
                </a:lnTo>
                <a:lnTo>
                  <a:pt x="843" y="168"/>
                </a:lnTo>
                <a:lnTo>
                  <a:pt x="843" y="151"/>
                </a:lnTo>
                <a:lnTo>
                  <a:pt x="841" y="135"/>
                </a:lnTo>
                <a:lnTo>
                  <a:pt x="836" y="119"/>
                </a:lnTo>
                <a:lnTo>
                  <a:pt x="830" y="103"/>
                </a:lnTo>
                <a:lnTo>
                  <a:pt x="823" y="88"/>
                </a:lnTo>
                <a:lnTo>
                  <a:pt x="814" y="75"/>
                </a:lnTo>
                <a:lnTo>
                  <a:pt x="805" y="61"/>
                </a:lnTo>
                <a:lnTo>
                  <a:pt x="794" y="49"/>
                </a:lnTo>
                <a:lnTo>
                  <a:pt x="782" y="39"/>
                </a:lnTo>
                <a:lnTo>
                  <a:pt x="769" y="29"/>
                </a:lnTo>
                <a:lnTo>
                  <a:pt x="755" y="21"/>
                </a:lnTo>
                <a:lnTo>
                  <a:pt x="740" y="13"/>
                </a:lnTo>
                <a:lnTo>
                  <a:pt x="724" y="7"/>
                </a:lnTo>
                <a:lnTo>
                  <a:pt x="709" y="4"/>
                </a:lnTo>
                <a:lnTo>
                  <a:pt x="692" y="0"/>
                </a:lnTo>
                <a:lnTo>
                  <a:pt x="675" y="0"/>
                </a:lnTo>
                <a:lnTo>
                  <a:pt x="675" y="0"/>
                </a:lnTo>
                <a:close/>
                <a:moveTo>
                  <a:pt x="397" y="159"/>
                </a:moveTo>
                <a:lnTo>
                  <a:pt x="397" y="106"/>
                </a:lnTo>
                <a:lnTo>
                  <a:pt x="545" y="191"/>
                </a:lnTo>
                <a:lnTo>
                  <a:pt x="397" y="277"/>
                </a:lnTo>
                <a:lnTo>
                  <a:pt x="397" y="227"/>
                </a:lnTo>
                <a:lnTo>
                  <a:pt x="397" y="227"/>
                </a:lnTo>
                <a:lnTo>
                  <a:pt x="376" y="231"/>
                </a:lnTo>
                <a:lnTo>
                  <a:pt x="356" y="237"/>
                </a:lnTo>
                <a:lnTo>
                  <a:pt x="338" y="245"/>
                </a:lnTo>
                <a:lnTo>
                  <a:pt x="320" y="255"/>
                </a:lnTo>
                <a:lnTo>
                  <a:pt x="303" y="265"/>
                </a:lnTo>
                <a:lnTo>
                  <a:pt x="287" y="279"/>
                </a:lnTo>
                <a:lnTo>
                  <a:pt x="273" y="293"/>
                </a:lnTo>
                <a:lnTo>
                  <a:pt x="260" y="310"/>
                </a:lnTo>
                <a:lnTo>
                  <a:pt x="203" y="270"/>
                </a:lnTo>
                <a:lnTo>
                  <a:pt x="203" y="270"/>
                </a:lnTo>
                <a:lnTo>
                  <a:pt x="212" y="258"/>
                </a:lnTo>
                <a:lnTo>
                  <a:pt x="221" y="247"/>
                </a:lnTo>
                <a:lnTo>
                  <a:pt x="231" y="237"/>
                </a:lnTo>
                <a:lnTo>
                  <a:pt x="242" y="227"/>
                </a:lnTo>
                <a:lnTo>
                  <a:pt x="253" y="217"/>
                </a:lnTo>
                <a:lnTo>
                  <a:pt x="263" y="209"/>
                </a:lnTo>
                <a:lnTo>
                  <a:pt x="275" y="201"/>
                </a:lnTo>
                <a:lnTo>
                  <a:pt x="287" y="193"/>
                </a:lnTo>
                <a:lnTo>
                  <a:pt x="301" y="186"/>
                </a:lnTo>
                <a:lnTo>
                  <a:pt x="313" y="180"/>
                </a:lnTo>
                <a:lnTo>
                  <a:pt x="326" y="174"/>
                </a:lnTo>
                <a:lnTo>
                  <a:pt x="340" y="169"/>
                </a:lnTo>
                <a:lnTo>
                  <a:pt x="353" y="166"/>
                </a:lnTo>
                <a:lnTo>
                  <a:pt x="368" y="162"/>
                </a:lnTo>
                <a:lnTo>
                  <a:pt x="382" y="160"/>
                </a:lnTo>
                <a:lnTo>
                  <a:pt x="397" y="159"/>
                </a:lnTo>
                <a:lnTo>
                  <a:pt x="397" y="159"/>
                </a:lnTo>
                <a:close/>
                <a:moveTo>
                  <a:pt x="158" y="448"/>
                </a:moveTo>
                <a:lnTo>
                  <a:pt x="105" y="448"/>
                </a:lnTo>
                <a:lnTo>
                  <a:pt x="190" y="298"/>
                </a:lnTo>
                <a:lnTo>
                  <a:pt x="277" y="448"/>
                </a:lnTo>
                <a:lnTo>
                  <a:pt x="226" y="448"/>
                </a:lnTo>
                <a:lnTo>
                  <a:pt x="226" y="448"/>
                </a:lnTo>
                <a:lnTo>
                  <a:pt x="230" y="467"/>
                </a:lnTo>
                <a:lnTo>
                  <a:pt x="236" y="487"/>
                </a:lnTo>
                <a:lnTo>
                  <a:pt x="243" y="505"/>
                </a:lnTo>
                <a:lnTo>
                  <a:pt x="253" y="523"/>
                </a:lnTo>
                <a:lnTo>
                  <a:pt x="265" y="540"/>
                </a:lnTo>
                <a:lnTo>
                  <a:pt x="278" y="556"/>
                </a:lnTo>
                <a:lnTo>
                  <a:pt x="292" y="570"/>
                </a:lnTo>
                <a:lnTo>
                  <a:pt x="309" y="583"/>
                </a:lnTo>
                <a:lnTo>
                  <a:pt x="269" y="640"/>
                </a:lnTo>
                <a:lnTo>
                  <a:pt x="269" y="640"/>
                </a:lnTo>
                <a:lnTo>
                  <a:pt x="257" y="631"/>
                </a:lnTo>
                <a:lnTo>
                  <a:pt x="247" y="622"/>
                </a:lnTo>
                <a:lnTo>
                  <a:pt x="236" y="612"/>
                </a:lnTo>
                <a:lnTo>
                  <a:pt x="226" y="601"/>
                </a:lnTo>
                <a:lnTo>
                  <a:pt x="217" y="591"/>
                </a:lnTo>
                <a:lnTo>
                  <a:pt x="207" y="580"/>
                </a:lnTo>
                <a:lnTo>
                  <a:pt x="200" y="568"/>
                </a:lnTo>
                <a:lnTo>
                  <a:pt x="191" y="556"/>
                </a:lnTo>
                <a:lnTo>
                  <a:pt x="185" y="543"/>
                </a:lnTo>
                <a:lnTo>
                  <a:pt x="179" y="531"/>
                </a:lnTo>
                <a:lnTo>
                  <a:pt x="173" y="517"/>
                </a:lnTo>
                <a:lnTo>
                  <a:pt x="169" y="503"/>
                </a:lnTo>
                <a:lnTo>
                  <a:pt x="165" y="490"/>
                </a:lnTo>
                <a:lnTo>
                  <a:pt x="161" y="475"/>
                </a:lnTo>
                <a:lnTo>
                  <a:pt x="159" y="462"/>
                </a:lnTo>
                <a:lnTo>
                  <a:pt x="158" y="448"/>
                </a:lnTo>
                <a:lnTo>
                  <a:pt x="158" y="448"/>
                </a:lnTo>
                <a:close/>
                <a:moveTo>
                  <a:pt x="447" y="685"/>
                </a:moveTo>
                <a:lnTo>
                  <a:pt x="447" y="738"/>
                </a:lnTo>
                <a:lnTo>
                  <a:pt x="297" y="653"/>
                </a:lnTo>
                <a:lnTo>
                  <a:pt x="447" y="567"/>
                </a:lnTo>
                <a:lnTo>
                  <a:pt x="447" y="617"/>
                </a:lnTo>
                <a:lnTo>
                  <a:pt x="447" y="617"/>
                </a:lnTo>
                <a:lnTo>
                  <a:pt x="466" y="613"/>
                </a:lnTo>
                <a:lnTo>
                  <a:pt x="487" y="607"/>
                </a:lnTo>
                <a:lnTo>
                  <a:pt x="505" y="600"/>
                </a:lnTo>
                <a:lnTo>
                  <a:pt x="523" y="591"/>
                </a:lnTo>
                <a:lnTo>
                  <a:pt x="539" y="579"/>
                </a:lnTo>
                <a:lnTo>
                  <a:pt x="555" y="565"/>
                </a:lnTo>
                <a:lnTo>
                  <a:pt x="569" y="551"/>
                </a:lnTo>
                <a:lnTo>
                  <a:pt x="583" y="534"/>
                </a:lnTo>
                <a:lnTo>
                  <a:pt x="639" y="574"/>
                </a:lnTo>
                <a:lnTo>
                  <a:pt x="639" y="574"/>
                </a:lnTo>
                <a:lnTo>
                  <a:pt x="631" y="586"/>
                </a:lnTo>
                <a:lnTo>
                  <a:pt x="621" y="597"/>
                </a:lnTo>
                <a:lnTo>
                  <a:pt x="611" y="607"/>
                </a:lnTo>
                <a:lnTo>
                  <a:pt x="601" y="617"/>
                </a:lnTo>
                <a:lnTo>
                  <a:pt x="590" y="627"/>
                </a:lnTo>
                <a:lnTo>
                  <a:pt x="579" y="636"/>
                </a:lnTo>
                <a:lnTo>
                  <a:pt x="567" y="643"/>
                </a:lnTo>
                <a:lnTo>
                  <a:pt x="555" y="652"/>
                </a:lnTo>
                <a:lnTo>
                  <a:pt x="542" y="658"/>
                </a:lnTo>
                <a:lnTo>
                  <a:pt x="530" y="664"/>
                </a:lnTo>
                <a:lnTo>
                  <a:pt x="517" y="670"/>
                </a:lnTo>
                <a:lnTo>
                  <a:pt x="502" y="675"/>
                </a:lnTo>
                <a:lnTo>
                  <a:pt x="489" y="678"/>
                </a:lnTo>
                <a:lnTo>
                  <a:pt x="475" y="682"/>
                </a:lnTo>
                <a:lnTo>
                  <a:pt x="460" y="684"/>
                </a:lnTo>
                <a:lnTo>
                  <a:pt x="447" y="685"/>
                </a:lnTo>
                <a:lnTo>
                  <a:pt x="447" y="685"/>
                </a:lnTo>
                <a:close/>
                <a:moveTo>
                  <a:pt x="652" y="546"/>
                </a:moveTo>
                <a:lnTo>
                  <a:pt x="566" y="397"/>
                </a:lnTo>
                <a:lnTo>
                  <a:pt x="616" y="397"/>
                </a:lnTo>
                <a:lnTo>
                  <a:pt x="616" y="397"/>
                </a:lnTo>
                <a:lnTo>
                  <a:pt x="613" y="377"/>
                </a:lnTo>
                <a:lnTo>
                  <a:pt x="607" y="358"/>
                </a:lnTo>
                <a:lnTo>
                  <a:pt x="599" y="339"/>
                </a:lnTo>
                <a:lnTo>
                  <a:pt x="590" y="321"/>
                </a:lnTo>
                <a:lnTo>
                  <a:pt x="578" y="304"/>
                </a:lnTo>
                <a:lnTo>
                  <a:pt x="565" y="288"/>
                </a:lnTo>
                <a:lnTo>
                  <a:pt x="550" y="274"/>
                </a:lnTo>
                <a:lnTo>
                  <a:pt x="533" y="261"/>
                </a:lnTo>
                <a:lnTo>
                  <a:pt x="573" y="204"/>
                </a:lnTo>
                <a:lnTo>
                  <a:pt x="573" y="204"/>
                </a:lnTo>
                <a:lnTo>
                  <a:pt x="585" y="213"/>
                </a:lnTo>
                <a:lnTo>
                  <a:pt x="596" y="222"/>
                </a:lnTo>
                <a:lnTo>
                  <a:pt x="607" y="232"/>
                </a:lnTo>
                <a:lnTo>
                  <a:pt x="616" y="243"/>
                </a:lnTo>
                <a:lnTo>
                  <a:pt x="626" y="253"/>
                </a:lnTo>
                <a:lnTo>
                  <a:pt x="635" y="264"/>
                </a:lnTo>
                <a:lnTo>
                  <a:pt x="643" y="276"/>
                </a:lnTo>
                <a:lnTo>
                  <a:pt x="651" y="288"/>
                </a:lnTo>
                <a:lnTo>
                  <a:pt x="657" y="301"/>
                </a:lnTo>
                <a:lnTo>
                  <a:pt x="663" y="315"/>
                </a:lnTo>
                <a:lnTo>
                  <a:pt x="669" y="328"/>
                </a:lnTo>
                <a:lnTo>
                  <a:pt x="674" y="341"/>
                </a:lnTo>
                <a:lnTo>
                  <a:pt x="677" y="354"/>
                </a:lnTo>
                <a:lnTo>
                  <a:pt x="681" y="369"/>
                </a:lnTo>
                <a:lnTo>
                  <a:pt x="683" y="383"/>
                </a:lnTo>
                <a:lnTo>
                  <a:pt x="685" y="397"/>
                </a:lnTo>
                <a:lnTo>
                  <a:pt x="737" y="397"/>
                </a:lnTo>
                <a:lnTo>
                  <a:pt x="652" y="546"/>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 name="テキスト ボックス 13"/>
          <p:cNvSpPr txBox="1"/>
          <p:nvPr/>
        </p:nvSpPr>
        <p:spPr>
          <a:xfrm>
            <a:off x="2566688" y="2823778"/>
            <a:ext cx="136815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業績評価</a:t>
            </a:r>
          </a:p>
        </p:txBody>
      </p:sp>
      <p:sp>
        <p:nvSpPr>
          <p:cNvPr id="15" name="Freeform 320"/>
          <p:cNvSpPr>
            <a:spLocks noEditPoints="1"/>
          </p:cNvSpPr>
          <p:nvPr/>
        </p:nvSpPr>
        <p:spPr bwMode="auto">
          <a:xfrm>
            <a:off x="2206648" y="3205304"/>
            <a:ext cx="276688" cy="248029"/>
          </a:xfrm>
          <a:custGeom>
            <a:avLst/>
            <a:gdLst>
              <a:gd name="T0" fmla="*/ 151 w 843"/>
              <a:gd name="T1" fmla="*/ 0 h 844"/>
              <a:gd name="T2" fmla="*/ 87 w 843"/>
              <a:gd name="T3" fmla="*/ 21 h 844"/>
              <a:gd name="T4" fmla="*/ 38 w 843"/>
              <a:gd name="T5" fmla="*/ 61 h 844"/>
              <a:gd name="T6" fmla="*/ 7 w 843"/>
              <a:gd name="T7" fmla="*/ 119 h 844"/>
              <a:gd name="T8" fmla="*/ 0 w 843"/>
              <a:gd name="T9" fmla="*/ 676 h 844"/>
              <a:gd name="T10" fmla="*/ 7 w 843"/>
              <a:gd name="T11" fmla="*/ 725 h 844"/>
              <a:gd name="T12" fmla="*/ 38 w 843"/>
              <a:gd name="T13" fmla="*/ 783 h 844"/>
              <a:gd name="T14" fmla="*/ 87 w 843"/>
              <a:gd name="T15" fmla="*/ 823 h 844"/>
              <a:gd name="T16" fmla="*/ 151 w 843"/>
              <a:gd name="T17" fmla="*/ 844 h 844"/>
              <a:gd name="T18" fmla="*/ 692 w 843"/>
              <a:gd name="T19" fmla="*/ 844 h 844"/>
              <a:gd name="T20" fmla="*/ 755 w 843"/>
              <a:gd name="T21" fmla="*/ 823 h 844"/>
              <a:gd name="T22" fmla="*/ 805 w 843"/>
              <a:gd name="T23" fmla="*/ 783 h 844"/>
              <a:gd name="T24" fmla="*/ 836 w 843"/>
              <a:gd name="T25" fmla="*/ 725 h 844"/>
              <a:gd name="T26" fmla="*/ 843 w 843"/>
              <a:gd name="T27" fmla="*/ 168 h 844"/>
              <a:gd name="T28" fmla="*/ 836 w 843"/>
              <a:gd name="T29" fmla="*/ 119 h 844"/>
              <a:gd name="T30" fmla="*/ 805 w 843"/>
              <a:gd name="T31" fmla="*/ 61 h 844"/>
              <a:gd name="T32" fmla="*/ 755 w 843"/>
              <a:gd name="T33" fmla="*/ 21 h 844"/>
              <a:gd name="T34" fmla="*/ 692 w 843"/>
              <a:gd name="T35" fmla="*/ 0 h 844"/>
              <a:gd name="T36" fmla="*/ 397 w 843"/>
              <a:gd name="T37" fmla="*/ 106 h 844"/>
              <a:gd name="T38" fmla="*/ 397 w 843"/>
              <a:gd name="T39" fmla="*/ 227 h 844"/>
              <a:gd name="T40" fmla="*/ 320 w 843"/>
              <a:gd name="T41" fmla="*/ 255 h 844"/>
              <a:gd name="T42" fmla="*/ 260 w 843"/>
              <a:gd name="T43" fmla="*/ 310 h 844"/>
              <a:gd name="T44" fmla="*/ 221 w 843"/>
              <a:gd name="T45" fmla="*/ 247 h 844"/>
              <a:gd name="T46" fmla="*/ 263 w 843"/>
              <a:gd name="T47" fmla="*/ 209 h 844"/>
              <a:gd name="T48" fmla="*/ 313 w 843"/>
              <a:gd name="T49" fmla="*/ 180 h 844"/>
              <a:gd name="T50" fmla="*/ 368 w 843"/>
              <a:gd name="T51" fmla="*/ 162 h 844"/>
              <a:gd name="T52" fmla="*/ 158 w 843"/>
              <a:gd name="T53" fmla="*/ 448 h 844"/>
              <a:gd name="T54" fmla="*/ 226 w 843"/>
              <a:gd name="T55" fmla="*/ 448 h 844"/>
              <a:gd name="T56" fmla="*/ 243 w 843"/>
              <a:gd name="T57" fmla="*/ 505 h 844"/>
              <a:gd name="T58" fmla="*/ 292 w 843"/>
              <a:gd name="T59" fmla="*/ 570 h 844"/>
              <a:gd name="T60" fmla="*/ 257 w 843"/>
              <a:gd name="T61" fmla="*/ 631 h 844"/>
              <a:gd name="T62" fmla="*/ 217 w 843"/>
              <a:gd name="T63" fmla="*/ 591 h 844"/>
              <a:gd name="T64" fmla="*/ 185 w 843"/>
              <a:gd name="T65" fmla="*/ 543 h 844"/>
              <a:gd name="T66" fmla="*/ 165 w 843"/>
              <a:gd name="T67" fmla="*/ 490 h 844"/>
              <a:gd name="T68" fmla="*/ 158 w 843"/>
              <a:gd name="T69" fmla="*/ 448 h 844"/>
              <a:gd name="T70" fmla="*/ 447 w 843"/>
              <a:gd name="T71" fmla="*/ 567 h 844"/>
              <a:gd name="T72" fmla="*/ 487 w 843"/>
              <a:gd name="T73" fmla="*/ 607 h 844"/>
              <a:gd name="T74" fmla="*/ 555 w 843"/>
              <a:gd name="T75" fmla="*/ 565 h 844"/>
              <a:gd name="T76" fmla="*/ 639 w 843"/>
              <a:gd name="T77" fmla="*/ 574 h 844"/>
              <a:gd name="T78" fmla="*/ 601 w 843"/>
              <a:gd name="T79" fmla="*/ 617 h 844"/>
              <a:gd name="T80" fmla="*/ 555 w 843"/>
              <a:gd name="T81" fmla="*/ 652 h 844"/>
              <a:gd name="T82" fmla="*/ 502 w 843"/>
              <a:gd name="T83" fmla="*/ 675 h 844"/>
              <a:gd name="T84" fmla="*/ 447 w 843"/>
              <a:gd name="T85" fmla="*/ 685 h 844"/>
              <a:gd name="T86" fmla="*/ 616 w 843"/>
              <a:gd name="T87" fmla="*/ 397 h 844"/>
              <a:gd name="T88" fmla="*/ 599 w 843"/>
              <a:gd name="T89" fmla="*/ 339 h 844"/>
              <a:gd name="T90" fmla="*/ 550 w 843"/>
              <a:gd name="T91" fmla="*/ 274 h 844"/>
              <a:gd name="T92" fmla="*/ 585 w 843"/>
              <a:gd name="T93" fmla="*/ 213 h 844"/>
              <a:gd name="T94" fmla="*/ 626 w 843"/>
              <a:gd name="T95" fmla="*/ 253 h 844"/>
              <a:gd name="T96" fmla="*/ 657 w 843"/>
              <a:gd name="T97" fmla="*/ 301 h 844"/>
              <a:gd name="T98" fmla="*/ 677 w 843"/>
              <a:gd name="T99" fmla="*/ 354 h 844"/>
              <a:gd name="T100" fmla="*/ 737 w 843"/>
              <a:gd name="T101" fmla="*/ 39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3" h="844">
                <a:moveTo>
                  <a:pt x="675" y="0"/>
                </a:moveTo>
                <a:lnTo>
                  <a:pt x="167" y="0"/>
                </a:lnTo>
                <a:lnTo>
                  <a:pt x="167" y="0"/>
                </a:lnTo>
                <a:lnTo>
                  <a:pt x="151" y="0"/>
                </a:lnTo>
                <a:lnTo>
                  <a:pt x="134" y="4"/>
                </a:lnTo>
                <a:lnTo>
                  <a:pt x="118" y="7"/>
                </a:lnTo>
                <a:lnTo>
                  <a:pt x="103" y="13"/>
                </a:lnTo>
                <a:lnTo>
                  <a:pt x="87" y="21"/>
                </a:lnTo>
                <a:lnTo>
                  <a:pt x="74" y="29"/>
                </a:lnTo>
                <a:lnTo>
                  <a:pt x="61" y="39"/>
                </a:lnTo>
                <a:lnTo>
                  <a:pt x="49" y="49"/>
                </a:lnTo>
                <a:lnTo>
                  <a:pt x="38" y="61"/>
                </a:lnTo>
                <a:lnTo>
                  <a:pt x="28" y="75"/>
                </a:lnTo>
                <a:lnTo>
                  <a:pt x="20" y="88"/>
                </a:lnTo>
                <a:lnTo>
                  <a:pt x="13" y="103"/>
                </a:lnTo>
                <a:lnTo>
                  <a:pt x="7" y="119"/>
                </a:lnTo>
                <a:lnTo>
                  <a:pt x="2" y="135"/>
                </a:lnTo>
                <a:lnTo>
                  <a:pt x="0" y="151"/>
                </a:lnTo>
                <a:lnTo>
                  <a:pt x="0" y="168"/>
                </a:lnTo>
                <a:lnTo>
                  <a:pt x="0" y="676"/>
                </a:lnTo>
                <a:lnTo>
                  <a:pt x="0" y="676"/>
                </a:lnTo>
                <a:lnTo>
                  <a:pt x="0" y="693"/>
                </a:lnTo>
                <a:lnTo>
                  <a:pt x="2" y="709"/>
                </a:lnTo>
                <a:lnTo>
                  <a:pt x="7" y="725"/>
                </a:lnTo>
                <a:lnTo>
                  <a:pt x="13" y="741"/>
                </a:lnTo>
                <a:lnTo>
                  <a:pt x="20" y="756"/>
                </a:lnTo>
                <a:lnTo>
                  <a:pt x="28" y="769"/>
                </a:lnTo>
                <a:lnTo>
                  <a:pt x="38" y="783"/>
                </a:lnTo>
                <a:lnTo>
                  <a:pt x="49" y="795"/>
                </a:lnTo>
                <a:lnTo>
                  <a:pt x="61" y="805"/>
                </a:lnTo>
                <a:lnTo>
                  <a:pt x="74" y="815"/>
                </a:lnTo>
                <a:lnTo>
                  <a:pt x="87" y="823"/>
                </a:lnTo>
                <a:lnTo>
                  <a:pt x="103" y="831"/>
                </a:lnTo>
                <a:lnTo>
                  <a:pt x="118" y="837"/>
                </a:lnTo>
                <a:lnTo>
                  <a:pt x="134" y="841"/>
                </a:lnTo>
                <a:lnTo>
                  <a:pt x="151" y="844"/>
                </a:lnTo>
                <a:lnTo>
                  <a:pt x="167" y="844"/>
                </a:lnTo>
                <a:lnTo>
                  <a:pt x="675" y="844"/>
                </a:lnTo>
                <a:lnTo>
                  <a:pt x="675" y="844"/>
                </a:lnTo>
                <a:lnTo>
                  <a:pt x="692" y="844"/>
                </a:lnTo>
                <a:lnTo>
                  <a:pt x="709" y="841"/>
                </a:lnTo>
                <a:lnTo>
                  <a:pt x="724" y="837"/>
                </a:lnTo>
                <a:lnTo>
                  <a:pt x="740" y="831"/>
                </a:lnTo>
                <a:lnTo>
                  <a:pt x="755" y="823"/>
                </a:lnTo>
                <a:lnTo>
                  <a:pt x="769" y="815"/>
                </a:lnTo>
                <a:lnTo>
                  <a:pt x="782" y="805"/>
                </a:lnTo>
                <a:lnTo>
                  <a:pt x="794" y="795"/>
                </a:lnTo>
                <a:lnTo>
                  <a:pt x="805" y="783"/>
                </a:lnTo>
                <a:lnTo>
                  <a:pt x="814" y="769"/>
                </a:lnTo>
                <a:lnTo>
                  <a:pt x="823" y="756"/>
                </a:lnTo>
                <a:lnTo>
                  <a:pt x="830" y="741"/>
                </a:lnTo>
                <a:lnTo>
                  <a:pt x="836" y="725"/>
                </a:lnTo>
                <a:lnTo>
                  <a:pt x="841" y="709"/>
                </a:lnTo>
                <a:lnTo>
                  <a:pt x="843" y="693"/>
                </a:lnTo>
                <a:lnTo>
                  <a:pt x="843" y="676"/>
                </a:lnTo>
                <a:lnTo>
                  <a:pt x="843" y="168"/>
                </a:lnTo>
                <a:lnTo>
                  <a:pt x="843" y="168"/>
                </a:lnTo>
                <a:lnTo>
                  <a:pt x="843" y="151"/>
                </a:lnTo>
                <a:lnTo>
                  <a:pt x="841" y="135"/>
                </a:lnTo>
                <a:lnTo>
                  <a:pt x="836" y="119"/>
                </a:lnTo>
                <a:lnTo>
                  <a:pt x="830" y="103"/>
                </a:lnTo>
                <a:lnTo>
                  <a:pt x="823" y="88"/>
                </a:lnTo>
                <a:lnTo>
                  <a:pt x="814" y="75"/>
                </a:lnTo>
                <a:lnTo>
                  <a:pt x="805" y="61"/>
                </a:lnTo>
                <a:lnTo>
                  <a:pt x="794" y="49"/>
                </a:lnTo>
                <a:lnTo>
                  <a:pt x="782" y="39"/>
                </a:lnTo>
                <a:lnTo>
                  <a:pt x="769" y="29"/>
                </a:lnTo>
                <a:lnTo>
                  <a:pt x="755" y="21"/>
                </a:lnTo>
                <a:lnTo>
                  <a:pt x="740" y="13"/>
                </a:lnTo>
                <a:lnTo>
                  <a:pt x="724" y="7"/>
                </a:lnTo>
                <a:lnTo>
                  <a:pt x="709" y="4"/>
                </a:lnTo>
                <a:lnTo>
                  <a:pt x="692" y="0"/>
                </a:lnTo>
                <a:lnTo>
                  <a:pt x="675" y="0"/>
                </a:lnTo>
                <a:lnTo>
                  <a:pt x="675" y="0"/>
                </a:lnTo>
                <a:close/>
                <a:moveTo>
                  <a:pt x="397" y="159"/>
                </a:moveTo>
                <a:lnTo>
                  <a:pt x="397" y="106"/>
                </a:lnTo>
                <a:lnTo>
                  <a:pt x="545" y="191"/>
                </a:lnTo>
                <a:lnTo>
                  <a:pt x="397" y="277"/>
                </a:lnTo>
                <a:lnTo>
                  <a:pt x="397" y="227"/>
                </a:lnTo>
                <a:lnTo>
                  <a:pt x="397" y="227"/>
                </a:lnTo>
                <a:lnTo>
                  <a:pt x="376" y="231"/>
                </a:lnTo>
                <a:lnTo>
                  <a:pt x="356" y="237"/>
                </a:lnTo>
                <a:lnTo>
                  <a:pt x="338" y="245"/>
                </a:lnTo>
                <a:lnTo>
                  <a:pt x="320" y="255"/>
                </a:lnTo>
                <a:lnTo>
                  <a:pt x="303" y="265"/>
                </a:lnTo>
                <a:lnTo>
                  <a:pt x="287" y="279"/>
                </a:lnTo>
                <a:lnTo>
                  <a:pt x="273" y="293"/>
                </a:lnTo>
                <a:lnTo>
                  <a:pt x="260" y="310"/>
                </a:lnTo>
                <a:lnTo>
                  <a:pt x="203" y="270"/>
                </a:lnTo>
                <a:lnTo>
                  <a:pt x="203" y="270"/>
                </a:lnTo>
                <a:lnTo>
                  <a:pt x="212" y="258"/>
                </a:lnTo>
                <a:lnTo>
                  <a:pt x="221" y="247"/>
                </a:lnTo>
                <a:lnTo>
                  <a:pt x="231" y="237"/>
                </a:lnTo>
                <a:lnTo>
                  <a:pt x="242" y="227"/>
                </a:lnTo>
                <a:lnTo>
                  <a:pt x="253" y="217"/>
                </a:lnTo>
                <a:lnTo>
                  <a:pt x="263" y="209"/>
                </a:lnTo>
                <a:lnTo>
                  <a:pt x="275" y="201"/>
                </a:lnTo>
                <a:lnTo>
                  <a:pt x="287" y="193"/>
                </a:lnTo>
                <a:lnTo>
                  <a:pt x="301" y="186"/>
                </a:lnTo>
                <a:lnTo>
                  <a:pt x="313" y="180"/>
                </a:lnTo>
                <a:lnTo>
                  <a:pt x="326" y="174"/>
                </a:lnTo>
                <a:lnTo>
                  <a:pt x="340" y="169"/>
                </a:lnTo>
                <a:lnTo>
                  <a:pt x="353" y="166"/>
                </a:lnTo>
                <a:lnTo>
                  <a:pt x="368" y="162"/>
                </a:lnTo>
                <a:lnTo>
                  <a:pt x="382" y="160"/>
                </a:lnTo>
                <a:lnTo>
                  <a:pt x="397" y="159"/>
                </a:lnTo>
                <a:lnTo>
                  <a:pt x="397" y="159"/>
                </a:lnTo>
                <a:close/>
                <a:moveTo>
                  <a:pt x="158" y="448"/>
                </a:moveTo>
                <a:lnTo>
                  <a:pt x="105" y="448"/>
                </a:lnTo>
                <a:lnTo>
                  <a:pt x="190" y="298"/>
                </a:lnTo>
                <a:lnTo>
                  <a:pt x="277" y="448"/>
                </a:lnTo>
                <a:lnTo>
                  <a:pt x="226" y="448"/>
                </a:lnTo>
                <a:lnTo>
                  <a:pt x="226" y="448"/>
                </a:lnTo>
                <a:lnTo>
                  <a:pt x="230" y="467"/>
                </a:lnTo>
                <a:lnTo>
                  <a:pt x="236" y="487"/>
                </a:lnTo>
                <a:lnTo>
                  <a:pt x="243" y="505"/>
                </a:lnTo>
                <a:lnTo>
                  <a:pt x="253" y="523"/>
                </a:lnTo>
                <a:lnTo>
                  <a:pt x="265" y="540"/>
                </a:lnTo>
                <a:lnTo>
                  <a:pt x="278" y="556"/>
                </a:lnTo>
                <a:lnTo>
                  <a:pt x="292" y="570"/>
                </a:lnTo>
                <a:lnTo>
                  <a:pt x="309" y="583"/>
                </a:lnTo>
                <a:lnTo>
                  <a:pt x="269" y="640"/>
                </a:lnTo>
                <a:lnTo>
                  <a:pt x="269" y="640"/>
                </a:lnTo>
                <a:lnTo>
                  <a:pt x="257" y="631"/>
                </a:lnTo>
                <a:lnTo>
                  <a:pt x="247" y="622"/>
                </a:lnTo>
                <a:lnTo>
                  <a:pt x="236" y="612"/>
                </a:lnTo>
                <a:lnTo>
                  <a:pt x="226" y="601"/>
                </a:lnTo>
                <a:lnTo>
                  <a:pt x="217" y="591"/>
                </a:lnTo>
                <a:lnTo>
                  <a:pt x="207" y="580"/>
                </a:lnTo>
                <a:lnTo>
                  <a:pt x="200" y="568"/>
                </a:lnTo>
                <a:lnTo>
                  <a:pt x="191" y="556"/>
                </a:lnTo>
                <a:lnTo>
                  <a:pt x="185" y="543"/>
                </a:lnTo>
                <a:lnTo>
                  <a:pt x="179" y="531"/>
                </a:lnTo>
                <a:lnTo>
                  <a:pt x="173" y="517"/>
                </a:lnTo>
                <a:lnTo>
                  <a:pt x="169" y="503"/>
                </a:lnTo>
                <a:lnTo>
                  <a:pt x="165" y="490"/>
                </a:lnTo>
                <a:lnTo>
                  <a:pt x="161" y="475"/>
                </a:lnTo>
                <a:lnTo>
                  <a:pt x="159" y="462"/>
                </a:lnTo>
                <a:lnTo>
                  <a:pt x="158" y="448"/>
                </a:lnTo>
                <a:lnTo>
                  <a:pt x="158" y="448"/>
                </a:lnTo>
                <a:close/>
                <a:moveTo>
                  <a:pt x="447" y="685"/>
                </a:moveTo>
                <a:lnTo>
                  <a:pt x="447" y="738"/>
                </a:lnTo>
                <a:lnTo>
                  <a:pt x="297" y="653"/>
                </a:lnTo>
                <a:lnTo>
                  <a:pt x="447" y="567"/>
                </a:lnTo>
                <a:lnTo>
                  <a:pt x="447" y="617"/>
                </a:lnTo>
                <a:lnTo>
                  <a:pt x="447" y="617"/>
                </a:lnTo>
                <a:lnTo>
                  <a:pt x="466" y="613"/>
                </a:lnTo>
                <a:lnTo>
                  <a:pt x="487" y="607"/>
                </a:lnTo>
                <a:lnTo>
                  <a:pt x="505" y="600"/>
                </a:lnTo>
                <a:lnTo>
                  <a:pt x="523" y="591"/>
                </a:lnTo>
                <a:lnTo>
                  <a:pt x="539" y="579"/>
                </a:lnTo>
                <a:lnTo>
                  <a:pt x="555" y="565"/>
                </a:lnTo>
                <a:lnTo>
                  <a:pt x="569" y="551"/>
                </a:lnTo>
                <a:lnTo>
                  <a:pt x="583" y="534"/>
                </a:lnTo>
                <a:lnTo>
                  <a:pt x="639" y="574"/>
                </a:lnTo>
                <a:lnTo>
                  <a:pt x="639" y="574"/>
                </a:lnTo>
                <a:lnTo>
                  <a:pt x="631" y="586"/>
                </a:lnTo>
                <a:lnTo>
                  <a:pt x="621" y="597"/>
                </a:lnTo>
                <a:lnTo>
                  <a:pt x="611" y="607"/>
                </a:lnTo>
                <a:lnTo>
                  <a:pt x="601" y="617"/>
                </a:lnTo>
                <a:lnTo>
                  <a:pt x="590" y="627"/>
                </a:lnTo>
                <a:lnTo>
                  <a:pt x="579" y="636"/>
                </a:lnTo>
                <a:lnTo>
                  <a:pt x="567" y="643"/>
                </a:lnTo>
                <a:lnTo>
                  <a:pt x="555" y="652"/>
                </a:lnTo>
                <a:lnTo>
                  <a:pt x="542" y="658"/>
                </a:lnTo>
                <a:lnTo>
                  <a:pt x="530" y="664"/>
                </a:lnTo>
                <a:lnTo>
                  <a:pt x="517" y="670"/>
                </a:lnTo>
                <a:lnTo>
                  <a:pt x="502" y="675"/>
                </a:lnTo>
                <a:lnTo>
                  <a:pt x="489" y="678"/>
                </a:lnTo>
                <a:lnTo>
                  <a:pt x="475" y="682"/>
                </a:lnTo>
                <a:lnTo>
                  <a:pt x="460" y="684"/>
                </a:lnTo>
                <a:lnTo>
                  <a:pt x="447" y="685"/>
                </a:lnTo>
                <a:lnTo>
                  <a:pt x="447" y="685"/>
                </a:lnTo>
                <a:close/>
                <a:moveTo>
                  <a:pt x="652" y="546"/>
                </a:moveTo>
                <a:lnTo>
                  <a:pt x="566" y="397"/>
                </a:lnTo>
                <a:lnTo>
                  <a:pt x="616" y="397"/>
                </a:lnTo>
                <a:lnTo>
                  <a:pt x="616" y="397"/>
                </a:lnTo>
                <a:lnTo>
                  <a:pt x="613" y="377"/>
                </a:lnTo>
                <a:lnTo>
                  <a:pt x="607" y="358"/>
                </a:lnTo>
                <a:lnTo>
                  <a:pt x="599" y="339"/>
                </a:lnTo>
                <a:lnTo>
                  <a:pt x="590" y="321"/>
                </a:lnTo>
                <a:lnTo>
                  <a:pt x="578" y="304"/>
                </a:lnTo>
                <a:lnTo>
                  <a:pt x="565" y="288"/>
                </a:lnTo>
                <a:lnTo>
                  <a:pt x="550" y="274"/>
                </a:lnTo>
                <a:lnTo>
                  <a:pt x="533" y="261"/>
                </a:lnTo>
                <a:lnTo>
                  <a:pt x="573" y="204"/>
                </a:lnTo>
                <a:lnTo>
                  <a:pt x="573" y="204"/>
                </a:lnTo>
                <a:lnTo>
                  <a:pt x="585" y="213"/>
                </a:lnTo>
                <a:lnTo>
                  <a:pt x="596" y="222"/>
                </a:lnTo>
                <a:lnTo>
                  <a:pt x="607" y="232"/>
                </a:lnTo>
                <a:lnTo>
                  <a:pt x="616" y="243"/>
                </a:lnTo>
                <a:lnTo>
                  <a:pt x="626" y="253"/>
                </a:lnTo>
                <a:lnTo>
                  <a:pt x="635" y="264"/>
                </a:lnTo>
                <a:lnTo>
                  <a:pt x="643" y="276"/>
                </a:lnTo>
                <a:lnTo>
                  <a:pt x="651" y="288"/>
                </a:lnTo>
                <a:lnTo>
                  <a:pt x="657" y="301"/>
                </a:lnTo>
                <a:lnTo>
                  <a:pt x="663" y="315"/>
                </a:lnTo>
                <a:lnTo>
                  <a:pt x="669" y="328"/>
                </a:lnTo>
                <a:lnTo>
                  <a:pt x="674" y="341"/>
                </a:lnTo>
                <a:lnTo>
                  <a:pt x="677" y="354"/>
                </a:lnTo>
                <a:lnTo>
                  <a:pt x="681" y="369"/>
                </a:lnTo>
                <a:lnTo>
                  <a:pt x="683" y="383"/>
                </a:lnTo>
                <a:lnTo>
                  <a:pt x="685" y="397"/>
                </a:lnTo>
                <a:lnTo>
                  <a:pt x="737" y="397"/>
                </a:lnTo>
                <a:lnTo>
                  <a:pt x="652" y="546"/>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6" name="テキスト ボックス 15"/>
          <p:cNvSpPr txBox="1"/>
          <p:nvPr/>
        </p:nvSpPr>
        <p:spPr>
          <a:xfrm>
            <a:off x="2566687" y="3205305"/>
            <a:ext cx="142573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達成度評価</a:t>
            </a:r>
          </a:p>
        </p:txBody>
      </p:sp>
      <p:sp>
        <p:nvSpPr>
          <p:cNvPr id="17" name="Freeform 320"/>
          <p:cNvSpPr>
            <a:spLocks noEditPoints="1"/>
          </p:cNvSpPr>
          <p:nvPr/>
        </p:nvSpPr>
        <p:spPr bwMode="auto">
          <a:xfrm>
            <a:off x="2206648" y="3565344"/>
            <a:ext cx="276688" cy="248029"/>
          </a:xfrm>
          <a:custGeom>
            <a:avLst/>
            <a:gdLst>
              <a:gd name="T0" fmla="*/ 151 w 843"/>
              <a:gd name="T1" fmla="*/ 0 h 844"/>
              <a:gd name="T2" fmla="*/ 87 w 843"/>
              <a:gd name="T3" fmla="*/ 21 h 844"/>
              <a:gd name="T4" fmla="*/ 38 w 843"/>
              <a:gd name="T5" fmla="*/ 61 h 844"/>
              <a:gd name="T6" fmla="*/ 7 w 843"/>
              <a:gd name="T7" fmla="*/ 119 h 844"/>
              <a:gd name="T8" fmla="*/ 0 w 843"/>
              <a:gd name="T9" fmla="*/ 676 h 844"/>
              <a:gd name="T10" fmla="*/ 7 w 843"/>
              <a:gd name="T11" fmla="*/ 725 h 844"/>
              <a:gd name="T12" fmla="*/ 38 w 843"/>
              <a:gd name="T13" fmla="*/ 783 h 844"/>
              <a:gd name="T14" fmla="*/ 87 w 843"/>
              <a:gd name="T15" fmla="*/ 823 h 844"/>
              <a:gd name="T16" fmla="*/ 151 w 843"/>
              <a:gd name="T17" fmla="*/ 844 h 844"/>
              <a:gd name="T18" fmla="*/ 692 w 843"/>
              <a:gd name="T19" fmla="*/ 844 h 844"/>
              <a:gd name="T20" fmla="*/ 755 w 843"/>
              <a:gd name="T21" fmla="*/ 823 h 844"/>
              <a:gd name="T22" fmla="*/ 805 w 843"/>
              <a:gd name="T23" fmla="*/ 783 h 844"/>
              <a:gd name="T24" fmla="*/ 836 w 843"/>
              <a:gd name="T25" fmla="*/ 725 h 844"/>
              <a:gd name="T26" fmla="*/ 843 w 843"/>
              <a:gd name="T27" fmla="*/ 168 h 844"/>
              <a:gd name="T28" fmla="*/ 836 w 843"/>
              <a:gd name="T29" fmla="*/ 119 h 844"/>
              <a:gd name="T30" fmla="*/ 805 w 843"/>
              <a:gd name="T31" fmla="*/ 61 h 844"/>
              <a:gd name="T32" fmla="*/ 755 w 843"/>
              <a:gd name="T33" fmla="*/ 21 h 844"/>
              <a:gd name="T34" fmla="*/ 692 w 843"/>
              <a:gd name="T35" fmla="*/ 0 h 844"/>
              <a:gd name="T36" fmla="*/ 397 w 843"/>
              <a:gd name="T37" fmla="*/ 106 h 844"/>
              <a:gd name="T38" fmla="*/ 397 w 843"/>
              <a:gd name="T39" fmla="*/ 227 h 844"/>
              <a:gd name="T40" fmla="*/ 320 w 843"/>
              <a:gd name="T41" fmla="*/ 255 h 844"/>
              <a:gd name="T42" fmla="*/ 260 w 843"/>
              <a:gd name="T43" fmla="*/ 310 h 844"/>
              <a:gd name="T44" fmla="*/ 221 w 843"/>
              <a:gd name="T45" fmla="*/ 247 h 844"/>
              <a:gd name="T46" fmla="*/ 263 w 843"/>
              <a:gd name="T47" fmla="*/ 209 h 844"/>
              <a:gd name="T48" fmla="*/ 313 w 843"/>
              <a:gd name="T49" fmla="*/ 180 h 844"/>
              <a:gd name="T50" fmla="*/ 368 w 843"/>
              <a:gd name="T51" fmla="*/ 162 h 844"/>
              <a:gd name="T52" fmla="*/ 158 w 843"/>
              <a:gd name="T53" fmla="*/ 448 h 844"/>
              <a:gd name="T54" fmla="*/ 226 w 843"/>
              <a:gd name="T55" fmla="*/ 448 h 844"/>
              <a:gd name="T56" fmla="*/ 243 w 843"/>
              <a:gd name="T57" fmla="*/ 505 h 844"/>
              <a:gd name="T58" fmla="*/ 292 w 843"/>
              <a:gd name="T59" fmla="*/ 570 h 844"/>
              <a:gd name="T60" fmla="*/ 257 w 843"/>
              <a:gd name="T61" fmla="*/ 631 h 844"/>
              <a:gd name="T62" fmla="*/ 217 w 843"/>
              <a:gd name="T63" fmla="*/ 591 h 844"/>
              <a:gd name="T64" fmla="*/ 185 w 843"/>
              <a:gd name="T65" fmla="*/ 543 h 844"/>
              <a:gd name="T66" fmla="*/ 165 w 843"/>
              <a:gd name="T67" fmla="*/ 490 h 844"/>
              <a:gd name="T68" fmla="*/ 158 w 843"/>
              <a:gd name="T69" fmla="*/ 448 h 844"/>
              <a:gd name="T70" fmla="*/ 447 w 843"/>
              <a:gd name="T71" fmla="*/ 567 h 844"/>
              <a:gd name="T72" fmla="*/ 487 w 843"/>
              <a:gd name="T73" fmla="*/ 607 h 844"/>
              <a:gd name="T74" fmla="*/ 555 w 843"/>
              <a:gd name="T75" fmla="*/ 565 h 844"/>
              <a:gd name="T76" fmla="*/ 639 w 843"/>
              <a:gd name="T77" fmla="*/ 574 h 844"/>
              <a:gd name="T78" fmla="*/ 601 w 843"/>
              <a:gd name="T79" fmla="*/ 617 h 844"/>
              <a:gd name="T80" fmla="*/ 555 w 843"/>
              <a:gd name="T81" fmla="*/ 652 h 844"/>
              <a:gd name="T82" fmla="*/ 502 w 843"/>
              <a:gd name="T83" fmla="*/ 675 h 844"/>
              <a:gd name="T84" fmla="*/ 447 w 843"/>
              <a:gd name="T85" fmla="*/ 685 h 844"/>
              <a:gd name="T86" fmla="*/ 616 w 843"/>
              <a:gd name="T87" fmla="*/ 397 h 844"/>
              <a:gd name="T88" fmla="*/ 599 w 843"/>
              <a:gd name="T89" fmla="*/ 339 h 844"/>
              <a:gd name="T90" fmla="*/ 550 w 843"/>
              <a:gd name="T91" fmla="*/ 274 h 844"/>
              <a:gd name="T92" fmla="*/ 585 w 843"/>
              <a:gd name="T93" fmla="*/ 213 h 844"/>
              <a:gd name="T94" fmla="*/ 626 w 843"/>
              <a:gd name="T95" fmla="*/ 253 h 844"/>
              <a:gd name="T96" fmla="*/ 657 w 843"/>
              <a:gd name="T97" fmla="*/ 301 h 844"/>
              <a:gd name="T98" fmla="*/ 677 w 843"/>
              <a:gd name="T99" fmla="*/ 354 h 844"/>
              <a:gd name="T100" fmla="*/ 737 w 843"/>
              <a:gd name="T101" fmla="*/ 397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43" h="844">
                <a:moveTo>
                  <a:pt x="675" y="0"/>
                </a:moveTo>
                <a:lnTo>
                  <a:pt x="167" y="0"/>
                </a:lnTo>
                <a:lnTo>
                  <a:pt x="167" y="0"/>
                </a:lnTo>
                <a:lnTo>
                  <a:pt x="151" y="0"/>
                </a:lnTo>
                <a:lnTo>
                  <a:pt x="134" y="4"/>
                </a:lnTo>
                <a:lnTo>
                  <a:pt x="118" y="7"/>
                </a:lnTo>
                <a:lnTo>
                  <a:pt x="103" y="13"/>
                </a:lnTo>
                <a:lnTo>
                  <a:pt x="87" y="21"/>
                </a:lnTo>
                <a:lnTo>
                  <a:pt x="74" y="29"/>
                </a:lnTo>
                <a:lnTo>
                  <a:pt x="61" y="39"/>
                </a:lnTo>
                <a:lnTo>
                  <a:pt x="49" y="49"/>
                </a:lnTo>
                <a:lnTo>
                  <a:pt x="38" y="61"/>
                </a:lnTo>
                <a:lnTo>
                  <a:pt x="28" y="75"/>
                </a:lnTo>
                <a:lnTo>
                  <a:pt x="20" y="88"/>
                </a:lnTo>
                <a:lnTo>
                  <a:pt x="13" y="103"/>
                </a:lnTo>
                <a:lnTo>
                  <a:pt x="7" y="119"/>
                </a:lnTo>
                <a:lnTo>
                  <a:pt x="2" y="135"/>
                </a:lnTo>
                <a:lnTo>
                  <a:pt x="0" y="151"/>
                </a:lnTo>
                <a:lnTo>
                  <a:pt x="0" y="168"/>
                </a:lnTo>
                <a:lnTo>
                  <a:pt x="0" y="676"/>
                </a:lnTo>
                <a:lnTo>
                  <a:pt x="0" y="676"/>
                </a:lnTo>
                <a:lnTo>
                  <a:pt x="0" y="693"/>
                </a:lnTo>
                <a:lnTo>
                  <a:pt x="2" y="709"/>
                </a:lnTo>
                <a:lnTo>
                  <a:pt x="7" y="725"/>
                </a:lnTo>
                <a:lnTo>
                  <a:pt x="13" y="741"/>
                </a:lnTo>
                <a:lnTo>
                  <a:pt x="20" y="756"/>
                </a:lnTo>
                <a:lnTo>
                  <a:pt x="28" y="769"/>
                </a:lnTo>
                <a:lnTo>
                  <a:pt x="38" y="783"/>
                </a:lnTo>
                <a:lnTo>
                  <a:pt x="49" y="795"/>
                </a:lnTo>
                <a:lnTo>
                  <a:pt x="61" y="805"/>
                </a:lnTo>
                <a:lnTo>
                  <a:pt x="74" y="815"/>
                </a:lnTo>
                <a:lnTo>
                  <a:pt x="87" y="823"/>
                </a:lnTo>
                <a:lnTo>
                  <a:pt x="103" y="831"/>
                </a:lnTo>
                <a:lnTo>
                  <a:pt x="118" y="837"/>
                </a:lnTo>
                <a:lnTo>
                  <a:pt x="134" y="841"/>
                </a:lnTo>
                <a:lnTo>
                  <a:pt x="151" y="844"/>
                </a:lnTo>
                <a:lnTo>
                  <a:pt x="167" y="844"/>
                </a:lnTo>
                <a:lnTo>
                  <a:pt x="675" y="844"/>
                </a:lnTo>
                <a:lnTo>
                  <a:pt x="675" y="844"/>
                </a:lnTo>
                <a:lnTo>
                  <a:pt x="692" y="844"/>
                </a:lnTo>
                <a:lnTo>
                  <a:pt x="709" y="841"/>
                </a:lnTo>
                <a:lnTo>
                  <a:pt x="724" y="837"/>
                </a:lnTo>
                <a:lnTo>
                  <a:pt x="740" y="831"/>
                </a:lnTo>
                <a:lnTo>
                  <a:pt x="755" y="823"/>
                </a:lnTo>
                <a:lnTo>
                  <a:pt x="769" y="815"/>
                </a:lnTo>
                <a:lnTo>
                  <a:pt x="782" y="805"/>
                </a:lnTo>
                <a:lnTo>
                  <a:pt x="794" y="795"/>
                </a:lnTo>
                <a:lnTo>
                  <a:pt x="805" y="783"/>
                </a:lnTo>
                <a:lnTo>
                  <a:pt x="814" y="769"/>
                </a:lnTo>
                <a:lnTo>
                  <a:pt x="823" y="756"/>
                </a:lnTo>
                <a:lnTo>
                  <a:pt x="830" y="741"/>
                </a:lnTo>
                <a:lnTo>
                  <a:pt x="836" y="725"/>
                </a:lnTo>
                <a:lnTo>
                  <a:pt x="841" y="709"/>
                </a:lnTo>
                <a:lnTo>
                  <a:pt x="843" y="693"/>
                </a:lnTo>
                <a:lnTo>
                  <a:pt x="843" y="676"/>
                </a:lnTo>
                <a:lnTo>
                  <a:pt x="843" y="168"/>
                </a:lnTo>
                <a:lnTo>
                  <a:pt x="843" y="168"/>
                </a:lnTo>
                <a:lnTo>
                  <a:pt x="843" y="151"/>
                </a:lnTo>
                <a:lnTo>
                  <a:pt x="841" y="135"/>
                </a:lnTo>
                <a:lnTo>
                  <a:pt x="836" y="119"/>
                </a:lnTo>
                <a:lnTo>
                  <a:pt x="830" y="103"/>
                </a:lnTo>
                <a:lnTo>
                  <a:pt x="823" y="88"/>
                </a:lnTo>
                <a:lnTo>
                  <a:pt x="814" y="75"/>
                </a:lnTo>
                <a:lnTo>
                  <a:pt x="805" y="61"/>
                </a:lnTo>
                <a:lnTo>
                  <a:pt x="794" y="49"/>
                </a:lnTo>
                <a:lnTo>
                  <a:pt x="782" y="39"/>
                </a:lnTo>
                <a:lnTo>
                  <a:pt x="769" y="29"/>
                </a:lnTo>
                <a:lnTo>
                  <a:pt x="755" y="21"/>
                </a:lnTo>
                <a:lnTo>
                  <a:pt x="740" y="13"/>
                </a:lnTo>
                <a:lnTo>
                  <a:pt x="724" y="7"/>
                </a:lnTo>
                <a:lnTo>
                  <a:pt x="709" y="4"/>
                </a:lnTo>
                <a:lnTo>
                  <a:pt x="692" y="0"/>
                </a:lnTo>
                <a:lnTo>
                  <a:pt x="675" y="0"/>
                </a:lnTo>
                <a:lnTo>
                  <a:pt x="675" y="0"/>
                </a:lnTo>
                <a:close/>
                <a:moveTo>
                  <a:pt x="397" y="159"/>
                </a:moveTo>
                <a:lnTo>
                  <a:pt x="397" y="106"/>
                </a:lnTo>
                <a:lnTo>
                  <a:pt x="545" y="191"/>
                </a:lnTo>
                <a:lnTo>
                  <a:pt x="397" y="277"/>
                </a:lnTo>
                <a:lnTo>
                  <a:pt x="397" y="227"/>
                </a:lnTo>
                <a:lnTo>
                  <a:pt x="397" y="227"/>
                </a:lnTo>
                <a:lnTo>
                  <a:pt x="376" y="231"/>
                </a:lnTo>
                <a:lnTo>
                  <a:pt x="356" y="237"/>
                </a:lnTo>
                <a:lnTo>
                  <a:pt x="338" y="245"/>
                </a:lnTo>
                <a:lnTo>
                  <a:pt x="320" y="255"/>
                </a:lnTo>
                <a:lnTo>
                  <a:pt x="303" y="265"/>
                </a:lnTo>
                <a:lnTo>
                  <a:pt x="287" y="279"/>
                </a:lnTo>
                <a:lnTo>
                  <a:pt x="273" y="293"/>
                </a:lnTo>
                <a:lnTo>
                  <a:pt x="260" y="310"/>
                </a:lnTo>
                <a:lnTo>
                  <a:pt x="203" y="270"/>
                </a:lnTo>
                <a:lnTo>
                  <a:pt x="203" y="270"/>
                </a:lnTo>
                <a:lnTo>
                  <a:pt x="212" y="258"/>
                </a:lnTo>
                <a:lnTo>
                  <a:pt x="221" y="247"/>
                </a:lnTo>
                <a:lnTo>
                  <a:pt x="231" y="237"/>
                </a:lnTo>
                <a:lnTo>
                  <a:pt x="242" y="227"/>
                </a:lnTo>
                <a:lnTo>
                  <a:pt x="253" y="217"/>
                </a:lnTo>
                <a:lnTo>
                  <a:pt x="263" y="209"/>
                </a:lnTo>
                <a:lnTo>
                  <a:pt x="275" y="201"/>
                </a:lnTo>
                <a:lnTo>
                  <a:pt x="287" y="193"/>
                </a:lnTo>
                <a:lnTo>
                  <a:pt x="301" y="186"/>
                </a:lnTo>
                <a:lnTo>
                  <a:pt x="313" y="180"/>
                </a:lnTo>
                <a:lnTo>
                  <a:pt x="326" y="174"/>
                </a:lnTo>
                <a:lnTo>
                  <a:pt x="340" y="169"/>
                </a:lnTo>
                <a:lnTo>
                  <a:pt x="353" y="166"/>
                </a:lnTo>
                <a:lnTo>
                  <a:pt x="368" y="162"/>
                </a:lnTo>
                <a:lnTo>
                  <a:pt x="382" y="160"/>
                </a:lnTo>
                <a:lnTo>
                  <a:pt x="397" y="159"/>
                </a:lnTo>
                <a:lnTo>
                  <a:pt x="397" y="159"/>
                </a:lnTo>
                <a:close/>
                <a:moveTo>
                  <a:pt x="158" y="448"/>
                </a:moveTo>
                <a:lnTo>
                  <a:pt x="105" y="448"/>
                </a:lnTo>
                <a:lnTo>
                  <a:pt x="190" y="298"/>
                </a:lnTo>
                <a:lnTo>
                  <a:pt x="277" y="448"/>
                </a:lnTo>
                <a:lnTo>
                  <a:pt x="226" y="448"/>
                </a:lnTo>
                <a:lnTo>
                  <a:pt x="226" y="448"/>
                </a:lnTo>
                <a:lnTo>
                  <a:pt x="230" y="467"/>
                </a:lnTo>
                <a:lnTo>
                  <a:pt x="236" y="487"/>
                </a:lnTo>
                <a:lnTo>
                  <a:pt x="243" y="505"/>
                </a:lnTo>
                <a:lnTo>
                  <a:pt x="253" y="523"/>
                </a:lnTo>
                <a:lnTo>
                  <a:pt x="265" y="540"/>
                </a:lnTo>
                <a:lnTo>
                  <a:pt x="278" y="556"/>
                </a:lnTo>
                <a:lnTo>
                  <a:pt x="292" y="570"/>
                </a:lnTo>
                <a:lnTo>
                  <a:pt x="309" y="583"/>
                </a:lnTo>
                <a:lnTo>
                  <a:pt x="269" y="640"/>
                </a:lnTo>
                <a:lnTo>
                  <a:pt x="269" y="640"/>
                </a:lnTo>
                <a:lnTo>
                  <a:pt x="257" y="631"/>
                </a:lnTo>
                <a:lnTo>
                  <a:pt x="247" y="622"/>
                </a:lnTo>
                <a:lnTo>
                  <a:pt x="236" y="612"/>
                </a:lnTo>
                <a:lnTo>
                  <a:pt x="226" y="601"/>
                </a:lnTo>
                <a:lnTo>
                  <a:pt x="217" y="591"/>
                </a:lnTo>
                <a:lnTo>
                  <a:pt x="207" y="580"/>
                </a:lnTo>
                <a:lnTo>
                  <a:pt x="200" y="568"/>
                </a:lnTo>
                <a:lnTo>
                  <a:pt x="191" y="556"/>
                </a:lnTo>
                <a:lnTo>
                  <a:pt x="185" y="543"/>
                </a:lnTo>
                <a:lnTo>
                  <a:pt x="179" y="531"/>
                </a:lnTo>
                <a:lnTo>
                  <a:pt x="173" y="517"/>
                </a:lnTo>
                <a:lnTo>
                  <a:pt x="169" y="503"/>
                </a:lnTo>
                <a:lnTo>
                  <a:pt x="165" y="490"/>
                </a:lnTo>
                <a:lnTo>
                  <a:pt x="161" y="475"/>
                </a:lnTo>
                <a:lnTo>
                  <a:pt x="159" y="462"/>
                </a:lnTo>
                <a:lnTo>
                  <a:pt x="158" y="448"/>
                </a:lnTo>
                <a:lnTo>
                  <a:pt x="158" y="448"/>
                </a:lnTo>
                <a:close/>
                <a:moveTo>
                  <a:pt x="447" y="685"/>
                </a:moveTo>
                <a:lnTo>
                  <a:pt x="447" y="738"/>
                </a:lnTo>
                <a:lnTo>
                  <a:pt x="297" y="653"/>
                </a:lnTo>
                <a:lnTo>
                  <a:pt x="447" y="567"/>
                </a:lnTo>
                <a:lnTo>
                  <a:pt x="447" y="617"/>
                </a:lnTo>
                <a:lnTo>
                  <a:pt x="447" y="617"/>
                </a:lnTo>
                <a:lnTo>
                  <a:pt x="466" y="613"/>
                </a:lnTo>
                <a:lnTo>
                  <a:pt x="487" y="607"/>
                </a:lnTo>
                <a:lnTo>
                  <a:pt x="505" y="600"/>
                </a:lnTo>
                <a:lnTo>
                  <a:pt x="523" y="591"/>
                </a:lnTo>
                <a:lnTo>
                  <a:pt x="539" y="579"/>
                </a:lnTo>
                <a:lnTo>
                  <a:pt x="555" y="565"/>
                </a:lnTo>
                <a:lnTo>
                  <a:pt x="569" y="551"/>
                </a:lnTo>
                <a:lnTo>
                  <a:pt x="583" y="534"/>
                </a:lnTo>
                <a:lnTo>
                  <a:pt x="639" y="574"/>
                </a:lnTo>
                <a:lnTo>
                  <a:pt x="639" y="574"/>
                </a:lnTo>
                <a:lnTo>
                  <a:pt x="631" y="586"/>
                </a:lnTo>
                <a:lnTo>
                  <a:pt x="621" y="597"/>
                </a:lnTo>
                <a:lnTo>
                  <a:pt x="611" y="607"/>
                </a:lnTo>
                <a:lnTo>
                  <a:pt x="601" y="617"/>
                </a:lnTo>
                <a:lnTo>
                  <a:pt x="590" y="627"/>
                </a:lnTo>
                <a:lnTo>
                  <a:pt x="579" y="636"/>
                </a:lnTo>
                <a:lnTo>
                  <a:pt x="567" y="643"/>
                </a:lnTo>
                <a:lnTo>
                  <a:pt x="555" y="652"/>
                </a:lnTo>
                <a:lnTo>
                  <a:pt x="542" y="658"/>
                </a:lnTo>
                <a:lnTo>
                  <a:pt x="530" y="664"/>
                </a:lnTo>
                <a:lnTo>
                  <a:pt x="517" y="670"/>
                </a:lnTo>
                <a:lnTo>
                  <a:pt x="502" y="675"/>
                </a:lnTo>
                <a:lnTo>
                  <a:pt x="489" y="678"/>
                </a:lnTo>
                <a:lnTo>
                  <a:pt x="475" y="682"/>
                </a:lnTo>
                <a:lnTo>
                  <a:pt x="460" y="684"/>
                </a:lnTo>
                <a:lnTo>
                  <a:pt x="447" y="685"/>
                </a:lnTo>
                <a:lnTo>
                  <a:pt x="447" y="685"/>
                </a:lnTo>
                <a:close/>
                <a:moveTo>
                  <a:pt x="652" y="546"/>
                </a:moveTo>
                <a:lnTo>
                  <a:pt x="566" y="397"/>
                </a:lnTo>
                <a:lnTo>
                  <a:pt x="616" y="397"/>
                </a:lnTo>
                <a:lnTo>
                  <a:pt x="616" y="397"/>
                </a:lnTo>
                <a:lnTo>
                  <a:pt x="613" y="377"/>
                </a:lnTo>
                <a:lnTo>
                  <a:pt x="607" y="358"/>
                </a:lnTo>
                <a:lnTo>
                  <a:pt x="599" y="339"/>
                </a:lnTo>
                <a:lnTo>
                  <a:pt x="590" y="321"/>
                </a:lnTo>
                <a:lnTo>
                  <a:pt x="578" y="304"/>
                </a:lnTo>
                <a:lnTo>
                  <a:pt x="565" y="288"/>
                </a:lnTo>
                <a:lnTo>
                  <a:pt x="550" y="274"/>
                </a:lnTo>
                <a:lnTo>
                  <a:pt x="533" y="261"/>
                </a:lnTo>
                <a:lnTo>
                  <a:pt x="573" y="204"/>
                </a:lnTo>
                <a:lnTo>
                  <a:pt x="573" y="204"/>
                </a:lnTo>
                <a:lnTo>
                  <a:pt x="585" y="213"/>
                </a:lnTo>
                <a:lnTo>
                  <a:pt x="596" y="222"/>
                </a:lnTo>
                <a:lnTo>
                  <a:pt x="607" y="232"/>
                </a:lnTo>
                <a:lnTo>
                  <a:pt x="616" y="243"/>
                </a:lnTo>
                <a:lnTo>
                  <a:pt x="626" y="253"/>
                </a:lnTo>
                <a:lnTo>
                  <a:pt x="635" y="264"/>
                </a:lnTo>
                <a:lnTo>
                  <a:pt x="643" y="276"/>
                </a:lnTo>
                <a:lnTo>
                  <a:pt x="651" y="288"/>
                </a:lnTo>
                <a:lnTo>
                  <a:pt x="657" y="301"/>
                </a:lnTo>
                <a:lnTo>
                  <a:pt x="663" y="315"/>
                </a:lnTo>
                <a:lnTo>
                  <a:pt x="669" y="328"/>
                </a:lnTo>
                <a:lnTo>
                  <a:pt x="674" y="341"/>
                </a:lnTo>
                <a:lnTo>
                  <a:pt x="677" y="354"/>
                </a:lnTo>
                <a:lnTo>
                  <a:pt x="681" y="369"/>
                </a:lnTo>
                <a:lnTo>
                  <a:pt x="683" y="383"/>
                </a:lnTo>
                <a:lnTo>
                  <a:pt x="685" y="397"/>
                </a:lnTo>
                <a:lnTo>
                  <a:pt x="737" y="397"/>
                </a:lnTo>
                <a:lnTo>
                  <a:pt x="652" y="546"/>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8" name="テキスト ボックス 17"/>
          <p:cNvSpPr txBox="1"/>
          <p:nvPr/>
        </p:nvSpPr>
        <p:spPr>
          <a:xfrm>
            <a:off x="2566688" y="3565344"/>
            <a:ext cx="117678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多面評価</a:t>
            </a:r>
          </a:p>
        </p:txBody>
      </p:sp>
      <p:sp>
        <p:nvSpPr>
          <p:cNvPr id="19" name="右矢印 18"/>
          <p:cNvSpPr/>
          <p:nvPr/>
        </p:nvSpPr>
        <p:spPr>
          <a:xfrm>
            <a:off x="3950029" y="2463738"/>
            <a:ext cx="395675" cy="412409"/>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0" name="テキスト ボックス 19"/>
          <p:cNvSpPr txBox="1"/>
          <p:nvPr/>
        </p:nvSpPr>
        <p:spPr>
          <a:xfrm>
            <a:off x="4263153" y="2894890"/>
            <a:ext cx="92091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考課履歴</a:t>
            </a:r>
            <a:endParaRPr kumimoji="1" lang="en-US" altLang="ja-JP"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作成</a:t>
            </a:r>
          </a:p>
        </p:txBody>
      </p:sp>
      <p:sp>
        <p:nvSpPr>
          <p:cNvPr id="21" name="右矢印 20"/>
          <p:cNvSpPr/>
          <p:nvPr/>
        </p:nvSpPr>
        <p:spPr>
          <a:xfrm rot="16200000">
            <a:off x="989729" y="3417719"/>
            <a:ext cx="353435" cy="461698"/>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2" name="右矢印 21"/>
          <p:cNvSpPr/>
          <p:nvPr/>
        </p:nvSpPr>
        <p:spPr>
          <a:xfrm rot="5400000">
            <a:off x="4569312" y="3425533"/>
            <a:ext cx="353435" cy="461698"/>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3" name="Freeform 322"/>
          <p:cNvSpPr>
            <a:spLocks/>
          </p:cNvSpPr>
          <p:nvPr/>
        </p:nvSpPr>
        <p:spPr bwMode="auto">
          <a:xfrm>
            <a:off x="4492725" y="2476240"/>
            <a:ext cx="560275" cy="343266"/>
          </a:xfrm>
          <a:custGeom>
            <a:avLst/>
            <a:gdLst>
              <a:gd name="T0" fmla="*/ 879 w 938"/>
              <a:gd name="T1" fmla="*/ 0 h 644"/>
              <a:gd name="T2" fmla="*/ 703 w 938"/>
              <a:gd name="T3" fmla="*/ 0 h 644"/>
              <a:gd name="T4" fmla="*/ 703 w 938"/>
              <a:gd name="T5" fmla="*/ 0 h 644"/>
              <a:gd name="T6" fmla="*/ 691 w 938"/>
              <a:gd name="T7" fmla="*/ 1 h 644"/>
              <a:gd name="T8" fmla="*/ 680 w 938"/>
              <a:gd name="T9" fmla="*/ 5 h 644"/>
              <a:gd name="T10" fmla="*/ 671 w 938"/>
              <a:gd name="T11" fmla="*/ 9 h 644"/>
              <a:gd name="T12" fmla="*/ 662 w 938"/>
              <a:gd name="T13" fmla="*/ 17 h 644"/>
              <a:gd name="T14" fmla="*/ 655 w 938"/>
              <a:gd name="T15" fmla="*/ 25 h 644"/>
              <a:gd name="T16" fmla="*/ 649 w 938"/>
              <a:gd name="T17" fmla="*/ 36 h 644"/>
              <a:gd name="T18" fmla="*/ 646 w 938"/>
              <a:gd name="T19" fmla="*/ 47 h 644"/>
              <a:gd name="T20" fmla="*/ 644 w 938"/>
              <a:gd name="T21" fmla="*/ 59 h 644"/>
              <a:gd name="T22" fmla="*/ 175 w 938"/>
              <a:gd name="T23" fmla="*/ 59 h 644"/>
              <a:gd name="T24" fmla="*/ 175 w 938"/>
              <a:gd name="T25" fmla="*/ 116 h 644"/>
              <a:gd name="T26" fmla="*/ 703 w 938"/>
              <a:gd name="T27" fmla="*/ 116 h 644"/>
              <a:gd name="T28" fmla="*/ 866 w 938"/>
              <a:gd name="T29" fmla="*/ 116 h 644"/>
              <a:gd name="T30" fmla="*/ 787 w 938"/>
              <a:gd name="T31" fmla="*/ 512 h 644"/>
              <a:gd name="T32" fmla="*/ 703 w 938"/>
              <a:gd name="T33" fmla="*/ 175 h 644"/>
              <a:gd name="T34" fmla="*/ 0 w 938"/>
              <a:gd name="T35" fmla="*/ 175 h 644"/>
              <a:gd name="T36" fmla="*/ 118 w 938"/>
              <a:gd name="T37" fmla="*/ 644 h 644"/>
              <a:gd name="T38" fmla="*/ 821 w 938"/>
              <a:gd name="T39" fmla="*/ 644 h 644"/>
              <a:gd name="T40" fmla="*/ 938 w 938"/>
              <a:gd name="T41" fmla="*/ 59 h 644"/>
              <a:gd name="T42" fmla="*/ 938 w 938"/>
              <a:gd name="T43" fmla="*/ 59 h 644"/>
              <a:gd name="T44" fmla="*/ 938 w 938"/>
              <a:gd name="T45" fmla="*/ 59 h 644"/>
              <a:gd name="T46" fmla="*/ 937 w 938"/>
              <a:gd name="T47" fmla="*/ 47 h 644"/>
              <a:gd name="T48" fmla="*/ 933 w 938"/>
              <a:gd name="T49" fmla="*/ 36 h 644"/>
              <a:gd name="T50" fmla="*/ 927 w 938"/>
              <a:gd name="T51" fmla="*/ 25 h 644"/>
              <a:gd name="T52" fmla="*/ 920 w 938"/>
              <a:gd name="T53" fmla="*/ 17 h 644"/>
              <a:gd name="T54" fmla="*/ 912 w 938"/>
              <a:gd name="T55" fmla="*/ 9 h 644"/>
              <a:gd name="T56" fmla="*/ 902 w 938"/>
              <a:gd name="T57" fmla="*/ 5 h 644"/>
              <a:gd name="T58" fmla="*/ 891 w 938"/>
              <a:gd name="T59" fmla="*/ 1 h 644"/>
              <a:gd name="T60" fmla="*/ 879 w 938"/>
              <a:gd name="T61" fmla="*/ 0 h 644"/>
              <a:gd name="T62" fmla="*/ 879 w 938"/>
              <a:gd name="T63"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8" h="644">
                <a:moveTo>
                  <a:pt x="879" y="0"/>
                </a:moveTo>
                <a:lnTo>
                  <a:pt x="703" y="0"/>
                </a:lnTo>
                <a:lnTo>
                  <a:pt x="703" y="0"/>
                </a:lnTo>
                <a:lnTo>
                  <a:pt x="691" y="1"/>
                </a:lnTo>
                <a:lnTo>
                  <a:pt x="680" y="5"/>
                </a:lnTo>
                <a:lnTo>
                  <a:pt x="671" y="9"/>
                </a:lnTo>
                <a:lnTo>
                  <a:pt x="662" y="17"/>
                </a:lnTo>
                <a:lnTo>
                  <a:pt x="655" y="25"/>
                </a:lnTo>
                <a:lnTo>
                  <a:pt x="649" y="36"/>
                </a:lnTo>
                <a:lnTo>
                  <a:pt x="646" y="47"/>
                </a:lnTo>
                <a:lnTo>
                  <a:pt x="644" y="59"/>
                </a:lnTo>
                <a:lnTo>
                  <a:pt x="175" y="59"/>
                </a:lnTo>
                <a:lnTo>
                  <a:pt x="175" y="116"/>
                </a:lnTo>
                <a:lnTo>
                  <a:pt x="703" y="116"/>
                </a:lnTo>
                <a:lnTo>
                  <a:pt x="866" y="116"/>
                </a:lnTo>
                <a:lnTo>
                  <a:pt x="787" y="512"/>
                </a:lnTo>
                <a:lnTo>
                  <a:pt x="703" y="175"/>
                </a:lnTo>
                <a:lnTo>
                  <a:pt x="0" y="175"/>
                </a:lnTo>
                <a:lnTo>
                  <a:pt x="118" y="644"/>
                </a:lnTo>
                <a:lnTo>
                  <a:pt x="821" y="644"/>
                </a:lnTo>
                <a:lnTo>
                  <a:pt x="938" y="59"/>
                </a:lnTo>
                <a:lnTo>
                  <a:pt x="938" y="59"/>
                </a:lnTo>
                <a:lnTo>
                  <a:pt x="938" y="59"/>
                </a:lnTo>
                <a:lnTo>
                  <a:pt x="937" y="47"/>
                </a:lnTo>
                <a:lnTo>
                  <a:pt x="933" y="36"/>
                </a:lnTo>
                <a:lnTo>
                  <a:pt x="927" y="25"/>
                </a:lnTo>
                <a:lnTo>
                  <a:pt x="920" y="17"/>
                </a:lnTo>
                <a:lnTo>
                  <a:pt x="912" y="9"/>
                </a:lnTo>
                <a:lnTo>
                  <a:pt x="902" y="5"/>
                </a:lnTo>
                <a:lnTo>
                  <a:pt x="891" y="1"/>
                </a:lnTo>
                <a:lnTo>
                  <a:pt x="879" y="0"/>
                </a:lnTo>
                <a:lnTo>
                  <a:pt x="879"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4" name="フローチャート : 磁気ディスク 65"/>
          <p:cNvSpPr/>
          <p:nvPr/>
        </p:nvSpPr>
        <p:spPr>
          <a:xfrm>
            <a:off x="818750" y="4047914"/>
            <a:ext cx="4293310" cy="648072"/>
          </a:xfrm>
          <a:prstGeom prst="flowChartMagneticDisk">
            <a:avLst/>
          </a:prstGeom>
          <a:solidFill>
            <a:srgbClr val="00AEEB"/>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個人情報</a:t>
            </a:r>
            <a:r>
              <a:rPr kumimoji="0" lang="en-US" altLang="ja-JP" sz="16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DB</a:t>
            </a:r>
            <a:endParaRPr kumimoji="1" lang="ja-JP" altLang="en-US" sz="16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25" name="右矢印 24"/>
          <p:cNvSpPr/>
          <p:nvPr/>
        </p:nvSpPr>
        <p:spPr>
          <a:xfrm>
            <a:off x="5527842" y="2134793"/>
            <a:ext cx="395675" cy="412409"/>
          </a:xfrm>
          <a:prstGeom prst="rightArrow">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6" name="右矢印 25"/>
          <p:cNvSpPr/>
          <p:nvPr/>
        </p:nvSpPr>
        <p:spPr>
          <a:xfrm>
            <a:off x="5527770" y="3121630"/>
            <a:ext cx="395675" cy="412409"/>
          </a:xfrm>
          <a:prstGeom prst="rightArrow">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27" name="右矢印 26"/>
          <p:cNvSpPr/>
          <p:nvPr/>
        </p:nvSpPr>
        <p:spPr>
          <a:xfrm>
            <a:off x="5527770" y="4083918"/>
            <a:ext cx="395675" cy="412409"/>
          </a:xfrm>
          <a:prstGeom prst="rightArrow">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8" name="角丸四角形 27"/>
          <p:cNvSpPr/>
          <p:nvPr/>
        </p:nvSpPr>
        <p:spPr>
          <a:xfrm>
            <a:off x="6103834" y="2002232"/>
            <a:ext cx="2176578" cy="677530"/>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dirty="0">
                <a:ln>
                  <a:noFill/>
                </a:ln>
                <a:solidFill>
                  <a:sysClr val="window" lastClr="FFFFFF"/>
                </a:solidFill>
                <a:effectLst/>
                <a:uLnTx/>
                <a:uFillTx/>
                <a:latin typeface="メイリオ"/>
                <a:ea typeface="メイリオ"/>
                <a:cs typeface="+mn-cs"/>
              </a:rPr>
              <a:t>昇給</a:t>
            </a:r>
            <a:endParaRPr kumimoji="1" lang="en-US" altLang="ja-JP" b="1" i="0" u="none" strike="noStrike" kern="0" cap="none" spc="0" normalizeH="0" baseline="0" noProof="0" dirty="0">
              <a:ln>
                <a:noFill/>
              </a:ln>
              <a:solidFill>
                <a:sysClr val="window" lastClr="FFFFFF"/>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dirty="0">
                <a:ln>
                  <a:noFill/>
                </a:ln>
                <a:solidFill>
                  <a:sysClr val="window" lastClr="FFFFFF"/>
                </a:solidFill>
                <a:effectLst/>
                <a:uLnTx/>
                <a:uFillTx/>
                <a:latin typeface="メイリオ"/>
                <a:ea typeface="メイリオ"/>
                <a:cs typeface="+mn-cs"/>
              </a:rPr>
              <a:t>シミュレーション</a:t>
            </a:r>
          </a:p>
        </p:txBody>
      </p:sp>
      <p:sp>
        <p:nvSpPr>
          <p:cNvPr id="29" name="角丸四角形 28"/>
          <p:cNvSpPr/>
          <p:nvPr/>
        </p:nvSpPr>
        <p:spPr>
          <a:xfrm>
            <a:off x="6103834" y="2988163"/>
            <a:ext cx="2176578" cy="679343"/>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dirty="0">
                <a:ln>
                  <a:noFill/>
                </a:ln>
                <a:solidFill>
                  <a:sysClr val="window" lastClr="FFFFFF"/>
                </a:solidFill>
                <a:effectLst/>
                <a:uLnTx/>
                <a:uFillTx/>
                <a:latin typeface="メイリオ"/>
                <a:ea typeface="メイリオ"/>
                <a:cs typeface="+mn-cs"/>
              </a:rPr>
              <a:t>賞与</a:t>
            </a:r>
            <a:endParaRPr kumimoji="1" lang="en-US" altLang="ja-JP" b="1" i="0" u="none" strike="noStrike" kern="0" cap="none" spc="0" normalizeH="0" baseline="0" noProof="0" dirty="0">
              <a:ln>
                <a:noFill/>
              </a:ln>
              <a:solidFill>
                <a:sysClr val="window" lastClr="FFFFFF"/>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dirty="0">
                <a:ln>
                  <a:noFill/>
                </a:ln>
                <a:solidFill>
                  <a:sysClr val="window" lastClr="FFFFFF"/>
                </a:solidFill>
                <a:effectLst/>
                <a:uLnTx/>
                <a:uFillTx/>
                <a:latin typeface="メイリオ"/>
                <a:ea typeface="メイリオ"/>
                <a:cs typeface="+mn-cs"/>
              </a:rPr>
              <a:t>シミュレーション</a:t>
            </a:r>
          </a:p>
        </p:txBody>
      </p:sp>
      <p:sp>
        <p:nvSpPr>
          <p:cNvPr id="30" name="角丸四角形 29"/>
          <p:cNvSpPr/>
          <p:nvPr/>
        </p:nvSpPr>
        <p:spPr>
          <a:xfrm>
            <a:off x="6103834" y="3975906"/>
            <a:ext cx="2176578" cy="677530"/>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dirty="0">
                <a:ln>
                  <a:noFill/>
                </a:ln>
                <a:solidFill>
                  <a:sysClr val="window" lastClr="FFFFFF"/>
                </a:solidFill>
                <a:effectLst/>
                <a:uLnTx/>
                <a:uFillTx/>
                <a:latin typeface="メイリオ"/>
                <a:ea typeface="メイリオ"/>
                <a:cs typeface="+mn-cs"/>
              </a:rPr>
              <a:t>昇格対象者</a:t>
            </a:r>
            <a:endParaRPr kumimoji="1" lang="en-US" altLang="ja-JP" b="1" i="0" u="none" strike="noStrike" kern="0" cap="none" spc="0" normalizeH="0" baseline="0" noProof="0" dirty="0">
              <a:ln>
                <a:noFill/>
              </a:ln>
              <a:solidFill>
                <a:sysClr val="window" lastClr="FFFFFF"/>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dirty="0">
                <a:ln>
                  <a:noFill/>
                </a:ln>
                <a:solidFill>
                  <a:sysClr val="window" lastClr="FFFFFF"/>
                </a:solidFill>
                <a:effectLst/>
                <a:uLnTx/>
                <a:uFillTx/>
                <a:latin typeface="メイリオ"/>
                <a:ea typeface="メイリオ"/>
                <a:cs typeface="+mn-cs"/>
              </a:rPr>
              <a:t>抽出</a:t>
            </a:r>
          </a:p>
        </p:txBody>
      </p:sp>
      <p:grpSp>
        <p:nvGrpSpPr>
          <p:cNvPr id="31" name="グループ化 30"/>
          <p:cNvGrpSpPr/>
          <p:nvPr/>
        </p:nvGrpSpPr>
        <p:grpSpPr>
          <a:xfrm>
            <a:off x="879927" y="2427734"/>
            <a:ext cx="512978" cy="417530"/>
            <a:chOff x="1535113" y="649288"/>
            <a:chExt cx="381000" cy="381000"/>
          </a:xfrm>
          <a:solidFill>
            <a:srgbClr val="54C2F0"/>
          </a:solidFill>
        </p:grpSpPr>
        <p:sp>
          <p:nvSpPr>
            <p:cNvPr id="32"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3"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4"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5"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6"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7"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Tree>
    <p:extLst>
      <p:ext uri="{BB962C8B-B14F-4D97-AF65-F5344CB8AC3E}">
        <p14:creationId xmlns:p14="http://schemas.microsoft.com/office/powerpoint/2010/main" val="4270173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21</a:t>
            </a:fld>
            <a:endParaRPr kumimoji="1" lang="ja-JP" altLang="en-US" dirty="0"/>
          </a:p>
        </p:txBody>
      </p:sp>
      <p:sp>
        <p:nvSpPr>
          <p:cNvPr id="3" name="タイトル 2"/>
          <p:cNvSpPr>
            <a:spLocks noGrp="1"/>
          </p:cNvSpPr>
          <p:nvPr>
            <p:ph type="title"/>
          </p:nvPr>
        </p:nvSpPr>
        <p:spPr/>
        <p:txBody>
          <a:bodyPr/>
          <a:lstStyle/>
          <a:p>
            <a:r>
              <a:rPr lang="ja-JP" altLang="en-US" dirty="0"/>
              <a:t>人事管理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様々な条件を設定し昇給シミュレーションを実現</a:t>
            </a:r>
          </a:p>
        </p:txBody>
      </p:sp>
      <p:sp>
        <p:nvSpPr>
          <p:cNvPr id="6" name="テキスト プレースホルダー 5"/>
          <p:cNvSpPr>
            <a:spLocks noGrp="1"/>
          </p:cNvSpPr>
          <p:nvPr>
            <p:ph type="body" sz="quarter" idx="17"/>
          </p:nvPr>
        </p:nvSpPr>
        <p:spPr/>
        <p:txBody>
          <a:bodyPr/>
          <a:lstStyle/>
          <a:p>
            <a:r>
              <a:rPr kumimoji="1" lang="ja-JP" altLang="en-US" dirty="0"/>
              <a:t>昇給シミュレーションでは、実際の考課結果による加算減算の計算だけでなく</a:t>
            </a:r>
            <a:r>
              <a:rPr lang="ja-JP" altLang="en-US" dirty="0"/>
              <a:t>、全員が考課結果</a:t>
            </a:r>
            <a:r>
              <a:rPr lang="en-US" altLang="ja-JP" dirty="0"/>
              <a:t>C</a:t>
            </a:r>
            <a:r>
              <a:rPr lang="ja-JP" altLang="en-US" dirty="0"/>
              <a:t>（相対評価の平均）を取得すればいくらになるかといった予測計算も可能です</a:t>
            </a:r>
            <a:endParaRPr kumimoji="1" lang="en-US" altLang="ja-JP" dirty="0"/>
          </a:p>
        </p:txBody>
      </p:sp>
      <p:graphicFrame>
        <p:nvGraphicFramePr>
          <p:cNvPr id="8" name="Group 2"/>
          <p:cNvGraphicFramePr>
            <a:graphicFrameLocks noGrp="1"/>
          </p:cNvGraphicFramePr>
          <p:nvPr>
            <p:extLst>
              <p:ext uri="{D42A27DB-BD31-4B8C-83A1-F6EECF244321}">
                <p14:modId xmlns:p14="http://schemas.microsoft.com/office/powerpoint/2010/main" val="2272068747"/>
              </p:ext>
            </p:extLst>
          </p:nvPr>
        </p:nvGraphicFramePr>
        <p:xfrm>
          <a:off x="358776" y="1857227"/>
          <a:ext cx="3983098" cy="2578046"/>
        </p:xfrm>
        <a:graphic>
          <a:graphicData uri="http://schemas.openxmlformats.org/drawingml/2006/table">
            <a:tbl>
              <a:tblPr/>
              <a:tblGrid>
                <a:gridCol w="636535">
                  <a:extLst>
                    <a:ext uri="{9D8B030D-6E8A-4147-A177-3AD203B41FA5}">
                      <a16:colId xmlns:a16="http://schemas.microsoft.com/office/drawing/2014/main" val="20000"/>
                    </a:ext>
                  </a:extLst>
                </a:gridCol>
                <a:gridCol w="1502703">
                  <a:extLst>
                    <a:ext uri="{9D8B030D-6E8A-4147-A177-3AD203B41FA5}">
                      <a16:colId xmlns:a16="http://schemas.microsoft.com/office/drawing/2014/main" val="20001"/>
                    </a:ext>
                  </a:extLst>
                </a:gridCol>
                <a:gridCol w="853269">
                  <a:extLst>
                    <a:ext uri="{9D8B030D-6E8A-4147-A177-3AD203B41FA5}">
                      <a16:colId xmlns:a16="http://schemas.microsoft.com/office/drawing/2014/main" val="20002"/>
                    </a:ext>
                  </a:extLst>
                </a:gridCol>
                <a:gridCol w="990591">
                  <a:extLst>
                    <a:ext uri="{9D8B030D-6E8A-4147-A177-3AD203B41FA5}">
                      <a16:colId xmlns:a16="http://schemas.microsoft.com/office/drawing/2014/main" val="20003"/>
                    </a:ext>
                  </a:extLst>
                </a:gridCol>
              </a:tblGrid>
              <a:tr h="320121">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条件２</a:t>
                      </a:r>
                      <a:endPar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等級</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65AE"/>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条件３</a:t>
                      </a:r>
                      <a:endPar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号俸</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65AE"/>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条件３関連</a:t>
                      </a:r>
                      <a:endPar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65AE"/>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条件３関連コード</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加算額</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65AE"/>
                    </a:solidFill>
                  </a:tcPr>
                </a:tc>
                <a:extLst>
                  <a:ext uri="{0D108BD9-81ED-4DB2-BD59-A6C34878D82A}">
                    <a16:rowId xmlns:a16="http://schemas.microsoft.com/office/drawing/2014/main" val="10000"/>
                  </a:ext>
                </a:extLst>
              </a:tr>
              <a:tr h="287594">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１等級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5000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extLst>
                  <a:ext uri="{0D108BD9-81ED-4DB2-BD59-A6C34878D82A}">
                    <a16:rowId xmlns:a16="http://schemas.microsoft.com/office/drawing/2014/main" val="10001"/>
                  </a:ext>
                </a:extLst>
              </a:tr>
              <a:tr h="181919">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１等級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B</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3000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extLst>
                  <a:ext uri="{0D108BD9-81ED-4DB2-BD59-A6C34878D82A}">
                    <a16:rowId xmlns:a16="http://schemas.microsoft.com/office/drawing/2014/main" val="10002"/>
                  </a:ext>
                </a:extLst>
              </a:tr>
              <a:tr h="181919">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１等級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C</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０</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extLst>
                  <a:ext uri="{0D108BD9-81ED-4DB2-BD59-A6C34878D82A}">
                    <a16:rowId xmlns:a16="http://schemas.microsoft.com/office/drawing/2014/main" val="10003"/>
                  </a:ext>
                </a:extLst>
              </a:tr>
              <a:tr h="181919">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１等級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D</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-3000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extLst>
                  <a:ext uri="{0D108BD9-81ED-4DB2-BD59-A6C34878D82A}">
                    <a16:rowId xmlns:a16="http://schemas.microsoft.com/office/drawing/2014/main" val="10004"/>
                  </a:ext>
                </a:extLst>
              </a:tr>
              <a:tr h="166172">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１等級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E</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-5000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F8CAC9"/>
                    </a:solidFill>
                  </a:tcPr>
                </a:tc>
                <a:extLst>
                  <a:ext uri="{0D108BD9-81ED-4DB2-BD59-A6C34878D82A}">
                    <a16:rowId xmlns:a16="http://schemas.microsoft.com/office/drawing/2014/main" val="10005"/>
                  </a:ext>
                </a:extLst>
              </a:tr>
              <a:tr h="181919">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7000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6"/>
                  </a:ext>
                </a:extLst>
              </a:tr>
              <a:tr h="166172">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B</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4000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7"/>
                  </a:ext>
                </a:extLst>
              </a:tr>
              <a:tr h="166172">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C</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０</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8"/>
                  </a:ext>
                </a:extLst>
              </a:tr>
              <a:tr h="228738">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D</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-4000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9"/>
                  </a:ext>
                </a:extLst>
              </a:tr>
              <a:tr h="166172">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２等級</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（ダミー全号俸）全号俸</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考課</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E</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-7000</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10"/>
                  </a:ext>
                </a:extLst>
              </a:tr>
              <a:tr h="303646">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p>
                  </a:txBody>
                  <a:tcPr marL="36000" marR="36000" marT="3600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graphicFrame>
        <p:nvGraphicFramePr>
          <p:cNvPr id="9" name="Group 69"/>
          <p:cNvGraphicFramePr>
            <a:graphicFrameLocks noGrp="1"/>
          </p:cNvGraphicFramePr>
          <p:nvPr>
            <p:extLst>
              <p:ext uri="{D42A27DB-BD31-4B8C-83A1-F6EECF244321}">
                <p14:modId xmlns:p14="http://schemas.microsoft.com/office/powerpoint/2010/main" val="1367669902"/>
              </p:ext>
            </p:extLst>
          </p:nvPr>
        </p:nvGraphicFramePr>
        <p:xfrm>
          <a:off x="4860532" y="1857226"/>
          <a:ext cx="3923469" cy="1896207"/>
        </p:xfrm>
        <a:graphic>
          <a:graphicData uri="http://schemas.openxmlformats.org/drawingml/2006/table">
            <a:tbl>
              <a:tblPr/>
              <a:tblGrid>
                <a:gridCol w="682521">
                  <a:extLst>
                    <a:ext uri="{9D8B030D-6E8A-4147-A177-3AD203B41FA5}">
                      <a16:colId xmlns:a16="http://schemas.microsoft.com/office/drawing/2014/main" val="20000"/>
                    </a:ext>
                  </a:extLst>
                </a:gridCol>
                <a:gridCol w="1245835">
                  <a:extLst>
                    <a:ext uri="{9D8B030D-6E8A-4147-A177-3AD203B41FA5}">
                      <a16:colId xmlns:a16="http://schemas.microsoft.com/office/drawing/2014/main" val="20001"/>
                    </a:ext>
                  </a:extLst>
                </a:gridCol>
                <a:gridCol w="1031693">
                  <a:extLst>
                    <a:ext uri="{9D8B030D-6E8A-4147-A177-3AD203B41FA5}">
                      <a16:colId xmlns:a16="http://schemas.microsoft.com/office/drawing/2014/main" val="20002"/>
                    </a:ext>
                  </a:extLst>
                </a:gridCol>
                <a:gridCol w="963420">
                  <a:extLst>
                    <a:ext uri="{9D8B030D-6E8A-4147-A177-3AD203B41FA5}">
                      <a16:colId xmlns:a16="http://schemas.microsoft.com/office/drawing/2014/main" val="20003"/>
                    </a:ext>
                  </a:extLst>
                </a:gridCol>
              </a:tblGrid>
              <a:tr h="498583">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条件２</a:t>
                      </a:r>
                      <a:endPar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等級</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70C0"/>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条件３</a:t>
                      </a:r>
                      <a:endPar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号俸</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70C0"/>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条件３関連</a:t>
                      </a:r>
                      <a:endPar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上限下限金額</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70C0"/>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条件３関連</a:t>
                      </a:r>
                      <a:endPar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コード</a:t>
                      </a:r>
                      <a:r>
                        <a:rPr kumimoji="1" lang="en-US" altLang="ja-JP" sz="900" b="0" i="0" u="none" strike="noStrike" cap="none" normalizeH="0" baseline="0" dirty="0">
                          <a:ln>
                            <a:noFill/>
                          </a:ln>
                          <a:solidFill>
                            <a:schemeClr val="bg1"/>
                          </a:solidFill>
                          <a:effectLst/>
                          <a:latin typeface="メイリオ" pitchFamily="50" charset="-128"/>
                          <a:ea typeface="メイリオ" pitchFamily="50" charset="-128"/>
                          <a:cs typeface="メイリオ" pitchFamily="50" charset="-128"/>
                        </a:rPr>
                        <a:t>【NULL】</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240780">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１等級</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上限 </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219,000</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NULL</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extLst>
                  <a:ext uri="{0D108BD9-81ED-4DB2-BD59-A6C34878D82A}">
                    <a16:rowId xmlns:a16="http://schemas.microsoft.com/office/drawing/2014/main" val="10001"/>
                  </a:ext>
                </a:extLst>
              </a:tr>
              <a:tr h="259412">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１等級</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下限 </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200,000</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NULL</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E1C6BD"/>
                    </a:solidFill>
                  </a:tcPr>
                </a:tc>
                <a:extLst>
                  <a:ext uri="{0D108BD9-81ED-4DB2-BD59-A6C34878D82A}">
                    <a16:rowId xmlns:a16="http://schemas.microsoft.com/office/drawing/2014/main" val="10002"/>
                  </a:ext>
                </a:extLst>
              </a:tr>
              <a:tr h="259412">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２等級</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（ダミー全号俸）</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上限 </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239,000</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NULL</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3"/>
                  </a:ext>
                </a:extLst>
              </a:tr>
              <a:tr h="259412">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２等級</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99</a:t>
                      </a:r>
                      <a:r>
                        <a:rPr kumimoji="1" lang="ja-JP" altLang="en-US" sz="9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rPr>
                        <a:t>（ダミー全号俸）</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下限 </a:t>
                      </a: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220,000</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NULL</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4"/>
                  </a:ext>
                </a:extLst>
              </a:tr>
              <a:tr h="346839">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defPPr>
                        <a:defRPr lang="ja-JP"/>
                      </a:defPPr>
                      <a:lvl1pPr marL="0" algn="l" defTabSz="914400" rtl="0" eaLnBrk="1" latinLnBrk="0" hangingPunct="1">
                        <a:defRPr kumimoji="1" sz="1800" kern="1200">
                          <a:solidFill>
                            <a:schemeClr val="tx1"/>
                          </a:solidFill>
                          <a:latin typeface="メイリオ"/>
                          <a:ea typeface="メイリオ"/>
                        </a:defRPr>
                      </a:lvl1pPr>
                      <a:lvl2pPr marL="457200" algn="l" defTabSz="914400" rtl="0" eaLnBrk="1" latinLnBrk="0" hangingPunct="1">
                        <a:defRPr kumimoji="1" sz="1800" kern="1200">
                          <a:solidFill>
                            <a:schemeClr val="tx1"/>
                          </a:solidFill>
                          <a:latin typeface="メイリオ"/>
                          <a:ea typeface="メイリオ"/>
                        </a:defRPr>
                      </a:lvl2pPr>
                      <a:lvl3pPr marL="914400" algn="l" defTabSz="914400" rtl="0" eaLnBrk="1" latinLnBrk="0" hangingPunct="1">
                        <a:defRPr kumimoji="1" sz="1800" kern="1200">
                          <a:solidFill>
                            <a:schemeClr val="tx1"/>
                          </a:solidFill>
                          <a:latin typeface="メイリオ"/>
                          <a:ea typeface="メイリオ"/>
                        </a:defRPr>
                      </a:lvl3pPr>
                      <a:lvl4pPr marL="1371600" algn="l" defTabSz="914400" rtl="0" eaLnBrk="1" latinLnBrk="0" hangingPunct="1">
                        <a:defRPr kumimoji="1" sz="1800" kern="1200">
                          <a:solidFill>
                            <a:schemeClr val="tx1"/>
                          </a:solidFill>
                          <a:latin typeface="メイリオ"/>
                          <a:ea typeface="メイリオ"/>
                        </a:defRPr>
                      </a:lvl4pPr>
                      <a:lvl5pPr marL="1828800" algn="l" defTabSz="914400" rtl="0" eaLnBrk="1" latinLnBrk="0" hangingPunct="1">
                        <a:defRPr kumimoji="1" sz="1800" kern="1200">
                          <a:solidFill>
                            <a:schemeClr val="tx1"/>
                          </a:solidFill>
                          <a:latin typeface="メイリオ"/>
                          <a:ea typeface="メイリオ"/>
                        </a:defRPr>
                      </a:lvl5pPr>
                      <a:lvl6pPr marL="2286000" algn="l" defTabSz="914400" rtl="0" eaLnBrk="1" latinLnBrk="0" hangingPunct="1">
                        <a:defRPr kumimoji="1" sz="1800" kern="1200">
                          <a:solidFill>
                            <a:schemeClr val="tx1"/>
                          </a:solidFill>
                          <a:latin typeface="メイリオ"/>
                          <a:ea typeface="メイリオ"/>
                        </a:defRPr>
                      </a:lvl6pPr>
                      <a:lvl7pPr marL="2743200" algn="l" defTabSz="914400" rtl="0" eaLnBrk="1" latinLnBrk="0" hangingPunct="1">
                        <a:defRPr kumimoji="1" sz="1800" kern="1200">
                          <a:solidFill>
                            <a:schemeClr val="tx1"/>
                          </a:solidFill>
                          <a:latin typeface="メイリオ"/>
                          <a:ea typeface="メイリオ"/>
                        </a:defRPr>
                      </a:lvl7pPr>
                      <a:lvl8pPr marL="3200400" algn="l" defTabSz="914400" rtl="0" eaLnBrk="1" latinLnBrk="0" hangingPunct="1">
                        <a:defRPr kumimoji="1" sz="1800" kern="1200">
                          <a:solidFill>
                            <a:schemeClr val="tx1"/>
                          </a:solidFill>
                          <a:latin typeface="メイリオ"/>
                          <a:ea typeface="メイリオ"/>
                        </a:defRPr>
                      </a:lvl8pPr>
                      <a:lvl9pPr marL="3657600" algn="l" defTabSz="914400" rtl="0" eaLnBrk="1" latinLnBrk="0" hangingPunct="1">
                        <a:defRPr kumimoji="1" sz="1800" kern="1200">
                          <a:solidFill>
                            <a:schemeClr val="tx1"/>
                          </a:solidFill>
                          <a:latin typeface="メイリオ"/>
                          <a:ea typeface="メイリオ"/>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a:t>
                      </a:r>
                    </a:p>
                  </a:txBody>
                  <a:tcP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0" name="Text Box 108"/>
          <p:cNvSpPr txBox="1">
            <a:spLocks noChangeArrowheads="1"/>
          </p:cNvSpPr>
          <p:nvPr/>
        </p:nvSpPr>
        <p:spPr bwMode="auto">
          <a:xfrm>
            <a:off x="6456460" y="1563638"/>
            <a:ext cx="2505814" cy="261610"/>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srgbClr val="404040"/>
                </a:solidFill>
                <a:effectLst/>
                <a:uLnTx/>
                <a:uFillTx/>
                <a:latin typeface="メイリオ" pitchFamily="50" charset="-128"/>
                <a:ea typeface="メイリオ" pitchFamily="50" charset="-128"/>
                <a:cs typeface="メイリオ" pitchFamily="50" charset="-128"/>
              </a:rPr>
              <a:t>条件１：「等級事に上限</a:t>
            </a:r>
            <a:r>
              <a:rPr kumimoji="0" lang="en-US" altLang="ja-JP" sz="1100" b="0" i="0" u="none" strike="noStrike" kern="1200" cap="none" spc="0" normalizeH="0" baseline="0" noProof="0" dirty="0">
                <a:ln>
                  <a:noFill/>
                </a:ln>
                <a:solidFill>
                  <a:srgbClr val="404040"/>
                </a:solidFill>
                <a:effectLst/>
                <a:uLnTx/>
                <a:uFillTx/>
                <a:latin typeface="メイリオ" pitchFamily="50" charset="-128"/>
                <a:ea typeface="メイリオ" pitchFamily="50" charset="-128"/>
                <a:cs typeface="メイリオ" pitchFamily="50" charset="-128"/>
              </a:rPr>
              <a:t>/</a:t>
            </a:r>
            <a:r>
              <a:rPr kumimoji="0" lang="ja-JP" altLang="en-US" sz="1100" b="0" i="0" u="none" strike="noStrike" kern="1200" cap="none" spc="0" normalizeH="0" baseline="0" noProof="0" dirty="0">
                <a:ln>
                  <a:noFill/>
                </a:ln>
                <a:solidFill>
                  <a:srgbClr val="404040"/>
                </a:solidFill>
                <a:effectLst/>
                <a:uLnTx/>
                <a:uFillTx/>
                <a:latin typeface="メイリオ" pitchFamily="50" charset="-128"/>
                <a:ea typeface="メイリオ" pitchFamily="50" charset="-128"/>
                <a:cs typeface="メイリオ" pitchFamily="50" charset="-128"/>
              </a:rPr>
              <a:t>下限設定」</a:t>
            </a:r>
          </a:p>
        </p:txBody>
      </p:sp>
      <p:sp>
        <p:nvSpPr>
          <p:cNvPr id="11" name="AutoShape 109"/>
          <p:cNvSpPr>
            <a:spLocks noChangeArrowheads="1"/>
          </p:cNvSpPr>
          <p:nvPr/>
        </p:nvSpPr>
        <p:spPr bwMode="auto">
          <a:xfrm>
            <a:off x="6261575" y="3804902"/>
            <a:ext cx="1152215" cy="324036"/>
          </a:xfrm>
          <a:prstGeom prst="downArrow">
            <a:avLst>
              <a:gd name="adj1" fmla="val 50000"/>
              <a:gd name="adj2" fmla="val 54532"/>
            </a:avLst>
          </a:prstGeom>
          <a:solidFill>
            <a:srgbClr val="EE5500"/>
          </a:solidFill>
          <a:ln>
            <a:noFill/>
            <a:headEnd/>
            <a:tailEnd/>
          </a:ln>
          <a:effectLst/>
          <a:scene3d>
            <a:camera prst="orthographicFront">
              <a:rot lat="0" lon="0" rev="0"/>
            </a:camera>
            <a:lightRig rig="threePt" dir="t">
              <a:rot lat="0" lon="0" rev="1200000"/>
            </a:lightRig>
          </a:scene3d>
          <a:sp3d/>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2" name="Rectangle 110"/>
          <p:cNvSpPr>
            <a:spLocks noChangeArrowheads="1"/>
          </p:cNvSpPr>
          <p:nvPr/>
        </p:nvSpPr>
        <p:spPr bwMode="auto">
          <a:xfrm>
            <a:off x="5580112" y="4165463"/>
            <a:ext cx="2592388" cy="323516"/>
          </a:xfrm>
          <a:prstGeom prst="rect">
            <a:avLst/>
          </a:prstGeom>
          <a:solidFill>
            <a:srgbClr val="FF9900"/>
          </a:solidFill>
          <a:ln>
            <a:noFill/>
            <a:headEnd/>
            <a:tailEnd/>
          </a:ln>
          <a:effectLst/>
          <a:scene3d>
            <a:camera prst="orthographicFront">
              <a:rot lat="0" lon="0" rev="0"/>
            </a:camera>
            <a:lightRig rig="threePt" dir="t">
              <a:rot lat="0" lon="0" rev="1200000"/>
            </a:lightRig>
          </a:scene3d>
          <a:sp3d/>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成果給の賃金決定</a:t>
            </a:r>
          </a:p>
        </p:txBody>
      </p:sp>
      <p:sp>
        <p:nvSpPr>
          <p:cNvPr id="13" name="Text Box 114"/>
          <p:cNvSpPr txBox="1">
            <a:spLocks noChangeArrowheads="1"/>
          </p:cNvSpPr>
          <p:nvPr/>
        </p:nvSpPr>
        <p:spPr bwMode="auto">
          <a:xfrm>
            <a:off x="4896036" y="4567395"/>
            <a:ext cx="4284476" cy="236603"/>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ts val="1100"/>
              </a:lnSpc>
              <a:spcBef>
                <a:spcPct val="50000"/>
              </a:spcBef>
              <a:spcAft>
                <a:spcPts val="0"/>
              </a:spcAft>
              <a:buClrTx/>
              <a:buSzTx/>
              <a:buFontTx/>
              <a:buNone/>
              <a:tabLst/>
              <a:defRPr/>
            </a:pPr>
            <a:r>
              <a:rPr kumimoji="0" lang="en-US" altLang="ja-JP" sz="1000" b="0" i="0" u="none" strike="noStrike" kern="1200" cap="none" spc="0" normalizeH="0" baseline="0" noProof="0" dirty="0">
                <a:ln>
                  <a:noFill/>
                </a:ln>
                <a:solidFill>
                  <a:srgbClr val="404040"/>
                </a:solidFill>
                <a:effectLst/>
                <a:uLnTx/>
                <a:uFillTx/>
                <a:latin typeface="メイリオ" pitchFamily="50" charset="-128"/>
                <a:ea typeface="メイリオ" pitchFamily="50" charset="-128"/>
                <a:cs typeface="メイリオ" pitchFamily="50" charset="-128"/>
              </a:rPr>
              <a:t>※</a:t>
            </a:r>
            <a:r>
              <a:rPr kumimoji="0" lang="ja-JP" altLang="en-US" sz="1000" b="0" i="0" u="none" strike="noStrike" kern="1200" cap="none" spc="0" normalizeH="0" baseline="0" noProof="0" dirty="0">
                <a:ln>
                  <a:noFill/>
                </a:ln>
                <a:solidFill>
                  <a:srgbClr val="404040"/>
                </a:solidFill>
                <a:effectLst/>
                <a:uLnTx/>
                <a:uFillTx/>
                <a:latin typeface="メイリオ" pitchFamily="50" charset="-128"/>
                <a:ea typeface="メイリオ" pitchFamily="50" charset="-128"/>
                <a:cs typeface="メイリオ" pitchFamily="50" charset="-128"/>
              </a:rPr>
              <a:t>上記は加算減算方式の例です</a:t>
            </a:r>
            <a:r>
              <a:rPr kumimoji="0" lang="ja-JP" altLang="en-US" sz="1000" dirty="0">
                <a:solidFill>
                  <a:srgbClr val="404040"/>
                </a:solidFill>
                <a:latin typeface="メイリオ" pitchFamily="50" charset="-128"/>
                <a:ea typeface="メイリオ" pitchFamily="50" charset="-128"/>
                <a:cs typeface="メイリオ" pitchFamily="50" charset="-128"/>
              </a:rPr>
              <a:t>。</a:t>
            </a:r>
            <a:r>
              <a:rPr kumimoji="0" lang="ja-JP" altLang="en-US" sz="1000" b="0" i="0" u="none" strike="noStrike" kern="1200" cap="none" spc="0" normalizeH="0" baseline="0" noProof="0" dirty="0">
                <a:ln>
                  <a:noFill/>
                </a:ln>
                <a:solidFill>
                  <a:srgbClr val="404040"/>
                </a:solidFill>
                <a:effectLst/>
                <a:uLnTx/>
                <a:uFillTx/>
                <a:latin typeface="メイリオ" pitchFamily="50" charset="-128"/>
                <a:ea typeface="メイリオ" pitchFamily="50" charset="-128"/>
                <a:cs typeface="メイリオ" pitchFamily="50" charset="-128"/>
              </a:rPr>
              <a:t>その他の計算方法も各種対応可能</a:t>
            </a:r>
          </a:p>
        </p:txBody>
      </p:sp>
      <p:sp>
        <p:nvSpPr>
          <p:cNvPr id="14" name="AutoShape 109"/>
          <p:cNvSpPr>
            <a:spLocks noChangeArrowheads="1"/>
          </p:cNvSpPr>
          <p:nvPr/>
        </p:nvSpPr>
        <p:spPr bwMode="auto">
          <a:xfrm rot="16200000">
            <a:off x="4412166" y="2308552"/>
            <a:ext cx="399811" cy="296167"/>
          </a:xfrm>
          <a:prstGeom prst="downArrow">
            <a:avLst>
              <a:gd name="adj1" fmla="val 50000"/>
              <a:gd name="adj2" fmla="val 54532"/>
            </a:avLst>
          </a:prstGeom>
          <a:solidFill>
            <a:srgbClr val="EE5500"/>
          </a:solidFill>
          <a:ln>
            <a:noFill/>
            <a:headEnd/>
            <a:tailEnd/>
          </a:ln>
          <a:effectLst/>
          <a:scene3d>
            <a:camera prst="orthographicFront">
              <a:rot lat="0" lon="0" rev="0"/>
            </a:camera>
            <a:lightRig rig="threePt" dir="t">
              <a:rot lat="0" lon="0" rev="1200000"/>
            </a:lightRig>
          </a:scene3d>
          <a:sp3d/>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5" name="AutoShape 109"/>
          <p:cNvSpPr>
            <a:spLocks noChangeArrowheads="1"/>
          </p:cNvSpPr>
          <p:nvPr/>
        </p:nvSpPr>
        <p:spPr bwMode="auto">
          <a:xfrm rot="16200000">
            <a:off x="4420792" y="3132878"/>
            <a:ext cx="399811" cy="296167"/>
          </a:xfrm>
          <a:prstGeom prst="downArrow">
            <a:avLst>
              <a:gd name="adj1" fmla="val 50000"/>
              <a:gd name="adj2" fmla="val 54532"/>
            </a:avLst>
          </a:prstGeom>
          <a:solidFill>
            <a:srgbClr val="EE5500"/>
          </a:solidFill>
          <a:ln>
            <a:noFill/>
            <a:headEnd/>
            <a:tailEnd/>
          </a:ln>
          <a:effectLst/>
          <a:scene3d>
            <a:camera prst="orthographicFront">
              <a:rot lat="0" lon="0" rev="0"/>
            </a:camera>
            <a:lightRig rig="threePt" dir="t">
              <a:rot lat="0" lon="0" rev="1200000"/>
            </a:lightRig>
          </a:scene3d>
          <a:sp3d/>
        </p:spPr>
        <p:txBody>
          <a:bodyPr vert="eaVert"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542537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22</a:t>
            </a:fld>
            <a:endParaRPr kumimoji="1" lang="ja-JP" altLang="en-US" dirty="0"/>
          </a:p>
        </p:txBody>
      </p:sp>
      <p:sp>
        <p:nvSpPr>
          <p:cNvPr id="3" name="タイトル 2"/>
          <p:cNvSpPr>
            <a:spLocks noGrp="1"/>
          </p:cNvSpPr>
          <p:nvPr>
            <p:ph type="title"/>
          </p:nvPr>
        </p:nvSpPr>
        <p:spPr/>
        <p:txBody>
          <a:bodyPr/>
          <a:lstStyle/>
          <a:p>
            <a:r>
              <a:rPr kumimoji="1" lang="ja-JP" altLang="en-US" dirty="0"/>
              <a:t>人事管理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賞与シミュレーション作成例</a:t>
            </a:r>
          </a:p>
        </p:txBody>
      </p:sp>
      <p:sp>
        <p:nvSpPr>
          <p:cNvPr id="7" name="Text Box 8"/>
          <p:cNvSpPr txBox="1">
            <a:spLocks noChangeArrowheads="1"/>
          </p:cNvSpPr>
          <p:nvPr/>
        </p:nvSpPr>
        <p:spPr bwMode="auto">
          <a:xfrm>
            <a:off x="861028" y="1300568"/>
            <a:ext cx="2849563" cy="338554"/>
          </a:xfrm>
          <a:prstGeom prst="rect">
            <a:avLst/>
          </a:prstGeom>
          <a:noFill/>
          <a:ln w="9525" algn="ctr">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（号俸 ＋ </a:t>
            </a:r>
            <a:r>
              <a:rPr kumimoji="0" lang="ja-JP" altLang="en-US" sz="1600" b="0" i="0" u="sng"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進号数</a:t>
            </a:r>
            <a:r>
              <a:rPr kumimoji="0" lang="ja-JP" altLang="en-US" sz="160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　</a:t>
            </a:r>
          </a:p>
        </p:txBody>
      </p:sp>
      <p:sp>
        <p:nvSpPr>
          <p:cNvPr id="8" name="Text Box 10"/>
          <p:cNvSpPr txBox="1">
            <a:spLocks noChangeArrowheads="1"/>
          </p:cNvSpPr>
          <p:nvPr/>
        </p:nvSpPr>
        <p:spPr bwMode="auto">
          <a:xfrm>
            <a:off x="1800101" y="1621243"/>
            <a:ext cx="1454244" cy="261610"/>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評価内容により決定</a:t>
            </a:r>
          </a:p>
        </p:txBody>
      </p:sp>
      <p:sp>
        <p:nvSpPr>
          <p:cNvPr id="9" name="AutoShape 11"/>
          <p:cNvSpPr>
            <a:spLocks noChangeArrowheads="1"/>
          </p:cNvSpPr>
          <p:nvPr/>
        </p:nvSpPr>
        <p:spPr bwMode="auto">
          <a:xfrm>
            <a:off x="3444117" y="1172033"/>
            <a:ext cx="296092" cy="672525"/>
          </a:xfrm>
          <a:prstGeom prst="rightArrow">
            <a:avLst>
              <a:gd name="adj1" fmla="val 50000"/>
              <a:gd name="adj2" fmla="val 28000"/>
            </a:avLst>
          </a:prstGeom>
          <a:solidFill>
            <a:srgbClr val="FF9900"/>
          </a:solidFill>
          <a:ln>
            <a:noFill/>
            <a:headEnd/>
            <a:tailEnd/>
          </a:ln>
          <a:effectLst/>
          <a:scene3d>
            <a:camera prst="orthographicFront">
              <a:rot lat="0" lon="0" rev="0"/>
            </a:camera>
            <a:lightRig rig="threePt" dir="t">
              <a:rot lat="0" lon="0" rev="1200000"/>
            </a:lightRig>
          </a:scene3d>
          <a:sp3d/>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endParaRPr>
          </a:p>
        </p:txBody>
      </p:sp>
      <p:sp>
        <p:nvSpPr>
          <p:cNvPr id="10" name="Text Box 12"/>
          <p:cNvSpPr txBox="1">
            <a:spLocks noChangeArrowheads="1"/>
          </p:cNvSpPr>
          <p:nvPr/>
        </p:nvSpPr>
        <p:spPr bwMode="auto">
          <a:xfrm>
            <a:off x="3972528" y="1388057"/>
            <a:ext cx="800219" cy="338554"/>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B91B17"/>
                </a:solidFill>
                <a:effectLst/>
                <a:uLnTx/>
                <a:uFillTx/>
                <a:latin typeface="メイリオ" pitchFamily="50" charset="-128"/>
                <a:ea typeface="メイリオ" pitchFamily="50" charset="-128"/>
                <a:cs typeface="メイリオ" pitchFamily="50" charset="-128"/>
              </a:rPr>
              <a:t>新号俸</a:t>
            </a:r>
          </a:p>
        </p:txBody>
      </p:sp>
      <p:sp>
        <p:nvSpPr>
          <p:cNvPr id="11" name="Rectangle 13"/>
          <p:cNvSpPr>
            <a:spLocks noChangeArrowheads="1"/>
          </p:cNvSpPr>
          <p:nvPr/>
        </p:nvSpPr>
        <p:spPr bwMode="auto">
          <a:xfrm>
            <a:off x="5328253" y="1323029"/>
            <a:ext cx="1187450" cy="432000"/>
          </a:xfrm>
          <a:prstGeom prst="rect">
            <a:avLst/>
          </a:prstGeom>
          <a:solidFill>
            <a:srgbClr val="54C2F0"/>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俸給表</a:t>
            </a:r>
          </a:p>
        </p:txBody>
      </p:sp>
      <p:sp>
        <p:nvSpPr>
          <p:cNvPr id="12" name="Text Box 14"/>
          <p:cNvSpPr txBox="1">
            <a:spLocks noChangeArrowheads="1"/>
          </p:cNvSpPr>
          <p:nvPr/>
        </p:nvSpPr>
        <p:spPr bwMode="auto">
          <a:xfrm>
            <a:off x="4177316" y="992013"/>
            <a:ext cx="595035" cy="338554"/>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B91B17"/>
                </a:solidFill>
                <a:effectLst/>
                <a:uLnTx/>
                <a:uFillTx/>
                <a:latin typeface="メイリオ" pitchFamily="50" charset="-128"/>
                <a:ea typeface="メイリオ" pitchFamily="50" charset="-128"/>
                <a:cs typeface="メイリオ" pitchFamily="50" charset="-128"/>
              </a:rPr>
              <a:t>等級</a:t>
            </a:r>
          </a:p>
        </p:txBody>
      </p:sp>
      <p:cxnSp>
        <p:nvCxnSpPr>
          <p:cNvPr id="13" name="AutoShape 15"/>
          <p:cNvCxnSpPr>
            <a:cxnSpLocks noChangeShapeType="1"/>
            <a:endCxn id="11" idx="1"/>
          </p:cNvCxnSpPr>
          <p:nvPr/>
        </p:nvCxnSpPr>
        <p:spPr bwMode="auto">
          <a:xfrm flipV="1">
            <a:off x="4772747" y="1539029"/>
            <a:ext cx="555506" cy="1674"/>
          </a:xfrm>
          <a:prstGeom prst="straightConnector1">
            <a:avLst/>
          </a:prstGeom>
          <a:noFill/>
          <a:ln w="38100" cap="flat" cmpd="sng" algn="ctr">
            <a:solidFill>
              <a:srgbClr val="7F7F7F"/>
            </a:solidFill>
            <a:prstDash val="solid"/>
            <a:headEnd/>
            <a:tailEnd/>
          </a:ln>
          <a:effectLst>
            <a:outerShdw blurRad="40000" dist="23000" dir="5400000" rotWithShape="0">
              <a:srgbClr val="000000">
                <a:alpha val="35000"/>
              </a:srgbClr>
            </a:outerShdw>
          </a:effectLst>
        </p:spPr>
      </p:cxnSp>
      <p:cxnSp>
        <p:nvCxnSpPr>
          <p:cNvPr id="14" name="AutoShape 17"/>
          <p:cNvCxnSpPr>
            <a:cxnSpLocks noChangeShapeType="1"/>
            <a:stCxn id="12" idx="3"/>
          </p:cNvCxnSpPr>
          <p:nvPr/>
        </p:nvCxnSpPr>
        <p:spPr bwMode="auto">
          <a:xfrm>
            <a:off x="4772351" y="1161290"/>
            <a:ext cx="292377" cy="376823"/>
          </a:xfrm>
          <a:prstGeom prst="bentConnector2">
            <a:avLst/>
          </a:prstGeom>
          <a:noFill/>
          <a:ln w="38100" cap="flat" cmpd="sng" algn="ctr">
            <a:solidFill>
              <a:srgbClr val="7F7F7F"/>
            </a:solidFill>
            <a:prstDash val="solid"/>
            <a:headEnd/>
            <a:tailEnd/>
          </a:ln>
          <a:effectLst>
            <a:outerShdw blurRad="40000" dist="23000" dir="5400000" rotWithShape="0">
              <a:srgbClr val="000000">
                <a:alpha val="35000"/>
              </a:srgbClr>
            </a:outerShdw>
          </a:effectLst>
        </p:spPr>
      </p:cxnSp>
      <p:sp>
        <p:nvSpPr>
          <p:cNvPr id="15" name="Text Box 18"/>
          <p:cNvSpPr txBox="1">
            <a:spLocks noChangeArrowheads="1"/>
          </p:cNvSpPr>
          <p:nvPr/>
        </p:nvSpPr>
        <p:spPr bwMode="auto">
          <a:xfrm>
            <a:off x="7236428" y="1319897"/>
            <a:ext cx="1188000" cy="432000"/>
          </a:xfrm>
          <a:prstGeom prst="rect">
            <a:avLst/>
          </a:prstGeom>
          <a:solidFill>
            <a:srgbClr val="54C2F0"/>
          </a:solidFill>
          <a:ln w="25400" cap="flat" cmpd="sng" algn="ctr">
            <a:solidFill>
              <a:srgbClr val="FFFFFF">
                <a:lumMod val="85000"/>
              </a:srgbClr>
            </a:solidFill>
            <a:prstDash val="solid"/>
            <a:headEnd/>
            <a:tailEnd/>
          </a:ln>
          <a:effectLst/>
        </p:spPr>
        <p:txBody>
          <a:bodyPr wrap="square"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昇給額</a:t>
            </a:r>
          </a:p>
        </p:txBody>
      </p:sp>
      <p:sp>
        <p:nvSpPr>
          <p:cNvPr id="16" name="AutoShape 19"/>
          <p:cNvSpPr>
            <a:spLocks noChangeArrowheads="1"/>
          </p:cNvSpPr>
          <p:nvPr/>
        </p:nvSpPr>
        <p:spPr bwMode="auto">
          <a:xfrm>
            <a:off x="6671144" y="1345142"/>
            <a:ext cx="395741" cy="487255"/>
          </a:xfrm>
          <a:prstGeom prst="rightArrow">
            <a:avLst>
              <a:gd name="adj1" fmla="val 50000"/>
              <a:gd name="adj2" fmla="val 28000"/>
            </a:avLst>
          </a:prstGeom>
          <a:solidFill>
            <a:srgbClr val="FF9900"/>
          </a:solidFill>
          <a:ln>
            <a:noFill/>
            <a:headEnd/>
            <a:tailEnd/>
          </a:ln>
          <a:effectLst/>
          <a:scene3d>
            <a:camera prst="orthographicFront">
              <a:rot lat="0" lon="0" rev="0"/>
            </a:camera>
            <a:lightRig rig="threePt" dir="t">
              <a:rot lat="0" lon="0" rev="1200000"/>
            </a:lightRig>
          </a:scene3d>
          <a:sp3d/>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endParaRPr>
          </a:p>
        </p:txBody>
      </p:sp>
      <p:sp>
        <p:nvSpPr>
          <p:cNvPr id="17" name="Text Box 7"/>
          <p:cNvSpPr txBox="1">
            <a:spLocks noChangeArrowheads="1"/>
          </p:cNvSpPr>
          <p:nvPr/>
        </p:nvSpPr>
        <p:spPr bwMode="auto">
          <a:xfrm>
            <a:off x="359532" y="949324"/>
            <a:ext cx="3057247" cy="338554"/>
          </a:xfrm>
          <a:prstGeom prst="rect">
            <a:avLst/>
          </a:prstGeom>
          <a:solidFill>
            <a:srgbClr val="EE5500"/>
          </a:solidFill>
          <a:ln w="19050">
            <a:solidFill>
              <a:schemeClr val="bg1">
                <a:lumMod val="75000"/>
              </a:schemeClr>
            </a:solidFill>
            <a:headEnd/>
            <a:tailEnd/>
          </a:ln>
          <a:effectLst/>
          <a:scene3d>
            <a:camera prst="orthographicFront">
              <a:rot lat="0" lon="0" rev="0"/>
            </a:camera>
            <a:lightRig rig="threePt" dir="t">
              <a:rot lat="0" lon="0" rev="1200000"/>
            </a:lightRig>
          </a:scene3d>
          <a:sp3d/>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計算式の設定例：昇給構成登録</a:t>
            </a:r>
          </a:p>
        </p:txBody>
      </p:sp>
      <p:sp>
        <p:nvSpPr>
          <p:cNvPr id="18" name="Text Box 4"/>
          <p:cNvSpPr txBox="1">
            <a:spLocks noChangeArrowheads="1"/>
          </p:cNvSpPr>
          <p:nvPr/>
        </p:nvSpPr>
        <p:spPr bwMode="auto">
          <a:xfrm>
            <a:off x="327538" y="2059560"/>
            <a:ext cx="4352474" cy="2708434"/>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①　資格等級および号俸を取得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資格等級および号俸を画面から取得</a:t>
            </a:r>
          </a:p>
          <a:p>
            <a:pPr marL="0" marR="0" lvl="0" indent="0" algn="l" defTabSz="914400" rtl="0" eaLnBrk="1" fontAlgn="auto" latinLnBrk="0" hangingPunct="1">
              <a:lnSpc>
                <a:spcPts val="1200"/>
              </a:lnSpc>
              <a:spcBef>
                <a:spcPts val="0"/>
              </a:spcBef>
              <a:spcAft>
                <a:spcPts val="0"/>
              </a:spcAft>
              <a:buClrTx/>
              <a:buSzTx/>
              <a:buFontTx/>
              <a:buNone/>
              <a:tabLst/>
              <a:defRPr/>
            </a:pPr>
            <a:endPar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②　昇級数を取得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成昇給評価の内容より昇級数を取得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例）　評価</a:t>
            </a:r>
            <a:r>
              <a:rPr kumimoji="0" lang="en-US" altLang="ja-JP"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A</a:t>
            </a: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の場合　号俸を３つ進める。　　</a:t>
            </a:r>
          </a:p>
          <a:p>
            <a:pPr marL="0" marR="0" lvl="0" indent="0" algn="l" defTabSz="914400" rtl="0" eaLnBrk="1" fontAlgn="auto" latinLnBrk="0" hangingPunct="1">
              <a:lnSpc>
                <a:spcPts val="12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その「３」を条件テーブルより取得</a:t>
            </a:r>
            <a:b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br>
            <a:endPar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③　現号俸に昇級数を加算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②で取得した昇級を加算し新号俸を決定</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（上限を</a:t>
            </a:r>
            <a:r>
              <a:rPr kumimoji="0" lang="en-US" altLang="ja-JP"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10</a:t>
            </a:r>
            <a:r>
              <a:rPr kumimoji="0" lang="ja-JP" altLang="en-US" sz="1300" b="0" i="0" u="none" strike="noStrike" kern="0" cap="none" spc="0" normalizeH="0" baseline="0" noProof="0" dirty="0" err="1">
                <a:ln>
                  <a:noFill/>
                </a:ln>
                <a:solidFill>
                  <a:prstClr val="black"/>
                </a:solidFill>
                <a:effectLst/>
                <a:uLnTx/>
                <a:uFillTx/>
                <a:latin typeface="メイリオ" pitchFamily="50" charset="-128"/>
                <a:ea typeface="メイリオ" pitchFamily="50" charset="-128"/>
                <a:cs typeface="メイリオ" pitchFamily="50" charset="-128"/>
              </a:rPr>
              <a:t>まで</a:t>
            </a: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とする）</a:t>
            </a:r>
          </a:p>
          <a:p>
            <a:pPr marL="0" marR="0" lvl="0" indent="0" algn="l" defTabSz="914400" rtl="0" eaLnBrk="1" fontAlgn="auto" latinLnBrk="0" hangingPunct="1">
              <a:lnSpc>
                <a:spcPts val="1200"/>
              </a:lnSpc>
              <a:spcBef>
                <a:spcPts val="0"/>
              </a:spcBef>
              <a:spcAft>
                <a:spcPts val="0"/>
              </a:spcAft>
              <a:buClrTx/>
              <a:buSzTx/>
              <a:buFontTx/>
              <a:buNone/>
              <a:tabLst/>
              <a:defRPr/>
            </a:pPr>
            <a:endPar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④　新賃金を俸給表より取得</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3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①の等級と③の新号俸で賃金表を検索賃金を確定</a:t>
            </a:r>
          </a:p>
        </p:txBody>
      </p:sp>
      <p:pic>
        <p:nvPicPr>
          <p:cNvPr id="19" name="図 18"/>
          <p:cNvPicPr>
            <a:picLocks noChangeAspect="1"/>
          </p:cNvPicPr>
          <p:nvPr/>
        </p:nvPicPr>
        <p:blipFill rotWithShape="1">
          <a:blip r:embed="rId2"/>
          <a:srcRect t="7081" r="10842"/>
          <a:stretch/>
        </p:blipFill>
        <p:spPr>
          <a:xfrm>
            <a:off x="4656463" y="2155618"/>
            <a:ext cx="3587945" cy="2337048"/>
          </a:xfrm>
          <a:prstGeom prst="rect">
            <a:avLst/>
          </a:prstGeom>
          <a:ln>
            <a:solidFill>
              <a:schemeClr val="bg1">
                <a:lumMod val="50000"/>
              </a:schemeClr>
            </a:solidFill>
          </a:ln>
        </p:spPr>
      </p:pic>
      <p:pic>
        <p:nvPicPr>
          <p:cNvPr id="20" name="図 19"/>
          <p:cNvPicPr>
            <a:picLocks noChangeAspect="1"/>
          </p:cNvPicPr>
          <p:nvPr/>
        </p:nvPicPr>
        <p:blipFill>
          <a:blip r:embed="rId3"/>
          <a:stretch>
            <a:fillRect/>
          </a:stretch>
        </p:blipFill>
        <p:spPr>
          <a:xfrm>
            <a:off x="5876419" y="2967794"/>
            <a:ext cx="2836041" cy="1797452"/>
          </a:xfrm>
          <a:prstGeom prst="rect">
            <a:avLst/>
          </a:prstGeom>
          <a:ln>
            <a:solidFill>
              <a:schemeClr val="bg1">
                <a:lumMod val="50000"/>
              </a:schemeClr>
            </a:solidFill>
          </a:ln>
        </p:spPr>
      </p:pic>
    </p:spTree>
    <p:extLst>
      <p:ext uri="{BB962C8B-B14F-4D97-AF65-F5344CB8AC3E}">
        <p14:creationId xmlns:p14="http://schemas.microsoft.com/office/powerpoint/2010/main" val="887556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23</a:t>
            </a:fld>
            <a:endParaRPr kumimoji="1" lang="ja-JP" altLang="en-US" dirty="0"/>
          </a:p>
        </p:txBody>
      </p:sp>
      <p:sp>
        <p:nvSpPr>
          <p:cNvPr id="3" name="タイトル 2"/>
          <p:cNvSpPr>
            <a:spLocks noGrp="1"/>
          </p:cNvSpPr>
          <p:nvPr>
            <p:ph type="title"/>
          </p:nvPr>
        </p:nvSpPr>
        <p:spPr/>
        <p:txBody>
          <a:bodyPr/>
          <a:lstStyle/>
          <a:p>
            <a:r>
              <a:rPr lang="ja-JP" altLang="en-US" dirty="0"/>
              <a:t>人事管理</a:t>
            </a:r>
            <a:endParaRPr kumimoji="1" lang="ja-JP" altLang="en-US" dirty="0"/>
          </a:p>
        </p:txBody>
      </p:sp>
      <p:sp>
        <p:nvSpPr>
          <p:cNvPr id="4" name="フッター プレースホルダー 3"/>
          <p:cNvSpPr>
            <a:spLocks noGrp="1"/>
          </p:cNvSpPr>
          <p:nvPr>
            <p:ph type="ftr" sz="quarter" idx="3"/>
          </p:nvPr>
        </p:nvSpPr>
        <p:spPr>
          <a:xfrm>
            <a:off x="371624" y="4803998"/>
            <a:ext cx="2160000" cy="135000"/>
          </a:xfrm>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賞与シミュレーション作成例</a:t>
            </a:r>
          </a:p>
        </p:txBody>
      </p:sp>
      <p:sp>
        <p:nvSpPr>
          <p:cNvPr id="9" name="Text Box 10"/>
          <p:cNvSpPr txBox="1">
            <a:spLocks noChangeArrowheads="1"/>
          </p:cNvSpPr>
          <p:nvPr/>
        </p:nvSpPr>
        <p:spPr bwMode="auto">
          <a:xfrm>
            <a:off x="217264" y="1361362"/>
            <a:ext cx="8610600" cy="338554"/>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賞与額 ＝ 基準賃金　</a:t>
            </a:r>
            <a:r>
              <a:rPr kumimoji="0" lang="en-US" altLang="ja-JP"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r>
              <a:rPr kumimoji="0" lang="ja-JP" altLang="en-US"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月数　＋　基準賃金　</a:t>
            </a:r>
            <a:r>
              <a:rPr kumimoji="0" lang="en-US" altLang="ja-JP"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r>
              <a:rPr kumimoji="0" lang="ja-JP" altLang="en-US"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査定係数 　</a:t>
            </a:r>
            <a:r>
              <a:rPr kumimoji="0" lang="en-US" altLang="ja-JP"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a:t>
            </a:r>
            <a:r>
              <a:rPr kumimoji="0" lang="ja-JP" altLang="en-US" sz="1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欠勤控除</a:t>
            </a:r>
          </a:p>
        </p:txBody>
      </p:sp>
      <p:sp>
        <p:nvSpPr>
          <p:cNvPr id="10" name="Line 11"/>
          <p:cNvSpPr>
            <a:spLocks noChangeShapeType="1"/>
          </p:cNvSpPr>
          <p:nvPr/>
        </p:nvSpPr>
        <p:spPr bwMode="auto">
          <a:xfrm>
            <a:off x="4933212" y="1635807"/>
            <a:ext cx="1028700" cy="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 name="Text Box 12"/>
          <p:cNvSpPr txBox="1">
            <a:spLocks noChangeArrowheads="1"/>
          </p:cNvSpPr>
          <p:nvPr/>
        </p:nvSpPr>
        <p:spPr bwMode="auto">
          <a:xfrm>
            <a:off x="1434160" y="1781241"/>
            <a:ext cx="3570208" cy="261610"/>
          </a:xfrm>
          <a:prstGeom prst="rect">
            <a:avLst/>
          </a:prstGeom>
          <a:noFill/>
          <a:ln w="9525">
            <a:solidFill>
              <a:srgbClr val="969696"/>
            </a:solid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資格等級／考課結果を「キー」に条件テーブルを参照</a:t>
            </a:r>
          </a:p>
        </p:txBody>
      </p:sp>
      <p:sp>
        <p:nvSpPr>
          <p:cNvPr id="12" name="Line 13"/>
          <p:cNvSpPr>
            <a:spLocks noChangeShapeType="1"/>
          </p:cNvSpPr>
          <p:nvPr/>
        </p:nvSpPr>
        <p:spPr bwMode="auto">
          <a:xfrm>
            <a:off x="6688500" y="1940607"/>
            <a:ext cx="441036" cy="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 name="Line 14"/>
          <p:cNvSpPr>
            <a:spLocks noChangeShapeType="1"/>
          </p:cNvSpPr>
          <p:nvPr/>
        </p:nvSpPr>
        <p:spPr bwMode="auto">
          <a:xfrm>
            <a:off x="6688500" y="1635807"/>
            <a:ext cx="0" cy="30480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 name="Line 15"/>
          <p:cNvSpPr>
            <a:spLocks noChangeShapeType="1"/>
          </p:cNvSpPr>
          <p:nvPr/>
        </p:nvSpPr>
        <p:spPr bwMode="auto">
          <a:xfrm>
            <a:off x="6265936" y="1635807"/>
            <a:ext cx="863600" cy="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6" name="Text Box 17"/>
          <p:cNvSpPr txBox="1">
            <a:spLocks noChangeArrowheads="1"/>
          </p:cNvSpPr>
          <p:nvPr/>
        </p:nvSpPr>
        <p:spPr bwMode="auto">
          <a:xfrm>
            <a:off x="7132393" y="1725163"/>
            <a:ext cx="1868099" cy="430887"/>
          </a:xfrm>
          <a:prstGeom prst="rect">
            <a:avLst/>
          </a:prstGeom>
          <a:noFill/>
          <a:ln w="9525">
            <a:solidFill>
              <a:srgbClr val="C0C0C0"/>
            </a:solid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kern="0" dirty="0">
                <a:solidFill>
                  <a:sysClr val="windowText" lastClr="000000"/>
                </a:solidFill>
                <a:latin typeface="メイリオ" pitchFamily="50" charset="-128"/>
                <a:ea typeface="メイリオ" pitchFamily="50" charset="-128"/>
                <a:cs typeface="メイリオ" pitchFamily="50" charset="-128"/>
              </a:rPr>
              <a:t>(</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賞与査定額／基準出勤数</a:t>
            </a:r>
            <a:r>
              <a:rPr kumimoji="0" lang="en-US" altLang="ja-JP" sz="1100" kern="0" dirty="0">
                <a:solidFill>
                  <a:sysClr val="windowText" lastClr="000000"/>
                </a:solidFill>
                <a:latin typeface="メイリオ" pitchFamily="50" charset="-128"/>
                <a:ea typeface="メイリオ" pitchFamily="50" charset="-128"/>
                <a:cs typeface="メイリオ" pitchFamily="50" charset="-128"/>
              </a:rPr>
              <a:t>)</a:t>
            </a:r>
            <a:endPar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を控除</a:t>
            </a:r>
          </a:p>
        </p:txBody>
      </p:sp>
      <p:sp>
        <p:nvSpPr>
          <p:cNvPr id="17" name="Text Box 40"/>
          <p:cNvSpPr txBox="1">
            <a:spLocks noChangeArrowheads="1"/>
          </p:cNvSpPr>
          <p:nvPr/>
        </p:nvSpPr>
        <p:spPr bwMode="auto">
          <a:xfrm>
            <a:off x="143508" y="958658"/>
            <a:ext cx="3459752" cy="338554"/>
          </a:xfrm>
          <a:prstGeom prst="rect">
            <a:avLst/>
          </a:prstGeom>
          <a:solidFill>
            <a:srgbClr val="EE5500"/>
          </a:solidFill>
          <a:ln w="25400">
            <a:solidFill>
              <a:srgbClr val="FFFFFF">
                <a:lumMod val="85000"/>
              </a:srgbClr>
            </a:solidFill>
            <a:headEnd/>
            <a:tailEnd/>
          </a:ln>
          <a:effectLst/>
          <a:scene3d>
            <a:camera prst="orthographicFront">
              <a:rot lat="0" lon="0" rev="0"/>
            </a:camera>
            <a:lightRig rig="threePt" dir="t">
              <a:rot lat="0" lon="0" rev="1200000"/>
            </a:lightRig>
          </a:scene3d>
          <a:sp3d/>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計算式の設定例：賞与構成登録</a:t>
            </a:r>
          </a:p>
        </p:txBody>
      </p:sp>
      <p:sp>
        <p:nvSpPr>
          <p:cNvPr id="18" name="Line 13"/>
          <p:cNvSpPr>
            <a:spLocks noChangeShapeType="1"/>
          </p:cNvSpPr>
          <p:nvPr/>
        </p:nvSpPr>
        <p:spPr bwMode="auto">
          <a:xfrm>
            <a:off x="4996808" y="1940607"/>
            <a:ext cx="441036" cy="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9" name="Line 14"/>
          <p:cNvSpPr>
            <a:spLocks noChangeShapeType="1"/>
          </p:cNvSpPr>
          <p:nvPr/>
        </p:nvSpPr>
        <p:spPr bwMode="auto">
          <a:xfrm>
            <a:off x="5437844" y="1635807"/>
            <a:ext cx="0" cy="30480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0" name="AutoShape 2"/>
          <p:cNvSpPr>
            <a:spLocks noChangeArrowheads="1"/>
          </p:cNvSpPr>
          <p:nvPr/>
        </p:nvSpPr>
        <p:spPr bwMode="auto">
          <a:xfrm>
            <a:off x="179512" y="2167339"/>
            <a:ext cx="5271120" cy="1575268"/>
          </a:xfrm>
          <a:prstGeom prst="flowChartAlternateProcess">
            <a:avLst/>
          </a:prstGeom>
          <a:solidFill>
            <a:sysClr val="window" lastClr="FFFFFF"/>
          </a:solidFill>
          <a:ln w="25400" cap="flat" cmpd="sng" algn="ctr">
            <a:solidFill>
              <a:srgbClr val="EE55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FFFFFF"/>
              </a:solidFill>
              <a:effectLst/>
              <a:uLnTx/>
              <a:uFillTx/>
              <a:latin typeface="HGP創英角ｺﾞｼｯｸUB"/>
              <a:ea typeface="HGP創英角ｺﾞｼｯｸUB" pitchFamily="50" charset="-128"/>
              <a:cs typeface="+mn-cs"/>
            </a:endParaRPr>
          </a:p>
        </p:txBody>
      </p:sp>
      <p:grpSp>
        <p:nvGrpSpPr>
          <p:cNvPr id="21" name="Group 3"/>
          <p:cNvGrpSpPr>
            <a:grpSpLocks/>
          </p:cNvGrpSpPr>
          <p:nvPr/>
        </p:nvGrpSpPr>
        <p:grpSpPr bwMode="auto">
          <a:xfrm>
            <a:off x="344238" y="2171197"/>
            <a:ext cx="4582485" cy="1509714"/>
            <a:chOff x="3307" y="2999"/>
            <a:chExt cx="2847" cy="951"/>
          </a:xfrm>
        </p:grpSpPr>
        <p:sp>
          <p:nvSpPr>
            <p:cNvPr id="22" name="Text Box 4"/>
            <p:cNvSpPr txBox="1">
              <a:spLocks noChangeArrowheads="1"/>
            </p:cNvSpPr>
            <p:nvPr/>
          </p:nvSpPr>
          <p:spPr bwMode="auto">
            <a:xfrm>
              <a:off x="3552" y="3194"/>
              <a:ext cx="2602" cy="756"/>
            </a:xfrm>
            <a:prstGeom prst="rect">
              <a:avLst/>
            </a:prstGeom>
            <a:solidFill>
              <a:srgbClr val="C0C0C0"/>
            </a:solid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a:ea typeface="メイリオ"/>
                </a:rPr>
                <a:t>　　</a:t>
              </a:r>
              <a:r>
                <a:rPr kumimoji="0" lang="ja-JP" altLang="en-US" sz="1200" kern="0" dirty="0">
                  <a:solidFill>
                    <a:sysClr val="windowText" lastClr="000000"/>
                  </a:solidFill>
                  <a:latin typeface="メイリオ"/>
                  <a:ea typeface="メイリオ"/>
                </a:rPr>
                <a:t>  </a:t>
              </a:r>
              <a:r>
                <a:rPr kumimoji="0" lang="ja-JP" altLang="en-US" sz="1200" b="0" i="0" u="none" strike="noStrike" kern="0" cap="none" spc="0" normalizeH="0" baseline="0" noProof="0" dirty="0">
                  <a:ln>
                    <a:noFill/>
                  </a:ln>
                  <a:solidFill>
                    <a:sysClr val="windowText" lastClr="000000"/>
                  </a:solidFill>
                  <a:effectLst/>
                  <a:uLnTx/>
                  <a:uFillTx/>
                  <a:latin typeface="メイリオ"/>
                  <a:ea typeface="メイリオ"/>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B</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200" b="0" i="0" u="none" strike="noStrike" kern="0" cap="none" spc="0" normalizeH="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C</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D</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1200" b="0" i="0" u="none" strike="noStrike" kern="0" cap="none" spc="0" normalizeH="0" noProof="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E</a:t>
              </a:r>
              <a:endPar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１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1.2</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1.1</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1.0</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0.9</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２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1.2</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1.1</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1.0</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0.9</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３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1.2</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1.1</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1.0</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0.9</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４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1.25</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1.15    1.0</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ja-JP" altLang="en-US" sz="3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0.9</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p>
          </p:txBody>
        </p:sp>
        <p:sp>
          <p:nvSpPr>
            <p:cNvPr id="23" name="Line 5"/>
            <p:cNvSpPr>
              <a:spLocks noChangeShapeType="1"/>
            </p:cNvSpPr>
            <p:nvPr/>
          </p:nvSpPr>
          <p:spPr bwMode="auto">
            <a:xfrm>
              <a:off x="3552" y="3340"/>
              <a:ext cx="2587" cy="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4" name="Line 6"/>
            <p:cNvSpPr>
              <a:spLocks noChangeShapeType="1"/>
            </p:cNvSpPr>
            <p:nvPr/>
          </p:nvSpPr>
          <p:spPr bwMode="auto">
            <a:xfrm flipH="1">
              <a:off x="3800" y="3194"/>
              <a:ext cx="2" cy="756"/>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5" name="Text Box 7"/>
            <p:cNvSpPr txBox="1">
              <a:spLocks noChangeArrowheads="1"/>
            </p:cNvSpPr>
            <p:nvPr/>
          </p:nvSpPr>
          <p:spPr bwMode="auto">
            <a:xfrm>
              <a:off x="4440" y="2999"/>
              <a:ext cx="583" cy="213"/>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dirty="0">
                  <a:ln>
                    <a:noFill/>
                  </a:ln>
                  <a:solidFill>
                    <a:srgbClr val="0065AE"/>
                  </a:solidFill>
                  <a:effectLst/>
                  <a:uLnTx/>
                  <a:uFillTx/>
                  <a:latin typeface="メイリオ"/>
                  <a:ea typeface="HGS創英角ｺﾞｼｯｸUB" pitchFamily="50" charset="-128"/>
                  <a:cs typeface="+mn-cs"/>
                </a:rPr>
                <a:t>考課結果</a:t>
              </a:r>
            </a:p>
          </p:txBody>
        </p:sp>
        <p:sp>
          <p:nvSpPr>
            <p:cNvPr id="26" name="Text Box 8"/>
            <p:cNvSpPr txBox="1">
              <a:spLocks noChangeArrowheads="1"/>
            </p:cNvSpPr>
            <p:nvPr/>
          </p:nvSpPr>
          <p:spPr bwMode="auto">
            <a:xfrm>
              <a:off x="3307" y="3296"/>
              <a:ext cx="249" cy="511"/>
            </a:xfrm>
            <a:prstGeom prst="rect">
              <a:avLst/>
            </a:prstGeom>
            <a:noFill/>
            <a:ln w="9525">
              <a:noFill/>
              <a:miter lim="800000"/>
              <a:headEnd/>
              <a:tailEnd/>
            </a:ln>
          </p:spPr>
          <p:txBody>
            <a:bodyPr vert="eaVert"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資格等級</a:t>
              </a:r>
            </a:p>
          </p:txBody>
        </p:sp>
      </p:grpSp>
      <p:sp>
        <p:nvSpPr>
          <p:cNvPr id="27" name="Text Box 9"/>
          <p:cNvSpPr txBox="1">
            <a:spLocks noChangeArrowheads="1"/>
          </p:cNvSpPr>
          <p:nvPr/>
        </p:nvSpPr>
        <p:spPr bwMode="auto">
          <a:xfrm>
            <a:off x="661872" y="2456942"/>
            <a:ext cx="762000" cy="26161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SYO</a:t>
            </a:r>
            <a:endPar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8" name="Oval 20"/>
          <p:cNvSpPr>
            <a:spLocks noChangeArrowheads="1"/>
          </p:cNvSpPr>
          <p:nvPr/>
        </p:nvSpPr>
        <p:spPr bwMode="auto">
          <a:xfrm>
            <a:off x="1184782" y="3237118"/>
            <a:ext cx="548639" cy="241300"/>
          </a:xfrm>
          <a:prstGeom prst="ellips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HGP創英角ｺﾞｼｯｸUB" pitchFamily="50" charset="-128"/>
              <a:cs typeface="+mn-cs"/>
            </a:endParaRPr>
          </a:p>
        </p:txBody>
      </p:sp>
      <p:sp>
        <p:nvSpPr>
          <p:cNvPr id="29" name="Line 23"/>
          <p:cNvSpPr>
            <a:spLocks noChangeShapeType="1"/>
          </p:cNvSpPr>
          <p:nvPr/>
        </p:nvSpPr>
        <p:spPr bwMode="auto">
          <a:xfrm flipH="1">
            <a:off x="1475655" y="3483577"/>
            <a:ext cx="0" cy="363768"/>
          </a:xfrm>
          <a:prstGeom prst="line">
            <a:avLst/>
          </a:prstGeom>
          <a:noFill/>
          <a:ln w="12700">
            <a:solidFill>
              <a:sysClr val="windowText" lastClr="000000"/>
            </a:solidFill>
            <a:round/>
            <a:headEnd type="triangle" w="lg" len="lg"/>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0" name="AutoShape 32"/>
          <p:cNvSpPr>
            <a:spLocks noChangeArrowheads="1"/>
          </p:cNvSpPr>
          <p:nvPr/>
        </p:nvSpPr>
        <p:spPr bwMode="auto">
          <a:xfrm>
            <a:off x="6040329" y="2595876"/>
            <a:ext cx="1676400" cy="990600"/>
          </a:xfrm>
          <a:prstGeom prst="flowChartInternalStorage">
            <a:avLst/>
          </a:prstGeom>
          <a:solidFill>
            <a:srgbClr val="77A233"/>
          </a:solidFill>
          <a:ln w="9525" cap="flat" cmpd="sng" algn="ctr">
            <a:solidFill>
              <a:srgbClr val="FFFFFF">
                <a:lumMod val="85000"/>
              </a:srgbClr>
            </a:solidFill>
            <a:prstDash val="solid"/>
            <a:headEnd/>
            <a:tailEnd/>
          </a:ln>
          <a:effectLst>
            <a:outerShdw blurRad="40000" dist="20000" dir="5400000" rotWithShape="0">
              <a:srgbClr val="000000">
                <a:alpha val="38000"/>
              </a:srgbClr>
            </a:outerShdw>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勤怠情報</a:t>
            </a:r>
          </a:p>
        </p:txBody>
      </p:sp>
      <p:sp>
        <p:nvSpPr>
          <p:cNvPr id="31" name="AutoShape 33"/>
          <p:cNvSpPr>
            <a:spLocks noChangeArrowheads="1"/>
          </p:cNvSpPr>
          <p:nvPr/>
        </p:nvSpPr>
        <p:spPr bwMode="auto">
          <a:xfrm>
            <a:off x="7793318" y="2530453"/>
            <a:ext cx="822933" cy="609600"/>
          </a:xfrm>
          <a:custGeom>
            <a:avLst/>
            <a:gdLst>
              <a:gd name="T0" fmla="*/ 544301 w 21600"/>
              <a:gd name="T1" fmla="*/ 0 h 21600"/>
              <a:gd name="T2" fmla="*/ 326566 w 21600"/>
              <a:gd name="T3" fmla="*/ 203200 h 21600"/>
              <a:gd name="T4" fmla="*/ 0 w 21600"/>
              <a:gd name="T5" fmla="*/ 508028 h 21600"/>
              <a:gd name="T6" fmla="*/ 326566 w 21600"/>
              <a:gd name="T7" fmla="*/ 609600 h 21600"/>
              <a:gd name="T8" fmla="*/ 653133 w 21600"/>
              <a:gd name="T9" fmla="*/ 423333 h 21600"/>
              <a:gd name="T10" fmla="*/ 762000 w 21600"/>
              <a:gd name="T11" fmla="*/ 2032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9900"/>
          </a:solidFill>
          <a:ln w="9525" cap="flat" cmpd="sng" algn="ctr">
            <a:no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Tahoma"/>
              <a:ea typeface="HGP創英角ｺﾞｼｯｸUB"/>
              <a:cs typeface="+mn-cs"/>
            </a:endParaRPr>
          </a:p>
        </p:txBody>
      </p:sp>
      <p:sp>
        <p:nvSpPr>
          <p:cNvPr id="32" name="Text Box 34"/>
          <p:cNvSpPr txBox="1">
            <a:spLocks noChangeArrowheads="1"/>
          </p:cNvSpPr>
          <p:nvPr/>
        </p:nvSpPr>
        <p:spPr bwMode="auto">
          <a:xfrm>
            <a:off x="280144" y="2229006"/>
            <a:ext cx="1261884" cy="30777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条件テーブル</a:t>
            </a:r>
          </a:p>
        </p:txBody>
      </p:sp>
      <p:sp>
        <p:nvSpPr>
          <p:cNvPr id="34" name="Text Box 18"/>
          <p:cNvSpPr txBox="1">
            <a:spLocks noChangeArrowheads="1"/>
          </p:cNvSpPr>
          <p:nvPr/>
        </p:nvSpPr>
        <p:spPr bwMode="auto">
          <a:xfrm>
            <a:off x="899592" y="3847345"/>
            <a:ext cx="2299545" cy="938719"/>
          </a:xfrm>
          <a:prstGeom prst="rect">
            <a:avLst/>
          </a:prstGeom>
          <a:solidFill>
            <a:schemeClr val="bg1"/>
          </a:solidFill>
          <a:ln w="9525">
            <a:solidFill>
              <a:srgbClr val="0065AE"/>
            </a:solidFill>
            <a:miter lim="800000"/>
            <a:headEnd/>
            <a:tailEnd/>
          </a:ln>
        </p:spPr>
        <p:txBody>
          <a:bodyPr wrap="square">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基準賃金：</a:t>
            </a:r>
            <a:r>
              <a:rPr kumimoji="0" lang="en-US" altLang="ja-JP"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200,000</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月数　　：</a:t>
            </a:r>
            <a:r>
              <a:rPr kumimoji="0" lang="en-US" altLang="ja-JP"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1.5</a:t>
            </a: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ヶ月</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考課結果：　Ａ</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資格等級：　４</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総出勤日数：　</a:t>
            </a:r>
            <a:r>
              <a:rPr kumimoji="0" lang="en-US" altLang="ja-JP"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120</a:t>
            </a:r>
          </a:p>
          <a:p>
            <a:pPr marL="0" marR="0" lvl="0" indent="0" algn="l" defTabSz="914400" rtl="0" eaLnBrk="1" fontAlgn="auto" latinLnBrk="0" hangingPunct="1">
              <a:lnSpc>
                <a:spcPts val="11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欠勤日数：　</a:t>
            </a:r>
            <a:r>
              <a:rPr kumimoji="0" lang="en-US" altLang="ja-JP"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3</a:t>
            </a:r>
            <a:r>
              <a:rPr kumimoji="0" lang="en-US" altLang="ja-JP" sz="1050" b="0" i="0" u="none" strike="noStrike" kern="0" cap="none" spc="0" normalizeH="0" noProof="0" dirty="0">
                <a:ln>
                  <a:noFill/>
                </a:ln>
                <a:solidFill>
                  <a:srgbClr val="292929"/>
                </a:solidFill>
                <a:effectLst/>
                <a:uLnTx/>
                <a:uFillTx/>
                <a:latin typeface="メイリオ" pitchFamily="50" charset="-128"/>
                <a:ea typeface="メイリオ" pitchFamily="50" charset="-128"/>
                <a:cs typeface="メイリオ" pitchFamily="50" charset="-128"/>
              </a:rPr>
              <a:t>         </a:t>
            </a:r>
            <a:r>
              <a:rPr kumimoji="0" lang="ja-JP" altLang="en-US" sz="1050" b="0" i="0" u="none" strike="noStrike" kern="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の条件の場合</a:t>
            </a:r>
          </a:p>
        </p:txBody>
      </p:sp>
      <p:sp>
        <p:nvSpPr>
          <p:cNvPr id="35" name="AutoShape 19"/>
          <p:cNvSpPr>
            <a:spLocks noChangeArrowheads="1"/>
          </p:cNvSpPr>
          <p:nvPr/>
        </p:nvSpPr>
        <p:spPr bwMode="auto">
          <a:xfrm>
            <a:off x="3324257" y="4066283"/>
            <a:ext cx="365299" cy="685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9900"/>
          </a:solidFill>
          <a:ln w="9525" cap="flat" cmpd="sng" algn="ctr">
            <a:no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Tahoma"/>
              <a:ea typeface="HGP創英角ｺﾞｼｯｸUB"/>
              <a:cs typeface="+mn-cs"/>
            </a:endParaRPr>
          </a:p>
        </p:txBody>
      </p:sp>
      <p:sp>
        <p:nvSpPr>
          <p:cNvPr id="36" name="Text Box 21"/>
          <p:cNvSpPr txBox="1">
            <a:spLocks noChangeArrowheads="1"/>
          </p:cNvSpPr>
          <p:nvPr/>
        </p:nvSpPr>
        <p:spPr bwMode="auto">
          <a:xfrm>
            <a:off x="3778529" y="4091649"/>
            <a:ext cx="5113471"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200,000×1.5</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200,000×1.25</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(550,000×3/120)</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p>
        </p:txBody>
      </p:sp>
      <p:sp>
        <p:nvSpPr>
          <p:cNvPr id="37" name="Text Box 22"/>
          <p:cNvSpPr txBox="1">
            <a:spLocks noChangeArrowheads="1"/>
          </p:cNvSpPr>
          <p:nvPr/>
        </p:nvSpPr>
        <p:spPr bwMode="auto">
          <a:xfrm>
            <a:off x="3761026" y="3837331"/>
            <a:ext cx="723275" cy="30777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賞与額</a:t>
            </a:r>
          </a:p>
        </p:txBody>
      </p:sp>
      <p:sp>
        <p:nvSpPr>
          <p:cNvPr id="38" name="Line 24"/>
          <p:cNvSpPr>
            <a:spLocks noChangeShapeType="1"/>
          </p:cNvSpPr>
          <p:nvPr/>
        </p:nvSpPr>
        <p:spPr bwMode="auto">
          <a:xfrm>
            <a:off x="3822119" y="4368648"/>
            <a:ext cx="1015858" cy="0"/>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0" name="Line 26"/>
          <p:cNvSpPr>
            <a:spLocks noChangeShapeType="1"/>
          </p:cNvSpPr>
          <p:nvPr/>
        </p:nvSpPr>
        <p:spPr bwMode="auto">
          <a:xfrm flipV="1">
            <a:off x="6209965" y="4368648"/>
            <a:ext cx="1434772" cy="1"/>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1" name="Text Box 27"/>
          <p:cNvSpPr txBox="1">
            <a:spLocks noChangeArrowheads="1"/>
          </p:cNvSpPr>
          <p:nvPr/>
        </p:nvSpPr>
        <p:spPr bwMode="auto">
          <a:xfrm>
            <a:off x="3975752" y="4369054"/>
            <a:ext cx="646331" cy="276999"/>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基本額</a:t>
            </a:r>
          </a:p>
        </p:txBody>
      </p:sp>
      <p:sp>
        <p:nvSpPr>
          <p:cNvPr id="42" name="Text Box 28"/>
          <p:cNvSpPr txBox="1">
            <a:spLocks noChangeArrowheads="1"/>
          </p:cNvSpPr>
          <p:nvPr/>
        </p:nvSpPr>
        <p:spPr bwMode="auto">
          <a:xfrm>
            <a:off x="5044359" y="4380364"/>
            <a:ext cx="954107" cy="276999"/>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査定変動額</a:t>
            </a:r>
          </a:p>
        </p:txBody>
      </p:sp>
      <p:sp>
        <p:nvSpPr>
          <p:cNvPr id="43" name="Text Box 29"/>
          <p:cNvSpPr txBox="1">
            <a:spLocks noChangeArrowheads="1"/>
          </p:cNvSpPr>
          <p:nvPr/>
        </p:nvSpPr>
        <p:spPr bwMode="auto">
          <a:xfrm>
            <a:off x="6422281" y="4395524"/>
            <a:ext cx="954107" cy="276999"/>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欠勤控除額</a:t>
            </a:r>
          </a:p>
        </p:txBody>
      </p:sp>
      <p:sp>
        <p:nvSpPr>
          <p:cNvPr id="44" name="Text Box 30"/>
          <p:cNvSpPr txBox="1">
            <a:spLocks noChangeArrowheads="1"/>
          </p:cNvSpPr>
          <p:nvPr/>
        </p:nvSpPr>
        <p:spPr bwMode="auto">
          <a:xfrm>
            <a:off x="3869761" y="4599007"/>
            <a:ext cx="4902615" cy="276999"/>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300,000 </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  </a:t>
            </a:r>
            <a:r>
              <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250,000           -13,750 </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　  　　</a:t>
            </a:r>
          </a:p>
        </p:txBody>
      </p:sp>
      <p:sp>
        <p:nvSpPr>
          <p:cNvPr id="45" name="Text Box 31"/>
          <p:cNvSpPr txBox="1">
            <a:spLocks noChangeArrowheads="1"/>
          </p:cNvSpPr>
          <p:nvPr/>
        </p:nvSpPr>
        <p:spPr bwMode="auto">
          <a:xfrm>
            <a:off x="7926428" y="4241622"/>
            <a:ext cx="1050457" cy="307777"/>
          </a:xfrm>
          <a:prstGeom prst="rect">
            <a:avLst/>
          </a:prstGeom>
          <a:solidFill>
            <a:sysClr val="window" lastClr="FFFFFF"/>
          </a:solidFill>
          <a:ln w="15875">
            <a:solidFill>
              <a:sysClr val="windowText" lastClr="000000"/>
            </a:solid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\536,250</a:t>
            </a:r>
          </a:p>
        </p:txBody>
      </p:sp>
      <p:sp>
        <p:nvSpPr>
          <p:cNvPr id="46" name="Text Box 29"/>
          <p:cNvSpPr txBox="1">
            <a:spLocks noChangeArrowheads="1"/>
          </p:cNvSpPr>
          <p:nvPr/>
        </p:nvSpPr>
        <p:spPr bwMode="auto">
          <a:xfrm>
            <a:off x="7608733" y="4255294"/>
            <a:ext cx="328936" cy="30777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p>
        </p:txBody>
      </p:sp>
      <p:sp>
        <p:nvSpPr>
          <p:cNvPr id="47" name="Line 24"/>
          <p:cNvSpPr>
            <a:spLocks noChangeShapeType="1"/>
          </p:cNvSpPr>
          <p:nvPr/>
        </p:nvSpPr>
        <p:spPr bwMode="auto">
          <a:xfrm flipV="1">
            <a:off x="5018299" y="4368648"/>
            <a:ext cx="1078266" cy="5196"/>
          </a:xfrm>
          <a:prstGeom prst="line">
            <a:avLst/>
          </a:prstGeom>
          <a:noFill/>
          <a:ln w="9525">
            <a:solidFill>
              <a:sysClr val="windowText" lastClr="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Tree>
    <p:extLst>
      <p:ext uri="{BB962C8B-B14F-4D97-AF65-F5344CB8AC3E}">
        <p14:creationId xmlns:p14="http://schemas.microsoft.com/office/powerpoint/2010/main" val="1155492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グループ化 55">
            <a:extLst>
              <a:ext uri="{FF2B5EF4-FFF2-40B4-BE49-F238E27FC236}">
                <a16:creationId xmlns:a16="http://schemas.microsoft.com/office/drawing/2014/main" id="{E5FBCF61-9984-EB50-9B1F-D0A8CFBF7A6B}"/>
              </a:ext>
            </a:extLst>
          </p:cNvPr>
          <p:cNvGrpSpPr/>
          <p:nvPr/>
        </p:nvGrpSpPr>
        <p:grpSpPr>
          <a:xfrm>
            <a:off x="7180727" y="3065528"/>
            <a:ext cx="1623306" cy="757911"/>
            <a:chOff x="7180727" y="2885508"/>
            <a:chExt cx="1623306" cy="757911"/>
          </a:xfrm>
        </p:grpSpPr>
        <p:sp>
          <p:nvSpPr>
            <p:cNvPr id="53" name="四角形: 角を丸くする 52">
              <a:extLst>
                <a:ext uri="{FF2B5EF4-FFF2-40B4-BE49-F238E27FC236}">
                  <a16:creationId xmlns:a16="http://schemas.microsoft.com/office/drawing/2014/main" id="{BFFADDE0-B265-DF78-0343-A63184727E7F}"/>
                </a:ext>
              </a:extLst>
            </p:cNvPr>
            <p:cNvSpPr/>
            <p:nvPr/>
          </p:nvSpPr>
          <p:spPr>
            <a:xfrm>
              <a:off x="7180727" y="2885508"/>
              <a:ext cx="1623306" cy="757911"/>
            </a:xfrm>
            <a:prstGeom prst="roundRect">
              <a:avLst/>
            </a:prstGeom>
            <a:solidFill>
              <a:schemeClr val="bg1"/>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E7FE857A-F80A-3DE5-BB13-149B783AED0F}"/>
                </a:ext>
              </a:extLst>
            </p:cNvPr>
            <p:cNvSpPr txBox="1"/>
            <p:nvPr/>
          </p:nvSpPr>
          <p:spPr>
            <a:xfrm>
              <a:off x="7261654" y="3072602"/>
              <a:ext cx="1506708" cy="553998"/>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b="1" dirty="0">
                  <a:solidFill>
                    <a:prstClr val="black"/>
                  </a:solidFill>
                  <a:latin typeface="メイリオ" pitchFamily="50" charset="-128"/>
                  <a:ea typeface="メイリオ" pitchFamily="50" charset="-128"/>
                  <a:cs typeface="メイリオ" pitchFamily="50" charset="-128"/>
                </a:rPr>
                <a:t>例）</a:t>
              </a:r>
              <a:endParaRPr kumimoji="1" lang="en-US" altLang="ja-JP" sz="10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000" b="1" dirty="0">
                  <a:solidFill>
                    <a:prstClr val="black"/>
                  </a:solidFill>
                  <a:latin typeface="メイリオ" pitchFamily="50" charset="-128"/>
                  <a:ea typeface="メイリオ" pitchFamily="50" charset="-128"/>
                  <a:cs typeface="メイリオ" pitchFamily="50" charset="-128"/>
                </a:rPr>
                <a:t>○○研修コース受講を△等級昇格条件とする</a:t>
              </a:r>
              <a:endParaRPr kumimoji="1" lang="en-US" altLang="ja-JP" sz="10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24</a:t>
            </a:fld>
            <a:endParaRPr kumimoji="1" lang="ja-JP" altLang="en-US" dirty="0"/>
          </a:p>
        </p:txBody>
      </p:sp>
      <p:sp>
        <p:nvSpPr>
          <p:cNvPr id="3" name="タイトル 2"/>
          <p:cNvSpPr>
            <a:spLocks noGrp="1"/>
          </p:cNvSpPr>
          <p:nvPr>
            <p:ph type="title"/>
          </p:nvPr>
        </p:nvSpPr>
        <p:spPr/>
        <p:txBody>
          <a:bodyPr/>
          <a:lstStyle/>
          <a:p>
            <a:r>
              <a:rPr kumimoji="1" lang="ja-JP" altLang="en-US" dirty="0"/>
              <a:t>人事管理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lang="ja-JP" altLang="en-US" dirty="0"/>
              <a:t>研修管理</a:t>
            </a:r>
            <a:endParaRPr kumimoji="1" lang="ja-JP" altLang="en-US" dirty="0"/>
          </a:p>
        </p:txBody>
      </p:sp>
      <p:sp>
        <p:nvSpPr>
          <p:cNvPr id="15" name="テキスト ボックス 14">
            <a:extLst>
              <a:ext uri="{FF2B5EF4-FFF2-40B4-BE49-F238E27FC236}">
                <a16:creationId xmlns:a16="http://schemas.microsoft.com/office/drawing/2014/main" id="{93747155-2F7F-3D5E-69EB-94CF4D319582}"/>
              </a:ext>
            </a:extLst>
          </p:cNvPr>
          <p:cNvSpPr txBox="1"/>
          <p:nvPr/>
        </p:nvSpPr>
        <p:spPr>
          <a:xfrm>
            <a:off x="3082517" y="3292991"/>
            <a:ext cx="130946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メイリオ" pitchFamily="50" charset="-128"/>
                <a:ea typeface="メイリオ" pitchFamily="50" charset="-128"/>
                <a:cs typeface="メイリオ" pitchFamily="50" charset="-128"/>
              </a:rPr>
              <a:t>研修</a:t>
            </a:r>
            <a:r>
              <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対象者</a:t>
            </a:r>
            <a:endParaRPr kumimoji="1" lang="en-US" altLang="ja-JP"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抽出・確定</a:t>
            </a:r>
            <a:r>
              <a:rPr kumimoji="1" lang="en-US" altLang="ja-JP"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a:t>
            </a:r>
            <a:endPar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6" name="右矢印 9">
            <a:extLst>
              <a:ext uri="{FF2B5EF4-FFF2-40B4-BE49-F238E27FC236}">
                <a16:creationId xmlns:a16="http://schemas.microsoft.com/office/drawing/2014/main" id="{77CFEC7C-B5BD-6098-1DC4-703EF92458D5}"/>
              </a:ext>
            </a:extLst>
          </p:cNvPr>
          <p:cNvSpPr/>
          <p:nvPr/>
        </p:nvSpPr>
        <p:spPr>
          <a:xfrm>
            <a:off x="4217518" y="2855569"/>
            <a:ext cx="282474" cy="383864"/>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6" name="テキスト ボックス 25">
            <a:extLst>
              <a:ext uri="{FF2B5EF4-FFF2-40B4-BE49-F238E27FC236}">
                <a16:creationId xmlns:a16="http://schemas.microsoft.com/office/drawing/2014/main" id="{19D69DCA-8EC3-9EBA-8AB6-D60BFB20A330}"/>
              </a:ext>
            </a:extLst>
          </p:cNvPr>
          <p:cNvSpPr txBox="1"/>
          <p:nvPr/>
        </p:nvSpPr>
        <p:spPr>
          <a:xfrm>
            <a:off x="5847329" y="3256473"/>
            <a:ext cx="920915"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メイリオ" pitchFamily="50" charset="-128"/>
                <a:ea typeface="メイリオ" pitchFamily="50" charset="-128"/>
                <a:cs typeface="メイリオ" pitchFamily="50" charset="-128"/>
              </a:rPr>
              <a:t>研修</a:t>
            </a:r>
            <a:r>
              <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履歴</a:t>
            </a:r>
            <a:endParaRPr kumimoji="1" lang="en-US" altLang="ja-JP"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作成</a:t>
            </a:r>
          </a:p>
        </p:txBody>
      </p:sp>
      <p:sp>
        <p:nvSpPr>
          <p:cNvPr id="27" name="右矢印 20">
            <a:extLst>
              <a:ext uri="{FF2B5EF4-FFF2-40B4-BE49-F238E27FC236}">
                <a16:creationId xmlns:a16="http://schemas.microsoft.com/office/drawing/2014/main" id="{35CC2F98-8FFC-502F-07E4-3674B142E1BB}"/>
              </a:ext>
            </a:extLst>
          </p:cNvPr>
          <p:cNvSpPr/>
          <p:nvPr/>
        </p:nvSpPr>
        <p:spPr>
          <a:xfrm rot="16200000">
            <a:off x="3594638" y="3717414"/>
            <a:ext cx="328972" cy="329607"/>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8" name="右矢印 21">
            <a:extLst>
              <a:ext uri="{FF2B5EF4-FFF2-40B4-BE49-F238E27FC236}">
                <a16:creationId xmlns:a16="http://schemas.microsoft.com/office/drawing/2014/main" id="{24DF43EC-227B-0954-83AA-96B1BEF2F116}"/>
              </a:ext>
            </a:extLst>
          </p:cNvPr>
          <p:cNvSpPr/>
          <p:nvPr/>
        </p:nvSpPr>
        <p:spPr>
          <a:xfrm rot="5400000">
            <a:off x="6186930" y="3718628"/>
            <a:ext cx="328967" cy="329605"/>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29" name="Freeform 322">
            <a:extLst>
              <a:ext uri="{FF2B5EF4-FFF2-40B4-BE49-F238E27FC236}">
                <a16:creationId xmlns:a16="http://schemas.microsoft.com/office/drawing/2014/main" id="{68DCEB93-7B87-B62A-EEE9-CCE0703E0244}"/>
              </a:ext>
            </a:extLst>
          </p:cNvPr>
          <p:cNvSpPr>
            <a:spLocks/>
          </p:cNvSpPr>
          <p:nvPr/>
        </p:nvSpPr>
        <p:spPr bwMode="auto">
          <a:xfrm>
            <a:off x="6075342" y="2837629"/>
            <a:ext cx="494038" cy="302684"/>
          </a:xfrm>
          <a:custGeom>
            <a:avLst/>
            <a:gdLst>
              <a:gd name="T0" fmla="*/ 879 w 938"/>
              <a:gd name="T1" fmla="*/ 0 h 644"/>
              <a:gd name="T2" fmla="*/ 703 w 938"/>
              <a:gd name="T3" fmla="*/ 0 h 644"/>
              <a:gd name="T4" fmla="*/ 703 w 938"/>
              <a:gd name="T5" fmla="*/ 0 h 644"/>
              <a:gd name="T6" fmla="*/ 691 w 938"/>
              <a:gd name="T7" fmla="*/ 1 h 644"/>
              <a:gd name="T8" fmla="*/ 680 w 938"/>
              <a:gd name="T9" fmla="*/ 5 h 644"/>
              <a:gd name="T10" fmla="*/ 671 w 938"/>
              <a:gd name="T11" fmla="*/ 9 h 644"/>
              <a:gd name="T12" fmla="*/ 662 w 938"/>
              <a:gd name="T13" fmla="*/ 17 h 644"/>
              <a:gd name="T14" fmla="*/ 655 w 938"/>
              <a:gd name="T15" fmla="*/ 25 h 644"/>
              <a:gd name="T16" fmla="*/ 649 w 938"/>
              <a:gd name="T17" fmla="*/ 36 h 644"/>
              <a:gd name="T18" fmla="*/ 646 w 938"/>
              <a:gd name="T19" fmla="*/ 47 h 644"/>
              <a:gd name="T20" fmla="*/ 644 w 938"/>
              <a:gd name="T21" fmla="*/ 59 h 644"/>
              <a:gd name="T22" fmla="*/ 175 w 938"/>
              <a:gd name="T23" fmla="*/ 59 h 644"/>
              <a:gd name="T24" fmla="*/ 175 w 938"/>
              <a:gd name="T25" fmla="*/ 116 h 644"/>
              <a:gd name="T26" fmla="*/ 703 w 938"/>
              <a:gd name="T27" fmla="*/ 116 h 644"/>
              <a:gd name="T28" fmla="*/ 866 w 938"/>
              <a:gd name="T29" fmla="*/ 116 h 644"/>
              <a:gd name="T30" fmla="*/ 787 w 938"/>
              <a:gd name="T31" fmla="*/ 512 h 644"/>
              <a:gd name="T32" fmla="*/ 703 w 938"/>
              <a:gd name="T33" fmla="*/ 175 h 644"/>
              <a:gd name="T34" fmla="*/ 0 w 938"/>
              <a:gd name="T35" fmla="*/ 175 h 644"/>
              <a:gd name="T36" fmla="*/ 118 w 938"/>
              <a:gd name="T37" fmla="*/ 644 h 644"/>
              <a:gd name="T38" fmla="*/ 821 w 938"/>
              <a:gd name="T39" fmla="*/ 644 h 644"/>
              <a:gd name="T40" fmla="*/ 938 w 938"/>
              <a:gd name="T41" fmla="*/ 59 h 644"/>
              <a:gd name="T42" fmla="*/ 938 w 938"/>
              <a:gd name="T43" fmla="*/ 59 h 644"/>
              <a:gd name="T44" fmla="*/ 938 w 938"/>
              <a:gd name="T45" fmla="*/ 59 h 644"/>
              <a:gd name="T46" fmla="*/ 937 w 938"/>
              <a:gd name="T47" fmla="*/ 47 h 644"/>
              <a:gd name="T48" fmla="*/ 933 w 938"/>
              <a:gd name="T49" fmla="*/ 36 h 644"/>
              <a:gd name="T50" fmla="*/ 927 w 938"/>
              <a:gd name="T51" fmla="*/ 25 h 644"/>
              <a:gd name="T52" fmla="*/ 920 w 938"/>
              <a:gd name="T53" fmla="*/ 17 h 644"/>
              <a:gd name="T54" fmla="*/ 912 w 938"/>
              <a:gd name="T55" fmla="*/ 9 h 644"/>
              <a:gd name="T56" fmla="*/ 902 w 938"/>
              <a:gd name="T57" fmla="*/ 5 h 644"/>
              <a:gd name="T58" fmla="*/ 891 w 938"/>
              <a:gd name="T59" fmla="*/ 1 h 644"/>
              <a:gd name="T60" fmla="*/ 879 w 938"/>
              <a:gd name="T61" fmla="*/ 0 h 644"/>
              <a:gd name="T62" fmla="*/ 879 w 938"/>
              <a:gd name="T63"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38" h="644">
                <a:moveTo>
                  <a:pt x="879" y="0"/>
                </a:moveTo>
                <a:lnTo>
                  <a:pt x="703" y="0"/>
                </a:lnTo>
                <a:lnTo>
                  <a:pt x="703" y="0"/>
                </a:lnTo>
                <a:lnTo>
                  <a:pt x="691" y="1"/>
                </a:lnTo>
                <a:lnTo>
                  <a:pt x="680" y="5"/>
                </a:lnTo>
                <a:lnTo>
                  <a:pt x="671" y="9"/>
                </a:lnTo>
                <a:lnTo>
                  <a:pt x="662" y="17"/>
                </a:lnTo>
                <a:lnTo>
                  <a:pt x="655" y="25"/>
                </a:lnTo>
                <a:lnTo>
                  <a:pt x="649" y="36"/>
                </a:lnTo>
                <a:lnTo>
                  <a:pt x="646" y="47"/>
                </a:lnTo>
                <a:lnTo>
                  <a:pt x="644" y="59"/>
                </a:lnTo>
                <a:lnTo>
                  <a:pt x="175" y="59"/>
                </a:lnTo>
                <a:lnTo>
                  <a:pt x="175" y="116"/>
                </a:lnTo>
                <a:lnTo>
                  <a:pt x="703" y="116"/>
                </a:lnTo>
                <a:lnTo>
                  <a:pt x="866" y="116"/>
                </a:lnTo>
                <a:lnTo>
                  <a:pt x="787" y="512"/>
                </a:lnTo>
                <a:lnTo>
                  <a:pt x="703" y="175"/>
                </a:lnTo>
                <a:lnTo>
                  <a:pt x="0" y="175"/>
                </a:lnTo>
                <a:lnTo>
                  <a:pt x="118" y="644"/>
                </a:lnTo>
                <a:lnTo>
                  <a:pt x="821" y="644"/>
                </a:lnTo>
                <a:lnTo>
                  <a:pt x="938" y="59"/>
                </a:lnTo>
                <a:lnTo>
                  <a:pt x="938" y="59"/>
                </a:lnTo>
                <a:lnTo>
                  <a:pt x="938" y="59"/>
                </a:lnTo>
                <a:lnTo>
                  <a:pt x="937" y="47"/>
                </a:lnTo>
                <a:lnTo>
                  <a:pt x="933" y="36"/>
                </a:lnTo>
                <a:lnTo>
                  <a:pt x="927" y="25"/>
                </a:lnTo>
                <a:lnTo>
                  <a:pt x="920" y="17"/>
                </a:lnTo>
                <a:lnTo>
                  <a:pt x="912" y="9"/>
                </a:lnTo>
                <a:lnTo>
                  <a:pt x="902" y="5"/>
                </a:lnTo>
                <a:lnTo>
                  <a:pt x="891" y="1"/>
                </a:lnTo>
                <a:lnTo>
                  <a:pt x="879" y="0"/>
                </a:lnTo>
                <a:lnTo>
                  <a:pt x="879"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0" name="フローチャート : 磁気ディスク 65">
            <a:extLst>
              <a:ext uri="{FF2B5EF4-FFF2-40B4-BE49-F238E27FC236}">
                <a16:creationId xmlns:a16="http://schemas.microsoft.com/office/drawing/2014/main" id="{960BD5B5-7360-4984-08B7-12FE7F260EF9}"/>
              </a:ext>
            </a:extLst>
          </p:cNvPr>
          <p:cNvSpPr/>
          <p:nvPr/>
        </p:nvSpPr>
        <p:spPr>
          <a:xfrm>
            <a:off x="3443515" y="4083918"/>
            <a:ext cx="3276364" cy="648072"/>
          </a:xfrm>
          <a:prstGeom prst="flowChartMagneticDisk">
            <a:avLst/>
          </a:prstGeom>
          <a:solidFill>
            <a:srgbClr val="00AEEB"/>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個人情報</a:t>
            </a:r>
            <a:r>
              <a:rPr kumimoji="0" lang="en-US" altLang="ja-JP" sz="16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DB</a:t>
            </a:r>
            <a:endParaRPr kumimoji="1" lang="ja-JP" altLang="en-US" sz="1600" b="1"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32" name="右矢印 25">
            <a:extLst>
              <a:ext uri="{FF2B5EF4-FFF2-40B4-BE49-F238E27FC236}">
                <a16:creationId xmlns:a16="http://schemas.microsoft.com/office/drawing/2014/main" id="{21230486-00D8-6361-191D-EFFA6CE5F22B}"/>
              </a:ext>
            </a:extLst>
          </p:cNvPr>
          <p:cNvSpPr/>
          <p:nvPr/>
        </p:nvSpPr>
        <p:spPr>
          <a:xfrm>
            <a:off x="6665790" y="3258187"/>
            <a:ext cx="282474" cy="383864"/>
          </a:xfrm>
          <a:prstGeom prst="rightArrow">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36" name="角丸四角形 29">
            <a:extLst>
              <a:ext uri="{FF2B5EF4-FFF2-40B4-BE49-F238E27FC236}">
                <a16:creationId xmlns:a16="http://schemas.microsoft.com/office/drawing/2014/main" id="{130D5C14-F6C1-B4BA-E653-8B1C9E05EDFC}"/>
              </a:ext>
            </a:extLst>
          </p:cNvPr>
          <p:cNvSpPr/>
          <p:nvPr/>
        </p:nvSpPr>
        <p:spPr>
          <a:xfrm>
            <a:off x="7128284" y="2548728"/>
            <a:ext cx="1728192" cy="677530"/>
          </a:xfrm>
          <a:prstGeom prst="roundRect">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sysClr val="window" lastClr="FFFFFF"/>
                </a:solidFill>
                <a:effectLst/>
                <a:uLnTx/>
                <a:uFillTx/>
                <a:latin typeface="メイリオ"/>
                <a:ea typeface="メイリオ"/>
                <a:cs typeface="+mn-cs"/>
              </a:rPr>
              <a:t>昇任昇格管理</a:t>
            </a:r>
            <a:endParaRPr kumimoji="1" lang="en-US" altLang="ja-JP" sz="1400" b="1" i="0" u="none" strike="noStrike" kern="0" cap="none" spc="0" normalizeH="0" baseline="0" noProof="0" dirty="0">
              <a:ln>
                <a:noFill/>
              </a:ln>
              <a:solidFill>
                <a:sysClr val="window" lastClr="FFFFFF"/>
              </a:solidFill>
              <a:effectLst/>
              <a:uLnTx/>
              <a:uFillTx/>
              <a:latin typeface="メイリオ"/>
              <a:ea typeface="メイリオ"/>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400" b="1" kern="0" dirty="0">
                <a:solidFill>
                  <a:sysClr val="window" lastClr="FFFFFF"/>
                </a:solidFill>
                <a:latin typeface="メイリオ"/>
                <a:ea typeface="メイリオ"/>
              </a:rPr>
              <a:t>処遇審査条件</a:t>
            </a:r>
            <a:endParaRPr kumimoji="1" lang="ja-JP" altLang="en-US" sz="1400" b="1" i="0" u="none" strike="noStrike" kern="0" cap="none" spc="0" normalizeH="0" baseline="0" noProof="0" dirty="0">
              <a:ln>
                <a:noFill/>
              </a:ln>
              <a:solidFill>
                <a:sysClr val="window" lastClr="FFFFFF"/>
              </a:solidFill>
              <a:effectLst/>
              <a:uLnTx/>
              <a:uFillTx/>
              <a:latin typeface="メイリオ"/>
              <a:ea typeface="メイリオ"/>
              <a:cs typeface="+mn-cs"/>
            </a:endParaRPr>
          </a:p>
        </p:txBody>
      </p:sp>
      <p:grpSp>
        <p:nvGrpSpPr>
          <p:cNvPr id="37" name="グループ化 36">
            <a:extLst>
              <a:ext uri="{FF2B5EF4-FFF2-40B4-BE49-F238E27FC236}">
                <a16:creationId xmlns:a16="http://schemas.microsoft.com/office/drawing/2014/main" id="{C53B04F6-408C-D282-0CC5-32E688D9DDF5}"/>
              </a:ext>
            </a:extLst>
          </p:cNvPr>
          <p:cNvGrpSpPr/>
          <p:nvPr/>
        </p:nvGrpSpPr>
        <p:grpSpPr>
          <a:xfrm>
            <a:off x="3430544" y="2783708"/>
            <a:ext cx="529388" cy="430887"/>
            <a:chOff x="1535113" y="649288"/>
            <a:chExt cx="381000" cy="381000"/>
          </a:xfrm>
          <a:solidFill>
            <a:schemeClr val="tx2"/>
          </a:solidFill>
        </p:grpSpPr>
        <p:sp>
          <p:nvSpPr>
            <p:cNvPr id="38" name="Freeform 108">
              <a:extLst>
                <a:ext uri="{FF2B5EF4-FFF2-40B4-BE49-F238E27FC236}">
                  <a16:creationId xmlns:a16="http://schemas.microsoft.com/office/drawing/2014/main" id="{24A0D281-EED7-8F48-D991-9478B83D011C}"/>
                </a:ext>
              </a:extLst>
            </p:cNvPr>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9" name="Freeform 109">
              <a:extLst>
                <a:ext uri="{FF2B5EF4-FFF2-40B4-BE49-F238E27FC236}">
                  <a16:creationId xmlns:a16="http://schemas.microsoft.com/office/drawing/2014/main" id="{880E5F03-127F-EA33-9584-B2E3E395FB3A}"/>
                </a:ext>
              </a:extLst>
            </p:cNvPr>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0" name="Freeform 110">
              <a:extLst>
                <a:ext uri="{FF2B5EF4-FFF2-40B4-BE49-F238E27FC236}">
                  <a16:creationId xmlns:a16="http://schemas.microsoft.com/office/drawing/2014/main" id="{A4670673-C2F4-1175-9657-DE584CF8AEE7}"/>
                </a:ext>
              </a:extLst>
            </p:cNvPr>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1" name="Freeform 111">
              <a:extLst>
                <a:ext uri="{FF2B5EF4-FFF2-40B4-BE49-F238E27FC236}">
                  <a16:creationId xmlns:a16="http://schemas.microsoft.com/office/drawing/2014/main" id="{EF6DBC8A-45C1-E6EA-D24E-F2CE68BAAB30}"/>
                </a:ext>
              </a:extLst>
            </p:cNvPr>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2" name="Freeform 112">
              <a:extLst>
                <a:ext uri="{FF2B5EF4-FFF2-40B4-BE49-F238E27FC236}">
                  <a16:creationId xmlns:a16="http://schemas.microsoft.com/office/drawing/2014/main" id="{232EB64C-576A-8376-B37E-43A1A843164E}"/>
                </a:ext>
              </a:extLst>
            </p:cNvPr>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43" name="Freeform 113">
              <a:extLst>
                <a:ext uri="{FF2B5EF4-FFF2-40B4-BE49-F238E27FC236}">
                  <a16:creationId xmlns:a16="http://schemas.microsoft.com/office/drawing/2014/main" id="{9B0A8C35-C17D-55A0-9A25-936A2DB81FF6}"/>
                </a:ext>
              </a:extLst>
            </p:cNvPr>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44" name="テキスト ボックス 43">
            <a:extLst>
              <a:ext uri="{FF2B5EF4-FFF2-40B4-BE49-F238E27FC236}">
                <a16:creationId xmlns:a16="http://schemas.microsoft.com/office/drawing/2014/main" id="{774485F0-C042-4D19-469F-3ABEC0A7599E}"/>
              </a:ext>
            </a:extLst>
          </p:cNvPr>
          <p:cNvSpPr txBox="1"/>
          <p:nvPr/>
        </p:nvSpPr>
        <p:spPr>
          <a:xfrm>
            <a:off x="4296526" y="3256473"/>
            <a:ext cx="145660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メイリオ" pitchFamily="50" charset="-128"/>
                <a:ea typeface="メイリオ" pitchFamily="50" charset="-128"/>
                <a:cs typeface="メイリオ" pitchFamily="50" charset="-128"/>
              </a:rPr>
              <a:t>研修受講</a:t>
            </a:r>
            <a:r>
              <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結果登録</a:t>
            </a:r>
            <a:endParaRPr kumimoji="1" lang="en-US" altLang="ja-JP"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b="1" dirty="0">
                <a:solidFill>
                  <a:prstClr val="black"/>
                </a:solidFill>
                <a:latin typeface="メイリオ" pitchFamily="50" charset="-128"/>
                <a:ea typeface="メイリオ" pitchFamily="50" charset="-128"/>
                <a:cs typeface="メイリオ" pitchFamily="50" charset="-128"/>
              </a:rPr>
              <a:t>(CSV</a:t>
            </a:r>
            <a:r>
              <a:rPr lang="ja-JP" altLang="en-US" sz="1100" b="1" dirty="0">
                <a:solidFill>
                  <a:prstClr val="black"/>
                </a:solidFill>
                <a:latin typeface="メイリオ" pitchFamily="50" charset="-128"/>
                <a:ea typeface="メイリオ" pitchFamily="50" charset="-128"/>
                <a:cs typeface="メイリオ" pitchFamily="50" charset="-128"/>
              </a:rPr>
              <a:t>一括取込可</a:t>
            </a:r>
            <a:r>
              <a:rPr lang="en-US" altLang="ja-JP" sz="1100" b="1" dirty="0">
                <a:solidFill>
                  <a:prstClr val="black"/>
                </a:solidFill>
                <a:latin typeface="メイリオ" pitchFamily="50" charset="-128"/>
                <a:ea typeface="メイリオ" pitchFamily="50" charset="-128"/>
                <a:cs typeface="メイリオ" pitchFamily="50" charset="-128"/>
              </a:rPr>
              <a:t>)</a:t>
            </a:r>
            <a:endPar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45" name="右矢印 9">
            <a:extLst>
              <a:ext uri="{FF2B5EF4-FFF2-40B4-BE49-F238E27FC236}">
                <a16:creationId xmlns:a16="http://schemas.microsoft.com/office/drawing/2014/main" id="{D3EA7B62-53CB-E0E4-8B3C-B5D1B06AD5F1}"/>
              </a:ext>
            </a:extLst>
          </p:cNvPr>
          <p:cNvSpPr/>
          <p:nvPr/>
        </p:nvSpPr>
        <p:spPr>
          <a:xfrm>
            <a:off x="5503623" y="2866222"/>
            <a:ext cx="282474" cy="383864"/>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a:ln>
                <a:noFill/>
              </a:ln>
              <a:solidFill>
                <a:srgbClr val="FFFFFF"/>
              </a:solidFill>
              <a:effectLst/>
              <a:uLnTx/>
              <a:uFillTx/>
              <a:latin typeface="メイリオ"/>
              <a:ea typeface="メイリオ"/>
              <a:cs typeface="+mn-cs"/>
            </a:endParaRPr>
          </a:p>
        </p:txBody>
      </p:sp>
      <p:sp>
        <p:nvSpPr>
          <p:cNvPr id="46" name="右矢印 25">
            <a:extLst>
              <a:ext uri="{FF2B5EF4-FFF2-40B4-BE49-F238E27FC236}">
                <a16:creationId xmlns:a16="http://schemas.microsoft.com/office/drawing/2014/main" id="{FD3D9ED5-4388-79EF-5EC8-95BDD766F101}"/>
              </a:ext>
            </a:extLst>
          </p:cNvPr>
          <p:cNvSpPr/>
          <p:nvPr/>
        </p:nvSpPr>
        <p:spPr>
          <a:xfrm>
            <a:off x="2921374" y="3268006"/>
            <a:ext cx="282474" cy="383864"/>
          </a:xfrm>
          <a:prstGeom prst="rightArrow">
            <a:avLst/>
          </a:prstGeom>
          <a:solidFill>
            <a:srgbClr val="EE550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48" name="Freeform 16">
            <a:extLst>
              <a:ext uri="{FF2B5EF4-FFF2-40B4-BE49-F238E27FC236}">
                <a16:creationId xmlns:a16="http://schemas.microsoft.com/office/drawing/2014/main" id="{E5BC3A32-0FB5-2134-7575-E1BDBCCFAA04}"/>
              </a:ext>
            </a:extLst>
          </p:cNvPr>
          <p:cNvSpPr>
            <a:spLocks noEditPoints="1"/>
          </p:cNvSpPr>
          <p:nvPr/>
        </p:nvSpPr>
        <p:spPr bwMode="auto">
          <a:xfrm>
            <a:off x="4776106" y="2779818"/>
            <a:ext cx="462120" cy="451925"/>
          </a:xfrm>
          <a:custGeom>
            <a:avLst/>
            <a:gdLst>
              <a:gd name="T0" fmla="*/ 147 w 454"/>
              <a:gd name="T1" fmla="*/ 260 h 443"/>
              <a:gd name="T2" fmla="*/ 126 w 454"/>
              <a:gd name="T3" fmla="*/ 218 h 443"/>
              <a:gd name="T4" fmla="*/ 73 w 454"/>
              <a:gd name="T5" fmla="*/ 149 h 443"/>
              <a:gd name="T6" fmla="*/ 87 w 454"/>
              <a:gd name="T7" fmla="*/ 136 h 443"/>
              <a:gd name="T8" fmla="*/ 148 w 454"/>
              <a:gd name="T9" fmla="*/ 199 h 443"/>
              <a:gd name="T10" fmla="*/ 187 w 454"/>
              <a:gd name="T11" fmla="*/ 226 h 443"/>
              <a:gd name="T12" fmla="*/ 232 w 454"/>
              <a:gd name="T13" fmla="*/ 274 h 443"/>
              <a:gd name="T14" fmla="*/ 279 w 454"/>
              <a:gd name="T15" fmla="*/ 240 h 443"/>
              <a:gd name="T16" fmla="*/ 325 w 454"/>
              <a:gd name="T17" fmla="*/ 229 h 443"/>
              <a:gd name="T18" fmla="*/ 354 w 454"/>
              <a:gd name="T19" fmla="*/ 95 h 443"/>
              <a:gd name="T20" fmla="*/ 379 w 454"/>
              <a:gd name="T21" fmla="*/ 0 h 443"/>
              <a:gd name="T22" fmla="*/ 0 w 454"/>
              <a:gd name="T23" fmla="*/ 274 h 443"/>
              <a:gd name="T24" fmla="*/ 143 w 454"/>
              <a:gd name="T25" fmla="*/ 263 h 443"/>
              <a:gd name="T26" fmla="*/ 237 w 454"/>
              <a:gd name="T27" fmla="*/ 34 h 443"/>
              <a:gd name="T28" fmla="*/ 237 w 454"/>
              <a:gd name="T29" fmla="*/ 45 h 443"/>
              <a:gd name="T30" fmla="*/ 32 w 454"/>
              <a:gd name="T31" fmla="*/ 40 h 443"/>
              <a:gd name="T32" fmla="*/ 38 w 454"/>
              <a:gd name="T33" fmla="*/ 64 h 443"/>
              <a:gd name="T34" fmla="*/ 274 w 454"/>
              <a:gd name="T35" fmla="*/ 70 h 443"/>
              <a:gd name="T36" fmla="*/ 38 w 454"/>
              <a:gd name="T37" fmla="*/ 76 h 443"/>
              <a:gd name="T38" fmla="*/ 38 w 454"/>
              <a:gd name="T39" fmla="*/ 64 h 443"/>
              <a:gd name="T40" fmla="*/ 38 w 454"/>
              <a:gd name="T41" fmla="*/ 95 h 443"/>
              <a:gd name="T42" fmla="*/ 243 w 454"/>
              <a:gd name="T43" fmla="*/ 101 h 443"/>
              <a:gd name="T44" fmla="*/ 38 w 454"/>
              <a:gd name="T45" fmla="*/ 106 h 443"/>
              <a:gd name="T46" fmla="*/ 400 w 454"/>
              <a:gd name="T47" fmla="*/ 239 h 443"/>
              <a:gd name="T48" fmla="*/ 454 w 454"/>
              <a:gd name="T49" fmla="*/ 443 h 443"/>
              <a:gd name="T50" fmla="*/ 423 w 454"/>
              <a:gd name="T51" fmla="*/ 298 h 443"/>
              <a:gd name="T52" fmla="*/ 415 w 454"/>
              <a:gd name="T53" fmla="*/ 443 h 443"/>
              <a:gd name="T54" fmla="*/ 293 w 454"/>
              <a:gd name="T55" fmla="*/ 298 h 443"/>
              <a:gd name="T56" fmla="*/ 239 w 454"/>
              <a:gd name="T57" fmla="*/ 331 h 443"/>
              <a:gd name="T58" fmla="*/ 212 w 454"/>
              <a:gd name="T59" fmla="*/ 328 h 443"/>
              <a:gd name="T60" fmla="*/ 188 w 454"/>
              <a:gd name="T61" fmla="*/ 238 h 443"/>
              <a:gd name="T62" fmla="*/ 278 w 454"/>
              <a:gd name="T63" fmla="*/ 253 h 443"/>
              <a:gd name="T64" fmla="*/ 317 w 454"/>
              <a:gd name="T65" fmla="*/ 239 h 443"/>
              <a:gd name="T66" fmla="*/ 351 w 454"/>
              <a:gd name="T67" fmla="*/ 266 h 443"/>
              <a:gd name="T68" fmla="*/ 354 w 454"/>
              <a:gd name="T69" fmla="*/ 359 h 443"/>
              <a:gd name="T70" fmla="*/ 357 w 454"/>
              <a:gd name="T71" fmla="*/ 266 h 443"/>
              <a:gd name="T72" fmla="*/ 400 w 454"/>
              <a:gd name="T73" fmla="*/ 239 h 443"/>
              <a:gd name="T74" fmla="*/ 294 w 454"/>
              <a:gd name="T75" fmla="*/ 165 h 443"/>
              <a:gd name="T76" fmla="*/ 414 w 454"/>
              <a:gd name="T77" fmla="*/ 165 h 443"/>
              <a:gd name="T78" fmla="*/ 177 w 454"/>
              <a:gd name="T79" fmla="*/ 230 h 443"/>
              <a:gd name="T80" fmla="*/ 134 w 454"/>
              <a:gd name="T81" fmla="*/ 230 h 443"/>
              <a:gd name="T82" fmla="*/ 84 w 454"/>
              <a:gd name="T83" fmla="*/ 153 h 443"/>
              <a:gd name="T84" fmla="*/ 91 w 454"/>
              <a:gd name="T85" fmla="*/ 147 h 443"/>
              <a:gd name="T86" fmla="*/ 155 w 454"/>
              <a:gd name="T87" fmla="*/ 208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4" h="443">
                <a:moveTo>
                  <a:pt x="143" y="263"/>
                </a:moveTo>
                <a:cubicBezTo>
                  <a:pt x="147" y="260"/>
                  <a:pt x="147" y="260"/>
                  <a:pt x="147" y="260"/>
                </a:cubicBezTo>
                <a:cubicBezTo>
                  <a:pt x="133" y="257"/>
                  <a:pt x="124" y="244"/>
                  <a:pt x="124" y="230"/>
                </a:cubicBezTo>
                <a:cubicBezTo>
                  <a:pt x="124" y="226"/>
                  <a:pt x="125" y="222"/>
                  <a:pt x="126" y="218"/>
                </a:cubicBezTo>
                <a:cubicBezTo>
                  <a:pt x="76" y="160"/>
                  <a:pt x="76" y="160"/>
                  <a:pt x="76" y="160"/>
                </a:cubicBezTo>
                <a:cubicBezTo>
                  <a:pt x="74" y="157"/>
                  <a:pt x="73" y="153"/>
                  <a:pt x="73" y="149"/>
                </a:cubicBezTo>
                <a:cubicBezTo>
                  <a:pt x="73" y="145"/>
                  <a:pt x="75" y="142"/>
                  <a:pt x="78" y="139"/>
                </a:cubicBezTo>
                <a:cubicBezTo>
                  <a:pt x="81" y="137"/>
                  <a:pt x="84" y="136"/>
                  <a:pt x="87" y="136"/>
                </a:cubicBezTo>
                <a:cubicBezTo>
                  <a:pt x="92" y="136"/>
                  <a:pt x="96" y="138"/>
                  <a:pt x="98" y="141"/>
                </a:cubicBezTo>
                <a:cubicBezTo>
                  <a:pt x="148" y="199"/>
                  <a:pt x="148" y="199"/>
                  <a:pt x="148" y="199"/>
                </a:cubicBezTo>
                <a:cubicBezTo>
                  <a:pt x="151" y="199"/>
                  <a:pt x="153" y="198"/>
                  <a:pt x="155" y="198"/>
                </a:cubicBezTo>
                <a:cubicBezTo>
                  <a:pt x="172" y="198"/>
                  <a:pt x="185" y="210"/>
                  <a:pt x="187" y="226"/>
                </a:cubicBezTo>
                <a:cubicBezTo>
                  <a:pt x="190" y="224"/>
                  <a:pt x="190" y="224"/>
                  <a:pt x="190" y="224"/>
                </a:cubicBezTo>
                <a:cubicBezTo>
                  <a:pt x="232" y="274"/>
                  <a:pt x="232" y="274"/>
                  <a:pt x="232" y="274"/>
                </a:cubicBezTo>
                <a:cubicBezTo>
                  <a:pt x="279" y="240"/>
                  <a:pt x="279" y="240"/>
                  <a:pt x="279" y="240"/>
                </a:cubicBezTo>
                <a:cubicBezTo>
                  <a:pt x="279" y="240"/>
                  <a:pt x="279" y="240"/>
                  <a:pt x="279" y="240"/>
                </a:cubicBezTo>
                <a:cubicBezTo>
                  <a:pt x="291" y="233"/>
                  <a:pt x="305" y="229"/>
                  <a:pt x="318" y="229"/>
                </a:cubicBezTo>
                <a:cubicBezTo>
                  <a:pt x="325" y="229"/>
                  <a:pt x="325" y="229"/>
                  <a:pt x="325" y="229"/>
                </a:cubicBezTo>
                <a:cubicBezTo>
                  <a:pt x="301" y="218"/>
                  <a:pt x="284" y="194"/>
                  <a:pt x="284" y="165"/>
                </a:cubicBezTo>
                <a:cubicBezTo>
                  <a:pt x="284" y="127"/>
                  <a:pt x="315" y="95"/>
                  <a:pt x="354" y="95"/>
                </a:cubicBezTo>
                <a:cubicBezTo>
                  <a:pt x="363" y="95"/>
                  <a:pt x="371" y="97"/>
                  <a:pt x="379" y="100"/>
                </a:cubicBezTo>
                <a:cubicBezTo>
                  <a:pt x="379" y="0"/>
                  <a:pt x="379" y="0"/>
                  <a:pt x="379" y="0"/>
                </a:cubicBezTo>
                <a:cubicBezTo>
                  <a:pt x="0" y="0"/>
                  <a:pt x="0" y="0"/>
                  <a:pt x="0" y="0"/>
                </a:cubicBezTo>
                <a:cubicBezTo>
                  <a:pt x="0" y="274"/>
                  <a:pt x="0" y="274"/>
                  <a:pt x="0" y="274"/>
                </a:cubicBezTo>
                <a:cubicBezTo>
                  <a:pt x="153" y="274"/>
                  <a:pt x="153" y="274"/>
                  <a:pt x="153" y="274"/>
                </a:cubicBezTo>
                <a:lnTo>
                  <a:pt x="143" y="263"/>
                </a:lnTo>
                <a:close/>
                <a:moveTo>
                  <a:pt x="38" y="34"/>
                </a:moveTo>
                <a:cubicBezTo>
                  <a:pt x="237" y="34"/>
                  <a:pt x="237" y="34"/>
                  <a:pt x="237" y="34"/>
                </a:cubicBezTo>
                <a:cubicBezTo>
                  <a:pt x="241" y="34"/>
                  <a:pt x="243" y="36"/>
                  <a:pt x="243" y="40"/>
                </a:cubicBezTo>
                <a:cubicBezTo>
                  <a:pt x="243" y="43"/>
                  <a:pt x="241" y="45"/>
                  <a:pt x="237" y="45"/>
                </a:cubicBezTo>
                <a:cubicBezTo>
                  <a:pt x="38" y="45"/>
                  <a:pt x="38" y="45"/>
                  <a:pt x="38" y="45"/>
                </a:cubicBezTo>
                <a:cubicBezTo>
                  <a:pt x="35" y="45"/>
                  <a:pt x="32" y="43"/>
                  <a:pt x="32" y="40"/>
                </a:cubicBezTo>
                <a:cubicBezTo>
                  <a:pt x="32" y="36"/>
                  <a:pt x="35" y="34"/>
                  <a:pt x="38" y="34"/>
                </a:cubicBezTo>
                <a:moveTo>
                  <a:pt x="38" y="64"/>
                </a:moveTo>
                <a:cubicBezTo>
                  <a:pt x="268" y="64"/>
                  <a:pt x="268" y="64"/>
                  <a:pt x="268" y="64"/>
                </a:cubicBezTo>
                <a:cubicBezTo>
                  <a:pt x="272" y="64"/>
                  <a:pt x="274" y="67"/>
                  <a:pt x="274" y="70"/>
                </a:cubicBezTo>
                <a:cubicBezTo>
                  <a:pt x="274" y="73"/>
                  <a:pt x="272" y="76"/>
                  <a:pt x="268" y="76"/>
                </a:cubicBezTo>
                <a:cubicBezTo>
                  <a:pt x="38" y="76"/>
                  <a:pt x="38" y="76"/>
                  <a:pt x="38" y="76"/>
                </a:cubicBezTo>
                <a:cubicBezTo>
                  <a:pt x="35" y="76"/>
                  <a:pt x="32" y="73"/>
                  <a:pt x="32" y="70"/>
                </a:cubicBezTo>
                <a:cubicBezTo>
                  <a:pt x="32" y="67"/>
                  <a:pt x="35" y="64"/>
                  <a:pt x="38" y="64"/>
                </a:cubicBezTo>
                <a:moveTo>
                  <a:pt x="32" y="101"/>
                </a:moveTo>
                <a:cubicBezTo>
                  <a:pt x="32" y="97"/>
                  <a:pt x="35" y="95"/>
                  <a:pt x="38" y="95"/>
                </a:cubicBezTo>
                <a:cubicBezTo>
                  <a:pt x="237" y="95"/>
                  <a:pt x="237" y="95"/>
                  <a:pt x="237" y="95"/>
                </a:cubicBezTo>
                <a:cubicBezTo>
                  <a:pt x="241" y="95"/>
                  <a:pt x="243" y="97"/>
                  <a:pt x="243" y="101"/>
                </a:cubicBezTo>
                <a:cubicBezTo>
                  <a:pt x="243" y="104"/>
                  <a:pt x="241" y="106"/>
                  <a:pt x="237" y="106"/>
                </a:cubicBezTo>
                <a:cubicBezTo>
                  <a:pt x="38" y="106"/>
                  <a:pt x="38" y="106"/>
                  <a:pt x="38" y="106"/>
                </a:cubicBezTo>
                <a:cubicBezTo>
                  <a:pt x="35" y="106"/>
                  <a:pt x="32" y="104"/>
                  <a:pt x="32" y="101"/>
                </a:cubicBezTo>
                <a:moveTo>
                  <a:pt x="400" y="239"/>
                </a:moveTo>
                <a:cubicBezTo>
                  <a:pt x="428" y="239"/>
                  <a:pt x="452" y="263"/>
                  <a:pt x="454" y="291"/>
                </a:cubicBezTo>
                <a:cubicBezTo>
                  <a:pt x="454" y="443"/>
                  <a:pt x="454" y="443"/>
                  <a:pt x="454" y="443"/>
                </a:cubicBezTo>
                <a:cubicBezTo>
                  <a:pt x="423" y="443"/>
                  <a:pt x="423" y="443"/>
                  <a:pt x="423" y="443"/>
                </a:cubicBezTo>
                <a:cubicBezTo>
                  <a:pt x="423" y="298"/>
                  <a:pt x="423" y="298"/>
                  <a:pt x="423" y="298"/>
                </a:cubicBezTo>
                <a:cubicBezTo>
                  <a:pt x="415" y="298"/>
                  <a:pt x="415" y="298"/>
                  <a:pt x="415" y="298"/>
                </a:cubicBezTo>
                <a:cubicBezTo>
                  <a:pt x="415" y="443"/>
                  <a:pt x="415" y="443"/>
                  <a:pt x="415" y="443"/>
                </a:cubicBezTo>
                <a:cubicBezTo>
                  <a:pt x="293" y="443"/>
                  <a:pt x="293" y="443"/>
                  <a:pt x="293" y="443"/>
                </a:cubicBezTo>
                <a:cubicBezTo>
                  <a:pt x="293" y="298"/>
                  <a:pt x="293" y="298"/>
                  <a:pt x="293" y="298"/>
                </a:cubicBezTo>
                <a:cubicBezTo>
                  <a:pt x="289" y="295"/>
                  <a:pt x="289" y="295"/>
                  <a:pt x="289" y="295"/>
                </a:cubicBezTo>
                <a:cubicBezTo>
                  <a:pt x="239" y="331"/>
                  <a:pt x="239" y="331"/>
                  <a:pt x="239" y="331"/>
                </a:cubicBezTo>
                <a:cubicBezTo>
                  <a:pt x="236" y="334"/>
                  <a:pt x="232" y="335"/>
                  <a:pt x="228" y="335"/>
                </a:cubicBezTo>
                <a:cubicBezTo>
                  <a:pt x="222" y="335"/>
                  <a:pt x="216" y="333"/>
                  <a:pt x="212" y="328"/>
                </a:cubicBezTo>
                <a:cubicBezTo>
                  <a:pt x="158" y="264"/>
                  <a:pt x="158" y="264"/>
                  <a:pt x="158" y="264"/>
                </a:cubicBezTo>
                <a:cubicBezTo>
                  <a:pt x="188" y="238"/>
                  <a:pt x="188" y="238"/>
                  <a:pt x="188" y="238"/>
                </a:cubicBezTo>
                <a:cubicBezTo>
                  <a:pt x="231" y="288"/>
                  <a:pt x="231" y="288"/>
                  <a:pt x="231" y="288"/>
                </a:cubicBezTo>
                <a:cubicBezTo>
                  <a:pt x="278" y="253"/>
                  <a:pt x="278" y="253"/>
                  <a:pt x="278" y="253"/>
                </a:cubicBezTo>
                <a:cubicBezTo>
                  <a:pt x="279" y="253"/>
                  <a:pt x="279" y="253"/>
                  <a:pt x="279" y="253"/>
                </a:cubicBezTo>
                <a:cubicBezTo>
                  <a:pt x="290" y="245"/>
                  <a:pt x="304" y="239"/>
                  <a:pt x="317" y="239"/>
                </a:cubicBezTo>
                <a:cubicBezTo>
                  <a:pt x="336" y="239"/>
                  <a:pt x="336" y="239"/>
                  <a:pt x="336" y="239"/>
                </a:cubicBezTo>
                <a:cubicBezTo>
                  <a:pt x="351" y="266"/>
                  <a:pt x="351" y="266"/>
                  <a:pt x="351" y="266"/>
                </a:cubicBezTo>
                <a:cubicBezTo>
                  <a:pt x="332" y="336"/>
                  <a:pt x="332" y="336"/>
                  <a:pt x="332" y="336"/>
                </a:cubicBezTo>
                <a:cubicBezTo>
                  <a:pt x="354" y="359"/>
                  <a:pt x="354" y="359"/>
                  <a:pt x="354" y="359"/>
                </a:cubicBezTo>
                <a:cubicBezTo>
                  <a:pt x="377" y="336"/>
                  <a:pt x="377" y="336"/>
                  <a:pt x="377" y="336"/>
                </a:cubicBezTo>
                <a:cubicBezTo>
                  <a:pt x="357" y="266"/>
                  <a:pt x="357" y="266"/>
                  <a:pt x="357" y="266"/>
                </a:cubicBezTo>
                <a:cubicBezTo>
                  <a:pt x="372" y="239"/>
                  <a:pt x="372" y="239"/>
                  <a:pt x="372" y="239"/>
                </a:cubicBezTo>
                <a:cubicBezTo>
                  <a:pt x="400" y="239"/>
                  <a:pt x="400" y="239"/>
                  <a:pt x="400" y="239"/>
                </a:cubicBezTo>
                <a:moveTo>
                  <a:pt x="354" y="225"/>
                </a:moveTo>
                <a:cubicBezTo>
                  <a:pt x="321" y="225"/>
                  <a:pt x="294" y="199"/>
                  <a:pt x="294" y="165"/>
                </a:cubicBezTo>
                <a:cubicBezTo>
                  <a:pt x="294" y="132"/>
                  <a:pt x="321" y="105"/>
                  <a:pt x="354" y="105"/>
                </a:cubicBezTo>
                <a:cubicBezTo>
                  <a:pt x="387" y="105"/>
                  <a:pt x="414" y="132"/>
                  <a:pt x="414" y="165"/>
                </a:cubicBezTo>
                <a:cubicBezTo>
                  <a:pt x="414" y="199"/>
                  <a:pt x="387" y="225"/>
                  <a:pt x="354" y="225"/>
                </a:cubicBezTo>
                <a:moveTo>
                  <a:pt x="177" y="230"/>
                </a:moveTo>
                <a:cubicBezTo>
                  <a:pt x="177" y="242"/>
                  <a:pt x="167" y="252"/>
                  <a:pt x="155" y="252"/>
                </a:cubicBezTo>
                <a:cubicBezTo>
                  <a:pt x="144" y="252"/>
                  <a:pt x="134" y="242"/>
                  <a:pt x="134" y="230"/>
                </a:cubicBezTo>
                <a:cubicBezTo>
                  <a:pt x="134" y="225"/>
                  <a:pt x="136" y="221"/>
                  <a:pt x="139" y="217"/>
                </a:cubicBezTo>
                <a:cubicBezTo>
                  <a:pt x="84" y="153"/>
                  <a:pt x="84" y="153"/>
                  <a:pt x="84" y="153"/>
                </a:cubicBezTo>
                <a:cubicBezTo>
                  <a:pt x="83" y="151"/>
                  <a:pt x="83" y="148"/>
                  <a:pt x="85" y="147"/>
                </a:cubicBezTo>
                <a:cubicBezTo>
                  <a:pt x="86" y="145"/>
                  <a:pt x="89" y="145"/>
                  <a:pt x="91" y="147"/>
                </a:cubicBezTo>
                <a:cubicBezTo>
                  <a:pt x="145" y="211"/>
                  <a:pt x="145" y="211"/>
                  <a:pt x="145" y="211"/>
                </a:cubicBezTo>
                <a:cubicBezTo>
                  <a:pt x="148" y="210"/>
                  <a:pt x="152" y="208"/>
                  <a:pt x="155" y="208"/>
                </a:cubicBezTo>
                <a:cubicBezTo>
                  <a:pt x="167" y="208"/>
                  <a:pt x="177" y="218"/>
                  <a:pt x="177" y="230"/>
                </a:cubicBezTo>
              </a:path>
            </a:pathLst>
          </a:custGeom>
          <a:solidFill>
            <a:schemeClr val="tx2"/>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grpSp>
        <p:nvGrpSpPr>
          <p:cNvPr id="31" name="グループ化 30">
            <a:extLst>
              <a:ext uri="{FF2B5EF4-FFF2-40B4-BE49-F238E27FC236}">
                <a16:creationId xmlns:a16="http://schemas.microsoft.com/office/drawing/2014/main" id="{D5AB7ABC-3ABD-5466-6129-9FD2EA0F7373}"/>
              </a:ext>
            </a:extLst>
          </p:cNvPr>
          <p:cNvGrpSpPr/>
          <p:nvPr/>
        </p:nvGrpSpPr>
        <p:grpSpPr>
          <a:xfrm>
            <a:off x="371549" y="1932164"/>
            <a:ext cx="2346839" cy="2834873"/>
            <a:chOff x="307229" y="1947114"/>
            <a:chExt cx="2346839" cy="2834873"/>
          </a:xfrm>
        </p:grpSpPr>
        <p:sp>
          <p:nvSpPr>
            <p:cNvPr id="10" name="正方形/長方形 9">
              <a:extLst>
                <a:ext uri="{FF2B5EF4-FFF2-40B4-BE49-F238E27FC236}">
                  <a16:creationId xmlns:a16="http://schemas.microsoft.com/office/drawing/2014/main" id="{86A04F0F-58FC-C73C-0EA0-6F552DED7CAD}"/>
                </a:ext>
              </a:extLst>
            </p:cNvPr>
            <p:cNvSpPr/>
            <p:nvPr/>
          </p:nvSpPr>
          <p:spPr>
            <a:xfrm>
              <a:off x="307229" y="1947114"/>
              <a:ext cx="2346839" cy="283487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5" name="グループ化 24">
              <a:extLst>
                <a:ext uri="{FF2B5EF4-FFF2-40B4-BE49-F238E27FC236}">
                  <a16:creationId xmlns:a16="http://schemas.microsoft.com/office/drawing/2014/main" id="{5DFDEF15-CFF8-C70A-DE27-3DAC8BD7E7CF}"/>
                </a:ext>
              </a:extLst>
            </p:cNvPr>
            <p:cNvGrpSpPr/>
            <p:nvPr/>
          </p:nvGrpSpPr>
          <p:grpSpPr>
            <a:xfrm>
              <a:off x="383317" y="2069519"/>
              <a:ext cx="2194662" cy="1295032"/>
              <a:chOff x="448882" y="3363838"/>
              <a:chExt cx="2194662" cy="1295032"/>
            </a:xfrm>
          </p:grpSpPr>
          <p:sp>
            <p:nvSpPr>
              <p:cNvPr id="13" name="テキスト ボックス 12">
                <a:extLst>
                  <a:ext uri="{FF2B5EF4-FFF2-40B4-BE49-F238E27FC236}">
                    <a16:creationId xmlns:a16="http://schemas.microsoft.com/office/drawing/2014/main" id="{ACAF2EAF-5244-2ADE-7955-76668AF119EB}"/>
                  </a:ext>
                </a:extLst>
              </p:cNvPr>
              <p:cNvSpPr txBox="1"/>
              <p:nvPr/>
            </p:nvSpPr>
            <p:spPr>
              <a:xfrm>
                <a:off x="448882" y="3827873"/>
                <a:ext cx="2194662" cy="830997"/>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例）</a:t>
                </a:r>
                <a:endParaRPr lang="en-US" altLang="ja-JP" sz="800" b="1" dirty="0">
                  <a:solidFill>
                    <a:prstClr val="black"/>
                  </a:solidFill>
                  <a:latin typeface="メイリオ" pitchFamily="50" charset="-128"/>
                  <a:ea typeface="メイリオ" pitchFamily="50" charset="-128"/>
                  <a:cs typeface="メイリオ"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大分類：社内研修、社外研修</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中分類：管理職研修、新入社員研修</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小分類：コンプライアンス研修、</a:t>
                </a:r>
                <a:r>
                  <a:rPr lang="en-US" altLang="ja-JP" sz="800" b="1" dirty="0">
                    <a:solidFill>
                      <a:prstClr val="black"/>
                    </a:solidFill>
                    <a:latin typeface="メイリオ" pitchFamily="50" charset="-128"/>
                    <a:ea typeface="メイリオ" pitchFamily="50" charset="-128"/>
                    <a:cs typeface="メイリオ" pitchFamily="50" charset="-128"/>
                  </a:rPr>
                  <a:t>1</a:t>
                </a:r>
                <a:r>
                  <a:rPr lang="ja-JP" altLang="en-US" sz="800" b="1" dirty="0">
                    <a:solidFill>
                      <a:prstClr val="black"/>
                    </a:solidFill>
                    <a:latin typeface="メイリオ" pitchFamily="50" charset="-128"/>
                    <a:ea typeface="メイリオ" pitchFamily="50" charset="-128"/>
                    <a:cs typeface="メイリオ" pitchFamily="50" charset="-128"/>
                  </a:rPr>
                  <a:t>年目研修</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コース明細：研修名称、目的、受講期間 </a:t>
                </a:r>
                <a:endParaRPr lang="en-US" altLang="ja-JP" sz="800" b="1" dirty="0">
                  <a:solidFill>
                    <a:prstClr val="black"/>
                  </a:solidFill>
                  <a:latin typeface="メイリオ" pitchFamily="50" charset="-128"/>
                  <a:ea typeface="メイリオ" pitchFamily="50" charset="-128"/>
                  <a:cs typeface="メイリオ"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altLang="ja-JP" sz="800" b="1" dirty="0">
                    <a:solidFill>
                      <a:prstClr val="black"/>
                    </a:solidFill>
                    <a:latin typeface="メイリオ" pitchFamily="50" charset="-128"/>
                    <a:ea typeface="メイリオ" pitchFamily="50" charset="-128"/>
                    <a:cs typeface="メイリオ" pitchFamily="50" charset="-128"/>
                  </a:rPr>
                  <a:t>etc.</a:t>
                </a:r>
                <a:endParaRPr kumimoji="1" lang="ja-JP" altLang="en-US" sz="8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51" name="Freeform 18">
                <a:extLst>
                  <a:ext uri="{FF2B5EF4-FFF2-40B4-BE49-F238E27FC236}">
                    <a16:creationId xmlns:a16="http://schemas.microsoft.com/office/drawing/2014/main" id="{D253B2E8-B8F3-7415-63B0-5DAF327779A1}"/>
                  </a:ext>
                </a:extLst>
              </p:cNvPr>
              <p:cNvSpPr>
                <a:spLocks noEditPoints="1"/>
              </p:cNvSpPr>
              <p:nvPr/>
            </p:nvSpPr>
            <p:spPr bwMode="auto">
              <a:xfrm>
                <a:off x="1380662" y="3363838"/>
                <a:ext cx="331103" cy="254118"/>
              </a:xfrm>
              <a:custGeom>
                <a:avLst/>
                <a:gdLst>
                  <a:gd name="T0" fmla="*/ 469 w 569"/>
                  <a:gd name="T1" fmla="*/ 334 h 421"/>
                  <a:gd name="T2" fmla="*/ 456 w 569"/>
                  <a:gd name="T3" fmla="*/ 364 h 421"/>
                  <a:gd name="T4" fmla="*/ 284 w 569"/>
                  <a:gd name="T5" fmla="*/ 421 h 421"/>
                  <a:gd name="T6" fmla="*/ 112 w 569"/>
                  <a:gd name="T7" fmla="*/ 364 h 421"/>
                  <a:gd name="T8" fmla="*/ 100 w 569"/>
                  <a:gd name="T9" fmla="*/ 334 h 421"/>
                  <a:gd name="T10" fmla="*/ 126 w 569"/>
                  <a:gd name="T11" fmla="*/ 209 h 421"/>
                  <a:gd name="T12" fmla="*/ 266 w 569"/>
                  <a:gd name="T13" fmla="*/ 275 h 421"/>
                  <a:gd name="T14" fmla="*/ 284 w 569"/>
                  <a:gd name="T15" fmla="*/ 279 h 421"/>
                  <a:gd name="T16" fmla="*/ 303 w 569"/>
                  <a:gd name="T17" fmla="*/ 275 h 421"/>
                  <a:gd name="T18" fmla="*/ 443 w 569"/>
                  <a:gd name="T19" fmla="*/ 209 h 421"/>
                  <a:gd name="T20" fmla="*/ 469 w 569"/>
                  <a:gd name="T21" fmla="*/ 334 h 421"/>
                  <a:gd name="T22" fmla="*/ 284 w 569"/>
                  <a:gd name="T23" fmla="*/ 91 h 421"/>
                  <a:gd name="T24" fmla="*/ 266 w 569"/>
                  <a:gd name="T25" fmla="*/ 104 h 421"/>
                  <a:gd name="T26" fmla="*/ 284 w 569"/>
                  <a:gd name="T27" fmla="*/ 117 h 421"/>
                  <a:gd name="T28" fmla="*/ 303 w 569"/>
                  <a:gd name="T29" fmla="*/ 104 h 421"/>
                  <a:gd name="T30" fmla="*/ 284 w 569"/>
                  <a:gd name="T31" fmla="*/ 91 h 421"/>
                  <a:gd name="T32" fmla="*/ 565 w 569"/>
                  <a:gd name="T33" fmla="*/ 128 h 421"/>
                  <a:gd name="T34" fmla="*/ 298 w 569"/>
                  <a:gd name="T35" fmla="*/ 2 h 421"/>
                  <a:gd name="T36" fmla="*/ 284 w 569"/>
                  <a:gd name="T37" fmla="*/ 0 h 421"/>
                  <a:gd name="T38" fmla="*/ 271 w 569"/>
                  <a:gd name="T39" fmla="*/ 2 h 421"/>
                  <a:gd name="T40" fmla="*/ 4 w 569"/>
                  <a:gd name="T41" fmla="*/ 128 h 421"/>
                  <a:gd name="T42" fmla="*/ 4 w 569"/>
                  <a:gd name="T43" fmla="*/ 138 h 421"/>
                  <a:gd name="T44" fmla="*/ 271 w 569"/>
                  <a:gd name="T45" fmla="*/ 264 h 421"/>
                  <a:gd name="T46" fmla="*/ 284 w 569"/>
                  <a:gd name="T47" fmla="*/ 267 h 421"/>
                  <a:gd name="T48" fmla="*/ 298 w 569"/>
                  <a:gd name="T49" fmla="*/ 264 h 421"/>
                  <a:gd name="T50" fmla="*/ 521 w 569"/>
                  <a:gd name="T51" fmla="*/ 159 h 421"/>
                  <a:gd name="T52" fmla="*/ 514 w 569"/>
                  <a:gd name="T53" fmla="*/ 155 h 421"/>
                  <a:gd name="T54" fmla="*/ 310 w 569"/>
                  <a:gd name="T55" fmla="*/ 115 h 421"/>
                  <a:gd name="T56" fmla="*/ 284 w 569"/>
                  <a:gd name="T57" fmla="*/ 127 h 421"/>
                  <a:gd name="T58" fmla="*/ 255 w 569"/>
                  <a:gd name="T59" fmla="*/ 104 h 421"/>
                  <a:gd name="T60" fmla="*/ 284 w 569"/>
                  <a:gd name="T61" fmla="*/ 81 h 421"/>
                  <a:gd name="T62" fmla="*/ 313 w 569"/>
                  <a:gd name="T63" fmla="*/ 104 h 421"/>
                  <a:gd name="T64" fmla="*/ 313 w 569"/>
                  <a:gd name="T65" fmla="*/ 104 h 421"/>
                  <a:gd name="T66" fmla="*/ 516 w 569"/>
                  <a:gd name="T67" fmla="*/ 145 h 421"/>
                  <a:gd name="T68" fmla="*/ 532 w 569"/>
                  <a:gd name="T69" fmla="*/ 154 h 421"/>
                  <a:gd name="T70" fmla="*/ 564 w 569"/>
                  <a:gd name="T71" fmla="*/ 138 h 421"/>
                  <a:gd name="T72" fmla="*/ 565 w 569"/>
                  <a:gd name="T73" fmla="*/ 128 h 421"/>
                  <a:gd name="T74" fmla="*/ 527 w 569"/>
                  <a:gd name="T75" fmla="*/ 174 h 421"/>
                  <a:gd name="T76" fmla="*/ 527 w 569"/>
                  <a:gd name="T77" fmla="*/ 191 h 421"/>
                  <a:gd name="T78" fmla="*/ 516 w 569"/>
                  <a:gd name="T79" fmla="*/ 206 h 421"/>
                  <a:gd name="T80" fmla="*/ 519 w 569"/>
                  <a:gd name="T81" fmla="*/ 216 h 421"/>
                  <a:gd name="T82" fmla="*/ 511 w 569"/>
                  <a:gd name="T83" fmla="*/ 233 h 421"/>
                  <a:gd name="T84" fmla="*/ 511 w 569"/>
                  <a:gd name="T85" fmla="*/ 370 h 421"/>
                  <a:gd name="T86" fmla="*/ 516 w 569"/>
                  <a:gd name="T87" fmla="*/ 376 h 421"/>
                  <a:gd name="T88" fmla="*/ 520 w 569"/>
                  <a:gd name="T89" fmla="*/ 374 h 421"/>
                  <a:gd name="T90" fmla="*/ 524 w 569"/>
                  <a:gd name="T91" fmla="*/ 376 h 421"/>
                  <a:gd name="T92" fmla="*/ 528 w 569"/>
                  <a:gd name="T93" fmla="*/ 374 h 421"/>
                  <a:gd name="T94" fmla="*/ 532 w 569"/>
                  <a:gd name="T95" fmla="*/ 376 h 421"/>
                  <a:gd name="T96" fmla="*/ 536 w 569"/>
                  <a:gd name="T97" fmla="*/ 374 h 421"/>
                  <a:gd name="T98" fmla="*/ 540 w 569"/>
                  <a:gd name="T99" fmla="*/ 376 h 421"/>
                  <a:gd name="T100" fmla="*/ 544 w 569"/>
                  <a:gd name="T101" fmla="*/ 374 h 421"/>
                  <a:gd name="T102" fmla="*/ 548 w 569"/>
                  <a:gd name="T103" fmla="*/ 376 h 421"/>
                  <a:gd name="T104" fmla="*/ 554 w 569"/>
                  <a:gd name="T105" fmla="*/ 370 h 421"/>
                  <a:gd name="T106" fmla="*/ 554 w 569"/>
                  <a:gd name="T107" fmla="*/ 233 h 421"/>
                  <a:gd name="T108" fmla="*/ 545 w 569"/>
                  <a:gd name="T109" fmla="*/ 216 h 421"/>
                  <a:gd name="T110" fmla="*/ 548 w 569"/>
                  <a:gd name="T111" fmla="*/ 206 h 421"/>
                  <a:gd name="T112" fmla="*/ 537 w 569"/>
                  <a:gd name="T113" fmla="*/ 191 h 421"/>
                  <a:gd name="T114" fmla="*/ 537 w 569"/>
                  <a:gd name="T115" fmla="*/ 174 h 421"/>
                  <a:gd name="T116" fmla="*/ 532 w 569"/>
                  <a:gd name="T117" fmla="*/ 154 h 421"/>
                  <a:gd name="T118" fmla="*/ 521 w 569"/>
                  <a:gd name="T119" fmla="*/ 159 h 421"/>
                  <a:gd name="T120" fmla="*/ 527 w 569"/>
                  <a:gd name="T121" fmla="*/ 174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9" h="421">
                    <a:moveTo>
                      <a:pt x="469" y="334"/>
                    </a:moveTo>
                    <a:cubicBezTo>
                      <a:pt x="471" y="346"/>
                      <a:pt x="473" y="351"/>
                      <a:pt x="456" y="364"/>
                    </a:cubicBezTo>
                    <a:cubicBezTo>
                      <a:pt x="427" y="387"/>
                      <a:pt x="345" y="421"/>
                      <a:pt x="284" y="421"/>
                    </a:cubicBezTo>
                    <a:cubicBezTo>
                      <a:pt x="224" y="421"/>
                      <a:pt x="141" y="387"/>
                      <a:pt x="112" y="364"/>
                    </a:cubicBezTo>
                    <a:cubicBezTo>
                      <a:pt x="96" y="351"/>
                      <a:pt x="98" y="346"/>
                      <a:pt x="100" y="334"/>
                    </a:cubicBezTo>
                    <a:cubicBezTo>
                      <a:pt x="126" y="209"/>
                      <a:pt x="126" y="209"/>
                      <a:pt x="126" y="209"/>
                    </a:cubicBezTo>
                    <a:cubicBezTo>
                      <a:pt x="266" y="275"/>
                      <a:pt x="266" y="275"/>
                      <a:pt x="266" y="275"/>
                    </a:cubicBezTo>
                    <a:cubicBezTo>
                      <a:pt x="271" y="278"/>
                      <a:pt x="278" y="279"/>
                      <a:pt x="284" y="279"/>
                    </a:cubicBezTo>
                    <a:cubicBezTo>
                      <a:pt x="291" y="279"/>
                      <a:pt x="298" y="278"/>
                      <a:pt x="303" y="275"/>
                    </a:cubicBezTo>
                    <a:cubicBezTo>
                      <a:pt x="443" y="209"/>
                      <a:pt x="443" y="209"/>
                      <a:pt x="443" y="209"/>
                    </a:cubicBezTo>
                    <a:lnTo>
                      <a:pt x="469" y="334"/>
                    </a:lnTo>
                    <a:close/>
                    <a:moveTo>
                      <a:pt x="284" y="91"/>
                    </a:moveTo>
                    <a:cubicBezTo>
                      <a:pt x="274" y="91"/>
                      <a:pt x="266" y="97"/>
                      <a:pt x="266" y="104"/>
                    </a:cubicBezTo>
                    <a:cubicBezTo>
                      <a:pt x="266" y="111"/>
                      <a:pt x="274" y="117"/>
                      <a:pt x="284" y="117"/>
                    </a:cubicBezTo>
                    <a:cubicBezTo>
                      <a:pt x="294" y="117"/>
                      <a:pt x="303" y="111"/>
                      <a:pt x="303" y="104"/>
                    </a:cubicBezTo>
                    <a:cubicBezTo>
                      <a:pt x="303" y="97"/>
                      <a:pt x="294" y="91"/>
                      <a:pt x="284" y="91"/>
                    </a:cubicBezTo>
                    <a:close/>
                    <a:moveTo>
                      <a:pt x="565" y="128"/>
                    </a:moveTo>
                    <a:cubicBezTo>
                      <a:pt x="514" y="104"/>
                      <a:pt x="298" y="2"/>
                      <a:pt x="298" y="2"/>
                    </a:cubicBezTo>
                    <a:cubicBezTo>
                      <a:pt x="294" y="0"/>
                      <a:pt x="289" y="0"/>
                      <a:pt x="284" y="0"/>
                    </a:cubicBezTo>
                    <a:cubicBezTo>
                      <a:pt x="279" y="0"/>
                      <a:pt x="274" y="0"/>
                      <a:pt x="271" y="2"/>
                    </a:cubicBezTo>
                    <a:cubicBezTo>
                      <a:pt x="271" y="2"/>
                      <a:pt x="55" y="104"/>
                      <a:pt x="4" y="128"/>
                    </a:cubicBezTo>
                    <a:cubicBezTo>
                      <a:pt x="0" y="130"/>
                      <a:pt x="0" y="136"/>
                      <a:pt x="4" y="138"/>
                    </a:cubicBezTo>
                    <a:cubicBezTo>
                      <a:pt x="55" y="162"/>
                      <a:pt x="271" y="264"/>
                      <a:pt x="271" y="264"/>
                    </a:cubicBezTo>
                    <a:cubicBezTo>
                      <a:pt x="274" y="266"/>
                      <a:pt x="279" y="267"/>
                      <a:pt x="284" y="267"/>
                    </a:cubicBezTo>
                    <a:cubicBezTo>
                      <a:pt x="289" y="267"/>
                      <a:pt x="294" y="266"/>
                      <a:pt x="298" y="264"/>
                    </a:cubicBezTo>
                    <a:cubicBezTo>
                      <a:pt x="298" y="264"/>
                      <a:pt x="441" y="197"/>
                      <a:pt x="521" y="159"/>
                    </a:cubicBezTo>
                    <a:cubicBezTo>
                      <a:pt x="519" y="157"/>
                      <a:pt x="517" y="156"/>
                      <a:pt x="514" y="155"/>
                    </a:cubicBezTo>
                    <a:cubicBezTo>
                      <a:pt x="310" y="115"/>
                      <a:pt x="310" y="115"/>
                      <a:pt x="310" y="115"/>
                    </a:cubicBezTo>
                    <a:cubicBezTo>
                      <a:pt x="305" y="122"/>
                      <a:pt x="296" y="127"/>
                      <a:pt x="284" y="127"/>
                    </a:cubicBezTo>
                    <a:cubicBezTo>
                      <a:pt x="268" y="127"/>
                      <a:pt x="255" y="117"/>
                      <a:pt x="255" y="104"/>
                    </a:cubicBezTo>
                    <a:cubicBezTo>
                      <a:pt x="255" y="91"/>
                      <a:pt x="268" y="81"/>
                      <a:pt x="284" y="81"/>
                    </a:cubicBezTo>
                    <a:cubicBezTo>
                      <a:pt x="300" y="81"/>
                      <a:pt x="313" y="91"/>
                      <a:pt x="313" y="104"/>
                    </a:cubicBezTo>
                    <a:cubicBezTo>
                      <a:pt x="313" y="104"/>
                      <a:pt x="313" y="104"/>
                      <a:pt x="313" y="104"/>
                    </a:cubicBezTo>
                    <a:cubicBezTo>
                      <a:pt x="516" y="145"/>
                      <a:pt x="516" y="145"/>
                      <a:pt x="516" y="145"/>
                    </a:cubicBezTo>
                    <a:cubicBezTo>
                      <a:pt x="524" y="146"/>
                      <a:pt x="528" y="150"/>
                      <a:pt x="532" y="154"/>
                    </a:cubicBezTo>
                    <a:cubicBezTo>
                      <a:pt x="545" y="147"/>
                      <a:pt x="557" y="142"/>
                      <a:pt x="564" y="138"/>
                    </a:cubicBezTo>
                    <a:cubicBezTo>
                      <a:pt x="569" y="136"/>
                      <a:pt x="569" y="130"/>
                      <a:pt x="565" y="128"/>
                    </a:cubicBezTo>
                    <a:close/>
                    <a:moveTo>
                      <a:pt x="527" y="174"/>
                    </a:moveTo>
                    <a:cubicBezTo>
                      <a:pt x="527" y="191"/>
                      <a:pt x="527" y="191"/>
                      <a:pt x="527" y="191"/>
                    </a:cubicBezTo>
                    <a:cubicBezTo>
                      <a:pt x="520" y="194"/>
                      <a:pt x="516" y="199"/>
                      <a:pt x="516" y="206"/>
                    </a:cubicBezTo>
                    <a:cubicBezTo>
                      <a:pt x="516" y="210"/>
                      <a:pt x="517" y="213"/>
                      <a:pt x="519" y="216"/>
                    </a:cubicBezTo>
                    <a:cubicBezTo>
                      <a:pt x="514" y="220"/>
                      <a:pt x="511" y="226"/>
                      <a:pt x="511" y="233"/>
                    </a:cubicBezTo>
                    <a:cubicBezTo>
                      <a:pt x="511" y="370"/>
                      <a:pt x="511" y="370"/>
                      <a:pt x="511" y="370"/>
                    </a:cubicBezTo>
                    <a:cubicBezTo>
                      <a:pt x="511" y="373"/>
                      <a:pt x="513" y="376"/>
                      <a:pt x="516" y="376"/>
                    </a:cubicBezTo>
                    <a:cubicBezTo>
                      <a:pt x="517" y="376"/>
                      <a:pt x="519" y="375"/>
                      <a:pt x="520" y="374"/>
                    </a:cubicBezTo>
                    <a:cubicBezTo>
                      <a:pt x="521" y="375"/>
                      <a:pt x="522" y="376"/>
                      <a:pt x="524" y="376"/>
                    </a:cubicBezTo>
                    <a:cubicBezTo>
                      <a:pt x="526" y="376"/>
                      <a:pt x="527" y="375"/>
                      <a:pt x="528" y="374"/>
                    </a:cubicBezTo>
                    <a:cubicBezTo>
                      <a:pt x="529" y="375"/>
                      <a:pt x="530" y="376"/>
                      <a:pt x="532" y="376"/>
                    </a:cubicBezTo>
                    <a:cubicBezTo>
                      <a:pt x="534" y="376"/>
                      <a:pt x="535" y="375"/>
                      <a:pt x="536" y="374"/>
                    </a:cubicBezTo>
                    <a:cubicBezTo>
                      <a:pt x="537" y="375"/>
                      <a:pt x="538" y="376"/>
                      <a:pt x="540" y="376"/>
                    </a:cubicBezTo>
                    <a:cubicBezTo>
                      <a:pt x="542" y="376"/>
                      <a:pt x="543" y="375"/>
                      <a:pt x="544" y="374"/>
                    </a:cubicBezTo>
                    <a:cubicBezTo>
                      <a:pt x="545" y="375"/>
                      <a:pt x="547" y="376"/>
                      <a:pt x="548" y="376"/>
                    </a:cubicBezTo>
                    <a:cubicBezTo>
                      <a:pt x="551" y="376"/>
                      <a:pt x="554" y="373"/>
                      <a:pt x="554" y="370"/>
                    </a:cubicBezTo>
                    <a:cubicBezTo>
                      <a:pt x="554" y="233"/>
                      <a:pt x="554" y="233"/>
                      <a:pt x="554" y="233"/>
                    </a:cubicBezTo>
                    <a:cubicBezTo>
                      <a:pt x="554" y="226"/>
                      <a:pt x="550" y="220"/>
                      <a:pt x="545" y="216"/>
                    </a:cubicBezTo>
                    <a:cubicBezTo>
                      <a:pt x="547" y="213"/>
                      <a:pt x="548" y="210"/>
                      <a:pt x="548" y="206"/>
                    </a:cubicBezTo>
                    <a:cubicBezTo>
                      <a:pt x="548" y="199"/>
                      <a:pt x="544" y="194"/>
                      <a:pt x="537" y="191"/>
                    </a:cubicBezTo>
                    <a:cubicBezTo>
                      <a:pt x="537" y="174"/>
                      <a:pt x="537" y="174"/>
                      <a:pt x="537" y="174"/>
                    </a:cubicBezTo>
                    <a:cubicBezTo>
                      <a:pt x="537" y="170"/>
                      <a:pt x="537" y="161"/>
                      <a:pt x="532" y="154"/>
                    </a:cubicBezTo>
                    <a:cubicBezTo>
                      <a:pt x="528" y="155"/>
                      <a:pt x="525" y="157"/>
                      <a:pt x="521" y="159"/>
                    </a:cubicBezTo>
                    <a:cubicBezTo>
                      <a:pt x="525" y="162"/>
                      <a:pt x="527" y="167"/>
                      <a:pt x="527" y="174"/>
                    </a:cubicBezTo>
                    <a:close/>
                  </a:path>
                </a:pathLst>
              </a:custGeom>
              <a:solidFill>
                <a:schemeClr val="tx2"/>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9" name="テキスト ボックス 8">
                <a:extLst>
                  <a:ext uri="{FF2B5EF4-FFF2-40B4-BE49-F238E27FC236}">
                    <a16:creationId xmlns:a16="http://schemas.microsoft.com/office/drawing/2014/main" id="{5EE0C78B-8687-0B77-6715-36CC9956CD4A}"/>
                  </a:ext>
                </a:extLst>
              </p:cNvPr>
              <p:cNvSpPr txBox="1"/>
              <p:nvPr/>
            </p:nvSpPr>
            <p:spPr>
              <a:xfrm>
                <a:off x="891482" y="3614144"/>
                <a:ext cx="130946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メイリオ" pitchFamily="50" charset="-128"/>
                    <a:ea typeface="メイリオ" pitchFamily="50" charset="-128"/>
                    <a:cs typeface="メイリオ" pitchFamily="50" charset="-128"/>
                  </a:rPr>
                  <a:t>研修コース登録</a:t>
                </a:r>
                <a:endPar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pSp>
        <p:grpSp>
          <p:nvGrpSpPr>
            <p:cNvPr id="24" name="グループ化 23">
              <a:extLst>
                <a:ext uri="{FF2B5EF4-FFF2-40B4-BE49-F238E27FC236}">
                  <a16:creationId xmlns:a16="http://schemas.microsoft.com/office/drawing/2014/main" id="{8A77E1E5-DDC7-2388-E016-63C72A617FC9}"/>
                </a:ext>
              </a:extLst>
            </p:cNvPr>
            <p:cNvGrpSpPr/>
            <p:nvPr/>
          </p:nvGrpSpPr>
          <p:grpSpPr>
            <a:xfrm>
              <a:off x="376373" y="3543858"/>
              <a:ext cx="2208551" cy="1097720"/>
              <a:chOff x="275217" y="2058805"/>
              <a:chExt cx="2208551" cy="1097720"/>
            </a:xfrm>
          </p:grpSpPr>
          <p:sp>
            <p:nvSpPr>
              <p:cNvPr id="50" name="テキスト ボックス 49">
                <a:extLst>
                  <a:ext uri="{FF2B5EF4-FFF2-40B4-BE49-F238E27FC236}">
                    <a16:creationId xmlns:a16="http://schemas.microsoft.com/office/drawing/2014/main" id="{D5699F8C-57FC-CA4D-4D7C-EA9C39A4B356}"/>
                  </a:ext>
                </a:extLst>
              </p:cNvPr>
              <p:cNvSpPr txBox="1"/>
              <p:nvPr/>
            </p:nvSpPr>
            <p:spPr>
              <a:xfrm>
                <a:off x="724761" y="2337393"/>
                <a:ext cx="1309463"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100" b="1" dirty="0">
                    <a:solidFill>
                      <a:prstClr val="black"/>
                    </a:solidFill>
                    <a:latin typeface="メイリオ" pitchFamily="50" charset="-128"/>
                    <a:ea typeface="メイリオ" pitchFamily="50" charset="-128"/>
                    <a:cs typeface="メイリオ" pitchFamily="50" charset="-128"/>
                  </a:rPr>
                  <a:t>研修計画登録</a:t>
                </a:r>
                <a:endParaRPr kumimoji="1" lang="ja-JP" altLang="en-US" sz="11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p:txBody>
          </p:sp>
          <p:grpSp>
            <p:nvGrpSpPr>
              <p:cNvPr id="14" name="グループ化 433">
                <a:extLst>
                  <a:ext uri="{FF2B5EF4-FFF2-40B4-BE49-F238E27FC236}">
                    <a16:creationId xmlns:a16="http://schemas.microsoft.com/office/drawing/2014/main" id="{1EE0AE04-160F-F4F1-9DB1-BBFCA518C238}"/>
                  </a:ext>
                </a:extLst>
              </p:cNvPr>
              <p:cNvGrpSpPr/>
              <p:nvPr/>
            </p:nvGrpSpPr>
            <p:grpSpPr>
              <a:xfrm>
                <a:off x="1247985" y="2058805"/>
                <a:ext cx="263015" cy="276978"/>
                <a:chOff x="1727193" y="1806424"/>
                <a:chExt cx="381004" cy="381000"/>
              </a:xfrm>
              <a:solidFill>
                <a:schemeClr val="tx2"/>
              </a:solidFill>
            </p:grpSpPr>
            <p:sp>
              <p:nvSpPr>
                <p:cNvPr id="18" name="Freeform 388">
                  <a:extLst>
                    <a:ext uri="{FF2B5EF4-FFF2-40B4-BE49-F238E27FC236}">
                      <a16:creationId xmlns:a16="http://schemas.microsoft.com/office/drawing/2014/main" id="{A638FA44-3D28-8576-248B-8725554865B5}"/>
                    </a:ext>
                  </a:extLst>
                </p:cNvPr>
                <p:cNvSpPr>
                  <a:spLocks/>
                </p:cNvSpPr>
                <p:nvPr/>
              </p:nvSpPr>
              <p:spPr bwMode="auto">
                <a:xfrm>
                  <a:off x="1727193" y="2047723"/>
                  <a:ext cx="139700" cy="139701"/>
                </a:xfrm>
                <a:custGeom>
                  <a:avLst/>
                  <a:gdLst/>
                  <a:ahLst/>
                  <a:cxnLst>
                    <a:cxn ang="0">
                      <a:pos x="22" y="0"/>
                    </a:cxn>
                    <a:cxn ang="0">
                      <a:pos x="0" y="88"/>
                    </a:cxn>
                    <a:cxn ang="0">
                      <a:pos x="88" y="66"/>
                    </a:cxn>
                    <a:cxn ang="0">
                      <a:pos x="22" y="0"/>
                    </a:cxn>
                  </a:cxnLst>
                  <a:rect l="0" t="0" r="r" b="b"/>
                  <a:pathLst>
                    <a:path w="88" h="88">
                      <a:moveTo>
                        <a:pt x="22" y="0"/>
                      </a:moveTo>
                      <a:lnTo>
                        <a:pt x="0" y="88"/>
                      </a:lnTo>
                      <a:lnTo>
                        <a:pt x="88" y="66"/>
                      </a:lnTo>
                      <a:lnTo>
                        <a:pt x="2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9" name="Freeform 389">
                  <a:extLst>
                    <a:ext uri="{FF2B5EF4-FFF2-40B4-BE49-F238E27FC236}">
                      <a16:creationId xmlns:a16="http://schemas.microsoft.com/office/drawing/2014/main" id="{F8DF84B4-D598-EDCC-BDE6-6A51CA745F06}"/>
                    </a:ext>
                  </a:extLst>
                </p:cNvPr>
                <p:cNvSpPr>
                  <a:spLocks/>
                </p:cNvSpPr>
                <p:nvPr/>
              </p:nvSpPr>
              <p:spPr bwMode="auto">
                <a:xfrm>
                  <a:off x="1978023" y="1806424"/>
                  <a:ext cx="130174" cy="130175"/>
                </a:xfrm>
                <a:custGeom>
                  <a:avLst/>
                  <a:gdLst/>
                  <a:ahLst/>
                  <a:cxnLst>
                    <a:cxn ang="0">
                      <a:pos x="66" y="82"/>
                    </a:cxn>
                    <a:cxn ang="0">
                      <a:pos x="82" y="66"/>
                    </a:cxn>
                    <a:cxn ang="0">
                      <a:pos x="16" y="0"/>
                    </a:cxn>
                    <a:cxn ang="0">
                      <a:pos x="0" y="16"/>
                    </a:cxn>
                    <a:cxn ang="0">
                      <a:pos x="66" y="82"/>
                    </a:cxn>
                  </a:cxnLst>
                  <a:rect l="0" t="0" r="r" b="b"/>
                  <a:pathLst>
                    <a:path w="82" h="82">
                      <a:moveTo>
                        <a:pt x="66" y="82"/>
                      </a:moveTo>
                      <a:lnTo>
                        <a:pt x="82" y="66"/>
                      </a:lnTo>
                      <a:lnTo>
                        <a:pt x="16" y="0"/>
                      </a:lnTo>
                      <a:lnTo>
                        <a:pt x="0" y="16"/>
                      </a:lnTo>
                      <a:lnTo>
                        <a:pt x="66" y="8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0" name="Freeform 390">
                  <a:extLst>
                    <a:ext uri="{FF2B5EF4-FFF2-40B4-BE49-F238E27FC236}">
                      <a16:creationId xmlns:a16="http://schemas.microsoft.com/office/drawing/2014/main" id="{2BCDDA92-74D6-436B-37F6-0DC575E6A2CB}"/>
                    </a:ext>
                  </a:extLst>
                </p:cNvPr>
                <p:cNvSpPr>
                  <a:spLocks/>
                </p:cNvSpPr>
                <p:nvPr/>
              </p:nvSpPr>
              <p:spPr bwMode="auto">
                <a:xfrm>
                  <a:off x="1797050" y="1857225"/>
                  <a:ext cx="260349" cy="260350"/>
                </a:xfrm>
                <a:custGeom>
                  <a:avLst/>
                  <a:gdLst/>
                  <a:ahLst/>
                  <a:cxnLst>
                    <a:cxn ang="0">
                      <a:pos x="98" y="0"/>
                    </a:cxn>
                    <a:cxn ang="0">
                      <a:pos x="0" y="98"/>
                    </a:cxn>
                    <a:cxn ang="0">
                      <a:pos x="66" y="164"/>
                    </a:cxn>
                    <a:cxn ang="0">
                      <a:pos x="164" y="66"/>
                    </a:cxn>
                    <a:cxn ang="0">
                      <a:pos x="98" y="0"/>
                    </a:cxn>
                  </a:cxnLst>
                  <a:rect l="0" t="0" r="r" b="b"/>
                  <a:pathLst>
                    <a:path w="164" h="164">
                      <a:moveTo>
                        <a:pt x="98" y="0"/>
                      </a:moveTo>
                      <a:lnTo>
                        <a:pt x="0" y="98"/>
                      </a:lnTo>
                      <a:lnTo>
                        <a:pt x="66" y="164"/>
                      </a:lnTo>
                      <a:lnTo>
                        <a:pt x="164" y="66"/>
                      </a:lnTo>
                      <a:lnTo>
                        <a:pt x="98"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7" name="テキスト ボックス 6">
                <a:extLst>
                  <a:ext uri="{FF2B5EF4-FFF2-40B4-BE49-F238E27FC236}">
                    <a16:creationId xmlns:a16="http://schemas.microsoft.com/office/drawing/2014/main" id="{A8BFC905-7E56-5BEF-7981-E3443FB46475}"/>
                  </a:ext>
                </a:extLst>
              </p:cNvPr>
              <p:cNvSpPr txBox="1"/>
              <p:nvPr/>
            </p:nvSpPr>
            <p:spPr>
              <a:xfrm>
                <a:off x="275217" y="2571750"/>
                <a:ext cx="2208551" cy="584775"/>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例）コンプライアンス研修</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　　開催日時：</a:t>
                </a:r>
                <a:r>
                  <a:rPr lang="en-US" altLang="ja-JP" sz="800" b="1" dirty="0">
                    <a:solidFill>
                      <a:prstClr val="black"/>
                    </a:solidFill>
                    <a:latin typeface="メイリオ" pitchFamily="50" charset="-128"/>
                    <a:ea typeface="メイリオ" pitchFamily="50" charset="-128"/>
                    <a:cs typeface="メイリオ" pitchFamily="50" charset="-128"/>
                  </a:rPr>
                  <a:t>2025/4/7</a:t>
                </a:r>
                <a:r>
                  <a:rPr lang="ja-JP" altLang="en-US" sz="800" b="1" dirty="0">
                    <a:solidFill>
                      <a:prstClr val="black"/>
                    </a:solidFill>
                    <a:latin typeface="メイリオ" pitchFamily="50" charset="-128"/>
                    <a:ea typeface="メイリオ" pitchFamily="50" charset="-128"/>
                    <a:cs typeface="メイリオ" pitchFamily="50" charset="-128"/>
                  </a:rPr>
                  <a:t>～</a:t>
                </a:r>
                <a:r>
                  <a:rPr lang="en-US" altLang="ja-JP" sz="800" b="1" dirty="0">
                    <a:solidFill>
                      <a:prstClr val="black"/>
                    </a:solidFill>
                    <a:latin typeface="メイリオ" pitchFamily="50" charset="-128"/>
                    <a:ea typeface="メイリオ" pitchFamily="50" charset="-128"/>
                    <a:cs typeface="メイリオ" pitchFamily="50" charset="-128"/>
                  </a:rPr>
                  <a:t>2025/4/8</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　　開催場所：本社　研修室</a:t>
                </a: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800" b="1" dirty="0">
                    <a:solidFill>
                      <a:prstClr val="black"/>
                    </a:solidFill>
                    <a:latin typeface="メイリオ" pitchFamily="50" charset="-128"/>
                    <a:ea typeface="メイリオ" pitchFamily="50" charset="-128"/>
                    <a:cs typeface="メイリオ" pitchFamily="50" charset="-128"/>
                  </a:rPr>
                  <a:t>　　定員：</a:t>
                </a:r>
                <a:r>
                  <a:rPr lang="en-US" altLang="ja-JP" sz="800" b="1" dirty="0">
                    <a:solidFill>
                      <a:prstClr val="black"/>
                    </a:solidFill>
                    <a:latin typeface="メイリオ" pitchFamily="50" charset="-128"/>
                    <a:ea typeface="メイリオ" pitchFamily="50" charset="-128"/>
                    <a:cs typeface="メイリオ" pitchFamily="50" charset="-128"/>
                  </a:rPr>
                  <a:t>20</a:t>
                </a:r>
                <a:r>
                  <a:rPr lang="ja-JP" altLang="en-US" sz="800" b="1" dirty="0">
                    <a:solidFill>
                      <a:prstClr val="black"/>
                    </a:solidFill>
                    <a:latin typeface="メイリオ" pitchFamily="50" charset="-128"/>
                    <a:ea typeface="メイリオ" pitchFamily="50" charset="-128"/>
                    <a:cs typeface="メイリオ" pitchFamily="50" charset="-128"/>
                  </a:rPr>
                  <a:t>名</a:t>
                </a:r>
              </a:p>
            </p:txBody>
          </p:sp>
        </p:grpSp>
      </p:grpSp>
      <p:sp>
        <p:nvSpPr>
          <p:cNvPr id="23" name="テキスト プレースホルダー 5">
            <a:extLst>
              <a:ext uri="{FF2B5EF4-FFF2-40B4-BE49-F238E27FC236}">
                <a16:creationId xmlns:a16="http://schemas.microsoft.com/office/drawing/2014/main" id="{BC0F3713-FFF7-43EF-9A95-21025899114A}"/>
              </a:ext>
            </a:extLst>
          </p:cNvPr>
          <p:cNvSpPr>
            <a:spLocks noGrp="1"/>
          </p:cNvSpPr>
          <p:nvPr>
            <p:ph type="body" sz="quarter" idx="17"/>
          </p:nvPr>
        </p:nvSpPr>
        <p:spPr>
          <a:xfrm>
            <a:off x="251619" y="917812"/>
            <a:ext cx="8640382" cy="393798"/>
          </a:xfrm>
        </p:spPr>
        <p:txBody>
          <a:bodyPr/>
          <a:lstStyle/>
          <a:p>
            <a:r>
              <a:rPr lang="ja-JP" altLang="en-US" sz="1600" dirty="0"/>
              <a:t>ユーザ独自に定義した研修コース体系</a:t>
            </a:r>
            <a:r>
              <a:rPr lang="ja-JP" altLang="en-US" dirty="0"/>
              <a:t>をもとに</a:t>
            </a:r>
            <a:r>
              <a:rPr lang="ja-JP" altLang="en-US" sz="1600" dirty="0"/>
              <a:t>、所属、役職、等級の基本情報または、</a:t>
            </a:r>
            <a:endParaRPr lang="en-US" altLang="ja-JP" sz="1600" dirty="0"/>
          </a:p>
          <a:p>
            <a:r>
              <a:rPr lang="ja-JP" altLang="en-US" sz="1600" dirty="0"/>
              <a:t>スキルや資格の研修受講要件を指定して受講対象者抽出し、受講管理</a:t>
            </a:r>
            <a:r>
              <a:rPr lang="ja-JP" altLang="en-US" dirty="0"/>
              <a:t>が可能です</a:t>
            </a:r>
            <a:endParaRPr lang="en-US" altLang="ja-JP" sz="1600" dirty="0"/>
          </a:p>
          <a:p>
            <a:r>
              <a:rPr kumimoji="1" lang="ja-JP" altLang="en-US" dirty="0"/>
              <a:t>また、研修履歴情報を昇任昇格管理の処遇審査の条件として汎用的に使用いただけます</a:t>
            </a:r>
            <a:endParaRPr kumimoji="1" lang="en-US" altLang="ja-JP" dirty="0"/>
          </a:p>
          <a:p>
            <a:endParaRPr kumimoji="1" lang="en-US" altLang="ja-JP" dirty="0"/>
          </a:p>
        </p:txBody>
      </p:sp>
      <p:sp>
        <p:nvSpPr>
          <p:cNvPr id="6" name="右矢印 20">
            <a:extLst>
              <a:ext uri="{FF2B5EF4-FFF2-40B4-BE49-F238E27FC236}">
                <a16:creationId xmlns:a16="http://schemas.microsoft.com/office/drawing/2014/main" id="{B869A2CC-C381-894E-2B9B-BD5F2E196D17}"/>
              </a:ext>
            </a:extLst>
          </p:cNvPr>
          <p:cNvSpPr/>
          <p:nvPr/>
        </p:nvSpPr>
        <p:spPr>
          <a:xfrm rot="19322500">
            <a:off x="4111653" y="2416940"/>
            <a:ext cx="328972" cy="329607"/>
          </a:xfrm>
          <a:prstGeom prst="rightArrow">
            <a:avLst/>
          </a:prstGeom>
          <a:solidFill>
            <a:srgbClr val="54C2F0"/>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8" name="Freeform 547">
            <a:extLst>
              <a:ext uri="{FF2B5EF4-FFF2-40B4-BE49-F238E27FC236}">
                <a16:creationId xmlns:a16="http://schemas.microsoft.com/office/drawing/2014/main" id="{2BDBD09C-8B01-9986-AB4B-DE04F2BAF34C}"/>
              </a:ext>
            </a:extLst>
          </p:cNvPr>
          <p:cNvSpPr>
            <a:spLocks noEditPoints="1"/>
          </p:cNvSpPr>
          <p:nvPr/>
        </p:nvSpPr>
        <p:spPr bwMode="auto">
          <a:xfrm>
            <a:off x="4766909" y="1959682"/>
            <a:ext cx="405490" cy="252558"/>
          </a:xfrm>
          <a:custGeom>
            <a:avLst/>
            <a:gdLst/>
            <a:ahLst/>
            <a:cxnLst>
              <a:cxn ang="0">
                <a:pos x="0" y="0"/>
              </a:cxn>
              <a:cxn ang="0">
                <a:pos x="0" y="176"/>
              </a:cxn>
              <a:cxn ang="0">
                <a:pos x="240" y="176"/>
              </a:cxn>
              <a:cxn ang="0">
                <a:pos x="240" y="0"/>
              </a:cxn>
              <a:cxn ang="0">
                <a:pos x="0" y="0"/>
              </a:cxn>
              <a:cxn ang="0">
                <a:pos x="192" y="24"/>
              </a:cxn>
              <a:cxn ang="0">
                <a:pos x="120" y="74"/>
              </a:cxn>
              <a:cxn ang="0">
                <a:pos x="48" y="24"/>
              </a:cxn>
              <a:cxn ang="0">
                <a:pos x="192" y="24"/>
              </a:cxn>
              <a:cxn ang="0">
                <a:pos x="24" y="152"/>
              </a:cxn>
              <a:cxn ang="0">
                <a:pos x="24" y="36"/>
              </a:cxn>
              <a:cxn ang="0">
                <a:pos x="120" y="102"/>
              </a:cxn>
              <a:cxn ang="0">
                <a:pos x="216" y="36"/>
              </a:cxn>
              <a:cxn ang="0">
                <a:pos x="216" y="152"/>
              </a:cxn>
              <a:cxn ang="0">
                <a:pos x="24" y="152"/>
              </a:cxn>
            </a:cxnLst>
            <a:rect l="0" t="0" r="r" b="b"/>
            <a:pathLst>
              <a:path w="240" h="176">
                <a:moveTo>
                  <a:pt x="0" y="0"/>
                </a:moveTo>
                <a:lnTo>
                  <a:pt x="0" y="176"/>
                </a:lnTo>
                <a:lnTo>
                  <a:pt x="240" y="176"/>
                </a:lnTo>
                <a:lnTo>
                  <a:pt x="240" y="0"/>
                </a:lnTo>
                <a:lnTo>
                  <a:pt x="0" y="0"/>
                </a:lnTo>
                <a:close/>
                <a:moveTo>
                  <a:pt x="192" y="24"/>
                </a:moveTo>
                <a:lnTo>
                  <a:pt x="120" y="74"/>
                </a:lnTo>
                <a:lnTo>
                  <a:pt x="48" y="24"/>
                </a:lnTo>
                <a:lnTo>
                  <a:pt x="192" y="24"/>
                </a:lnTo>
                <a:close/>
                <a:moveTo>
                  <a:pt x="24" y="152"/>
                </a:moveTo>
                <a:lnTo>
                  <a:pt x="24" y="36"/>
                </a:lnTo>
                <a:lnTo>
                  <a:pt x="120" y="102"/>
                </a:lnTo>
                <a:lnTo>
                  <a:pt x="216" y="36"/>
                </a:lnTo>
                <a:lnTo>
                  <a:pt x="216" y="152"/>
                </a:lnTo>
                <a:lnTo>
                  <a:pt x="24" y="15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solidFill>
                  <a:schemeClr val="tx2"/>
                </a:solidFill>
              </a:ln>
              <a:solidFill>
                <a:schemeClr val="tx2"/>
              </a:solidFill>
              <a:effectLst/>
              <a:uLnTx/>
              <a:uFillTx/>
              <a:latin typeface="メイリオ"/>
              <a:ea typeface="メイリオ"/>
              <a:cs typeface="+mn-cs"/>
            </a:endParaRPr>
          </a:p>
        </p:txBody>
      </p:sp>
      <p:sp>
        <p:nvSpPr>
          <p:cNvPr id="11" name="テキスト ボックス 10">
            <a:extLst>
              <a:ext uri="{FF2B5EF4-FFF2-40B4-BE49-F238E27FC236}">
                <a16:creationId xmlns:a16="http://schemas.microsoft.com/office/drawing/2014/main" id="{A63B523F-7A33-FB67-A993-C55C2BEB6AE7}"/>
              </a:ext>
            </a:extLst>
          </p:cNvPr>
          <p:cNvSpPr txBox="1"/>
          <p:nvPr/>
        </p:nvSpPr>
        <p:spPr>
          <a:xfrm>
            <a:off x="4232873" y="2247714"/>
            <a:ext cx="147356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研修受講者</a:t>
            </a:r>
            <a:endParaRPr kumimoji="1" lang="en-US" altLang="ja-JP"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確定メール配信</a:t>
            </a:r>
          </a:p>
        </p:txBody>
      </p:sp>
    </p:spTree>
    <p:extLst>
      <p:ext uri="{BB962C8B-B14F-4D97-AF65-F5344CB8AC3E}">
        <p14:creationId xmlns:p14="http://schemas.microsoft.com/office/powerpoint/2010/main" val="3302089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25</a:t>
            </a:fld>
            <a:endParaRPr lang="ja-JP" altLang="en-US" dirty="0"/>
          </a:p>
        </p:txBody>
      </p:sp>
      <p:sp>
        <p:nvSpPr>
          <p:cNvPr id="3" name="タイトル 2"/>
          <p:cNvSpPr>
            <a:spLocks noGrp="1"/>
          </p:cNvSpPr>
          <p:nvPr>
            <p:ph type="title"/>
          </p:nvPr>
        </p:nvSpPr>
        <p:spPr/>
        <p:txBody>
          <a:bodyPr/>
          <a:lstStyle/>
          <a:p>
            <a:pPr>
              <a:spcBef>
                <a:spcPts val="600"/>
              </a:spcBef>
            </a:pPr>
            <a:r>
              <a:rPr lang="en-US" altLang="ja-JP" b="0" dirty="0">
                <a:solidFill>
                  <a:schemeClr val="accent1"/>
                </a:solidFill>
              </a:rPr>
              <a:t>03</a:t>
            </a:r>
            <a:br>
              <a:rPr lang="en-US" altLang="ja-JP" b="0" dirty="0">
                <a:solidFill>
                  <a:schemeClr val="accent1"/>
                </a:solidFill>
              </a:rPr>
            </a:br>
            <a:r>
              <a:rPr lang="ja-JP" altLang="en-US" dirty="0"/>
              <a:t>退職金管理について</a:t>
            </a:r>
            <a:br>
              <a:rPr lang="ja-JP" altLang="en-US" dirty="0"/>
            </a:b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3041839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26</a:t>
            </a:fld>
            <a:endParaRPr kumimoji="1" lang="ja-JP" altLang="en-US" dirty="0"/>
          </a:p>
        </p:txBody>
      </p:sp>
      <p:sp>
        <p:nvSpPr>
          <p:cNvPr id="3" name="タイトル 2"/>
          <p:cNvSpPr>
            <a:spLocks noGrp="1"/>
          </p:cNvSpPr>
          <p:nvPr>
            <p:ph type="title"/>
          </p:nvPr>
        </p:nvSpPr>
        <p:spPr/>
        <p:txBody>
          <a:bodyPr/>
          <a:lstStyle/>
          <a:p>
            <a:r>
              <a:rPr kumimoji="1" lang="ja-JP" altLang="en-US" dirty="0"/>
              <a:t>人事管理（退職金管理）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ポイント方式</a:t>
            </a:r>
            <a:r>
              <a:rPr kumimoji="1" lang="en-US" altLang="ja-JP" dirty="0"/>
              <a:t>/</a:t>
            </a:r>
            <a:r>
              <a:rPr kumimoji="1" lang="ja-JP" altLang="en-US" dirty="0"/>
              <a:t>基準給スライド方式に対応</a:t>
            </a:r>
          </a:p>
        </p:txBody>
      </p:sp>
      <p:sp>
        <p:nvSpPr>
          <p:cNvPr id="6" name="テキスト プレースホルダー 5"/>
          <p:cNvSpPr>
            <a:spLocks noGrp="1"/>
          </p:cNvSpPr>
          <p:nvPr>
            <p:ph type="body" sz="quarter" idx="17"/>
          </p:nvPr>
        </p:nvSpPr>
        <p:spPr/>
        <p:txBody>
          <a:bodyPr/>
          <a:lstStyle/>
          <a:p>
            <a:r>
              <a:rPr kumimoji="1" lang="ja-JP" altLang="en-US" dirty="0"/>
              <a:t>ポイントや勤続年数の計算には</a:t>
            </a:r>
            <a:r>
              <a:rPr lang="ja-JP" altLang="en-US" dirty="0"/>
              <a:t>休職</a:t>
            </a:r>
            <a:r>
              <a:rPr kumimoji="1" lang="ja-JP" altLang="en-US" dirty="0"/>
              <a:t>による非在籍期間、期中異動や「考課」と「格付」による貢献度を考慮したポイント計算</a:t>
            </a:r>
            <a:r>
              <a:rPr lang="ja-JP" altLang="en-US" dirty="0"/>
              <a:t>が可能です</a:t>
            </a:r>
            <a:endParaRPr lang="en-US" altLang="ja-JP" dirty="0"/>
          </a:p>
          <a:p>
            <a:r>
              <a:rPr kumimoji="1" lang="ja-JP" altLang="en-US" dirty="0"/>
              <a:t>退職一時金の支払に伴う、振込データ（</a:t>
            </a:r>
            <a:r>
              <a:rPr kumimoji="1" lang="en-US" altLang="ja-JP" dirty="0"/>
              <a:t>FB</a:t>
            </a:r>
            <a:r>
              <a:rPr kumimoji="1" lang="ja-JP" altLang="en-US" dirty="0"/>
              <a:t>）作成、住民税・所得税計算と源泉徴収票の出力、統合会計へ自動仕訳連携します（退職給付引当金、退職金支払）</a:t>
            </a:r>
          </a:p>
        </p:txBody>
      </p:sp>
      <p:sp>
        <p:nvSpPr>
          <p:cNvPr id="7" name="AutoShape 5"/>
          <p:cNvSpPr>
            <a:spLocks noChangeArrowheads="1"/>
          </p:cNvSpPr>
          <p:nvPr/>
        </p:nvSpPr>
        <p:spPr bwMode="gray">
          <a:xfrm>
            <a:off x="4845082" y="4259757"/>
            <a:ext cx="3759365" cy="652253"/>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8" name="AutoShape 5"/>
          <p:cNvSpPr>
            <a:spLocks noChangeArrowheads="1"/>
          </p:cNvSpPr>
          <p:nvPr/>
        </p:nvSpPr>
        <p:spPr bwMode="gray">
          <a:xfrm>
            <a:off x="3383868" y="4255765"/>
            <a:ext cx="1440160" cy="65150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9" name="AutoShape 5"/>
          <p:cNvSpPr>
            <a:spLocks noChangeArrowheads="1"/>
          </p:cNvSpPr>
          <p:nvPr/>
        </p:nvSpPr>
        <p:spPr bwMode="gray">
          <a:xfrm>
            <a:off x="7596336" y="2107395"/>
            <a:ext cx="1332148" cy="19344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0" name="AutoShape 5"/>
          <p:cNvSpPr>
            <a:spLocks noChangeArrowheads="1"/>
          </p:cNvSpPr>
          <p:nvPr/>
        </p:nvSpPr>
        <p:spPr bwMode="gray">
          <a:xfrm>
            <a:off x="6228184" y="2107395"/>
            <a:ext cx="1332148" cy="19344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1" name="AutoShape 5"/>
          <p:cNvSpPr>
            <a:spLocks noChangeArrowheads="1"/>
          </p:cNvSpPr>
          <p:nvPr/>
        </p:nvSpPr>
        <p:spPr bwMode="gray">
          <a:xfrm>
            <a:off x="4860032" y="2107395"/>
            <a:ext cx="1332148" cy="19344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2" name="AutoShape 5"/>
          <p:cNvSpPr>
            <a:spLocks noChangeArrowheads="1"/>
          </p:cNvSpPr>
          <p:nvPr/>
        </p:nvSpPr>
        <p:spPr bwMode="gray">
          <a:xfrm>
            <a:off x="3383868" y="2107395"/>
            <a:ext cx="1440160" cy="19344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3" name="AutoShape 5"/>
          <p:cNvSpPr>
            <a:spLocks noChangeArrowheads="1"/>
          </p:cNvSpPr>
          <p:nvPr/>
        </p:nvSpPr>
        <p:spPr bwMode="gray">
          <a:xfrm>
            <a:off x="2051720" y="2107394"/>
            <a:ext cx="1296144" cy="1466161"/>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4" name="AutoShape 5"/>
          <p:cNvSpPr>
            <a:spLocks noChangeArrowheads="1"/>
          </p:cNvSpPr>
          <p:nvPr/>
        </p:nvSpPr>
        <p:spPr bwMode="gray">
          <a:xfrm>
            <a:off x="215516" y="2107395"/>
            <a:ext cx="1800200" cy="2628292"/>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05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15" name="角丸四角形 14"/>
          <p:cNvSpPr/>
          <p:nvPr/>
        </p:nvSpPr>
        <p:spPr>
          <a:xfrm>
            <a:off x="3603687" y="2698100"/>
            <a:ext cx="1008112" cy="270780"/>
          </a:xfrm>
          <a:prstGeom prst="roundRect">
            <a:avLst/>
          </a:prstGeom>
          <a:solidFill>
            <a:schemeClr val="bg1"/>
          </a:solidFill>
          <a:ln>
            <a:solidFill>
              <a:srgbClr val="0063AE"/>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0" cap="none" spc="0" normalizeH="0" baseline="0" noProof="0" dirty="0">
              <a:ln>
                <a:noFill/>
              </a:ln>
              <a:solidFill>
                <a:prstClr val="black"/>
              </a:solidFill>
              <a:effectLst/>
              <a:uLnTx/>
              <a:uFillTx/>
              <a:latin typeface="メイリオ"/>
              <a:ea typeface="メイリオ"/>
              <a:cs typeface="メイリオ" pitchFamily="50" charset="-128"/>
            </a:endParaRPr>
          </a:p>
        </p:txBody>
      </p:sp>
      <p:sp>
        <p:nvSpPr>
          <p:cNvPr id="16" name="角丸四角形 15"/>
          <p:cNvSpPr/>
          <p:nvPr/>
        </p:nvSpPr>
        <p:spPr>
          <a:xfrm>
            <a:off x="3606581" y="3004884"/>
            <a:ext cx="1008112" cy="286109"/>
          </a:xfrm>
          <a:prstGeom prst="roundRect">
            <a:avLst/>
          </a:prstGeom>
          <a:solidFill>
            <a:schemeClr val="bg1"/>
          </a:solidFill>
          <a:ln>
            <a:solidFill>
              <a:srgbClr val="0063AE"/>
            </a:solid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0" cap="none" spc="0" normalizeH="0" baseline="0" noProof="0" dirty="0">
              <a:ln>
                <a:noFill/>
              </a:ln>
              <a:solidFill>
                <a:prstClr val="black"/>
              </a:solidFill>
              <a:effectLst/>
              <a:uLnTx/>
              <a:uFillTx/>
              <a:latin typeface="メイリオ"/>
              <a:ea typeface="メイリオ"/>
              <a:cs typeface="メイリオ" pitchFamily="50" charset="-128"/>
            </a:endParaRPr>
          </a:p>
        </p:txBody>
      </p:sp>
      <p:sp>
        <p:nvSpPr>
          <p:cNvPr id="17" name="正方形/長方形 16"/>
          <p:cNvSpPr/>
          <p:nvPr/>
        </p:nvSpPr>
        <p:spPr>
          <a:xfrm>
            <a:off x="6264188" y="2467125"/>
            <a:ext cx="1260140" cy="624260"/>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当年度分</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ポイント</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en-US" altLang="ja-JP" sz="7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a:t>
            </a:r>
            <a:r>
              <a:rPr kumimoji="1" lang="ja-JP" altLang="en-US" sz="7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退職金</a:t>
            </a:r>
            <a:r>
              <a:rPr kumimoji="1" lang="en-US" altLang="ja-JP" sz="7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 </a:t>
            </a:r>
            <a:r>
              <a:rPr kumimoji="1" lang="ja-JP" altLang="en-US" sz="7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計算</a:t>
            </a:r>
            <a:endParaRPr kumimoji="1" lang="en-US" altLang="ja-JP" sz="7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18" name="AutoShape 66"/>
          <p:cNvSpPr>
            <a:spLocks noChangeArrowheads="1"/>
          </p:cNvSpPr>
          <p:nvPr/>
        </p:nvSpPr>
        <p:spPr bwMode="auto">
          <a:xfrm>
            <a:off x="6254805" y="3009442"/>
            <a:ext cx="972000" cy="498206"/>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rgbClr val="156570"/>
                </a:solidFill>
                <a:effectLst/>
                <a:uLnTx/>
                <a:uFillTx/>
                <a:latin typeface="メイリオ"/>
                <a:ea typeface="メイリオ"/>
                <a:cs typeface="メイリオ" pitchFamily="50" charset="-128"/>
              </a:rPr>
              <a:t>　</a:t>
            </a:r>
          </a:p>
        </p:txBody>
      </p:sp>
      <p:sp>
        <p:nvSpPr>
          <p:cNvPr id="19" name="AutoShape 57"/>
          <p:cNvSpPr>
            <a:spLocks noChangeArrowheads="1"/>
          </p:cNvSpPr>
          <p:nvPr/>
        </p:nvSpPr>
        <p:spPr bwMode="auto">
          <a:xfrm>
            <a:off x="6532960" y="3407942"/>
            <a:ext cx="972000" cy="467968"/>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en-US" sz="9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20" name="正方形/長方形 19"/>
          <p:cNvSpPr/>
          <p:nvPr/>
        </p:nvSpPr>
        <p:spPr>
          <a:xfrm>
            <a:off x="7655644" y="2467436"/>
            <a:ext cx="1224136" cy="477792"/>
          </a:xfrm>
          <a:prstGeom prst="rect">
            <a:avLst/>
          </a:prstGeom>
          <a:ln>
            <a:solidFill>
              <a:srgbClr val="F9BE00"/>
            </a:solidFill>
          </a:ln>
        </p:spPr>
        <p:style>
          <a:lnRef idx="2">
            <a:schemeClr val="dk1"/>
          </a:lnRef>
          <a:fillRef idx="1">
            <a:schemeClr val="lt1"/>
          </a:fillRef>
          <a:effectRef idx="0">
            <a:schemeClr val="dk1"/>
          </a:effectRef>
          <a:fontRef idx="minor">
            <a:schemeClr val="dk1"/>
          </a:fontRef>
        </p:style>
        <p:txBody>
          <a:bodyPr lIns="0" rIns="0" rtlCol="0" anchor="t"/>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将来退職予定者</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退職金計算</a:t>
            </a:r>
            <a:endParaRPr kumimoji="1"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ctr" defTabSz="914400" rtl="0" eaLnBrk="1" fontAlgn="auto" latinLnBrk="0" hangingPunct="1">
              <a:lnSpc>
                <a:spcPts val="1100"/>
              </a:lnSpc>
              <a:spcBef>
                <a:spcPts val="0"/>
              </a:spcBef>
              <a:spcAft>
                <a:spcPts val="0"/>
              </a:spcAft>
              <a:buClrTx/>
              <a:buSzTx/>
              <a:buFontTx/>
              <a:buNone/>
              <a:tabLst/>
              <a:defRPr/>
            </a:pPr>
            <a:r>
              <a:rPr kumimoji="0" lang="en-US" altLang="ja-JP" sz="8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a:t>
            </a:r>
            <a:r>
              <a:rPr kumimoji="0" lang="ja-JP" altLang="en-US" sz="8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最大</a:t>
            </a:r>
            <a:r>
              <a:rPr kumimoji="0" lang="en-US" altLang="ja-JP" sz="8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5</a:t>
            </a:r>
            <a:r>
              <a:rPr kumimoji="0" lang="ja-JP" altLang="en-US" sz="8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年</a:t>
            </a:r>
            <a:r>
              <a:rPr kumimoji="0" lang="en-US" altLang="ja-JP" sz="8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a:t>
            </a:r>
            <a:endParaRPr kumimoji="1" lang="en-US" altLang="ja-JP" sz="8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21" name="正方形/長方形 20"/>
          <p:cNvSpPr/>
          <p:nvPr/>
        </p:nvSpPr>
        <p:spPr>
          <a:xfrm>
            <a:off x="7655644" y="3007495"/>
            <a:ext cx="1224136" cy="351113"/>
          </a:xfrm>
          <a:prstGeom prst="rect">
            <a:avLst/>
          </a:prstGeom>
          <a:ln>
            <a:solidFill>
              <a:srgbClr val="F9BE00"/>
            </a:solidFill>
          </a:ln>
        </p:spPr>
        <p:style>
          <a:lnRef idx="2">
            <a:schemeClr val="dk1"/>
          </a:lnRef>
          <a:fillRef idx="1">
            <a:schemeClr val="lt1"/>
          </a:fillRef>
          <a:effectRef idx="0">
            <a:schemeClr val="dk1"/>
          </a:effectRef>
          <a:fontRef idx="minor">
            <a:schemeClr val="dk1"/>
          </a:fontRef>
        </p:style>
        <p:txBody>
          <a:bodyPr lIns="0" rIns="0" rtlCol="0" anchor="t"/>
          <a:lstStyle/>
          <a:p>
            <a:pPr marL="0" marR="0" lvl="0" indent="0" algn="ctr" defTabSz="914400" rtl="0" eaLnBrk="1" fontAlgn="auto" latinLnBrk="0" hangingPunct="1">
              <a:lnSpc>
                <a:spcPts val="11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当年末退職金</a:t>
            </a:r>
            <a:b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b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引当金仮計算</a:t>
            </a:r>
          </a:p>
        </p:txBody>
      </p:sp>
      <p:sp>
        <p:nvSpPr>
          <p:cNvPr id="22" name="AutoShape 57"/>
          <p:cNvSpPr>
            <a:spLocks noChangeArrowheads="1"/>
          </p:cNvSpPr>
          <p:nvPr/>
        </p:nvSpPr>
        <p:spPr bwMode="auto">
          <a:xfrm>
            <a:off x="7773592" y="3441683"/>
            <a:ext cx="972000" cy="573924"/>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a:ea typeface="メイリオ"/>
              <a:cs typeface="メイリオ" pitchFamily="50" charset="-128"/>
            </a:endParaRPr>
          </a:p>
        </p:txBody>
      </p:sp>
      <p:sp>
        <p:nvSpPr>
          <p:cNvPr id="23" name="Rectangle 18"/>
          <p:cNvSpPr>
            <a:spLocks noChangeArrowheads="1"/>
          </p:cNvSpPr>
          <p:nvPr/>
        </p:nvSpPr>
        <p:spPr bwMode="auto">
          <a:xfrm>
            <a:off x="4894454" y="4370546"/>
            <a:ext cx="1188000" cy="454707"/>
          </a:xfrm>
          <a:prstGeom prst="roundRect">
            <a:avLst/>
          </a:prstGeom>
          <a:solidFill>
            <a:schemeClr val="bg1"/>
          </a:solidFill>
          <a:ln>
            <a:headEnd/>
            <a:tailEnd/>
          </a:ln>
          <a:effectLst/>
        </p:spPr>
        <p:style>
          <a:lnRef idx="1">
            <a:schemeClr val="accent5"/>
          </a:lnRef>
          <a:fillRef idx="2">
            <a:schemeClr val="accent5"/>
          </a:fillRef>
          <a:effectRef idx="1">
            <a:schemeClr val="accent5"/>
          </a:effectRef>
          <a:fontRef idx="minor">
            <a:schemeClr val="dk1"/>
          </a:fontRef>
        </p:style>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a:ea typeface="メイリオ"/>
                <a:cs typeface="メイリオ" pitchFamily="50" charset="-128"/>
              </a:rPr>
              <a:t>退職金支払仕訳</a:t>
            </a:r>
          </a:p>
        </p:txBody>
      </p:sp>
      <p:sp>
        <p:nvSpPr>
          <p:cNvPr id="24" name="Rectangle 18"/>
          <p:cNvSpPr>
            <a:spLocks noChangeArrowheads="1"/>
          </p:cNvSpPr>
          <p:nvPr/>
        </p:nvSpPr>
        <p:spPr bwMode="auto">
          <a:xfrm>
            <a:off x="6218108" y="4382172"/>
            <a:ext cx="1188000" cy="454707"/>
          </a:xfrm>
          <a:prstGeom prst="roundRect">
            <a:avLst/>
          </a:prstGeom>
          <a:solidFill>
            <a:schemeClr val="bg1"/>
          </a:solidFill>
          <a:ln>
            <a:headEnd/>
            <a:tailEnd/>
          </a:ln>
          <a:effectLst/>
        </p:spPr>
        <p:style>
          <a:lnRef idx="1">
            <a:schemeClr val="accent5"/>
          </a:lnRef>
          <a:fillRef idx="2">
            <a:schemeClr val="accent5"/>
          </a:fillRef>
          <a:effectRef idx="1">
            <a:schemeClr val="accent5"/>
          </a:effectRef>
          <a:fontRef idx="minor">
            <a:schemeClr val="dk1"/>
          </a:fontRef>
        </p:style>
        <p:txBody>
          <a:bodyPr wrap="none" tIns="54000" bIns="0"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a:ea typeface="メイリオ"/>
                <a:cs typeface="メイリオ" pitchFamily="50" charset="-128"/>
              </a:rPr>
              <a:t>退職給付</a:t>
            </a:r>
            <a:endParaRPr kumimoji="0" lang="en-US" altLang="ja-JP" sz="1000" b="0" i="0" u="none" strike="noStrike" kern="0" cap="none" spc="0" normalizeH="0" baseline="0" noProof="0" dirty="0">
              <a:ln>
                <a:noFill/>
              </a:ln>
              <a:solidFill>
                <a:prstClr val="black"/>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a:ea typeface="メイリオ"/>
                <a:cs typeface="メイリオ" pitchFamily="50" charset="-128"/>
              </a:rPr>
              <a:t>引当金仕訳</a:t>
            </a:r>
          </a:p>
        </p:txBody>
      </p:sp>
      <p:sp>
        <p:nvSpPr>
          <p:cNvPr id="25" name="テキスト ボックス 24"/>
          <p:cNvSpPr txBox="1"/>
          <p:nvPr/>
        </p:nvSpPr>
        <p:spPr>
          <a:xfrm>
            <a:off x="2195736" y="3327441"/>
            <a:ext cx="1008112" cy="180206"/>
          </a:xfrm>
          <a:prstGeom prst="rect">
            <a:avLst/>
          </a:prstGeom>
        </p:spPr>
        <p:txBody>
          <a:bodyPr lIns="0" tIns="0" rIns="0" bIns="0">
            <a:norm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メイリオ"/>
                <a:ea typeface="メイリオ"/>
                <a:cs typeface="メイリオ" pitchFamily="50" charset="-128"/>
              </a:rPr>
              <a:t>※</a:t>
            </a: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メイリオ" pitchFamily="50" charset="-128"/>
              </a:rPr>
              <a:t>最大</a:t>
            </a:r>
            <a:r>
              <a:rPr kumimoji="1" lang="en-US" altLang="ja-JP" sz="800" b="0" i="0" u="none" strike="noStrike" kern="1200" cap="none" spc="0" normalizeH="0" baseline="0" noProof="0" dirty="0">
                <a:ln>
                  <a:noFill/>
                </a:ln>
                <a:solidFill>
                  <a:prstClr val="black"/>
                </a:solidFill>
                <a:effectLst/>
                <a:uLnTx/>
                <a:uFillTx/>
                <a:latin typeface="メイリオ"/>
                <a:ea typeface="メイリオ"/>
                <a:cs typeface="メイリオ" pitchFamily="50" charset="-128"/>
              </a:rPr>
              <a:t>5</a:t>
            </a:r>
            <a:r>
              <a:rPr kumimoji="1" lang="ja-JP" altLang="en-US" sz="800" b="0" i="0" u="none" strike="noStrike" kern="1200" cap="none" spc="0" normalizeH="0" baseline="0" noProof="0" dirty="0">
                <a:ln>
                  <a:noFill/>
                </a:ln>
                <a:solidFill>
                  <a:prstClr val="black"/>
                </a:solidFill>
                <a:effectLst/>
                <a:uLnTx/>
                <a:uFillTx/>
                <a:latin typeface="メイリオ"/>
                <a:ea typeface="メイリオ"/>
                <a:cs typeface="メイリオ" pitchFamily="50" charset="-128"/>
              </a:rPr>
              <a:t>テーブル</a:t>
            </a:r>
          </a:p>
        </p:txBody>
      </p:sp>
      <p:sp>
        <p:nvSpPr>
          <p:cNvPr id="26" name="Freeform 364"/>
          <p:cNvSpPr>
            <a:spLocks noEditPoints="1"/>
          </p:cNvSpPr>
          <p:nvPr/>
        </p:nvSpPr>
        <p:spPr bwMode="auto">
          <a:xfrm>
            <a:off x="1475073" y="4196503"/>
            <a:ext cx="324036" cy="391971"/>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7" name="Freeform 400"/>
          <p:cNvSpPr>
            <a:spLocks noEditPoints="1"/>
          </p:cNvSpPr>
          <p:nvPr/>
        </p:nvSpPr>
        <p:spPr bwMode="auto">
          <a:xfrm>
            <a:off x="1439652" y="2786648"/>
            <a:ext cx="364541" cy="377972"/>
          </a:xfrm>
          <a:custGeom>
            <a:avLst/>
            <a:gdLst>
              <a:gd name="T0" fmla="*/ 646 w 836"/>
              <a:gd name="T1" fmla="*/ 368 h 891"/>
              <a:gd name="T2" fmla="*/ 534 w 836"/>
              <a:gd name="T3" fmla="*/ 0 h 891"/>
              <a:gd name="T4" fmla="*/ 302 w 836"/>
              <a:gd name="T5" fmla="*/ 362 h 891"/>
              <a:gd name="T6" fmla="*/ 415 w 836"/>
              <a:gd name="T7" fmla="*/ 618 h 891"/>
              <a:gd name="T8" fmla="*/ 734 w 836"/>
              <a:gd name="T9" fmla="*/ 149 h 891"/>
              <a:gd name="T10" fmla="*/ 732 w 836"/>
              <a:gd name="T11" fmla="*/ 146 h 891"/>
              <a:gd name="T12" fmla="*/ 726 w 836"/>
              <a:gd name="T13" fmla="*/ 141 h 891"/>
              <a:gd name="T14" fmla="*/ 598 w 836"/>
              <a:gd name="T15" fmla="*/ 140 h 891"/>
              <a:gd name="T16" fmla="*/ 658 w 836"/>
              <a:gd name="T17" fmla="*/ 228 h 891"/>
              <a:gd name="T18" fmla="*/ 568 w 836"/>
              <a:gd name="T19" fmla="*/ 567 h 891"/>
              <a:gd name="T20" fmla="*/ 564 w 836"/>
              <a:gd name="T21" fmla="*/ 567 h 891"/>
              <a:gd name="T22" fmla="*/ 556 w 836"/>
              <a:gd name="T23" fmla="*/ 576 h 891"/>
              <a:gd name="T24" fmla="*/ 555 w 836"/>
              <a:gd name="T25" fmla="*/ 683 h 891"/>
              <a:gd name="T26" fmla="*/ 554 w 836"/>
              <a:gd name="T27" fmla="*/ 690 h 891"/>
              <a:gd name="T28" fmla="*/ 549 w 836"/>
              <a:gd name="T29" fmla="*/ 702 h 891"/>
              <a:gd name="T30" fmla="*/ 541 w 836"/>
              <a:gd name="T31" fmla="*/ 711 h 891"/>
              <a:gd name="T32" fmla="*/ 529 w 836"/>
              <a:gd name="T33" fmla="*/ 716 h 891"/>
              <a:gd name="T34" fmla="*/ 314 w 836"/>
              <a:gd name="T35" fmla="*/ 717 h 891"/>
              <a:gd name="T36" fmla="*/ 307 w 836"/>
              <a:gd name="T37" fmla="*/ 716 h 891"/>
              <a:gd name="T38" fmla="*/ 296 w 836"/>
              <a:gd name="T39" fmla="*/ 711 h 891"/>
              <a:gd name="T40" fmla="*/ 286 w 836"/>
              <a:gd name="T41" fmla="*/ 702 h 891"/>
              <a:gd name="T42" fmla="*/ 282 w 836"/>
              <a:gd name="T43" fmla="*/ 690 h 891"/>
              <a:gd name="T44" fmla="*/ 280 w 836"/>
              <a:gd name="T45" fmla="*/ 581 h 891"/>
              <a:gd name="T46" fmla="*/ 280 w 836"/>
              <a:gd name="T47" fmla="*/ 576 h 891"/>
              <a:gd name="T48" fmla="*/ 273 w 836"/>
              <a:gd name="T49" fmla="*/ 567 h 891"/>
              <a:gd name="T50" fmla="*/ 122 w 836"/>
              <a:gd name="T51" fmla="*/ 567 h 891"/>
              <a:gd name="T52" fmla="*/ 232 w 836"/>
              <a:gd name="T53" fmla="*/ 228 h 891"/>
              <a:gd name="T54" fmla="*/ 117 w 836"/>
              <a:gd name="T55" fmla="*/ 140 h 891"/>
              <a:gd name="T56" fmla="*/ 114 w 836"/>
              <a:gd name="T57" fmla="*/ 141 h 891"/>
              <a:gd name="T58" fmla="*/ 108 w 836"/>
              <a:gd name="T59" fmla="*/ 146 h 891"/>
              <a:gd name="T60" fmla="*/ 1 w 836"/>
              <a:gd name="T61" fmla="*/ 572 h 891"/>
              <a:gd name="T62" fmla="*/ 0 w 836"/>
              <a:gd name="T63" fmla="*/ 577 h 891"/>
              <a:gd name="T64" fmla="*/ 0 w 836"/>
              <a:gd name="T65" fmla="*/ 878 h 891"/>
              <a:gd name="T66" fmla="*/ 3 w 836"/>
              <a:gd name="T67" fmla="*/ 887 h 891"/>
              <a:gd name="T68" fmla="*/ 13 w 836"/>
              <a:gd name="T69" fmla="*/ 891 h 891"/>
              <a:gd name="T70" fmla="*/ 823 w 836"/>
              <a:gd name="T71" fmla="*/ 891 h 891"/>
              <a:gd name="T72" fmla="*/ 832 w 836"/>
              <a:gd name="T73" fmla="*/ 887 h 891"/>
              <a:gd name="T74" fmla="*/ 836 w 836"/>
              <a:gd name="T75" fmla="*/ 878 h 891"/>
              <a:gd name="T76" fmla="*/ 836 w 836"/>
              <a:gd name="T77" fmla="*/ 573 h 891"/>
              <a:gd name="T78" fmla="*/ 835 w 836"/>
              <a:gd name="T79" fmla="*/ 567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6" h="891">
                <a:moveTo>
                  <a:pt x="415" y="618"/>
                </a:moveTo>
                <a:lnTo>
                  <a:pt x="646" y="368"/>
                </a:lnTo>
                <a:lnTo>
                  <a:pt x="534" y="368"/>
                </a:lnTo>
                <a:lnTo>
                  <a:pt x="534" y="0"/>
                </a:lnTo>
                <a:lnTo>
                  <a:pt x="302" y="0"/>
                </a:lnTo>
                <a:lnTo>
                  <a:pt x="302" y="362"/>
                </a:lnTo>
                <a:lnTo>
                  <a:pt x="189" y="362"/>
                </a:lnTo>
                <a:lnTo>
                  <a:pt x="415" y="618"/>
                </a:lnTo>
                <a:close/>
                <a:moveTo>
                  <a:pt x="835" y="567"/>
                </a:moveTo>
                <a:lnTo>
                  <a:pt x="734" y="149"/>
                </a:lnTo>
                <a:lnTo>
                  <a:pt x="734" y="149"/>
                </a:lnTo>
                <a:lnTo>
                  <a:pt x="732" y="146"/>
                </a:lnTo>
                <a:lnTo>
                  <a:pt x="729" y="143"/>
                </a:lnTo>
                <a:lnTo>
                  <a:pt x="726" y="141"/>
                </a:lnTo>
                <a:lnTo>
                  <a:pt x="722" y="140"/>
                </a:lnTo>
                <a:lnTo>
                  <a:pt x="598" y="140"/>
                </a:lnTo>
                <a:lnTo>
                  <a:pt x="598" y="228"/>
                </a:lnTo>
                <a:lnTo>
                  <a:pt x="658" y="228"/>
                </a:lnTo>
                <a:lnTo>
                  <a:pt x="716" y="567"/>
                </a:lnTo>
                <a:lnTo>
                  <a:pt x="568" y="567"/>
                </a:lnTo>
                <a:lnTo>
                  <a:pt x="568" y="567"/>
                </a:lnTo>
                <a:lnTo>
                  <a:pt x="564" y="567"/>
                </a:lnTo>
                <a:lnTo>
                  <a:pt x="559" y="571"/>
                </a:lnTo>
                <a:lnTo>
                  <a:pt x="556" y="576"/>
                </a:lnTo>
                <a:lnTo>
                  <a:pt x="555" y="581"/>
                </a:lnTo>
                <a:lnTo>
                  <a:pt x="555" y="683"/>
                </a:lnTo>
                <a:lnTo>
                  <a:pt x="555" y="683"/>
                </a:lnTo>
                <a:lnTo>
                  <a:pt x="554" y="690"/>
                </a:lnTo>
                <a:lnTo>
                  <a:pt x="553" y="696"/>
                </a:lnTo>
                <a:lnTo>
                  <a:pt x="549" y="702"/>
                </a:lnTo>
                <a:lnTo>
                  <a:pt x="546" y="708"/>
                </a:lnTo>
                <a:lnTo>
                  <a:pt x="541" y="711"/>
                </a:lnTo>
                <a:lnTo>
                  <a:pt x="535" y="715"/>
                </a:lnTo>
                <a:lnTo>
                  <a:pt x="529" y="716"/>
                </a:lnTo>
                <a:lnTo>
                  <a:pt x="522" y="717"/>
                </a:lnTo>
                <a:lnTo>
                  <a:pt x="314" y="717"/>
                </a:lnTo>
                <a:lnTo>
                  <a:pt x="314" y="717"/>
                </a:lnTo>
                <a:lnTo>
                  <a:pt x="307" y="716"/>
                </a:lnTo>
                <a:lnTo>
                  <a:pt x="301" y="715"/>
                </a:lnTo>
                <a:lnTo>
                  <a:pt x="296" y="711"/>
                </a:lnTo>
                <a:lnTo>
                  <a:pt x="291" y="708"/>
                </a:lnTo>
                <a:lnTo>
                  <a:pt x="286" y="702"/>
                </a:lnTo>
                <a:lnTo>
                  <a:pt x="284" y="696"/>
                </a:lnTo>
                <a:lnTo>
                  <a:pt x="282" y="690"/>
                </a:lnTo>
                <a:lnTo>
                  <a:pt x="280" y="683"/>
                </a:lnTo>
                <a:lnTo>
                  <a:pt x="280" y="581"/>
                </a:lnTo>
                <a:lnTo>
                  <a:pt x="280" y="581"/>
                </a:lnTo>
                <a:lnTo>
                  <a:pt x="280" y="576"/>
                </a:lnTo>
                <a:lnTo>
                  <a:pt x="277" y="571"/>
                </a:lnTo>
                <a:lnTo>
                  <a:pt x="273" y="567"/>
                </a:lnTo>
                <a:lnTo>
                  <a:pt x="268" y="567"/>
                </a:lnTo>
                <a:lnTo>
                  <a:pt x="122" y="567"/>
                </a:lnTo>
                <a:lnTo>
                  <a:pt x="186" y="228"/>
                </a:lnTo>
                <a:lnTo>
                  <a:pt x="232" y="228"/>
                </a:lnTo>
                <a:lnTo>
                  <a:pt x="232" y="140"/>
                </a:lnTo>
                <a:lnTo>
                  <a:pt x="117" y="140"/>
                </a:lnTo>
                <a:lnTo>
                  <a:pt x="117" y="140"/>
                </a:lnTo>
                <a:lnTo>
                  <a:pt x="114" y="141"/>
                </a:lnTo>
                <a:lnTo>
                  <a:pt x="110" y="143"/>
                </a:lnTo>
                <a:lnTo>
                  <a:pt x="108" y="146"/>
                </a:lnTo>
                <a:lnTo>
                  <a:pt x="105" y="149"/>
                </a:lnTo>
                <a:lnTo>
                  <a:pt x="1" y="572"/>
                </a:lnTo>
                <a:lnTo>
                  <a:pt x="1" y="572"/>
                </a:lnTo>
                <a:lnTo>
                  <a:pt x="0" y="577"/>
                </a:lnTo>
                <a:lnTo>
                  <a:pt x="0" y="878"/>
                </a:lnTo>
                <a:lnTo>
                  <a:pt x="0" y="878"/>
                </a:lnTo>
                <a:lnTo>
                  <a:pt x="1" y="883"/>
                </a:lnTo>
                <a:lnTo>
                  <a:pt x="3" y="887"/>
                </a:lnTo>
                <a:lnTo>
                  <a:pt x="8" y="890"/>
                </a:lnTo>
                <a:lnTo>
                  <a:pt x="13" y="891"/>
                </a:lnTo>
                <a:lnTo>
                  <a:pt x="823" y="891"/>
                </a:lnTo>
                <a:lnTo>
                  <a:pt x="823" y="891"/>
                </a:lnTo>
                <a:lnTo>
                  <a:pt x="828" y="890"/>
                </a:lnTo>
                <a:lnTo>
                  <a:pt x="832" y="887"/>
                </a:lnTo>
                <a:lnTo>
                  <a:pt x="835" y="883"/>
                </a:lnTo>
                <a:lnTo>
                  <a:pt x="836" y="878"/>
                </a:lnTo>
                <a:lnTo>
                  <a:pt x="836" y="573"/>
                </a:lnTo>
                <a:lnTo>
                  <a:pt x="836" y="573"/>
                </a:lnTo>
                <a:lnTo>
                  <a:pt x="835" y="567"/>
                </a:lnTo>
                <a:lnTo>
                  <a:pt x="835" y="567"/>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28" name="正方形/長方形 27"/>
          <p:cNvSpPr/>
          <p:nvPr/>
        </p:nvSpPr>
        <p:spPr>
          <a:xfrm>
            <a:off x="215516" y="2107395"/>
            <a:ext cx="1800200" cy="26391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人事情報</a:t>
            </a:r>
          </a:p>
        </p:txBody>
      </p:sp>
      <p:sp>
        <p:nvSpPr>
          <p:cNvPr id="29" name="正方形/長方形 28"/>
          <p:cNvSpPr/>
          <p:nvPr/>
        </p:nvSpPr>
        <p:spPr>
          <a:xfrm>
            <a:off x="323528" y="2467435"/>
            <a:ext cx="1620180" cy="756084"/>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30" name="テキスト ボックス 29"/>
          <p:cNvSpPr txBox="1"/>
          <p:nvPr/>
        </p:nvSpPr>
        <p:spPr>
          <a:xfrm>
            <a:off x="251520" y="2503439"/>
            <a:ext cx="1467068"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・過去の累計ポイント</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・旧制度からの</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   </a:t>
            </a: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移行ポイント</a:t>
            </a:r>
            <a:endParaRPr kumimoji="1"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31" name="正方形/長方形 30"/>
          <p:cNvSpPr/>
          <p:nvPr/>
        </p:nvSpPr>
        <p:spPr>
          <a:xfrm>
            <a:off x="323528" y="3299300"/>
            <a:ext cx="1620180" cy="1364379"/>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32" name="テキスト ボックス 31"/>
          <p:cNvSpPr txBox="1"/>
          <p:nvPr/>
        </p:nvSpPr>
        <p:spPr>
          <a:xfrm>
            <a:off x="304253" y="3263296"/>
            <a:ext cx="1675459" cy="14003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■人事情報</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格付  役職  職種</a:t>
            </a:r>
            <a:endParaRPr kumimoji="0" lang="en-US" altLang="zh-TW"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入社形態  不在籍期間</a:t>
            </a:r>
            <a:endParaRPr kumimoji="0" lang="en-US" altLang="zh-TW"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退職金起算日</a:t>
            </a: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　</a:t>
            </a:r>
            <a:r>
              <a:rPr kumimoji="0" lang="zh-TW"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休職</a:t>
            </a:r>
            <a:endParaRPr kumimoji="0" lang="en-US" altLang="zh-TW"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…etc</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人事異動昇格歴</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人事評価情報</a:t>
            </a:r>
            <a:endParaRPr kumimoji="0" lang="en-US" altLang="zh-TW"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…etc</a:t>
            </a:r>
            <a:endParaRPr kumimoji="1"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33" name="正方形/長方形 32"/>
          <p:cNvSpPr/>
          <p:nvPr/>
        </p:nvSpPr>
        <p:spPr>
          <a:xfrm>
            <a:off x="2051720" y="2107395"/>
            <a:ext cx="1296144" cy="26391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事由別</a:t>
            </a:r>
            <a:r>
              <a:rPr kumimoji="1" lang="en-US" altLang="ja-JP" sz="1400" b="0" i="0" u="none" strike="noStrike" kern="1200" cap="none" spc="0" normalizeH="0" baseline="0" noProof="0" dirty="0">
                <a:ln>
                  <a:noFill/>
                </a:ln>
                <a:solidFill>
                  <a:srgbClr val="FFFFFF"/>
                </a:solidFill>
                <a:effectLst/>
                <a:uLnTx/>
                <a:uFillTx/>
                <a:latin typeface="メイリオ"/>
                <a:ea typeface="メイリオ"/>
                <a:cs typeface="+mn-cs"/>
              </a:rPr>
              <a:t>TBL</a:t>
            </a:r>
            <a:endPar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endParaRPr>
          </a:p>
        </p:txBody>
      </p:sp>
      <p:sp>
        <p:nvSpPr>
          <p:cNvPr id="34" name="右矢印 33"/>
          <p:cNvSpPr/>
          <p:nvPr/>
        </p:nvSpPr>
        <p:spPr>
          <a:xfrm>
            <a:off x="2178317" y="3637742"/>
            <a:ext cx="1007529" cy="404081"/>
          </a:xfrm>
          <a:prstGeom prst="right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35" name="正方形/長方形 34"/>
          <p:cNvSpPr/>
          <p:nvPr/>
        </p:nvSpPr>
        <p:spPr>
          <a:xfrm>
            <a:off x="3383868" y="2107395"/>
            <a:ext cx="1440160" cy="26391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退職金計算</a:t>
            </a:r>
          </a:p>
        </p:txBody>
      </p:sp>
      <p:sp>
        <p:nvSpPr>
          <p:cNvPr id="36" name="Freeform 418"/>
          <p:cNvSpPr>
            <a:spLocks noEditPoints="1"/>
          </p:cNvSpPr>
          <p:nvPr/>
        </p:nvSpPr>
        <p:spPr bwMode="auto">
          <a:xfrm>
            <a:off x="2776561" y="3005387"/>
            <a:ext cx="433645" cy="290140"/>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7" name="正方形/長方形 36"/>
          <p:cNvSpPr/>
          <p:nvPr/>
        </p:nvSpPr>
        <p:spPr>
          <a:xfrm>
            <a:off x="2123728" y="2467435"/>
            <a:ext cx="1152128" cy="1007073"/>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38" name="テキスト ボックス 37"/>
          <p:cNvSpPr txBox="1"/>
          <p:nvPr/>
        </p:nvSpPr>
        <p:spPr>
          <a:xfrm>
            <a:off x="2051720" y="2503439"/>
            <a:ext cx="108234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・勤続テーブル</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39" name="テキスト ボックス 38"/>
          <p:cNvSpPr txBox="1"/>
          <p:nvPr/>
        </p:nvSpPr>
        <p:spPr>
          <a:xfrm>
            <a:off x="2053464" y="2647455"/>
            <a:ext cx="95410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・資格別評定</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　 テーブル</a:t>
            </a:r>
            <a:endParaRPr kumimoji="1"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40" name="正方形/長方形 39"/>
          <p:cNvSpPr/>
          <p:nvPr/>
        </p:nvSpPr>
        <p:spPr>
          <a:xfrm>
            <a:off x="3455876" y="2467435"/>
            <a:ext cx="1296144" cy="892116"/>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41" name="テキスト ボックス 40"/>
          <p:cNvSpPr txBox="1"/>
          <p:nvPr/>
        </p:nvSpPr>
        <p:spPr>
          <a:xfrm>
            <a:off x="3566569" y="2503439"/>
            <a:ext cx="108234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退職時一括払い</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42" name="正方形/長方形 41"/>
          <p:cNvSpPr/>
          <p:nvPr/>
        </p:nvSpPr>
        <p:spPr>
          <a:xfrm>
            <a:off x="3455876" y="3403539"/>
            <a:ext cx="1296144" cy="430887"/>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43" name="テキスト ボックス 42"/>
          <p:cNvSpPr txBox="1"/>
          <p:nvPr/>
        </p:nvSpPr>
        <p:spPr>
          <a:xfrm>
            <a:off x="3500760" y="3403539"/>
            <a:ext cx="1172116"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前払い</a:t>
            </a:r>
            <a:endParaRPr kumimoji="0" lang="en-US" altLang="ja-JP" sz="11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（給与・賞与）</a:t>
            </a:r>
            <a:endParaRPr kumimoji="0" lang="en-US" altLang="ja-JP" sz="11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44" name="右矢印 43"/>
          <p:cNvSpPr/>
          <p:nvPr/>
        </p:nvSpPr>
        <p:spPr>
          <a:xfrm rot="5400000">
            <a:off x="4003728" y="3924961"/>
            <a:ext cx="166514" cy="414865"/>
          </a:xfrm>
          <a:prstGeom prst="right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45" name="テキスト ボックス 44"/>
          <p:cNvSpPr txBox="1"/>
          <p:nvPr/>
        </p:nvSpPr>
        <p:spPr>
          <a:xfrm>
            <a:off x="3932221" y="4519663"/>
            <a:ext cx="697627"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給与管理</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46" name="正方形/長方形 45"/>
          <p:cNvSpPr/>
          <p:nvPr/>
        </p:nvSpPr>
        <p:spPr>
          <a:xfrm>
            <a:off x="4860032" y="2107395"/>
            <a:ext cx="1332148" cy="26391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退職者</a:t>
            </a:r>
            <a:r>
              <a:rPr kumimoji="1" lang="en-US" altLang="ja-JP" sz="1400" b="0" i="0" u="none" strike="noStrike" kern="1200" cap="none" spc="0" normalizeH="0" baseline="0" noProof="0" dirty="0">
                <a:ln>
                  <a:noFill/>
                </a:ln>
                <a:solidFill>
                  <a:srgbClr val="FFFFFF"/>
                </a:solidFill>
                <a:effectLst/>
                <a:uLnTx/>
                <a:uFillTx/>
                <a:latin typeface="メイリオ"/>
                <a:ea typeface="メイリオ"/>
                <a:cs typeface="+mn-cs"/>
              </a:rPr>
              <a:t>(</a:t>
            </a: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随時</a:t>
            </a:r>
            <a:r>
              <a:rPr kumimoji="1" lang="en-US" altLang="ja-JP" sz="1400" b="0" i="0" u="none" strike="noStrike" kern="1200" cap="none" spc="0" normalizeH="0" baseline="0" noProof="0" dirty="0">
                <a:ln>
                  <a:noFill/>
                </a:ln>
                <a:solidFill>
                  <a:srgbClr val="FFFFFF"/>
                </a:solidFill>
                <a:effectLst/>
                <a:uLnTx/>
                <a:uFillTx/>
                <a:latin typeface="メイリオ"/>
                <a:ea typeface="メイリオ"/>
                <a:cs typeface="+mn-cs"/>
              </a:rPr>
              <a:t>)</a:t>
            </a:r>
            <a:endPar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endParaRPr>
          </a:p>
        </p:txBody>
      </p:sp>
      <p:sp>
        <p:nvSpPr>
          <p:cNvPr id="47" name="正方形/長方形 46"/>
          <p:cNvSpPr/>
          <p:nvPr/>
        </p:nvSpPr>
        <p:spPr>
          <a:xfrm>
            <a:off x="6228184" y="2107395"/>
            <a:ext cx="1332148" cy="26391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在籍者</a:t>
            </a:r>
            <a:r>
              <a:rPr kumimoji="1" lang="en-US" altLang="ja-JP" sz="800" b="0" i="0" u="none" strike="noStrike" kern="1200" cap="none" spc="0" normalizeH="0" baseline="0" noProof="0" dirty="0">
                <a:ln>
                  <a:noFill/>
                </a:ln>
                <a:solidFill>
                  <a:srgbClr val="FFFFFF"/>
                </a:solidFill>
                <a:effectLst/>
                <a:uLnTx/>
                <a:uFillTx/>
                <a:latin typeface="メイリオ"/>
                <a:ea typeface="メイリオ"/>
                <a:cs typeface="+mn-cs"/>
              </a:rPr>
              <a:t>(</a:t>
            </a:r>
            <a:r>
              <a:rPr kumimoji="1" lang="ja-JP" altLang="en-US" sz="800" b="0" i="0" u="none" strike="noStrike" kern="1200" cap="none" spc="0" normalizeH="0" baseline="0" noProof="0" dirty="0">
                <a:ln>
                  <a:noFill/>
                </a:ln>
                <a:solidFill>
                  <a:srgbClr val="FFFFFF"/>
                </a:solidFill>
                <a:effectLst/>
                <a:uLnTx/>
                <a:uFillTx/>
                <a:latin typeface="メイリオ"/>
                <a:ea typeface="メイリオ"/>
                <a:cs typeface="+mn-cs"/>
              </a:rPr>
              <a:t>年次処理</a:t>
            </a:r>
            <a:r>
              <a:rPr kumimoji="1" lang="en-US" altLang="ja-JP" sz="800" b="0" i="0" u="none" strike="noStrike" kern="1200" cap="none" spc="0" normalizeH="0" baseline="0" noProof="0" dirty="0">
                <a:ln>
                  <a:noFill/>
                </a:ln>
                <a:solidFill>
                  <a:srgbClr val="FFFFFF"/>
                </a:solidFill>
                <a:effectLst/>
                <a:uLnTx/>
                <a:uFillTx/>
                <a:latin typeface="メイリオ"/>
                <a:ea typeface="メイリオ"/>
                <a:cs typeface="+mn-cs"/>
              </a:rPr>
              <a:t>)</a:t>
            </a:r>
            <a:endParaRPr kumimoji="1" lang="ja-JP" altLang="en-US" sz="800" b="0" i="0" u="none" strike="noStrike" kern="1200" cap="none" spc="0" normalizeH="0" baseline="0" noProof="0" dirty="0">
              <a:ln>
                <a:noFill/>
              </a:ln>
              <a:solidFill>
                <a:srgbClr val="FFFFFF"/>
              </a:solidFill>
              <a:effectLst/>
              <a:uLnTx/>
              <a:uFillTx/>
              <a:latin typeface="メイリオ"/>
              <a:ea typeface="メイリオ"/>
              <a:cs typeface="+mn-cs"/>
            </a:endParaRPr>
          </a:p>
        </p:txBody>
      </p:sp>
      <p:sp>
        <p:nvSpPr>
          <p:cNvPr id="48" name="正方形/長方形 47"/>
          <p:cNvSpPr/>
          <p:nvPr/>
        </p:nvSpPr>
        <p:spPr>
          <a:xfrm>
            <a:off x="7596336" y="2107395"/>
            <a:ext cx="1332148" cy="263910"/>
          </a:xfrm>
          <a:prstGeom prst="rect">
            <a:avLst/>
          </a:prstGeom>
          <a:solidFill>
            <a:srgbClr val="F9BE00"/>
          </a:solidFill>
          <a:ln>
            <a:solidFill>
              <a:srgbClr val="F9B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メイリオ"/>
                <a:ea typeface="メイリオ"/>
                <a:cs typeface="+mn-cs"/>
              </a:rPr>
              <a:t>予測計算</a:t>
            </a:r>
          </a:p>
        </p:txBody>
      </p:sp>
      <p:sp>
        <p:nvSpPr>
          <p:cNvPr id="50" name="AutoShape 66"/>
          <p:cNvSpPr>
            <a:spLocks noChangeArrowheads="1"/>
          </p:cNvSpPr>
          <p:nvPr/>
        </p:nvSpPr>
        <p:spPr bwMode="auto">
          <a:xfrm>
            <a:off x="4972655" y="2994797"/>
            <a:ext cx="791980" cy="450800"/>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lnSpc>
                <a:spcPts val="1100"/>
              </a:lnSpc>
              <a:spcBef>
                <a:spcPct val="50000"/>
              </a:spcBef>
              <a:defRPr/>
            </a:pPr>
            <a:endParaRPr kumimoji="0" lang="ja-JP" altLang="en-US" sz="1050" b="0" i="0" u="none" strike="noStrike" kern="0" cap="none" spc="0" normalizeH="0" baseline="0" noProof="0" dirty="0">
              <a:ln>
                <a:noFill/>
              </a:ln>
              <a:solidFill>
                <a:prstClr val="black"/>
              </a:solidFill>
              <a:effectLst/>
              <a:uLnTx/>
              <a:uFillTx/>
              <a:latin typeface="メイリオ"/>
              <a:ea typeface="メイリオ"/>
              <a:cs typeface="メイリオ" pitchFamily="50" charset="-128"/>
            </a:endParaRPr>
          </a:p>
        </p:txBody>
      </p:sp>
      <p:sp>
        <p:nvSpPr>
          <p:cNvPr id="51" name="AutoShape 66"/>
          <p:cNvSpPr>
            <a:spLocks noChangeArrowheads="1"/>
          </p:cNvSpPr>
          <p:nvPr/>
        </p:nvSpPr>
        <p:spPr bwMode="auto">
          <a:xfrm>
            <a:off x="5334784" y="3373302"/>
            <a:ext cx="791980" cy="447097"/>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marL="0" marR="0" lvl="0" indent="0" algn="ctr" defTabSz="914400" rtl="0" eaLnBrk="1" fontAlgn="auto" latinLnBrk="0" hangingPunct="1">
              <a:lnSpc>
                <a:spcPts val="1100"/>
              </a:lnSpc>
              <a:spcBef>
                <a:spcPct val="50000"/>
              </a:spcBef>
              <a:spcAft>
                <a:spcPts val="0"/>
              </a:spcAft>
              <a:buClrTx/>
              <a:buSzTx/>
              <a:buFontTx/>
              <a:buNone/>
              <a:tabLst/>
              <a:defRPr/>
            </a:pPr>
            <a:endParaRPr kumimoji="0" lang="ja-JP" altLang="en-US" sz="1050" b="0" i="0" u="none" strike="noStrike" kern="0" cap="none" spc="0" normalizeH="0" baseline="0" noProof="0" dirty="0">
              <a:ln>
                <a:noFill/>
              </a:ln>
              <a:solidFill>
                <a:prstClr val="black"/>
              </a:solidFill>
              <a:effectLst/>
              <a:uLnTx/>
              <a:uFillTx/>
              <a:latin typeface="メイリオ"/>
              <a:ea typeface="メイリオ"/>
              <a:cs typeface="メイリオ" pitchFamily="50" charset="-128"/>
            </a:endParaRPr>
          </a:p>
        </p:txBody>
      </p:sp>
      <p:sp>
        <p:nvSpPr>
          <p:cNvPr id="52" name="正方形/長方形 51"/>
          <p:cNvSpPr/>
          <p:nvPr/>
        </p:nvSpPr>
        <p:spPr>
          <a:xfrm>
            <a:off x="4896036" y="2467435"/>
            <a:ext cx="1260140"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退職金の支払い</a:t>
            </a:r>
            <a:endParaRPr kumimoji="1"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納税</a:t>
            </a:r>
            <a:endParaRPr kumimoji="1"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53" name="正方形/長方形 52"/>
          <p:cNvSpPr/>
          <p:nvPr/>
        </p:nvSpPr>
        <p:spPr>
          <a:xfrm>
            <a:off x="4896036" y="3835587"/>
            <a:ext cx="1260140" cy="432048"/>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仕訳</a:t>
            </a:r>
            <a:endParaRPr kumimoji="1" lang="en-US" altLang="ja-JP" sz="11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54" name="テキスト ボックス 53"/>
          <p:cNvSpPr txBox="1"/>
          <p:nvPr/>
        </p:nvSpPr>
        <p:spPr>
          <a:xfrm>
            <a:off x="7881006" y="4519663"/>
            <a:ext cx="697627"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rPr>
              <a:t>統合会計</a:t>
            </a:r>
            <a:endParaRPr kumimoji="0" lang="en-US" altLang="ja-JP" sz="1000" b="0" i="0" u="none" strike="noStrike" kern="0" cap="none" spc="0" normalizeH="0" baseline="0" noProof="0" dirty="0">
              <a:ln>
                <a:noFill/>
              </a:ln>
              <a:solidFill>
                <a:sysClr val="windowText" lastClr="000000"/>
              </a:solidFill>
              <a:effectLst/>
              <a:uLnTx/>
              <a:uFillTx/>
              <a:latin typeface="メイリオ"/>
              <a:ea typeface="メイリオ"/>
              <a:cs typeface="メイリオ" pitchFamily="50" charset="-128"/>
            </a:endParaRPr>
          </a:p>
        </p:txBody>
      </p:sp>
      <p:sp>
        <p:nvSpPr>
          <p:cNvPr id="55" name="Freeform 447"/>
          <p:cNvSpPr>
            <a:spLocks noEditPoints="1"/>
          </p:cNvSpPr>
          <p:nvPr/>
        </p:nvSpPr>
        <p:spPr bwMode="auto">
          <a:xfrm>
            <a:off x="3667615" y="4432677"/>
            <a:ext cx="303130" cy="377972"/>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77A23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57" name="テキスト ボックス 56"/>
          <p:cNvSpPr txBox="1"/>
          <p:nvPr/>
        </p:nvSpPr>
        <p:spPr>
          <a:xfrm>
            <a:off x="3733282" y="2674167"/>
            <a:ext cx="748923" cy="369332"/>
          </a:xfrm>
          <a:prstGeom prst="rect">
            <a:avLst/>
          </a:prstGeom>
          <a:noFill/>
        </p:spPr>
        <p:txBody>
          <a:bodyPr wrap="square" rtlCol="0">
            <a:spAutoFit/>
          </a:bodyPr>
          <a:lstStyle/>
          <a:p>
            <a:pPr algn="ctr"/>
            <a:r>
              <a:rPr lang="ja-JP" altLang="en-US" sz="900" dirty="0"/>
              <a:t>ポイント方式</a:t>
            </a:r>
            <a:endParaRPr kumimoji="1" lang="ja-JP" altLang="en-US" sz="900" dirty="0"/>
          </a:p>
        </p:txBody>
      </p:sp>
      <p:sp>
        <p:nvSpPr>
          <p:cNvPr id="58" name="テキスト ボックス 57"/>
          <p:cNvSpPr txBox="1"/>
          <p:nvPr/>
        </p:nvSpPr>
        <p:spPr>
          <a:xfrm>
            <a:off x="3623660" y="2990219"/>
            <a:ext cx="973955" cy="369332"/>
          </a:xfrm>
          <a:prstGeom prst="rect">
            <a:avLst/>
          </a:prstGeom>
          <a:noFill/>
        </p:spPr>
        <p:txBody>
          <a:bodyPr wrap="square" rtlCol="0">
            <a:spAutoFit/>
          </a:bodyPr>
          <a:lstStyle/>
          <a:p>
            <a:pPr algn="ctr"/>
            <a:r>
              <a:rPr lang="ja-JP" altLang="en-US" sz="900" dirty="0"/>
              <a:t>基準給</a:t>
            </a:r>
            <a:endParaRPr lang="en-US" altLang="ja-JP" sz="900" dirty="0"/>
          </a:p>
          <a:p>
            <a:pPr algn="ctr"/>
            <a:r>
              <a:rPr kumimoji="1" lang="ja-JP" altLang="en-US" sz="900" dirty="0"/>
              <a:t>スライド方式</a:t>
            </a:r>
          </a:p>
        </p:txBody>
      </p:sp>
      <p:sp>
        <p:nvSpPr>
          <p:cNvPr id="59" name="テキスト ボックス 58"/>
          <p:cNvSpPr txBox="1"/>
          <p:nvPr/>
        </p:nvSpPr>
        <p:spPr>
          <a:xfrm>
            <a:off x="4968231" y="3015086"/>
            <a:ext cx="748923" cy="369332"/>
          </a:xfrm>
          <a:prstGeom prst="rect">
            <a:avLst/>
          </a:prstGeom>
          <a:noFill/>
        </p:spPr>
        <p:txBody>
          <a:bodyPr wrap="square" rtlCol="0">
            <a:spAutoFit/>
          </a:bodyPr>
          <a:lstStyle/>
          <a:p>
            <a:pPr algn="ctr"/>
            <a:r>
              <a:rPr lang="ja-JP" altLang="en-US" sz="900" dirty="0"/>
              <a:t>源泉</a:t>
            </a:r>
            <a:endParaRPr lang="en-US" altLang="ja-JP" sz="900" dirty="0"/>
          </a:p>
          <a:p>
            <a:pPr algn="ctr"/>
            <a:r>
              <a:rPr kumimoji="1" lang="ja-JP" altLang="en-US" sz="900" dirty="0"/>
              <a:t>徴収票</a:t>
            </a:r>
          </a:p>
        </p:txBody>
      </p:sp>
      <p:sp>
        <p:nvSpPr>
          <p:cNvPr id="60" name="テキスト ボックス 59"/>
          <p:cNvSpPr txBox="1"/>
          <p:nvPr/>
        </p:nvSpPr>
        <p:spPr>
          <a:xfrm>
            <a:off x="5363253" y="3403539"/>
            <a:ext cx="748923" cy="369332"/>
          </a:xfrm>
          <a:prstGeom prst="rect">
            <a:avLst/>
          </a:prstGeom>
          <a:noFill/>
        </p:spPr>
        <p:txBody>
          <a:bodyPr wrap="square" rtlCol="0">
            <a:spAutoFit/>
          </a:bodyPr>
          <a:lstStyle/>
          <a:p>
            <a:pPr algn="ctr"/>
            <a:r>
              <a:rPr lang="ja-JP" altLang="en-US" sz="900" dirty="0"/>
              <a:t>退職金</a:t>
            </a:r>
            <a:endParaRPr lang="en-US" altLang="ja-JP" sz="900" dirty="0"/>
          </a:p>
          <a:p>
            <a:pPr algn="ctr"/>
            <a:r>
              <a:rPr lang="ja-JP" altLang="en-US" sz="900" dirty="0"/>
              <a:t>明細</a:t>
            </a:r>
            <a:endParaRPr kumimoji="1" lang="ja-JP" altLang="en-US" sz="900" dirty="0"/>
          </a:p>
        </p:txBody>
      </p:sp>
      <p:sp>
        <p:nvSpPr>
          <p:cNvPr id="61" name="テキスト ボックス 60"/>
          <p:cNvSpPr txBox="1"/>
          <p:nvPr/>
        </p:nvSpPr>
        <p:spPr>
          <a:xfrm>
            <a:off x="6142377" y="3034207"/>
            <a:ext cx="1196856" cy="369332"/>
          </a:xfrm>
          <a:prstGeom prst="rect">
            <a:avLst/>
          </a:prstGeom>
          <a:noFill/>
        </p:spPr>
        <p:txBody>
          <a:bodyPr wrap="square" rtlCol="0">
            <a:spAutoFit/>
          </a:bodyPr>
          <a:lstStyle/>
          <a:p>
            <a:pPr algn="ctr"/>
            <a:r>
              <a:rPr kumimoji="0" lang="ja-JP" altLang="en-US" sz="900" kern="0" dirty="0">
                <a:solidFill>
                  <a:sysClr val="windowText" lastClr="000000"/>
                </a:solidFill>
                <a:cs typeface="メイリオ" pitchFamily="50" charset="-128"/>
              </a:rPr>
              <a:t>対象者別退職金</a:t>
            </a:r>
            <a:br>
              <a:rPr kumimoji="0" lang="ja-JP" altLang="en-US" sz="900" kern="0" dirty="0">
                <a:solidFill>
                  <a:sysClr val="windowText" lastClr="000000"/>
                </a:solidFill>
                <a:cs typeface="メイリオ" pitchFamily="50" charset="-128"/>
              </a:rPr>
            </a:br>
            <a:r>
              <a:rPr kumimoji="0" lang="ja-JP" altLang="en-US" sz="900" kern="0" dirty="0">
                <a:solidFill>
                  <a:sysClr val="windowText" lastClr="000000"/>
                </a:solidFill>
                <a:cs typeface="メイリオ" pitchFamily="50" charset="-128"/>
              </a:rPr>
              <a:t>計算基礎資料</a:t>
            </a:r>
            <a:endParaRPr kumimoji="1" lang="ja-JP" altLang="en-US" sz="900" dirty="0"/>
          </a:p>
        </p:txBody>
      </p:sp>
      <p:sp>
        <p:nvSpPr>
          <p:cNvPr id="62" name="テキスト ボックス 61"/>
          <p:cNvSpPr txBox="1"/>
          <p:nvPr/>
        </p:nvSpPr>
        <p:spPr>
          <a:xfrm>
            <a:off x="6408204" y="3439543"/>
            <a:ext cx="1196856" cy="369332"/>
          </a:xfrm>
          <a:prstGeom prst="rect">
            <a:avLst/>
          </a:prstGeom>
          <a:noFill/>
        </p:spPr>
        <p:txBody>
          <a:bodyPr wrap="square" rtlCol="0">
            <a:spAutoFit/>
          </a:bodyPr>
          <a:lstStyle/>
          <a:p>
            <a:pPr lvl="0" algn="ctr">
              <a:spcBef>
                <a:spcPct val="50000"/>
              </a:spcBef>
              <a:defRPr/>
            </a:pPr>
            <a:r>
              <a:rPr kumimoji="0" lang="ja-JP" altLang="en-US" sz="900" kern="0" dirty="0">
                <a:solidFill>
                  <a:sysClr val="windowText" lastClr="000000"/>
                </a:solidFill>
                <a:cs typeface="メイリオ" pitchFamily="50" charset="-128"/>
              </a:rPr>
              <a:t>退職金引当金</a:t>
            </a:r>
            <a:br>
              <a:rPr kumimoji="0" lang="ja-JP" altLang="en-US" sz="900" kern="0" dirty="0">
                <a:solidFill>
                  <a:sysClr val="windowText" lastClr="000000"/>
                </a:solidFill>
                <a:cs typeface="メイリオ" pitchFamily="50" charset="-128"/>
              </a:rPr>
            </a:br>
            <a:r>
              <a:rPr kumimoji="0" lang="ja-JP" altLang="en-US" sz="900" kern="0" dirty="0">
                <a:solidFill>
                  <a:sysClr val="windowText" lastClr="000000"/>
                </a:solidFill>
                <a:cs typeface="メイリオ" pitchFamily="50" charset="-128"/>
              </a:rPr>
              <a:t>部門別総括表</a:t>
            </a:r>
          </a:p>
        </p:txBody>
      </p:sp>
      <p:sp>
        <p:nvSpPr>
          <p:cNvPr id="63" name="テキスト ボックス 62"/>
          <p:cNvSpPr txBox="1"/>
          <p:nvPr/>
        </p:nvSpPr>
        <p:spPr>
          <a:xfrm>
            <a:off x="7653438" y="3462916"/>
            <a:ext cx="1196856" cy="482824"/>
          </a:xfrm>
          <a:prstGeom prst="rect">
            <a:avLst/>
          </a:prstGeom>
          <a:noFill/>
        </p:spPr>
        <p:txBody>
          <a:bodyPr wrap="square" rtlCol="0">
            <a:spAutoFit/>
          </a:bodyPr>
          <a:lstStyle/>
          <a:p>
            <a:pPr lvl="0" algn="ctr">
              <a:spcBef>
                <a:spcPct val="50000"/>
              </a:spcBef>
              <a:defRPr/>
            </a:pPr>
            <a:r>
              <a:rPr kumimoji="0" lang="ja-JP" altLang="en-US" sz="900" kern="0" dirty="0">
                <a:solidFill>
                  <a:sysClr val="windowText" lastClr="000000"/>
                </a:solidFill>
                <a:cs typeface="メイリオ" pitchFamily="50" charset="-128"/>
              </a:rPr>
              <a:t>退職金債務</a:t>
            </a:r>
            <a:br>
              <a:rPr kumimoji="0" lang="ja-JP" altLang="en-US" sz="900" kern="0" dirty="0">
                <a:solidFill>
                  <a:sysClr val="windowText" lastClr="000000"/>
                </a:solidFill>
                <a:cs typeface="メイリオ" pitchFamily="50" charset="-128"/>
              </a:rPr>
            </a:br>
            <a:r>
              <a:rPr kumimoji="0" lang="ja-JP" altLang="en-US" sz="900" kern="0" dirty="0">
                <a:solidFill>
                  <a:sysClr val="windowText" lastClr="000000"/>
                </a:solidFill>
                <a:cs typeface="メイリオ" pitchFamily="50" charset="-128"/>
              </a:rPr>
              <a:t>基礎資料</a:t>
            </a:r>
            <a:endParaRPr kumimoji="0" lang="en-US" altLang="ja-JP" sz="900" kern="0" dirty="0">
              <a:solidFill>
                <a:sysClr val="windowText" lastClr="000000"/>
              </a:solidFill>
              <a:cs typeface="メイリオ" pitchFamily="50" charset="-128"/>
            </a:endParaRPr>
          </a:p>
          <a:p>
            <a:pPr lvl="0" algn="ctr">
              <a:lnSpc>
                <a:spcPts val="100"/>
              </a:lnSpc>
              <a:spcBef>
                <a:spcPct val="50000"/>
              </a:spcBef>
              <a:defRPr/>
            </a:pPr>
            <a:r>
              <a:rPr kumimoji="0" lang="en-US" altLang="ja-JP" sz="900" kern="0" dirty="0">
                <a:solidFill>
                  <a:sysClr val="windowText" lastClr="000000"/>
                </a:solidFill>
                <a:cs typeface="メイリオ" pitchFamily="50" charset="-128"/>
              </a:rPr>
              <a:t>(</a:t>
            </a:r>
            <a:r>
              <a:rPr kumimoji="0" lang="ja-JP" altLang="en-US" sz="900" kern="0" dirty="0">
                <a:solidFill>
                  <a:sysClr val="windowText" lastClr="000000"/>
                </a:solidFill>
                <a:cs typeface="メイリオ" pitchFamily="50" charset="-128"/>
              </a:rPr>
              <a:t>予測</a:t>
            </a:r>
            <a:r>
              <a:rPr kumimoji="0" lang="en-US" altLang="ja-JP" sz="900" kern="0" dirty="0">
                <a:solidFill>
                  <a:sysClr val="windowText" lastClr="000000">
                    <a:lumMod val="65000"/>
                    <a:lumOff val="35000"/>
                  </a:sysClr>
                </a:solidFill>
                <a:cs typeface="メイリオ" pitchFamily="50" charset="-128"/>
              </a:rPr>
              <a:t>)</a:t>
            </a:r>
            <a:endParaRPr kumimoji="0" lang="ja-JP" altLang="en-US" sz="900" kern="0" dirty="0">
              <a:solidFill>
                <a:sysClr val="windowText" lastClr="000000">
                  <a:lumMod val="65000"/>
                  <a:lumOff val="35000"/>
                </a:sysClr>
              </a:solidFill>
              <a:cs typeface="メイリオ" pitchFamily="50" charset="-128"/>
            </a:endParaRPr>
          </a:p>
        </p:txBody>
      </p:sp>
      <p:sp>
        <p:nvSpPr>
          <p:cNvPr id="64" name="右矢印 63"/>
          <p:cNvSpPr/>
          <p:nvPr/>
        </p:nvSpPr>
        <p:spPr>
          <a:xfrm rot="5400000">
            <a:off x="5433438" y="3927436"/>
            <a:ext cx="166514" cy="414865"/>
          </a:xfrm>
          <a:prstGeom prst="right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srgbClr val="FFFFFF"/>
              </a:solidFill>
              <a:effectLst/>
              <a:uLnTx/>
              <a:uFillTx/>
              <a:latin typeface="メイリオ"/>
              <a:ea typeface="メイリオ"/>
              <a:cs typeface="+mn-cs"/>
            </a:endParaRPr>
          </a:p>
        </p:txBody>
      </p:sp>
      <p:sp>
        <p:nvSpPr>
          <p:cNvPr id="65" name="Freeform 447"/>
          <p:cNvSpPr>
            <a:spLocks noEditPoints="1"/>
          </p:cNvSpPr>
          <p:nvPr/>
        </p:nvSpPr>
        <p:spPr bwMode="auto">
          <a:xfrm>
            <a:off x="7605060" y="4432677"/>
            <a:ext cx="303130" cy="377972"/>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77A233"/>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Tree>
    <p:extLst>
      <p:ext uri="{BB962C8B-B14F-4D97-AF65-F5344CB8AC3E}">
        <p14:creationId xmlns:p14="http://schemas.microsoft.com/office/powerpoint/2010/main" val="4273385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27</a:t>
            </a:fld>
            <a:endParaRPr kumimoji="1" lang="ja-JP" altLang="en-US" dirty="0"/>
          </a:p>
        </p:txBody>
      </p:sp>
      <p:sp>
        <p:nvSpPr>
          <p:cNvPr id="3" name="タイトル 2"/>
          <p:cNvSpPr>
            <a:spLocks noGrp="1"/>
          </p:cNvSpPr>
          <p:nvPr>
            <p:ph type="title"/>
          </p:nvPr>
        </p:nvSpPr>
        <p:spPr/>
        <p:txBody>
          <a:bodyPr/>
          <a:lstStyle/>
          <a:p>
            <a:r>
              <a:rPr kumimoji="1" lang="ja-JP" altLang="en-US" dirty="0"/>
              <a:t>人事管理（退職金管理）</a:t>
            </a:r>
            <a:br>
              <a:rPr kumimoji="1" lang="en-US" altLang="ja-JP" dirty="0"/>
            </a:b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a:xfrm>
            <a:off x="143508" y="591530"/>
            <a:ext cx="6264696" cy="315310"/>
          </a:xfrm>
        </p:spPr>
        <p:txBody>
          <a:bodyPr/>
          <a:lstStyle/>
          <a:p>
            <a:r>
              <a:rPr kumimoji="1" lang="ja-JP" altLang="en-US" dirty="0"/>
              <a:t>複数の事由別テーブルによる様々なポイント算出パターン</a:t>
            </a:r>
          </a:p>
        </p:txBody>
      </p:sp>
      <p:sp>
        <p:nvSpPr>
          <p:cNvPr id="6" name="テキスト プレースホルダー 5"/>
          <p:cNvSpPr>
            <a:spLocks noGrp="1"/>
          </p:cNvSpPr>
          <p:nvPr>
            <p:ph type="body" sz="quarter" idx="17"/>
          </p:nvPr>
        </p:nvSpPr>
        <p:spPr/>
        <p:txBody>
          <a:bodyPr/>
          <a:lstStyle/>
          <a:p>
            <a:r>
              <a:rPr kumimoji="1" lang="ja-JP" altLang="en-US" dirty="0"/>
              <a:t>退職金算出用の勤続ポイントや職能ポイントのテーブルを事由別に管理可能です。テーブルは</a:t>
            </a:r>
            <a:r>
              <a:rPr kumimoji="1" lang="en-US" altLang="ja-JP" dirty="0"/>
              <a:t>Excel</a:t>
            </a:r>
            <a:r>
              <a:rPr kumimoji="1" lang="ja-JP" altLang="en-US" dirty="0"/>
              <a:t>で作成している表を直接システムに取り込むことが可能です</a:t>
            </a:r>
          </a:p>
        </p:txBody>
      </p:sp>
      <p:pic>
        <p:nvPicPr>
          <p:cNvPr id="7" name="Picture 34"/>
          <p:cNvPicPr>
            <a:picLocks noChangeAspect="1" noChangeArrowheads="1"/>
          </p:cNvPicPr>
          <p:nvPr/>
        </p:nvPicPr>
        <p:blipFill>
          <a:blip r:embed="rId2" cstate="screen"/>
          <a:srcRect/>
          <a:stretch>
            <a:fillRect/>
          </a:stretch>
        </p:blipFill>
        <p:spPr bwMode="auto">
          <a:xfrm>
            <a:off x="590811" y="1763769"/>
            <a:ext cx="1705678" cy="1440859"/>
          </a:xfrm>
          <a:prstGeom prst="rect">
            <a:avLst/>
          </a:prstGeom>
          <a:noFill/>
          <a:ln w="9525">
            <a:noFill/>
            <a:miter lim="800000"/>
            <a:headEnd/>
            <a:tailEnd/>
          </a:ln>
        </p:spPr>
      </p:pic>
      <p:pic>
        <p:nvPicPr>
          <p:cNvPr id="8" name="Picture 35"/>
          <p:cNvPicPr>
            <a:picLocks noChangeAspect="1" noChangeArrowheads="1"/>
          </p:cNvPicPr>
          <p:nvPr/>
        </p:nvPicPr>
        <p:blipFill>
          <a:blip r:embed="rId3" cstate="screen"/>
          <a:srcRect/>
          <a:stretch>
            <a:fillRect/>
          </a:stretch>
        </p:blipFill>
        <p:spPr bwMode="auto">
          <a:xfrm>
            <a:off x="2319003" y="1772989"/>
            <a:ext cx="2394040" cy="1446833"/>
          </a:xfrm>
          <a:prstGeom prst="rect">
            <a:avLst/>
          </a:prstGeom>
          <a:noFill/>
          <a:ln w="9525">
            <a:noFill/>
            <a:miter lim="800000"/>
            <a:headEnd/>
            <a:tailEnd/>
          </a:ln>
        </p:spPr>
      </p:pic>
      <p:sp>
        <p:nvSpPr>
          <p:cNvPr id="9" name="Freeform 11"/>
          <p:cNvSpPr>
            <a:spLocks noEditPoints="1"/>
          </p:cNvSpPr>
          <p:nvPr/>
        </p:nvSpPr>
        <p:spPr bwMode="auto">
          <a:xfrm>
            <a:off x="5772950" y="2201024"/>
            <a:ext cx="1016706" cy="654679"/>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rgbClr val="C0C0C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0" name="Line 5"/>
          <p:cNvSpPr>
            <a:spLocks noChangeShapeType="1"/>
          </p:cNvSpPr>
          <p:nvPr/>
        </p:nvSpPr>
        <p:spPr bwMode="auto">
          <a:xfrm>
            <a:off x="4845850" y="2509590"/>
            <a:ext cx="912812" cy="3175"/>
          </a:xfrm>
          <a:prstGeom prst="line">
            <a:avLst/>
          </a:prstGeom>
          <a:noFill/>
          <a:ln w="50800">
            <a:solidFill>
              <a:srgbClr val="808080"/>
            </a:solidFill>
            <a:round/>
            <a:headEnd/>
            <a:tailEnd type="stealth"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1" name="AutoShape 7"/>
          <p:cNvSpPr>
            <a:spLocks noChangeArrowheads="1"/>
          </p:cNvSpPr>
          <p:nvPr/>
        </p:nvSpPr>
        <p:spPr bwMode="auto">
          <a:xfrm>
            <a:off x="6930237" y="2319639"/>
            <a:ext cx="269875" cy="495300"/>
          </a:xfrm>
          <a:prstGeom prst="rightArrow">
            <a:avLst>
              <a:gd name="adj1" fmla="val 50000"/>
              <a:gd name="adj2" fmla="val 25000"/>
            </a:avLst>
          </a:prstGeom>
          <a:solidFill>
            <a:srgbClr val="F9BE00"/>
          </a:solidFill>
          <a:ln w="9525" cap="flat" cmpd="sng" algn="ctr">
            <a:no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C000"/>
              </a:solidFill>
              <a:effectLst/>
              <a:uLnTx/>
              <a:uFillTx/>
              <a:latin typeface="メイリオ" pitchFamily="50" charset="-128"/>
              <a:ea typeface="メイリオ" pitchFamily="50" charset="-128"/>
              <a:cs typeface="メイリオ" pitchFamily="50" charset="-128"/>
            </a:endParaRPr>
          </a:p>
        </p:txBody>
      </p:sp>
      <p:sp>
        <p:nvSpPr>
          <p:cNvPr id="12" name="Text Box 8"/>
          <p:cNvSpPr txBox="1">
            <a:spLocks noChangeArrowheads="1"/>
          </p:cNvSpPr>
          <p:nvPr/>
        </p:nvSpPr>
        <p:spPr bwMode="auto">
          <a:xfrm>
            <a:off x="7376325" y="2283127"/>
            <a:ext cx="1350962" cy="538162"/>
          </a:xfrm>
          <a:prstGeom prst="rect">
            <a:avLst/>
          </a:prstGeom>
          <a:solidFill>
            <a:srgbClr val="54C2F0"/>
          </a:solidFill>
          <a:ln w="25400" cap="flat" cmpd="sng" algn="ctr">
            <a:solidFill>
              <a:srgbClr val="FFFFFF">
                <a:lumMod val="85000"/>
              </a:srgbClr>
            </a:solidFill>
            <a:prstDash val="solid"/>
            <a:headEnd/>
            <a:tailEnd/>
          </a:ln>
          <a:effectLst/>
        </p:spPr>
        <p:txBody>
          <a:bodyPr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退職金計算</a:t>
            </a:r>
          </a:p>
        </p:txBody>
      </p:sp>
      <p:sp>
        <p:nvSpPr>
          <p:cNvPr id="13" name="Text Box 9"/>
          <p:cNvSpPr txBox="1">
            <a:spLocks noChangeArrowheads="1"/>
          </p:cNvSpPr>
          <p:nvPr/>
        </p:nvSpPr>
        <p:spPr bwMode="auto">
          <a:xfrm>
            <a:off x="5692985" y="1671650"/>
            <a:ext cx="3149266" cy="515526"/>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ja-JP" sz="1100" b="0" i="0" u="none" strike="noStrike" kern="0" cap="none" spc="0" normalizeH="0" baseline="0" noProof="0" dirty="0">
                <a:ln>
                  <a:noFill/>
                </a:ln>
                <a:solidFill>
                  <a:srgbClr val="4A6224"/>
                </a:solidFill>
                <a:effectLst/>
                <a:uLnTx/>
                <a:uFillTx/>
                <a:latin typeface="メイリオ" pitchFamily="50" charset="-128"/>
                <a:ea typeface="メイリオ" pitchFamily="50" charset="-128"/>
                <a:cs typeface="メイリオ" pitchFamily="50" charset="-128"/>
              </a:rPr>
              <a:t>Excel</a:t>
            </a:r>
            <a:r>
              <a:rPr kumimoji="0" lang="ja-JP" altLang="en-US" sz="1100" b="0" i="0" u="none" strike="noStrike" kern="0" cap="none" spc="0" normalizeH="0" baseline="0" noProof="0" dirty="0">
                <a:ln>
                  <a:noFill/>
                </a:ln>
                <a:solidFill>
                  <a:srgbClr val="4A6224"/>
                </a:solidFill>
                <a:effectLst/>
                <a:uLnTx/>
                <a:uFillTx/>
                <a:latin typeface="メイリオ" pitchFamily="50" charset="-128"/>
                <a:ea typeface="メイリオ" pitchFamily="50" charset="-128"/>
                <a:cs typeface="メイリオ" pitchFamily="50" charset="-128"/>
              </a:rPr>
              <a:t>で作成したシートを直接取込み、</a:t>
            </a:r>
            <a:endParaRPr kumimoji="0" lang="en-US" altLang="ja-JP" sz="1100" b="0" i="0" u="none" strike="noStrike" kern="0" cap="none" spc="0" normalizeH="0" baseline="0" noProof="0" dirty="0">
              <a:ln>
                <a:noFill/>
              </a:ln>
              <a:solidFill>
                <a:srgbClr val="4A6224"/>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rgbClr val="4A6224"/>
                </a:solidFill>
                <a:effectLst/>
                <a:uLnTx/>
                <a:uFillTx/>
                <a:latin typeface="メイリオ" pitchFamily="50" charset="-128"/>
                <a:ea typeface="メイリオ" pitchFamily="50" charset="-128"/>
                <a:cs typeface="メイリオ" pitchFamily="50" charset="-128"/>
              </a:rPr>
              <a:t>退職金計算時のポイント算定などで利用可能</a:t>
            </a:r>
          </a:p>
        </p:txBody>
      </p:sp>
      <p:sp>
        <p:nvSpPr>
          <p:cNvPr id="14" name="テキスト ボックス 13"/>
          <p:cNvSpPr txBox="1"/>
          <p:nvPr/>
        </p:nvSpPr>
        <p:spPr>
          <a:xfrm>
            <a:off x="5777051" y="2479893"/>
            <a:ext cx="101670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70C0"/>
                </a:solidFill>
                <a:latin typeface="メイリオ"/>
                <a:ea typeface="メイリオ"/>
              </a:rPr>
              <a:t>人事</a:t>
            </a:r>
            <a:r>
              <a:rPr kumimoji="1" lang="ja-JP" altLang="en-US" sz="1200" b="0" i="0" u="none" strike="noStrike" kern="1200" cap="none" spc="0" normalizeH="0" baseline="0" noProof="0" dirty="0">
                <a:ln>
                  <a:noFill/>
                </a:ln>
                <a:solidFill>
                  <a:srgbClr val="0070C0"/>
                </a:solidFill>
                <a:effectLst/>
                <a:uLnTx/>
                <a:uFillTx/>
                <a:latin typeface="メイリオ"/>
                <a:ea typeface="メイリオ"/>
                <a:cs typeface="+mn-cs"/>
              </a:rPr>
              <a:t>管理</a:t>
            </a:r>
          </a:p>
        </p:txBody>
      </p:sp>
      <p:sp>
        <p:nvSpPr>
          <p:cNvPr id="15" name="AutoShape 2"/>
          <p:cNvSpPr>
            <a:spLocks noChangeArrowheads="1"/>
          </p:cNvSpPr>
          <p:nvPr/>
        </p:nvSpPr>
        <p:spPr bwMode="auto">
          <a:xfrm>
            <a:off x="431540" y="1687205"/>
            <a:ext cx="4410209" cy="1568621"/>
          </a:xfrm>
          <a:prstGeom prst="flowChartAlternateProcess">
            <a:avLst/>
          </a:prstGeom>
          <a:noFill/>
          <a:ln w="25400" cap="flat" cmpd="sng" algn="ctr">
            <a:solidFill>
              <a:srgbClr val="EE550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FFFFFF"/>
              </a:solidFill>
              <a:effectLst/>
              <a:uLnTx/>
              <a:uFillTx/>
              <a:latin typeface="HGP創英角ｺﾞｼｯｸUB"/>
              <a:ea typeface="HGP創英角ｺﾞｼｯｸUB" pitchFamily="50" charset="-128"/>
              <a:cs typeface="+mn-cs"/>
            </a:endParaRPr>
          </a:p>
        </p:txBody>
      </p:sp>
      <p:sp>
        <p:nvSpPr>
          <p:cNvPr id="16" name="Text Box 10"/>
          <p:cNvSpPr txBox="1">
            <a:spLocks noChangeArrowheads="1"/>
          </p:cNvSpPr>
          <p:nvPr/>
        </p:nvSpPr>
        <p:spPr bwMode="auto">
          <a:xfrm>
            <a:off x="250124" y="3394731"/>
            <a:ext cx="8641716" cy="1409267"/>
          </a:xfrm>
          <a:prstGeom prst="rect">
            <a:avLst/>
          </a:prstGeom>
          <a:solidFill>
            <a:srgbClr val="FFFFFF"/>
          </a:solidFill>
          <a:ln w="25400" cap="flat" cmpd="sng" algn="ctr">
            <a:solidFill>
              <a:srgbClr val="FFFFFF">
                <a:lumMod val="85000"/>
              </a:srgbClr>
            </a:solidFill>
            <a:prstDash val="solid"/>
            <a:headEnd/>
            <a:tailEnd/>
          </a:ln>
          <a:effectLst/>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10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7" name="Text Box 11"/>
          <p:cNvSpPr txBox="1">
            <a:spLocks noChangeArrowheads="1"/>
          </p:cNvSpPr>
          <p:nvPr/>
        </p:nvSpPr>
        <p:spPr bwMode="auto">
          <a:xfrm>
            <a:off x="4426587" y="3435250"/>
            <a:ext cx="2430462" cy="1316283"/>
          </a:xfrm>
          <a:prstGeom prst="rect">
            <a:avLst/>
          </a:prstGeom>
          <a:solidFill>
            <a:srgbClr val="FFFFFF"/>
          </a:solidFill>
          <a:ln w="25400" cap="flat" cmpd="sng" algn="ctr">
            <a:solidFill>
              <a:srgbClr val="FFFFFF">
                <a:lumMod val="85000"/>
              </a:srgbClr>
            </a:solidFill>
            <a:prstDash val="solid"/>
            <a:headEnd/>
            <a:tailEnd/>
          </a:ln>
          <a:effectLst/>
        </p:spPr>
        <p:txBody>
          <a:bodyPr wrap="none"/>
          <a:lstStyle/>
          <a:p>
            <a:pPr marL="0" marR="0" lvl="0" indent="0" algn="l" defTabSz="914400" rtl="0" eaLnBrk="1" fontAlgn="auto" latinLnBrk="0" hangingPunct="1">
              <a:lnSpc>
                <a:spcPct val="100000"/>
              </a:lnSpc>
              <a:spcBef>
                <a:spcPct val="50000"/>
              </a:spcBef>
              <a:spcAft>
                <a:spcPts val="0"/>
              </a:spcAft>
              <a:buClrTx/>
              <a:buSzTx/>
              <a:buFontTx/>
              <a:buNone/>
              <a:tabLst/>
              <a:defRPr/>
            </a:pPr>
            <a:br>
              <a:rPr kumimoji="0" lang="en-US" altLang="ja-JP"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br>
            <a:r>
              <a:rPr kumimoji="0" lang="ja-JP" altLang="en-US"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　</a:t>
            </a:r>
            <a:endParaRPr kumimoji="0" lang="ja-JP" altLang="en-US" sz="8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8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grpSp>
        <p:nvGrpSpPr>
          <p:cNvPr id="18" name="Group 12"/>
          <p:cNvGrpSpPr>
            <a:grpSpLocks/>
          </p:cNvGrpSpPr>
          <p:nvPr/>
        </p:nvGrpSpPr>
        <p:grpSpPr bwMode="auto">
          <a:xfrm>
            <a:off x="4458817" y="3635410"/>
            <a:ext cx="2531483" cy="900112"/>
            <a:chOff x="2569" y="3152"/>
            <a:chExt cx="1426" cy="567"/>
          </a:xfrm>
        </p:grpSpPr>
        <p:sp>
          <p:nvSpPr>
            <p:cNvPr id="19" name="Text Box 13"/>
            <p:cNvSpPr txBox="1">
              <a:spLocks noChangeArrowheads="1"/>
            </p:cNvSpPr>
            <p:nvPr/>
          </p:nvSpPr>
          <p:spPr bwMode="auto">
            <a:xfrm>
              <a:off x="2569" y="3152"/>
              <a:ext cx="738" cy="567"/>
            </a:xfrm>
            <a:prstGeom prst="rect">
              <a:avLst/>
            </a:prstGeom>
            <a:noFill/>
            <a:ln w="9525" algn="ctr">
              <a:noFill/>
              <a:miter lim="800000"/>
              <a:headEnd/>
              <a:tailEnd/>
            </a:ln>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勤続年数</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評価</a:t>
              </a:r>
              <a:r>
                <a:rPr kumimoji="0" lang="ja-JP" altLang="en-US" sz="7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（考課ランク）</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基準日年齢</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社員区分</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役職</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endPar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endParaRPr>
            </a:p>
          </p:txBody>
        </p:sp>
        <p:sp>
          <p:nvSpPr>
            <p:cNvPr id="20" name="Text Box 14"/>
            <p:cNvSpPr txBox="1">
              <a:spLocks noChangeArrowheads="1"/>
            </p:cNvSpPr>
            <p:nvPr/>
          </p:nvSpPr>
          <p:spPr bwMode="auto">
            <a:xfrm>
              <a:off x="3173" y="3152"/>
              <a:ext cx="822" cy="567"/>
            </a:xfrm>
            <a:prstGeom prst="rect">
              <a:avLst/>
            </a:prstGeom>
            <a:noFill/>
            <a:ln w="9525" algn="ctr">
              <a:noFill/>
              <a:miter lim="800000"/>
              <a:headEnd/>
              <a:tailEnd/>
            </a:ln>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職種</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職掌</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基準資格等級・号数</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成果資格等級・号数</a:t>
              </a:r>
              <a:b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b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能力資格等級・号数</a:t>
              </a:r>
            </a:p>
          </p:txBody>
        </p:sp>
      </p:grpSp>
      <p:sp>
        <p:nvSpPr>
          <p:cNvPr id="21" name="Text Box 15"/>
          <p:cNvSpPr txBox="1">
            <a:spLocks noChangeArrowheads="1"/>
          </p:cNvSpPr>
          <p:nvPr/>
        </p:nvSpPr>
        <p:spPr bwMode="auto">
          <a:xfrm>
            <a:off x="6910863" y="3435249"/>
            <a:ext cx="1908212" cy="645621"/>
          </a:xfrm>
          <a:prstGeom prst="rect">
            <a:avLst/>
          </a:prstGeom>
          <a:solidFill>
            <a:srgbClr val="FFFFFF"/>
          </a:solidFill>
          <a:ln w="25400" cap="flat" cmpd="sng" algn="ctr">
            <a:solidFill>
              <a:srgbClr val="FFFFFF">
                <a:lumMod val="85000"/>
              </a:srgbClr>
            </a:solidFill>
            <a:prstDash val="solid"/>
            <a:headEnd/>
            <a:tailEnd/>
          </a:ln>
          <a:effectLst/>
        </p:spPr>
        <p:txBody>
          <a:bodyPr wrap="none"/>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24" name="Text Box 18"/>
          <p:cNvSpPr txBox="1">
            <a:spLocks noChangeArrowheads="1"/>
          </p:cNvSpPr>
          <p:nvPr/>
        </p:nvSpPr>
        <p:spPr bwMode="auto">
          <a:xfrm>
            <a:off x="4498595" y="4535510"/>
            <a:ext cx="2378554" cy="215444"/>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8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上記の個人属性をテーブルの軸に指定できます</a:t>
            </a:r>
          </a:p>
        </p:txBody>
      </p:sp>
      <p:sp>
        <p:nvSpPr>
          <p:cNvPr id="26" name="Text Box 20"/>
          <p:cNvSpPr txBox="1">
            <a:spLocks noChangeArrowheads="1"/>
          </p:cNvSpPr>
          <p:nvPr/>
        </p:nvSpPr>
        <p:spPr bwMode="auto">
          <a:xfrm>
            <a:off x="6946867" y="3671414"/>
            <a:ext cx="697627" cy="246221"/>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退職理由</a:t>
            </a:r>
          </a:p>
        </p:txBody>
      </p:sp>
      <p:sp>
        <p:nvSpPr>
          <p:cNvPr id="27" name="Text Box 21"/>
          <p:cNvSpPr txBox="1">
            <a:spLocks noChangeArrowheads="1"/>
          </p:cNvSpPr>
          <p:nvPr/>
        </p:nvSpPr>
        <p:spPr bwMode="auto">
          <a:xfrm>
            <a:off x="7804117" y="3684114"/>
            <a:ext cx="697627" cy="246221"/>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入社形態</a:t>
            </a:r>
          </a:p>
        </p:txBody>
      </p:sp>
      <p:sp>
        <p:nvSpPr>
          <p:cNvPr id="28" name="Text Box 22"/>
          <p:cNvSpPr txBox="1">
            <a:spLocks noChangeArrowheads="1"/>
          </p:cNvSpPr>
          <p:nvPr/>
        </p:nvSpPr>
        <p:spPr bwMode="auto">
          <a:xfrm>
            <a:off x="6948455" y="3863501"/>
            <a:ext cx="1980029" cy="246221"/>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自由項目設定（拡張追加項目）</a:t>
            </a:r>
          </a:p>
        </p:txBody>
      </p:sp>
      <p:sp>
        <p:nvSpPr>
          <p:cNvPr id="29" name="Text Box 23"/>
          <p:cNvSpPr txBox="1">
            <a:spLocks noChangeArrowheads="1"/>
          </p:cNvSpPr>
          <p:nvPr/>
        </p:nvSpPr>
        <p:spPr bwMode="auto">
          <a:xfrm>
            <a:off x="6915263" y="4136795"/>
            <a:ext cx="1908212" cy="614738"/>
          </a:xfrm>
          <a:prstGeom prst="rect">
            <a:avLst/>
          </a:prstGeom>
          <a:solidFill>
            <a:srgbClr val="FFFFFF"/>
          </a:solidFill>
          <a:ln w="25400" cap="flat" cmpd="sng" algn="ctr">
            <a:solidFill>
              <a:srgbClr val="FFFFFF">
                <a:lumMod val="85000"/>
              </a:srgbClr>
            </a:solidFill>
            <a:prstDash val="solid"/>
            <a:headEnd/>
            <a:tailEnd/>
          </a:ln>
          <a:effectLst/>
        </p:spPr>
        <p:txBody>
          <a:bodyPr wrap="none"/>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ja-JP"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31" name="Text Box 25"/>
          <p:cNvSpPr txBox="1">
            <a:spLocks noChangeArrowheads="1"/>
          </p:cNvSpPr>
          <p:nvPr/>
        </p:nvSpPr>
        <p:spPr bwMode="auto">
          <a:xfrm>
            <a:off x="7009543" y="4441146"/>
            <a:ext cx="697627" cy="246221"/>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a:ln>
                  <a:noFill/>
                </a:ln>
                <a:solidFill>
                  <a:srgbClr val="0082C2"/>
                </a:solidFill>
                <a:effectLst/>
                <a:uLnTx/>
                <a:uFillTx/>
                <a:latin typeface="メイリオ" pitchFamily="50" charset="-128"/>
                <a:ea typeface="メイリオ" pitchFamily="50" charset="-128"/>
                <a:cs typeface="メイリオ" pitchFamily="50" charset="-128"/>
              </a:rPr>
              <a:t>ポイント</a:t>
            </a:r>
          </a:p>
        </p:txBody>
      </p:sp>
      <p:sp>
        <p:nvSpPr>
          <p:cNvPr id="32" name="Text Box 26"/>
          <p:cNvSpPr txBox="1">
            <a:spLocks noChangeArrowheads="1"/>
          </p:cNvSpPr>
          <p:nvPr/>
        </p:nvSpPr>
        <p:spPr bwMode="auto">
          <a:xfrm>
            <a:off x="7715980" y="4441146"/>
            <a:ext cx="441146" cy="246221"/>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a:ln>
                  <a:noFill/>
                </a:ln>
                <a:solidFill>
                  <a:srgbClr val="0082C2"/>
                </a:solidFill>
                <a:effectLst/>
                <a:uLnTx/>
                <a:uFillTx/>
                <a:latin typeface="メイリオ" pitchFamily="50" charset="-128"/>
                <a:ea typeface="メイリオ" pitchFamily="50" charset="-128"/>
                <a:cs typeface="メイリオ" pitchFamily="50" charset="-128"/>
              </a:rPr>
              <a:t>金額</a:t>
            </a:r>
          </a:p>
        </p:txBody>
      </p:sp>
      <p:sp>
        <p:nvSpPr>
          <p:cNvPr id="33" name="Text Box 27"/>
          <p:cNvSpPr txBox="1">
            <a:spLocks noChangeArrowheads="1"/>
          </p:cNvSpPr>
          <p:nvPr/>
        </p:nvSpPr>
        <p:spPr bwMode="auto">
          <a:xfrm>
            <a:off x="8300180" y="4441146"/>
            <a:ext cx="474736" cy="246221"/>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00" b="0" i="0" u="none" strike="noStrike" kern="0" cap="none" spc="0" normalizeH="0" baseline="0" noProof="0">
                <a:ln>
                  <a:noFill/>
                </a:ln>
                <a:solidFill>
                  <a:srgbClr val="0082C2"/>
                </a:solidFill>
                <a:effectLst/>
                <a:uLnTx/>
                <a:uFillTx/>
                <a:latin typeface="メイリオ" pitchFamily="50" charset="-128"/>
                <a:ea typeface="メイリオ" pitchFamily="50" charset="-128"/>
                <a:cs typeface="メイリオ" pitchFamily="50" charset="-128"/>
              </a:rPr>
              <a:t>係数</a:t>
            </a:r>
          </a:p>
        </p:txBody>
      </p:sp>
      <p:sp>
        <p:nvSpPr>
          <p:cNvPr id="34" name="Rectangle 28"/>
          <p:cNvSpPr>
            <a:spLocks noChangeArrowheads="1"/>
          </p:cNvSpPr>
          <p:nvPr/>
        </p:nvSpPr>
        <p:spPr bwMode="auto">
          <a:xfrm>
            <a:off x="3022431" y="3567815"/>
            <a:ext cx="593712" cy="375522"/>
          </a:xfrm>
          <a:prstGeom prst="rect">
            <a:avLst/>
          </a:prstGeom>
          <a:solidFill>
            <a:srgbClr val="77A233"/>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勤続</a:t>
            </a:r>
            <a:br>
              <a:rPr kumimoji="0"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br>
            <a:r>
              <a:rPr kumimoji="0" lang="ja-JP" altLang="en-US" sz="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テーブル</a:t>
            </a:r>
          </a:p>
        </p:txBody>
      </p:sp>
      <p:sp>
        <p:nvSpPr>
          <p:cNvPr id="35" name="Rectangle 29"/>
          <p:cNvSpPr>
            <a:spLocks noChangeArrowheads="1"/>
          </p:cNvSpPr>
          <p:nvPr/>
        </p:nvSpPr>
        <p:spPr bwMode="auto">
          <a:xfrm>
            <a:off x="3688684" y="3567816"/>
            <a:ext cx="593712" cy="375521"/>
          </a:xfrm>
          <a:prstGeom prst="rect">
            <a:avLst/>
          </a:prstGeom>
          <a:solidFill>
            <a:srgbClr val="77A233"/>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資格別評定</a:t>
            </a:r>
            <a:b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b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テーブル</a:t>
            </a:r>
          </a:p>
        </p:txBody>
      </p:sp>
      <p:sp>
        <p:nvSpPr>
          <p:cNvPr id="36" name="Rectangle 30"/>
          <p:cNvSpPr>
            <a:spLocks noChangeArrowheads="1"/>
          </p:cNvSpPr>
          <p:nvPr/>
        </p:nvSpPr>
        <p:spPr bwMode="auto">
          <a:xfrm>
            <a:off x="3759513" y="4340009"/>
            <a:ext cx="593712" cy="375521"/>
          </a:xfrm>
          <a:prstGeom prst="rect">
            <a:avLst/>
          </a:prstGeom>
          <a:solidFill>
            <a:srgbClr val="77A233"/>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汎用</a:t>
            </a:r>
            <a:b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b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テーブル３</a:t>
            </a:r>
          </a:p>
        </p:txBody>
      </p:sp>
      <p:sp>
        <p:nvSpPr>
          <p:cNvPr id="37" name="Rectangle 31"/>
          <p:cNvSpPr>
            <a:spLocks noChangeArrowheads="1"/>
          </p:cNvSpPr>
          <p:nvPr/>
        </p:nvSpPr>
        <p:spPr bwMode="auto">
          <a:xfrm>
            <a:off x="3367504" y="4182216"/>
            <a:ext cx="593712" cy="375522"/>
          </a:xfrm>
          <a:prstGeom prst="rect">
            <a:avLst/>
          </a:prstGeom>
          <a:solidFill>
            <a:srgbClr val="77A233"/>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汎用</a:t>
            </a:r>
            <a:b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b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テーブル２</a:t>
            </a:r>
          </a:p>
        </p:txBody>
      </p:sp>
      <p:sp>
        <p:nvSpPr>
          <p:cNvPr id="38" name="Rectangle 32"/>
          <p:cNvSpPr>
            <a:spLocks noChangeArrowheads="1"/>
          </p:cNvSpPr>
          <p:nvPr/>
        </p:nvSpPr>
        <p:spPr bwMode="auto">
          <a:xfrm>
            <a:off x="3044489" y="4026955"/>
            <a:ext cx="593712" cy="375522"/>
          </a:xfrm>
          <a:prstGeom prst="rect">
            <a:avLst/>
          </a:prstGeom>
          <a:solidFill>
            <a:srgbClr val="77A233"/>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汎用</a:t>
            </a:r>
            <a:b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br>
            <a:r>
              <a:rPr kumimoji="0" lang="ja-JP" altLang="en-US" sz="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テーブル１</a:t>
            </a:r>
          </a:p>
        </p:txBody>
      </p:sp>
      <p:sp>
        <p:nvSpPr>
          <p:cNvPr id="47" name="正方形/長方形 46"/>
          <p:cNvSpPr/>
          <p:nvPr/>
        </p:nvSpPr>
        <p:spPr>
          <a:xfrm>
            <a:off x="6926158" y="4145037"/>
            <a:ext cx="1892917" cy="209302"/>
          </a:xfrm>
          <a:prstGeom prst="rect">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6918069" y="3446424"/>
            <a:ext cx="1892917" cy="209302"/>
          </a:xfrm>
          <a:prstGeom prst="rect">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4429669" y="3439805"/>
            <a:ext cx="2420174" cy="209302"/>
          </a:xfrm>
          <a:prstGeom prst="rect">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5029750" y="3417498"/>
            <a:ext cx="1224136" cy="253916"/>
          </a:xfrm>
          <a:prstGeom prst="rect">
            <a:avLst/>
          </a:prstGeom>
          <a:noFill/>
        </p:spPr>
        <p:txBody>
          <a:bodyPr wrap="square" rtlCol="0">
            <a:spAutoFit/>
          </a:bodyPr>
          <a:lstStyle/>
          <a:p>
            <a:pPr lvl="0" algn="ctr">
              <a:spcBef>
                <a:spcPct val="50000"/>
              </a:spcBef>
              <a:defRPr/>
            </a:pPr>
            <a:r>
              <a:rPr kumimoji="0" lang="ja-JP" altLang="en-US" sz="1050" kern="0" dirty="0">
                <a:solidFill>
                  <a:srgbClr val="FFFFFF"/>
                </a:solidFill>
                <a:latin typeface="メイリオ" pitchFamily="50" charset="-128"/>
                <a:ea typeface="メイリオ" pitchFamily="50" charset="-128"/>
                <a:cs typeface="メイリオ" pitchFamily="50" charset="-128"/>
              </a:rPr>
              <a:t>利用可能な属性</a:t>
            </a:r>
          </a:p>
        </p:txBody>
      </p:sp>
      <p:sp>
        <p:nvSpPr>
          <p:cNvPr id="43" name="テキスト ボックス 42"/>
          <p:cNvSpPr txBox="1"/>
          <p:nvPr/>
        </p:nvSpPr>
        <p:spPr>
          <a:xfrm>
            <a:off x="6944745" y="4134179"/>
            <a:ext cx="1855743" cy="253916"/>
          </a:xfrm>
          <a:prstGeom prst="rect">
            <a:avLst/>
          </a:prstGeom>
          <a:noFill/>
        </p:spPr>
        <p:txBody>
          <a:bodyPr wrap="square" rtlCol="0">
            <a:spAutoFit/>
          </a:bodyPr>
          <a:lstStyle/>
          <a:p>
            <a:pPr lvl="0" algn="ctr">
              <a:spcBef>
                <a:spcPct val="50000"/>
              </a:spcBef>
              <a:defRPr/>
            </a:pPr>
            <a:r>
              <a:rPr kumimoji="0" lang="ja-JP" altLang="en-US" sz="1050" kern="0" dirty="0">
                <a:solidFill>
                  <a:srgbClr val="FFFFFF"/>
                </a:solidFill>
                <a:latin typeface="メイリオ" pitchFamily="50" charset="-128"/>
                <a:ea typeface="メイリオ" pitchFamily="50" charset="-128"/>
                <a:cs typeface="メイリオ" pitchFamily="50" charset="-128"/>
              </a:rPr>
              <a:t>テーブル指定できる値</a:t>
            </a:r>
          </a:p>
        </p:txBody>
      </p:sp>
      <p:sp>
        <p:nvSpPr>
          <p:cNvPr id="44" name="テキスト ボックス 43"/>
          <p:cNvSpPr txBox="1"/>
          <p:nvPr/>
        </p:nvSpPr>
        <p:spPr>
          <a:xfrm>
            <a:off x="7079606" y="3417498"/>
            <a:ext cx="1612002" cy="253916"/>
          </a:xfrm>
          <a:prstGeom prst="rect">
            <a:avLst/>
          </a:prstGeom>
          <a:noFill/>
        </p:spPr>
        <p:txBody>
          <a:bodyPr wrap="square" rtlCol="0">
            <a:spAutoFit/>
          </a:bodyPr>
          <a:lstStyle/>
          <a:p>
            <a:pPr lvl="0" algn="ctr">
              <a:spcBef>
                <a:spcPct val="50000"/>
              </a:spcBef>
              <a:defRPr/>
            </a:pPr>
            <a:r>
              <a:rPr kumimoji="0" lang="ja-JP" altLang="en-US" sz="1050" kern="0" dirty="0">
                <a:solidFill>
                  <a:srgbClr val="FFFFFF"/>
                </a:solidFill>
                <a:latin typeface="メイリオ" pitchFamily="50" charset="-128"/>
                <a:ea typeface="メイリオ" pitchFamily="50" charset="-128"/>
                <a:cs typeface="メイリオ" pitchFamily="50" charset="-128"/>
              </a:rPr>
              <a:t>事由に指定できる項目</a:t>
            </a:r>
          </a:p>
        </p:txBody>
      </p:sp>
      <p:sp>
        <p:nvSpPr>
          <p:cNvPr id="49" name="テキスト ボックス 48"/>
          <p:cNvSpPr txBox="1"/>
          <p:nvPr/>
        </p:nvSpPr>
        <p:spPr>
          <a:xfrm>
            <a:off x="238652" y="3477162"/>
            <a:ext cx="2905745" cy="1308050"/>
          </a:xfrm>
          <a:prstGeom prst="rect">
            <a:avLst/>
          </a:prstGeom>
          <a:noFill/>
        </p:spPr>
        <p:txBody>
          <a:bodyPr wrap="square" rtlCol="0">
            <a:spAutoFit/>
          </a:bodyPr>
          <a:lstStyle/>
          <a:p>
            <a:pPr lvl="0">
              <a:spcBef>
                <a:spcPct val="50000"/>
              </a:spcBef>
              <a:defRPr/>
            </a:pPr>
            <a:r>
              <a:rPr kumimoji="0" lang="ja-JP" altLang="en-US" sz="1200" u="sng" kern="0">
                <a:solidFill>
                  <a:sysClr val="windowText" lastClr="000000"/>
                </a:solidFill>
                <a:latin typeface="メイリオ" pitchFamily="50" charset="-128"/>
                <a:ea typeface="メイリオ" pitchFamily="50" charset="-128"/>
                <a:cs typeface="メイリオ" pitchFamily="50" charset="-128"/>
              </a:rPr>
              <a:t>５パターンのテーブル</a:t>
            </a:r>
            <a:br>
              <a:rPr kumimoji="0" lang="ja-JP" altLang="en-US" sz="1200" kern="0">
                <a:solidFill>
                  <a:sysClr val="windowText" lastClr="000000"/>
                </a:solidFill>
                <a:latin typeface="メイリオ" pitchFamily="50" charset="-128"/>
                <a:ea typeface="メイリオ" pitchFamily="50" charset="-128"/>
                <a:cs typeface="メイリオ" pitchFamily="50" charset="-128"/>
              </a:rPr>
            </a:br>
            <a:r>
              <a:rPr kumimoji="0" lang="ja-JP" altLang="en-US" sz="1200" kern="0">
                <a:solidFill>
                  <a:sysClr val="windowText" lastClr="000000"/>
                </a:solidFill>
                <a:latin typeface="メイリオ" pitchFamily="50" charset="-128"/>
                <a:ea typeface="メイリオ" pitchFamily="50" charset="-128"/>
                <a:cs typeface="メイリオ" pitchFamily="50" charset="-128"/>
              </a:rPr>
              <a:t>　</a:t>
            </a:r>
            <a:r>
              <a:rPr kumimoji="0" lang="ja-JP" altLang="en-US" sz="1100" kern="0">
                <a:solidFill>
                  <a:sysClr val="windowText" lastClr="000000"/>
                </a:solidFill>
                <a:latin typeface="メイリオ" pitchFamily="50" charset="-128"/>
                <a:ea typeface="メイリオ" pitchFamily="50" charset="-128"/>
                <a:cs typeface="メイリオ" pitchFamily="50" charset="-128"/>
              </a:rPr>
              <a:t>① 勤続テーブル（勤続年数の範囲）</a:t>
            </a:r>
            <a:br>
              <a:rPr kumimoji="0" lang="ja-JP" altLang="en-US" sz="1100" kern="0">
                <a:solidFill>
                  <a:sysClr val="windowText" lastClr="000000"/>
                </a:solidFill>
                <a:latin typeface="メイリオ" pitchFamily="50" charset="-128"/>
                <a:ea typeface="メイリオ" pitchFamily="50" charset="-128"/>
                <a:cs typeface="メイリオ" pitchFamily="50" charset="-128"/>
              </a:rPr>
            </a:br>
            <a:r>
              <a:rPr kumimoji="0" lang="ja-JP" altLang="en-US" sz="1100" kern="0">
                <a:solidFill>
                  <a:sysClr val="windowText" lastClr="000000"/>
                </a:solidFill>
                <a:latin typeface="メイリオ" pitchFamily="50" charset="-128"/>
                <a:ea typeface="メイリオ" pitchFamily="50" charset="-128"/>
                <a:cs typeface="メイリオ" pitchFamily="50" charset="-128"/>
              </a:rPr>
              <a:t>　② 資格別評定テーブル（評価、等級）</a:t>
            </a:r>
            <a:br>
              <a:rPr kumimoji="0" lang="ja-JP" altLang="en-US" sz="1100" kern="0">
                <a:solidFill>
                  <a:sysClr val="windowText" lastClr="000000"/>
                </a:solidFill>
                <a:latin typeface="メイリオ" pitchFamily="50" charset="-128"/>
                <a:ea typeface="メイリオ" pitchFamily="50" charset="-128"/>
                <a:cs typeface="メイリオ" pitchFamily="50" charset="-128"/>
              </a:rPr>
            </a:br>
            <a:r>
              <a:rPr kumimoji="0" lang="ja-JP" altLang="en-US" sz="1100" kern="0">
                <a:solidFill>
                  <a:sysClr val="windowText" lastClr="000000"/>
                </a:solidFill>
                <a:latin typeface="メイリオ" pitchFamily="50" charset="-128"/>
                <a:ea typeface="メイリオ" pitchFamily="50" charset="-128"/>
                <a:cs typeface="メイリオ" pitchFamily="50" charset="-128"/>
              </a:rPr>
              <a:t>　③ 汎用テーブル１～３</a:t>
            </a:r>
            <a:br>
              <a:rPr kumimoji="0" lang="ja-JP" altLang="en-US" sz="1100" kern="0">
                <a:solidFill>
                  <a:sysClr val="windowText" lastClr="000000"/>
                </a:solidFill>
                <a:latin typeface="メイリオ" pitchFamily="50" charset="-128"/>
                <a:ea typeface="メイリオ" pitchFamily="50" charset="-128"/>
                <a:cs typeface="メイリオ" pitchFamily="50" charset="-128"/>
              </a:rPr>
            </a:br>
            <a:r>
              <a:rPr kumimoji="0" lang="en-US" altLang="ja-JP" sz="1050" kern="0" dirty="0">
                <a:solidFill>
                  <a:sysClr val="windowText" lastClr="000000"/>
                </a:solidFill>
                <a:latin typeface="メイリオ" pitchFamily="50" charset="-128"/>
                <a:ea typeface="メイリオ" pitchFamily="50" charset="-128"/>
                <a:cs typeface="メイリオ" pitchFamily="50" charset="-128"/>
              </a:rPr>
              <a:t>※</a:t>
            </a:r>
            <a:r>
              <a:rPr kumimoji="0" lang="ja-JP" altLang="en-US" sz="1050" kern="0" dirty="0">
                <a:solidFill>
                  <a:sysClr val="windowText" lastClr="000000"/>
                </a:solidFill>
                <a:latin typeface="メイリオ" pitchFamily="50" charset="-128"/>
                <a:ea typeface="メイリオ" pitchFamily="50" charset="-128"/>
                <a:cs typeface="メイリオ" pitchFamily="50" charset="-128"/>
              </a:rPr>
              <a:t>事由毎に３次元のテーブルを利用できます</a:t>
            </a:r>
          </a:p>
          <a:p>
            <a:pPr lvl="0">
              <a:spcBef>
                <a:spcPct val="50000"/>
              </a:spcBef>
              <a:defRPr/>
            </a:pPr>
            <a:r>
              <a:rPr kumimoji="0" lang="ja-JP" altLang="en-US" sz="900" kern="0" dirty="0">
                <a:solidFill>
                  <a:sysClr val="windowText" lastClr="000000"/>
                </a:solidFill>
                <a:latin typeface="メイリオ" pitchFamily="50" charset="-128"/>
                <a:ea typeface="メイリオ" pitchFamily="50" charset="-128"/>
                <a:cs typeface="メイリオ" pitchFamily="50" charset="-128"/>
              </a:rPr>
              <a:t>①②はシステムで固定です。③の</a:t>
            </a:r>
            <a:r>
              <a:rPr kumimoji="0" lang="en-US" altLang="ja-JP" sz="900" kern="0" dirty="0">
                <a:solidFill>
                  <a:sysClr val="windowText" lastClr="000000"/>
                </a:solidFill>
                <a:latin typeface="メイリオ" pitchFamily="50" charset="-128"/>
                <a:ea typeface="メイリオ" pitchFamily="50" charset="-128"/>
                <a:cs typeface="メイリオ" pitchFamily="50" charset="-128"/>
              </a:rPr>
              <a:t>3</a:t>
            </a:r>
            <a:r>
              <a:rPr kumimoji="0" lang="ja-JP" altLang="en-US" sz="900" kern="0" dirty="0">
                <a:solidFill>
                  <a:sysClr val="windowText" lastClr="000000"/>
                </a:solidFill>
                <a:latin typeface="メイリオ" pitchFamily="50" charset="-128"/>
                <a:ea typeface="メイリオ" pitchFamily="50" charset="-128"/>
                <a:cs typeface="メイリオ" pitchFamily="50" charset="-128"/>
              </a:rPr>
              <a:t>種類の表は運用に</a:t>
            </a:r>
            <a:br>
              <a:rPr kumimoji="0" lang="ja-JP" altLang="en-US" sz="900" kern="0" dirty="0">
                <a:solidFill>
                  <a:sysClr val="windowText" lastClr="000000"/>
                </a:solidFill>
                <a:latin typeface="メイリオ" pitchFamily="50" charset="-128"/>
                <a:ea typeface="メイリオ" pitchFamily="50" charset="-128"/>
                <a:cs typeface="メイリオ" pitchFamily="50" charset="-128"/>
              </a:rPr>
            </a:br>
            <a:r>
              <a:rPr kumimoji="0" lang="ja-JP" altLang="en-US" sz="900" kern="0" dirty="0">
                <a:solidFill>
                  <a:sysClr val="windowText" lastClr="000000"/>
                </a:solidFill>
                <a:latin typeface="メイリオ" pitchFamily="50" charset="-128"/>
                <a:ea typeface="メイリオ" pitchFamily="50" charset="-128"/>
                <a:cs typeface="メイリオ" pitchFamily="50" charset="-128"/>
              </a:rPr>
              <a:t>応じて設定が行えます</a:t>
            </a:r>
          </a:p>
        </p:txBody>
      </p:sp>
    </p:spTree>
    <p:extLst>
      <p:ext uri="{BB962C8B-B14F-4D97-AF65-F5344CB8AC3E}">
        <p14:creationId xmlns:p14="http://schemas.microsoft.com/office/powerpoint/2010/main" val="4290093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8604488" y="4860000"/>
            <a:ext cx="360000" cy="135000"/>
          </a:xfrm>
        </p:spPr>
        <p:txBody>
          <a:bodyPr/>
          <a:lstStyle/>
          <a:p>
            <a:fld id="{78AE49ED-73EF-499C-8307-28EB0E7CF529}" type="slidenum">
              <a:rPr kumimoji="1" lang="ja-JP" altLang="en-US" smtClean="0"/>
              <a:t>28</a:t>
            </a:fld>
            <a:endParaRPr kumimoji="1" lang="ja-JP" altLang="en-US" sz="700" dirty="0"/>
          </a:p>
        </p:txBody>
      </p:sp>
      <p:sp>
        <p:nvSpPr>
          <p:cNvPr id="3" name="タイトル 2"/>
          <p:cNvSpPr>
            <a:spLocks noGrp="1"/>
          </p:cNvSpPr>
          <p:nvPr>
            <p:ph type="title"/>
          </p:nvPr>
        </p:nvSpPr>
        <p:spPr/>
        <p:txBody>
          <a:bodyPr/>
          <a:lstStyle/>
          <a:p>
            <a:r>
              <a:rPr kumimoji="1" lang="ja-JP" altLang="en-US" dirty="0"/>
              <a:t>人事管理（退職金管理）</a:t>
            </a:r>
          </a:p>
        </p:txBody>
      </p:sp>
      <p:sp>
        <p:nvSpPr>
          <p:cNvPr id="4" name="フッター プレースホルダー 3"/>
          <p:cNvSpPr>
            <a:spLocks noGrp="1"/>
          </p:cNvSpPr>
          <p:nvPr>
            <p:ph type="ftr" sz="quarter" idx="3"/>
          </p:nvPr>
        </p:nvSpPr>
        <p:spPr>
          <a:xfrm>
            <a:off x="288000" y="4910550"/>
            <a:ext cx="2160000" cy="135000"/>
          </a:xfrm>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退職金計算と一時金支払業務</a:t>
            </a:r>
          </a:p>
        </p:txBody>
      </p:sp>
      <p:sp>
        <p:nvSpPr>
          <p:cNvPr id="6" name="テキスト プレースホルダー 5"/>
          <p:cNvSpPr>
            <a:spLocks noGrp="1"/>
          </p:cNvSpPr>
          <p:nvPr>
            <p:ph type="body" sz="quarter" idx="17"/>
          </p:nvPr>
        </p:nvSpPr>
        <p:spPr/>
        <p:txBody>
          <a:bodyPr/>
          <a:lstStyle/>
          <a:p>
            <a:r>
              <a:rPr kumimoji="1" lang="ja-JP" altLang="en-US" dirty="0"/>
              <a:t>退職金管理は退職者への一時金支払のための計算（随時処理）、在籍者のポイント年度更新処理が可能</a:t>
            </a:r>
            <a:r>
              <a:rPr lang="ja-JP" altLang="en-US" dirty="0"/>
              <a:t>です</a:t>
            </a:r>
            <a:endParaRPr lang="en-US" altLang="ja-JP" dirty="0"/>
          </a:p>
          <a:p>
            <a:r>
              <a:rPr kumimoji="1" lang="ja-JP" altLang="en-US" dirty="0"/>
              <a:t>退職一時金支払時では、退職金支給明細書、源泉徴収票の印字、銀行振込データ・地方税納付データ作成ができ、支払時には、特別功労金や社内貸付金などの任意の金額を支給・控除する事が可能です</a:t>
            </a:r>
          </a:p>
        </p:txBody>
      </p:sp>
      <p:pic>
        <p:nvPicPr>
          <p:cNvPr id="18" name="Picture 39"/>
          <p:cNvPicPr>
            <a:picLocks noChangeAspect="1" noChangeArrowheads="1"/>
          </p:cNvPicPr>
          <p:nvPr/>
        </p:nvPicPr>
        <p:blipFill>
          <a:blip r:embed="rId2" cstate="screen"/>
          <a:srcRect/>
          <a:stretch>
            <a:fillRect/>
          </a:stretch>
        </p:blipFill>
        <p:spPr bwMode="auto">
          <a:xfrm>
            <a:off x="1799692" y="2978035"/>
            <a:ext cx="2223091" cy="1663339"/>
          </a:xfrm>
          <a:prstGeom prst="rect">
            <a:avLst/>
          </a:prstGeom>
          <a:noFill/>
          <a:ln w="9525" algn="ctr">
            <a:noFill/>
            <a:miter lim="800000"/>
            <a:headEnd/>
            <a:tailEnd/>
          </a:ln>
        </p:spPr>
      </p:pic>
      <p:pic>
        <p:nvPicPr>
          <p:cNvPr id="19" name="Picture 36"/>
          <p:cNvPicPr>
            <a:picLocks noChangeAspect="1" noChangeArrowheads="1"/>
          </p:cNvPicPr>
          <p:nvPr/>
        </p:nvPicPr>
        <p:blipFill>
          <a:blip r:embed="rId3" cstate="screen"/>
          <a:srcRect/>
          <a:stretch>
            <a:fillRect/>
          </a:stretch>
        </p:blipFill>
        <p:spPr bwMode="auto">
          <a:xfrm>
            <a:off x="3959932" y="2980171"/>
            <a:ext cx="2060442" cy="1516274"/>
          </a:xfrm>
          <a:prstGeom prst="rect">
            <a:avLst/>
          </a:prstGeom>
          <a:noFill/>
          <a:ln w="9525">
            <a:noFill/>
            <a:miter lim="800000"/>
            <a:headEnd/>
            <a:tailEnd/>
          </a:ln>
        </p:spPr>
      </p:pic>
      <p:sp>
        <p:nvSpPr>
          <p:cNvPr id="9" name="Rectangle 2"/>
          <p:cNvSpPr>
            <a:spLocks noChangeArrowheads="1"/>
          </p:cNvSpPr>
          <p:nvPr/>
        </p:nvSpPr>
        <p:spPr bwMode="auto">
          <a:xfrm>
            <a:off x="163036" y="2517138"/>
            <a:ext cx="5965188" cy="2322864"/>
          </a:xfrm>
          <a:prstGeom prst="rect">
            <a:avLst/>
          </a:prstGeom>
          <a:noFill/>
          <a:ln w="25400" cap="flat" cmpd="sng" algn="ctr">
            <a:solidFill>
              <a:srgbClr val="FFFFFF">
                <a:lumMod val="85000"/>
              </a:srgbClr>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Tahoma"/>
              <a:ea typeface="HGP創英角ｺﾞｼｯｸUB"/>
              <a:cs typeface="+mn-cs"/>
            </a:endParaRPr>
          </a:p>
        </p:txBody>
      </p:sp>
      <p:sp>
        <p:nvSpPr>
          <p:cNvPr id="10" name="Rectangle 3"/>
          <p:cNvSpPr>
            <a:spLocks noChangeArrowheads="1"/>
          </p:cNvSpPr>
          <p:nvPr/>
        </p:nvSpPr>
        <p:spPr bwMode="auto">
          <a:xfrm>
            <a:off x="257512" y="3910744"/>
            <a:ext cx="1609731" cy="730556"/>
          </a:xfrm>
          <a:prstGeom prst="rect">
            <a:avLst/>
          </a:prstGeom>
          <a:solidFill>
            <a:srgbClr val="FFFFFF"/>
          </a:solidFill>
          <a:ln w="25400" cap="flat" cmpd="sng" algn="ctr">
            <a:solidFill>
              <a:srgbClr val="F9BE00"/>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Tahoma"/>
              <a:ea typeface="HGP創英角ｺﾞｼｯｸUB"/>
              <a:cs typeface="+mn-cs"/>
            </a:endParaRPr>
          </a:p>
        </p:txBody>
      </p:sp>
      <p:sp>
        <p:nvSpPr>
          <p:cNvPr id="11" name="Rectangle 7"/>
          <p:cNvSpPr>
            <a:spLocks noChangeArrowheads="1"/>
          </p:cNvSpPr>
          <p:nvPr/>
        </p:nvSpPr>
        <p:spPr bwMode="auto">
          <a:xfrm>
            <a:off x="255925" y="2994274"/>
            <a:ext cx="1611084" cy="737326"/>
          </a:xfrm>
          <a:prstGeom prst="rect">
            <a:avLst/>
          </a:prstGeom>
          <a:solidFill>
            <a:srgbClr val="FFFFFF"/>
          </a:solidFill>
          <a:ln w="25400" cap="flat" cmpd="sng" algn="ctr">
            <a:solidFill>
              <a:srgbClr val="F9BE00"/>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en-US" sz="105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endParaRPr>
          </a:p>
        </p:txBody>
      </p:sp>
      <p:sp>
        <p:nvSpPr>
          <p:cNvPr id="12" name="Rectangle 9"/>
          <p:cNvSpPr>
            <a:spLocks noChangeArrowheads="1"/>
          </p:cNvSpPr>
          <p:nvPr/>
        </p:nvSpPr>
        <p:spPr bwMode="auto">
          <a:xfrm>
            <a:off x="262274" y="2601746"/>
            <a:ext cx="1604735" cy="239428"/>
          </a:xfrm>
          <a:prstGeom prst="rect">
            <a:avLst/>
          </a:prstGeom>
          <a:solidFill>
            <a:srgbClr val="54C2F0"/>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退職者（随時）</a:t>
            </a:r>
          </a:p>
        </p:txBody>
      </p:sp>
      <p:sp>
        <p:nvSpPr>
          <p:cNvPr id="15" name="Line 12"/>
          <p:cNvSpPr>
            <a:spLocks noChangeShapeType="1"/>
          </p:cNvSpPr>
          <p:nvPr/>
        </p:nvSpPr>
        <p:spPr bwMode="auto">
          <a:xfrm flipV="1">
            <a:off x="319071" y="3626073"/>
            <a:ext cx="1440160" cy="7187"/>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6" name="Text Box 16"/>
          <p:cNvSpPr txBox="1">
            <a:spLocks noChangeArrowheads="1"/>
          </p:cNvSpPr>
          <p:nvPr/>
        </p:nvSpPr>
        <p:spPr bwMode="auto">
          <a:xfrm>
            <a:off x="981381" y="3983428"/>
            <a:ext cx="990600" cy="657872"/>
          </a:xfrm>
          <a:prstGeom prst="rect">
            <a:avLst/>
          </a:prstGeom>
          <a:noFill/>
          <a:ln w="9525" algn="ctr">
            <a:noFill/>
            <a:miter lim="800000"/>
            <a:headEnd/>
            <a:tailEnd/>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振込データ</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地方税納付データ</a:t>
            </a:r>
          </a:p>
        </p:txBody>
      </p:sp>
      <p:sp>
        <p:nvSpPr>
          <p:cNvPr id="17" name="Text Box 17"/>
          <p:cNvSpPr txBox="1">
            <a:spLocks noChangeArrowheads="1"/>
          </p:cNvSpPr>
          <p:nvPr/>
        </p:nvSpPr>
        <p:spPr bwMode="auto">
          <a:xfrm>
            <a:off x="330943" y="4415768"/>
            <a:ext cx="604653" cy="261610"/>
          </a:xfrm>
          <a:prstGeom prst="rect">
            <a:avLst/>
          </a:prstGeom>
          <a:noFill/>
          <a:ln w="9525" algn="ctr">
            <a:noFill/>
            <a:miter lim="800000"/>
            <a:headEnd/>
            <a:tailEnd/>
          </a:ln>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ja-JP" sz="105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FB/EB</a:t>
            </a:r>
          </a:p>
        </p:txBody>
      </p:sp>
      <p:sp>
        <p:nvSpPr>
          <p:cNvPr id="13" name="Text Box 10"/>
          <p:cNvSpPr txBox="1">
            <a:spLocks noChangeArrowheads="1"/>
          </p:cNvSpPr>
          <p:nvPr/>
        </p:nvSpPr>
        <p:spPr bwMode="auto">
          <a:xfrm>
            <a:off x="2438104" y="2697158"/>
            <a:ext cx="861206" cy="261610"/>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源泉徴収票</a:t>
            </a:r>
          </a:p>
        </p:txBody>
      </p:sp>
      <p:sp>
        <p:nvSpPr>
          <p:cNvPr id="14" name="Text Box 11"/>
          <p:cNvSpPr txBox="1">
            <a:spLocks noChangeArrowheads="1"/>
          </p:cNvSpPr>
          <p:nvPr/>
        </p:nvSpPr>
        <p:spPr bwMode="auto">
          <a:xfrm>
            <a:off x="4274811" y="2697158"/>
            <a:ext cx="1269297" cy="261610"/>
          </a:xfrm>
          <a:prstGeom prst="rect">
            <a:avLst/>
          </a:prstGeom>
          <a:noFill/>
          <a:ln w="9525" algn="ctr">
            <a:noFill/>
            <a:miter lim="800000"/>
            <a:headEnd/>
            <a:tailEnd/>
          </a:ln>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退職金支給明細票</a:t>
            </a:r>
          </a:p>
        </p:txBody>
      </p:sp>
      <p:sp>
        <p:nvSpPr>
          <p:cNvPr id="20" name="Text Box 38"/>
          <p:cNvSpPr txBox="1">
            <a:spLocks noChangeArrowheads="1"/>
          </p:cNvSpPr>
          <p:nvPr/>
        </p:nvSpPr>
        <p:spPr bwMode="auto">
          <a:xfrm>
            <a:off x="3779202" y="4443630"/>
            <a:ext cx="2340970" cy="341760"/>
          </a:xfrm>
          <a:prstGeom prst="rect">
            <a:avLst/>
          </a:prstGeom>
          <a:solidFill>
            <a:srgbClr val="BFBFBF"/>
          </a:solidFill>
          <a:ln w="9525" algn="ctr">
            <a:solidFill>
              <a:srgbClr val="C0C0C0"/>
            </a:solidFill>
            <a:miter lim="800000"/>
            <a:headEnd/>
            <a:tailEnd/>
          </a:ln>
        </p:spPr>
        <p:txBody>
          <a:bodyPr wrap="square">
            <a:spAutoFit/>
          </a:bodyPr>
          <a:lstStyle/>
          <a:p>
            <a:pPr marL="0" marR="0" lvl="0" indent="0" algn="l" defTabSz="914400" rtl="0" eaLnBrk="1" fontAlgn="auto" latinLnBrk="0" hangingPunct="1">
              <a:lnSpc>
                <a:spcPts val="700"/>
              </a:lnSpc>
              <a:spcBef>
                <a:spcPct val="5000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solidFill>
                <a:effectLst/>
                <a:uLnTx/>
                <a:uFillTx/>
                <a:latin typeface="Arial" charset="0"/>
                <a:ea typeface="メイリオ"/>
                <a:cs typeface="+mn-cs"/>
              </a:rPr>
              <a:t>退職金明細書は差込印刷機能を使っているので、</a:t>
            </a:r>
            <a:endParaRPr kumimoji="0" lang="en-US" altLang="ja-JP" sz="800" b="0" i="0" u="none" strike="noStrike" kern="0" cap="none" spc="0" normalizeH="0" baseline="0" noProof="0" dirty="0">
              <a:ln>
                <a:noFill/>
              </a:ln>
              <a:solidFill>
                <a:sysClr val="windowText" lastClr="000000"/>
              </a:solidFill>
              <a:effectLst/>
              <a:uLnTx/>
              <a:uFillTx/>
              <a:latin typeface="Arial" charset="0"/>
              <a:ea typeface="メイリオ"/>
              <a:cs typeface="+mn-cs"/>
            </a:endParaRPr>
          </a:p>
          <a:p>
            <a:pPr marL="0" marR="0" lvl="0" indent="0" algn="l" defTabSz="914400" rtl="0" eaLnBrk="1" fontAlgn="auto" latinLnBrk="0" hangingPunct="1">
              <a:lnSpc>
                <a:spcPts val="700"/>
              </a:lnSpc>
              <a:spcBef>
                <a:spcPct val="5000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solidFill>
                <a:effectLst/>
                <a:uLnTx/>
                <a:uFillTx/>
                <a:latin typeface="Arial" charset="0"/>
                <a:ea typeface="メイリオ"/>
                <a:cs typeface="+mn-cs"/>
              </a:rPr>
              <a:t>レイアウトを自由に作成できます。</a:t>
            </a:r>
          </a:p>
        </p:txBody>
      </p:sp>
      <p:pic>
        <p:nvPicPr>
          <p:cNvPr id="21" name="Picture 14"/>
          <p:cNvPicPr>
            <a:picLocks noChangeAspect="1" noChangeArrowheads="1"/>
          </p:cNvPicPr>
          <p:nvPr/>
        </p:nvPicPr>
        <p:blipFill>
          <a:blip r:embed="rId4" cstate="screen"/>
          <a:srcRect/>
          <a:stretch>
            <a:fillRect/>
          </a:stretch>
        </p:blipFill>
        <p:spPr bwMode="auto">
          <a:xfrm>
            <a:off x="401202" y="4012015"/>
            <a:ext cx="390378" cy="390378"/>
          </a:xfrm>
          <a:prstGeom prst="rect">
            <a:avLst/>
          </a:prstGeom>
          <a:noFill/>
          <a:ln w="9525">
            <a:noFill/>
            <a:miter lim="800000"/>
            <a:headEnd/>
            <a:tailEnd/>
          </a:ln>
        </p:spPr>
      </p:pic>
      <p:sp>
        <p:nvSpPr>
          <p:cNvPr id="23" name="Rectangle 4"/>
          <p:cNvSpPr>
            <a:spLocks noChangeArrowheads="1"/>
          </p:cNvSpPr>
          <p:nvPr/>
        </p:nvSpPr>
        <p:spPr bwMode="auto">
          <a:xfrm>
            <a:off x="6128224" y="2515817"/>
            <a:ext cx="2872268" cy="2324185"/>
          </a:xfrm>
          <a:prstGeom prst="rect">
            <a:avLst/>
          </a:prstGeom>
          <a:no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ja-JP" sz="1050" b="0" i="0" u="none" strike="noStrike" kern="0" cap="none" spc="0" normalizeH="0" baseline="0" noProof="0">
              <a:ln>
                <a:noFill/>
              </a:ln>
              <a:solidFill>
                <a:srgbClr val="0082C2"/>
              </a:solidFill>
              <a:effectLst/>
              <a:uLnTx/>
              <a:uFillTx/>
              <a:latin typeface="Arial" charset="0"/>
              <a:ea typeface="ＭＳ Ｐゴシック" pitchFamily="50" charset="-128"/>
              <a:cs typeface="+mn-cs"/>
            </a:endParaRPr>
          </a:p>
        </p:txBody>
      </p:sp>
      <p:sp>
        <p:nvSpPr>
          <p:cNvPr id="22" name="Rectangle 8"/>
          <p:cNvSpPr>
            <a:spLocks noChangeArrowheads="1"/>
          </p:cNvSpPr>
          <p:nvPr/>
        </p:nvSpPr>
        <p:spPr bwMode="auto">
          <a:xfrm>
            <a:off x="163034" y="2225538"/>
            <a:ext cx="8837457" cy="299715"/>
          </a:xfrm>
          <a:prstGeom prst="rect">
            <a:avLst/>
          </a:prstGeom>
          <a:solidFill>
            <a:srgbClr val="54C2F0"/>
          </a:solidFill>
          <a:ln w="25400" cap="flat" cmpd="sng" algn="ctr">
            <a:solidFill>
              <a:srgbClr val="FFFFFF">
                <a:lumMod val="85000"/>
              </a:srgbClr>
            </a:solidFill>
            <a:prstDash val="solid"/>
            <a:headEnd/>
            <a:tailEnd/>
          </a:ln>
          <a:effectLst/>
        </p:spPr>
        <p:txBody>
          <a:bodyPr vert="horz"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400" b="0" i="0" u="none" strike="noStrike" kern="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退　職　金　計　算</a:t>
            </a:r>
          </a:p>
        </p:txBody>
      </p:sp>
      <p:sp>
        <p:nvSpPr>
          <p:cNvPr id="24" name="Rectangle 18"/>
          <p:cNvSpPr>
            <a:spLocks noChangeArrowheads="1"/>
          </p:cNvSpPr>
          <p:nvPr/>
        </p:nvSpPr>
        <p:spPr bwMode="auto">
          <a:xfrm>
            <a:off x="6201117" y="2601746"/>
            <a:ext cx="1870075" cy="247544"/>
          </a:xfrm>
          <a:prstGeom prst="rect">
            <a:avLst/>
          </a:prstGeom>
          <a:solidFill>
            <a:srgbClr val="54C2F0"/>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在籍者・年次計算</a:t>
            </a:r>
          </a:p>
        </p:txBody>
      </p:sp>
      <p:sp>
        <p:nvSpPr>
          <p:cNvPr id="25" name="AutoShape 19"/>
          <p:cNvSpPr>
            <a:spLocks noChangeArrowheads="1"/>
          </p:cNvSpPr>
          <p:nvPr/>
        </p:nvSpPr>
        <p:spPr bwMode="auto">
          <a:xfrm>
            <a:off x="6327334" y="2893740"/>
            <a:ext cx="2565146" cy="387598"/>
          </a:xfrm>
          <a:prstGeom prst="flowChartAlternateProcess">
            <a:avLst/>
          </a:prstGeom>
          <a:solidFill>
            <a:srgbClr val="FFFFFF"/>
          </a:solidFill>
          <a:ln w="25400" cap="flat" cmpd="sng" algn="ctr">
            <a:solidFill>
              <a:srgbClr val="F9BE00"/>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rgbClr val="0082C2"/>
                </a:solidFill>
                <a:effectLst/>
                <a:uLnTx/>
                <a:uFillTx/>
                <a:latin typeface="メイリオ" pitchFamily="50" charset="-128"/>
                <a:ea typeface="メイリオ" pitchFamily="50" charset="-128"/>
                <a:cs typeface="メイリオ" pitchFamily="50" charset="-128"/>
              </a:rPr>
              <a:t>　　　</a:t>
            </a:r>
          </a:p>
        </p:txBody>
      </p:sp>
      <p:sp>
        <p:nvSpPr>
          <p:cNvPr id="26" name="AutoShape 20"/>
          <p:cNvSpPr>
            <a:spLocks noChangeArrowheads="1"/>
          </p:cNvSpPr>
          <p:nvPr/>
        </p:nvSpPr>
        <p:spPr bwMode="auto">
          <a:xfrm rot="5400000">
            <a:off x="7436174" y="3105789"/>
            <a:ext cx="234198" cy="684076"/>
          </a:xfrm>
          <a:prstGeom prst="rightArrow">
            <a:avLst>
              <a:gd name="adj1" fmla="val 50000"/>
              <a:gd name="adj2" fmla="val 25000"/>
            </a:avLst>
          </a:prstGeom>
          <a:solidFill>
            <a:srgbClr val="F9BE00"/>
          </a:solidFill>
          <a:ln w="12700" algn="ctr">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a:ea typeface="HGP創英角ｺﾞｼｯｸUB" pitchFamily="50" charset="-128"/>
              <a:cs typeface="+mn-cs"/>
            </a:endParaRPr>
          </a:p>
        </p:txBody>
      </p:sp>
      <p:sp>
        <p:nvSpPr>
          <p:cNvPr id="28" name="Rectangle 23"/>
          <p:cNvSpPr>
            <a:spLocks noChangeArrowheads="1"/>
          </p:cNvSpPr>
          <p:nvPr/>
        </p:nvSpPr>
        <p:spPr bwMode="auto">
          <a:xfrm>
            <a:off x="7644444" y="4029306"/>
            <a:ext cx="1140024" cy="756676"/>
          </a:xfrm>
          <a:prstGeom prst="rect">
            <a:avLst/>
          </a:prstGeom>
          <a:solidFill>
            <a:srgbClr val="FFFFFF"/>
          </a:solidFill>
          <a:ln w="25400" algn="ctr">
            <a:solidFill>
              <a:srgbClr val="969696"/>
            </a:solidFill>
            <a:miter lim="800000"/>
            <a:headEnd/>
            <a:tailEnd/>
          </a:ln>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ja-JP" sz="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7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退職引当金部門別総括票</a:t>
            </a:r>
            <a:br>
              <a:rPr kumimoji="0" lang="ja-JP" altLang="en-US" sz="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br>
            <a:r>
              <a:rPr kumimoji="0" lang="en-US" altLang="ja-JP" sz="7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br>
              <a:rPr kumimoji="0" lang="en-US" altLang="ja-JP" sz="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br>
            <a:endParaRPr kumimoji="0" lang="en-US" altLang="ja-JP" sz="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ja-JP" sz="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ja-JP" sz="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en-US" altLang="ja-JP" sz="5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p:txBody>
      </p:sp>
      <p:grpSp>
        <p:nvGrpSpPr>
          <p:cNvPr id="43" name="グループ化 42"/>
          <p:cNvGrpSpPr/>
          <p:nvPr/>
        </p:nvGrpSpPr>
        <p:grpSpPr>
          <a:xfrm>
            <a:off x="7680880" y="4431665"/>
            <a:ext cx="1067152" cy="322763"/>
            <a:chOff x="6745208" y="6402680"/>
            <a:chExt cx="1530350" cy="450850"/>
          </a:xfrm>
        </p:grpSpPr>
        <p:sp>
          <p:nvSpPr>
            <p:cNvPr id="29" name="Rectangle 24"/>
            <p:cNvSpPr>
              <a:spLocks noChangeArrowheads="1"/>
            </p:cNvSpPr>
            <p:nvPr/>
          </p:nvSpPr>
          <p:spPr bwMode="auto">
            <a:xfrm>
              <a:off x="6745208" y="6402680"/>
              <a:ext cx="1530350" cy="450850"/>
            </a:xfrm>
            <a:prstGeom prst="rect">
              <a:avLst/>
            </a:prstGeom>
            <a:noFill/>
            <a:ln w="9525" algn="ctr">
              <a:solidFill>
                <a:sysClr val="windowText" lastClr="000000"/>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0065AE"/>
                </a:solidFill>
                <a:effectLst/>
                <a:uLnTx/>
                <a:uFillTx/>
                <a:latin typeface="メイリオ" pitchFamily="50" charset="-128"/>
                <a:ea typeface="メイリオ" pitchFamily="50" charset="-128"/>
                <a:cs typeface="メイリオ" pitchFamily="50" charset="-128"/>
              </a:endParaRPr>
            </a:p>
          </p:txBody>
        </p:sp>
        <p:sp>
          <p:nvSpPr>
            <p:cNvPr id="30" name="Line 25"/>
            <p:cNvSpPr>
              <a:spLocks noChangeShapeType="1"/>
            </p:cNvSpPr>
            <p:nvPr/>
          </p:nvSpPr>
          <p:spPr bwMode="auto">
            <a:xfrm>
              <a:off x="6970633" y="6402680"/>
              <a:ext cx="0" cy="45085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1" name="Line 26"/>
            <p:cNvSpPr>
              <a:spLocks noChangeShapeType="1"/>
            </p:cNvSpPr>
            <p:nvPr/>
          </p:nvSpPr>
          <p:spPr bwMode="auto">
            <a:xfrm>
              <a:off x="7194471" y="6402680"/>
              <a:ext cx="0" cy="45085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2" name="Line 27"/>
            <p:cNvSpPr>
              <a:spLocks noChangeShapeType="1"/>
            </p:cNvSpPr>
            <p:nvPr/>
          </p:nvSpPr>
          <p:spPr bwMode="auto">
            <a:xfrm>
              <a:off x="7419896" y="6402680"/>
              <a:ext cx="0" cy="45085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3" name="Line 28"/>
            <p:cNvSpPr>
              <a:spLocks noChangeShapeType="1"/>
            </p:cNvSpPr>
            <p:nvPr/>
          </p:nvSpPr>
          <p:spPr bwMode="auto">
            <a:xfrm>
              <a:off x="7645321" y="6402680"/>
              <a:ext cx="0" cy="45085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4" name="Line 29"/>
            <p:cNvSpPr>
              <a:spLocks noChangeShapeType="1"/>
            </p:cNvSpPr>
            <p:nvPr/>
          </p:nvSpPr>
          <p:spPr bwMode="auto">
            <a:xfrm>
              <a:off x="7870746" y="6402680"/>
              <a:ext cx="0" cy="45085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5" name="Line 30"/>
            <p:cNvSpPr>
              <a:spLocks noChangeShapeType="1"/>
            </p:cNvSpPr>
            <p:nvPr/>
          </p:nvSpPr>
          <p:spPr bwMode="auto">
            <a:xfrm>
              <a:off x="8094583" y="6402680"/>
              <a:ext cx="0" cy="45085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6" name="Line 31"/>
            <p:cNvSpPr>
              <a:spLocks noChangeShapeType="1"/>
            </p:cNvSpPr>
            <p:nvPr/>
          </p:nvSpPr>
          <p:spPr bwMode="auto">
            <a:xfrm>
              <a:off x="6745208" y="6628105"/>
              <a:ext cx="1530350" cy="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7" name="Line 32"/>
            <p:cNvSpPr>
              <a:spLocks noChangeShapeType="1"/>
            </p:cNvSpPr>
            <p:nvPr/>
          </p:nvSpPr>
          <p:spPr bwMode="auto">
            <a:xfrm>
              <a:off x="6745208" y="6493168"/>
              <a:ext cx="1530350" cy="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38" name="Line 33"/>
            <p:cNvSpPr>
              <a:spLocks noChangeShapeType="1"/>
            </p:cNvSpPr>
            <p:nvPr/>
          </p:nvSpPr>
          <p:spPr bwMode="auto">
            <a:xfrm>
              <a:off x="6745208" y="6763043"/>
              <a:ext cx="1530350" cy="0"/>
            </a:xfrm>
            <a:prstGeom prst="line">
              <a:avLst/>
            </a:prstGeom>
            <a:noFill/>
            <a:ln w="9525">
              <a:solidFill>
                <a:sysClr val="windowText" lastClr="0000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39" name="Rectangle 34"/>
          <p:cNvSpPr>
            <a:spLocks noChangeArrowheads="1"/>
          </p:cNvSpPr>
          <p:nvPr/>
        </p:nvSpPr>
        <p:spPr bwMode="auto">
          <a:xfrm>
            <a:off x="6477033" y="3957298"/>
            <a:ext cx="1318018" cy="716348"/>
          </a:xfrm>
          <a:prstGeom prst="rect">
            <a:avLst/>
          </a:prstGeom>
          <a:solidFill>
            <a:srgbClr val="FFFFFF"/>
          </a:solidFill>
          <a:ln w="25400" algn="ctr">
            <a:solidFill>
              <a:srgbClr val="969696"/>
            </a:solidFill>
            <a:miter lim="800000"/>
            <a:headEnd/>
            <a:tailEnd/>
          </a:ln>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7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退職者別退職金計算</a:t>
            </a:r>
            <a:br>
              <a:rPr kumimoji="0" lang="ja-JP" altLang="en-US" sz="7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br>
            <a:r>
              <a:rPr kumimoji="0" lang="ja-JP" altLang="en-US" sz="7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基礎資料</a:t>
            </a:r>
            <a:br>
              <a:rPr kumimoji="0" lang="ja-JP" altLang="en-US" sz="6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br>
            <a:r>
              <a:rPr kumimoji="0" lang="en-US" altLang="ja-JP" sz="7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br>
              <a:rPr kumimoji="0" lang="en-US" altLang="ja-JP" sz="5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br>
            <a:r>
              <a:rPr kumimoji="0" lang="ja-JP" altLang="en-US" sz="5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氏名　　　　累計　　　当年　　　金額</a:t>
            </a:r>
            <a:br>
              <a:rPr kumimoji="0" lang="ja-JP" altLang="en-US" sz="5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br>
            <a:r>
              <a:rPr kumimoji="0" lang="ja-JP" altLang="en-US" sz="5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ポイント　ポイント　　</a:t>
            </a:r>
            <a:r>
              <a:rPr kumimoji="0" lang="ja-JP" altLang="en-US" sz="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5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○○太郎　</a:t>
            </a:r>
            <a:r>
              <a:rPr kumimoji="0" lang="en-US" altLang="ja-JP" sz="5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150</a:t>
            </a:r>
            <a:r>
              <a:rPr kumimoji="0" lang="ja-JP" altLang="en-US" sz="5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a:t>
            </a:r>
            <a:r>
              <a:rPr kumimoji="0" lang="en-US" altLang="ja-JP" sz="5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30</a:t>
            </a:r>
            <a:r>
              <a:rPr kumimoji="0" lang="ja-JP" altLang="en-US" sz="5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　     </a:t>
            </a:r>
            <a:r>
              <a:rPr kumimoji="0" lang="en-US" altLang="ja-JP" sz="5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456,000</a:t>
            </a:r>
          </a:p>
        </p:txBody>
      </p:sp>
      <p:sp>
        <p:nvSpPr>
          <p:cNvPr id="40" name="Oval 21"/>
          <p:cNvSpPr>
            <a:spLocks noChangeArrowheads="1"/>
          </p:cNvSpPr>
          <p:nvPr/>
        </p:nvSpPr>
        <p:spPr bwMode="auto">
          <a:xfrm>
            <a:off x="6505134" y="3597258"/>
            <a:ext cx="2096278" cy="411101"/>
          </a:xfrm>
          <a:prstGeom prst="ellipse">
            <a:avLst/>
          </a:prstGeom>
          <a:solidFill>
            <a:srgbClr val="FFFF99"/>
          </a:solidFill>
          <a:ln w="9525" algn="ctr">
            <a:solidFill>
              <a:srgbClr val="FFFF00"/>
            </a:solidFill>
            <a:round/>
            <a:headEnd/>
            <a:tailEnd/>
          </a:ln>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当年度取得ポイント</a:t>
            </a:r>
          </a:p>
        </p:txBody>
      </p:sp>
      <p:sp>
        <p:nvSpPr>
          <p:cNvPr id="41" name="テキスト ボックス 40"/>
          <p:cNvSpPr txBox="1"/>
          <p:nvPr/>
        </p:nvSpPr>
        <p:spPr>
          <a:xfrm>
            <a:off x="71500" y="3096903"/>
            <a:ext cx="1687731" cy="577081"/>
          </a:xfrm>
          <a:prstGeom prst="rect">
            <a:avLst/>
          </a:prstGeom>
          <a:noFill/>
        </p:spPr>
        <p:txBody>
          <a:bodyPr wrap="square" rtlCol="0">
            <a:spAutoFit/>
          </a:bodyPr>
          <a:lstStyle/>
          <a:p>
            <a:pPr lvl="0" algn="ctr">
              <a:spcBef>
                <a:spcPct val="50000"/>
              </a:spcBef>
              <a:defRPr/>
            </a:pPr>
            <a:r>
              <a:rPr kumimoji="0" lang="ja-JP" altLang="en-US" sz="1050" kern="0" dirty="0">
                <a:solidFill>
                  <a:srgbClr val="0082C2"/>
                </a:solidFill>
                <a:latin typeface="メイリオ" pitchFamily="50" charset="-128"/>
                <a:ea typeface="メイリオ" pitchFamily="50" charset="-128"/>
                <a:cs typeface="メイリオ" pitchFamily="50" charset="-128"/>
              </a:rPr>
              <a:t>　　規定の退職金支給額</a:t>
            </a:r>
            <a:br>
              <a:rPr kumimoji="0" lang="ja-JP" altLang="en-US" sz="1050" kern="0" dirty="0">
                <a:solidFill>
                  <a:srgbClr val="0082C2"/>
                </a:solidFill>
                <a:latin typeface="メイリオ" pitchFamily="50" charset="-128"/>
                <a:ea typeface="メイリオ" pitchFamily="50" charset="-128"/>
                <a:cs typeface="メイリオ" pitchFamily="50" charset="-128"/>
              </a:rPr>
            </a:br>
            <a:r>
              <a:rPr kumimoji="0" lang="ja-JP" altLang="en-US" sz="1050" kern="0" dirty="0">
                <a:solidFill>
                  <a:srgbClr val="0082C2"/>
                </a:solidFill>
                <a:latin typeface="メイリオ" pitchFamily="50" charset="-128"/>
                <a:ea typeface="メイリオ" pitchFamily="50" charset="-128"/>
                <a:cs typeface="メイリオ" pitchFamily="50" charset="-128"/>
              </a:rPr>
              <a:t>　＋　　特別功労金</a:t>
            </a:r>
            <a:br>
              <a:rPr kumimoji="0" lang="ja-JP" altLang="en-US" sz="1050" kern="0" dirty="0">
                <a:solidFill>
                  <a:srgbClr val="0082C2"/>
                </a:solidFill>
                <a:latin typeface="メイリオ" pitchFamily="50" charset="-128"/>
                <a:ea typeface="メイリオ" pitchFamily="50" charset="-128"/>
                <a:cs typeface="メイリオ" pitchFamily="50" charset="-128"/>
              </a:rPr>
            </a:br>
            <a:r>
              <a:rPr kumimoji="0" lang="ja-JP" altLang="en-US" sz="1050" kern="0" dirty="0">
                <a:solidFill>
                  <a:srgbClr val="0082C2"/>
                </a:solidFill>
                <a:latin typeface="メイリオ" pitchFamily="50" charset="-128"/>
                <a:ea typeface="メイリオ" pitchFamily="50" charset="-128"/>
                <a:cs typeface="メイリオ" pitchFamily="50" charset="-128"/>
              </a:rPr>
              <a:t>　　－　　社内貸付金　</a:t>
            </a:r>
          </a:p>
        </p:txBody>
      </p:sp>
      <p:sp>
        <p:nvSpPr>
          <p:cNvPr id="42" name="テキスト ボックス 41"/>
          <p:cNvSpPr txBox="1"/>
          <p:nvPr/>
        </p:nvSpPr>
        <p:spPr>
          <a:xfrm>
            <a:off x="6257383" y="2909365"/>
            <a:ext cx="2591780" cy="415498"/>
          </a:xfrm>
          <a:prstGeom prst="rect">
            <a:avLst/>
          </a:prstGeom>
          <a:noFill/>
        </p:spPr>
        <p:txBody>
          <a:bodyPr wrap="square" rtlCol="0">
            <a:spAutoFit/>
          </a:bodyPr>
          <a:lstStyle/>
          <a:p>
            <a:r>
              <a:rPr kumimoji="0" lang="ja-JP" altLang="en-US" sz="1050" kern="0" dirty="0">
                <a:solidFill>
                  <a:srgbClr val="0082C2"/>
                </a:solidFill>
                <a:latin typeface="メイリオ" pitchFamily="50" charset="-128"/>
                <a:ea typeface="メイリオ" pitchFamily="50" charset="-128"/>
                <a:cs typeface="メイリオ" pitchFamily="50" charset="-128"/>
              </a:rPr>
              <a:t>　当年度評価　勤続年数　役職・格付</a:t>
            </a:r>
            <a:endParaRPr kumimoji="0" lang="en-US" altLang="ja-JP" sz="1050" kern="0" dirty="0">
              <a:solidFill>
                <a:srgbClr val="0082C2"/>
              </a:solidFill>
              <a:latin typeface="メイリオ" pitchFamily="50" charset="-128"/>
              <a:ea typeface="メイリオ" pitchFamily="50" charset="-128"/>
              <a:cs typeface="メイリオ" pitchFamily="50" charset="-128"/>
            </a:endParaRPr>
          </a:p>
          <a:p>
            <a:pPr algn="r"/>
            <a:r>
              <a:rPr kumimoji="0" lang="en-US" altLang="ja-JP" sz="1050" kern="0" dirty="0" err="1">
                <a:solidFill>
                  <a:srgbClr val="0082C2"/>
                </a:solidFill>
                <a:latin typeface="メイリオ" pitchFamily="50" charset="-128"/>
                <a:ea typeface="メイリオ" pitchFamily="50" charset="-128"/>
                <a:cs typeface="メイリオ" pitchFamily="50" charset="-128"/>
              </a:rPr>
              <a:t>etc</a:t>
            </a:r>
            <a:endParaRPr kumimoji="1" lang="ja-JP" altLang="en-US" dirty="0"/>
          </a:p>
        </p:txBody>
      </p:sp>
    </p:spTree>
    <p:extLst>
      <p:ext uri="{BB962C8B-B14F-4D97-AF65-F5344CB8AC3E}">
        <p14:creationId xmlns:p14="http://schemas.microsoft.com/office/powerpoint/2010/main" val="3852676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29</a:t>
            </a:fld>
            <a:endParaRPr kumimoji="1" lang="ja-JP" altLang="en-US" dirty="0"/>
          </a:p>
        </p:txBody>
      </p:sp>
      <p:sp>
        <p:nvSpPr>
          <p:cNvPr id="3" name="タイトル 2"/>
          <p:cNvSpPr>
            <a:spLocks noGrp="1"/>
          </p:cNvSpPr>
          <p:nvPr>
            <p:ph type="title"/>
          </p:nvPr>
        </p:nvSpPr>
        <p:spPr/>
        <p:txBody>
          <a:bodyPr/>
          <a:lstStyle/>
          <a:p>
            <a:r>
              <a:rPr kumimoji="1" lang="ja-JP" altLang="en-US" dirty="0"/>
              <a:t>人事管理（退職金管理）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en-US" altLang="ja-JP" dirty="0" err="1"/>
              <a:t>SuperStream</a:t>
            </a:r>
            <a:r>
              <a:rPr kumimoji="1" lang="en-US" altLang="ja-JP" dirty="0"/>
              <a:t>-NX </a:t>
            </a:r>
            <a:r>
              <a:rPr kumimoji="1" lang="ja-JP" altLang="en-US" dirty="0"/>
              <a:t>給与管理への連携</a:t>
            </a:r>
          </a:p>
        </p:txBody>
      </p:sp>
      <p:sp>
        <p:nvSpPr>
          <p:cNvPr id="6" name="テキスト プレースホルダー 5"/>
          <p:cNvSpPr>
            <a:spLocks noGrp="1"/>
          </p:cNvSpPr>
          <p:nvPr>
            <p:ph type="body" sz="quarter" idx="17"/>
          </p:nvPr>
        </p:nvSpPr>
        <p:spPr/>
        <p:txBody>
          <a:bodyPr/>
          <a:lstStyle/>
          <a:p>
            <a:r>
              <a:rPr kumimoji="1" lang="ja-JP" altLang="en-US" dirty="0"/>
              <a:t>退職金前払いの場合は、その支払いのタイミングを「毎月の給与」、「賞与」、</a:t>
            </a:r>
            <a:r>
              <a:rPr lang="ja-JP" altLang="en-US" dirty="0"/>
              <a:t>「年払い」から選択して給与管理で処理が可能です</a:t>
            </a:r>
            <a:endParaRPr lang="en-US" altLang="ja-JP" dirty="0"/>
          </a:p>
          <a:p>
            <a:r>
              <a:rPr kumimoji="1" lang="ja-JP" altLang="en-US" dirty="0"/>
              <a:t>社員毎に支払方法を一時金（前払）、一括払いの選択が可能です。ポイント換算方式の場合そのポイント情報を給与明細へ通知情報として印字することも可能です</a:t>
            </a:r>
            <a:endParaRPr kumimoji="1" lang="en-US" altLang="ja-JP" dirty="0"/>
          </a:p>
        </p:txBody>
      </p:sp>
      <p:sp>
        <p:nvSpPr>
          <p:cNvPr id="30" name="Rectangle 2"/>
          <p:cNvSpPr>
            <a:spLocks noChangeArrowheads="1"/>
          </p:cNvSpPr>
          <p:nvPr/>
        </p:nvSpPr>
        <p:spPr bwMode="auto">
          <a:xfrm>
            <a:off x="3447559" y="2181357"/>
            <a:ext cx="5545770" cy="2550633"/>
          </a:xfrm>
          <a:prstGeom prst="rect">
            <a:avLst/>
          </a:prstGeom>
          <a:solidFill>
            <a:srgbClr val="FFFFFF"/>
          </a:solidFill>
          <a:ln w="25400" cap="flat" cmpd="sng" algn="ctr">
            <a:solidFill>
              <a:srgbClr val="FFFFFF">
                <a:lumMod val="85000"/>
              </a:srgbClr>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pic>
        <p:nvPicPr>
          <p:cNvPr id="31" name="図 30"/>
          <p:cNvPicPr>
            <a:picLocks noChangeAspect="1"/>
          </p:cNvPicPr>
          <p:nvPr/>
        </p:nvPicPr>
        <p:blipFill rotWithShape="1">
          <a:blip r:embed="rId2"/>
          <a:srcRect l="40875" t="8847" r="14118" b="9655"/>
          <a:stretch/>
        </p:blipFill>
        <p:spPr>
          <a:xfrm>
            <a:off x="6428202" y="2253365"/>
            <a:ext cx="2414967" cy="2457519"/>
          </a:xfrm>
          <a:prstGeom prst="rect">
            <a:avLst/>
          </a:prstGeom>
        </p:spPr>
      </p:pic>
      <p:sp>
        <p:nvSpPr>
          <p:cNvPr id="32" name="Rectangle 3"/>
          <p:cNvSpPr>
            <a:spLocks noChangeArrowheads="1"/>
          </p:cNvSpPr>
          <p:nvPr/>
        </p:nvSpPr>
        <p:spPr bwMode="auto">
          <a:xfrm>
            <a:off x="668264" y="3475256"/>
            <a:ext cx="2662494" cy="1226381"/>
          </a:xfrm>
          <a:prstGeom prst="rect">
            <a:avLst/>
          </a:prstGeom>
          <a:solidFill>
            <a:srgbClr val="FFFFFF"/>
          </a:solidFill>
          <a:ln w="25400" cap="flat" cmpd="sng" algn="ctr">
            <a:solidFill>
              <a:srgbClr val="F9BE00"/>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3" name="Rectangle 4"/>
          <p:cNvSpPr>
            <a:spLocks noChangeArrowheads="1"/>
          </p:cNvSpPr>
          <p:nvPr/>
        </p:nvSpPr>
        <p:spPr bwMode="auto">
          <a:xfrm>
            <a:off x="668264" y="2181357"/>
            <a:ext cx="2662494" cy="1203403"/>
          </a:xfrm>
          <a:prstGeom prst="rect">
            <a:avLst/>
          </a:prstGeom>
          <a:solidFill>
            <a:srgbClr val="FFFFFF"/>
          </a:solidFill>
          <a:ln w="25400" cap="flat" cmpd="sng" algn="ctr">
            <a:solidFill>
              <a:srgbClr val="F9BE00"/>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4" name="Oval 8"/>
          <p:cNvSpPr>
            <a:spLocks noChangeArrowheads="1"/>
          </p:cNvSpPr>
          <p:nvPr/>
        </p:nvSpPr>
        <p:spPr bwMode="auto">
          <a:xfrm>
            <a:off x="723511" y="2313913"/>
            <a:ext cx="953214" cy="947564"/>
          </a:xfrm>
          <a:prstGeom prst="ellipse">
            <a:avLst/>
          </a:prstGeom>
          <a:solidFill>
            <a:srgbClr val="FFFFFF">
              <a:lumMod val="85000"/>
            </a:srgbClr>
          </a:solidFill>
          <a:ln w="9525" cap="flat" cmpd="sng" algn="ctr">
            <a:no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前払い退職金</a:t>
            </a:r>
          </a:p>
        </p:txBody>
      </p:sp>
      <p:sp>
        <p:nvSpPr>
          <p:cNvPr id="35" name="Oval 9"/>
          <p:cNvSpPr>
            <a:spLocks noChangeArrowheads="1"/>
          </p:cNvSpPr>
          <p:nvPr/>
        </p:nvSpPr>
        <p:spPr bwMode="auto">
          <a:xfrm>
            <a:off x="723511" y="3621517"/>
            <a:ext cx="1005918" cy="947564"/>
          </a:xfrm>
          <a:prstGeom prst="ellipse">
            <a:avLst/>
          </a:prstGeom>
          <a:solidFill>
            <a:srgbClr val="FFFFFF">
              <a:lumMod val="85000"/>
            </a:srgbClr>
          </a:solidFill>
          <a:ln w="9525" cap="flat" cmpd="sng" algn="ctr">
            <a:no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在籍者年次処理</a:t>
            </a:r>
          </a:p>
        </p:txBody>
      </p:sp>
      <p:sp>
        <p:nvSpPr>
          <p:cNvPr id="36" name="Text Box 11"/>
          <p:cNvSpPr txBox="1">
            <a:spLocks noChangeArrowheads="1"/>
          </p:cNvSpPr>
          <p:nvPr/>
        </p:nvSpPr>
        <p:spPr bwMode="auto">
          <a:xfrm>
            <a:off x="1871365" y="2355993"/>
            <a:ext cx="1260475" cy="261610"/>
          </a:xfrm>
          <a:prstGeom prst="rect">
            <a:avLst/>
          </a:prstGeom>
          <a:solidFill>
            <a:srgbClr val="FF9900"/>
          </a:solidFill>
          <a:ln w="9525" cap="flat" cmpd="sng" algn="ctr">
            <a:noFill/>
            <a:prstDash val="solid"/>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毎月給与支払</a:t>
            </a:r>
          </a:p>
        </p:txBody>
      </p:sp>
      <p:sp>
        <p:nvSpPr>
          <p:cNvPr id="37" name="Text Box 12"/>
          <p:cNvSpPr txBox="1">
            <a:spLocks noChangeArrowheads="1"/>
          </p:cNvSpPr>
          <p:nvPr/>
        </p:nvSpPr>
        <p:spPr bwMode="auto">
          <a:xfrm>
            <a:off x="1871365" y="2670318"/>
            <a:ext cx="1260475" cy="261610"/>
          </a:xfrm>
          <a:prstGeom prst="rect">
            <a:avLst/>
          </a:prstGeom>
          <a:solidFill>
            <a:srgbClr val="FF9900"/>
          </a:solidFill>
          <a:ln w="9525" cap="flat" cmpd="sng" algn="ctr">
            <a:noFill/>
            <a:prstDash val="solid"/>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賞与払い</a:t>
            </a:r>
          </a:p>
        </p:txBody>
      </p:sp>
      <p:sp>
        <p:nvSpPr>
          <p:cNvPr id="38" name="Text Box 13"/>
          <p:cNvSpPr txBox="1">
            <a:spLocks noChangeArrowheads="1"/>
          </p:cNvSpPr>
          <p:nvPr/>
        </p:nvSpPr>
        <p:spPr bwMode="auto">
          <a:xfrm>
            <a:off x="1871365" y="2986230"/>
            <a:ext cx="1260475" cy="261610"/>
          </a:xfrm>
          <a:prstGeom prst="rect">
            <a:avLst/>
          </a:prstGeom>
          <a:solidFill>
            <a:srgbClr val="FF9900"/>
          </a:solidFill>
          <a:ln w="9525" cap="flat" cmpd="sng" algn="ctr">
            <a:noFill/>
            <a:prstDash val="solid"/>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年払い</a:t>
            </a:r>
          </a:p>
        </p:txBody>
      </p:sp>
      <p:sp>
        <p:nvSpPr>
          <p:cNvPr id="39" name="Rectangle 14"/>
          <p:cNvSpPr>
            <a:spLocks noChangeArrowheads="1"/>
          </p:cNvSpPr>
          <p:nvPr/>
        </p:nvSpPr>
        <p:spPr bwMode="auto">
          <a:xfrm>
            <a:off x="1764701" y="3801537"/>
            <a:ext cx="655267" cy="545907"/>
          </a:xfrm>
          <a:prstGeom prst="rect">
            <a:avLst/>
          </a:prstGeom>
          <a:solidFill>
            <a:srgbClr val="FF9900"/>
          </a:solidFill>
          <a:ln w="9525" cap="flat" cmpd="sng" algn="ctr">
            <a:no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前年まで</a:t>
            </a:r>
            <a:br>
              <a:rPr kumimoji="0" lang="ja-JP" altLang="en-US" sz="105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br>
            <a:r>
              <a:rPr kumimoji="0" lang="ja-JP" altLang="en-US" sz="105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累計</a:t>
            </a:r>
          </a:p>
        </p:txBody>
      </p:sp>
      <p:sp>
        <p:nvSpPr>
          <p:cNvPr id="40" name="Rectangle 15"/>
          <p:cNvSpPr>
            <a:spLocks noChangeArrowheads="1"/>
          </p:cNvSpPr>
          <p:nvPr/>
        </p:nvSpPr>
        <p:spPr bwMode="auto">
          <a:xfrm>
            <a:off x="2608818" y="3801537"/>
            <a:ext cx="655267" cy="545907"/>
          </a:xfrm>
          <a:prstGeom prst="rect">
            <a:avLst/>
          </a:prstGeom>
          <a:solidFill>
            <a:srgbClr val="FF9900"/>
          </a:solidFill>
          <a:ln w="9525" cap="flat" cmpd="sng" algn="ctr">
            <a:no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当年取得</a:t>
            </a:r>
            <a:br>
              <a:rPr kumimoji="0" lang="ja-JP" altLang="en-US" sz="105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br>
            <a:r>
              <a:rPr kumimoji="0" lang="ja-JP" altLang="en-US" sz="105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ポイント</a:t>
            </a:r>
          </a:p>
        </p:txBody>
      </p:sp>
      <p:sp>
        <p:nvSpPr>
          <p:cNvPr id="41" name="Text Box 16"/>
          <p:cNvSpPr txBox="1">
            <a:spLocks noChangeArrowheads="1"/>
          </p:cNvSpPr>
          <p:nvPr/>
        </p:nvSpPr>
        <p:spPr bwMode="auto">
          <a:xfrm>
            <a:off x="2339130" y="3936474"/>
            <a:ext cx="296862" cy="276999"/>
          </a:xfrm>
          <a:prstGeom prst="rect">
            <a:avLst/>
          </a:prstGeom>
          <a:noFill/>
          <a:ln w="952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outerShdw blurRad="38100" dist="38100" dir="2700000" algn="tl">
                    <a:srgbClr val="C0C0C0"/>
                  </a:outerShdw>
                </a:effectLst>
                <a:uLnTx/>
                <a:uFillTx/>
                <a:latin typeface="メイリオ" pitchFamily="50" charset="-128"/>
                <a:ea typeface="メイリオ" pitchFamily="50" charset="-128"/>
                <a:cs typeface="メイリオ" pitchFamily="50" charset="-128"/>
              </a:rPr>
              <a:t>＋</a:t>
            </a:r>
          </a:p>
        </p:txBody>
      </p:sp>
      <p:pic>
        <p:nvPicPr>
          <p:cNvPr id="42" name="Picture 23"/>
          <p:cNvPicPr>
            <a:picLocks noChangeAspect="1" noChangeArrowheads="1"/>
          </p:cNvPicPr>
          <p:nvPr/>
        </p:nvPicPr>
        <p:blipFill>
          <a:blip r:embed="rId3" cstate="screen"/>
          <a:srcRect/>
          <a:stretch>
            <a:fillRect/>
          </a:stretch>
        </p:blipFill>
        <p:spPr bwMode="auto">
          <a:xfrm>
            <a:off x="3626101" y="3585513"/>
            <a:ext cx="2848789" cy="954381"/>
          </a:xfrm>
          <a:prstGeom prst="rect">
            <a:avLst/>
          </a:prstGeom>
          <a:noFill/>
          <a:ln w="9525">
            <a:noFill/>
            <a:miter lim="800000"/>
            <a:headEnd/>
            <a:tailEnd/>
          </a:ln>
          <a:effectLst/>
        </p:spPr>
      </p:pic>
      <p:pic>
        <p:nvPicPr>
          <p:cNvPr id="43" name="Picture 24"/>
          <p:cNvPicPr>
            <a:picLocks noChangeAspect="1" noChangeArrowheads="1"/>
          </p:cNvPicPr>
          <p:nvPr/>
        </p:nvPicPr>
        <p:blipFill>
          <a:blip r:embed="rId4" cstate="screen"/>
          <a:srcRect/>
          <a:stretch>
            <a:fillRect/>
          </a:stretch>
        </p:blipFill>
        <p:spPr bwMode="auto">
          <a:xfrm>
            <a:off x="3532382" y="2253365"/>
            <a:ext cx="2875822" cy="921907"/>
          </a:xfrm>
          <a:prstGeom prst="rect">
            <a:avLst/>
          </a:prstGeom>
          <a:noFill/>
          <a:ln w="9525">
            <a:noFill/>
            <a:miter lim="800000"/>
            <a:headEnd/>
            <a:tailEnd/>
          </a:ln>
          <a:effectLst/>
        </p:spPr>
      </p:pic>
      <p:sp>
        <p:nvSpPr>
          <p:cNvPr id="44" name="AutoShape 18"/>
          <p:cNvSpPr>
            <a:spLocks noChangeArrowheads="1"/>
          </p:cNvSpPr>
          <p:nvPr/>
        </p:nvSpPr>
        <p:spPr bwMode="auto">
          <a:xfrm>
            <a:off x="3308158" y="2575673"/>
            <a:ext cx="291734" cy="358775"/>
          </a:xfrm>
          <a:prstGeom prst="rightArrow">
            <a:avLst>
              <a:gd name="adj1" fmla="val 50000"/>
              <a:gd name="adj2" fmla="val 25000"/>
            </a:avLst>
          </a:prstGeom>
          <a:gradFill rotWithShape="1">
            <a:gsLst>
              <a:gs pos="0">
                <a:srgbClr val="0082C2">
                  <a:shade val="51000"/>
                  <a:satMod val="130000"/>
                </a:srgbClr>
              </a:gs>
              <a:gs pos="80000">
                <a:srgbClr val="0082C2">
                  <a:shade val="93000"/>
                  <a:satMod val="130000"/>
                </a:srgbClr>
              </a:gs>
              <a:gs pos="100000">
                <a:srgbClr val="0082C2">
                  <a:shade val="94000"/>
                  <a:satMod val="135000"/>
                </a:srgbClr>
              </a:gs>
            </a:gsLst>
            <a:lin ang="16200000" scaled="0"/>
          </a:gradFill>
          <a:ln>
            <a:noFill/>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endParaRPr>
          </a:p>
        </p:txBody>
      </p:sp>
      <p:sp>
        <p:nvSpPr>
          <p:cNvPr id="45" name="AutoShape 19"/>
          <p:cNvSpPr>
            <a:spLocks noChangeArrowheads="1"/>
          </p:cNvSpPr>
          <p:nvPr/>
        </p:nvSpPr>
        <p:spPr bwMode="auto">
          <a:xfrm>
            <a:off x="3308158" y="3896239"/>
            <a:ext cx="291734" cy="358775"/>
          </a:xfrm>
          <a:prstGeom prst="rightArrow">
            <a:avLst>
              <a:gd name="adj1" fmla="val 50000"/>
              <a:gd name="adj2" fmla="val 25000"/>
            </a:avLst>
          </a:prstGeom>
          <a:gradFill rotWithShape="1">
            <a:gsLst>
              <a:gs pos="0">
                <a:srgbClr val="0082C2">
                  <a:shade val="51000"/>
                  <a:satMod val="130000"/>
                </a:srgbClr>
              </a:gs>
              <a:gs pos="80000">
                <a:srgbClr val="0082C2">
                  <a:shade val="93000"/>
                  <a:satMod val="130000"/>
                </a:srgbClr>
              </a:gs>
              <a:gs pos="100000">
                <a:srgbClr val="0082C2">
                  <a:shade val="94000"/>
                  <a:satMod val="135000"/>
                </a:srgbClr>
              </a:gs>
            </a:gsLst>
            <a:lin ang="16200000" scaled="0"/>
          </a:gradFill>
          <a:ln>
            <a:noFill/>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1"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endParaRPr>
          </a:p>
        </p:txBody>
      </p:sp>
      <p:sp>
        <p:nvSpPr>
          <p:cNvPr id="47" name="Freeform 11"/>
          <p:cNvSpPr>
            <a:spLocks noEditPoints="1"/>
          </p:cNvSpPr>
          <p:nvPr/>
        </p:nvSpPr>
        <p:spPr bwMode="auto">
          <a:xfrm>
            <a:off x="8072988" y="4038959"/>
            <a:ext cx="886982" cy="616970"/>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rgbClr val="FF965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8" name="テキスト ボックス 47"/>
          <p:cNvSpPr txBox="1"/>
          <p:nvPr/>
        </p:nvSpPr>
        <p:spPr>
          <a:xfrm>
            <a:off x="8072988" y="4292794"/>
            <a:ext cx="88698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rPr>
              <a:t>給与管理</a:t>
            </a:r>
          </a:p>
        </p:txBody>
      </p:sp>
      <p:sp>
        <p:nvSpPr>
          <p:cNvPr id="65" name="Rectangle 17"/>
          <p:cNvSpPr>
            <a:spLocks noChangeArrowheads="1"/>
          </p:cNvSpPr>
          <p:nvPr/>
        </p:nvSpPr>
        <p:spPr bwMode="auto">
          <a:xfrm>
            <a:off x="125221" y="2145353"/>
            <a:ext cx="476370" cy="2586637"/>
          </a:xfrm>
          <a:prstGeom prst="rect">
            <a:avLst/>
          </a:prstGeom>
          <a:solidFill>
            <a:srgbClr val="54C2F0"/>
          </a:solidFill>
          <a:ln w="9525" cap="flat" cmpd="sng" algn="ctr">
            <a:noFill/>
            <a:prstDash val="solid"/>
            <a:headEnd/>
            <a:tailEnd/>
          </a:ln>
          <a:effectLst/>
        </p:spPr>
        <p:txBody>
          <a:bodyPr vert="eaVert"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6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退　職　金　計　算</a:t>
            </a:r>
          </a:p>
        </p:txBody>
      </p:sp>
    </p:spTree>
    <p:extLst>
      <p:ext uri="{BB962C8B-B14F-4D97-AF65-F5344CB8AC3E}">
        <p14:creationId xmlns:p14="http://schemas.microsoft.com/office/powerpoint/2010/main" val="3177634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a:t>
            </a:fld>
            <a:endParaRPr lang="ja-JP" altLang="en-US" dirty="0"/>
          </a:p>
        </p:txBody>
      </p:sp>
      <p:sp>
        <p:nvSpPr>
          <p:cNvPr id="3" name="タイトル 2"/>
          <p:cNvSpPr>
            <a:spLocks noGrp="1"/>
          </p:cNvSpPr>
          <p:nvPr>
            <p:ph type="title"/>
          </p:nvPr>
        </p:nvSpPr>
        <p:spPr/>
        <p:txBody>
          <a:bodyPr/>
          <a:lstStyle/>
          <a:p>
            <a:pPr>
              <a:spcBef>
                <a:spcPts val="600"/>
              </a:spcBef>
            </a:pPr>
            <a:r>
              <a:rPr lang="en-US" altLang="ja-JP" b="0" dirty="0">
                <a:solidFill>
                  <a:schemeClr val="accent1"/>
                </a:solidFill>
              </a:rPr>
              <a:t>01</a:t>
            </a:r>
            <a:br>
              <a:rPr lang="en-US" altLang="ja-JP" b="0" dirty="0">
                <a:solidFill>
                  <a:schemeClr val="accent1"/>
                </a:solidFill>
              </a:rPr>
            </a:br>
            <a:r>
              <a:rPr lang="ja-JP" altLang="en-US" dirty="0"/>
              <a:t>システムフロー</a:t>
            </a:r>
            <a:br>
              <a:rPr lang="ja-JP" altLang="en-US" dirty="0"/>
            </a:b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1158779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人事管理（退職金管理）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退職金の予測計算処理</a:t>
            </a:r>
          </a:p>
        </p:txBody>
      </p:sp>
      <p:sp>
        <p:nvSpPr>
          <p:cNvPr id="6" name="テキスト プレースホルダー 5"/>
          <p:cNvSpPr>
            <a:spLocks noGrp="1"/>
          </p:cNvSpPr>
          <p:nvPr>
            <p:ph type="body" sz="quarter" idx="17"/>
          </p:nvPr>
        </p:nvSpPr>
        <p:spPr/>
        <p:txBody>
          <a:bodyPr/>
          <a:lstStyle/>
          <a:p>
            <a:r>
              <a:rPr kumimoji="1" lang="ja-JP" altLang="en-US" dirty="0"/>
              <a:t>退職金の予測計算を行うことが可能です。最大将来</a:t>
            </a:r>
            <a:r>
              <a:rPr lang="ja-JP" altLang="en-US" dirty="0"/>
              <a:t>５</a:t>
            </a:r>
            <a:r>
              <a:rPr kumimoji="1" lang="ja-JP" altLang="en-US" dirty="0"/>
              <a:t>年先までの退職予定者の退職金計算を実施できます</a:t>
            </a:r>
            <a:endParaRPr kumimoji="1" lang="en-US" altLang="ja-JP" dirty="0"/>
          </a:p>
          <a:p>
            <a:r>
              <a:rPr kumimoji="1" lang="ja-JP" altLang="en-US" dirty="0"/>
              <a:t>当年度末時点で予測される退職給付引当金を一律の貢献度（評価）により事前に計算を行えます</a:t>
            </a:r>
            <a:endParaRPr kumimoji="1" lang="en-US" altLang="ja-JP" dirty="0"/>
          </a:p>
        </p:txBody>
      </p:sp>
      <p:pic>
        <p:nvPicPr>
          <p:cNvPr id="7" name="図 6"/>
          <p:cNvPicPr>
            <a:picLocks noChangeAspect="1"/>
          </p:cNvPicPr>
          <p:nvPr/>
        </p:nvPicPr>
        <p:blipFill rotWithShape="1">
          <a:blip r:embed="rId3"/>
          <a:srcRect l="376" t="6930" r="10742" b="17625"/>
          <a:stretch/>
        </p:blipFill>
        <p:spPr>
          <a:xfrm>
            <a:off x="143508" y="2084431"/>
            <a:ext cx="3853185" cy="2044160"/>
          </a:xfrm>
          <a:prstGeom prst="rect">
            <a:avLst/>
          </a:prstGeom>
          <a:ln>
            <a:solidFill>
              <a:schemeClr val="bg1">
                <a:lumMod val="50000"/>
              </a:schemeClr>
            </a:solidFill>
          </a:ln>
        </p:spPr>
      </p:pic>
      <p:sp>
        <p:nvSpPr>
          <p:cNvPr id="8" name="Line 5"/>
          <p:cNvSpPr>
            <a:spLocks noChangeShapeType="1"/>
          </p:cNvSpPr>
          <p:nvPr/>
        </p:nvSpPr>
        <p:spPr bwMode="auto">
          <a:xfrm>
            <a:off x="2449032" y="3076280"/>
            <a:ext cx="1125537" cy="0"/>
          </a:xfrm>
          <a:prstGeom prst="line">
            <a:avLst/>
          </a:prstGeom>
          <a:noFill/>
          <a:ln w="9525">
            <a:noFill/>
            <a:round/>
            <a:headEnd/>
            <a:tailEnd type="triangle" w="med" len="me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9" name="Rectangle 7"/>
          <p:cNvSpPr>
            <a:spLocks noChangeArrowheads="1"/>
          </p:cNvSpPr>
          <p:nvPr/>
        </p:nvSpPr>
        <p:spPr bwMode="auto">
          <a:xfrm>
            <a:off x="228912" y="3266016"/>
            <a:ext cx="3345657" cy="480871"/>
          </a:xfrm>
          <a:prstGeom prst="rect">
            <a:avLst/>
          </a:prstGeom>
          <a:noFill/>
          <a:ln w="28575" algn="ctr">
            <a:solidFill>
              <a:srgbClr val="B91B17"/>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0" name="Rectangle 8"/>
          <p:cNvSpPr>
            <a:spLocks noChangeArrowheads="1"/>
          </p:cNvSpPr>
          <p:nvPr/>
        </p:nvSpPr>
        <p:spPr bwMode="auto">
          <a:xfrm>
            <a:off x="999186" y="2135700"/>
            <a:ext cx="1080120" cy="192691"/>
          </a:xfrm>
          <a:prstGeom prst="rect">
            <a:avLst/>
          </a:prstGeom>
          <a:noFill/>
          <a:ln w="28575" algn="ctr">
            <a:solidFill>
              <a:srgbClr val="B91B17"/>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1" name="Rectangle 9"/>
          <p:cNvSpPr>
            <a:spLocks noChangeArrowheads="1"/>
          </p:cNvSpPr>
          <p:nvPr/>
        </p:nvSpPr>
        <p:spPr bwMode="auto">
          <a:xfrm>
            <a:off x="4082096" y="2940459"/>
            <a:ext cx="1417775" cy="358775"/>
          </a:xfrm>
          <a:prstGeom prst="rect">
            <a:avLst/>
          </a:prstGeom>
          <a:solidFill>
            <a:srgbClr val="FF9900"/>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将来の退職予定者</a:t>
            </a:r>
          </a:p>
        </p:txBody>
      </p:sp>
      <p:sp>
        <p:nvSpPr>
          <p:cNvPr id="12" name="Rectangle 10"/>
          <p:cNvSpPr>
            <a:spLocks noChangeArrowheads="1"/>
          </p:cNvSpPr>
          <p:nvPr/>
        </p:nvSpPr>
        <p:spPr bwMode="auto">
          <a:xfrm>
            <a:off x="4082097" y="3434620"/>
            <a:ext cx="1417775" cy="358775"/>
          </a:xfrm>
          <a:prstGeom prst="rect">
            <a:avLst/>
          </a:prstGeom>
          <a:solidFill>
            <a:srgbClr val="FF9900"/>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当年末の退職金引当金</a:t>
            </a:r>
          </a:p>
        </p:txBody>
      </p:sp>
      <p:sp>
        <p:nvSpPr>
          <p:cNvPr id="13" name="Rectangle 11"/>
          <p:cNvSpPr>
            <a:spLocks noChangeArrowheads="1"/>
          </p:cNvSpPr>
          <p:nvPr/>
        </p:nvSpPr>
        <p:spPr bwMode="auto">
          <a:xfrm>
            <a:off x="5989693" y="1914611"/>
            <a:ext cx="3010799" cy="1385888"/>
          </a:xfrm>
          <a:prstGeom prst="rect">
            <a:avLst/>
          </a:prstGeom>
          <a:solidFill>
            <a:srgbClr val="FFFFFF"/>
          </a:solidFill>
          <a:ln w="25400" cap="flat" cmpd="sng" algn="ctr">
            <a:solidFill>
              <a:srgbClr val="FFFFFF">
                <a:lumMod val="85000"/>
              </a:srgbClr>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4" name="Text Box 12"/>
          <p:cNvSpPr txBox="1">
            <a:spLocks noChangeArrowheads="1"/>
          </p:cNvSpPr>
          <p:nvPr/>
        </p:nvSpPr>
        <p:spPr bwMode="auto">
          <a:xfrm>
            <a:off x="6080181" y="2005099"/>
            <a:ext cx="1583710" cy="261610"/>
          </a:xfrm>
          <a:prstGeom prst="rect">
            <a:avLst/>
          </a:prstGeom>
          <a:noFill/>
          <a:ln w="9525" algn="ctr">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050" b="0" i="0" u="sng" strike="noStrike" kern="0" cap="none" spc="0" normalizeH="0" baseline="0" noProof="0" dirty="0">
                <a:ln>
                  <a:noFill/>
                </a:ln>
                <a:solidFill>
                  <a:srgbClr val="0065AE"/>
                </a:solidFill>
                <a:effectLst>
                  <a:outerShdw blurRad="38100" dist="38100" dir="2700000" algn="tl">
                    <a:srgbClr val="C0C0C0"/>
                  </a:outerShdw>
                </a:effectLst>
                <a:uLnTx/>
                <a:uFillTx/>
                <a:latin typeface="メイリオ" pitchFamily="50" charset="-128"/>
                <a:ea typeface="メイリオ" pitchFamily="50" charset="-128"/>
                <a:cs typeface="メイリオ" pitchFamily="50" charset="-128"/>
              </a:rPr>
              <a:t>仮計算するための要素</a:t>
            </a:r>
          </a:p>
        </p:txBody>
      </p:sp>
      <p:sp>
        <p:nvSpPr>
          <p:cNvPr id="15" name="Rectangle 13"/>
          <p:cNvSpPr>
            <a:spLocks noChangeArrowheads="1"/>
          </p:cNvSpPr>
          <p:nvPr/>
        </p:nvSpPr>
        <p:spPr bwMode="auto">
          <a:xfrm>
            <a:off x="6124631" y="2319424"/>
            <a:ext cx="1301018" cy="269875"/>
          </a:xfrm>
          <a:prstGeom prst="rect">
            <a:avLst/>
          </a:prstGeom>
          <a:solidFill>
            <a:srgbClr val="54C2F0"/>
          </a:solidFill>
          <a:ln w="38100" cap="flat" cmpd="sng" algn="ctr">
            <a:solidFill>
              <a:sysClr val="window" lastClr="FFFFFF"/>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退職理由</a:t>
            </a:r>
          </a:p>
        </p:txBody>
      </p:sp>
      <p:sp>
        <p:nvSpPr>
          <p:cNvPr id="16" name="Rectangle 14"/>
          <p:cNvSpPr>
            <a:spLocks noChangeArrowheads="1"/>
          </p:cNvSpPr>
          <p:nvPr/>
        </p:nvSpPr>
        <p:spPr bwMode="auto">
          <a:xfrm>
            <a:off x="7555458" y="2319424"/>
            <a:ext cx="1301018" cy="269875"/>
          </a:xfrm>
          <a:prstGeom prst="rect">
            <a:avLst/>
          </a:prstGeom>
          <a:solidFill>
            <a:srgbClr val="54C2F0"/>
          </a:solidFill>
          <a:ln w="38100" cap="flat" cmpd="sng" algn="ctr">
            <a:solidFill>
              <a:sysClr val="window" lastClr="FFFFFF"/>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一律の評価ランク</a:t>
            </a:r>
          </a:p>
        </p:txBody>
      </p:sp>
      <p:sp>
        <p:nvSpPr>
          <p:cNvPr id="17" name="Rectangle 15"/>
          <p:cNvSpPr>
            <a:spLocks noChangeArrowheads="1"/>
          </p:cNvSpPr>
          <p:nvPr/>
        </p:nvSpPr>
        <p:spPr bwMode="auto">
          <a:xfrm>
            <a:off x="6126218" y="2635336"/>
            <a:ext cx="1301019" cy="269875"/>
          </a:xfrm>
          <a:prstGeom prst="rect">
            <a:avLst/>
          </a:prstGeom>
          <a:solidFill>
            <a:srgbClr val="54C2F0"/>
          </a:solidFill>
          <a:ln w="38100" cap="flat" cmpd="sng" algn="ctr">
            <a:solidFill>
              <a:sysClr val="window" lastClr="FFFFFF"/>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勤続年数</a:t>
            </a:r>
          </a:p>
        </p:txBody>
      </p:sp>
      <p:sp>
        <p:nvSpPr>
          <p:cNvPr id="18" name="Rectangle 16"/>
          <p:cNvSpPr>
            <a:spLocks noChangeArrowheads="1"/>
          </p:cNvSpPr>
          <p:nvPr/>
        </p:nvSpPr>
        <p:spPr bwMode="auto">
          <a:xfrm>
            <a:off x="7555458" y="2635336"/>
            <a:ext cx="1301018" cy="269875"/>
          </a:xfrm>
          <a:prstGeom prst="rect">
            <a:avLst/>
          </a:prstGeom>
          <a:solidFill>
            <a:srgbClr val="54C2F0"/>
          </a:solidFill>
          <a:ln w="38100" cap="flat" cmpd="sng" algn="ctr">
            <a:solidFill>
              <a:sysClr val="window" lastClr="FFFFFF"/>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一律のポイント単価</a:t>
            </a:r>
          </a:p>
        </p:txBody>
      </p:sp>
      <p:sp>
        <p:nvSpPr>
          <p:cNvPr id="19" name="Rectangle 17"/>
          <p:cNvSpPr>
            <a:spLocks noChangeArrowheads="1"/>
          </p:cNvSpPr>
          <p:nvPr/>
        </p:nvSpPr>
        <p:spPr bwMode="auto">
          <a:xfrm>
            <a:off x="6124631" y="2949661"/>
            <a:ext cx="1301018" cy="269875"/>
          </a:xfrm>
          <a:prstGeom prst="rect">
            <a:avLst/>
          </a:prstGeom>
          <a:solidFill>
            <a:srgbClr val="54C2F0"/>
          </a:solidFill>
          <a:ln w="38100" cap="flat" cmpd="sng" algn="ctr">
            <a:solidFill>
              <a:sysClr val="window" lastClr="FFFFFF"/>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資格別評定</a:t>
            </a:r>
          </a:p>
        </p:txBody>
      </p:sp>
      <p:sp>
        <p:nvSpPr>
          <p:cNvPr id="20" name="AutoShape 18"/>
          <p:cNvSpPr>
            <a:spLocks noChangeArrowheads="1"/>
          </p:cNvSpPr>
          <p:nvPr/>
        </p:nvSpPr>
        <p:spPr bwMode="auto">
          <a:xfrm>
            <a:off x="5609845" y="3052428"/>
            <a:ext cx="269875" cy="630237"/>
          </a:xfrm>
          <a:prstGeom prst="chevron">
            <a:avLst>
              <a:gd name="adj" fmla="val 25000"/>
            </a:avLst>
          </a:prstGeom>
          <a:solidFill>
            <a:srgbClr val="F9BE00"/>
          </a:solidFill>
          <a:ln w="9525" cap="flat" cmpd="sng" algn="ctr">
            <a:no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21" name="Text Box 19"/>
          <p:cNvSpPr txBox="1">
            <a:spLocks noChangeArrowheads="1"/>
          </p:cNvSpPr>
          <p:nvPr/>
        </p:nvSpPr>
        <p:spPr bwMode="auto">
          <a:xfrm>
            <a:off x="143508" y="4119009"/>
            <a:ext cx="3877860" cy="261610"/>
          </a:xfrm>
          <a:prstGeom prst="rect">
            <a:avLst/>
          </a:prstGeom>
          <a:solidFill>
            <a:srgbClr val="BFBFBF"/>
          </a:solidFill>
          <a:ln w="9525" algn="ctr">
            <a:noFill/>
            <a:miter lim="800000"/>
            <a:headEnd/>
            <a:tailEnd/>
          </a:ln>
          <a:effectLst>
            <a:outerShdw dist="35921" dir="2700000" algn="ctr" rotWithShape="0">
              <a:srgbClr val="FFFFFF"/>
            </a:outerShdw>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当年～</a:t>
            </a:r>
            <a:r>
              <a:rPr kumimoji="0" lang="en-US" altLang="ja-JP" sz="105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5</a:t>
            </a:r>
            <a:r>
              <a:rPr kumimoji="0" lang="ja-JP" altLang="en-US" sz="105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年先まで退職予定者の退職金計算</a:t>
            </a:r>
          </a:p>
        </p:txBody>
      </p:sp>
      <p:sp>
        <p:nvSpPr>
          <p:cNvPr id="22" name="Text Box 20"/>
          <p:cNvSpPr txBox="1">
            <a:spLocks noChangeArrowheads="1"/>
          </p:cNvSpPr>
          <p:nvPr/>
        </p:nvSpPr>
        <p:spPr bwMode="auto">
          <a:xfrm>
            <a:off x="143508" y="4443045"/>
            <a:ext cx="3877860" cy="261610"/>
          </a:xfrm>
          <a:prstGeom prst="rect">
            <a:avLst/>
          </a:prstGeom>
          <a:solidFill>
            <a:srgbClr val="BFBFBF"/>
          </a:solidFill>
          <a:ln w="9525" algn="ctr">
            <a:noFill/>
            <a:miter lim="800000"/>
            <a:headEnd/>
            <a:tailEnd/>
          </a:ln>
          <a:effectLst>
            <a:outerShdw dist="35921" dir="2700000" algn="ctr" rotWithShape="0">
              <a:srgbClr val="FFFFFF"/>
            </a:outerShdw>
          </a:effec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5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rPr>
              <a:t>当年末の退職金引当金予定額の計算</a:t>
            </a:r>
          </a:p>
        </p:txBody>
      </p:sp>
      <p:pic>
        <p:nvPicPr>
          <p:cNvPr id="23" name="Picture 22"/>
          <p:cNvPicPr>
            <a:picLocks noChangeAspect="1" noChangeArrowheads="1"/>
          </p:cNvPicPr>
          <p:nvPr/>
        </p:nvPicPr>
        <p:blipFill rotWithShape="1">
          <a:blip r:embed="rId4" cstate="screen"/>
          <a:srcRect b="11919"/>
          <a:stretch/>
        </p:blipFill>
        <p:spPr bwMode="auto">
          <a:xfrm>
            <a:off x="6003928" y="3446556"/>
            <a:ext cx="3005701" cy="1393446"/>
          </a:xfrm>
          <a:prstGeom prst="rect">
            <a:avLst/>
          </a:prstGeom>
          <a:noFill/>
          <a:ln w="9525">
            <a:solidFill>
              <a:srgbClr val="0065AE">
                <a:lumMod val="60000"/>
                <a:lumOff val="40000"/>
              </a:srgbClr>
            </a:solidFill>
            <a:miter lim="800000"/>
            <a:headEnd/>
            <a:tailEnd/>
          </a:ln>
        </p:spPr>
      </p:pic>
      <p:sp>
        <p:nvSpPr>
          <p:cNvPr id="2" name="スライド番号プレースホルダー 1"/>
          <p:cNvSpPr>
            <a:spLocks noGrp="1"/>
          </p:cNvSpPr>
          <p:nvPr>
            <p:ph type="sldNum" sz="quarter" idx="12"/>
          </p:nvPr>
        </p:nvSpPr>
        <p:spPr>
          <a:xfrm>
            <a:off x="8532381" y="4920910"/>
            <a:ext cx="360000" cy="146090"/>
          </a:xfrm>
        </p:spPr>
        <p:txBody>
          <a:bodyPr/>
          <a:lstStyle/>
          <a:p>
            <a:fld id="{78AE49ED-73EF-499C-8307-28EB0E7CF529}" type="slidenum">
              <a:rPr kumimoji="1" lang="ja-JP" altLang="en-US" smtClean="0"/>
              <a:t>30</a:t>
            </a:fld>
            <a:endParaRPr kumimoji="1" lang="ja-JP" altLang="en-US" dirty="0"/>
          </a:p>
        </p:txBody>
      </p:sp>
    </p:spTree>
    <p:extLst>
      <p:ext uri="{BB962C8B-B14F-4D97-AF65-F5344CB8AC3E}">
        <p14:creationId xmlns:p14="http://schemas.microsoft.com/office/powerpoint/2010/main" val="424909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31</a:t>
            </a:fld>
            <a:endParaRPr kumimoji="1" lang="ja-JP" altLang="en-US" dirty="0"/>
          </a:p>
        </p:txBody>
      </p:sp>
      <p:sp>
        <p:nvSpPr>
          <p:cNvPr id="3" name="タイトル 2"/>
          <p:cNvSpPr>
            <a:spLocks noGrp="1"/>
          </p:cNvSpPr>
          <p:nvPr>
            <p:ph type="title"/>
          </p:nvPr>
        </p:nvSpPr>
        <p:spPr/>
        <p:txBody>
          <a:bodyPr/>
          <a:lstStyle/>
          <a:p>
            <a:r>
              <a:rPr kumimoji="1" lang="ja-JP" altLang="en-US" dirty="0"/>
              <a:t>人事管理（退職金管理）</a:t>
            </a:r>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a:xfrm>
            <a:off x="179512" y="591530"/>
            <a:ext cx="6480720" cy="315310"/>
          </a:xfrm>
        </p:spPr>
        <p:txBody>
          <a:bodyPr/>
          <a:lstStyle/>
          <a:p>
            <a:r>
              <a:rPr lang="ja-JP" altLang="en-US" dirty="0"/>
              <a:t>退職給付引当金・退職金支払の仕訳を作成、統合会計へ連携</a:t>
            </a:r>
            <a:endParaRPr kumimoji="1" lang="ja-JP" altLang="en-US" dirty="0"/>
          </a:p>
        </p:txBody>
      </p:sp>
      <p:sp>
        <p:nvSpPr>
          <p:cNvPr id="6" name="テキスト プレースホルダー 5"/>
          <p:cNvSpPr>
            <a:spLocks noGrp="1"/>
          </p:cNvSpPr>
          <p:nvPr>
            <p:ph type="body" sz="quarter" idx="17"/>
          </p:nvPr>
        </p:nvSpPr>
        <p:spPr/>
        <p:txBody>
          <a:bodyPr/>
          <a:lstStyle/>
          <a:p>
            <a:r>
              <a:rPr kumimoji="1" lang="ja-JP" altLang="en-US" dirty="0"/>
              <a:t>仕訳の内容は社員区分または役職により、従業員と役員の振分けが可能です。また従業員の</a:t>
            </a:r>
            <a:endParaRPr kumimoji="1" lang="en-US" altLang="ja-JP" dirty="0"/>
          </a:p>
          <a:p>
            <a:r>
              <a:rPr kumimoji="1" lang="ja-JP" altLang="en-US" dirty="0"/>
              <a:t>所属異動変更履歴をチェックし、退職金給付引当金の所属部門間の振替も行います</a:t>
            </a:r>
            <a:endParaRPr kumimoji="1" lang="en-US" altLang="ja-JP" dirty="0"/>
          </a:p>
          <a:p>
            <a:r>
              <a:rPr lang="ja-JP" altLang="en-US" dirty="0"/>
              <a:t>本支店間の処理が発生した場合は、設定に応じて本支店間の仕訳データを作成します</a:t>
            </a:r>
            <a:endParaRPr lang="en-US" altLang="ja-JP" dirty="0"/>
          </a:p>
        </p:txBody>
      </p:sp>
      <p:sp>
        <p:nvSpPr>
          <p:cNvPr id="8" name="Rectangle 3"/>
          <p:cNvSpPr>
            <a:spLocks noChangeArrowheads="1"/>
          </p:cNvSpPr>
          <p:nvPr/>
        </p:nvSpPr>
        <p:spPr bwMode="auto">
          <a:xfrm>
            <a:off x="536414" y="1839370"/>
            <a:ext cx="3986597" cy="1433221"/>
          </a:xfrm>
          <a:prstGeom prst="rect">
            <a:avLst/>
          </a:prstGeom>
          <a:solidFill>
            <a:srgbClr val="FFFFFF"/>
          </a:solidFill>
          <a:ln w="25400" cap="flat" cmpd="sng" algn="ctr">
            <a:solidFill>
              <a:srgbClr val="FFFFFF">
                <a:lumMod val="85000"/>
              </a:srgbClr>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 name="Line 6"/>
          <p:cNvSpPr>
            <a:spLocks noChangeShapeType="1"/>
          </p:cNvSpPr>
          <p:nvPr/>
        </p:nvSpPr>
        <p:spPr bwMode="auto">
          <a:xfrm>
            <a:off x="2798706" y="1658417"/>
            <a:ext cx="1125537" cy="0"/>
          </a:xfrm>
          <a:prstGeom prst="line">
            <a:avLst/>
          </a:prstGeom>
          <a:noFill/>
          <a:ln w="9525">
            <a:no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10" name="Rectangle 7"/>
          <p:cNvSpPr>
            <a:spLocks noChangeArrowheads="1"/>
          </p:cNvSpPr>
          <p:nvPr/>
        </p:nvSpPr>
        <p:spPr bwMode="auto">
          <a:xfrm>
            <a:off x="529136" y="3346434"/>
            <a:ext cx="3993875" cy="725586"/>
          </a:xfrm>
          <a:prstGeom prst="rect">
            <a:avLst/>
          </a:prstGeom>
          <a:solidFill>
            <a:srgbClr val="FFFFFF"/>
          </a:solidFill>
          <a:ln w="25400" cap="flat" cmpd="sng" algn="ctr">
            <a:solidFill>
              <a:srgbClr val="FFFFFF">
                <a:lumMod val="85000"/>
              </a:srgbClr>
            </a:solid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lang="ja-JP"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1" name="Rectangle 8"/>
          <p:cNvSpPr>
            <a:spLocks noChangeArrowheads="1"/>
          </p:cNvSpPr>
          <p:nvPr/>
        </p:nvSpPr>
        <p:spPr bwMode="auto">
          <a:xfrm>
            <a:off x="4608780" y="3346434"/>
            <a:ext cx="3995668" cy="725586"/>
          </a:xfrm>
          <a:prstGeom prst="rect">
            <a:avLst/>
          </a:prstGeom>
          <a:solidFill>
            <a:srgbClr val="FFFFFF"/>
          </a:solidFill>
          <a:ln w="25400" cap="flat" cmpd="sng" algn="ctr">
            <a:solidFill>
              <a:srgbClr val="FFFFFF">
                <a:lumMod val="85000"/>
              </a:srgbClr>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2" name="Rectangle 9"/>
          <p:cNvSpPr>
            <a:spLocks noChangeArrowheads="1"/>
          </p:cNvSpPr>
          <p:nvPr/>
        </p:nvSpPr>
        <p:spPr bwMode="auto">
          <a:xfrm>
            <a:off x="4600604" y="1832934"/>
            <a:ext cx="4003844" cy="1439657"/>
          </a:xfrm>
          <a:prstGeom prst="rect">
            <a:avLst/>
          </a:prstGeom>
          <a:solidFill>
            <a:srgbClr val="FFFFFF"/>
          </a:solidFill>
          <a:ln w="25400" cap="flat" cmpd="sng" algn="ctr">
            <a:solidFill>
              <a:srgbClr val="FFFFFF">
                <a:lumMod val="85000"/>
              </a:srgbClr>
            </a:solidFill>
            <a:prstDash val="soli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13" name="Rectangle 10"/>
          <p:cNvSpPr>
            <a:spLocks noChangeArrowheads="1"/>
          </p:cNvSpPr>
          <p:nvPr/>
        </p:nvSpPr>
        <p:spPr bwMode="auto">
          <a:xfrm>
            <a:off x="4611405" y="3352324"/>
            <a:ext cx="1624581" cy="269875"/>
          </a:xfrm>
          <a:prstGeom prst="rect">
            <a:avLst/>
          </a:prstGeom>
          <a:solidFill>
            <a:srgbClr val="54C2F0"/>
          </a:solidFill>
          <a:ln>
            <a:noFill/>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退職一時金支払</a:t>
            </a:r>
          </a:p>
        </p:txBody>
      </p:sp>
      <p:sp>
        <p:nvSpPr>
          <p:cNvPr id="14" name="Rectangle 11"/>
          <p:cNvSpPr>
            <a:spLocks noChangeArrowheads="1"/>
          </p:cNvSpPr>
          <p:nvPr/>
        </p:nvSpPr>
        <p:spPr bwMode="auto">
          <a:xfrm>
            <a:off x="519289" y="3346434"/>
            <a:ext cx="1624581" cy="269875"/>
          </a:xfrm>
          <a:prstGeom prst="rect">
            <a:avLst/>
          </a:prstGeom>
          <a:solidFill>
            <a:srgbClr val="54C2F0"/>
          </a:solidFill>
          <a:ln>
            <a:noFill/>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退職給付引当金計上</a:t>
            </a:r>
          </a:p>
        </p:txBody>
      </p:sp>
      <p:sp>
        <p:nvSpPr>
          <p:cNvPr id="15" name="Text Box 12"/>
          <p:cNvSpPr txBox="1">
            <a:spLocks noChangeArrowheads="1"/>
          </p:cNvSpPr>
          <p:nvPr/>
        </p:nvSpPr>
        <p:spPr bwMode="auto">
          <a:xfrm>
            <a:off x="6413767" y="3882418"/>
            <a:ext cx="184731" cy="261610"/>
          </a:xfrm>
          <a:prstGeom prst="rect">
            <a:avLst/>
          </a:prstGeom>
          <a:noFill/>
          <a:ln w="9525" algn="ctr">
            <a:noFill/>
            <a:miter lim="800000"/>
            <a:headEnd/>
            <a:tailEnd/>
          </a:ln>
          <a:effectLst/>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ja-JP"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6" name="Text Box 13"/>
          <p:cNvSpPr txBox="1">
            <a:spLocks noChangeArrowheads="1"/>
          </p:cNvSpPr>
          <p:nvPr/>
        </p:nvSpPr>
        <p:spPr bwMode="auto">
          <a:xfrm>
            <a:off x="472099" y="3751040"/>
            <a:ext cx="1890712" cy="261610"/>
          </a:xfrm>
          <a:prstGeom prst="rect">
            <a:avLst/>
          </a:prstGeom>
          <a:noFill/>
          <a:ln w="952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　当年度分　退職金費用</a:t>
            </a:r>
          </a:p>
        </p:txBody>
      </p:sp>
      <p:sp>
        <p:nvSpPr>
          <p:cNvPr id="17" name="Text Box 14"/>
          <p:cNvSpPr txBox="1">
            <a:spLocks noChangeArrowheads="1"/>
          </p:cNvSpPr>
          <p:nvPr/>
        </p:nvSpPr>
        <p:spPr bwMode="auto">
          <a:xfrm>
            <a:off x="4797692" y="3751040"/>
            <a:ext cx="1844675" cy="261610"/>
          </a:xfrm>
          <a:prstGeom prst="rect">
            <a:avLst/>
          </a:prstGeom>
          <a:noFill/>
          <a:ln w="952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　退職金支払額</a:t>
            </a:r>
          </a:p>
        </p:txBody>
      </p:sp>
      <p:sp>
        <p:nvSpPr>
          <p:cNvPr id="49" name="AutoShape 2"/>
          <p:cNvSpPr>
            <a:spLocks noChangeArrowheads="1"/>
          </p:cNvSpPr>
          <p:nvPr/>
        </p:nvSpPr>
        <p:spPr bwMode="auto">
          <a:xfrm>
            <a:off x="358775" y="1759063"/>
            <a:ext cx="8425225" cy="2384965"/>
          </a:xfrm>
          <a:prstGeom prst="flowChartAlternateProcess">
            <a:avLst/>
          </a:prstGeom>
          <a:noFill/>
          <a:ln w="25400" cap="flat" cmpd="sng" algn="ctr">
            <a:solidFill>
              <a:srgbClr val="54C2F0"/>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FFFFFF"/>
              </a:solidFill>
              <a:effectLst/>
              <a:uLnTx/>
              <a:uFillTx/>
              <a:latin typeface="HGP創英角ｺﾞｼｯｸUB"/>
              <a:ea typeface="HGP創英角ｺﾞｼｯｸUB" pitchFamily="50" charset="-128"/>
              <a:cs typeface="+mn-cs"/>
            </a:endParaRPr>
          </a:p>
        </p:txBody>
      </p:sp>
      <p:sp>
        <p:nvSpPr>
          <p:cNvPr id="18" name="Rectangle 15"/>
          <p:cNvSpPr>
            <a:spLocks noChangeArrowheads="1"/>
          </p:cNvSpPr>
          <p:nvPr/>
        </p:nvSpPr>
        <p:spPr bwMode="auto">
          <a:xfrm>
            <a:off x="4612710" y="1838824"/>
            <a:ext cx="1624581" cy="268288"/>
          </a:xfrm>
          <a:prstGeom prst="rect">
            <a:avLst/>
          </a:prstGeom>
          <a:solidFill>
            <a:srgbClr val="54C2F0"/>
          </a:solidFill>
          <a:ln>
            <a:noFill/>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部門移動</a:t>
            </a:r>
          </a:p>
        </p:txBody>
      </p:sp>
      <p:sp>
        <p:nvSpPr>
          <p:cNvPr id="19" name="Text Box 16"/>
          <p:cNvSpPr txBox="1">
            <a:spLocks noChangeArrowheads="1"/>
          </p:cNvSpPr>
          <p:nvPr/>
        </p:nvSpPr>
        <p:spPr bwMode="auto">
          <a:xfrm>
            <a:off x="1981951" y="2823844"/>
            <a:ext cx="674688" cy="315912"/>
          </a:xfrm>
          <a:prstGeom prst="rect">
            <a:avLst/>
          </a:prstGeom>
          <a:solidFill>
            <a:srgbClr val="FF9900"/>
          </a:solidFill>
          <a:ln w="25400" cap="flat" cmpd="sng" algn="ctr">
            <a:noFill/>
            <a:prstDash val="solid"/>
            <a:headEnd/>
            <a:tailEnd/>
          </a:ln>
          <a:effectLst/>
        </p:spPr>
        <p:txBody>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役員</a:t>
            </a:r>
          </a:p>
        </p:txBody>
      </p:sp>
      <p:sp>
        <p:nvSpPr>
          <p:cNvPr id="20" name="AutoShape 17"/>
          <p:cNvSpPr>
            <a:spLocks/>
          </p:cNvSpPr>
          <p:nvPr/>
        </p:nvSpPr>
        <p:spPr bwMode="auto">
          <a:xfrm>
            <a:off x="1712076" y="2372994"/>
            <a:ext cx="179388" cy="765175"/>
          </a:xfrm>
          <a:prstGeom prst="leftBrace">
            <a:avLst>
              <a:gd name="adj1" fmla="val 35546"/>
              <a:gd name="adj2" fmla="val 50000"/>
            </a:avLst>
          </a:prstGeom>
          <a:noFill/>
          <a:ln w="22225">
            <a:solidFill>
              <a:srgbClr val="800000"/>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pitchFamily="50" charset="-128"/>
              <a:ea typeface="メイリオ" pitchFamily="50" charset="-128"/>
              <a:cs typeface="メイリオ" pitchFamily="50" charset="-128"/>
            </a:endParaRPr>
          </a:p>
        </p:txBody>
      </p:sp>
      <p:sp>
        <p:nvSpPr>
          <p:cNvPr id="7" name="Freeform 11"/>
          <p:cNvSpPr>
            <a:spLocks noEditPoints="1"/>
          </p:cNvSpPr>
          <p:nvPr/>
        </p:nvSpPr>
        <p:spPr bwMode="auto">
          <a:xfrm>
            <a:off x="5842437" y="4226365"/>
            <a:ext cx="1735075" cy="829661"/>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1" name="Text Box 18"/>
          <p:cNvSpPr txBox="1">
            <a:spLocks noChangeArrowheads="1"/>
          </p:cNvSpPr>
          <p:nvPr/>
        </p:nvSpPr>
        <p:spPr bwMode="auto">
          <a:xfrm>
            <a:off x="2745539" y="2446019"/>
            <a:ext cx="1172116" cy="261610"/>
          </a:xfrm>
          <a:prstGeom prst="rect">
            <a:avLst/>
          </a:prstGeom>
          <a:noFill/>
          <a:ln w="9525" algn="ctr">
            <a:noFill/>
            <a:miter lim="800000"/>
            <a:headEnd/>
            <a:tailEnd/>
          </a:ln>
          <a:effectLst/>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退職給付引当金</a:t>
            </a:r>
          </a:p>
        </p:txBody>
      </p:sp>
      <p:sp>
        <p:nvSpPr>
          <p:cNvPr id="22" name="Text Box 19"/>
          <p:cNvSpPr txBox="1">
            <a:spLocks noChangeArrowheads="1"/>
          </p:cNvSpPr>
          <p:nvPr/>
        </p:nvSpPr>
        <p:spPr bwMode="auto">
          <a:xfrm>
            <a:off x="2745539" y="2822256"/>
            <a:ext cx="1454244" cy="261610"/>
          </a:xfrm>
          <a:prstGeom prst="rect">
            <a:avLst/>
          </a:prstGeom>
          <a:noFill/>
          <a:ln w="9525" algn="ctr">
            <a:noFill/>
            <a:miter lim="800000"/>
            <a:headEnd/>
            <a:tailEnd/>
          </a:ln>
          <a:effectLst/>
        </p:spPr>
        <p:txBody>
          <a:bodyPr wrap="non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役員退職慰労引当金</a:t>
            </a:r>
          </a:p>
        </p:txBody>
      </p:sp>
      <p:sp>
        <p:nvSpPr>
          <p:cNvPr id="23" name="Text Box 20"/>
          <p:cNvSpPr txBox="1">
            <a:spLocks noChangeArrowheads="1"/>
          </p:cNvSpPr>
          <p:nvPr/>
        </p:nvSpPr>
        <p:spPr bwMode="auto">
          <a:xfrm>
            <a:off x="1981951" y="2396806"/>
            <a:ext cx="674688" cy="336550"/>
          </a:xfrm>
          <a:prstGeom prst="rect">
            <a:avLst/>
          </a:prstGeom>
          <a:solidFill>
            <a:srgbClr val="FF9900"/>
          </a:solidFill>
          <a:ln w="25400" cap="flat" cmpd="sng" algn="ctr">
            <a:noFill/>
            <a:prstDash val="solid"/>
            <a:headEnd/>
            <a:tailEnd/>
          </a:ln>
          <a:effectLst/>
        </p:spPr>
        <p:txBody>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ysClr val="window" lastClr="FFFFFF"/>
                </a:solidFill>
                <a:effectLst/>
                <a:uLnTx/>
                <a:uFillTx/>
                <a:latin typeface="メイリオ" pitchFamily="50" charset="-128"/>
                <a:ea typeface="メイリオ" pitchFamily="50" charset="-128"/>
                <a:cs typeface="メイリオ" pitchFamily="50" charset="-128"/>
              </a:rPr>
              <a:t>従業員</a:t>
            </a:r>
          </a:p>
        </p:txBody>
      </p:sp>
      <p:sp>
        <p:nvSpPr>
          <p:cNvPr id="24" name="Rectangle 21"/>
          <p:cNvSpPr>
            <a:spLocks noChangeArrowheads="1"/>
          </p:cNvSpPr>
          <p:nvPr/>
        </p:nvSpPr>
        <p:spPr bwMode="auto">
          <a:xfrm>
            <a:off x="811964" y="2417444"/>
            <a:ext cx="855662" cy="719137"/>
          </a:xfrm>
          <a:prstGeom prst="rect">
            <a:avLst/>
          </a:prstGeom>
          <a:solidFill>
            <a:srgbClr val="FF9900"/>
          </a:solidFill>
          <a:ln w="9525" cap="flat" cmpd="sng" algn="ctr">
            <a:no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役職</a:t>
            </a:r>
            <a:b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br>
            <a:b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br>
            <a:r>
              <a:rPr kumimoji="0" lang="ja-JP" altLang="en-US" sz="11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社員区分</a:t>
            </a:r>
          </a:p>
        </p:txBody>
      </p:sp>
      <p:sp>
        <p:nvSpPr>
          <p:cNvPr id="25" name="Text Box 22"/>
          <p:cNvSpPr txBox="1">
            <a:spLocks noChangeArrowheads="1"/>
          </p:cNvSpPr>
          <p:nvPr/>
        </p:nvSpPr>
        <p:spPr bwMode="auto">
          <a:xfrm>
            <a:off x="4653115" y="2192974"/>
            <a:ext cx="3951333" cy="430887"/>
          </a:xfrm>
          <a:prstGeom prst="rect">
            <a:avLst/>
          </a:prstGeom>
          <a:noFill/>
          <a:ln w="9525" algn="ctr">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異動にともない、費用計上部門が前期と当期で異なる場合に、退職給付引当金の振替を行います</a:t>
            </a:r>
          </a:p>
        </p:txBody>
      </p:sp>
      <p:sp>
        <p:nvSpPr>
          <p:cNvPr id="26" name="Rectangle 23"/>
          <p:cNvSpPr>
            <a:spLocks noChangeArrowheads="1"/>
          </p:cNvSpPr>
          <p:nvPr/>
        </p:nvSpPr>
        <p:spPr bwMode="auto">
          <a:xfrm>
            <a:off x="539040" y="1843673"/>
            <a:ext cx="2255779" cy="269875"/>
          </a:xfrm>
          <a:prstGeom prst="rect">
            <a:avLst/>
          </a:prstGeom>
          <a:solidFill>
            <a:srgbClr val="54C2F0"/>
          </a:solidFill>
          <a:ln>
            <a:noFill/>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 lastClr="FFFFFF"/>
                </a:solidFill>
                <a:effectLst/>
                <a:uLnTx/>
                <a:uFillTx/>
                <a:latin typeface="メイリオ" pitchFamily="50" charset="-128"/>
                <a:ea typeface="メイリオ" pitchFamily="50" charset="-128"/>
                <a:cs typeface="メイリオ" pitchFamily="50" charset="-128"/>
              </a:rPr>
              <a:t>役員・従業員の勘定科目振分け</a:t>
            </a:r>
          </a:p>
        </p:txBody>
      </p:sp>
      <p:sp>
        <p:nvSpPr>
          <p:cNvPr id="27" name="Text Box 24"/>
          <p:cNvSpPr txBox="1">
            <a:spLocks noChangeArrowheads="1"/>
          </p:cNvSpPr>
          <p:nvPr/>
        </p:nvSpPr>
        <p:spPr bwMode="auto">
          <a:xfrm>
            <a:off x="682687" y="2156970"/>
            <a:ext cx="3970428" cy="261610"/>
          </a:xfrm>
          <a:prstGeom prst="rect">
            <a:avLst/>
          </a:prstGeom>
          <a:noFill/>
          <a:ln w="9525" algn="ctr">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社員区分もしくは役職により、設定科目を振分します</a:t>
            </a:r>
          </a:p>
        </p:txBody>
      </p:sp>
      <p:sp>
        <p:nvSpPr>
          <p:cNvPr id="28" name="AutoShape 25"/>
          <p:cNvSpPr>
            <a:spLocks noChangeArrowheads="1"/>
          </p:cNvSpPr>
          <p:nvPr/>
        </p:nvSpPr>
        <p:spPr bwMode="auto">
          <a:xfrm>
            <a:off x="2391497" y="3598462"/>
            <a:ext cx="1754187" cy="396547"/>
          </a:xfrm>
          <a:prstGeom prst="roundRect">
            <a:avLst>
              <a:gd name="adj" fmla="val 16667"/>
            </a:avLst>
          </a:prstGeom>
          <a:solidFill>
            <a:srgbClr val="77A233"/>
          </a:solidFill>
          <a:ln w="9525" cap="flat" cmpd="sng" algn="ctr">
            <a:no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退職給付引当金　仕訳</a:t>
            </a:r>
          </a:p>
        </p:txBody>
      </p:sp>
      <p:sp>
        <p:nvSpPr>
          <p:cNvPr id="29" name="AutoShape 26"/>
          <p:cNvSpPr>
            <a:spLocks noChangeArrowheads="1"/>
          </p:cNvSpPr>
          <p:nvPr/>
        </p:nvSpPr>
        <p:spPr bwMode="auto">
          <a:xfrm>
            <a:off x="6471140" y="3598462"/>
            <a:ext cx="1754187" cy="396547"/>
          </a:xfrm>
          <a:prstGeom prst="roundRect">
            <a:avLst>
              <a:gd name="adj" fmla="val 16667"/>
            </a:avLst>
          </a:prstGeom>
          <a:solidFill>
            <a:srgbClr val="77A233"/>
          </a:solidFill>
          <a:ln w="9525" cap="flat" cmpd="sng" algn="ctr">
            <a:noFill/>
            <a:prstDash val="solid"/>
            <a:headEnd/>
            <a:tailEnd/>
          </a:ln>
          <a:effectLst/>
        </p:spPr>
        <p:txBody>
          <a:bodyPr wrap="none" anchor="ct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退職金支払仕訳</a:t>
            </a:r>
          </a:p>
        </p:txBody>
      </p:sp>
      <p:sp>
        <p:nvSpPr>
          <p:cNvPr id="30" name="Line 27"/>
          <p:cNvSpPr>
            <a:spLocks noChangeShapeType="1"/>
          </p:cNvSpPr>
          <p:nvPr/>
        </p:nvSpPr>
        <p:spPr bwMode="auto">
          <a:xfrm>
            <a:off x="4717476" y="2623825"/>
            <a:ext cx="3735387" cy="0"/>
          </a:xfrm>
          <a:prstGeom prst="line">
            <a:avLst/>
          </a:prstGeom>
          <a:noFill/>
          <a:ln w="25400">
            <a:solidFill>
              <a:sysClr val="windowText" lastClr="000000">
                <a:lumMod val="75000"/>
                <a:lumOff val="25000"/>
              </a:sysClr>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1" name="Line 28"/>
          <p:cNvSpPr>
            <a:spLocks noChangeShapeType="1"/>
          </p:cNvSpPr>
          <p:nvPr/>
        </p:nvSpPr>
        <p:spPr bwMode="auto">
          <a:xfrm>
            <a:off x="6471663" y="2623825"/>
            <a:ext cx="0" cy="540000"/>
          </a:xfrm>
          <a:prstGeom prst="line">
            <a:avLst/>
          </a:prstGeom>
          <a:noFill/>
          <a:ln w="25400">
            <a:solidFill>
              <a:sysClr val="windowText" lastClr="000000">
                <a:lumMod val="75000"/>
                <a:lumOff val="25000"/>
              </a:sysClr>
            </a:solidFill>
            <a:round/>
            <a:headEnd/>
            <a:tailEn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2" name="Text Box 29"/>
          <p:cNvSpPr txBox="1">
            <a:spLocks noChangeArrowheads="1"/>
          </p:cNvSpPr>
          <p:nvPr/>
        </p:nvSpPr>
        <p:spPr bwMode="auto">
          <a:xfrm>
            <a:off x="4653115" y="2657251"/>
            <a:ext cx="1665288" cy="507831"/>
          </a:xfrm>
          <a:prstGeom prst="rect">
            <a:avLst/>
          </a:prstGeom>
          <a:noFill/>
          <a:ln w="952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退職給付引当金　ｘｘｘｘｘｘｘ</a:t>
            </a:r>
            <a:b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br>
            <a: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　　　（　</a:t>
            </a:r>
            <a:r>
              <a:rPr kumimoji="0" lang="en-US" altLang="ja-JP"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A </a:t>
            </a:r>
            <a: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部門　）</a:t>
            </a:r>
          </a:p>
        </p:txBody>
      </p:sp>
      <p:sp>
        <p:nvSpPr>
          <p:cNvPr id="33" name="Text Box 30"/>
          <p:cNvSpPr txBox="1">
            <a:spLocks noChangeArrowheads="1"/>
          </p:cNvSpPr>
          <p:nvPr/>
        </p:nvSpPr>
        <p:spPr bwMode="auto">
          <a:xfrm>
            <a:off x="6476052" y="2653350"/>
            <a:ext cx="1665287" cy="507831"/>
          </a:xfrm>
          <a:prstGeom prst="rect">
            <a:avLst/>
          </a:prstGeom>
          <a:noFill/>
          <a:ln w="9525" algn="ctr">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退職給付引当金　ｘｘｘｘｘｘｘ</a:t>
            </a:r>
            <a:b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br>
            <a: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　　　（　</a:t>
            </a:r>
            <a:r>
              <a:rPr kumimoji="0" lang="en-US" altLang="ja-JP"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B </a:t>
            </a:r>
            <a:r>
              <a:rPr kumimoji="0" lang="ja-JP" altLang="en-US" sz="9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部門　）</a:t>
            </a:r>
          </a:p>
        </p:txBody>
      </p:sp>
      <p:sp>
        <p:nvSpPr>
          <p:cNvPr id="48" name="屈折矢印 47"/>
          <p:cNvSpPr/>
          <p:nvPr/>
        </p:nvSpPr>
        <p:spPr>
          <a:xfrm rot="16200000" flipH="1" flipV="1">
            <a:off x="4606034" y="3996183"/>
            <a:ext cx="875069" cy="1266566"/>
          </a:xfrm>
          <a:prstGeom prst="bentUpArrow">
            <a:avLst>
              <a:gd name="adj1" fmla="val 42284"/>
              <a:gd name="adj2" fmla="val 50000"/>
              <a:gd name="adj3" fmla="val 50000"/>
            </a:avLst>
          </a:prstGeom>
          <a:solidFill>
            <a:srgbClr val="F9B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テキスト ボックス 34"/>
          <p:cNvSpPr txBox="1"/>
          <p:nvPr/>
        </p:nvSpPr>
        <p:spPr bwMode="auto">
          <a:xfrm>
            <a:off x="4527865" y="4479962"/>
            <a:ext cx="816156" cy="276999"/>
          </a:xfrm>
          <a:prstGeom prst="rect">
            <a:avLst/>
          </a:prstGeom>
          <a:noFill/>
          <a:ln w="9525">
            <a:noFill/>
            <a:miter lim="800000"/>
            <a:headEnd/>
            <a:tailEnd/>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仕訳連携</a:t>
            </a:r>
          </a:p>
        </p:txBody>
      </p:sp>
      <p:sp>
        <p:nvSpPr>
          <p:cNvPr id="36" name="テキスト ボックス 35"/>
          <p:cNvSpPr txBox="1"/>
          <p:nvPr/>
        </p:nvSpPr>
        <p:spPr>
          <a:xfrm>
            <a:off x="5824575" y="4556788"/>
            <a:ext cx="184376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err="1">
                <a:ln>
                  <a:noFill/>
                </a:ln>
                <a:solidFill>
                  <a:prstClr val="white"/>
                </a:solidFill>
                <a:effectLst/>
                <a:uLnTx/>
                <a:uFillTx/>
                <a:latin typeface="メイリオ"/>
                <a:ea typeface="メイリオ"/>
                <a:cs typeface="+mn-cs"/>
              </a:rPr>
              <a:t>SuperStream</a:t>
            </a:r>
            <a:r>
              <a:rPr kumimoji="1" lang="en-US" altLang="ja-JP" sz="1200" b="0" i="0" u="none" strike="noStrike" kern="1200" cap="none" spc="0" normalizeH="0" baseline="0" noProof="0" dirty="0">
                <a:ln>
                  <a:noFill/>
                </a:ln>
                <a:solidFill>
                  <a:prstClr val="white"/>
                </a:solidFill>
                <a:effectLst/>
                <a:uLnTx/>
                <a:uFillTx/>
                <a:latin typeface="メイリオ"/>
                <a:ea typeface="メイリオ"/>
                <a:cs typeface="+mn-cs"/>
              </a:rPr>
              <a:t>-NX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メイリオ"/>
                <a:ea typeface="メイリオ"/>
                <a:cs typeface="+mn-cs"/>
              </a:rPr>
              <a:t>統合会計</a:t>
            </a:r>
          </a:p>
        </p:txBody>
      </p:sp>
    </p:spTree>
    <p:extLst>
      <p:ext uri="{BB962C8B-B14F-4D97-AF65-F5344CB8AC3E}">
        <p14:creationId xmlns:p14="http://schemas.microsoft.com/office/powerpoint/2010/main" val="19740956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32</a:t>
            </a:fld>
            <a:endParaRPr lang="ja-JP" altLang="en-US" dirty="0"/>
          </a:p>
        </p:txBody>
      </p:sp>
      <p:sp>
        <p:nvSpPr>
          <p:cNvPr id="3" name="タイトル 2"/>
          <p:cNvSpPr>
            <a:spLocks noGrp="1"/>
          </p:cNvSpPr>
          <p:nvPr>
            <p:ph type="title"/>
          </p:nvPr>
        </p:nvSpPr>
        <p:spPr/>
        <p:txBody>
          <a:bodyPr/>
          <a:lstStyle/>
          <a:p>
            <a:pPr>
              <a:spcBef>
                <a:spcPts val="600"/>
              </a:spcBef>
            </a:pPr>
            <a:r>
              <a:rPr lang="en-US" altLang="ja-JP" b="0" dirty="0">
                <a:solidFill>
                  <a:schemeClr val="accent1"/>
                </a:solidFill>
              </a:rPr>
              <a:t>04</a:t>
            </a:r>
            <a:br>
              <a:rPr lang="en-US" altLang="ja-JP" b="0" dirty="0">
                <a:solidFill>
                  <a:schemeClr val="accent1"/>
                </a:solidFill>
              </a:rPr>
            </a:br>
            <a:r>
              <a:rPr lang="ja-JP" altLang="en-US" dirty="0"/>
              <a:t>マイナンバー対応について</a:t>
            </a:r>
            <a:br>
              <a:rPr lang="en-US" altLang="ja-JP" dirty="0"/>
            </a:br>
            <a:r>
              <a:rPr lang="ja-JP" altLang="en-US" dirty="0"/>
              <a:t>（人事・給与共通）</a:t>
            </a:r>
            <a:br>
              <a:rPr lang="en-US" altLang="ja-JP" dirty="0"/>
            </a:b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564150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33</a:t>
            </a:fld>
            <a:endParaRPr kumimoji="1" lang="ja-JP" altLang="en-US" dirty="0"/>
          </a:p>
        </p:txBody>
      </p:sp>
      <p:sp>
        <p:nvSpPr>
          <p:cNvPr id="3" name="タイトル 2"/>
          <p:cNvSpPr>
            <a:spLocks noGrp="1"/>
          </p:cNvSpPr>
          <p:nvPr>
            <p:ph type="title"/>
          </p:nvPr>
        </p:nvSpPr>
        <p:spPr/>
        <p:txBody>
          <a:bodyPr/>
          <a:lstStyle/>
          <a:p>
            <a:r>
              <a:rPr lang="ja-JP" altLang="en-US" dirty="0"/>
              <a:t>人事・給与管理（マイナンバー管理）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マイナンバーの取得から破棄までを一元管理</a:t>
            </a:r>
          </a:p>
        </p:txBody>
      </p:sp>
      <p:sp>
        <p:nvSpPr>
          <p:cNvPr id="6" name="テキスト プレースホルダー 5"/>
          <p:cNvSpPr>
            <a:spLocks noGrp="1"/>
          </p:cNvSpPr>
          <p:nvPr>
            <p:ph type="body" sz="quarter" idx="17"/>
          </p:nvPr>
        </p:nvSpPr>
        <p:spPr/>
        <p:txBody>
          <a:bodyPr/>
          <a:lstStyle/>
          <a:p>
            <a:r>
              <a:rPr kumimoji="1" lang="en-US" altLang="ja-JP" dirty="0"/>
              <a:t>Web</a:t>
            </a:r>
            <a:r>
              <a:rPr kumimoji="1" lang="ja-JP" altLang="en-US" dirty="0"/>
              <a:t>アプリケーション（人事諸届・照会）を利用してマイナンバー情報を収集し、暗号化された</a:t>
            </a:r>
            <a:r>
              <a:rPr kumimoji="1" lang="en-US" altLang="ja-JP" dirty="0"/>
              <a:t>DB</a:t>
            </a:r>
            <a:r>
              <a:rPr kumimoji="1" lang="ja-JP" altLang="en-US" dirty="0"/>
              <a:t>で管理します。退職者のマイナンバーの有効期限を一括設定することも可能です</a:t>
            </a:r>
          </a:p>
        </p:txBody>
      </p:sp>
      <p:sp>
        <p:nvSpPr>
          <p:cNvPr id="7" name="角丸四角形 6"/>
          <p:cNvSpPr/>
          <p:nvPr/>
        </p:nvSpPr>
        <p:spPr>
          <a:xfrm>
            <a:off x="6012160" y="2723966"/>
            <a:ext cx="2916324" cy="993684"/>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8" name="角丸四角形 7"/>
          <p:cNvSpPr/>
          <p:nvPr/>
        </p:nvSpPr>
        <p:spPr>
          <a:xfrm>
            <a:off x="179515" y="1624204"/>
            <a:ext cx="2664293" cy="3179793"/>
          </a:xfrm>
          <a:prstGeom prst="roundRect">
            <a:avLst>
              <a:gd name="adj" fmla="val 472"/>
            </a:avLst>
          </a:prstGeom>
          <a:solidFill>
            <a:srgbClr val="FFFFFF"/>
          </a:solidFill>
          <a:ln w="25400" cap="flat" cmpd="sng" algn="ctr">
            <a:solidFill>
              <a:srgbClr val="FF8585"/>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9" name="角丸四角形 8"/>
          <p:cNvSpPr/>
          <p:nvPr/>
        </p:nvSpPr>
        <p:spPr>
          <a:xfrm>
            <a:off x="179512" y="1624205"/>
            <a:ext cx="2664295" cy="271056"/>
          </a:xfrm>
          <a:prstGeom prst="roundRect">
            <a:avLst>
              <a:gd name="adj" fmla="val 0"/>
            </a:avLst>
          </a:prstGeom>
          <a:solidFill>
            <a:srgbClr val="FF8585"/>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取　得</a:t>
            </a:r>
          </a:p>
        </p:txBody>
      </p:sp>
      <p:sp>
        <p:nvSpPr>
          <p:cNvPr id="10" name="Freeform 305"/>
          <p:cNvSpPr>
            <a:spLocks noEditPoints="1"/>
          </p:cNvSpPr>
          <p:nvPr/>
        </p:nvSpPr>
        <p:spPr bwMode="auto">
          <a:xfrm>
            <a:off x="251520" y="3903898"/>
            <a:ext cx="399963" cy="366061"/>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FF858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11" name="グループ化 525"/>
          <p:cNvGrpSpPr/>
          <p:nvPr/>
        </p:nvGrpSpPr>
        <p:grpSpPr>
          <a:xfrm>
            <a:off x="251520" y="1970898"/>
            <a:ext cx="372017" cy="337383"/>
            <a:chOff x="3784104" y="1923678"/>
            <a:chExt cx="381000" cy="381000"/>
          </a:xfrm>
          <a:solidFill>
            <a:srgbClr val="54C2F0"/>
          </a:solidFill>
        </p:grpSpPr>
        <p:sp>
          <p:nvSpPr>
            <p:cNvPr id="12"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3"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14" name="Freeform 418"/>
          <p:cNvSpPr>
            <a:spLocks noEditPoints="1"/>
          </p:cNvSpPr>
          <p:nvPr/>
        </p:nvSpPr>
        <p:spPr bwMode="auto">
          <a:xfrm>
            <a:off x="251520" y="2967794"/>
            <a:ext cx="358241" cy="269290"/>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F858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5" name="テキスト ボックス 14"/>
          <p:cNvSpPr txBox="1"/>
          <p:nvPr/>
        </p:nvSpPr>
        <p:spPr bwMode="black">
          <a:xfrm>
            <a:off x="812652" y="2990369"/>
            <a:ext cx="1542089" cy="215444"/>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CSV</a:t>
            </a: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a:t>
            </a:r>
            <a:r>
              <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画像データ</a:t>
            </a:r>
            <a:endPar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6" name="テキスト ボックス 15"/>
          <p:cNvSpPr txBox="1"/>
          <p:nvPr/>
        </p:nvSpPr>
        <p:spPr bwMode="black">
          <a:xfrm>
            <a:off x="795810" y="4011910"/>
            <a:ext cx="985847" cy="215444"/>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紙 </a:t>
            </a:r>
            <a:r>
              <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コピー</a:t>
            </a:r>
            <a:endPar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7" name="テキスト ボックス 16"/>
          <p:cNvSpPr txBox="1"/>
          <p:nvPr/>
        </p:nvSpPr>
        <p:spPr bwMode="black">
          <a:xfrm>
            <a:off x="809049" y="1984245"/>
            <a:ext cx="1825821" cy="215444"/>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Web+</a:t>
            </a:r>
            <a:r>
              <a:rPr kumimoji="0" lang="ja-JP" altLang="en-US"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画像データ添付</a:t>
            </a:r>
            <a:endParaRPr kumimoji="0" lang="en-US" altLang="ja-JP" sz="14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8" name="角丸四角形 17"/>
          <p:cNvSpPr/>
          <p:nvPr/>
        </p:nvSpPr>
        <p:spPr>
          <a:xfrm>
            <a:off x="2987824" y="1624204"/>
            <a:ext cx="2880320" cy="3179793"/>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19" name="角丸四角形 18"/>
          <p:cNvSpPr/>
          <p:nvPr/>
        </p:nvSpPr>
        <p:spPr>
          <a:xfrm>
            <a:off x="2987824" y="1624205"/>
            <a:ext cx="2880320" cy="271056"/>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管　理</a:t>
            </a:r>
          </a:p>
        </p:txBody>
      </p:sp>
      <p:sp>
        <p:nvSpPr>
          <p:cNvPr id="20" name="Freeform 364"/>
          <p:cNvSpPr>
            <a:spLocks noEditPoints="1"/>
          </p:cNvSpPr>
          <p:nvPr/>
        </p:nvSpPr>
        <p:spPr bwMode="auto">
          <a:xfrm>
            <a:off x="3917193" y="3429842"/>
            <a:ext cx="654715" cy="62647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1" name="テキスト ボックス 20"/>
          <p:cNvSpPr txBox="1"/>
          <p:nvPr/>
        </p:nvSpPr>
        <p:spPr bwMode="black">
          <a:xfrm>
            <a:off x="4162067" y="4122125"/>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rPr>
              <a:t>マイナンバー</a:t>
            </a:r>
            <a:endParaRPr kumimoji="0" lang="en-US" altLang="ja-JP" sz="140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22" name="テキスト ボックス 21"/>
          <p:cNvSpPr txBox="1"/>
          <p:nvPr/>
        </p:nvSpPr>
        <p:spPr bwMode="black">
          <a:xfrm>
            <a:off x="4596068" y="3870097"/>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rPr>
              <a:t>暗号化</a:t>
            </a:r>
            <a:endParaRPr kumimoji="0" lang="en-US" altLang="ja-JP" sz="110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23" name="角丸四角形 22"/>
          <p:cNvSpPr/>
          <p:nvPr/>
        </p:nvSpPr>
        <p:spPr>
          <a:xfrm>
            <a:off x="6012157" y="1624205"/>
            <a:ext cx="2916324" cy="993684"/>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24" name="角丸四角形 23"/>
          <p:cNvSpPr/>
          <p:nvPr/>
        </p:nvSpPr>
        <p:spPr>
          <a:xfrm>
            <a:off x="6012152" y="1624205"/>
            <a:ext cx="2916332" cy="271056"/>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通　知</a:t>
            </a:r>
          </a:p>
        </p:txBody>
      </p:sp>
      <p:sp>
        <p:nvSpPr>
          <p:cNvPr id="25" name="角丸四角形 24"/>
          <p:cNvSpPr/>
          <p:nvPr/>
        </p:nvSpPr>
        <p:spPr>
          <a:xfrm>
            <a:off x="6020918" y="3823727"/>
            <a:ext cx="2916324" cy="980270"/>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26" name="角丸四角形 25"/>
          <p:cNvSpPr/>
          <p:nvPr/>
        </p:nvSpPr>
        <p:spPr>
          <a:xfrm>
            <a:off x="6021079" y="3823727"/>
            <a:ext cx="2916003" cy="271056"/>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破　棄</a:t>
            </a:r>
          </a:p>
        </p:txBody>
      </p:sp>
      <p:grpSp>
        <p:nvGrpSpPr>
          <p:cNvPr id="27" name="グループ化 93"/>
          <p:cNvGrpSpPr/>
          <p:nvPr/>
        </p:nvGrpSpPr>
        <p:grpSpPr>
          <a:xfrm>
            <a:off x="8037335" y="4144962"/>
            <a:ext cx="352262" cy="438835"/>
            <a:chOff x="5392768" y="3867148"/>
            <a:chExt cx="534112" cy="657410"/>
          </a:xfrm>
        </p:grpSpPr>
        <p:sp>
          <p:nvSpPr>
            <p:cNvPr id="28" name="台形 27"/>
            <p:cNvSpPr/>
            <p:nvPr/>
          </p:nvSpPr>
          <p:spPr>
            <a:xfrm rot="10800000">
              <a:off x="5392768" y="4052119"/>
              <a:ext cx="534112" cy="472439"/>
            </a:xfrm>
            <a:prstGeom prst="trapezoid">
              <a:avLst/>
            </a:prstGeom>
            <a:solidFill>
              <a:srgbClr val="FFFFFF"/>
            </a:solidFill>
            <a:ln w="41275"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cxnSp>
          <p:nvCxnSpPr>
            <p:cNvPr id="29" name="直線コネクタ 28"/>
            <p:cNvCxnSpPr/>
            <p:nvPr/>
          </p:nvCxnSpPr>
          <p:spPr>
            <a:xfrm>
              <a:off x="5659629" y="4101920"/>
              <a:ext cx="0" cy="337424"/>
            </a:xfrm>
            <a:prstGeom prst="line">
              <a:avLst/>
            </a:prstGeom>
            <a:noFill/>
            <a:ln w="28575" cap="flat" cmpd="sng" algn="ctr">
              <a:solidFill>
                <a:srgbClr val="54C2F0"/>
              </a:solidFill>
              <a:prstDash val="solid"/>
            </a:ln>
            <a:effectLst/>
          </p:spPr>
        </p:cxnSp>
        <p:cxnSp>
          <p:nvCxnSpPr>
            <p:cNvPr id="30" name="直線コネクタ 29"/>
            <p:cNvCxnSpPr/>
            <p:nvPr/>
          </p:nvCxnSpPr>
          <p:spPr>
            <a:xfrm>
              <a:off x="5733498" y="4101920"/>
              <a:ext cx="0" cy="337424"/>
            </a:xfrm>
            <a:prstGeom prst="line">
              <a:avLst/>
            </a:prstGeom>
            <a:noFill/>
            <a:ln w="28575" cap="flat" cmpd="sng" algn="ctr">
              <a:solidFill>
                <a:srgbClr val="54C2F0"/>
              </a:solidFill>
              <a:prstDash val="solid"/>
            </a:ln>
            <a:effectLst/>
          </p:spPr>
        </p:cxnSp>
        <p:cxnSp>
          <p:nvCxnSpPr>
            <p:cNvPr id="31" name="直線コネクタ 30"/>
            <p:cNvCxnSpPr/>
            <p:nvPr/>
          </p:nvCxnSpPr>
          <p:spPr>
            <a:xfrm>
              <a:off x="5585760" y="4101920"/>
              <a:ext cx="0" cy="337424"/>
            </a:xfrm>
            <a:prstGeom prst="line">
              <a:avLst/>
            </a:prstGeom>
            <a:noFill/>
            <a:ln w="28575" cap="flat" cmpd="sng" algn="ctr">
              <a:solidFill>
                <a:srgbClr val="54C2F0"/>
              </a:solidFill>
              <a:prstDash val="solid"/>
            </a:ln>
            <a:effectLst/>
          </p:spPr>
        </p:cxnSp>
        <p:cxnSp>
          <p:nvCxnSpPr>
            <p:cNvPr id="32" name="直線コネクタ 31"/>
            <p:cNvCxnSpPr/>
            <p:nvPr/>
          </p:nvCxnSpPr>
          <p:spPr>
            <a:xfrm flipH="1">
              <a:off x="5393126" y="3973820"/>
              <a:ext cx="533414" cy="2"/>
            </a:xfrm>
            <a:prstGeom prst="line">
              <a:avLst/>
            </a:prstGeom>
            <a:noFill/>
            <a:ln w="41275" cap="flat" cmpd="sng" algn="ctr">
              <a:solidFill>
                <a:srgbClr val="54C2F0"/>
              </a:solidFill>
              <a:prstDash val="solid"/>
            </a:ln>
            <a:effectLst/>
          </p:spPr>
        </p:cxnSp>
        <p:sp>
          <p:nvSpPr>
            <p:cNvPr id="33" name="円/楕円 126"/>
            <p:cNvSpPr/>
            <p:nvPr/>
          </p:nvSpPr>
          <p:spPr>
            <a:xfrm>
              <a:off x="5599232" y="3867148"/>
              <a:ext cx="116956" cy="98231"/>
            </a:xfrm>
            <a:prstGeom prst="ellipse">
              <a:avLst/>
            </a:prstGeom>
            <a:solidFill>
              <a:srgbClr val="54C2F0"/>
            </a:solidFill>
            <a:ln w="25400" cap="flat" cmpd="sng" algn="ctr">
              <a:solidFill>
                <a:srgbClr val="54C2F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grpSp>
      <p:sp>
        <p:nvSpPr>
          <p:cNvPr id="34" name="テキスト ボックス 33"/>
          <p:cNvSpPr txBox="1"/>
          <p:nvPr/>
        </p:nvSpPr>
        <p:spPr bwMode="black">
          <a:xfrm>
            <a:off x="7906433" y="4626181"/>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削除</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35" name="Freeform 382"/>
          <p:cNvSpPr>
            <a:spLocks noEditPoints="1"/>
          </p:cNvSpPr>
          <p:nvPr/>
        </p:nvSpPr>
        <p:spPr bwMode="auto">
          <a:xfrm>
            <a:off x="6801616" y="4168934"/>
            <a:ext cx="339922" cy="311322"/>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6" name="テキスト ボックス 35"/>
          <p:cNvSpPr txBox="1"/>
          <p:nvPr/>
        </p:nvSpPr>
        <p:spPr bwMode="black">
          <a:xfrm>
            <a:off x="7223589" y="4184347"/>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有効期限</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一括設定</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37" name="Freeform 438"/>
          <p:cNvSpPr>
            <a:spLocks noEditPoints="1"/>
          </p:cNvSpPr>
          <p:nvPr/>
        </p:nvSpPr>
        <p:spPr bwMode="auto">
          <a:xfrm>
            <a:off x="4744226" y="3414033"/>
            <a:ext cx="273509" cy="415355"/>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8" name="テキスト ボックス 37"/>
          <p:cNvSpPr txBox="1"/>
          <p:nvPr/>
        </p:nvSpPr>
        <p:spPr bwMode="black">
          <a:xfrm>
            <a:off x="3325931" y="4429440"/>
            <a:ext cx="2304256" cy="338554"/>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マイナンバーの関係する画面は</a:t>
            </a:r>
            <a:endParaRPr kumimoji="0" lang="en-US" altLang="ja-JP" sz="11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管理者パスワードが必要</a:t>
            </a:r>
            <a:endParaRPr kumimoji="0" lang="en-US" altLang="ja-JP" sz="1100" b="1"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pic>
        <p:nvPicPr>
          <p:cNvPr id="39" name="Picture 1"/>
          <p:cNvPicPr>
            <a:picLocks noChangeAspect="1" noChangeArrowheads="1"/>
          </p:cNvPicPr>
          <p:nvPr/>
        </p:nvPicPr>
        <p:blipFill>
          <a:blip r:embed="rId3" cstate="email"/>
          <a:srcRect/>
          <a:stretch>
            <a:fillRect/>
          </a:stretch>
        </p:blipFill>
        <p:spPr bwMode="auto">
          <a:xfrm>
            <a:off x="1931507" y="4315032"/>
            <a:ext cx="624177" cy="389564"/>
          </a:xfrm>
          <a:prstGeom prst="rect">
            <a:avLst/>
          </a:prstGeom>
          <a:noFill/>
          <a:ln w="9525">
            <a:noFill/>
            <a:miter lim="800000"/>
            <a:headEnd/>
            <a:tailEnd/>
          </a:ln>
        </p:spPr>
      </p:pic>
      <p:pic>
        <p:nvPicPr>
          <p:cNvPr id="40" name="Picture 1"/>
          <p:cNvPicPr>
            <a:picLocks noChangeAspect="1" noChangeArrowheads="1"/>
          </p:cNvPicPr>
          <p:nvPr/>
        </p:nvPicPr>
        <p:blipFill>
          <a:blip r:embed="rId3" cstate="email"/>
          <a:srcRect/>
          <a:stretch>
            <a:fillRect/>
          </a:stretch>
        </p:blipFill>
        <p:spPr bwMode="auto">
          <a:xfrm>
            <a:off x="1931507" y="3369387"/>
            <a:ext cx="624177" cy="389564"/>
          </a:xfrm>
          <a:prstGeom prst="rect">
            <a:avLst/>
          </a:prstGeom>
          <a:noFill/>
          <a:ln w="9525">
            <a:noFill/>
            <a:miter lim="800000"/>
            <a:headEnd/>
            <a:tailEnd/>
          </a:ln>
        </p:spPr>
      </p:pic>
      <p:pic>
        <p:nvPicPr>
          <p:cNvPr id="41" name="Picture 1"/>
          <p:cNvPicPr>
            <a:picLocks noChangeAspect="1" noChangeArrowheads="1"/>
          </p:cNvPicPr>
          <p:nvPr/>
        </p:nvPicPr>
        <p:blipFill>
          <a:blip r:embed="rId3" cstate="email"/>
          <a:srcRect/>
          <a:stretch>
            <a:fillRect/>
          </a:stretch>
        </p:blipFill>
        <p:spPr bwMode="auto">
          <a:xfrm>
            <a:off x="1931507" y="2283718"/>
            <a:ext cx="624177" cy="389564"/>
          </a:xfrm>
          <a:prstGeom prst="rect">
            <a:avLst/>
          </a:prstGeom>
          <a:noFill/>
          <a:ln w="9525">
            <a:noFill/>
            <a:miter lim="800000"/>
            <a:headEnd/>
            <a:tailEnd/>
          </a:ln>
        </p:spPr>
      </p:pic>
      <p:sp>
        <p:nvSpPr>
          <p:cNvPr id="42" name="右矢印 41"/>
          <p:cNvSpPr/>
          <p:nvPr/>
        </p:nvSpPr>
        <p:spPr bwMode="gray">
          <a:xfrm>
            <a:off x="2730698" y="4078498"/>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43" name="右矢印 42"/>
          <p:cNvSpPr/>
          <p:nvPr/>
        </p:nvSpPr>
        <p:spPr bwMode="gray">
          <a:xfrm>
            <a:off x="2730698" y="3028361"/>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44" name="右矢印 43"/>
          <p:cNvSpPr/>
          <p:nvPr/>
        </p:nvSpPr>
        <p:spPr bwMode="gray">
          <a:xfrm>
            <a:off x="2730698" y="1983042"/>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grpSp>
        <p:nvGrpSpPr>
          <p:cNvPr id="45" name="グループ化 525"/>
          <p:cNvGrpSpPr/>
          <p:nvPr/>
        </p:nvGrpSpPr>
        <p:grpSpPr>
          <a:xfrm>
            <a:off x="3488587" y="2321027"/>
            <a:ext cx="457944" cy="441378"/>
            <a:chOff x="3784104" y="1923678"/>
            <a:chExt cx="381000" cy="381000"/>
          </a:xfrm>
          <a:solidFill>
            <a:srgbClr val="54C2F0"/>
          </a:solidFill>
        </p:grpSpPr>
        <p:sp>
          <p:nvSpPr>
            <p:cNvPr id="4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48" name="テキスト ボックス 47"/>
          <p:cNvSpPr txBox="1"/>
          <p:nvPr/>
        </p:nvSpPr>
        <p:spPr bwMode="black">
          <a:xfrm>
            <a:off x="3381339" y="2798517"/>
            <a:ext cx="732780"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画面編集</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49" name="テキスト ボックス 48"/>
          <p:cNvSpPr txBox="1"/>
          <p:nvPr/>
        </p:nvSpPr>
        <p:spPr bwMode="black">
          <a:xfrm>
            <a:off x="4572000" y="2798517"/>
            <a:ext cx="1092820"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チェックリスト</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50" name="Freeform 393"/>
          <p:cNvSpPr>
            <a:spLocks noEditPoints="1"/>
          </p:cNvSpPr>
          <p:nvPr/>
        </p:nvSpPr>
        <p:spPr bwMode="auto">
          <a:xfrm>
            <a:off x="4850366" y="2321027"/>
            <a:ext cx="374091" cy="44643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1" name="右矢印 50"/>
          <p:cNvSpPr/>
          <p:nvPr/>
        </p:nvSpPr>
        <p:spPr bwMode="gray">
          <a:xfrm>
            <a:off x="5760132" y="4191930"/>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52" name="右矢印 51"/>
          <p:cNvSpPr/>
          <p:nvPr/>
        </p:nvSpPr>
        <p:spPr bwMode="gray">
          <a:xfrm>
            <a:off x="5760132" y="1983042"/>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53" name="右矢印 52"/>
          <p:cNvSpPr/>
          <p:nvPr/>
        </p:nvSpPr>
        <p:spPr bwMode="gray">
          <a:xfrm rot="18714056">
            <a:off x="4823422" y="2964241"/>
            <a:ext cx="273041" cy="370949"/>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54" name="右矢印 53"/>
          <p:cNvSpPr/>
          <p:nvPr/>
        </p:nvSpPr>
        <p:spPr bwMode="gray">
          <a:xfrm rot="3182187">
            <a:off x="3809437" y="3007955"/>
            <a:ext cx="261243" cy="359103"/>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grpSp>
        <p:nvGrpSpPr>
          <p:cNvPr id="55" name="グループ化 525"/>
          <p:cNvGrpSpPr/>
          <p:nvPr/>
        </p:nvGrpSpPr>
        <p:grpSpPr>
          <a:xfrm>
            <a:off x="6476938" y="4404647"/>
            <a:ext cx="353920" cy="351906"/>
            <a:chOff x="3784104" y="1923678"/>
            <a:chExt cx="381000" cy="381000"/>
          </a:xfrm>
          <a:solidFill>
            <a:srgbClr val="54C2F0"/>
          </a:solidFill>
        </p:grpSpPr>
        <p:sp>
          <p:nvSpPr>
            <p:cNvPr id="5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5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58" name="右矢印 57"/>
          <p:cNvSpPr/>
          <p:nvPr/>
        </p:nvSpPr>
        <p:spPr bwMode="gray">
          <a:xfrm>
            <a:off x="7402551" y="4490439"/>
            <a:ext cx="332770" cy="285231"/>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59" name="テキスト ボックス 58"/>
          <p:cNvSpPr txBox="1"/>
          <p:nvPr/>
        </p:nvSpPr>
        <p:spPr bwMode="black">
          <a:xfrm>
            <a:off x="7488324" y="3543857"/>
            <a:ext cx="1368152"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操作</a:t>
            </a:r>
            <a:r>
              <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アクセスログ</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60" name="右矢印 59"/>
          <p:cNvSpPr/>
          <p:nvPr/>
        </p:nvSpPr>
        <p:spPr bwMode="gray">
          <a:xfrm>
            <a:off x="5760132" y="3087486"/>
            <a:ext cx="504056" cy="432048"/>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61" name="テキスト ボックス 60"/>
          <p:cNvSpPr txBox="1"/>
          <p:nvPr/>
        </p:nvSpPr>
        <p:spPr bwMode="black">
          <a:xfrm>
            <a:off x="6408204" y="3543857"/>
            <a:ext cx="900100" cy="169277"/>
          </a:xfrm>
          <a:prstGeom prst="rect">
            <a:avLst/>
          </a:prstGeom>
        </p:spPr>
        <p:txBody>
          <a:bodyPr wrap="squar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法定調書</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62" name="角丸四角形 61"/>
          <p:cNvSpPr/>
          <p:nvPr/>
        </p:nvSpPr>
        <p:spPr>
          <a:xfrm>
            <a:off x="6012160" y="2723966"/>
            <a:ext cx="2916332" cy="271056"/>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出　力</a:t>
            </a:r>
          </a:p>
        </p:txBody>
      </p:sp>
      <p:sp>
        <p:nvSpPr>
          <p:cNvPr id="63" name="Freeform 547"/>
          <p:cNvSpPr>
            <a:spLocks noEditPoints="1"/>
          </p:cNvSpPr>
          <p:nvPr/>
        </p:nvSpPr>
        <p:spPr bwMode="auto">
          <a:xfrm>
            <a:off x="6516216" y="2062307"/>
            <a:ext cx="502177" cy="312779"/>
          </a:xfrm>
          <a:custGeom>
            <a:avLst/>
            <a:gdLst/>
            <a:ahLst/>
            <a:cxnLst>
              <a:cxn ang="0">
                <a:pos x="0" y="0"/>
              </a:cxn>
              <a:cxn ang="0">
                <a:pos x="0" y="176"/>
              </a:cxn>
              <a:cxn ang="0">
                <a:pos x="240" y="176"/>
              </a:cxn>
              <a:cxn ang="0">
                <a:pos x="240" y="0"/>
              </a:cxn>
              <a:cxn ang="0">
                <a:pos x="0" y="0"/>
              </a:cxn>
              <a:cxn ang="0">
                <a:pos x="192" y="24"/>
              </a:cxn>
              <a:cxn ang="0">
                <a:pos x="120" y="74"/>
              </a:cxn>
              <a:cxn ang="0">
                <a:pos x="48" y="24"/>
              </a:cxn>
              <a:cxn ang="0">
                <a:pos x="192" y="24"/>
              </a:cxn>
              <a:cxn ang="0">
                <a:pos x="24" y="152"/>
              </a:cxn>
              <a:cxn ang="0">
                <a:pos x="24" y="36"/>
              </a:cxn>
              <a:cxn ang="0">
                <a:pos x="120" y="102"/>
              </a:cxn>
              <a:cxn ang="0">
                <a:pos x="216" y="36"/>
              </a:cxn>
              <a:cxn ang="0">
                <a:pos x="216" y="152"/>
              </a:cxn>
              <a:cxn ang="0">
                <a:pos x="24" y="152"/>
              </a:cxn>
            </a:cxnLst>
            <a:rect l="0" t="0" r="r" b="b"/>
            <a:pathLst>
              <a:path w="240" h="176">
                <a:moveTo>
                  <a:pt x="0" y="0"/>
                </a:moveTo>
                <a:lnTo>
                  <a:pt x="0" y="176"/>
                </a:lnTo>
                <a:lnTo>
                  <a:pt x="240" y="176"/>
                </a:lnTo>
                <a:lnTo>
                  <a:pt x="240" y="0"/>
                </a:lnTo>
                <a:lnTo>
                  <a:pt x="0" y="0"/>
                </a:lnTo>
                <a:close/>
                <a:moveTo>
                  <a:pt x="192" y="24"/>
                </a:moveTo>
                <a:lnTo>
                  <a:pt x="120" y="74"/>
                </a:lnTo>
                <a:lnTo>
                  <a:pt x="48" y="24"/>
                </a:lnTo>
                <a:lnTo>
                  <a:pt x="192" y="24"/>
                </a:lnTo>
                <a:close/>
                <a:moveTo>
                  <a:pt x="24" y="152"/>
                </a:moveTo>
                <a:lnTo>
                  <a:pt x="24" y="36"/>
                </a:lnTo>
                <a:lnTo>
                  <a:pt x="120" y="102"/>
                </a:lnTo>
                <a:lnTo>
                  <a:pt x="216" y="36"/>
                </a:lnTo>
                <a:lnTo>
                  <a:pt x="216" y="152"/>
                </a:lnTo>
                <a:lnTo>
                  <a:pt x="24" y="152"/>
                </a:lnTo>
                <a:close/>
              </a:path>
            </a:pathLst>
          </a:custGeom>
          <a:solidFill>
            <a:srgbClr val="54C2F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64" name="グループ化 150"/>
          <p:cNvGrpSpPr/>
          <p:nvPr/>
        </p:nvGrpSpPr>
        <p:grpSpPr>
          <a:xfrm>
            <a:off x="7942083" y="1954295"/>
            <a:ext cx="410337" cy="416659"/>
            <a:chOff x="1535113" y="649288"/>
            <a:chExt cx="381000" cy="381000"/>
          </a:xfrm>
          <a:solidFill>
            <a:srgbClr val="54C2F0"/>
          </a:solidFill>
        </p:grpSpPr>
        <p:sp>
          <p:nvSpPr>
            <p:cNvPr id="65"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6"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7"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8"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69"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0"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71" name="右矢印 70"/>
          <p:cNvSpPr/>
          <p:nvPr/>
        </p:nvSpPr>
        <p:spPr bwMode="gray">
          <a:xfrm>
            <a:off x="7344308" y="2137116"/>
            <a:ext cx="332770" cy="285231"/>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72" name="テキスト ボックス 71"/>
          <p:cNvSpPr txBox="1"/>
          <p:nvPr/>
        </p:nvSpPr>
        <p:spPr bwMode="black">
          <a:xfrm>
            <a:off x="6120172" y="2422347"/>
            <a:ext cx="1332148" cy="180020"/>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一括メール配信</a:t>
            </a:r>
            <a:endParaRPr kumimoji="0" lang="en-US" altLang="ja-JP" sz="105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73" name="テキスト ボックス 72"/>
          <p:cNvSpPr txBox="1"/>
          <p:nvPr/>
        </p:nvSpPr>
        <p:spPr bwMode="black">
          <a:xfrm>
            <a:off x="7452320" y="2427734"/>
            <a:ext cx="1404156" cy="396044"/>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マイナンバー未登録者</a:t>
            </a:r>
            <a:endParaRPr kumimoji="0" lang="en-US" altLang="ja-JP" sz="105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74" name="Freeform 422"/>
          <p:cNvSpPr>
            <a:spLocks noEditPoints="1"/>
          </p:cNvSpPr>
          <p:nvPr/>
        </p:nvSpPr>
        <p:spPr bwMode="auto">
          <a:xfrm>
            <a:off x="7920372" y="3075806"/>
            <a:ext cx="472903" cy="451612"/>
          </a:xfrm>
          <a:custGeom>
            <a:avLst/>
            <a:gdLst>
              <a:gd name="T0" fmla="*/ 363 w 892"/>
              <a:gd name="T1" fmla="*/ 681 h 1002"/>
              <a:gd name="T2" fmla="*/ 395 w 892"/>
              <a:gd name="T3" fmla="*/ 722 h 1002"/>
              <a:gd name="T4" fmla="*/ 446 w 892"/>
              <a:gd name="T5" fmla="*/ 736 h 1002"/>
              <a:gd name="T6" fmla="*/ 489 w 892"/>
              <a:gd name="T7" fmla="*/ 725 h 1002"/>
              <a:gd name="T8" fmla="*/ 525 w 892"/>
              <a:gd name="T9" fmla="*/ 689 h 1002"/>
              <a:gd name="T10" fmla="*/ 537 w 892"/>
              <a:gd name="T11" fmla="*/ 646 h 1002"/>
              <a:gd name="T12" fmla="*/ 521 w 892"/>
              <a:gd name="T13" fmla="*/ 596 h 1002"/>
              <a:gd name="T14" fmla="*/ 482 w 892"/>
              <a:gd name="T15" fmla="*/ 563 h 1002"/>
              <a:gd name="T16" fmla="*/ 436 w 892"/>
              <a:gd name="T17" fmla="*/ 556 h 1002"/>
              <a:gd name="T18" fmla="*/ 388 w 892"/>
              <a:gd name="T19" fmla="*/ 576 h 1002"/>
              <a:gd name="T20" fmla="*/ 359 w 892"/>
              <a:gd name="T21" fmla="*/ 620 h 1002"/>
              <a:gd name="T22" fmla="*/ 374 w 892"/>
              <a:gd name="T23" fmla="*/ 752 h 1002"/>
              <a:gd name="T24" fmla="*/ 334 w 892"/>
              <a:gd name="T25" fmla="*/ 774 h 1002"/>
              <a:gd name="T26" fmla="*/ 327 w 892"/>
              <a:gd name="T27" fmla="*/ 960 h 1002"/>
              <a:gd name="T28" fmla="*/ 364 w 892"/>
              <a:gd name="T29" fmla="*/ 1001 h 1002"/>
              <a:gd name="T30" fmla="*/ 545 w 892"/>
              <a:gd name="T31" fmla="*/ 994 h 1002"/>
              <a:gd name="T32" fmla="*/ 566 w 892"/>
              <a:gd name="T33" fmla="*/ 804 h 1002"/>
              <a:gd name="T34" fmla="*/ 545 w 892"/>
              <a:gd name="T35" fmla="*/ 760 h 1002"/>
              <a:gd name="T36" fmla="*/ 29 w 892"/>
              <a:gd name="T37" fmla="*/ 646 h 1002"/>
              <a:gd name="T38" fmla="*/ 45 w 892"/>
              <a:gd name="T39" fmla="*/ 696 h 1002"/>
              <a:gd name="T40" fmla="*/ 84 w 892"/>
              <a:gd name="T41" fmla="*/ 730 h 1002"/>
              <a:gd name="T42" fmla="*/ 129 w 892"/>
              <a:gd name="T43" fmla="*/ 736 h 1002"/>
              <a:gd name="T44" fmla="*/ 177 w 892"/>
              <a:gd name="T45" fmla="*/ 716 h 1002"/>
              <a:gd name="T46" fmla="*/ 206 w 892"/>
              <a:gd name="T47" fmla="*/ 674 h 1002"/>
              <a:gd name="T48" fmla="*/ 208 w 892"/>
              <a:gd name="T49" fmla="*/ 628 h 1002"/>
              <a:gd name="T50" fmla="*/ 184 w 892"/>
              <a:gd name="T51" fmla="*/ 582 h 1002"/>
              <a:gd name="T52" fmla="*/ 138 w 892"/>
              <a:gd name="T53" fmla="*/ 557 h 1002"/>
              <a:gd name="T54" fmla="*/ 93 w 892"/>
              <a:gd name="T55" fmla="*/ 560 h 1002"/>
              <a:gd name="T56" fmla="*/ 50 w 892"/>
              <a:gd name="T57" fmla="*/ 588 h 1002"/>
              <a:gd name="T58" fmla="*/ 29 w 892"/>
              <a:gd name="T59" fmla="*/ 636 h 1002"/>
              <a:gd name="T60" fmla="*/ 38 w 892"/>
              <a:gd name="T61" fmla="*/ 753 h 1002"/>
              <a:gd name="T62" fmla="*/ 2 w 892"/>
              <a:gd name="T63" fmla="*/ 794 h 1002"/>
              <a:gd name="T64" fmla="*/ 9 w 892"/>
              <a:gd name="T65" fmla="*/ 980 h 1002"/>
              <a:gd name="T66" fmla="*/ 192 w 892"/>
              <a:gd name="T67" fmla="*/ 1002 h 1002"/>
              <a:gd name="T68" fmla="*/ 232 w 892"/>
              <a:gd name="T69" fmla="*/ 980 h 1002"/>
              <a:gd name="T70" fmla="*/ 238 w 892"/>
              <a:gd name="T71" fmla="*/ 794 h 1002"/>
              <a:gd name="T72" fmla="*/ 202 w 892"/>
              <a:gd name="T73" fmla="*/ 753 h 1002"/>
              <a:gd name="T74" fmla="*/ 690 w 892"/>
              <a:gd name="T75" fmla="*/ 753 h 1002"/>
              <a:gd name="T76" fmla="*/ 653 w 892"/>
              <a:gd name="T77" fmla="*/ 794 h 1002"/>
              <a:gd name="T78" fmla="*/ 660 w 892"/>
              <a:gd name="T79" fmla="*/ 980 h 1002"/>
              <a:gd name="T80" fmla="*/ 845 w 892"/>
              <a:gd name="T81" fmla="*/ 1002 h 1002"/>
              <a:gd name="T82" fmla="*/ 883 w 892"/>
              <a:gd name="T83" fmla="*/ 980 h 1002"/>
              <a:gd name="T84" fmla="*/ 891 w 892"/>
              <a:gd name="T85" fmla="*/ 794 h 1002"/>
              <a:gd name="T86" fmla="*/ 853 w 892"/>
              <a:gd name="T87" fmla="*/ 753 h 1002"/>
              <a:gd name="T88" fmla="*/ 683 w 892"/>
              <a:gd name="T89" fmla="*/ 664 h 1002"/>
              <a:gd name="T90" fmla="*/ 708 w 892"/>
              <a:gd name="T91" fmla="*/ 710 h 1002"/>
              <a:gd name="T92" fmla="*/ 754 w 892"/>
              <a:gd name="T93" fmla="*/ 735 h 1002"/>
              <a:gd name="T94" fmla="*/ 798 w 892"/>
              <a:gd name="T95" fmla="*/ 732 h 1002"/>
              <a:gd name="T96" fmla="*/ 841 w 892"/>
              <a:gd name="T97" fmla="*/ 704 h 1002"/>
              <a:gd name="T98" fmla="*/ 862 w 892"/>
              <a:gd name="T99" fmla="*/ 656 h 1002"/>
              <a:gd name="T100" fmla="*/ 856 w 892"/>
              <a:gd name="T101" fmla="*/ 611 h 1002"/>
              <a:gd name="T102" fmla="*/ 822 w 892"/>
              <a:gd name="T103" fmla="*/ 572 h 1002"/>
              <a:gd name="T104" fmla="*/ 772 w 892"/>
              <a:gd name="T105" fmla="*/ 556 h 1002"/>
              <a:gd name="T106" fmla="*/ 729 w 892"/>
              <a:gd name="T107" fmla="*/ 567 h 1002"/>
              <a:gd name="T108" fmla="*/ 693 w 892"/>
              <a:gd name="T109" fmla="*/ 603 h 1002"/>
              <a:gd name="T110" fmla="*/ 682 w 892"/>
              <a:gd name="T111" fmla="*/ 646 h 1002"/>
              <a:gd name="T112" fmla="*/ 461 w 892"/>
              <a:gd name="T113" fmla="*/ 371 h 1002"/>
              <a:gd name="T114" fmla="*/ 744 w 892"/>
              <a:gd name="T115" fmla="*/ 0 h 1002"/>
              <a:gd name="T116" fmla="*/ 182 w 892"/>
              <a:gd name="T117" fmla="*/ 129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2" h="1002">
                <a:moveTo>
                  <a:pt x="356" y="646"/>
                </a:moveTo>
                <a:lnTo>
                  <a:pt x="356" y="646"/>
                </a:lnTo>
                <a:lnTo>
                  <a:pt x="356" y="656"/>
                </a:lnTo>
                <a:lnTo>
                  <a:pt x="357" y="664"/>
                </a:lnTo>
                <a:lnTo>
                  <a:pt x="359" y="674"/>
                </a:lnTo>
                <a:lnTo>
                  <a:pt x="363" y="681"/>
                </a:lnTo>
                <a:lnTo>
                  <a:pt x="366" y="689"/>
                </a:lnTo>
                <a:lnTo>
                  <a:pt x="371" y="696"/>
                </a:lnTo>
                <a:lnTo>
                  <a:pt x="376" y="704"/>
                </a:lnTo>
                <a:lnTo>
                  <a:pt x="382" y="710"/>
                </a:lnTo>
                <a:lnTo>
                  <a:pt x="388" y="716"/>
                </a:lnTo>
                <a:lnTo>
                  <a:pt x="395" y="722"/>
                </a:lnTo>
                <a:lnTo>
                  <a:pt x="402" y="725"/>
                </a:lnTo>
                <a:lnTo>
                  <a:pt x="411" y="730"/>
                </a:lnTo>
                <a:lnTo>
                  <a:pt x="419" y="732"/>
                </a:lnTo>
                <a:lnTo>
                  <a:pt x="428" y="735"/>
                </a:lnTo>
                <a:lnTo>
                  <a:pt x="436" y="736"/>
                </a:lnTo>
                <a:lnTo>
                  <a:pt x="446" y="736"/>
                </a:lnTo>
                <a:lnTo>
                  <a:pt x="446" y="736"/>
                </a:lnTo>
                <a:lnTo>
                  <a:pt x="455" y="736"/>
                </a:lnTo>
                <a:lnTo>
                  <a:pt x="464" y="735"/>
                </a:lnTo>
                <a:lnTo>
                  <a:pt x="473" y="732"/>
                </a:lnTo>
                <a:lnTo>
                  <a:pt x="482" y="730"/>
                </a:lnTo>
                <a:lnTo>
                  <a:pt x="489" y="725"/>
                </a:lnTo>
                <a:lnTo>
                  <a:pt x="496" y="722"/>
                </a:lnTo>
                <a:lnTo>
                  <a:pt x="503" y="716"/>
                </a:lnTo>
                <a:lnTo>
                  <a:pt x="510" y="710"/>
                </a:lnTo>
                <a:lnTo>
                  <a:pt x="515" y="704"/>
                </a:lnTo>
                <a:lnTo>
                  <a:pt x="521" y="696"/>
                </a:lnTo>
                <a:lnTo>
                  <a:pt x="525" y="689"/>
                </a:lnTo>
                <a:lnTo>
                  <a:pt x="530" y="681"/>
                </a:lnTo>
                <a:lnTo>
                  <a:pt x="532" y="674"/>
                </a:lnTo>
                <a:lnTo>
                  <a:pt x="534" y="664"/>
                </a:lnTo>
                <a:lnTo>
                  <a:pt x="536" y="656"/>
                </a:lnTo>
                <a:lnTo>
                  <a:pt x="537" y="646"/>
                </a:lnTo>
                <a:lnTo>
                  <a:pt x="537" y="646"/>
                </a:lnTo>
                <a:lnTo>
                  <a:pt x="536" y="636"/>
                </a:lnTo>
                <a:lnTo>
                  <a:pt x="534" y="628"/>
                </a:lnTo>
                <a:lnTo>
                  <a:pt x="532" y="620"/>
                </a:lnTo>
                <a:lnTo>
                  <a:pt x="530" y="611"/>
                </a:lnTo>
                <a:lnTo>
                  <a:pt x="525" y="603"/>
                </a:lnTo>
                <a:lnTo>
                  <a:pt x="521" y="596"/>
                </a:lnTo>
                <a:lnTo>
                  <a:pt x="515" y="588"/>
                </a:lnTo>
                <a:lnTo>
                  <a:pt x="510" y="582"/>
                </a:lnTo>
                <a:lnTo>
                  <a:pt x="503" y="576"/>
                </a:lnTo>
                <a:lnTo>
                  <a:pt x="496" y="572"/>
                </a:lnTo>
                <a:lnTo>
                  <a:pt x="489" y="567"/>
                </a:lnTo>
                <a:lnTo>
                  <a:pt x="482" y="563"/>
                </a:lnTo>
                <a:lnTo>
                  <a:pt x="473" y="560"/>
                </a:lnTo>
                <a:lnTo>
                  <a:pt x="464" y="557"/>
                </a:lnTo>
                <a:lnTo>
                  <a:pt x="455" y="556"/>
                </a:lnTo>
                <a:lnTo>
                  <a:pt x="446" y="556"/>
                </a:lnTo>
                <a:lnTo>
                  <a:pt x="446" y="556"/>
                </a:lnTo>
                <a:lnTo>
                  <a:pt x="436" y="556"/>
                </a:lnTo>
                <a:lnTo>
                  <a:pt x="428" y="557"/>
                </a:lnTo>
                <a:lnTo>
                  <a:pt x="419" y="560"/>
                </a:lnTo>
                <a:lnTo>
                  <a:pt x="411" y="563"/>
                </a:lnTo>
                <a:lnTo>
                  <a:pt x="402" y="567"/>
                </a:lnTo>
                <a:lnTo>
                  <a:pt x="395" y="572"/>
                </a:lnTo>
                <a:lnTo>
                  <a:pt x="388" y="576"/>
                </a:lnTo>
                <a:lnTo>
                  <a:pt x="382" y="582"/>
                </a:lnTo>
                <a:lnTo>
                  <a:pt x="376" y="588"/>
                </a:lnTo>
                <a:lnTo>
                  <a:pt x="371" y="596"/>
                </a:lnTo>
                <a:lnTo>
                  <a:pt x="366" y="603"/>
                </a:lnTo>
                <a:lnTo>
                  <a:pt x="363" y="611"/>
                </a:lnTo>
                <a:lnTo>
                  <a:pt x="359" y="620"/>
                </a:lnTo>
                <a:lnTo>
                  <a:pt x="357" y="628"/>
                </a:lnTo>
                <a:lnTo>
                  <a:pt x="356" y="636"/>
                </a:lnTo>
                <a:lnTo>
                  <a:pt x="356" y="646"/>
                </a:lnTo>
                <a:lnTo>
                  <a:pt x="356" y="646"/>
                </a:lnTo>
                <a:close/>
                <a:moveTo>
                  <a:pt x="519" y="752"/>
                </a:moveTo>
                <a:lnTo>
                  <a:pt x="374" y="752"/>
                </a:lnTo>
                <a:lnTo>
                  <a:pt x="374" y="752"/>
                </a:lnTo>
                <a:lnTo>
                  <a:pt x="364" y="753"/>
                </a:lnTo>
                <a:lnTo>
                  <a:pt x="356" y="755"/>
                </a:lnTo>
                <a:lnTo>
                  <a:pt x="347" y="760"/>
                </a:lnTo>
                <a:lnTo>
                  <a:pt x="340" y="767"/>
                </a:lnTo>
                <a:lnTo>
                  <a:pt x="334" y="774"/>
                </a:lnTo>
                <a:lnTo>
                  <a:pt x="330" y="784"/>
                </a:lnTo>
                <a:lnTo>
                  <a:pt x="327" y="794"/>
                </a:lnTo>
                <a:lnTo>
                  <a:pt x="327" y="804"/>
                </a:lnTo>
                <a:lnTo>
                  <a:pt x="327" y="950"/>
                </a:lnTo>
                <a:lnTo>
                  <a:pt x="327" y="950"/>
                </a:lnTo>
                <a:lnTo>
                  <a:pt x="327" y="960"/>
                </a:lnTo>
                <a:lnTo>
                  <a:pt x="330" y="970"/>
                </a:lnTo>
                <a:lnTo>
                  <a:pt x="334" y="980"/>
                </a:lnTo>
                <a:lnTo>
                  <a:pt x="340" y="987"/>
                </a:lnTo>
                <a:lnTo>
                  <a:pt x="347" y="994"/>
                </a:lnTo>
                <a:lnTo>
                  <a:pt x="356" y="999"/>
                </a:lnTo>
                <a:lnTo>
                  <a:pt x="364" y="1001"/>
                </a:lnTo>
                <a:lnTo>
                  <a:pt x="374" y="1002"/>
                </a:lnTo>
                <a:lnTo>
                  <a:pt x="519" y="1002"/>
                </a:lnTo>
                <a:lnTo>
                  <a:pt x="519" y="1002"/>
                </a:lnTo>
                <a:lnTo>
                  <a:pt x="528" y="1001"/>
                </a:lnTo>
                <a:lnTo>
                  <a:pt x="537" y="999"/>
                </a:lnTo>
                <a:lnTo>
                  <a:pt x="545" y="994"/>
                </a:lnTo>
                <a:lnTo>
                  <a:pt x="551" y="987"/>
                </a:lnTo>
                <a:lnTo>
                  <a:pt x="557" y="980"/>
                </a:lnTo>
                <a:lnTo>
                  <a:pt x="562" y="970"/>
                </a:lnTo>
                <a:lnTo>
                  <a:pt x="564" y="960"/>
                </a:lnTo>
                <a:lnTo>
                  <a:pt x="566" y="950"/>
                </a:lnTo>
                <a:lnTo>
                  <a:pt x="566" y="804"/>
                </a:lnTo>
                <a:lnTo>
                  <a:pt x="566" y="804"/>
                </a:lnTo>
                <a:lnTo>
                  <a:pt x="564" y="794"/>
                </a:lnTo>
                <a:lnTo>
                  <a:pt x="562" y="784"/>
                </a:lnTo>
                <a:lnTo>
                  <a:pt x="557" y="774"/>
                </a:lnTo>
                <a:lnTo>
                  <a:pt x="551" y="767"/>
                </a:lnTo>
                <a:lnTo>
                  <a:pt x="545" y="760"/>
                </a:lnTo>
                <a:lnTo>
                  <a:pt x="537" y="755"/>
                </a:lnTo>
                <a:lnTo>
                  <a:pt x="528" y="753"/>
                </a:lnTo>
                <a:lnTo>
                  <a:pt x="519" y="752"/>
                </a:lnTo>
                <a:lnTo>
                  <a:pt x="519" y="752"/>
                </a:lnTo>
                <a:close/>
                <a:moveTo>
                  <a:pt x="29" y="646"/>
                </a:moveTo>
                <a:lnTo>
                  <a:pt x="29" y="646"/>
                </a:lnTo>
                <a:lnTo>
                  <a:pt x="29" y="656"/>
                </a:lnTo>
                <a:lnTo>
                  <a:pt x="32" y="664"/>
                </a:lnTo>
                <a:lnTo>
                  <a:pt x="33" y="674"/>
                </a:lnTo>
                <a:lnTo>
                  <a:pt x="36" y="681"/>
                </a:lnTo>
                <a:lnTo>
                  <a:pt x="40" y="689"/>
                </a:lnTo>
                <a:lnTo>
                  <a:pt x="45" y="696"/>
                </a:lnTo>
                <a:lnTo>
                  <a:pt x="50" y="704"/>
                </a:lnTo>
                <a:lnTo>
                  <a:pt x="56" y="710"/>
                </a:lnTo>
                <a:lnTo>
                  <a:pt x="62" y="716"/>
                </a:lnTo>
                <a:lnTo>
                  <a:pt x="69" y="722"/>
                </a:lnTo>
                <a:lnTo>
                  <a:pt x="76" y="725"/>
                </a:lnTo>
                <a:lnTo>
                  <a:pt x="84" y="730"/>
                </a:lnTo>
                <a:lnTo>
                  <a:pt x="93" y="732"/>
                </a:lnTo>
                <a:lnTo>
                  <a:pt x="101" y="735"/>
                </a:lnTo>
                <a:lnTo>
                  <a:pt x="111" y="736"/>
                </a:lnTo>
                <a:lnTo>
                  <a:pt x="119" y="736"/>
                </a:lnTo>
                <a:lnTo>
                  <a:pt x="119" y="736"/>
                </a:lnTo>
                <a:lnTo>
                  <a:pt x="129" y="736"/>
                </a:lnTo>
                <a:lnTo>
                  <a:pt x="138" y="735"/>
                </a:lnTo>
                <a:lnTo>
                  <a:pt x="147" y="732"/>
                </a:lnTo>
                <a:lnTo>
                  <a:pt x="155" y="730"/>
                </a:lnTo>
                <a:lnTo>
                  <a:pt x="162" y="725"/>
                </a:lnTo>
                <a:lnTo>
                  <a:pt x="171" y="722"/>
                </a:lnTo>
                <a:lnTo>
                  <a:pt x="177" y="716"/>
                </a:lnTo>
                <a:lnTo>
                  <a:pt x="184" y="710"/>
                </a:lnTo>
                <a:lnTo>
                  <a:pt x="190" y="704"/>
                </a:lnTo>
                <a:lnTo>
                  <a:pt x="195" y="696"/>
                </a:lnTo>
                <a:lnTo>
                  <a:pt x="200" y="689"/>
                </a:lnTo>
                <a:lnTo>
                  <a:pt x="203" y="681"/>
                </a:lnTo>
                <a:lnTo>
                  <a:pt x="206" y="674"/>
                </a:lnTo>
                <a:lnTo>
                  <a:pt x="208" y="664"/>
                </a:lnTo>
                <a:lnTo>
                  <a:pt x="209" y="656"/>
                </a:lnTo>
                <a:lnTo>
                  <a:pt x="210" y="646"/>
                </a:lnTo>
                <a:lnTo>
                  <a:pt x="210" y="646"/>
                </a:lnTo>
                <a:lnTo>
                  <a:pt x="209" y="636"/>
                </a:lnTo>
                <a:lnTo>
                  <a:pt x="208" y="628"/>
                </a:lnTo>
                <a:lnTo>
                  <a:pt x="206" y="620"/>
                </a:lnTo>
                <a:lnTo>
                  <a:pt x="203" y="611"/>
                </a:lnTo>
                <a:lnTo>
                  <a:pt x="200" y="603"/>
                </a:lnTo>
                <a:lnTo>
                  <a:pt x="195" y="596"/>
                </a:lnTo>
                <a:lnTo>
                  <a:pt x="190" y="588"/>
                </a:lnTo>
                <a:lnTo>
                  <a:pt x="184" y="582"/>
                </a:lnTo>
                <a:lnTo>
                  <a:pt x="177" y="576"/>
                </a:lnTo>
                <a:lnTo>
                  <a:pt x="171" y="572"/>
                </a:lnTo>
                <a:lnTo>
                  <a:pt x="162" y="567"/>
                </a:lnTo>
                <a:lnTo>
                  <a:pt x="155" y="563"/>
                </a:lnTo>
                <a:lnTo>
                  <a:pt x="147" y="560"/>
                </a:lnTo>
                <a:lnTo>
                  <a:pt x="138" y="557"/>
                </a:lnTo>
                <a:lnTo>
                  <a:pt x="129" y="556"/>
                </a:lnTo>
                <a:lnTo>
                  <a:pt x="119" y="556"/>
                </a:lnTo>
                <a:lnTo>
                  <a:pt x="119" y="556"/>
                </a:lnTo>
                <a:lnTo>
                  <a:pt x="111" y="556"/>
                </a:lnTo>
                <a:lnTo>
                  <a:pt x="101" y="557"/>
                </a:lnTo>
                <a:lnTo>
                  <a:pt x="93" y="560"/>
                </a:lnTo>
                <a:lnTo>
                  <a:pt x="84" y="563"/>
                </a:lnTo>
                <a:lnTo>
                  <a:pt x="76" y="567"/>
                </a:lnTo>
                <a:lnTo>
                  <a:pt x="69" y="572"/>
                </a:lnTo>
                <a:lnTo>
                  <a:pt x="62" y="576"/>
                </a:lnTo>
                <a:lnTo>
                  <a:pt x="56" y="582"/>
                </a:lnTo>
                <a:lnTo>
                  <a:pt x="50" y="588"/>
                </a:lnTo>
                <a:lnTo>
                  <a:pt x="45" y="596"/>
                </a:lnTo>
                <a:lnTo>
                  <a:pt x="40" y="603"/>
                </a:lnTo>
                <a:lnTo>
                  <a:pt x="36" y="611"/>
                </a:lnTo>
                <a:lnTo>
                  <a:pt x="33" y="620"/>
                </a:lnTo>
                <a:lnTo>
                  <a:pt x="32" y="628"/>
                </a:lnTo>
                <a:lnTo>
                  <a:pt x="29" y="636"/>
                </a:lnTo>
                <a:lnTo>
                  <a:pt x="29" y="646"/>
                </a:lnTo>
                <a:lnTo>
                  <a:pt x="29" y="646"/>
                </a:lnTo>
                <a:close/>
                <a:moveTo>
                  <a:pt x="192" y="752"/>
                </a:moveTo>
                <a:lnTo>
                  <a:pt x="47" y="752"/>
                </a:lnTo>
                <a:lnTo>
                  <a:pt x="47" y="752"/>
                </a:lnTo>
                <a:lnTo>
                  <a:pt x="38" y="753"/>
                </a:lnTo>
                <a:lnTo>
                  <a:pt x="29" y="755"/>
                </a:lnTo>
                <a:lnTo>
                  <a:pt x="21" y="760"/>
                </a:lnTo>
                <a:lnTo>
                  <a:pt x="14" y="767"/>
                </a:lnTo>
                <a:lnTo>
                  <a:pt x="9" y="774"/>
                </a:lnTo>
                <a:lnTo>
                  <a:pt x="4" y="784"/>
                </a:lnTo>
                <a:lnTo>
                  <a:pt x="2" y="794"/>
                </a:lnTo>
                <a:lnTo>
                  <a:pt x="0" y="804"/>
                </a:lnTo>
                <a:lnTo>
                  <a:pt x="0" y="950"/>
                </a:lnTo>
                <a:lnTo>
                  <a:pt x="0" y="950"/>
                </a:lnTo>
                <a:lnTo>
                  <a:pt x="2" y="960"/>
                </a:lnTo>
                <a:lnTo>
                  <a:pt x="4" y="970"/>
                </a:lnTo>
                <a:lnTo>
                  <a:pt x="9" y="980"/>
                </a:lnTo>
                <a:lnTo>
                  <a:pt x="14" y="987"/>
                </a:lnTo>
                <a:lnTo>
                  <a:pt x="21" y="994"/>
                </a:lnTo>
                <a:lnTo>
                  <a:pt x="29" y="999"/>
                </a:lnTo>
                <a:lnTo>
                  <a:pt x="38" y="1001"/>
                </a:lnTo>
                <a:lnTo>
                  <a:pt x="47" y="1002"/>
                </a:lnTo>
                <a:lnTo>
                  <a:pt x="192" y="1002"/>
                </a:lnTo>
                <a:lnTo>
                  <a:pt x="192" y="1002"/>
                </a:lnTo>
                <a:lnTo>
                  <a:pt x="202" y="1001"/>
                </a:lnTo>
                <a:lnTo>
                  <a:pt x="210" y="999"/>
                </a:lnTo>
                <a:lnTo>
                  <a:pt x="219" y="994"/>
                </a:lnTo>
                <a:lnTo>
                  <a:pt x="226" y="987"/>
                </a:lnTo>
                <a:lnTo>
                  <a:pt x="232" y="980"/>
                </a:lnTo>
                <a:lnTo>
                  <a:pt x="236" y="970"/>
                </a:lnTo>
                <a:lnTo>
                  <a:pt x="239" y="960"/>
                </a:lnTo>
                <a:lnTo>
                  <a:pt x="239" y="950"/>
                </a:lnTo>
                <a:lnTo>
                  <a:pt x="239" y="804"/>
                </a:lnTo>
                <a:lnTo>
                  <a:pt x="239" y="804"/>
                </a:lnTo>
                <a:lnTo>
                  <a:pt x="238" y="794"/>
                </a:lnTo>
                <a:lnTo>
                  <a:pt x="236" y="784"/>
                </a:lnTo>
                <a:lnTo>
                  <a:pt x="231" y="774"/>
                </a:lnTo>
                <a:lnTo>
                  <a:pt x="226" y="767"/>
                </a:lnTo>
                <a:lnTo>
                  <a:pt x="219" y="760"/>
                </a:lnTo>
                <a:lnTo>
                  <a:pt x="210" y="755"/>
                </a:lnTo>
                <a:lnTo>
                  <a:pt x="202" y="753"/>
                </a:lnTo>
                <a:lnTo>
                  <a:pt x="192" y="752"/>
                </a:lnTo>
                <a:lnTo>
                  <a:pt x="192" y="752"/>
                </a:lnTo>
                <a:close/>
                <a:moveTo>
                  <a:pt x="845" y="752"/>
                </a:moveTo>
                <a:lnTo>
                  <a:pt x="700" y="752"/>
                </a:lnTo>
                <a:lnTo>
                  <a:pt x="700" y="752"/>
                </a:lnTo>
                <a:lnTo>
                  <a:pt x="690" y="753"/>
                </a:lnTo>
                <a:lnTo>
                  <a:pt x="681" y="755"/>
                </a:lnTo>
                <a:lnTo>
                  <a:pt x="674" y="760"/>
                </a:lnTo>
                <a:lnTo>
                  <a:pt x="666" y="767"/>
                </a:lnTo>
                <a:lnTo>
                  <a:pt x="660" y="774"/>
                </a:lnTo>
                <a:lnTo>
                  <a:pt x="656" y="784"/>
                </a:lnTo>
                <a:lnTo>
                  <a:pt x="653" y="794"/>
                </a:lnTo>
                <a:lnTo>
                  <a:pt x="652" y="804"/>
                </a:lnTo>
                <a:lnTo>
                  <a:pt x="652" y="950"/>
                </a:lnTo>
                <a:lnTo>
                  <a:pt x="652" y="950"/>
                </a:lnTo>
                <a:lnTo>
                  <a:pt x="653" y="960"/>
                </a:lnTo>
                <a:lnTo>
                  <a:pt x="656" y="970"/>
                </a:lnTo>
                <a:lnTo>
                  <a:pt x="660" y="980"/>
                </a:lnTo>
                <a:lnTo>
                  <a:pt x="666" y="987"/>
                </a:lnTo>
                <a:lnTo>
                  <a:pt x="674" y="994"/>
                </a:lnTo>
                <a:lnTo>
                  <a:pt x="681" y="999"/>
                </a:lnTo>
                <a:lnTo>
                  <a:pt x="690" y="1001"/>
                </a:lnTo>
                <a:lnTo>
                  <a:pt x="700" y="1002"/>
                </a:lnTo>
                <a:lnTo>
                  <a:pt x="845" y="1002"/>
                </a:lnTo>
                <a:lnTo>
                  <a:pt x="845" y="1002"/>
                </a:lnTo>
                <a:lnTo>
                  <a:pt x="853" y="1001"/>
                </a:lnTo>
                <a:lnTo>
                  <a:pt x="863" y="999"/>
                </a:lnTo>
                <a:lnTo>
                  <a:pt x="870" y="994"/>
                </a:lnTo>
                <a:lnTo>
                  <a:pt x="877" y="987"/>
                </a:lnTo>
                <a:lnTo>
                  <a:pt x="883" y="980"/>
                </a:lnTo>
                <a:lnTo>
                  <a:pt x="888" y="970"/>
                </a:lnTo>
                <a:lnTo>
                  <a:pt x="891" y="960"/>
                </a:lnTo>
                <a:lnTo>
                  <a:pt x="892" y="950"/>
                </a:lnTo>
                <a:lnTo>
                  <a:pt x="892" y="804"/>
                </a:lnTo>
                <a:lnTo>
                  <a:pt x="892" y="804"/>
                </a:lnTo>
                <a:lnTo>
                  <a:pt x="891" y="794"/>
                </a:lnTo>
                <a:lnTo>
                  <a:pt x="888" y="784"/>
                </a:lnTo>
                <a:lnTo>
                  <a:pt x="883" y="774"/>
                </a:lnTo>
                <a:lnTo>
                  <a:pt x="877" y="767"/>
                </a:lnTo>
                <a:lnTo>
                  <a:pt x="870" y="760"/>
                </a:lnTo>
                <a:lnTo>
                  <a:pt x="863" y="755"/>
                </a:lnTo>
                <a:lnTo>
                  <a:pt x="853" y="753"/>
                </a:lnTo>
                <a:lnTo>
                  <a:pt x="845" y="752"/>
                </a:lnTo>
                <a:lnTo>
                  <a:pt x="845" y="752"/>
                </a:lnTo>
                <a:close/>
                <a:moveTo>
                  <a:pt x="682" y="646"/>
                </a:moveTo>
                <a:lnTo>
                  <a:pt x="682" y="646"/>
                </a:lnTo>
                <a:lnTo>
                  <a:pt x="682" y="656"/>
                </a:lnTo>
                <a:lnTo>
                  <a:pt x="683" y="664"/>
                </a:lnTo>
                <a:lnTo>
                  <a:pt x="686" y="674"/>
                </a:lnTo>
                <a:lnTo>
                  <a:pt x="689" y="681"/>
                </a:lnTo>
                <a:lnTo>
                  <a:pt x="693" y="689"/>
                </a:lnTo>
                <a:lnTo>
                  <a:pt x="698" y="696"/>
                </a:lnTo>
                <a:lnTo>
                  <a:pt x="702" y="704"/>
                </a:lnTo>
                <a:lnTo>
                  <a:pt x="708" y="710"/>
                </a:lnTo>
                <a:lnTo>
                  <a:pt x="714" y="716"/>
                </a:lnTo>
                <a:lnTo>
                  <a:pt x="722" y="722"/>
                </a:lnTo>
                <a:lnTo>
                  <a:pt x="729" y="725"/>
                </a:lnTo>
                <a:lnTo>
                  <a:pt x="737" y="730"/>
                </a:lnTo>
                <a:lnTo>
                  <a:pt x="746" y="732"/>
                </a:lnTo>
                <a:lnTo>
                  <a:pt x="754" y="735"/>
                </a:lnTo>
                <a:lnTo>
                  <a:pt x="762" y="736"/>
                </a:lnTo>
                <a:lnTo>
                  <a:pt x="772" y="736"/>
                </a:lnTo>
                <a:lnTo>
                  <a:pt x="772" y="736"/>
                </a:lnTo>
                <a:lnTo>
                  <a:pt x="781" y="736"/>
                </a:lnTo>
                <a:lnTo>
                  <a:pt x="790" y="735"/>
                </a:lnTo>
                <a:lnTo>
                  <a:pt x="798" y="732"/>
                </a:lnTo>
                <a:lnTo>
                  <a:pt x="807" y="730"/>
                </a:lnTo>
                <a:lnTo>
                  <a:pt x="815" y="725"/>
                </a:lnTo>
                <a:lnTo>
                  <a:pt x="822" y="722"/>
                </a:lnTo>
                <a:lnTo>
                  <a:pt x="829" y="716"/>
                </a:lnTo>
                <a:lnTo>
                  <a:pt x="835" y="710"/>
                </a:lnTo>
                <a:lnTo>
                  <a:pt x="841" y="704"/>
                </a:lnTo>
                <a:lnTo>
                  <a:pt x="847" y="696"/>
                </a:lnTo>
                <a:lnTo>
                  <a:pt x="851" y="689"/>
                </a:lnTo>
                <a:lnTo>
                  <a:pt x="856" y="681"/>
                </a:lnTo>
                <a:lnTo>
                  <a:pt x="858" y="674"/>
                </a:lnTo>
                <a:lnTo>
                  <a:pt x="861" y="664"/>
                </a:lnTo>
                <a:lnTo>
                  <a:pt x="862" y="656"/>
                </a:lnTo>
                <a:lnTo>
                  <a:pt x="862" y="646"/>
                </a:lnTo>
                <a:lnTo>
                  <a:pt x="862" y="646"/>
                </a:lnTo>
                <a:lnTo>
                  <a:pt x="862" y="636"/>
                </a:lnTo>
                <a:lnTo>
                  <a:pt x="861" y="628"/>
                </a:lnTo>
                <a:lnTo>
                  <a:pt x="858" y="620"/>
                </a:lnTo>
                <a:lnTo>
                  <a:pt x="856" y="611"/>
                </a:lnTo>
                <a:lnTo>
                  <a:pt x="851" y="603"/>
                </a:lnTo>
                <a:lnTo>
                  <a:pt x="847" y="596"/>
                </a:lnTo>
                <a:lnTo>
                  <a:pt x="841" y="588"/>
                </a:lnTo>
                <a:lnTo>
                  <a:pt x="835" y="582"/>
                </a:lnTo>
                <a:lnTo>
                  <a:pt x="829" y="576"/>
                </a:lnTo>
                <a:lnTo>
                  <a:pt x="822" y="572"/>
                </a:lnTo>
                <a:lnTo>
                  <a:pt x="815" y="567"/>
                </a:lnTo>
                <a:lnTo>
                  <a:pt x="807" y="563"/>
                </a:lnTo>
                <a:lnTo>
                  <a:pt x="798" y="560"/>
                </a:lnTo>
                <a:lnTo>
                  <a:pt x="790" y="557"/>
                </a:lnTo>
                <a:lnTo>
                  <a:pt x="781" y="556"/>
                </a:lnTo>
                <a:lnTo>
                  <a:pt x="772" y="556"/>
                </a:lnTo>
                <a:lnTo>
                  <a:pt x="772" y="556"/>
                </a:lnTo>
                <a:lnTo>
                  <a:pt x="762" y="556"/>
                </a:lnTo>
                <a:lnTo>
                  <a:pt x="754" y="557"/>
                </a:lnTo>
                <a:lnTo>
                  <a:pt x="746" y="560"/>
                </a:lnTo>
                <a:lnTo>
                  <a:pt x="737" y="563"/>
                </a:lnTo>
                <a:lnTo>
                  <a:pt x="729" y="567"/>
                </a:lnTo>
                <a:lnTo>
                  <a:pt x="722" y="572"/>
                </a:lnTo>
                <a:lnTo>
                  <a:pt x="714" y="576"/>
                </a:lnTo>
                <a:lnTo>
                  <a:pt x="708" y="582"/>
                </a:lnTo>
                <a:lnTo>
                  <a:pt x="702" y="588"/>
                </a:lnTo>
                <a:lnTo>
                  <a:pt x="698" y="596"/>
                </a:lnTo>
                <a:lnTo>
                  <a:pt x="693" y="603"/>
                </a:lnTo>
                <a:lnTo>
                  <a:pt x="689" y="611"/>
                </a:lnTo>
                <a:lnTo>
                  <a:pt x="686" y="620"/>
                </a:lnTo>
                <a:lnTo>
                  <a:pt x="683" y="628"/>
                </a:lnTo>
                <a:lnTo>
                  <a:pt x="682" y="636"/>
                </a:lnTo>
                <a:lnTo>
                  <a:pt x="682" y="646"/>
                </a:lnTo>
                <a:lnTo>
                  <a:pt x="682" y="646"/>
                </a:lnTo>
                <a:close/>
                <a:moveTo>
                  <a:pt x="156" y="515"/>
                </a:moveTo>
                <a:lnTo>
                  <a:pt x="300" y="371"/>
                </a:lnTo>
                <a:lnTo>
                  <a:pt x="431" y="371"/>
                </a:lnTo>
                <a:lnTo>
                  <a:pt x="431" y="536"/>
                </a:lnTo>
                <a:lnTo>
                  <a:pt x="461" y="536"/>
                </a:lnTo>
                <a:lnTo>
                  <a:pt x="461" y="371"/>
                </a:lnTo>
                <a:lnTo>
                  <a:pt x="592" y="371"/>
                </a:lnTo>
                <a:lnTo>
                  <a:pt x="735" y="515"/>
                </a:lnTo>
                <a:lnTo>
                  <a:pt x="756" y="495"/>
                </a:lnTo>
                <a:lnTo>
                  <a:pt x="634" y="371"/>
                </a:lnTo>
                <a:lnTo>
                  <a:pt x="744" y="371"/>
                </a:lnTo>
                <a:lnTo>
                  <a:pt x="744" y="0"/>
                </a:lnTo>
                <a:lnTo>
                  <a:pt x="147" y="0"/>
                </a:lnTo>
                <a:lnTo>
                  <a:pt x="147" y="371"/>
                </a:lnTo>
                <a:lnTo>
                  <a:pt x="258" y="371"/>
                </a:lnTo>
                <a:lnTo>
                  <a:pt x="136" y="495"/>
                </a:lnTo>
                <a:lnTo>
                  <a:pt x="156" y="515"/>
                </a:lnTo>
                <a:close/>
                <a:moveTo>
                  <a:pt x="182" y="129"/>
                </a:moveTo>
                <a:lnTo>
                  <a:pt x="704" y="129"/>
                </a:lnTo>
                <a:lnTo>
                  <a:pt x="704" y="321"/>
                </a:lnTo>
                <a:lnTo>
                  <a:pt x="182" y="321"/>
                </a:lnTo>
                <a:lnTo>
                  <a:pt x="182" y="129"/>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75" name="グループ化 282"/>
          <p:cNvGrpSpPr/>
          <p:nvPr/>
        </p:nvGrpSpPr>
        <p:grpSpPr>
          <a:xfrm>
            <a:off x="6618187" y="3099583"/>
            <a:ext cx="436209" cy="376519"/>
            <a:chOff x="4887516" y="682625"/>
            <a:chExt cx="381000" cy="385971"/>
          </a:xfrm>
          <a:solidFill>
            <a:srgbClr val="54C2F0"/>
          </a:solidFill>
        </p:grpSpPr>
        <p:sp>
          <p:nvSpPr>
            <p:cNvPr id="76" name="Rectangle 195"/>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7" name="Rectangle 196"/>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78" name="Freeform 197"/>
            <p:cNvSpPr>
              <a:spLocks noEditPoints="1"/>
            </p:cNvSpPr>
            <p:nvPr/>
          </p:nvSpPr>
          <p:spPr bwMode="auto">
            <a:xfrm>
              <a:off x="4887516" y="827296"/>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79" name="Freeform 152"/>
          <p:cNvSpPr>
            <a:spLocks noEditPoints="1"/>
          </p:cNvSpPr>
          <p:nvPr/>
        </p:nvSpPr>
        <p:spPr bwMode="auto">
          <a:xfrm>
            <a:off x="1097615" y="3270451"/>
            <a:ext cx="413362" cy="480585"/>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FF858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0" name="テキスト ボックス 79"/>
          <p:cNvSpPr txBox="1"/>
          <p:nvPr/>
        </p:nvSpPr>
        <p:spPr bwMode="black">
          <a:xfrm>
            <a:off x="1169622" y="3414468"/>
            <a:ext cx="504056" cy="161583"/>
          </a:xfrm>
          <a:prstGeom prst="rect">
            <a:avLst/>
          </a:prstGeom>
        </p:spPr>
        <p:txBody>
          <a:bodyPr wrap="square" lIns="0" tIns="0" rIns="0" bIns="0" rtlCol="0" anchor="t" anchorCtr="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srgbClr val="FF8585"/>
                </a:solidFill>
                <a:effectLst/>
                <a:uLnTx/>
                <a:uFill>
                  <a:solidFill>
                    <a:srgbClr val="FFC000"/>
                  </a:solidFill>
                </a:uFill>
                <a:latin typeface="メイリオ" pitchFamily="50" charset="-128"/>
                <a:ea typeface="メイリオ" pitchFamily="50" charset="-128"/>
                <a:cs typeface="メイリオ" pitchFamily="50" charset="-128"/>
              </a:rPr>
              <a:t>CSV</a:t>
            </a:r>
            <a:endParaRPr kumimoji="0" lang="en-US" altLang="ja-JP" sz="1200" b="1" i="0" u="none" strike="noStrike" kern="0" cap="none" spc="0" normalizeH="0" baseline="0" noProof="0" dirty="0">
              <a:ln>
                <a:noFill/>
              </a:ln>
              <a:solidFill>
                <a:srgbClr val="FF8585"/>
              </a:solidFill>
              <a:effectLst/>
              <a:uLnTx/>
              <a:uFill>
                <a:solidFill>
                  <a:srgbClr val="FFC000"/>
                </a:solidFill>
              </a:uFill>
              <a:latin typeface="メイリオ" pitchFamily="50" charset="-128"/>
              <a:ea typeface="メイリオ" pitchFamily="50" charset="-128"/>
              <a:cs typeface="メイリオ" pitchFamily="50" charset="-128"/>
            </a:endParaRPr>
          </a:p>
        </p:txBody>
      </p:sp>
      <p:grpSp>
        <p:nvGrpSpPr>
          <p:cNvPr id="81" name="グループ化 254"/>
          <p:cNvGrpSpPr/>
          <p:nvPr/>
        </p:nvGrpSpPr>
        <p:grpSpPr>
          <a:xfrm>
            <a:off x="1057386" y="4251405"/>
            <a:ext cx="413362" cy="480585"/>
            <a:chOff x="4011216" y="1584325"/>
            <a:chExt cx="330200" cy="381000"/>
          </a:xfrm>
          <a:solidFill>
            <a:srgbClr val="FF8585"/>
          </a:solidFill>
        </p:grpSpPr>
        <p:sp>
          <p:nvSpPr>
            <p:cNvPr id="82"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3"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4"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85"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86" name="角丸四角形 85"/>
          <p:cNvSpPr/>
          <p:nvPr/>
        </p:nvSpPr>
        <p:spPr>
          <a:xfrm>
            <a:off x="3455876" y="1948241"/>
            <a:ext cx="1944216" cy="220534"/>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a:ea typeface="メイリオ"/>
                <a:cs typeface="+mn-cs"/>
              </a:rPr>
              <a:t>利用端末制限</a:t>
            </a:r>
          </a:p>
        </p:txBody>
      </p:sp>
      <p:sp>
        <p:nvSpPr>
          <p:cNvPr id="87" name="Freeform 438"/>
          <p:cNvSpPr>
            <a:spLocks noEditPoints="1"/>
          </p:cNvSpPr>
          <p:nvPr/>
        </p:nvSpPr>
        <p:spPr bwMode="auto">
          <a:xfrm>
            <a:off x="4100655" y="2315477"/>
            <a:ext cx="228537" cy="294158"/>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pic>
        <p:nvPicPr>
          <p:cNvPr id="88" name="図 87"/>
          <p:cNvPicPr/>
          <p:nvPr/>
        </p:nvPicPr>
        <p:blipFill>
          <a:blip r:embed="rId4" cstate="print">
            <a:extLst>
              <a:ext uri="{28A0092B-C50C-407E-A947-70E740481C1C}">
                <a14:useLocalDpi xmlns:a14="http://schemas.microsoft.com/office/drawing/2010/main" val="0"/>
              </a:ext>
            </a:extLst>
          </a:blip>
          <a:stretch>
            <a:fillRect/>
          </a:stretch>
        </p:blipFill>
        <p:spPr>
          <a:xfrm>
            <a:off x="871474" y="2254055"/>
            <a:ext cx="915705" cy="446621"/>
          </a:xfrm>
          <a:prstGeom prst="rect">
            <a:avLst/>
          </a:prstGeom>
          <a:ln>
            <a:solidFill>
              <a:schemeClr val="bg1">
                <a:lumMod val="85000"/>
              </a:schemeClr>
            </a:solidFill>
          </a:ln>
        </p:spPr>
      </p:pic>
    </p:spTree>
    <p:extLst>
      <p:ext uri="{BB962C8B-B14F-4D97-AF65-F5344CB8AC3E}">
        <p14:creationId xmlns:p14="http://schemas.microsoft.com/office/powerpoint/2010/main" val="53605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34</a:t>
            </a:fld>
            <a:endParaRPr kumimoji="1" lang="ja-JP" altLang="en-US" dirty="0"/>
          </a:p>
        </p:txBody>
      </p:sp>
      <p:sp>
        <p:nvSpPr>
          <p:cNvPr id="3" name="タイトル 2"/>
          <p:cNvSpPr>
            <a:spLocks noGrp="1"/>
          </p:cNvSpPr>
          <p:nvPr>
            <p:ph type="title"/>
          </p:nvPr>
        </p:nvSpPr>
        <p:spPr/>
        <p:txBody>
          <a:bodyPr/>
          <a:lstStyle/>
          <a:p>
            <a:r>
              <a:rPr kumimoji="1" lang="ja-JP" altLang="en-US" dirty="0"/>
              <a:t>人事・給与管理（マイナンバー管理）</a:t>
            </a:r>
          </a:p>
        </p:txBody>
      </p:sp>
      <p:sp>
        <p:nvSpPr>
          <p:cNvPr id="4" name="フッター プレースホルダー 3"/>
          <p:cNvSpPr>
            <a:spLocks noGrp="1"/>
          </p:cNvSpPr>
          <p:nvPr>
            <p:ph type="ftr" sz="quarter" idx="3"/>
          </p:nvPr>
        </p:nvSpPr>
        <p:spPr>
          <a:xfrm>
            <a:off x="251618" y="4958522"/>
            <a:ext cx="1693399" cy="97504"/>
          </a:xfrm>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en-US" altLang="ja-JP" dirty="0"/>
              <a:t>CSV</a:t>
            </a:r>
            <a:r>
              <a:rPr kumimoji="1" lang="ja-JP" altLang="en-US" dirty="0"/>
              <a:t>ファイルおよび画像ファイルの一括取込</a:t>
            </a:r>
          </a:p>
        </p:txBody>
      </p:sp>
      <p:sp>
        <p:nvSpPr>
          <p:cNvPr id="6" name="テキスト プレースホルダー 5"/>
          <p:cNvSpPr>
            <a:spLocks noGrp="1"/>
          </p:cNvSpPr>
          <p:nvPr>
            <p:ph type="body" sz="quarter" idx="17"/>
          </p:nvPr>
        </p:nvSpPr>
        <p:spPr/>
        <p:txBody>
          <a:bodyPr/>
          <a:lstStyle/>
          <a:p>
            <a:pPr>
              <a:lnSpc>
                <a:spcPts val="1600"/>
              </a:lnSpc>
            </a:pPr>
            <a:r>
              <a:rPr kumimoji="1" lang="ja-JP" altLang="en-US" dirty="0"/>
              <a:t>市販のマイナンバー収集システムや、手動収集したマイナンバー情報を一括で取り込む機能です</a:t>
            </a:r>
            <a:endParaRPr kumimoji="1" lang="en-US" altLang="ja-JP" dirty="0"/>
          </a:p>
          <a:p>
            <a:pPr>
              <a:lnSpc>
                <a:spcPts val="1600"/>
              </a:lnSpc>
            </a:pPr>
            <a:r>
              <a:rPr lang="ja-JP" altLang="en-US" dirty="0"/>
              <a:t>番号情報だけでなく、番号確認や本人確認用の証憑情報も取込可能です</a:t>
            </a:r>
            <a:endParaRPr lang="en-US" altLang="ja-JP" dirty="0"/>
          </a:p>
          <a:p>
            <a:pPr>
              <a:lnSpc>
                <a:spcPts val="1600"/>
              </a:lnSpc>
            </a:pPr>
            <a:r>
              <a:rPr kumimoji="1" lang="ja-JP" altLang="en-US" dirty="0"/>
              <a:t>正常に取込まれた際に、</a:t>
            </a:r>
            <a:r>
              <a:rPr kumimoji="1" lang="en-US" altLang="ja-JP" dirty="0"/>
              <a:t>PC</a:t>
            </a:r>
            <a:r>
              <a:rPr kumimoji="1" lang="ja-JP" altLang="en-US" dirty="0" err="1"/>
              <a:t>に保</a:t>
            </a:r>
            <a:r>
              <a:rPr kumimoji="1" lang="ja-JP" altLang="en-US" dirty="0"/>
              <a:t>存され</a:t>
            </a:r>
            <a:r>
              <a:rPr lang="ja-JP" altLang="en-US" dirty="0"/>
              <a:t>た元ファイル情報を自動的に削除することも可能です</a:t>
            </a:r>
            <a:endParaRPr lang="en-US" altLang="ja-JP" dirty="0"/>
          </a:p>
          <a:p>
            <a:pPr>
              <a:lnSpc>
                <a:spcPts val="1600"/>
              </a:lnSpc>
            </a:pPr>
            <a:r>
              <a:rPr lang="en-US" altLang="ja-JP" dirty="0"/>
              <a:t>※</a:t>
            </a:r>
            <a:r>
              <a:rPr lang="ja-JP" altLang="en-US" dirty="0"/>
              <a:t>取込可能な画像ファイルの形式：</a:t>
            </a:r>
            <a:r>
              <a:rPr lang="en-US" altLang="ja-JP" dirty="0"/>
              <a:t>BMP/JPG/JPEG/GIF</a:t>
            </a:r>
          </a:p>
          <a:p>
            <a:pPr>
              <a:lnSpc>
                <a:spcPts val="1600"/>
              </a:lnSpc>
            </a:pPr>
            <a:r>
              <a:rPr lang="ja-JP" altLang="en-US" dirty="0"/>
              <a:t>　取込可能な画像ファイルの最大サイズ：縦</a:t>
            </a:r>
            <a:r>
              <a:rPr lang="en-US" altLang="ja-JP" dirty="0"/>
              <a:t>394</a:t>
            </a:r>
            <a:r>
              <a:rPr lang="ja-JP" altLang="en-US" dirty="0"/>
              <a:t>ピクセル </a:t>
            </a:r>
            <a:r>
              <a:rPr lang="en-US" altLang="ja-JP" dirty="0"/>
              <a:t>× </a:t>
            </a:r>
            <a:r>
              <a:rPr lang="ja-JP" altLang="en-US" dirty="0"/>
              <a:t>横</a:t>
            </a:r>
            <a:r>
              <a:rPr lang="en-US" altLang="ja-JP" dirty="0"/>
              <a:t>583</a:t>
            </a:r>
            <a:r>
              <a:rPr lang="ja-JP" altLang="en-US" dirty="0"/>
              <a:t>ピクセル</a:t>
            </a:r>
            <a:endParaRPr lang="en-US" altLang="ja-JP" dirty="0"/>
          </a:p>
        </p:txBody>
      </p:sp>
      <p:sp>
        <p:nvSpPr>
          <p:cNvPr id="7" name="角丸四角形 6"/>
          <p:cNvSpPr/>
          <p:nvPr/>
        </p:nvSpPr>
        <p:spPr>
          <a:xfrm>
            <a:off x="4283968" y="2499742"/>
            <a:ext cx="4501257" cy="2232247"/>
          </a:xfrm>
          <a:prstGeom prst="roundRect">
            <a:avLst>
              <a:gd name="adj" fmla="val 472"/>
            </a:avLst>
          </a:prstGeom>
          <a:solidFill>
            <a:srgbClr val="FFFFFF"/>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8" name="角丸四角形 7"/>
          <p:cNvSpPr/>
          <p:nvPr/>
        </p:nvSpPr>
        <p:spPr>
          <a:xfrm>
            <a:off x="359535" y="2499742"/>
            <a:ext cx="3727601" cy="2232247"/>
          </a:xfrm>
          <a:prstGeom prst="roundRect">
            <a:avLst>
              <a:gd name="adj" fmla="val 472"/>
            </a:avLst>
          </a:prstGeom>
          <a:solidFill>
            <a:srgbClr val="FFFFFF"/>
          </a:solidFill>
          <a:ln w="25400" cap="flat" cmpd="sng" algn="ctr">
            <a:solidFill>
              <a:srgbClr val="FF8585"/>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9" name="角丸四角形 8"/>
          <p:cNvSpPr/>
          <p:nvPr/>
        </p:nvSpPr>
        <p:spPr>
          <a:xfrm>
            <a:off x="359532" y="2499742"/>
            <a:ext cx="3727603" cy="288032"/>
          </a:xfrm>
          <a:prstGeom prst="roundRect">
            <a:avLst>
              <a:gd name="adj" fmla="val 0"/>
            </a:avLst>
          </a:prstGeom>
          <a:solidFill>
            <a:srgbClr val="FF8585"/>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rPr>
              <a:t>マイナンバーの収集</a:t>
            </a:r>
          </a:p>
        </p:txBody>
      </p:sp>
      <p:sp>
        <p:nvSpPr>
          <p:cNvPr id="10" name="Freeform 305"/>
          <p:cNvSpPr>
            <a:spLocks noEditPoints="1"/>
          </p:cNvSpPr>
          <p:nvPr/>
        </p:nvSpPr>
        <p:spPr bwMode="auto">
          <a:xfrm>
            <a:off x="2771800" y="2941929"/>
            <a:ext cx="466364" cy="429644"/>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FF858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nvGrpSpPr>
          <p:cNvPr id="11" name="グループ化 525"/>
          <p:cNvGrpSpPr/>
          <p:nvPr/>
        </p:nvGrpSpPr>
        <p:grpSpPr>
          <a:xfrm>
            <a:off x="661604" y="2952517"/>
            <a:ext cx="490016" cy="447325"/>
            <a:chOff x="3784104" y="1923678"/>
            <a:chExt cx="381000" cy="381000"/>
          </a:xfrm>
          <a:solidFill>
            <a:srgbClr val="FF8585"/>
          </a:solidFill>
        </p:grpSpPr>
        <p:sp>
          <p:nvSpPr>
            <p:cNvPr id="12"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3"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14" name="テキスト ボックス 13"/>
          <p:cNvSpPr txBox="1"/>
          <p:nvPr/>
        </p:nvSpPr>
        <p:spPr bwMode="black">
          <a:xfrm>
            <a:off x="1403648" y="4547324"/>
            <a:ext cx="1306447" cy="184666"/>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CSV</a:t>
            </a:r>
            <a:r>
              <a:rPr kumimoji="0" lang="ja-JP" altLang="en-US"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a:t>
            </a:r>
            <a:r>
              <a:rPr kumimoji="0" lang="en-US" altLang="ja-JP"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 画像</a:t>
            </a: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データ</a:t>
            </a:r>
            <a:endParaRPr kumimoji="0" lang="en-US" altLang="ja-JP" sz="12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5" name="テキスト ボックス 14"/>
          <p:cNvSpPr txBox="1"/>
          <p:nvPr/>
        </p:nvSpPr>
        <p:spPr bwMode="black">
          <a:xfrm>
            <a:off x="1240396" y="3013937"/>
            <a:ext cx="846386" cy="338554"/>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マイナンバー</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収集システム</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6" name="右矢印 15"/>
          <p:cNvSpPr/>
          <p:nvPr/>
        </p:nvSpPr>
        <p:spPr bwMode="gray">
          <a:xfrm rot="2521870">
            <a:off x="1240009" y="3529987"/>
            <a:ext cx="330352" cy="260865"/>
          </a:xfrm>
          <a:prstGeom prst="rightArrow">
            <a:avLst/>
          </a:prstGeom>
          <a:solidFill>
            <a:srgbClr val="FF8585"/>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17" name="右矢印 16"/>
          <p:cNvSpPr/>
          <p:nvPr/>
        </p:nvSpPr>
        <p:spPr bwMode="gray">
          <a:xfrm rot="8164285">
            <a:off x="2613198" y="3528930"/>
            <a:ext cx="330352" cy="260865"/>
          </a:xfrm>
          <a:prstGeom prst="rightArrow">
            <a:avLst/>
          </a:prstGeom>
          <a:solidFill>
            <a:srgbClr val="FF8585"/>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18" name="テキスト ボックス 17"/>
          <p:cNvSpPr txBox="1"/>
          <p:nvPr/>
        </p:nvSpPr>
        <p:spPr bwMode="black">
          <a:xfrm>
            <a:off x="3355293" y="3073389"/>
            <a:ext cx="564257" cy="169277"/>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手動収集</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19" name="右矢印 18"/>
          <p:cNvSpPr/>
          <p:nvPr/>
        </p:nvSpPr>
        <p:spPr bwMode="gray">
          <a:xfrm>
            <a:off x="3699864" y="3865319"/>
            <a:ext cx="1016152" cy="312049"/>
          </a:xfrm>
          <a:prstGeom prst="rightArrow">
            <a:avLst/>
          </a:prstGeom>
          <a:solidFill>
            <a:srgbClr val="FF8585"/>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20" name="Freeform 364"/>
          <p:cNvSpPr>
            <a:spLocks noEditPoints="1"/>
          </p:cNvSpPr>
          <p:nvPr/>
        </p:nvSpPr>
        <p:spPr bwMode="auto">
          <a:xfrm>
            <a:off x="7242508" y="3857854"/>
            <a:ext cx="483906" cy="58819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1" name="テキスト ボックス 20"/>
          <p:cNvSpPr txBox="1"/>
          <p:nvPr/>
        </p:nvSpPr>
        <p:spPr bwMode="black">
          <a:xfrm>
            <a:off x="7474385" y="4482165"/>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rPr>
              <a:t>マイナンバー</a:t>
            </a:r>
            <a:endParaRPr kumimoji="0" lang="en-US" altLang="ja-JP" sz="1400" b="1"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22" name="テキスト ボックス 21"/>
          <p:cNvSpPr txBox="1"/>
          <p:nvPr/>
        </p:nvSpPr>
        <p:spPr bwMode="black">
          <a:xfrm>
            <a:off x="7690409" y="4296888"/>
            <a:ext cx="626007" cy="213821"/>
          </a:xfrm>
          <a:prstGeom prst="rect">
            <a:avLst/>
          </a:prstGeom>
        </p:spPr>
        <p:txBody>
          <a:bodyPr wrap="none" lIns="0" tIns="0" rIns="0" bIns="0" rtlCol="0" anchor="t" anchorCtr="0">
            <a:no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rPr>
              <a:t>暗号化</a:t>
            </a:r>
            <a:endParaRPr kumimoji="0" lang="en-US" altLang="ja-JP" sz="1050" b="1" i="0" u="none" strike="noStrike" kern="0" cap="none" spc="0" normalizeH="0" baseline="0" noProof="0" dirty="0">
              <a:ln>
                <a:noFill/>
              </a:ln>
              <a:solidFill>
                <a:srgbClr val="00A3EC"/>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23" name="Freeform 438"/>
          <p:cNvSpPr>
            <a:spLocks noEditPoints="1"/>
          </p:cNvSpPr>
          <p:nvPr/>
        </p:nvSpPr>
        <p:spPr bwMode="auto">
          <a:xfrm>
            <a:off x="7866511" y="3898084"/>
            <a:ext cx="273805" cy="352000"/>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4" name="角丸四角形 23"/>
          <p:cNvSpPr/>
          <p:nvPr/>
        </p:nvSpPr>
        <p:spPr>
          <a:xfrm>
            <a:off x="4283968" y="2499742"/>
            <a:ext cx="4501257" cy="288032"/>
          </a:xfrm>
          <a:prstGeom prst="roundRect">
            <a:avLst>
              <a:gd name="adj" fmla="val 0"/>
            </a:avLst>
          </a:prstGeom>
          <a:solidFill>
            <a:srgbClr val="54C2F0"/>
          </a:solidFill>
          <a:ln w="25400" cap="flat" cmpd="sng" algn="ctr">
            <a:noFill/>
            <a:prstDash val="solid"/>
          </a:ln>
          <a:effectLst/>
        </p:spPr>
        <p:txBody>
          <a:bodyPr lIns="91436" tIns="45718" rIns="91436" bIns="45718"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a:ln>
                  <a:noFill/>
                </a:ln>
                <a:solidFill>
                  <a:srgbClr val="FFFFFF"/>
                </a:solidFill>
                <a:effectLst/>
                <a:uLnTx/>
                <a:uFillTx/>
                <a:latin typeface="メイリオ"/>
                <a:ea typeface="メイリオ"/>
                <a:cs typeface="+mn-cs"/>
              </a:rPr>
              <a:t>SuperStream</a:t>
            </a:r>
            <a:endParaRPr kumimoji="0" lang="ja-JP" altLang="en-US" sz="1400" b="1" i="0" u="none" strike="noStrike" kern="0" cap="none" spc="0" normalizeH="0" baseline="0" noProof="0" dirty="0">
              <a:ln>
                <a:noFill/>
              </a:ln>
              <a:solidFill>
                <a:srgbClr val="FFFFFF"/>
              </a:solidFill>
              <a:effectLst/>
              <a:uLnTx/>
              <a:uFillTx/>
              <a:latin typeface="メイリオ"/>
              <a:ea typeface="メイリオ"/>
              <a:cs typeface="+mn-cs"/>
            </a:endParaRPr>
          </a:p>
        </p:txBody>
      </p:sp>
      <p:grpSp>
        <p:nvGrpSpPr>
          <p:cNvPr id="25" name="グループ化 525"/>
          <p:cNvGrpSpPr/>
          <p:nvPr/>
        </p:nvGrpSpPr>
        <p:grpSpPr>
          <a:xfrm>
            <a:off x="5299100" y="3931049"/>
            <a:ext cx="490016" cy="447325"/>
            <a:chOff x="3784104" y="1923678"/>
            <a:chExt cx="381000" cy="381000"/>
          </a:xfrm>
          <a:solidFill>
            <a:srgbClr val="54C2F0"/>
          </a:solidFill>
        </p:grpSpPr>
        <p:sp>
          <p:nvSpPr>
            <p:cNvPr id="2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2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pic>
        <p:nvPicPr>
          <p:cNvPr id="28" name="Picture 2"/>
          <p:cNvPicPr>
            <a:picLocks noChangeAspect="1" noChangeArrowheads="1"/>
          </p:cNvPicPr>
          <p:nvPr/>
        </p:nvPicPr>
        <p:blipFill>
          <a:blip r:embed="rId3" cstate="email"/>
          <a:srcRect/>
          <a:stretch>
            <a:fillRect/>
          </a:stretch>
        </p:blipFill>
        <p:spPr bwMode="auto">
          <a:xfrm>
            <a:off x="2310643" y="3935256"/>
            <a:ext cx="631276" cy="392558"/>
          </a:xfrm>
          <a:prstGeom prst="rect">
            <a:avLst/>
          </a:prstGeom>
          <a:noFill/>
          <a:ln w="9525">
            <a:noFill/>
            <a:miter lim="800000"/>
            <a:headEnd/>
            <a:tailEnd/>
          </a:ln>
        </p:spPr>
      </p:pic>
      <p:pic>
        <p:nvPicPr>
          <p:cNvPr id="29" name="Picture 1"/>
          <p:cNvPicPr>
            <a:picLocks noChangeAspect="1" noChangeArrowheads="1"/>
          </p:cNvPicPr>
          <p:nvPr/>
        </p:nvPicPr>
        <p:blipFill>
          <a:blip r:embed="rId4" cstate="email"/>
          <a:srcRect/>
          <a:stretch>
            <a:fillRect/>
          </a:stretch>
        </p:blipFill>
        <p:spPr bwMode="auto">
          <a:xfrm>
            <a:off x="1996437" y="4083918"/>
            <a:ext cx="638242" cy="398342"/>
          </a:xfrm>
          <a:prstGeom prst="rect">
            <a:avLst/>
          </a:prstGeom>
          <a:noFill/>
          <a:ln w="9525">
            <a:noFill/>
            <a:miter lim="800000"/>
            <a:headEnd/>
            <a:tailEnd/>
          </a:ln>
        </p:spPr>
      </p:pic>
      <p:sp>
        <p:nvSpPr>
          <p:cNvPr id="30" name="右矢印 29"/>
          <p:cNvSpPr/>
          <p:nvPr/>
        </p:nvSpPr>
        <p:spPr bwMode="gray">
          <a:xfrm>
            <a:off x="6264188" y="4103111"/>
            <a:ext cx="620982" cy="260865"/>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31" name="テキスト ボックス 30"/>
          <p:cNvSpPr txBox="1"/>
          <p:nvPr/>
        </p:nvSpPr>
        <p:spPr bwMode="black">
          <a:xfrm>
            <a:off x="5120916" y="4447640"/>
            <a:ext cx="846386" cy="169277"/>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取込指示画面</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32" name="Text Box 5"/>
          <p:cNvSpPr txBox="1">
            <a:spLocks noChangeArrowheads="1"/>
          </p:cNvSpPr>
          <p:nvPr/>
        </p:nvSpPr>
        <p:spPr bwMode="auto">
          <a:xfrm>
            <a:off x="4788024" y="3231726"/>
            <a:ext cx="1512168" cy="6001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取込指示</a:t>
            </a:r>
            <a:endParaRPr kumimoji="0" lang="en-US" altLang="ja-JP"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元ファイル情報</a:t>
            </a:r>
            <a:endParaRPr kumimoji="0" lang="en-US" altLang="ja-JP"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を自動削除</a:t>
            </a:r>
            <a:endParaRPr kumimoji="0" lang="en-US" altLang="ja-JP" sz="11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endParaRPr>
          </a:p>
        </p:txBody>
      </p:sp>
      <p:cxnSp>
        <p:nvCxnSpPr>
          <p:cNvPr id="33" name="直線コネクタ 32"/>
          <p:cNvCxnSpPr/>
          <p:nvPr/>
        </p:nvCxnSpPr>
        <p:spPr>
          <a:xfrm flipH="1">
            <a:off x="6588224" y="2787774"/>
            <a:ext cx="2" cy="1980220"/>
          </a:xfrm>
          <a:prstGeom prst="line">
            <a:avLst/>
          </a:prstGeom>
          <a:noFill/>
          <a:ln w="38100" cap="flat" cmpd="sng" algn="ctr">
            <a:solidFill>
              <a:srgbClr val="54C2F0"/>
            </a:solidFill>
            <a:prstDash val="dash"/>
          </a:ln>
          <a:effectLst/>
        </p:spPr>
      </p:cxnSp>
      <p:sp>
        <p:nvSpPr>
          <p:cNvPr id="34" name="テキスト ボックス 33"/>
          <p:cNvSpPr txBox="1"/>
          <p:nvPr/>
        </p:nvSpPr>
        <p:spPr bwMode="black">
          <a:xfrm>
            <a:off x="4447758" y="2931790"/>
            <a:ext cx="923330" cy="184666"/>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rPr>
              <a:t>一括取込機能</a:t>
            </a:r>
            <a:endParaRPr kumimoji="0" lang="en-US" altLang="ja-JP" sz="1200" b="1"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endParaRPr>
          </a:p>
        </p:txBody>
      </p:sp>
      <p:grpSp>
        <p:nvGrpSpPr>
          <p:cNvPr id="35" name="グループ化 525"/>
          <p:cNvGrpSpPr/>
          <p:nvPr/>
        </p:nvGrpSpPr>
        <p:grpSpPr>
          <a:xfrm>
            <a:off x="7142465" y="2948072"/>
            <a:ext cx="490016" cy="447325"/>
            <a:chOff x="3784104" y="1923678"/>
            <a:chExt cx="381000" cy="381000"/>
          </a:xfrm>
          <a:solidFill>
            <a:srgbClr val="54C2F0"/>
          </a:solidFill>
        </p:grpSpPr>
        <p:sp>
          <p:nvSpPr>
            <p:cNvPr id="3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3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grpSp>
      <p:sp>
        <p:nvSpPr>
          <p:cNvPr id="38" name="右矢印 37"/>
          <p:cNvSpPr/>
          <p:nvPr/>
        </p:nvSpPr>
        <p:spPr bwMode="gray">
          <a:xfrm rot="5400000">
            <a:off x="7588180" y="3517298"/>
            <a:ext cx="304344" cy="283159"/>
          </a:xfrm>
          <a:prstGeom prst="rightArrow">
            <a:avLst/>
          </a:prstGeom>
          <a:solidFill>
            <a:srgbClr val="54C2F0"/>
          </a:solidFill>
          <a:ln w="9525" cap="flat" cmpd="sng" algn="ctr">
            <a:noFill/>
            <a:prstDash val="solid"/>
            <a:headEnd/>
            <a:tailEnd/>
          </a:ln>
          <a:effectLst/>
        </p:spPr>
        <p:txBody>
          <a:bodyPr wrap="none"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0" cap="none" spc="0" normalizeH="0" baseline="0" noProof="0" dirty="0">
              <a:ln>
                <a:noFill/>
              </a:ln>
              <a:solidFill>
                <a:sysClr val="windowText" lastClr="000000">
                  <a:lumMod val="75000"/>
                  <a:lumOff val="25000"/>
                </a:sysClr>
              </a:solidFill>
              <a:effectLst/>
              <a:uLnTx/>
              <a:uFillTx/>
              <a:latin typeface="HGP創英角ｺﾞｼｯｸUB" pitchFamily="50" charset="-128"/>
              <a:ea typeface="HGP創英角ｺﾞｼｯｸUB" pitchFamily="50" charset="-128"/>
              <a:cs typeface="+mn-cs"/>
            </a:endParaRPr>
          </a:p>
        </p:txBody>
      </p:sp>
      <p:sp>
        <p:nvSpPr>
          <p:cNvPr id="39" name="テキスト ボックス 38"/>
          <p:cNvSpPr txBox="1"/>
          <p:nvPr/>
        </p:nvSpPr>
        <p:spPr bwMode="black">
          <a:xfrm>
            <a:off x="7678777" y="3105386"/>
            <a:ext cx="910506" cy="169277"/>
          </a:xfrm>
          <a:prstGeom prst="rect">
            <a:avLst/>
          </a:prstGeom>
        </p:spPr>
        <p:txBody>
          <a:bodyPr wrap="none" lIns="0" tIns="0" rIns="0" bIns="0" rtlCol="0" anchor="t" anchorCtr="0">
            <a:spAutoFit/>
          </a:bodyPr>
          <a:lstStyle/>
          <a:p>
            <a:pPr marL="0" marR="0" lvl="0" indent="0" algn="ctr" defTabSz="685766"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修正</a:t>
            </a:r>
            <a:r>
              <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a:t>
            </a:r>
            <a:r>
              <a:rPr kumimoji="0" lang="ja-JP" altLang="en-US"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rPr>
              <a:t>削除など</a:t>
            </a:r>
            <a:endParaRPr kumimoji="0" lang="en-US" altLang="ja-JP" sz="1100" b="0" i="0" u="none" strike="noStrike" kern="0" cap="none" spc="0" normalizeH="0" baseline="0" noProof="0" dirty="0">
              <a:ln>
                <a:noFill/>
              </a:ln>
              <a:solidFill>
                <a:prstClr val="black"/>
              </a:solidFill>
              <a:effectLst/>
              <a:uLnTx/>
              <a:uFill>
                <a:solidFill>
                  <a:srgbClr val="FFC000"/>
                </a:solidFill>
              </a:uFill>
              <a:latin typeface="メイリオ" pitchFamily="50" charset="-128"/>
              <a:ea typeface="メイリオ" pitchFamily="50" charset="-128"/>
              <a:cs typeface="メイリオ" pitchFamily="50" charset="-128"/>
            </a:endParaRPr>
          </a:p>
        </p:txBody>
      </p:sp>
      <p:sp>
        <p:nvSpPr>
          <p:cNvPr id="40" name="Freeform 152"/>
          <p:cNvSpPr>
            <a:spLocks noEditPoints="1"/>
          </p:cNvSpPr>
          <p:nvPr/>
        </p:nvSpPr>
        <p:spPr bwMode="auto">
          <a:xfrm>
            <a:off x="1410543" y="4011910"/>
            <a:ext cx="395170" cy="420065"/>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FF8585"/>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41" name="テキスト ボックス 40"/>
          <p:cNvSpPr txBox="1"/>
          <p:nvPr/>
        </p:nvSpPr>
        <p:spPr bwMode="black">
          <a:xfrm>
            <a:off x="1482551" y="4155927"/>
            <a:ext cx="504056" cy="161583"/>
          </a:xfrm>
          <a:prstGeom prst="rect">
            <a:avLst/>
          </a:prstGeom>
        </p:spPr>
        <p:txBody>
          <a:bodyPr wrap="square" lIns="0" tIns="0" rIns="0" bIns="0" rtlCol="0" anchor="t" anchorCtr="0">
            <a:spAutoFit/>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dirty="0">
                <a:ln>
                  <a:noFill/>
                </a:ln>
                <a:solidFill>
                  <a:srgbClr val="FF8585"/>
                </a:solidFill>
                <a:effectLst/>
                <a:uLnTx/>
                <a:uFill>
                  <a:solidFill>
                    <a:srgbClr val="FFC000"/>
                  </a:solidFill>
                </a:uFill>
                <a:latin typeface="メイリオ" pitchFamily="50" charset="-128"/>
                <a:ea typeface="メイリオ" pitchFamily="50" charset="-128"/>
                <a:cs typeface="メイリオ" pitchFamily="50" charset="-128"/>
              </a:rPr>
              <a:t>CSV</a:t>
            </a:r>
          </a:p>
        </p:txBody>
      </p:sp>
    </p:spTree>
    <p:extLst>
      <p:ext uri="{BB962C8B-B14F-4D97-AF65-F5344CB8AC3E}">
        <p14:creationId xmlns:p14="http://schemas.microsoft.com/office/powerpoint/2010/main" val="11841563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35</a:t>
            </a:fld>
            <a:endParaRPr kumimoji="1" lang="ja-JP" altLang="en-US" dirty="0"/>
          </a:p>
        </p:txBody>
      </p:sp>
      <p:sp>
        <p:nvSpPr>
          <p:cNvPr id="3" name="タイトル 2"/>
          <p:cNvSpPr>
            <a:spLocks noGrp="1"/>
          </p:cNvSpPr>
          <p:nvPr>
            <p:ph type="title"/>
          </p:nvPr>
        </p:nvSpPr>
        <p:spPr/>
        <p:txBody>
          <a:bodyPr/>
          <a:lstStyle/>
          <a:p>
            <a:r>
              <a:rPr lang="ja-JP" altLang="en-US" dirty="0"/>
              <a:t>人事・給与管理（マイナンバー管理）</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5" name="テキスト プレースホルダー 4"/>
          <p:cNvSpPr>
            <a:spLocks noGrp="1"/>
          </p:cNvSpPr>
          <p:nvPr>
            <p:ph type="body" sz="quarter" idx="16"/>
          </p:nvPr>
        </p:nvSpPr>
        <p:spPr/>
        <p:txBody>
          <a:bodyPr/>
          <a:lstStyle/>
          <a:p>
            <a:r>
              <a:rPr kumimoji="1" lang="ja-JP" altLang="en-US" dirty="0"/>
              <a:t>マイナンバー専用パスワードと</a:t>
            </a:r>
            <a:r>
              <a:rPr kumimoji="1" lang="en-US" altLang="ja-JP" dirty="0"/>
              <a:t>DB</a:t>
            </a:r>
            <a:r>
              <a:rPr kumimoji="1" lang="ja-JP" altLang="en-US" dirty="0"/>
              <a:t>暗号化</a:t>
            </a:r>
          </a:p>
        </p:txBody>
      </p:sp>
      <p:sp>
        <p:nvSpPr>
          <p:cNvPr id="6" name="テキスト プレースホルダー 5"/>
          <p:cNvSpPr>
            <a:spLocks noGrp="1"/>
          </p:cNvSpPr>
          <p:nvPr>
            <p:ph type="body" sz="quarter" idx="17"/>
          </p:nvPr>
        </p:nvSpPr>
        <p:spPr/>
        <p:txBody>
          <a:bodyPr/>
          <a:lstStyle/>
          <a:p>
            <a:r>
              <a:rPr kumimoji="1" lang="ja-JP" altLang="en-US" dirty="0"/>
              <a:t>マイナンバー登録等のマイナンバー管理機能を利用する場合は、マイナンバーパスワード入力画面を表示します</a:t>
            </a:r>
            <a:endParaRPr kumimoji="1" lang="en-US" altLang="ja-JP" dirty="0"/>
          </a:p>
          <a:p>
            <a:r>
              <a:rPr lang="ja-JP" altLang="en-US" dirty="0"/>
              <a:t>また、表示制御機能により画面表示の制御も可能です</a:t>
            </a:r>
            <a:endParaRPr kumimoji="1" lang="ja-JP" altLang="en-US" dirty="0"/>
          </a:p>
        </p:txBody>
      </p:sp>
      <p:pic>
        <p:nvPicPr>
          <p:cNvPr id="7" name="図 6"/>
          <p:cNvPicPr>
            <a:picLocks noChangeAspect="1"/>
          </p:cNvPicPr>
          <p:nvPr/>
        </p:nvPicPr>
        <p:blipFill rotWithShape="1">
          <a:blip r:embed="rId2"/>
          <a:srcRect r="8724"/>
          <a:stretch/>
        </p:blipFill>
        <p:spPr>
          <a:xfrm>
            <a:off x="4222684" y="1769532"/>
            <a:ext cx="4102448" cy="2929184"/>
          </a:xfrm>
          <a:prstGeom prst="rect">
            <a:avLst/>
          </a:prstGeom>
          <a:ln>
            <a:solidFill>
              <a:schemeClr val="bg1">
                <a:lumMod val="50000"/>
              </a:schemeClr>
            </a:solidFill>
          </a:ln>
        </p:spPr>
      </p:pic>
      <p:pic>
        <p:nvPicPr>
          <p:cNvPr id="8" name="図 7"/>
          <p:cNvPicPr>
            <a:picLocks noChangeAspect="1"/>
          </p:cNvPicPr>
          <p:nvPr/>
        </p:nvPicPr>
        <p:blipFill>
          <a:blip r:embed="rId3"/>
          <a:stretch>
            <a:fillRect/>
          </a:stretch>
        </p:blipFill>
        <p:spPr>
          <a:xfrm>
            <a:off x="994478" y="3975637"/>
            <a:ext cx="2810704" cy="821814"/>
          </a:xfrm>
          <a:prstGeom prst="rect">
            <a:avLst/>
          </a:prstGeom>
          <a:ln>
            <a:solidFill>
              <a:schemeClr val="bg1">
                <a:lumMod val="50000"/>
              </a:schemeClr>
            </a:solidFill>
          </a:ln>
        </p:spPr>
      </p:pic>
      <p:sp>
        <p:nvSpPr>
          <p:cNvPr id="9" name="Oval 4"/>
          <p:cNvSpPr>
            <a:spLocks noChangeArrowheads="1"/>
          </p:cNvSpPr>
          <p:nvPr/>
        </p:nvSpPr>
        <p:spPr bwMode="auto">
          <a:xfrm>
            <a:off x="6358186" y="2611731"/>
            <a:ext cx="1040305" cy="250825"/>
          </a:xfrm>
          <a:prstGeom prst="ellipse">
            <a:avLst/>
          </a:prstGeom>
          <a:noFill/>
          <a:ln w="25400" algn="ctr">
            <a:solidFill>
              <a:srgbClr val="FF0000"/>
            </a:solidFill>
            <a:round/>
            <a:headEnd/>
            <a:tailEnd/>
          </a:ln>
          <a:effectLst/>
        </p:spPr>
        <p:txBody>
          <a:bodyPr vert="horz" wrap="square" lIns="36000" tIns="36000" rIns="36000" bIns="3600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ysClr val="windowText" lastClr="000000"/>
              </a:solidFill>
              <a:effectLst/>
              <a:uLnTx/>
              <a:uFillTx/>
              <a:latin typeface="メイリオ"/>
              <a:ea typeface="メイリオ"/>
              <a:cs typeface="+mn-cs"/>
            </a:endParaRPr>
          </a:p>
        </p:txBody>
      </p:sp>
      <p:sp>
        <p:nvSpPr>
          <p:cNvPr id="10" name="下矢印 9"/>
          <p:cNvSpPr/>
          <p:nvPr/>
        </p:nvSpPr>
        <p:spPr>
          <a:xfrm>
            <a:off x="6697363" y="2907841"/>
            <a:ext cx="361950" cy="4848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a:ea typeface="メイリオ"/>
              <a:cs typeface="+mn-cs"/>
            </a:endParaRPr>
          </a:p>
        </p:txBody>
      </p:sp>
      <p:pic>
        <p:nvPicPr>
          <p:cNvPr id="11" name="図 10"/>
          <p:cNvPicPr>
            <a:picLocks noChangeAspect="1"/>
          </p:cNvPicPr>
          <p:nvPr/>
        </p:nvPicPr>
        <p:blipFill rotWithShape="1">
          <a:blip r:embed="rId4"/>
          <a:srcRect l="1" r="18125"/>
          <a:stretch/>
        </p:blipFill>
        <p:spPr>
          <a:xfrm>
            <a:off x="363343" y="1779662"/>
            <a:ext cx="3439538" cy="2115849"/>
          </a:xfrm>
          <a:prstGeom prst="rect">
            <a:avLst/>
          </a:prstGeom>
          <a:ln>
            <a:solidFill>
              <a:schemeClr val="bg1">
                <a:lumMod val="50000"/>
              </a:schemeClr>
            </a:solidFill>
          </a:ln>
        </p:spPr>
      </p:pic>
      <p:cxnSp>
        <p:nvCxnSpPr>
          <p:cNvPr id="47" name="直線矢印コネクタ 46"/>
          <p:cNvCxnSpPr/>
          <p:nvPr/>
        </p:nvCxnSpPr>
        <p:spPr>
          <a:xfrm flipH="1">
            <a:off x="658122" y="3826098"/>
            <a:ext cx="3881" cy="401836"/>
          </a:xfrm>
          <a:prstGeom prst="straightConnector1">
            <a:avLst/>
          </a:prstGeom>
          <a:noFill/>
          <a:ln w="25400" cap="flat" cmpd="sng" algn="ctr">
            <a:solidFill>
              <a:srgbClr val="0065AE">
                <a:shade val="95000"/>
                <a:satMod val="105000"/>
              </a:srgbClr>
            </a:solidFill>
            <a:prstDash val="solid"/>
            <a:tailEnd type="none"/>
          </a:ln>
          <a:effectLst/>
        </p:spPr>
      </p:cxnSp>
      <p:cxnSp>
        <p:nvCxnSpPr>
          <p:cNvPr id="60" name="直線矢印コネクタ 59"/>
          <p:cNvCxnSpPr/>
          <p:nvPr/>
        </p:nvCxnSpPr>
        <p:spPr>
          <a:xfrm flipH="1">
            <a:off x="658122" y="3712294"/>
            <a:ext cx="3881" cy="401836"/>
          </a:xfrm>
          <a:prstGeom prst="straightConnector1">
            <a:avLst/>
          </a:prstGeom>
          <a:noFill/>
          <a:ln w="25400" cap="flat" cmpd="sng" algn="ctr">
            <a:solidFill>
              <a:srgbClr val="0065AE">
                <a:shade val="95000"/>
                <a:satMod val="105000"/>
              </a:srgbClr>
            </a:solidFill>
            <a:prstDash val="solid"/>
            <a:tailEnd type="none"/>
          </a:ln>
          <a:effectLst/>
        </p:spPr>
      </p:cxnSp>
      <p:sp>
        <p:nvSpPr>
          <p:cNvPr id="12" name="フローチャート: 処理 11"/>
          <p:cNvSpPr/>
          <p:nvPr/>
        </p:nvSpPr>
        <p:spPr>
          <a:xfrm>
            <a:off x="434594" y="3545352"/>
            <a:ext cx="828849" cy="172734"/>
          </a:xfrm>
          <a:prstGeom prst="flowChartProcess">
            <a:avLst/>
          </a:prstGeom>
          <a:noFill/>
          <a:ln w="25400" cap="flat" cmpd="sng" algn="ctr">
            <a:solidFill>
              <a:srgbClr val="FF33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sp>
        <p:nvSpPr>
          <p:cNvPr id="15" name="フローチャート: 処理 14"/>
          <p:cNvSpPr/>
          <p:nvPr/>
        </p:nvSpPr>
        <p:spPr>
          <a:xfrm>
            <a:off x="1069266" y="4371950"/>
            <a:ext cx="2693325" cy="193043"/>
          </a:xfrm>
          <a:prstGeom prst="flowChartProcess">
            <a:avLst/>
          </a:prstGeom>
          <a:noFill/>
          <a:ln w="25400" cap="flat" cmpd="sng" algn="ctr">
            <a:solidFill>
              <a:srgbClr val="FF33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rgbClr val="FFFFFF"/>
              </a:solidFill>
              <a:effectLst/>
              <a:uLnTx/>
              <a:uFillTx/>
              <a:latin typeface="メイリオ"/>
              <a:ea typeface="メイリオ"/>
              <a:cs typeface="+mn-cs"/>
            </a:endParaRPr>
          </a:p>
        </p:txBody>
      </p:sp>
      <p:pic>
        <p:nvPicPr>
          <p:cNvPr id="16" name="図 15"/>
          <p:cNvPicPr>
            <a:picLocks noChangeAspect="1"/>
          </p:cNvPicPr>
          <p:nvPr/>
        </p:nvPicPr>
        <p:blipFill>
          <a:blip r:embed="rId5"/>
          <a:stretch>
            <a:fillRect/>
          </a:stretch>
        </p:blipFill>
        <p:spPr>
          <a:xfrm>
            <a:off x="4971453" y="3447337"/>
            <a:ext cx="3813772" cy="1115593"/>
          </a:xfrm>
          <a:prstGeom prst="rect">
            <a:avLst/>
          </a:prstGeom>
          <a:ln w="28575">
            <a:solidFill>
              <a:srgbClr val="FF0000"/>
            </a:solidFill>
          </a:ln>
        </p:spPr>
      </p:pic>
      <p:cxnSp>
        <p:nvCxnSpPr>
          <p:cNvPr id="43" name="直線矢印コネクタ 42"/>
          <p:cNvCxnSpPr/>
          <p:nvPr/>
        </p:nvCxnSpPr>
        <p:spPr>
          <a:xfrm>
            <a:off x="651375" y="4222142"/>
            <a:ext cx="285922" cy="0"/>
          </a:xfrm>
          <a:prstGeom prst="straightConnector1">
            <a:avLst/>
          </a:prstGeom>
          <a:noFill/>
          <a:ln w="25400" cap="flat" cmpd="sng" algn="ctr">
            <a:solidFill>
              <a:srgbClr val="0065AE">
                <a:shade val="95000"/>
                <a:satMod val="105000"/>
              </a:srgbClr>
            </a:solidFill>
            <a:prstDash val="solid"/>
            <a:tailEnd type="arrow"/>
          </a:ln>
          <a:effectLst/>
        </p:spPr>
      </p:cxnSp>
      <p:cxnSp>
        <p:nvCxnSpPr>
          <p:cNvPr id="63" name="直線矢印コネクタ 62"/>
          <p:cNvCxnSpPr/>
          <p:nvPr/>
        </p:nvCxnSpPr>
        <p:spPr>
          <a:xfrm>
            <a:off x="3854030" y="4479962"/>
            <a:ext cx="285922" cy="0"/>
          </a:xfrm>
          <a:prstGeom prst="straightConnector1">
            <a:avLst/>
          </a:prstGeom>
          <a:noFill/>
          <a:ln w="25400" cap="flat" cmpd="sng" algn="ctr">
            <a:solidFill>
              <a:srgbClr val="0065AE">
                <a:shade val="95000"/>
                <a:satMod val="105000"/>
              </a:srgbClr>
            </a:solidFill>
            <a:prstDash val="solid"/>
            <a:tailEnd type="arrow"/>
          </a:ln>
          <a:effectLst/>
        </p:spPr>
      </p:cxnSp>
    </p:spTree>
    <p:extLst>
      <p:ext uri="{BB962C8B-B14F-4D97-AF65-F5344CB8AC3E}">
        <p14:creationId xmlns:p14="http://schemas.microsoft.com/office/powerpoint/2010/main" val="2832457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36</a:t>
            </a:fld>
            <a:endParaRPr lang="ja-JP" altLang="en-US" dirty="0"/>
          </a:p>
        </p:txBody>
      </p:sp>
      <p:sp>
        <p:nvSpPr>
          <p:cNvPr id="3" name="タイトル 2"/>
          <p:cNvSpPr>
            <a:spLocks noGrp="1"/>
          </p:cNvSpPr>
          <p:nvPr>
            <p:ph type="title"/>
          </p:nvPr>
        </p:nvSpPr>
        <p:spPr/>
        <p:txBody>
          <a:bodyPr/>
          <a:lstStyle/>
          <a:p>
            <a:r>
              <a:rPr lang="en-US" altLang="ja-JP" b="0" dirty="0">
                <a:solidFill>
                  <a:srgbClr val="FABE00"/>
                </a:solidFill>
              </a:rPr>
              <a:t>06</a:t>
            </a:r>
            <a:br>
              <a:rPr lang="en-US" altLang="ja-JP" b="0" dirty="0">
                <a:solidFill>
                  <a:srgbClr val="FABE00"/>
                </a:solidFill>
              </a:rPr>
            </a:br>
            <a:r>
              <a:rPr lang="ja-JP" altLang="en-US" dirty="0">
                <a:solidFill>
                  <a:srgbClr val="EE7B48"/>
                </a:solidFill>
              </a:rPr>
              <a:t>その他資料</a:t>
            </a: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681102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8ADD0D3-D157-A37E-4F36-9738C75B1F12}"/>
              </a:ext>
            </a:extLst>
          </p:cNvPr>
          <p:cNvSpPr>
            <a:spLocks noGrp="1"/>
          </p:cNvSpPr>
          <p:nvPr>
            <p:ph type="sldNum" sz="quarter" idx="12"/>
          </p:nvPr>
        </p:nvSpPr>
        <p:spPr/>
        <p:txBody>
          <a:bodyPr/>
          <a:lstStyle/>
          <a:p>
            <a:fld id="{78AE49ED-73EF-499C-8307-28EB0E7CF529}" type="slidenum">
              <a:rPr kumimoji="1" lang="ja-JP" altLang="en-US" smtClean="0"/>
              <a:t>37</a:t>
            </a:fld>
            <a:endParaRPr kumimoji="1" lang="ja-JP" altLang="en-US" dirty="0"/>
          </a:p>
        </p:txBody>
      </p:sp>
      <p:sp>
        <p:nvSpPr>
          <p:cNvPr id="3" name="フッター プレースホルダー 2">
            <a:extLst>
              <a:ext uri="{FF2B5EF4-FFF2-40B4-BE49-F238E27FC236}">
                <a16:creationId xmlns:a16="http://schemas.microsoft.com/office/drawing/2014/main" id="{9E93BC7E-A81D-DB6B-BA54-EFB1058F1606}"/>
              </a:ext>
            </a:extLst>
          </p:cNvPr>
          <p:cNvSpPr>
            <a:spLocks noGrp="1"/>
          </p:cNvSpPr>
          <p:nvPr>
            <p:ph type="ftr" sz="quarter" idx="3"/>
          </p:nvPr>
        </p:nvSpPr>
        <p:spPr/>
        <p:txBody>
          <a:bodyPr/>
          <a:lstStyle/>
          <a:p>
            <a:r>
              <a:rPr lang="en-US" altLang="ja-JP"/>
              <a:t>©Canon IT Solutions Inc.  All rights reserved.</a:t>
            </a:r>
            <a:endParaRPr lang="ja-JP" altLang="en-US" dirty="0"/>
          </a:p>
        </p:txBody>
      </p:sp>
      <p:sp>
        <p:nvSpPr>
          <p:cNvPr id="4" name="テキスト プレースホルダー 3">
            <a:extLst>
              <a:ext uri="{FF2B5EF4-FFF2-40B4-BE49-F238E27FC236}">
                <a16:creationId xmlns:a16="http://schemas.microsoft.com/office/drawing/2014/main" id="{4F66FD83-4D7D-1E62-F4E6-E3EB24B15F93}"/>
              </a:ext>
            </a:extLst>
          </p:cNvPr>
          <p:cNvSpPr>
            <a:spLocks noGrp="1"/>
          </p:cNvSpPr>
          <p:nvPr>
            <p:ph type="body" sz="quarter" idx="16"/>
          </p:nvPr>
        </p:nvSpPr>
        <p:spPr>
          <a:xfrm>
            <a:off x="179512" y="591530"/>
            <a:ext cx="7704856" cy="315310"/>
          </a:xfrm>
        </p:spPr>
        <p:txBody>
          <a:bodyPr/>
          <a:lstStyle/>
          <a:p>
            <a:r>
              <a:rPr kumimoji="1" lang="ja-JP" altLang="en-US" dirty="0"/>
              <a:t>シングルサインオン</a:t>
            </a:r>
            <a:r>
              <a:rPr kumimoji="1" lang="en-US" altLang="ja-JP" dirty="0"/>
              <a:t>(</a:t>
            </a:r>
            <a:r>
              <a:rPr kumimoji="1" lang="en-US" altLang="ja-JP" dirty="0" err="1"/>
              <a:t>MicrosoftEntra</a:t>
            </a:r>
            <a:r>
              <a:rPr kumimoji="1" lang="en-US" altLang="ja-JP" dirty="0"/>
              <a:t> ID (</a:t>
            </a:r>
            <a:r>
              <a:rPr kumimoji="1" lang="ja-JP" altLang="en-US" dirty="0"/>
              <a:t>旧称 </a:t>
            </a:r>
            <a:r>
              <a:rPr kumimoji="1" lang="en-US" altLang="ja-JP" dirty="0"/>
              <a:t>Azure AD))</a:t>
            </a:r>
            <a:r>
              <a:rPr kumimoji="1" lang="ja-JP" altLang="en-US" dirty="0"/>
              <a:t>　</a:t>
            </a:r>
          </a:p>
          <a:p>
            <a:endParaRPr kumimoji="1" lang="ja-JP" altLang="en-US" dirty="0"/>
          </a:p>
        </p:txBody>
      </p:sp>
      <p:sp>
        <p:nvSpPr>
          <p:cNvPr id="5" name="テキスト プレースホルダー 4">
            <a:extLst>
              <a:ext uri="{FF2B5EF4-FFF2-40B4-BE49-F238E27FC236}">
                <a16:creationId xmlns:a16="http://schemas.microsoft.com/office/drawing/2014/main" id="{1BCD990B-D97B-BA28-B77F-3CD2BB12C29B}"/>
              </a:ext>
            </a:extLst>
          </p:cNvPr>
          <p:cNvSpPr>
            <a:spLocks noGrp="1"/>
          </p:cNvSpPr>
          <p:nvPr>
            <p:ph type="body" sz="quarter" idx="17"/>
          </p:nvPr>
        </p:nvSpPr>
        <p:spPr/>
        <p:txBody>
          <a:bodyPr/>
          <a:lstStyle/>
          <a:p>
            <a:r>
              <a:rPr lang="en-US" altLang="ja-JP" dirty="0" err="1"/>
              <a:t>MicrosoftEntra</a:t>
            </a:r>
            <a:r>
              <a:rPr lang="en-US" altLang="ja-JP" dirty="0"/>
              <a:t> ID</a:t>
            </a:r>
            <a:r>
              <a:rPr lang="ja-JP" altLang="en-US" dirty="0"/>
              <a:t>の</a:t>
            </a:r>
            <a:r>
              <a:rPr lang="en-US" altLang="ja-JP" dirty="0"/>
              <a:t>SAML</a:t>
            </a:r>
            <a:r>
              <a:rPr lang="ja-JP" altLang="en-US" dirty="0"/>
              <a:t>認証を利用しログイン</a:t>
            </a:r>
            <a:r>
              <a:rPr lang="en-US" altLang="ja-JP" dirty="0" err="1"/>
              <a:t>MicrosoftEntra</a:t>
            </a:r>
            <a:r>
              <a:rPr lang="en-US" altLang="ja-JP" dirty="0"/>
              <a:t> ID</a:t>
            </a:r>
            <a:r>
              <a:rPr lang="ja-JP" altLang="en-US" dirty="0"/>
              <a:t>のユーザーと</a:t>
            </a:r>
            <a:r>
              <a:rPr lang="en-US" altLang="ja-JP" dirty="0" err="1"/>
              <a:t>SuperStream</a:t>
            </a:r>
            <a:r>
              <a:rPr lang="en-US" altLang="ja-JP" dirty="0"/>
              <a:t>-NX</a:t>
            </a:r>
            <a:r>
              <a:rPr lang="ja-JP" altLang="en-US" dirty="0"/>
              <a:t>のログインユーザーを事前に紐づけておくことで、</a:t>
            </a:r>
            <a:r>
              <a:rPr lang="en-US" altLang="ja-JP" dirty="0" err="1"/>
              <a:t>MicrosoftEntra</a:t>
            </a:r>
            <a:r>
              <a:rPr lang="en-US" altLang="ja-JP" dirty="0"/>
              <a:t> ID</a:t>
            </a:r>
            <a:r>
              <a:rPr lang="ja-JP" altLang="en-US" dirty="0"/>
              <a:t>の認証が通ると紐づけたログインユーザーで </a:t>
            </a:r>
            <a:r>
              <a:rPr lang="en-US" altLang="ja-JP" dirty="0" err="1"/>
              <a:t>SuperStream</a:t>
            </a:r>
            <a:r>
              <a:rPr lang="en-US" altLang="ja-JP" dirty="0"/>
              <a:t>-NX </a:t>
            </a:r>
            <a:r>
              <a:rPr lang="ja-JP" altLang="en-US" dirty="0"/>
              <a:t>にログインします</a:t>
            </a:r>
          </a:p>
        </p:txBody>
      </p:sp>
      <p:sp>
        <p:nvSpPr>
          <p:cNvPr id="6" name="タイトル 5">
            <a:extLst>
              <a:ext uri="{FF2B5EF4-FFF2-40B4-BE49-F238E27FC236}">
                <a16:creationId xmlns:a16="http://schemas.microsoft.com/office/drawing/2014/main" id="{29C86E73-D376-16F7-4880-FFCF4261679E}"/>
              </a:ext>
            </a:extLst>
          </p:cNvPr>
          <p:cNvSpPr>
            <a:spLocks noGrp="1"/>
          </p:cNvSpPr>
          <p:nvPr>
            <p:ph type="title"/>
          </p:nvPr>
        </p:nvSpPr>
        <p:spPr/>
        <p:txBody>
          <a:bodyPr/>
          <a:lstStyle/>
          <a:p>
            <a:r>
              <a:rPr kumimoji="1" lang="ja-JP" altLang="en-US" dirty="0"/>
              <a:t>ログイン画面</a:t>
            </a:r>
          </a:p>
        </p:txBody>
      </p:sp>
      <p:sp>
        <p:nvSpPr>
          <p:cNvPr id="7" name="正方形/長方形 6">
            <a:extLst>
              <a:ext uri="{FF2B5EF4-FFF2-40B4-BE49-F238E27FC236}">
                <a16:creationId xmlns:a16="http://schemas.microsoft.com/office/drawing/2014/main" id="{AF9F4308-3DD4-0330-2DCF-721B15CD5C1E}"/>
              </a:ext>
            </a:extLst>
          </p:cNvPr>
          <p:cNvSpPr/>
          <p:nvPr/>
        </p:nvSpPr>
        <p:spPr>
          <a:xfrm>
            <a:off x="6528132" y="2141500"/>
            <a:ext cx="1932300" cy="2340000"/>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ja-JP" sz="1200" dirty="0" err="1">
                <a:solidFill>
                  <a:schemeClr val="tx2"/>
                </a:solidFill>
              </a:rPr>
              <a:t>MicrosoftEntra</a:t>
            </a:r>
            <a:r>
              <a:rPr lang="en-US" altLang="ja-JP" sz="1200" dirty="0">
                <a:solidFill>
                  <a:schemeClr val="tx2"/>
                </a:solidFill>
              </a:rPr>
              <a:t> ID</a:t>
            </a:r>
          </a:p>
          <a:p>
            <a:pPr algn="ctr"/>
            <a:r>
              <a:rPr lang="ja-JP" altLang="en-US" sz="1200" dirty="0">
                <a:solidFill>
                  <a:schemeClr val="tx2"/>
                </a:solidFill>
              </a:rPr>
              <a:t>エンタープライズ</a:t>
            </a:r>
            <a:endParaRPr lang="en-US" altLang="ja-JP" sz="1200" dirty="0">
              <a:solidFill>
                <a:schemeClr val="tx2"/>
              </a:solidFill>
            </a:endParaRPr>
          </a:p>
          <a:p>
            <a:pPr algn="ctr"/>
            <a:r>
              <a:rPr lang="ja-JP" altLang="en-US" sz="1200" dirty="0">
                <a:solidFill>
                  <a:schemeClr val="tx2"/>
                </a:solidFill>
              </a:rPr>
              <a:t>アプリケーション</a:t>
            </a:r>
            <a:endParaRPr kumimoji="1" lang="ja-JP" altLang="en-US" sz="1200" dirty="0">
              <a:solidFill>
                <a:schemeClr val="tx2"/>
              </a:solidFill>
            </a:endParaRPr>
          </a:p>
        </p:txBody>
      </p:sp>
      <p:sp>
        <p:nvSpPr>
          <p:cNvPr id="8" name="正方形/長方形 7">
            <a:extLst>
              <a:ext uri="{FF2B5EF4-FFF2-40B4-BE49-F238E27FC236}">
                <a16:creationId xmlns:a16="http://schemas.microsoft.com/office/drawing/2014/main" id="{BA486479-2611-88D9-B380-7476D6B56F0C}"/>
              </a:ext>
            </a:extLst>
          </p:cNvPr>
          <p:cNvSpPr/>
          <p:nvPr/>
        </p:nvSpPr>
        <p:spPr>
          <a:xfrm>
            <a:off x="2212373" y="2141501"/>
            <a:ext cx="1687467" cy="2340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200" b="1">
                <a:solidFill>
                  <a:schemeClr val="accent1"/>
                </a:solidFill>
              </a:rPr>
              <a:t>シングルサインオン</a:t>
            </a:r>
            <a:endParaRPr lang="en-US" altLang="ja-JP" sz="1200" b="1">
              <a:solidFill>
                <a:schemeClr val="accent1"/>
              </a:solidFill>
            </a:endParaRPr>
          </a:p>
          <a:p>
            <a:pPr algn="ctr"/>
            <a:r>
              <a:rPr lang="ja-JP" altLang="en-US" sz="1200" b="1">
                <a:solidFill>
                  <a:schemeClr val="accent1"/>
                </a:solidFill>
              </a:rPr>
              <a:t>サーバー</a:t>
            </a:r>
            <a:endParaRPr kumimoji="1" lang="ja-JP" altLang="en-US" sz="1200" b="1">
              <a:solidFill>
                <a:schemeClr val="accent1"/>
              </a:solidFill>
            </a:endParaRPr>
          </a:p>
        </p:txBody>
      </p:sp>
      <p:sp>
        <p:nvSpPr>
          <p:cNvPr id="9" name="正方形/長方形 8">
            <a:extLst>
              <a:ext uri="{FF2B5EF4-FFF2-40B4-BE49-F238E27FC236}">
                <a16:creationId xmlns:a16="http://schemas.microsoft.com/office/drawing/2014/main" id="{FE721A96-BBCA-C1FE-498C-89C1B3006519}"/>
              </a:ext>
            </a:extLst>
          </p:cNvPr>
          <p:cNvSpPr/>
          <p:nvPr/>
        </p:nvSpPr>
        <p:spPr>
          <a:xfrm>
            <a:off x="452945" y="2943639"/>
            <a:ext cx="1190297" cy="45719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a:t>WEB</a:t>
            </a:r>
            <a:r>
              <a:rPr kumimoji="1" lang="ja-JP" altLang="en-US" sz="1200"/>
              <a:t>サーバー</a:t>
            </a:r>
          </a:p>
        </p:txBody>
      </p:sp>
      <p:sp>
        <p:nvSpPr>
          <p:cNvPr id="10" name="左右矢印 9">
            <a:extLst>
              <a:ext uri="{FF2B5EF4-FFF2-40B4-BE49-F238E27FC236}">
                <a16:creationId xmlns:a16="http://schemas.microsoft.com/office/drawing/2014/main" id="{01A55871-51CD-804B-3B28-5B4A33CCAA1E}"/>
              </a:ext>
            </a:extLst>
          </p:cNvPr>
          <p:cNvSpPr/>
          <p:nvPr/>
        </p:nvSpPr>
        <p:spPr>
          <a:xfrm>
            <a:off x="1703596" y="3044296"/>
            <a:ext cx="421687" cy="255884"/>
          </a:xfrm>
          <a:prstGeom prst="lef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1" name="正方形/長方形 10">
            <a:extLst>
              <a:ext uri="{FF2B5EF4-FFF2-40B4-BE49-F238E27FC236}">
                <a16:creationId xmlns:a16="http://schemas.microsoft.com/office/drawing/2014/main" id="{714C81C3-3763-D7B3-D685-C2CC4D8816C4}"/>
              </a:ext>
            </a:extLst>
          </p:cNvPr>
          <p:cNvSpPr/>
          <p:nvPr/>
        </p:nvSpPr>
        <p:spPr>
          <a:xfrm>
            <a:off x="4749847" y="2643869"/>
            <a:ext cx="936104" cy="4304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利用開始</a:t>
            </a:r>
          </a:p>
        </p:txBody>
      </p:sp>
      <p:sp>
        <p:nvSpPr>
          <p:cNvPr id="12" name="正方形/長方形 11">
            <a:extLst>
              <a:ext uri="{FF2B5EF4-FFF2-40B4-BE49-F238E27FC236}">
                <a16:creationId xmlns:a16="http://schemas.microsoft.com/office/drawing/2014/main" id="{FA563CF2-E27C-C682-E38F-9A22A76C5EF7}"/>
              </a:ext>
            </a:extLst>
          </p:cNvPr>
          <p:cNvSpPr/>
          <p:nvPr/>
        </p:nvSpPr>
        <p:spPr>
          <a:xfrm>
            <a:off x="2369264" y="2643758"/>
            <a:ext cx="1373684" cy="4320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200" b="1">
                <a:solidFill>
                  <a:schemeClr val="accent1"/>
                </a:solidFill>
              </a:rPr>
              <a:t>ポータル</a:t>
            </a:r>
            <a:endParaRPr kumimoji="1" lang="en-US" altLang="ja-JP" sz="1200" b="1">
              <a:solidFill>
                <a:schemeClr val="accent1"/>
              </a:solidFill>
            </a:endParaRPr>
          </a:p>
          <a:p>
            <a:pPr algn="ctr"/>
            <a:r>
              <a:rPr lang="ja-JP" altLang="en-US" sz="1200" b="1">
                <a:solidFill>
                  <a:schemeClr val="accent1"/>
                </a:solidFill>
              </a:rPr>
              <a:t>サイトアクセス</a:t>
            </a:r>
            <a:endParaRPr kumimoji="1" lang="ja-JP" altLang="en-US" sz="1200" b="1">
              <a:solidFill>
                <a:schemeClr val="accent1"/>
              </a:solidFill>
            </a:endParaRPr>
          </a:p>
        </p:txBody>
      </p:sp>
      <p:sp>
        <p:nvSpPr>
          <p:cNvPr id="13" name="正方形/長方形 12">
            <a:extLst>
              <a:ext uri="{FF2B5EF4-FFF2-40B4-BE49-F238E27FC236}">
                <a16:creationId xmlns:a16="http://schemas.microsoft.com/office/drawing/2014/main" id="{40F00EE3-D87A-2F9C-5028-9D4364BA8CAA}"/>
              </a:ext>
            </a:extLst>
          </p:cNvPr>
          <p:cNvSpPr/>
          <p:nvPr/>
        </p:nvSpPr>
        <p:spPr>
          <a:xfrm>
            <a:off x="6708152" y="2935630"/>
            <a:ext cx="1622674" cy="656436"/>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2"/>
                </a:solidFill>
              </a:rPr>
              <a:t> </a:t>
            </a:r>
            <a:r>
              <a:rPr lang="en-US" altLang="ja-JP" sz="1200" dirty="0" err="1">
                <a:solidFill>
                  <a:schemeClr val="tx2"/>
                </a:solidFill>
              </a:rPr>
              <a:t>MicrosoftEntra</a:t>
            </a:r>
            <a:r>
              <a:rPr lang="en-US" altLang="ja-JP" sz="1200" dirty="0">
                <a:solidFill>
                  <a:schemeClr val="tx2"/>
                </a:solidFill>
              </a:rPr>
              <a:t> ID</a:t>
            </a:r>
            <a:r>
              <a:rPr lang="ja-JP" altLang="en-US" sz="1200" dirty="0">
                <a:solidFill>
                  <a:schemeClr val="tx2"/>
                </a:solidFill>
              </a:rPr>
              <a:t>ログイン</a:t>
            </a:r>
            <a:endParaRPr lang="en-US" altLang="ja-JP" sz="1200" dirty="0">
              <a:solidFill>
                <a:schemeClr val="tx2"/>
              </a:solidFill>
            </a:endParaRPr>
          </a:p>
          <a:p>
            <a:pPr algn="ctr"/>
            <a:r>
              <a:rPr lang="en-US" altLang="ja-JP" sz="1100" dirty="0">
                <a:solidFill>
                  <a:schemeClr val="tx2"/>
                </a:solidFill>
                <a:latin typeface="+mn-ea"/>
              </a:rPr>
              <a:t>※</a:t>
            </a:r>
            <a:r>
              <a:rPr lang="ja-JP" altLang="en-US" sz="1100" dirty="0">
                <a:solidFill>
                  <a:schemeClr val="tx2"/>
                </a:solidFill>
                <a:latin typeface="+mn-ea"/>
              </a:rPr>
              <a:t>未ログイン時のみ</a:t>
            </a:r>
            <a:endParaRPr lang="en-US" altLang="ja-JP" sz="1100" dirty="0">
              <a:solidFill>
                <a:schemeClr val="tx2"/>
              </a:solidFill>
              <a:latin typeface="+mn-ea"/>
            </a:endParaRPr>
          </a:p>
        </p:txBody>
      </p:sp>
      <p:sp>
        <p:nvSpPr>
          <p:cNvPr id="14" name="正方形/長方形 13">
            <a:extLst>
              <a:ext uri="{FF2B5EF4-FFF2-40B4-BE49-F238E27FC236}">
                <a16:creationId xmlns:a16="http://schemas.microsoft.com/office/drawing/2014/main" id="{C317BECD-6D4D-A11F-84A3-8C5F22AFED56}"/>
              </a:ext>
            </a:extLst>
          </p:cNvPr>
          <p:cNvSpPr/>
          <p:nvPr/>
        </p:nvSpPr>
        <p:spPr>
          <a:xfrm>
            <a:off x="2369264" y="3470481"/>
            <a:ext cx="1373684" cy="43204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a:solidFill>
                  <a:schemeClr val="accent1"/>
                </a:solidFill>
              </a:rPr>
              <a:t>NX</a:t>
            </a:r>
            <a:r>
              <a:rPr kumimoji="1" lang="ja-JP" altLang="en-US" sz="1200" b="1">
                <a:solidFill>
                  <a:schemeClr val="accent1"/>
                </a:solidFill>
              </a:rPr>
              <a:t>ログイン処理</a:t>
            </a:r>
          </a:p>
        </p:txBody>
      </p:sp>
      <p:sp>
        <p:nvSpPr>
          <p:cNvPr id="15" name="正方形/長方形 14">
            <a:extLst>
              <a:ext uri="{FF2B5EF4-FFF2-40B4-BE49-F238E27FC236}">
                <a16:creationId xmlns:a16="http://schemas.microsoft.com/office/drawing/2014/main" id="{5C995AF6-F38B-4435-8EB6-AA99BBA023AA}"/>
              </a:ext>
            </a:extLst>
          </p:cNvPr>
          <p:cNvSpPr/>
          <p:nvPr/>
        </p:nvSpPr>
        <p:spPr>
          <a:xfrm>
            <a:off x="4749847" y="3891244"/>
            <a:ext cx="936104" cy="4304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a:t>NX</a:t>
            </a:r>
            <a:r>
              <a:rPr lang="ja-JP" altLang="en-US" sz="1200"/>
              <a:t>起動</a:t>
            </a:r>
            <a:endParaRPr kumimoji="1" lang="ja-JP" altLang="en-US" sz="1200"/>
          </a:p>
        </p:txBody>
      </p:sp>
      <p:sp>
        <p:nvSpPr>
          <p:cNvPr id="16" name="正方形/長方形 15">
            <a:extLst>
              <a:ext uri="{FF2B5EF4-FFF2-40B4-BE49-F238E27FC236}">
                <a16:creationId xmlns:a16="http://schemas.microsoft.com/office/drawing/2014/main" id="{93134E21-D10B-9824-6687-842799DE2A71}"/>
              </a:ext>
            </a:extLst>
          </p:cNvPr>
          <p:cNvSpPr/>
          <p:nvPr/>
        </p:nvSpPr>
        <p:spPr>
          <a:xfrm>
            <a:off x="4367892" y="2141501"/>
            <a:ext cx="1700015" cy="2340000"/>
          </a:xfrm>
          <a:prstGeom prst="rect">
            <a:avLst/>
          </a:prstGeom>
          <a:noFill/>
          <a:ln/>
        </p:spPr>
        <p:style>
          <a:lnRef idx="2">
            <a:schemeClr val="accent5"/>
          </a:lnRef>
          <a:fillRef idx="1">
            <a:schemeClr val="lt1"/>
          </a:fillRef>
          <a:effectRef idx="0">
            <a:schemeClr val="accent5"/>
          </a:effectRef>
          <a:fontRef idx="minor">
            <a:schemeClr val="dk1"/>
          </a:fontRef>
        </p:style>
        <p:txBody>
          <a:bodyPr rtlCol="0" anchor="t"/>
          <a:lstStyle/>
          <a:p>
            <a:pPr algn="ctr"/>
            <a:r>
              <a:rPr lang="ja-JP" altLang="en-US" sz="1200" b="1">
                <a:solidFill>
                  <a:schemeClr val="accent5"/>
                </a:solidFill>
              </a:rPr>
              <a:t>ユーザー</a:t>
            </a:r>
            <a:endParaRPr kumimoji="1" lang="ja-JP" altLang="en-US" sz="1200" b="1">
              <a:solidFill>
                <a:schemeClr val="accent5"/>
              </a:solidFill>
            </a:endParaRPr>
          </a:p>
        </p:txBody>
      </p:sp>
      <p:cxnSp>
        <p:nvCxnSpPr>
          <p:cNvPr id="17" name="直線矢印コネクタ 16">
            <a:extLst>
              <a:ext uri="{FF2B5EF4-FFF2-40B4-BE49-F238E27FC236}">
                <a16:creationId xmlns:a16="http://schemas.microsoft.com/office/drawing/2014/main" id="{EEA130B6-CF83-5656-498E-EA831C720C44}"/>
              </a:ext>
            </a:extLst>
          </p:cNvPr>
          <p:cNvCxnSpPr>
            <a:stCxn id="11" idx="1"/>
            <a:endCxn id="12" idx="3"/>
          </p:cNvCxnSpPr>
          <p:nvPr/>
        </p:nvCxnSpPr>
        <p:spPr>
          <a:xfrm flipH="1">
            <a:off x="3742948" y="2859085"/>
            <a:ext cx="1006899" cy="697"/>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8" name="カギ線コネクタ 17">
            <a:extLst>
              <a:ext uri="{FF2B5EF4-FFF2-40B4-BE49-F238E27FC236}">
                <a16:creationId xmlns:a16="http://schemas.microsoft.com/office/drawing/2014/main" id="{09A96413-473D-D002-45D4-2BD116F47D00}"/>
              </a:ext>
            </a:extLst>
          </p:cNvPr>
          <p:cNvCxnSpPr>
            <a:cxnSpLocks/>
            <a:stCxn id="12" idx="2"/>
            <a:endCxn id="13" idx="1"/>
          </p:cNvCxnSpPr>
          <p:nvPr/>
        </p:nvCxnSpPr>
        <p:spPr>
          <a:xfrm rot="16200000" flipH="1">
            <a:off x="4788108" y="1343804"/>
            <a:ext cx="188042" cy="3652046"/>
          </a:xfrm>
          <a:prstGeom prst="bentConnector2">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9" name="カギ線コネクタ 18">
            <a:extLst>
              <a:ext uri="{FF2B5EF4-FFF2-40B4-BE49-F238E27FC236}">
                <a16:creationId xmlns:a16="http://schemas.microsoft.com/office/drawing/2014/main" id="{389E8916-2B68-3819-01B4-71B0B9644580}"/>
              </a:ext>
            </a:extLst>
          </p:cNvPr>
          <p:cNvCxnSpPr>
            <a:cxnSpLocks/>
          </p:cNvCxnSpPr>
          <p:nvPr/>
        </p:nvCxnSpPr>
        <p:spPr>
          <a:xfrm rot="5400000">
            <a:off x="5563870" y="1771145"/>
            <a:ext cx="134698" cy="3776541"/>
          </a:xfrm>
          <a:prstGeom prst="bentConnector2">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0" name="カギ線コネクタ 19">
            <a:extLst>
              <a:ext uri="{FF2B5EF4-FFF2-40B4-BE49-F238E27FC236}">
                <a16:creationId xmlns:a16="http://schemas.microsoft.com/office/drawing/2014/main" id="{80F839A4-16E1-44EE-D774-7D0835DE680E}"/>
              </a:ext>
            </a:extLst>
          </p:cNvPr>
          <p:cNvCxnSpPr>
            <a:stCxn id="14" idx="2"/>
            <a:endCxn id="15" idx="1"/>
          </p:cNvCxnSpPr>
          <p:nvPr/>
        </p:nvCxnSpPr>
        <p:spPr>
          <a:xfrm rot="16200000" flipH="1">
            <a:off x="3801011" y="3157623"/>
            <a:ext cx="203931" cy="1693741"/>
          </a:xfrm>
          <a:prstGeom prst="bentConnector2">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1" name="Freeform 34">
            <a:extLst>
              <a:ext uri="{FF2B5EF4-FFF2-40B4-BE49-F238E27FC236}">
                <a16:creationId xmlns:a16="http://schemas.microsoft.com/office/drawing/2014/main" id="{1CCB37F8-5D3B-93D9-2BB4-D74976C55176}"/>
              </a:ext>
            </a:extLst>
          </p:cNvPr>
          <p:cNvSpPr>
            <a:spLocks noEditPoints="1"/>
          </p:cNvSpPr>
          <p:nvPr/>
        </p:nvSpPr>
        <p:spPr bwMode="auto">
          <a:xfrm>
            <a:off x="5034542" y="1720031"/>
            <a:ext cx="366713" cy="347663"/>
          </a:xfrm>
          <a:custGeom>
            <a:avLst/>
            <a:gdLst>
              <a:gd name="T0" fmla="*/ 309 w 385"/>
              <a:gd name="T1" fmla="*/ 365 h 365"/>
              <a:gd name="T2" fmla="*/ 73 w 385"/>
              <a:gd name="T3" fmla="*/ 362 h 365"/>
              <a:gd name="T4" fmla="*/ 76 w 385"/>
              <a:gd name="T5" fmla="*/ 348 h 365"/>
              <a:gd name="T6" fmla="*/ 313 w 385"/>
              <a:gd name="T7" fmla="*/ 351 h 365"/>
              <a:gd name="T8" fmla="*/ 302 w 385"/>
              <a:gd name="T9" fmla="*/ 354 h 365"/>
              <a:gd name="T10" fmla="*/ 283 w 385"/>
              <a:gd name="T11" fmla="*/ 359 h 365"/>
              <a:gd name="T12" fmla="*/ 302 w 385"/>
              <a:gd name="T13" fmla="*/ 354 h 365"/>
              <a:gd name="T14" fmla="*/ 254 w 385"/>
              <a:gd name="T15" fmla="*/ 354 h 365"/>
              <a:gd name="T16" fmla="*/ 273 w 385"/>
              <a:gd name="T17" fmla="*/ 359 h 365"/>
              <a:gd name="T18" fmla="*/ 311 w 385"/>
              <a:gd name="T19" fmla="*/ 217 h 365"/>
              <a:gd name="T20" fmla="*/ 81 w 385"/>
              <a:gd name="T21" fmla="*/ 210 h 365"/>
              <a:gd name="T22" fmla="*/ 74 w 385"/>
              <a:gd name="T23" fmla="*/ 333 h 365"/>
              <a:gd name="T24" fmla="*/ 304 w 385"/>
              <a:gd name="T25" fmla="*/ 340 h 365"/>
              <a:gd name="T26" fmla="*/ 311 w 385"/>
              <a:gd name="T27" fmla="*/ 217 h 365"/>
              <a:gd name="T28" fmla="*/ 122 w 385"/>
              <a:gd name="T29" fmla="*/ 71 h 365"/>
              <a:gd name="T30" fmla="*/ 263 w 385"/>
              <a:gd name="T31" fmla="*/ 71 h 365"/>
              <a:gd name="T32" fmla="*/ 170 w 385"/>
              <a:gd name="T33" fmla="*/ 154 h 365"/>
              <a:gd name="T34" fmla="*/ 53 w 385"/>
              <a:gd name="T35" fmla="*/ 199 h 365"/>
              <a:gd name="T36" fmla="*/ 46 w 385"/>
              <a:gd name="T37" fmla="*/ 339 h 365"/>
              <a:gd name="T38" fmla="*/ 67 w 385"/>
              <a:gd name="T39" fmla="*/ 333 h 365"/>
              <a:gd name="T40" fmla="*/ 50 w 385"/>
              <a:gd name="T41" fmla="*/ 283 h 365"/>
              <a:gd name="T42" fmla="*/ 67 w 385"/>
              <a:gd name="T43" fmla="*/ 272 h 365"/>
              <a:gd name="T44" fmla="*/ 81 w 385"/>
              <a:gd name="T45" fmla="*/ 203 h 365"/>
              <a:gd name="T46" fmla="*/ 185 w 385"/>
              <a:gd name="T47" fmla="*/ 189 h 365"/>
              <a:gd name="T48" fmla="*/ 375 w 385"/>
              <a:gd name="T49" fmla="*/ 293 h 365"/>
              <a:gd name="T50" fmla="*/ 263 w 385"/>
              <a:gd name="T51" fmla="*/ 154 h 365"/>
              <a:gd name="T52" fmla="*/ 201 w 385"/>
              <a:gd name="T53" fmla="*/ 189 h 365"/>
              <a:gd name="T54" fmla="*/ 304 w 385"/>
              <a:gd name="T55" fmla="*/ 203 h 365"/>
              <a:gd name="T56" fmla="*/ 319 w 385"/>
              <a:gd name="T57" fmla="*/ 272 h 365"/>
              <a:gd name="T58" fmla="*/ 336 w 385"/>
              <a:gd name="T59" fmla="*/ 283 h 365"/>
              <a:gd name="T60" fmla="*/ 319 w 385"/>
              <a:gd name="T61" fmla="*/ 333 h 365"/>
              <a:gd name="T62" fmla="*/ 340 w 385"/>
              <a:gd name="T63" fmla="*/ 33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5" h="365">
                <a:moveTo>
                  <a:pt x="313" y="362"/>
                </a:moveTo>
                <a:cubicBezTo>
                  <a:pt x="313" y="364"/>
                  <a:pt x="311" y="365"/>
                  <a:pt x="309" y="365"/>
                </a:cubicBezTo>
                <a:cubicBezTo>
                  <a:pt x="76" y="365"/>
                  <a:pt x="76" y="365"/>
                  <a:pt x="76" y="365"/>
                </a:cubicBezTo>
                <a:cubicBezTo>
                  <a:pt x="75" y="365"/>
                  <a:pt x="73" y="364"/>
                  <a:pt x="73" y="362"/>
                </a:cubicBezTo>
                <a:cubicBezTo>
                  <a:pt x="73" y="351"/>
                  <a:pt x="73" y="351"/>
                  <a:pt x="73" y="351"/>
                </a:cubicBezTo>
                <a:cubicBezTo>
                  <a:pt x="73" y="349"/>
                  <a:pt x="75" y="348"/>
                  <a:pt x="76" y="348"/>
                </a:cubicBezTo>
                <a:cubicBezTo>
                  <a:pt x="309" y="348"/>
                  <a:pt x="309" y="348"/>
                  <a:pt x="309" y="348"/>
                </a:cubicBezTo>
                <a:cubicBezTo>
                  <a:pt x="311" y="348"/>
                  <a:pt x="313" y="349"/>
                  <a:pt x="313" y="351"/>
                </a:cubicBezTo>
                <a:lnTo>
                  <a:pt x="313" y="362"/>
                </a:lnTo>
                <a:close/>
                <a:moveTo>
                  <a:pt x="302" y="354"/>
                </a:moveTo>
                <a:cubicBezTo>
                  <a:pt x="283" y="354"/>
                  <a:pt x="283" y="354"/>
                  <a:pt x="283" y="354"/>
                </a:cubicBezTo>
                <a:cubicBezTo>
                  <a:pt x="283" y="359"/>
                  <a:pt x="283" y="359"/>
                  <a:pt x="283" y="359"/>
                </a:cubicBezTo>
                <a:cubicBezTo>
                  <a:pt x="302" y="359"/>
                  <a:pt x="302" y="359"/>
                  <a:pt x="302" y="359"/>
                </a:cubicBezTo>
                <a:lnTo>
                  <a:pt x="302" y="354"/>
                </a:lnTo>
                <a:close/>
                <a:moveTo>
                  <a:pt x="273" y="354"/>
                </a:moveTo>
                <a:cubicBezTo>
                  <a:pt x="254" y="354"/>
                  <a:pt x="254" y="354"/>
                  <a:pt x="254" y="354"/>
                </a:cubicBezTo>
                <a:cubicBezTo>
                  <a:pt x="254" y="359"/>
                  <a:pt x="254" y="359"/>
                  <a:pt x="254" y="359"/>
                </a:cubicBezTo>
                <a:cubicBezTo>
                  <a:pt x="273" y="359"/>
                  <a:pt x="273" y="359"/>
                  <a:pt x="273" y="359"/>
                </a:cubicBezTo>
                <a:lnTo>
                  <a:pt x="273" y="354"/>
                </a:lnTo>
                <a:close/>
                <a:moveTo>
                  <a:pt x="311" y="217"/>
                </a:moveTo>
                <a:cubicBezTo>
                  <a:pt x="311" y="213"/>
                  <a:pt x="308" y="210"/>
                  <a:pt x="304" y="210"/>
                </a:cubicBezTo>
                <a:cubicBezTo>
                  <a:pt x="81" y="210"/>
                  <a:pt x="81" y="210"/>
                  <a:pt x="81" y="210"/>
                </a:cubicBezTo>
                <a:cubicBezTo>
                  <a:pt x="77" y="210"/>
                  <a:pt x="74" y="213"/>
                  <a:pt x="74" y="217"/>
                </a:cubicBezTo>
                <a:cubicBezTo>
                  <a:pt x="74" y="333"/>
                  <a:pt x="74" y="333"/>
                  <a:pt x="74" y="333"/>
                </a:cubicBezTo>
                <a:cubicBezTo>
                  <a:pt x="74" y="337"/>
                  <a:pt x="77" y="340"/>
                  <a:pt x="81" y="340"/>
                </a:cubicBezTo>
                <a:cubicBezTo>
                  <a:pt x="304" y="340"/>
                  <a:pt x="304" y="340"/>
                  <a:pt x="304" y="340"/>
                </a:cubicBezTo>
                <a:cubicBezTo>
                  <a:pt x="308" y="340"/>
                  <a:pt x="311" y="337"/>
                  <a:pt x="311" y="333"/>
                </a:cubicBezTo>
                <a:lnTo>
                  <a:pt x="311" y="217"/>
                </a:lnTo>
                <a:close/>
                <a:moveTo>
                  <a:pt x="193" y="0"/>
                </a:moveTo>
                <a:cubicBezTo>
                  <a:pt x="154" y="0"/>
                  <a:pt x="122" y="32"/>
                  <a:pt x="122" y="71"/>
                </a:cubicBezTo>
                <a:cubicBezTo>
                  <a:pt x="122" y="110"/>
                  <a:pt x="154" y="141"/>
                  <a:pt x="193" y="141"/>
                </a:cubicBezTo>
                <a:cubicBezTo>
                  <a:pt x="232" y="141"/>
                  <a:pt x="263" y="110"/>
                  <a:pt x="263" y="71"/>
                </a:cubicBezTo>
                <a:cubicBezTo>
                  <a:pt x="263" y="32"/>
                  <a:pt x="232" y="0"/>
                  <a:pt x="193" y="0"/>
                </a:cubicBezTo>
                <a:close/>
                <a:moveTo>
                  <a:pt x="170" y="154"/>
                </a:moveTo>
                <a:cubicBezTo>
                  <a:pt x="122" y="154"/>
                  <a:pt x="122" y="154"/>
                  <a:pt x="122" y="154"/>
                </a:cubicBezTo>
                <a:cubicBezTo>
                  <a:pt x="84" y="154"/>
                  <a:pt x="67" y="169"/>
                  <a:pt x="53" y="199"/>
                </a:cubicBezTo>
                <a:cubicBezTo>
                  <a:pt x="40" y="228"/>
                  <a:pt x="24" y="262"/>
                  <a:pt x="11" y="293"/>
                </a:cubicBezTo>
                <a:cubicBezTo>
                  <a:pt x="0" y="317"/>
                  <a:pt x="20" y="343"/>
                  <a:pt x="46" y="339"/>
                </a:cubicBezTo>
                <a:cubicBezTo>
                  <a:pt x="53" y="338"/>
                  <a:pt x="60" y="337"/>
                  <a:pt x="67" y="336"/>
                </a:cubicBezTo>
                <a:cubicBezTo>
                  <a:pt x="67" y="335"/>
                  <a:pt x="67" y="334"/>
                  <a:pt x="67" y="333"/>
                </a:cubicBezTo>
                <a:cubicBezTo>
                  <a:pt x="67" y="280"/>
                  <a:pt x="67" y="280"/>
                  <a:pt x="67" y="280"/>
                </a:cubicBezTo>
                <a:cubicBezTo>
                  <a:pt x="50" y="283"/>
                  <a:pt x="50" y="283"/>
                  <a:pt x="50" y="283"/>
                </a:cubicBezTo>
                <a:cubicBezTo>
                  <a:pt x="49" y="275"/>
                  <a:pt x="49" y="275"/>
                  <a:pt x="49" y="275"/>
                </a:cubicBezTo>
                <a:cubicBezTo>
                  <a:pt x="67" y="272"/>
                  <a:pt x="67" y="272"/>
                  <a:pt x="67" y="272"/>
                </a:cubicBezTo>
                <a:cubicBezTo>
                  <a:pt x="67" y="217"/>
                  <a:pt x="67" y="217"/>
                  <a:pt x="67" y="217"/>
                </a:cubicBezTo>
                <a:cubicBezTo>
                  <a:pt x="67" y="209"/>
                  <a:pt x="73" y="203"/>
                  <a:pt x="81" y="203"/>
                </a:cubicBezTo>
                <a:cubicBezTo>
                  <a:pt x="180" y="203"/>
                  <a:pt x="180" y="203"/>
                  <a:pt x="180" y="203"/>
                </a:cubicBezTo>
                <a:cubicBezTo>
                  <a:pt x="185" y="189"/>
                  <a:pt x="185" y="189"/>
                  <a:pt x="185" y="189"/>
                </a:cubicBezTo>
                <a:lnTo>
                  <a:pt x="170" y="154"/>
                </a:lnTo>
                <a:close/>
                <a:moveTo>
                  <a:pt x="375" y="293"/>
                </a:moveTo>
                <a:cubicBezTo>
                  <a:pt x="361" y="262"/>
                  <a:pt x="346" y="228"/>
                  <a:pt x="332" y="199"/>
                </a:cubicBezTo>
                <a:cubicBezTo>
                  <a:pt x="318" y="169"/>
                  <a:pt x="301" y="154"/>
                  <a:pt x="263" y="154"/>
                </a:cubicBezTo>
                <a:cubicBezTo>
                  <a:pt x="216" y="154"/>
                  <a:pt x="216" y="154"/>
                  <a:pt x="216" y="154"/>
                </a:cubicBezTo>
                <a:cubicBezTo>
                  <a:pt x="201" y="189"/>
                  <a:pt x="201" y="189"/>
                  <a:pt x="201" y="189"/>
                </a:cubicBezTo>
                <a:cubicBezTo>
                  <a:pt x="206" y="203"/>
                  <a:pt x="206" y="203"/>
                  <a:pt x="206" y="203"/>
                </a:cubicBezTo>
                <a:cubicBezTo>
                  <a:pt x="304" y="203"/>
                  <a:pt x="304" y="203"/>
                  <a:pt x="304" y="203"/>
                </a:cubicBezTo>
                <a:cubicBezTo>
                  <a:pt x="312" y="203"/>
                  <a:pt x="319" y="209"/>
                  <a:pt x="319" y="217"/>
                </a:cubicBezTo>
                <a:cubicBezTo>
                  <a:pt x="319" y="272"/>
                  <a:pt x="319" y="272"/>
                  <a:pt x="319" y="272"/>
                </a:cubicBezTo>
                <a:cubicBezTo>
                  <a:pt x="337" y="275"/>
                  <a:pt x="337" y="275"/>
                  <a:pt x="337" y="275"/>
                </a:cubicBezTo>
                <a:cubicBezTo>
                  <a:pt x="336" y="283"/>
                  <a:pt x="336" y="283"/>
                  <a:pt x="336" y="283"/>
                </a:cubicBezTo>
                <a:cubicBezTo>
                  <a:pt x="319" y="280"/>
                  <a:pt x="319" y="280"/>
                  <a:pt x="319" y="280"/>
                </a:cubicBezTo>
                <a:cubicBezTo>
                  <a:pt x="319" y="333"/>
                  <a:pt x="319" y="333"/>
                  <a:pt x="319" y="333"/>
                </a:cubicBezTo>
                <a:cubicBezTo>
                  <a:pt x="319" y="334"/>
                  <a:pt x="319" y="335"/>
                  <a:pt x="319" y="336"/>
                </a:cubicBezTo>
                <a:cubicBezTo>
                  <a:pt x="325" y="337"/>
                  <a:pt x="333" y="338"/>
                  <a:pt x="340" y="339"/>
                </a:cubicBezTo>
                <a:cubicBezTo>
                  <a:pt x="365" y="343"/>
                  <a:pt x="385" y="317"/>
                  <a:pt x="375" y="29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22" name="図 21">
            <a:extLst>
              <a:ext uri="{FF2B5EF4-FFF2-40B4-BE49-F238E27FC236}">
                <a16:creationId xmlns:a16="http://schemas.microsoft.com/office/drawing/2014/main" id="{E666556C-7583-7561-4367-E826DE817E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8814" y="1635646"/>
            <a:ext cx="474581" cy="464129"/>
          </a:xfrm>
          <a:prstGeom prst="rect">
            <a:avLst/>
          </a:prstGeom>
        </p:spPr>
      </p:pic>
      <p:pic>
        <p:nvPicPr>
          <p:cNvPr id="23" name="図 22">
            <a:extLst>
              <a:ext uri="{FF2B5EF4-FFF2-40B4-BE49-F238E27FC236}">
                <a16:creationId xmlns:a16="http://schemas.microsoft.com/office/drawing/2014/main" id="{D2CA1C57-F36F-6E1A-1354-5C9E4B616C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802" y="2391730"/>
            <a:ext cx="474581" cy="464129"/>
          </a:xfrm>
          <a:prstGeom prst="rect">
            <a:avLst/>
          </a:prstGeom>
        </p:spPr>
      </p:pic>
      <p:sp>
        <p:nvSpPr>
          <p:cNvPr id="24" name="角丸四角形吹き出し 23">
            <a:extLst>
              <a:ext uri="{FF2B5EF4-FFF2-40B4-BE49-F238E27FC236}">
                <a16:creationId xmlns:a16="http://schemas.microsoft.com/office/drawing/2014/main" id="{6E0E5D51-1B50-5881-14DF-4BE9F2B1CEBF}"/>
              </a:ext>
            </a:extLst>
          </p:cNvPr>
          <p:cNvSpPr/>
          <p:nvPr/>
        </p:nvSpPr>
        <p:spPr>
          <a:xfrm>
            <a:off x="5971584" y="4275578"/>
            <a:ext cx="1707380" cy="468052"/>
          </a:xfrm>
          <a:prstGeom prst="wedgeRoundRectCallout">
            <a:avLst>
              <a:gd name="adj1" fmla="val -63226"/>
              <a:gd name="adj2" fmla="val -51260"/>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t>ログイン後の画面が表示される</a:t>
            </a:r>
          </a:p>
        </p:txBody>
      </p:sp>
      <p:sp>
        <p:nvSpPr>
          <p:cNvPr id="25" name="テキスト ボックス 24">
            <a:extLst>
              <a:ext uri="{FF2B5EF4-FFF2-40B4-BE49-F238E27FC236}">
                <a16:creationId xmlns:a16="http://schemas.microsoft.com/office/drawing/2014/main" id="{4D30E43C-A7F0-724E-5E10-675E368B5973}"/>
              </a:ext>
            </a:extLst>
          </p:cNvPr>
          <p:cNvSpPr txBox="1"/>
          <p:nvPr/>
        </p:nvSpPr>
        <p:spPr>
          <a:xfrm>
            <a:off x="4361464" y="4743630"/>
            <a:ext cx="5602374" cy="230832"/>
          </a:xfrm>
          <a:prstGeom prst="rect">
            <a:avLst/>
          </a:prstGeom>
          <a:noFill/>
        </p:spPr>
        <p:txBody>
          <a:bodyPr wrap="square" rtlCol="0">
            <a:spAutoFit/>
          </a:bodyPr>
          <a:lstStyle/>
          <a:p>
            <a:r>
              <a:rPr kumimoji="1" lang="en-US" altLang="ja-JP" sz="900" dirty="0"/>
              <a:t>※</a:t>
            </a:r>
            <a:r>
              <a:rPr kumimoji="0" lang="en-US" altLang="ja-JP" sz="900" kern="0" dirty="0">
                <a:solidFill>
                  <a:schemeClr val="tx1">
                    <a:lumMod val="75000"/>
                    <a:lumOff val="25000"/>
                  </a:schemeClr>
                </a:solidFill>
              </a:rPr>
              <a:t>NX</a:t>
            </a:r>
            <a:r>
              <a:rPr kumimoji="0" lang="en-US" altLang="ja-JP" sz="900" b="0" i="0" u="none" strike="noStrike" kern="0" cap="none" spc="0" normalizeH="0" baseline="0" noProof="0" dirty="0">
                <a:ln>
                  <a:noFill/>
                </a:ln>
                <a:solidFill>
                  <a:schemeClr val="tx1">
                    <a:lumMod val="75000"/>
                    <a:lumOff val="25000"/>
                  </a:schemeClr>
                </a:solidFill>
                <a:effectLst/>
                <a:uLnTx/>
                <a:uFillTx/>
              </a:rPr>
              <a:t> Cloud</a:t>
            </a:r>
            <a:r>
              <a:rPr kumimoji="0" lang="ja-JP" altLang="en-US" sz="900" b="0" i="0" u="none" strike="noStrike" kern="0" cap="none" spc="0" normalizeH="0" baseline="0" noProof="0" dirty="0">
                <a:ln>
                  <a:noFill/>
                </a:ln>
                <a:solidFill>
                  <a:schemeClr val="tx1">
                    <a:lumMod val="75000"/>
                    <a:lumOff val="25000"/>
                  </a:schemeClr>
                </a:solidFill>
                <a:effectLst/>
                <a:uLnTx/>
                <a:uFillTx/>
              </a:rPr>
              <a:t>では「シングルサインオン</a:t>
            </a:r>
            <a:r>
              <a:rPr kumimoji="0" lang="en-US" altLang="ja-JP" sz="900" b="0" i="0" u="none" strike="noStrike" kern="0" cap="none" spc="0" normalizeH="0" baseline="0" noProof="0" dirty="0">
                <a:ln>
                  <a:noFill/>
                </a:ln>
                <a:solidFill>
                  <a:schemeClr val="tx1">
                    <a:lumMod val="75000"/>
                    <a:lumOff val="25000"/>
                  </a:schemeClr>
                </a:solidFill>
                <a:effectLst/>
                <a:uLnTx/>
                <a:uFillTx/>
              </a:rPr>
              <a:t>(</a:t>
            </a:r>
            <a:r>
              <a:rPr lang="en-US" altLang="ja-JP" sz="900" dirty="0" err="1"/>
              <a:t>MicrosoftEntra</a:t>
            </a:r>
            <a:r>
              <a:rPr lang="en-US" altLang="ja-JP" sz="900" dirty="0"/>
              <a:t> ID</a:t>
            </a:r>
            <a:r>
              <a:rPr kumimoji="0" lang="en-US" altLang="ja-JP" sz="900" b="0" i="0" u="none" strike="noStrike" kern="0" cap="none" spc="0" normalizeH="0" baseline="0" noProof="0" dirty="0">
                <a:ln>
                  <a:noFill/>
                </a:ln>
                <a:solidFill>
                  <a:schemeClr val="tx1">
                    <a:lumMod val="75000"/>
                    <a:lumOff val="25000"/>
                  </a:schemeClr>
                </a:solidFill>
                <a:effectLst/>
                <a:uLnTx/>
                <a:uFillTx/>
              </a:rPr>
              <a:t>)</a:t>
            </a:r>
            <a:r>
              <a:rPr kumimoji="0" lang="ja-JP" altLang="en-US" sz="900" b="0" i="0" u="none" strike="noStrike" kern="0" cap="none" spc="0" normalizeH="0" baseline="0" noProof="0" dirty="0">
                <a:ln>
                  <a:noFill/>
                </a:ln>
                <a:solidFill>
                  <a:schemeClr val="tx1">
                    <a:lumMod val="75000"/>
                    <a:lumOff val="25000"/>
                  </a:schemeClr>
                </a:solidFill>
                <a:effectLst/>
                <a:uLnTx/>
                <a:uFillTx/>
              </a:rPr>
              <a:t> 」機能は利用できません。</a:t>
            </a:r>
            <a:endParaRPr kumimoji="0" lang="en-US" altLang="ja-JP" sz="900" b="0" i="0" u="none" strike="noStrike" kern="0" cap="none" spc="0" normalizeH="0" baseline="0" noProof="0" dirty="0">
              <a:ln>
                <a:noFill/>
              </a:ln>
              <a:solidFill>
                <a:schemeClr val="tx1">
                  <a:lumMod val="75000"/>
                  <a:lumOff val="25000"/>
                </a:schemeClr>
              </a:solidFill>
              <a:effectLst/>
              <a:uLnTx/>
              <a:uFillTx/>
            </a:endParaRPr>
          </a:p>
        </p:txBody>
      </p:sp>
    </p:spTree>
    <p:extLst>
      <p:ext uri="{BB962C8B-B14F-4D97-AF65-F5344CB8AC3E}">
        <p14:creationId xmlns:p14="http://schemas.microsoft.com/office/powerpoint/2010/main" val="35455363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スライド番号プレースホルダー 2"/>
          <p:cNvSpPr>
            <a:spLocks noGrp="1"/>
          </p:cNvSpPr>
          <p:nvPr>
            <p:ph type="sldNum" sz="quarter" idx="12"/>
          </p:nvPr>
        </p:nvSpPr>
        <p:spPr/>
        <p:txBody>
          <a:bodyPr/>
          <a:lstStyle/>
          <a:p>
            <a:fld id="{78AE49ED-73EF-499C-8307-28EB0E7CF529}" type="slidenum">
              <a:rPr lang="ja-JP" altLang="en-US" smtClean="0"/>
              <a:pPr/>
              <a:t>38</a:t>
            </a:fld>
            <a:endParaRPr lang="ja-JP" altLang="en-US" dirty="0"/>
          </a:p>
        </p:txBody>
      </p:sp>
      <p:sp>
        <p:nvSpPr>
          <p:cNvPr id="26" name="テキスト プレースホルダー 25"/>
          <p:cNvSpPr>
            <a:spLocks noGrp="1"/>
          </p:cNvSpPr>
          <p:nvPr>
            <p:ph type="body" sz="quarter" idx="16"/>
          </p:nvPr>
        </p:nvSpPr>
        <p:spPr/>
        <p:txBody>
          <a:bodyPr/>
          <a:lstStyle/>
          <a:p>
            <a:r>
              <a:rPr lang="ja-JP" altLang="en-US" dirty="0"/>
              <a:t>全銀協提供の銀行・支店情報を取得する</a:t>
            </a:r>
            <a:r>
              <a:rPr lang="en-US" altLang="ja-JP" dirty="0"/>
              <a:t>API</a:t>
            </a:r>
          </a:p>
          <a:p>
            <a:endParaRPr lang="ja-JP" altLang="en-US" dirty="0"/>
          </a:p>
        </p:txBody>
      </p:sp>
      <p:sp>
        <p:nvSpPr>
          <p:cNvPr id="27" name="テキスト プレースホルダー 26"/>
          <p:cNvSpPr>
            <a:spLocks noGrp="1"/>
          </p:cNvSpPr>
          <p:nvPr>
            <p:ph type="body" sz="quarter" idx="17"/>
          </p:nvPr>
        </p:nvSpPr>
        <p:spPr/>
        <p:txBody>
          <a:bodyPr/>
          <a:lstStyle/>
          <a:p>
            <a:r>
              <a:rPr lang="ja-JP" altLang="en-US" dirty="0"/>
              <a:t>全国銀行協会から提供されている最新の銀行データ、銀行支店データを、</a:t>
            </a:r>
            <a:r>
              <a:rPr lang="en-US" altLang="ja-JP" dirty="0"/>
              <a:t>SuperStream-NX</a:t>
            </a:r>
            <a:r>
              <a:rPr lang="ja-JP" altLang="en-US" dirty="0"/>
              <a:t>の画面上からボタン</a:t>
            </a:r>
            <a:r>
              <a:rPr lang="en-US" altLang="ja-JP" dirty="0"/>
              <a:t>1</a:t>
            </a:r>
            <a:r>
              <a:rPr lang="ja-JP" altLang="en-US" dirty="0" err="1"/>
              <a:t>つで</a:t>
            </a:r>
            <a:r>
              <a:rPr lang="ja-JP" altLang="en-US" dirty="0"/>
              <a:t>取得、更新できる</a:t>
            </a:r>
            <a:r>
              <a:rPr lang="en-US" altLang="ja-JP" dirty="0"/>
              <a:t>API </a:t>
            </a:r>
            <a:r>
              <a:rPr lang="ja-JP" altLang="en-US" dirty="0"/>
              <a:t>サービスです</a:t>
            </a:r>
            <a:endParaRPr lang="en-US" altLang="ja-JP" dirty="0"/>
          </a:p>
          <a:p>
            <a:r>
              <a:rPr lang="ja-JP" altLang="en-US" dirty="0"/>
              <a:t>全銀協のマスタデータは毎月、第一営業日に最新化します</a:t>
            </a:r>
          </a:p>
          <a:p>
            <a:endParaRPr lang="ja-JP" altLang="en-US" dirty="0"/>
          </a:p>
        </p:txBody>
      </p:sp>
      <p:sp>
        <p:nvSpPr>
          <p:cNvPr id="6" name="タイトル 5"/>
          <p:cNvSpPr>
            <a:spLocks noGrp="1"/>
          </p:cNvSpPr>
          <p:nvPr>
            <p:ph type="title"/>
          </p:nvPr>
        </p:nvSpPr>
        <p:spPr/>
        <p:txBody>
          <a:bodyPr/>
          <a:lstStyle/>
          <a:p>
            <a:r>
              <a:rPr lang="en-US" altLang="ja-JP" dirty="0"/>
              <a:t>API</a:t>
            </a:r>
            <a:r>
              <a:rPr lang="ja-JP" altLang="en-US" dirty="0"/>
              <a:t>連携（銀行マスタ</a:t>
            </a:r>
            <a:r>
              <a:rPr lang="en-US" altLang="ja-JP" dirty="0"/>
              <a:t>API</a:t>
            </a:r>
            <a:r>
              <a:rPr lang="ja-JP" altLang="en-US" dirty="0"/>
              <a:t>）</a:t>
            </a:r>
            <a:br>
              <a:rPr lang="ja-JP" altLang="en-US" dirty="0"/>
            </a:br>
            <a:endParaRPr lang="ja-JP" altLang="en-US" dirty="0"/>
          </a:p>
        </p:txBody>
      </p:sp>
      <p:pic>
        <p:nvPicPr>
          <p:cNvPr id="51" name="図 50"/>
          <p:cNvPicPr>
            <a:picLocks noChangeAspect="1"/>
          </p:cNvPicPr>
          <p:nvPr/>
        </p:nvPicPr>
        <p:blipFill rotWithShape="1">
          <a:blip r:embed="rId3"/>
          <a:srcRect l="23027" r="21478" b="13683"/>
          <a:stretch/>
        </p:blipFill>
        <p:spPr>
          <a:xfrm>
            <a:off x="1547664" y="2247381"/>
            <a:ext cx="2617022" cy="1476496"/>
          </a:xfrm>
          <a:prstGeom prst="rect">
            <a:avLst/>
          </a:prstGeom>
        </p:spPr>
      </p:pic>
      <p:pic>
        <p:nvPicPr>
          <p:cNvPr id="52" name="図 51"/>
          <p:cNvPicPr>
            <a:picLocks noChangeAspect="1"/>
          </p:cNvPicPr>
          <p:nvPr/>
        </p:nvPicPr>
        <p:blipFill>
          <a:blip r:embed="rId4"/>
          <a:stretch>
            <a:fillRect/>
          </a:stretch>
        </p:blipFill>
        <p:spPr>
          <a:xfrm>
            <a:off x="1906708" y="4161434"/>
            <a:ext cx="1788999" cy="426540"/>
          </a:xfrm>
          <a:prstGeom prst="rect">
            <a:avLst/>
          </a:prstGeom>
        </p:spPr>
      </p:pic>
      <p:sp>
        <p:nvSpPr>
          <p:cNvPr id="53" name="正方形/長方形 52"/>
          <p:cNvSpPr/>
          <p:nvPr/>
        </p:nvSpPr>
        <p:spPr>
          <a:xfrm>
            <a:off x="6509256" y="1644646"/>
            <a:ext cx="1033074" cy="357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25" b="1" dirty="0">
                <a:solidFill>
                  <a:schemeClr val="bg1"/>
                </a:solidFill>
                <a:latin typeface="+mn-ea"/>
              </a:rPr>
              <a:t>Ａ社</a:t>
            </a:r>
          </a:p>
        </p:txBody>
      </p:sp>
      <p:sp>
        <p:nvSpPr>
          <p:cNvPr id="54" name="フローチャート: 磁気ディスク 53"/>
          <p:cNvSpPr/>
          <p:nvPr/>
        </p:nvSpPr>
        <p:spPr>
          <a:xfrm>
            <a:off x="2200461" y="2678152"/>
            <a:ext cx="1334345" cy="829701"/>
          </a:xfrm>
          <a:prstGeom prst="flowChartMagneticDisk">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1200" b="1" dirty="0">
                <a:latin typeface="+mn-ea"/>
              </a:rPr>
              <a:t>銀行データ</a:t>
            </a:r>
            <a:endParaRPr lang="en-US" altLang="ja-JP" sz="1200" b="1" dirty="0">
              <a:latin typeface="+mn-ea"/>
            </a:endParaRPr>
          </a:p>
          <a:p>
            <a:pPr algn="ctr"/>
            <a:r>
              <a:rPr lang="ja-JP" altLang="en-US" sz="1200" b="1" dirty="0">
                <a:latin typeface="+mn-ea"/>
              </a:rPr>
              <a:t>支店データ</a:t>
            </a:r>
          </a:p>
        </p:txBody>
      </p:sp>
      <p:sp>
        <p:nvSpPr>
          <p:cNvPr id="55" name="フローチャート: 磁気ディスク 54"/>
          <p:cNvSpPr/>
          <p:nvPr/>
        </p:nvSpPr>
        <p:spPr>
          <a:xfrm>
            <a:off x="6116382" y="2103697"/>
            <a:ext cx="960412" cy="731128"/>
          </a:xfrm>
          <a:prstGeom prst="flowChartMagneticDisk">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825" dirty="0">
                <a:latin typeface="+mn-ea"/>
              </a:rPr>
              <a:t>銀行支店マスタ</a:t>
            </a:r>
            <a:endParaRPr lang="en-US" altLang="ja-JP" sz="825" dirty="0">
              <a:latin typeface="+mn-ea"/>
            </a:endParaRPr>
          </a:p>
        </p:txBody>
      </p:sp>
      <p:sp>
        <p:nvSpPr>
          <p:cNvPr id="56" name="フローチャート: 磁気ディスク 55"/>
          <p:cNvSpPr/>
          <p:nvPr/>
        </p:nvSpPr>
        <p:spPr>
          <a:xfrm>
            <a:off x="6116382" y="2886784"/>
            <a:ext cx="960412" cy="731128"/>
          </a:xfrm>
          <a:prstGeom prst="flowChartMagneticDisk">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825" dirty="0">
                <a:latin typeface="+mn-ea"/>
              </a:rPr>
              <a:t>銀行支店マスタ</a:t>
            </a:r>
            <a:endParaRPr lang="en-US" altLang="ja-JP" sz="825" dirty="0">
              <a:latin typeface="+mn-ea"/>
            </a:endParaRPr>
          </a:p>
        </p:txBody>
      </p:sp>
      <p:sp>
        <p:nvSpPr>
          <p:cNvPr id="57" name="フローチャート: 磁気ディスク 56"/>
          <p:cNvSpPr/>
          <p:nvPr/>
        </p:nvSpPr>
        <p:spPr>
          <a:xfrm>
            <a:off x="6121983" y="3669871"/>
            <a:ext cx="960412" cy="731128"/>
          </a:xfrm>
          <a:prstGeom prst="flowChartMagneticDisk">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825" dirty="0">
                <a:latin typeface="+mn-ea"/>
              </a:rPr>
              <a:t>銀行支店マスタ</a:t>
            </a:r>
            <a:endParaRPr lang="en-US" altLang="ja-JP" sz="825" dirty="0">
              <a:latin typeface="+mn-ea"/>
            </a:endParaRPr>
          </a:p>
        </p:txBody>
      </p:sp>
      <p:sp>
        <p:nvSpPr>
          <p:cNvPr id="58" name="上矢印 57"/>
          <p:cNvSpPr/>
          <p:nvPr/>
        </p:nvSpPr>
        <p:spPr>
          <a:xfrm>
            <a:off x="2505727" y="3711139"/>
            <a:ext cx="506727" cy="282768"/>
          </a:xfrm>
          <a:prstGeom prst="upArrow">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latin typeface="+mn-ea"/>
            </a:endParaRPr>
          </a:p>
        </p:txBody>
      </p:sp>
      <p:sp>
        <p:nvSpPr>
          <p:cNvPr id="59" name="テキスト ボックス 58"/>
          <p:cNvSpPr txBox="1"/>
          <p:nvPr/>
        </p:nvSpPr>
        <p:spPr>
          <a:xfrm>
            <a:off x="5463078" y="2204739"/>
            <a:ext cx="1026134" cy="300082"/>
          </a:xfrm>
          <a:prstGeom prst="rect">
            <a:avLst/>
          </a:prstGeom>
          <a:noFill/>
        </p:spPr>
        <p:txBody>
          <a:bodyPr wrap="square" rtlCol="0">
            <a:spAutoFit/>
          </a:bodyPr>
          <a:lstStyle/>
          <a:p>
            <a:r>
              <a:rPr lang="en-US" altLang="ja-JP" sz="1350" b="1" dirty="0">
                <a:solidFill>
                  <a:schemeClr val="bg1">
                    <a:lumMod val="50000"/>
                  </a:schemeClr>
                </a:solidFill>
                <a:latin typeface="+mn-ea"/>
              </a:rPr>
              <a:t>A</a:t>
            </a:r>
            <a:r>
              <a:rPr lang="ja-JP" altLang="en-US" sz="1350" b="1" dirty="0">
                <a:solidFill>
                  <a:schemeClr val="bg1">
                    <a:lumMod val="50000"/>
                  </a:schemeClr>
                </a:solidFill>
                <a:latin typeface="+mn-ea"/>
              </a:rPr>
              <a:t>社</a:t>
            </a:r>
          </a:p>
        </p:txBody>
      </p:sp>
      <p:sp>
        <p:nvSpPr>
          <p:cNvPr id="60" name="テキスト ボックス 59"/>
          <p:cNvSpPr txBox="1"/>
          <p:nvPr/>
        </p:nvSpPr>
        <p:spPr>
          <a:xfrm>
            <a:off x="5454397" y="2989888"/>
            <a:ext cx="1026134" cy="300082"/>
          </a:xfrm>
          <a:prstGeom prst="rect">
            <a:avLst/>
          </a:prstGeom>
          <a:noFill/>
        </p:spPr>
        <p:txBody>
          <a:bodyPr wrap="square" rtlCol="0">
            <a:spAutoFit/>
          </a:bodyPr>
          <a:lstStyle/>
          <a:p>
            <a:r>
              <a:rPr lang="en-US" altLang="ja-JP" sz="1350" b="1" dirty="0">
                <a:solidFill>
                  <a:schemeClr val="bg1">
                    <a:lumMod val="50000"/>
                  </a:schemeClr>
                </a:solidFill>
                <a:latin typeface="+mn-ea"/>
              </a:rPr>
              <a:t>B</a:t>
            </a:r>
            <a:r>
              <a:rPr lang="ja-JP" altLang="en-US" sz="1350" b="1" dirty="0">
                <a:solidFill>
                  <a:schemeClr val="bg1">
                    <a:lumMod val="50000"/>
                  </a:schemeClr>
                </a:solidFill>
                <a:latin typeface="+mn-ea"/>
              </a:rPr>
              <a:t>社</a:t>
            </a:r>
          </a:p>
        </p:txBody>
      </p:sp>
      <p:sp>
        <p:nvSpPr>
          <p:cNvPr id="61" name="テキスト ボックス 60"/>
          <p:cNvSpPr txBox="1"/>
          <p:nvPr/>
        </p:nvSpPr>
        <p:spPr>
          <a:xfrm>
            <a:off x="5456563" y="3750881"/>
            <a:ext cx="1026134" cy="300082"/>
          </a:xfrm>
          <a:prstGeom prst="rect">
            <a:avLst/>
          </a:prstGeom>
          <a:noFill/>
        </p:spPr>
        <p:txBody>
          <a:bodyPr wrap="square" rtlCol="0">
            <a:spAutoFit/>
          </a:bodyPr>
          <a:lstStyle/>
          <a:p>
            <a:r>
              <a:rPr lang="en-US" altLang="ja-JP" sz="1350" b="1" dirty="0">
                <a:solidFill>
                  <a:schemeClr val="bg1">
                    <a:lumMod val="50000"/>
                  </a:schemeClr>
                </a:solidFill>
                <a:latin typeface="+mn-ea"/>
              </a:rPr>
              <a:t>C</a:t>
            </a:r>
            <a:r>
              <a:rPr lang="ja-JP" altLang="en-US" sz="1350" b="1" dirty="0">
                <a:solidFill>
                  <a:schemeClr val="bg1">
                    <a:lumMod val="50000"/>
                  </a:schemeClr>
                </a:solidFill>
                <a:latin typeface="+mn-ea"/>
              </a:rPr>
              <a:t>社</a:t>
            </a:r>
          </a:p>
        </p:txBody>
      </p:sp>
      <p:cxnSp>
        <p:nvCxnSpPr>
          <p:cNvPr id="62" name="直線矢印コネクタ 61"/>
          <p:cNvCxnSpPr/>
          <p:nvPr/>
        </p:nvCxnSpPr>
        <p:spPr>
          <a:xfrm flipV="1">
            <a:off x="4164686" y="2455387"/>
            <a:ext cx="1107197" cy="536157"/>
          </a:xfrm>
          <a:prstGeom prst="straightConnector1">
            <a:avLst/>
          </a:prstGeom>
          <a:ln w="635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63" name="直線矢印コネクタ 62"/>
          <p:cNvCxnSpPr/>
          <p:nvPr/>
        </p:nvCxnSpPr>
        <p:spPr>
          <a:xfrm>
            <a:off x="4164550" y="3122695"/>
            <a:ext cx="1109528" cy="7116"/>
          </a:xfrm>
          <a:prstGeom prst="straightConnector1">
            <a:avLst/>
          </a:prstGeom>
          <a:ln w="635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64" name="直線矢印コネクタ 63"/>
          <p:cNvCxnSpPr/>
          <p:nvPr/>
        </p:nvCxnSpPr>
        <p:spPr>
          <a:xfrm>
            <a:off x="4187603" y="3240672"/>
            <a:ext cx="1032469" cy="645223"/>
          </a:xfrm>
          <a:prstGeom prst="straightConnector1">
            <a:avLst/>
          </a:prstGeom>
          <a:ln w="63500">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sp>
        <p:nvSpPr>
          <p:cNvPr id="65" name="テキスト ボックス 64"/>
          <p:cNvSpPr txBox="1"/>
          <p:nvPr/>
        </p:nvSpPr>
        <p:spPr>
          <a:xfrm>
            <a:off x="4149368" y="2382726"/>
            <a:ext cx="954107" cy="207749"/>
          </a:xfrm>
          <a:prstGeom prst="rect">
            <a:avLst/>
          </a:prstGeom>
          <a:noFill/>
        </p:spPr>
        <p:txBody>
          <a:bodyPr wrap="none" rtlCol="0">
            <a:spAutoFit/>
          </a:bodyPr>
          <a:lstStyle/>
          <a:p>
            <a:r>
              <a:rPr lang="ja-JP" altLang="en-US" sz="750" dirty="0">
                <a:latin typeface="+mn-ea"/>
              </a:rPr>
              <a:t>最新マスタに更新</a:t>
            </a:r>
          </a:p>
        </p:txBody>
      </p:sp>
      <p:sp>
        <p:nvSpPr>
          <p:cNvPr id="66" name="テキスト ボックス 65"/>
          <p:cNvSpPr txBox="1"/>
          <p:nvPr/>
        </p:nvSpPr>
        <p:spPr>
          <a:xfrm>
            <a:off x="4392394" y="2873380"/>
            <a:ext cx="954107" cy="207749"/>
          </a:xfrm>
          <a:prstGeom prst="rect">
            <a:avLst/>
          </a:prstGeom>
          <a:noFill/>
        </p:spPr>
        <p:txBody>
          <a:bodyPr wrap="none" rtlCol="0">
            <a:spAutoFit/>
          </a:bodyPr>
          <a:lstStyle/>
          <a:p>
            <a:r>
              <a:rPr lang="ja-JP" altLang="en-US" sz="750" dirty="0">
                <a:latin typeface="+mn-ea"/>
              </a:rPr>
              <a:t>最新マスタに更新</a:t>
            </a:r>
          </a:p>
        </p:txBody>
      </p:sp>
      <p:sp>
        <p:nvSpPr>
          <p:cNvPr id="67" name="テキスト ボックス 66"/>
          <p:cNvSpPr txBox="1"/>
          <p:nvPr/>
        </p:nvSpPr>
        <p:spPr>
          <a:xfrm>
            <a:off x="4160926" y="3844649"/>
            <a:ext cx="954107" cy="207749"/>
          </a:xfrm>
          <a:prstGeom prst="rect">
            <a:avLst/>
          </a:prstGeom>
          <a:noFill/>
        </p:spPr>
        <p:txBody>
          <a:bodyPr wrap="none" rtlCol="0">
            <a:spAutoFit/>
          </a:bodyPr>
          <a:lstStyle/>
          <a:p>
            <a:r>
              <a:rPr lang="ja-JP" altLang="en-US" sz="750" dirty="0">
                <a:latin typeface="+mn-ea"/>
              </a:rPr>
              <a:t>最新マスタに更新</a:t>
            </a:r>
          </a:p>
        </p:txBody>
      </p:sp>
      <p:pic>
        <p:nvPicPr>
          <p:cNvPr id="68" name="図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5554" y="1698650"/>
            <a:ext cx="1527316" cy="292445"/>
          </a:xfrm>
          <a:prstGeom prst="rect">
            <a:avLst/>
          </a:prstGeom>
        </p:spPr>
      </p:pic>
      <p:sp>
        <p:nvSpPr>
          <p:cNvPr id="69" name="正方形/長方形 68"/>
          <p:cNvSpPr/>
          <p:nvPr/>
        </p:nvSpPr>
        <p:spPr>
          <a:xfrm>
            <a:off x="4140000" y="4680000"/>
            <a:ext cx="4680000" cy="230832"/>
          </a:xfrm>
          <a:prstGeom prst="rect">
            <a:avLst/>
          </a:prstGeom>
        </p:spPr>
        <p:txBody>
          <a:bodyPr wrap="square">
            <a:spAutoFit/>
          </a:bodyPr>
          <a:lstStyle/>
          <a:p>
            <a:pPr>
              <a:spcBef>
                <a:spcPts val="450"/>
              </a:spcBef>
            </a:pPr>
            <a:r>
              <a:rPr lang="ja-JP" altLang="en-US" sz="900" dirty="0">
                <a:solidFill>
                  <a:schemeClr val="tx1">
                    <a:lumMod val="75000"/>
                    <a:lumOff val="25000"/>
                  </a:schemeClr>
                </a:solidFill>
                <a:latin typeface="+mn-ea"/>
              </a:rPr>
              <a:t>＊「</a:t>
            </a:r>
            <a:r>
              <a:rPr lang="en-US" altLang="ja-JP" sz="900" dirty="0" err="1">
                <a:solidFill>
                  <a:schemeClr val="tx1">
                    <a:lumMod val="75000"/>
                    <a:lumOff val="25000"/>
                  </a:schemeClr>
                </a:solidFill>
                <a:latin typeface="+mn-ea"/>
              </a:rPr>
              <a:t>SuperStream</a:t>
            </a:r>
            <a:r>
              <a:rPr lang="en-US" altLang="ja-JP" sz="900" dirty="0">
                <a:solidFill>
                  <a:schemeClr val="tx1">
                    <a:lumMod val="75000"/>
                    <a:lumOff val="25000"/>
                  </a:schemeClr>
                </a:solidFill>
                <a:latin typeface="+mn-ea"/>
              </a:rPr>
              <a:t>-NX </a:t>
            </a:r>
            <a:r>
              <a:rPr lang="ja-JP" altLang="en-US" sz="900" dirty="0">
                <a:solidFill>
                  <a:schemeClr val="tx1">
                    <a:lumMod val="75000"/>
                    <a:lumOff val="25000"/>
                  </a:schemeClr>
                </a:solidFill>
                <a:latin typeface="+mn-ea"/>
              </a:rPr>
              <a:t>銀行</a:t>
            </a:r>
            <a:r>
              <a:rPr lang="en-US" altLang="ja-JP" sz="900" dirty="0">
                <a:solidFill>
                  <a:schemeClr val="tx1">
                    <a:lumMod val="75000"/>
                    <a:lumOff val="25000"/>
                  </a:schemeClr>
                </a:solidFill>
                <a:latin typeface="+mn-ea"/>
              </a:rPr>
              <a:t>/</a:t>
            </a:r>
            <a:r>
              <a:rPr lang="ja-JP" altLang="en-US" sz="900" dirty="0">
                <a:solidFill>
                  <a:schemeClr val="tx1">
                    <a:lumMod val="75000"/>
                    <a:lumOff val="25000"/>
                  </a:schemeClr>
                </a:solidFill>
                <a:latin typeface="+mn-ea"/>
              </a:rPr>
              <a:t>支店</a:t>
            </a:r>
            <a:r>
              <a:rPr lang="en-US" altLang="ja-JP" sz="900" dirty="0">
                <a:solidFill>
                  <a:schemeClr val="tx1">
                    <a:lumMod val="75000"/>
                    <a:lumOff val="25000"/>
                  </a:schemeClr>
                </a:solidFill>
                <a:latin typeface="+mn-ea"/>
              </a:rPr>
              <a:t>API</a:t>
            </a:r>
            <a:r>
              <a:rPr lang="ja-JP" altLang="en-US" sz="900" dirty="0">
                <a:solidFill>
                  <a:schemeClr val="tx1">
                    <a:lumMod val="75000"/>
                    <a:lumOff val="25000"/>
                  </a:schemeClr>
                </a:solidFill>
                <a:latin typeface="+mn-ea"/>
              </a:rPr>
              <a:t>オプション」の年間申込が必要です（有償）</a:t>
            </a:r>
            <a:endParaRPr lang="en-US" altLang="ja-JP" sz="900" dirty="0">
              <a:solidFill>
                <a:schemeClr val="tx1">
                  <a:lumMod val="75000"/>
                  <a:lumOff val="25000"/>
                </a:schemeClr>
              </a:solidFill>
              <a:latin typeface="+mn-ea"/>
            </a:endParaRPr>
          </a:p>
        </p:txBody>
      </p:sp>
      <p:sp>
        <p:nvSpPr>
          <p:cNvPr id="70" name="角丸四角形 69"/>
          <p:cNvSpPr/>
          <p:nvPr/>
        </p:nvSpPr>
        <p:spPr>
          <a:xfrm>
            <a:off x="5409093" y="2022686"/>
            <a:ext cx="2296086" cy="2538282"/>
          </a:xfrm>
          <a:prstGeom prst="roundRect">
            <a:avLst/>
          </a:prstGeom>
          <a:no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 name="フッター プレースホルダー 3">
            <a:extLst>
              <a:ext uri="{FF2B5EF4-FFF2-40B4-BE49-F238E27FC236}">
                <a16:creationId xmlns:a16="http://schemas.microsoft.com/office/drawing/2014/main" id="{68F268F7-93E3-E45D-F7A6-A1C21AE08214}"/>
              </a:ext>
            </a:extLst>
          </p:cNvPr>
          <p:cNvSpPr>
            <a:spLocks noGrp="1"/>
          </p:cNvSpPr>
          <p:nvPr>
            <p:ph type="ftr" sz="quarter" idx="3"/>
          </p:nvPr>
        </p:nvSpPr>
        <p:spPr>
          <a:xfrm>
            <a:off x="252000" y="4932000"/>
            <a:ext cx="2160000" cy="135000"/>
          </a:xfrm>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218352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39</a:t>
            </a:fld>
            <a:endParaRPr lang="ja-JP" altLang="en-US" dirty="0"/>
          </a:p>
        </p:txBody>
      </p:sp>
      <p:sp>
        <p:nvSpPr>
          <p:cNvPr id="3" name="タイトル 2"/>
          <p:cNvSpPr>
            <a:spLocks noGrp="1"/>
          </p:cNvSpPr>
          <p:nvPr>
            <p:ph type="title"/>
          </p:nvPr>
        </p:nvSpPr>
        <p:spPr/>
        <p:txBody>
          <a:bodyPr/>
          <a:lstStyle/>
          <a:p>
            <a:r>
              <a:rPr lang="en-US" altLang="ja-JP" b="0" dirty="0">
                <a:solidFill>
                  <a:schemeClr val="accent1"/>
                </a:solidFill>
              </a:rPr>
              <a:t>06</a:t>
            </a:r>
            <a:br>
              <a:rPr lang="en-US" altLang="ja-JP" b="0" dirty="0">
                <a:solidFill>
                  <a:schemeClr val="accent1"/>
                </a:solidFill>
              </a:rPr>
            </a:br>
            <a:r>
              <a:rPr lang="ja-JP" altLang="en-US" dirty="0"/>
              <a:t>稼働環境</a:t>
            </a:r>
            <a:br>
              <a:rPr lang="ja-JP" altLang="en-US" dirty="0"/>
            </a:b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63276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a:t>
            </a:fld>
            <a:endParaRPr kumimoji="1" lang="ja-JP" altLang="en-US" dirty="0"/>
          </a:p>
        </p:txBody>
      </p:sp>
      <p:sp>
        <p:nvSpPr>
          <p:cNvPr id="3" name="フッター プレースホルダー 2"/>
          <p:cNvSpPr>
            <a:spLocks noGrp="1"/>
          </p:cNvSpPr>
          <p:nvPr>
            <p:ph type="ftr" sz="quarter" idx="3"/>
          </p:nvPr>
        </p:nvSpPr>
        <p:spPr>
          <a:xfrm>
            <a:off x="250084" y="5019753"/>
            <a:ext cx="2160000" cy="135000"/>
          </a:xfrm>
        </p:spPr>
        <p:txBody>
          <a:bodyPr/>
          <a:lstStyle/>
          <a:p>
            <a:r>
              <a:rPr lang="en-US" altLang="ja-JP" dirty="0"/>
              <a:t>©Canon IT Solutions Inc.  All rights reserved.</a:t>
            </a:r>
            <a:endParaRPr lang="ja-JP" altLang="en-US" dirty="0"/>
          </a:p>
        </p:txBody>
      </p:sp>
      <p:sp>
        <p:nvSpPr>
          <p:cNvPr id="4" name="タイトル 3"/>
          <p:cNvSpPr>
            <a:spLocks noGrp="1"/>
          </p:cNvSpPr>
          <p:nvPr>
            <p:ph type="title"/>
          </p:nvPr>
        </p:nvSpPr>
        <p:spPr/>
        <p:txBody>
          <a:bodyPr/>
          <a:lstStyle/>
          <a:p>
            <a:r>
              <a:rPr lang="ja-JP" altLang="en-US" dirty="0"/>
              <a:t>人事給与ソリューション関連図（月次）</a:t>
            </a:r>
            <a:endParaRPr kumimoji="1" lang="ja-JP" altLang="en-US" dirty="0"/>
          </a:p>
        </p:txBody>
      </p:sp>
      <p:sp>
        <p:nvSpPr>
          <p:cNvPr id="5" name="正方形/長方形 4"/>
          <p:cNvSpPr/>
          <p:nvPr/>
        </p:nvSpPr>
        <p:spPr>
          <a:xfrm>
            <a:off x="288000" y="3851103"/>
            <a:ext cx="2828684" cy="1187900"/>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 name="正方形/長方形 6"/>
          <p:cNvSpPr/>
          <p:nvPr/>
        </p:nvSpPr>
        <p:spPr>
          <a:xfrm>
            <a:off x="280152" y="683653"/>
            <a:ext cx="2828684" cy="2666985"/>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 name="円柱 7"/>
          <p:cNvSpPr/>
          <p:nvPr/>
        </p:nvSpPr>
        <p:spPr>
          <a:xfrm>
            <a:off x="591535" y="1083535"/>
            <a:ext cx="2231358" cy="992342"/>
          </a:xfrm>
          <a:prstGeom prst="can">
            <a:avLst>
              <a:gd name="adj" fmla="val 20793"/>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9" name="テキスト ボックス 8"/>
          <p:cNvSpPr txBox="1"/>
          <p:nvPr/>
        </p:nvSpPr>
        <p:spPr>
          <a:xfrm>
            <a:off x="961191" y="1405699"/>
            <a:ext cx="1817426"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rPr>
              <a:t>従業員・組織</a:t>
            </a:r>
            <a:endParaRPr kumimoji="0" lang="en-US" altLang="ja-JP" sz="1600" b="1" i="0" u="none" strike="noStrike" kern="0" cap="none" spc="0" normalizeH="0" baseline="0" noProof="0" dirty="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srgbClr val="FFFFFF"/>
                </a:solidFill>
                <a:effectLst/>
                <a:uLnTx/>
                <a:uFillTx/>
              </a:rPr>
              <a:t> 履歴データ</a:t>
            </a:r>
          </a:p>
        </p:txBody>
      </p:sp>
      <p:sp>
        <p:nvSpPr>
          <p:cNvPr id="10" name="テキスト ボックス 9"/>
          <p:cNvSpPr txBox="1"/>
          <p:nvPr/>
        </p:nvSpPr>
        <p:spPr>
          <a:xfrm>
            <a:off x="2039458" y="3134678"/>
            <a:ext cx="83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組織変更</a:t>
            </a:r>
          </a:p>
        </p:txBody>
      </p:sp>
      <p:sp>
        <p:nvSpPr>
          <p:cNvPr id="11" name="テキスト ボックス 10"/>
          <p:cNvSpPr txBox="1"/>
          <p:nvPr/>
        </p:nvSpPr>
        <p:spPr>
          <a:xfrm>
            <a:off x="1231526" y="3120515"/>
            <a:ext cx="9603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人事異動</a:t>
            </a:r>
            <a:endParaRPr kumimoji="0" lang="en-US" altLang="ja-JP" sz="1100" b="0" i="0" u="none" strike="noStrike" kern="0" cap="none" spc="0" normalizeH="0" baseline="0" noProof="0" dirty="0">
              <a:ln>
                <a:noFill/>
              </a:ln>
              <a:solidFill>
                <a:prstClr val="black"/>
              </a:solidFill>
              <a:effectLst/>
              <a:uLnTx/>
              <a:uFillTx/>
            </a:endParaRPr>
          </a:p>
        </p:txBody>
      </p:sp>
      <p:sp>
        <p:nvSpPr>
          <p:cNvPr id="12" name="テキスト ボックス 11"/>
          <p:cNvSpPr txBox="1"/>
          <p:nvPr/>
        </p:nvSpPr>
        <p:spPr>
          <a:xfrm>
            <a:off x="461683" y="3138232"/>
            <a:ext cx="83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諸届申請</a:t>
            </a:r>
          </a:p>
        </p:txBody>
      </p:sp>
      <p:sp>
        <p:nvSpPr>
          <p:cNvPr id="13" name="Freeform 346"/>
          <p:cNvSpPr>
            <a:spLocks noEditPoints="1"/>
          </p:cNvSpPr>
          <p:nvPr/>
        </p:nvSpPr>
        <p:spPr bwMode="auto">
          <a:xfrm>
            <a:off x="2239786" y="2753252"/>
            <a:ext cx="303202" cy="327921"/>
          </a:xfrm>
          <a:custGeom>
            <a:avLst/>
            <a:gdLst>
              <a:gd name="T0" fmla="*/ 277 w 876"/>
              <a:gd name="T1" fmla="*/ 685 h 877"/>
              <a:gd name="T2" fmla="*/ 277 w 876"/>
              <a:gd name="T3" fmla="*/ 813 h 877"/>
              <a:gd name="T4" fmla="*/ 63 w 876"/>
              <a:gd name="T5" fmla="*/ 813 h 877"/>
              <a:gd name="T6" fmla="*/ 63 w 876"/>
              <a:gd name="T7" fmla="*/ 685 h 877"/>
              <a:gd name="T8" fmla="*/ 277 w 876"/>
              <a:gd name="T9" fmla="*/ 685 h 877"/>
              <a:gd name="T10" fmla="*/ 340 w 876"/>
              <a:gd name="T11" fmla="*/ 622 h 877"/>
              <a:gd name="T12" fmla="*/ 0 w 876"/>
              <a:gd name="T13" fmla="*/ 622 h 877"/>
              <a:gd name="T14" fmla="*/ 0 w 876"/>
              <a:gd name="T15" fmla="*/ 877 h 877"/>
              <a:gd name="T16" fmla="*/ 340 w 876"/>
              <a:gd name="T17" fmla="*/ 877 h 877"/>
              <a:gd name="T18" fmla="*/ 340 w 876"/>
              <a:gd name="T19" fmla="*/ 622 h 877"/>
              <a:gd name="T20" fmla="*/ 812 w 876"/>
              <a:gd name="T21" fmla="*/ 685 h 877"/>
              <a:gd name="T22" fmla="*/ 812 w 876"/>
              <a:gd name="T23" fmla="*/ 813 h 877"/>
              <a:gd name="T24" fmla="*/ 600 w 876"/>
              <a:gd name="T25" fmla="*/ 813 h 877"/>
              <a:gd name="T26" fmla="*/ 600 w 876"/>
              <a:gd name="T27" fmla="*/ 685 h 877"/>
              <a:gd name="T28" fmla="*/ 812 w 876"/>
              <a:gd name="T29" fmla="*/ 685 h 877"/>
              <a:gd name="T30" fmla="*/ 876 w 876"/>
              <a:gd name="T31" fmla="*/ 622 h 877"/>
              <a:gd name="T32" fmla="*/ 536 w 876"/>
              <a:gd name="T33" fmla="*/ 622 h 877"/>
              <a:gd name="T34" fmla="*/ 536 w 876"/>
              <a:gd name="T35" fmla="*/ 877 h 877"/>
              <a:gd name="T36" fmla="*/ 876 w 876"/>
              <a:gd name="T37" fmla="*/ 877 h 877"/>
              <a:gd name="T38" fmla="*/ 876 w 876"/>
              <a:gd name="T39" fmla="*/ 622 h 877"/>
              <a:gd name="T40" fmla="*/ 544 w 876"/>
              <a:gd name="T41" fmla="*/ 64 h 877"/>
              <a:gd name="T42" fmla="*/ 544 w 876"/>
              <a:gd name="T43" fmla="*/ 192 h 877"/>
              <a:gd name="T44" fmla="*/ 332 w 876"/>
              <a:gd name="T45" fmla="*/ 192 h 877"/>
              <a:gd name="T46" fmla="*/ 332 w 876"/>
              <a:gd name="T47" fmla="*/ 64 h 877"/>
              <a:gd name="T48" fmla="*/ 544 w 876"/>
              <a:gd name="T49" fmla="*/ 64 h 877"/>
              <a:gd name="T50" fmla="*/ 608 w 876"/>
              <a:gd name="T51" fmla="*/ 0 h 877"/>
              <a:gd name="T52" fmla="*/ 268 w 876"/>
              <a:gd name="T53" fmla="*/ 0 h 877"/>
              <a:gd name="T54" fmla="*/ 268 w 876"/>
              <a:gd name="T55" fmla="*/ 256 h 877"/>
              <a:gd name="T56" fmla="*/ 608 w 876"/>
              <a:gd name="T57" fmla="*/ 256 h 877"/>
              <a:gd name="T58" fmla="*/ 608 w 876"/>
              <a:gd name="T59" fmla="*/ 0 h 877"/>
              <a:gd name="T60" fmla="*/ 470 w 876"/>
              <a:gd name="T61" fmla="*/ 409 h 877"/>
              <a:gd name="T62" fmla="*/ 470 w 876"/>
              <a:gd name="T63" fmla="*/ 299 h 877"/>
              <a:gd name="T64" fmla="*/ 406 w 876"/>
              <a:gd name="T65" fmla="*/ 299 h 877"/>
              <a:gd name="T66" fmla="*/ 406 w 876"/>
              <a:gd name="T67" fmla="*/ 409 h 877"/>
              <a:gd name="T68" fmla="*/ 138 w 876"/>
              <a:gd name="T69" fmla="*/ 409 h 877"/>
              <a:gd name="T70" fmla="*/ 138 w 876"/>
              <a:gd name="T71" fmla="*/ 579 h 877"/>
              <a:gd name="T72" fmla="*/ 202 w 876"/>
              <a:gd name="T73" fmla="*/ 579 h 877"/>
              <a:gd name="T74" fmla="*/ 202 w 876"/>
              <a:gd name="T75" fmla="*/ 473 h 877"/>
              <a:gd name="T76" fmla="*/ 674 w 876"/>
              <a:gd name="T77" fmla="*/ 473 h 877"/>
              <a:gd name="T78" fmla="*/ 674 w 876"/>
              <a:gd name="T79" fmla="*/ 579 h 877"/>
              <a:gd name="T80" fmla="*/ 738 w 876"/>
              <a:gd name="T81" fmla="*/ 579 h 877"/>
              <a:gd name="T82" fmla="*/ 738 w 876"/>
              <a:gd name="T83" fmla="*/ 409 h 877"/>
              <a:gd name="T84" fmla="*/ 470 w 876"/>
              <a:gd name="T85" fmla="*/ 40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877">
                <a:moveTo>
                  <a:pt x="277" y="685"/>
                </a:moveTo>
                <a:lnTo>
                  <a:pt x="277" y="813"/>
                </a:lnTo>
                <a:lnTo>
                  <a:pt x="63" y="813"/>
                </a:lnTo>
                <a:lnTo>
                  <a:pt x="63" y="685"/>
                </a:lnTo>
                <a:lnTo>
                  <a:pt x="277" y="685"/>
                </a:lnTo>
                <a:close/>
                <a:moveTo>
                  <a:pt x="340" y="622"/>
                </a:moveTo>
                <a:lnTo>
                  <a:pt x="0" y="622"/>
                </a:lnTo>
                <a:lnTo>
                  <a:pt x="0" y="877"/>
                </a:lnTo>
                <a:lnTo>
                  <a:pt x="340" y="877"/>
                </a:lnTo>
                <a:lnTo>
                  <a:pt x="340" y="622"/>
                </a:lnTo>
                <a:close/>
                <a:moveTo>
                  <a:pt x="812" y="685"/>
                </a:moveTo>
                <a:lnTo>
                  <a:pt x="812" y="813"/>
                </a:lnTo>
                <a:lnTo>
                  <a:pt x="600" y="813"/>
                </a:lnTo>
                <a:lnTo>
                  <a:pt x="600" y="685"/>
                </a:lnTo>
                <a:lnTo>
                  <a:pt x="812" y="685"/>
                </a:lnTo>
                <a:close/>
                <a:moveTo>
                  <a:pt x="876" y="622"/>
                </a:moveTo>
                <a:lnTo>
                  <a:pt x="536" y="622"/>
                </a:lnTo>
                <a:lnTo>
                  <a:pt x="536" y="877"/>
                </a:lnTo>
                <a:lnTo>
                  <a:pt x="876" y="877"/>
                </a:lnTo>
                <a:lnTo>
                  <a:pt x="876" y="622"/>
                </a:lnTo>
                <a:close/>
                <a:moveTo>
                  <a:pt x="544" y="64"/>
                </a:moveTo>
                <a:lnTo>
                  <a:pt x="544" y="192"/>
                </a:lnTo>
                <a:lnTo>
                  <a:pt x="332" y="192"/>
                </a:lnTo>
                <a:lnTo>
                  <a:pt x="332" y="64"/>
                </a:lnTo>
                <a:lnTo>
                  <a:pt x="544" y="64"/>
                </a:lnTo>
                <a:close/>
                <a:moveTo>
                  <a:pt x="608" y="0"/>
                </a:moveTo>
                <a:lnTo>
                  <a:pt x="268" y="0"/>
                </a:lnTo>
                <a:lnTo>
                  <a:pt x="268" y="256"/>
                </a:lnTo>
                <a:lnTo>
                  <a:pt x="608" y="256"/>
                </a:lnTo>
                <a:lnTo>
                  <a:pt x="608" y="0"/>
                </a:lnTo>
                <a:close/>
                <a:moveTo>
                  <a:pt x="470" y="409"/>
                </a:moveTo>
                <a:lnTo>
                  <a:pt x="470" y="299"/>
                </a:lnTo>
                <a:lnTo>
                  <a:pt x="406" y="299"/>
                </a:lnTo>
                <a:lnTo>
                  <a:pt x="406" y="409"/>
                </a:lnTo>
                <a:lnTo>
                  <a:pt x="138" y="409"/>
                </a:lnTo>
                <a:lnTo>
                  <a:pt x="138" y="579"/>
                </a:lnTo>
                <a:lnTo>
                  <a:pt x="202" y="579"/>
                </a:lnTo>
                <a:lnTo>
                  <a:pt x="202" y="473"/>
                </a:lnTo>
                <a:lnTo>
                  <a:pt x="674" y="473"/>
                </a:lnTo>
                <a:lnTo>
                  <a:pt x="674" y="579"/>
                </a:lnTo>
                <a:lnTo>
                  <a:pt x="738" y="579"/>
                </a:lnTo>
                <a:lnTo>
                  <a:pt x="738" y="409"/>
                </a:lnTo>
                <a:lnTo>
                  <a:pt x="470" y="409"/>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14" name="グループ化 13"/>
          <p:cNvGrpSpPr/>
          <p:nvPr/>
        </p:nvGrpSpPr>
        <p:grpSpPr>
          <a:xfrm>
            <a:off x="1433499" y="2760724"/>
            <a:ext cx="397168" cy="362016"/>
            <a:chOff x="1503363" y="2452688"/>
            <a:chExt cx="444500" cy="381000"/>
          </a:xfrm>
          <a:solidFill>
            <a:srgbClr val="F18F60"/>
          </a:solidFill>
        </p:grpSpPr>
        <p:sp>
          <p:nvSpPr>
            <p:cNvPr id="15" name="Freeform 161"/>
            <p:cNvSpPr>
              <a:spLocks/>
            </p:cNvSpPr>
            <p:nvPr/>
          </p:nvSpPr>
          <p:spPr bwMode="auto">
            <a:xfrm>
              <a:off x="1693863" y="24526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6" name="Freeform 162"/>
            <p:cNvSpPr>
              <a:spLocks/>
            </p:cNvSpPr>
            <p:nvPr/>
          </p:nvSpPr>
          <p:spPr bwMode="auto">
            <a:xfrm>
              <a:off x="1668463" y="25320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7" name="Freeform 163"/>
            <p:cNvSpPr>
              <a:spLocks/>
            </p:cNvSpPr>
            <p:nvPr/>
          </p:nvSpPr>
          <p:spPr bwMode="auto">
            <a:xfrm>
              <a:off x="1801813" y="2687638"/>
              <a:ext cx="146050" cy="146050"/>
            </a:xfrm>
            <a:custGeom>
              <a:avLst/>
              <a:gdLst/>
              <a:ahLst/>
              <a:cxnLst>
                <a:cxn ang="0">
                  <a:pos x="16" y="0"/>
                </a:cxn>
                <a:cxn ang="0">
                  <a:pos x="16" y="24"/>
                </a:cxn>
                <a:cxn ang="0">
                  <a:pos x="52" y="24"/>
                </a:cxn>
                <a:cxn ang="0">
                  <a:pos x="0" y="76"/>
                </a:cxn>
                <a:cxn ang="0">
                  <a:pos x="16" y="92"/>
                </a:cxn>
                <a:cxn ang="0">
                  <a:pos x="68" y="40"/>
                </a:cxn>
                <a:cxn ang="0">
                  <a:pos x="68" y="76"/>
                </a:cxn>
                <a:cxn ang="0">
                  <a:pos x="92" y="76"/>
                </a:cxn>
                <a:cxn ang="0">
                  <a:pos x="92" y="0"/>
                </a:cxn>
                <a:cxn ang="0">
                  <a:pos x="16" y="0"/>
                </a:cxn>
              </a:cxnLst>
              <a:rect l="0" t="0" r="r" b="b"/>
              <a:pathLst>
                <a:path w="92" h="92">
                  <a:moveTo>
                    <a:pt x="16" y="0"/>
                  </a:moveTo>
                  <a:lnTo>
                    <a:pt x="16" y="24"/>
                  </a:lnTo>
                  <a:lnTo>
                    <a:pt x="52" y="24"/>
                  </a:lnTo>
                  <a:lnTo>
                    <a:pt x="0" y="76"/>
                  </a:lnTo>
                  <a:lnTo>
                    <a:pt x="16" y="92"/>
                  </a:lnTo>
                  <a:lnTo>
                    <a:pt x="68" y="40"/>
                  </a:lnTo>
                  <a:lnTo>
                    <a:pt x="68" y="76"/>
                  </a:lnTo>
                  <a:lnTo>
                    <a:pt x="92" y="76"/>
                  </a:lnTo>
                  <a:lnTo>
                    <a:pt x="92" y="0"/>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8" name="Freeform 164"/>
            <p:cNvSpPr>
              <a:spLocks/>
            </p:cNvSpPr>
            <p:nvPr/>
          </p:nvSpPr>
          <p:spPr bwMode="auto">
            <a:xfrm>
              <a:off x="1503363" y="2687638"/>
              <a:ext cx="146050" cy="146050"/>
            </a:xfrm>
            <a:custGeom>
              <a:avLst/>
              <a:gdLst/>
              <a:ahLst/>
              <a:cxnLst>
                <a:cxn ang="0">
                  <a:pos x="92" y="76"/>
                </a:cxn>
                <a:cxn ang="0">
                  <a:pos x="40" y="24"/>
                </a:cxn>
                <a:cxn ang="0">
                  <a:pos x="76" y="24"/>
                </a:cxn>
                <a:cxn ang="0">
                  <a:pos x="76" y="0"/>
                </a:cxn>
                <a:cxn ang="0">
                  <a:pos x="0" y="0"/>
                </a:cxn>
                <a:cxn ang="0">
                  <a:pos x="0" y="76"/>
                </a:cxn>
                <a:cxn ang="0">
                  <a:pos x="24" y="76"/>
                </a:cxn>
                <a:cxn ang="0">
                  <a:pos x="24" y="40"/>
                </a:cxn>
                <a:cxn ang="0">
                  <a:pos x="76" y="92"/>
                </a:cxn>
                <a:cxn ang="0">
                  <a:pos x="92" y="76"/>
                </a:cxn>
              </a:cxnLst>
              <a:rect l="0" t="0" r="r" b="b"/>
              <a:pathLst>
                <a:path w="92" h="92">
                  <a:moveTo>
                    <a:pt x="92" y="76"/>
                  </a:moveTo>
                  <a:lnTo>
                    <a:pt x="40" y="24"/>
                  </a:lnTo>
                  <a:lnTo>
                    <a:pt x="76" y="24"/>
                  </a:lnTo>
                  <a:lnTo>
                    <a:pt x="76" y="0"/>
                  </a:lnTo>
                  <a:lnTo>
                    <a:pt x="0" y="0"/>
                  </a:lnTo>
                  <a:lnTo>
                    <a:pt x="0" y="76"/>
                  </a:lnTo>
                  <a:lnTo>
                    <a:pt x="24" y="76"/>
                  </a:lnTo>
                  <a:lnTo>
                    <a:pt x="24" y="40"/>
                  </a:lnTo>
                  <a:lnTo>
                    <a:pt x="76" y="92"/>
                  </a:lnTo>
                  <a:lnTo>
                    <a:pt x="92"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19" name="角丸四角形 18"/>
          <p:cNvSpPr/>
          <p:nvPr/>
        </p:nvSpPr>
        <p:spPr>
          <a:xfrm>
            <a:off x="534276" y="719226"/>
            <a:ext cx="2456626" cy="278820"/>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0" name="テキスト ボックス 19"/>
          <p:cNvSpPr txBox="1"/>
          <p:nvPr/>
        </p:nvSpPr>
        <p:spPr>
          <a:xfrm>
            <a:off x="976805" y="720545"/>
            <a:ext cx="161541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人事管理（</a:t>
            </a:r>
            <a:r>
              <a:rPr kumimoji="0" lang="en-US" altLang="ja-JP" sz="1400" b="1" i="0" u="none" strike="noStrike" kern="0" cap="none" spc="0" normalizeH="0" baseline="0" noProof="0" dirty="0">
                <a:ln>
                  <a:noFill/>
                </a:ln>
                <a:solidFill>
                  <a:prstClr val="white"/>
                </a:solidFill>
                <a:effectLst/>
                <a:uLnTx/>
                <a:uFillTx/>
              </a:rPr>
              <a:t>HR)</a:t>
            </a:r>
            <a:endParaRPr kumimoji="0" lang="ja-JP" altLang="en-US" sz="1400" b="1" i="0" u="none" strike="noStrike" kern="0" cap="none" spc="0" normalizeH="0" baseline="0" noProof="0" dirty="0">
              <a:ln>
                <a:noFill/>
              </a:ln>
              <a:solidFill>
                <a:prstClr val="white"/>
              </a:solidFill>
              <a:effectLst/>
              <a:uLnTx/>
              <a:uFillTx/>
            </a:endParaRPr>
          </a:p>
        </p:txBody>
      </p:sp>
      <p:sp>
        <p:nvSpPr>
          <p:cNvPr id="21" name="正方形/長方形 20"/>
          <p:cNvSpPr/>
          <p:nvPr/>
        </p:nvSpPr>
        <p:spPr>
          <a:xfrm>
            <a:off x="4306680" y="663538"/>
            <a:ext cx="2686441" cy="2971212"/>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2" name="円柱 21"/>
          <p:cNvSpPr/>
          <p:nvPr/>
        </p:nvSpPr>
        <p:spPr>
          <a:xfrm>
            <a:off x="6045691" y="3062938"/>
            <a:ext cx="909378" cy="428154"/>
          </a:xfrm>
          <a:prstGeom prst="can">
            <a:avLst>
              <a:gd name="adj" fmla="val 17643"/>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テキスト ボックス 22"/>
          <p:cNvSpPr txBox="1"/>
          <p:nvPr/>
        </p:nvSpPr>
        <p:spPr>
          <a:xfrm>
            <a:off x="5950847" y="2469103"/>
            <a:ext cx="82554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rPr>
              <a:t>給与計算</a:t>
            </a:r>
          </a:p>
        </p:txBody>
      </p:sp>
      <p:sp>
        <p:nvSpPr>
          <p:cNvPr id="24" name="角丸四角形 23"/>
          <p:cNvSpPr/>
          <p:nvPr/>
        </p:nvSpPr>
        <p:spPr>
          <a:xfrm>
            <a:off x="4463202" y="686629"/>
            <a:ext cx="2423919" cy="278820"/>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5" name="テキスト ボックス 24"/>
          <p:cNvSpPr txBox="1"/>
          <p:nvPr/>
        </p:nvSpPr>
        <p:spPr>
          <a:xfrm>
            <a:off x="4988901" y="693959"/>
            <a:ext cx="161541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給与管理（</a:t>
            </a:r>
            <a:r>
              <a:rPr kumimoji="0" lang="en-US" altLang="ja-JP" sz="1400" b="1" i="0" u="none" strike="noStrike" kern="0" cap="none" spc="0" normalizeH="0" baseline="0" noProof="0" dirty="0">
                <a:ln>
                  <a:noFill/>
                </a:ln>
                <a:solidFill>
                  <a:prstClr val="white"/>
                </a:solidFill>
                <a:effectLst/>
                <a:uLnTx/>
                <a:uFillTx/>
              </a:rPr>
              <a:t>PR)</a:t>
            </a:r>
            <a:endParaRPr kumimoji="0" lang="ja-JP" altLang="en-US" sz="1400" b="1" i="0" u="none" strike="noStrike" kern="0" cap="none" spc="0" normalizeH="0" baseline="0" noProof="0" dirty="0">
              <a:ln>
                <a:noFill/>
              </a:ln>
              <a:solidFill>
                <a:prstClr val="white"/>
              </a:solidFill>
              <a:effectLst/>
              <a:uLnTx/>
              <a:uFillTx/>
            </a:endParaRPr>
          </a:p>
        </p:txBody>
      </p:sp>
      <p:sp>
        <p:nvSpPr>
          <p:cNvPr id="26" name="右矢印 25"/>
          <p:cNvSpPr/>
          <p:nvPr/>
        </p:nvSpPr>
        <p:spPr>
          <a:xfrm>
            <a:off x="3235838" y="1150898"/>
            <a:ext cx="992079"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右矢印 26"/>
          <p:cNvSpPr/>
          <p:nvPr/>
        </p:nvSpPr>
        <p:spPr>
          <a:xfrm rot="10800000">
            <a:off x="3085776" y="2424774"/>
            <a:ext cx="1171496" cy="337144"/>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テキスト ボックス 27"/>
          <p:cNvSpPr txBox="1"/>
          <p:nvPr/>
        </p:nvSpPr>
        <p:spPr>
          <a:xfrm>
            <a:off x="3025997" y="1798144"/>
            <a:ext cx="1471768" cy="4231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rPr>
              <a:t>（給与計算基準日）</a:t>
            </a:r>
            <a:endParaRPr kumimoji="0" lang="en-US" altLang="ja-JP" sz="1050" b="0" i="0" u="none" strike="noStrike" kern="0" cap="none" spc="0" normalizeH="0" baseline="0" noProof="0" dirty="0">
              <a:ln>
                <a:noFill/>
              </a:ln>
              <a:solidFill>
                <a:prstClr val="black"/>
              </a:solidFill>
              <a:effectLst/>
              <a:uLnTx/>
              <a:uFillTx/>
            </a:endParaRPr>
          </a:p>
        </p:txBody>
      </p:sp>
      <p:grpSp>
        <p:nvGrpSpPr>
          <p:cNvPr id="29" name="グループ化 28"/>
          <p:cNvGrpSpPr/>
          <p:nvPr/>
        </p:nvGrpSpPr>
        <p:grpSpPr>
          <a:xfrm>
            <a:off x="3502129" y="1464316"/>
            <a:ext cx="337528" cy="333828"/>
            <a:chOff x="1535113" y="649288"/>
            <a:chExt cx="381000" cy="381000"/>
          </a:xfrm>
          <a:solidFill>
            <a:srgbClr val="F18F60"/>
          </a:solidFill>
        </p:grpSpPr>
        <p:sp>
          <p:nvSpPr>
            <p:cNvPr id="3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36" name="テキスト ボックス 35"/>
          <p:cNvSpPr txBox="1"/>
          <p:nvPr/>
        </p:nvSpPr>
        <p:spPr>
          <a:xfrm>
            <a:off x="3437964" y="2781001"/>
            <a:ext cx="119525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給与情報</a:t>
            </a:r>
            <a:endParaRPr kumimoji="0" lang="en-US" altLang="ja-JP" sz="1050" b="0" i="0" u="none" strike="noStrike" kern="0" cap="none" spc="0" normalizeH="0" baseline="0" noProof="0" dirty="0">
              <a:ln>
                <a:noFill/>
              </a:ln>
              <a:solidFill>
                <a:prstClr val="black"/>
              </a:solidFill>
              <a:effectLst/>
              <a:uLnTx/>
              <a:uFillTx/>
            </a:endParaRPr>
          </a:p>
        </p:txBody>
      </p:sp>
      <p:sp>
        <p:nvSpPr>
          <p:cNvPr id="37" name="テキスト ボックス 36"/>
          <p:cNvSpPr txBox="1"/>
          <p:nvPr/>
        </p:nvSpPr>
        <p:spPr>
          <a:xfrm>
            <a:off x="2075912" y="4371901"/>
            <a:ext cx="934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a:t>
            </a:r>
            <a:r>
              <a:rPr kumimoji="0" lang="en-US" altLang="ja-JP" sz="900" b="0" i="0" u="none" strike="noStrike" kern="0" cap="none" spc="0" normalizeH="0" baseline="0" noProof="0" dirty="0">
                <a:ln>
                  <a:noFill/>
                </a:ln>
                <a:solidFill>
                  <a:prstClr val="black"/>
                </a:solidFill>
                <a:effectLst/>
                <a:uLnTx/>
                <a:uFillTx/>
              </a:rPr>
              <a:t>Web</a:t>
            </a:r>
            <a:r>
              <a:rPr kumimoji="0" lang="ja-JP" altLang="en-US" sz="900" b="0" i="0" u="none" strike="noStrike" kern="0" cap="none" spc="0" normalizeH="0" baseline="0" noProof="0" dirty="0">
                <a:ln>
                  <a:noFill/>
                </a:ln>
                <a:solidFill>
                  <a:prstClr val="black"/>
                </a:solidFill>
                <a:effectLst/>
                <a:uLnTx/>
                <a:uFillTx/>
              </a:rPr>
              <a:t>明細</a:t>
            </a:r>
            <a:endParaRPr kumimoji="0" lang="en-US" altLang="ja-JP" sz="800" b="0" i="0" u="none" strike="noStrike" kern="0" cap="none" spc="0" normalizeH="0" baseline="0" noProof="0" dirty="0">
              <a:ln>
                <a:noFill/>
              </a:ln>
              <a:solidFill>
                <a:prstClr val="black"/>
              </a:solidFill>
              <a:effectLst/>
              <a:uLnTx/>
              <a:uFillTx/>
            </a:endParaRPr>
          </a:p>
        </p:txBody>
      </p:sp>
      <p:sp>
        <p:nvSpPr>
          <p:cNvPr id="38" name="Freeform 32"/>
          <p:cNvSpPr>
            <a:spLocks noEditPoints="1"/>
          </p:cNvSpPr>
          <p:nvPr/>
        </p:nvSpPr>
        <p:spPr bwMode="auto">
          <a:xfrm>
            <a:off x="3407152" y="2811408"/>
            <a:ext cx="236929" cy="237801"/>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113" name="グループ化 112"/>
          <p:cNvGrpSpPr/>
          <p:nvPr/>
        </p:nvGrpSpPr>
        <p:grpSpPr>
          <a:xfrm>
            <a:off x="5323076" y="2428742"/>
            <a:ext cx="579676" cy="341948"/>
            <a:chOff x="5102035" y="3058766"/>
            <a:chExt cx="1090145" cy="701116"/>
          </a:xfrm>
        </p:grpSpPr>
        <p:sp>
          <p:nvSpPr>
            <p:cNvPr id="39" name="Freeform 47"/>
            <p:cNvSpPr>
              <a:spLocks noEditPoints="1"/>
            </p:cNvSpPr>
            <p:nvPr/>
          </p:nvSpPr>
          <p:spPr bwMode="auto">
            <a:xfrm>
              <a:off x="5385716" y="3157872"/>
              <a:ext cx="496542" cy="435796"/>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rgbClr val="FB8F60"/>
            </a:solidFill>
            <a:ln>
              <a:solidFill>
                <a:srgbClr val="EE55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0" name="左カーブ矢印 39"/>
            <p:cNvSpPr/>
            <p:nvPr/>
          </p:nvSpPr>
          <p:spPr>
            <a:xfrm>
              <a:off x="5913790" y="3058766"/>
              <a:ext cx="278390" cy="701116"/>
            </a:xfrm>
            <a:prstGeom prst="curvedLef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41" name="左カーブ矢印 40"/>
            <p:cNvSpPr/>
            <p:nvPr/>
          </p:nvSpPr>
          <p:spPr>
            <a:xfrm rot="10314270">
              <a:off x="5102035" y="3066185"/>
              <a:ext cx="278390" cy="672414"/>
            </a:xfrm>
            <a:prstGeom prst="curvedLef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grpSp>
      <p:cxnSp>
        <p:nvCxnSpPr>
          <p:cNvPr id="42" name="直線矢印コネクタ 41"/>
          <p:cNvCxnSpPr/>
          <p:nvPr/>
        </p:nvCxnSpPr>
        <p:spPr>
          <a:xfrm flipV="1">
            <a:off x="896878" y="2141223"/>
            <a:ext cx="204644" cy="590734"/>
          </a:xfrm>
          <a:prstGeom prst="straightConnector1">
            <a:avLst/>
          </a:prstGeom>
          <a:noFill/>
          <a:ln w="38100" cap="flat" cmpd="sng" algn="ctr">
            <a:solidFill>
              <a:sysClr val="window" lastClr="FFFFFF">
                <a:lumMod val="50000"/>
              </a:sysClr>
            </a:solidFill>
            <a:prstDash val="solid"/>
            <a:tailEnd type="triangle"/>
          </a:ln>
          <a:effectLst/>
        </p:spPr>
      </p:cxnSp>
      <p:cxnSp>
        <p:nvCxnSpPr>
          <p:cNvPr id="43" name="直線矢印コネクタ 42"/>
          <p:cNvCxnSpPr/>
          <p:nvPr/>
        </p:nvCxnSpPr>
        <p:spPr>
          <a:xfrm flipH="1" flipV="1">
            <a:off x="2152619" y="2122275"/>
            <a:ext cx="215801" cy="552350"/>
          </a:xfrm>
          <a:prstGeom prst="straightConnector1">
            <a:avLst/>
          </a:prstGeom>
          <a:noFill/>
          <a:ln w="38100" cap="flat" cmpd="sng" algn="ctr">
            <a:solidFill>
              <a:sysClr val="window" lastClr="FFFFFF">
                <a:lumMod val="50000"/>
              </a:sysClr>
            </a:solidFill>
            <a:prstDash val="solid"/>
            <a:tailEnd type="triangle"/>
          </a:ln>
          <a:effectLst/>
        </p:spPr>
      </p:cxnSp>
      <p:cxnSp>
        <p:nvCxnSpPr>
          <p:cNvPr id="44" name="直線矢印コネクタ 43"/>
          <p:cNvCxnSpPr/>
          <p:nvPr/>
        </p:nvCxnSpPr>
        <p:spPr>
          <a:xfrm flipV="1">
            <a:off x="1613902" y="2134071"/>
            <a:ext cx="0" cy="582611"/>
          </a:xfrm>
          <a:prstGeom prst="straightConnector1">
            <a:avLst/>
          </a:prstGeom>
          <a:noFill/>
          <a:ln w="38100" cap="flat" cmpd="sng" algn="ctr">
            <a:solidFill>
              <a:sysClr val="window" lastClr="FFFFFF">
                <a:lumMod val="50000"/>
              </a:sysClr>
            </a:solidFill>
            <a:prstDash val="solid"/>
            <a:tailEnd type="triangle"/>
          </a:ln>
          <a:effectLst/>
        </p:spPr>
      </p:cxnSp>
      <p:graphicFrame>
        <p:nvGraphicFramePr>
          <p:cNvPr id="45" name="図表 44"/>
          <p:cNvGraphicFramePr/>
          <p:nvPr/>
        </p:nvGraphicFramePr>
        <p:xfrm>
          <a:off x="565253" y="2156826"/>
          <a:ext cx="2338733" cy="615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角丸四角形 45"/>
          <p:cNvSpPr/>
          <p:nvPr/>
        </p:nvSpPr>
        <p:spPr>
          <a:xfrm>
            <a:off x="323528" y="4692582"/>
            <a:ext cx="2711761" cy="283739"/>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7" name="テキスト ボックス 46"/>
          <p:cNvSpPr txBox="1"/>
          <p:nvPr/>
        </p:nvSpPr>
        <p:spPr>
          <a:xfrm>
            <a:off x="414427" y="4696297"/>
            <a:ext cx="265583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人事諸届・照会（</a:t>
            </a:r>
            <a:r>
              <a:rPr kumimoji="0" lang="en-US" altLang="ja-JP" sz="1400" b="1" i="0" u="none" strike="noStrike" kern="0" cap="none" spc="0" normalizeH="0" baseline="0" noProof="0" dirty="0">
                <a:ln>
                  <a:noFill/>
                </a:ln>
                <a:solidFill>
                  <a:prstClr val="white"/>
                </a:solidFill>
                <a:effectLst/>
                <a:uLnTx/>
                <a:uFillTx/>
              </a:rPr>
              <a:t>field/HR</a:t>
            </a:r>
            <a:r>
              <a:rPr kumimoji="0" lang="ja-JP" altLang="en-US" sz="1400" b="1" i="0" u="none" strike="noStrike" kern="0" cap="none" spc="0" normalizeH="0" baseline="0" noProof="0" dirty="0">
                <a:ln>
                  <a:noFill/>
                </a:ln>
                <a:solidFill>
                  <a:prstClr val="white"/>
                </a:solidFill>
                <a:effectLst/>
                <a:uLnTx/>
                <a:uFillTx/>
              </a:rPr>
              <a:t>）</a:t>
            </a:r>
            <a:endParaRPr kumimoji="0" lang="en-US" altLang="ja-JP" sz="1400" b="1" i="0" u="none" strike="noStrike" kern="0" cap="none" spc="0" normalizeH="0" baseline="0" noProof="0" dirty="0">
              <a:ln>
                <a:noFill/>
              </a:ln>
              <a:solidFill>
                <a:prstClr val="white"/>
              </a:solidFill>
              <a:effectLst/>
              <a:uLnTx/>
              <a:uFillTx/>
            </a:endParaRPr>
          </a:p>
        </p:txBody>
      </p:sp>
      <p:sp>
        <p:nvSpPr>
          <p:cNvPr id="48" name="右矢印 47"/>
          <p:cNvSpPr/>
          <p:nvPr/>
        </p:nvSpPr>
        <p:spPr>
          <a:xfrm rot="16200000">
            <a:off x="953227" y="3463154"/>
            <a:ext cx="310685" cy="263528"/>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9" name="テキスト ボックス 48"/>
          <p:cNvSpPr txBox="1"/>
          <p:nvPr/>
        </p:nvSpPr>
        <p:spPr>
          <a:xfrm>
            <a:off x="394521" y="4301059"/>
            <a:ext cx="134118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ワークフロー</a:t>
            </a:r>
            <a:endParaRPr kumimoji="0" lang="en-US" altLang="ja-JP" sz="9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申請・届出</a:t>
            </a:r>
            <a:endParaRPr kumimoji="0" lang="en-US" altLang="ja-JP" sz="900" b="0" i="0" u="none" strike="noStrike" kern="0" cap="none" spc="0" normalizeH="0" baseline="0" noProof="0" dirty="0">
              <a:ln>
                <a:noFill/>
              </a:ln>
              <a:solidFill>
                <a:prstClr val="black"/>
              </a:solidFill>
              <a:effectLst/>
              <a:uLnTx/>
              <a:uFillTx/>
            </a:endParaRPr>
          </a:p>
        </p:txBody>
      </p:sp>
      <p:grpSp>
        <p:nvGrpSpPr>
          <p:cNvPr id="50" name="グループ化 525"/>
          <p:cNvGrpSpPr/>
          <p:nvPr/>
        </p:nvGrpSpPr>
        <p:grpSpPr>
          <a:xfrm>
            <a:off x="339716" y="4030963"/>
            <a:ext cx="285252" cy="285252"/>
            <a:chOff x="3784104" y="1923678"/>
            <a:chExt cx="381000" cy="381000"/>
          </a:xfrm>
          <a:solidFill>
            <a:srgbClr val="F18F60"/>
          </a:solidFill>
        </p:grpSpPr>
        <p:sp>
          <p:nvSpPr>
            <p:cNvPr id="5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53" name="Freeform 330"/>
          <p:cNvSpPr>
            <a:spLocks noEditPoints="1"/>
          </p:cNvSpPr>
          <p:nvPr/>
        </p:nvSpPr>
        <p:spPr bwMode="auto">
          <a:xfrm>
            <a:off x="759530" y="4019267"/>
            <a:ext cx="159812" cy="26478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4" name="右矢印 53"/>
          <p:cNvSpPr/>
          <p:nvPr/>
        </p:nvSpPr>
        <p:spPr>
          <a:xfrm rot="5400000">
            <a:off x="1859624" y="3510703"/>
            <a:ext cx="357568"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5" name="Freeform 15"/>
          <p:cNvSpPr>
            <a:spLocks noChangeAspect="1" noEditPoints="1"/>
          </p:cNvSpPr>
          <p:nvPr/>
        </p:nvSpPr>
        <p:spPr bwMode="auto">
          <a:xfrm>
            <a:off x="1543630" y="3975906"/>
            <a:ext cx="240882" cy="316738"/>
          </a:xfrm>
          <a:custGeom>
            <a:avLst/>
            <a:gdLst>
              <a:gd name="T0" fmla="*/ 302 w 302"/>
              <a:gd name="T1" fmla="*/ 75 h 396"/>
              <a:gd name="T2" fmla="*/ 0 w 302"/>
              <a:gd name="T3" fmla="*/ 396 h 396"/>
              <a:gd name="T4" fmla="*/ 227 w 302"/>
              <a:gd name="T5" fmla="*/ 0 h 396"/>
              <a:gd name="T6" fmla="*/ 234 w 302"/>
              <a:gd name="T7" fmla="*/ 0 h 396"/>
              <a:gd name="T8" fmla="*/ 302 w 302"/>
              <a:gd name="T9" fmla="*/ 68 h 396"/>
              <a:gd name="T10" fmla="*/ 161 w 302"/>
              <a:gd name="T11" fmla="*/ 37 h 396"/>
              <a:gd name="T12" fmla="*/ 38 w 302"/>
              <a:gd name="T13" fmla="*/ 161 h 396"/>
              <a:gd name="T14" fmla="*/ 161 w 302"/>
              <a:gd name="T15" fmla="*/ 37 h 396"/>
              <a:gd name="T16" fmla="*/ 137 w 302"/>
              <a:gd name="T17" fmla="*/ 123 h 396"/>
              <a:gd name="T18" fmla="*/ 125 w 302"/>
              <a:gd name="T19" fmla="*/ 154 h 396"/>
              <a:gd name="T20" fmla="*/ 122 w 302"/>
              <a:gd name="T21" fmla="*/ 125 h 396"/>
              <a:gd name="T22" fmla="*/ 77 w 302"/>
              <a:gd name="T23" fmla="*/ 154 h 396"/>
              <a:gd name="T24" fmla="*/ 74 w 302"/>
              <a:gd name="T25" fmla="*/ 125 h 396"/>
              <a:gd name="T26" fmla="*/ 63 w 302"/>
              <a:gd name="T27" fmla="*/ 154 h 396"/>
              <a:gd name="T28" fmla="*/ 83 w 302"/>
              <a:gd name="T29" fmla="*/ 104 h 396"/>
              <a:gd name="T30" fmla="*/ 99 w 302"/>
              <a:gd name="T31" fmla="*/ 114 h 396"/>
              <a:gd name="T32" fmla="*/ 100 w 302"/>
              <a:gd name="T33" fmla="*/ 148 h 396"/>
              <a:gd name="T34" fmla="*/ 101 w 302"/>
              <a:gd name="T35" fmla="*/ 114 h 396"/>
              <a:gd name="T36" fmla="*/ 117 w 302"/>
              <a:gd name="T37" fmla="*/ 104 h 396"/>
              <a:gd name="T38" fmla="*/ 122 w 302"/>
              <a:gd name="T39" fmla="*/ 76 h 396"/>
              <a:gd name="T40" fmla="*/ 77 w 302"/>
              <a:gd name="T41" fmla="*/ 76 h 396"/>
              <a:gd name="T42" fmla="*/ 265 w 302"/>
              <a:gd name="T43" fmla="*/ 153 h 396"/>
              <a:gd name="T44" fmla="*/ 184 w 302"/>
              <a:gd name="T45" fmla="*/ 161 h 396"/>
              <a:gd name="T46" fmla="*/ 265 w 302"/>
              <a:gd name="T47" fmla="*/ 153 h 396"/>
              <a:gd name="T48" fmla="*/ 38 w 302"/>
              <a:gd name="T49" fmla="*/ 199 h 396"/>
              <a:gd name="T50" fmla="*/ 265 w 302"/>
              <a:gd name="T51" fmla="*/ 342 h 396"/>
              <a:gd name="T52" fmla="*/ 257 w 302"/>
              <a:gd name="T53" fmla="*/ 199 h 396"/>
              <a:gd name="T54" fmla="*/ 107 w 302"/>
              <a:gd name="T55" fmla="*/ 206 h 396"/>
              <a:gd name="T56" fmla="*/ 45 w 302"/>
              <a:gd name="T57" fmla="*/ 233 h 396"/>
              <a:gd name="T58" fmla="*/ 45 w 302"/>
              <a:gd name="T59" fmla="*/ 240 h 396"/>
              <a:gd name="T60" fmla="*/ 107 w 302"/>
              <a:gd name="T61" fmla="*/ 267 h 396"/>
              <a:gd name="T62" fmla="*/ 45 w 302"/>
              <a:gd name="T63" fmla="*/ 240 h 396"/>
              <a:gd name="T64" fmla="*/ 107 w 302"/>
              <a:gd name="T65" fmla="*/ 274 h 396"/>
              <a:gd name="T66" fmla="*/ 45 w 302"/>
              <a:gd name="T67" fmla="*/ 301 h 396"/>
              <a:gd name="T68" fmla="*/ 45 w 302"/>
              <a:gd name="T69" fmla="*/ 335 h 396"/>
              <a:gd name="T70" fmla="*/ 107 w 302"/>
              <a:gd name="T71" fmla="*/ 308 h 396"/>
              <a:gd name="T72" fmla="*/ 45 w 302"/>
              <a:gd name="T73" fmla="*/ 335 h 396"/>
              <a:gd name="T74" fmla="*/ 114 w 302"/>
              <a:gd name="T75" fmla="*/ 335 h 396"/>
              <a:gd name="T76" fmla="*/ 257 w 302"/>
              <a:gd name="T77" fmla="*/ 308 h 396"/>
              <a:gd name="T78" fmla="*/ 257 w 302"/>
              <a:gd name="T79" fmla="*/ 301 h 396"/>
              <a:gd name="T80" fmla="*/ 114 w 302"/>
              <a:gd name="T81" fmla="*/ 274 h 396"/>
              <a:gd name="T82" fmla="*/ 257 w 302"/>
              <a:gd name="T83" fmla="*/ 301 h 396"/>
              <a:gd name="T84" fmla="*/ 114 w 302"/>
              <a:gd name="T85" fmla="*/ 267 h 396"/>
              <a:gd name="T86" fmla="*/ 257 w 302"/>
              <a:gd name="T87" fmla="*/ 240 h 396"/>
              <a:gd name="T88" fmla="*/ 257 w 302"/>
              <a:gd name="T89" fmla="*/ 233 h 396"/>
              <a:gd name="T90" fmla="*/ 114 w 302"/>
              <a:gd name="T91" fmla="*/ 206 h 396"/>
              <a:gd name="T92" fmla="*/ 257 w 302"/>
              <a:gd name="T93" fmla="*/ 233 h 396"/>
              <a:gd name="T94" fmla="*/ 184 w 302"/>
              <a:gd name="T95" fmla="*/ 131 h 396"/>
              <a:gd name="T96" fmla="*/ 265 w 302"/>
              <a:gd name="T97" fmla="*/ 138 h 396"/>
              <a:gd name="T98" fmla="*/ 265 w 302"/>
              <a:gd name="T99" fmla="*/ 108 h 396"/>
              <a:gd name="T100" fmla="*/ 184 w 302"/>
              <a:gd name="T101" fmla="*/ 116 h 396"/>
              <a:gd name="T102" fmla="*/ 265 w 302"/>
              <a:gd name="T103" fmla="*/ 10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2" h="396">
                <a:moveTo>
                  <a:pt x="227" y="75"/>
                </a:moveTo>
                <a:cubicBezTo>
                  <a:pt x="302" y="75"/>
                  <a:pt x="302" y="75"/>
                  <a:pt x="302" y="75"/>
                </a:cubicBezTo>
                <a:cubicBezTo>
                  <a:pt x="302" y="396"/>
                  <a:pt x="302" y="396"/>
                  <a:pt x="302" y="396"/>
                </a:cubicBezTo>
                <a:cubicBezTo>
                  <a:pt x="0" y="396"/>
                  <a:pt x="0" y="396"/>
                  <a:pt x="0" y="396"/>
                </a:cubicBezTo>
                <a:cubicBezTo>
                  <a:pt x="0" y="0"/>
                  <a:pt x="0" y="0"/>
                  <a:pt x="0" y="0"/>
                </a:cubicBezTo>
                <a:cubicBezTo>
                  <a:pt x="227" y="0"/>
                  <a:pt x="227" y="0"/>
                  <a:pt x="227" y="0"/>
                </a:cubicBezTo>
                <a:lnTo>
                  <a:pt x="227" y="75"/>
                </a:lnTo>
                <a:close/>
                <a:moveTo>
                  <a:pt x="234" y="0"/>
                </a:moveTo>
                <a:cubicBezTo>
                  <a:pt x="234" y="68"/>
                  <a:pt x="234" y="68"/>
                  <a:pt x="234" y="68"/>
                </a:cubicBezTo>
                <a:cubicBezTo>
                  <a:pt x="302" y="68"/>
                  <a:pt x="302" y="68"/>
                  <a:pt x="302" y="68"/>
                </a:cubicBezTo>
                <a:lnTo>
                  <a:pt x="234" y="0"/>
                </a:lnTo>
                <a:close/>
                <a:moveTo>
                  <a:pt x="161" y="37"/>
                </a:moveTo>
                <a:cubicBezTo>
                  <a:pt x="38" y="37"/>
                  <a:pt x="38" y="37"/>
                  <a:pt x="38" y="37"/>
                </a:cubicBezTo>
                <a:cubicBezTo>
                  <a:pt x="38" y="161"/>
                  <a:pt x="38" y="161"/>
                  <a:pt x="38" y="161"/>
                </a:cubicBezTo>
                <a:cubicBezTo>
                  <a:pt x="161" y="161"/>
                  <a:pt x="161" y="161"/>
                  <a:pt x="161" y="161"/>
                </a:cubicBezTo>
                <a:lnTo>
                  <a:pt x="161" y="37"/>
                </a:lnTo>
                <a:close/>
                <a:moveTo>
                  <a:pt x="117" y="104"/>
                </a:moveTo>
                <a:cubicBezTo>
                  <a:pt x="127" y="104"/>
                  <a:pt x="136" y="112"/>
                  <a:pt x="137" y="123"/>
                </a:cubicBezTo>
                <a:cubicBezTo>
                  <a:pt x="137" y="154"/>
                  <a:pt x="137" y="154"/>
                  <a:pt x="137" y="154"/>
                </a:cubicBezTo>
                <a:cubicBezTo>
                  <a:pt x="125" y="154"/>
                  <a:pt x="125" y="154"/>
                  <a:pt x="125" y="154"/>
                </a:cubicBezTo>
                <a:cubicBezTo>
                  <a:pt x="125" y="125"/>
                  <a:pt x="125" y="125"/>
                  <a:pt x="125" y="125"/>
                </a:cubicBezTo>
                <a:cubicBezTo>
                  <a:pt x="122" y="125"/>
                  <a:pt x="122" y="125"/>
                  <a:pt x="122" y="125"/>
                </a:cubicBezTo>
                <a:cubicBezTo>
                  <a:pt x="122" y="154"/>
                  <a:pt x="122" y="154"/>
                  <a:pt x="122" y="154"/>
                </a:cubicBezTo>
                <a:cubicBezTo>
                  <a:pt x="77" y="154"/>
                  <a:pt x="77" y="154"/>
                  <a:pt x="77" y="154"/>
                </a:cubicBezTo>
                <a:cubicBezTo>
                  <a:pt x="77" y="125"/>
                  <a:pt x="77" y="125"/>
                  <a:pt x="77" y="125"/>
                </a:cubicBezTo>
                <a:cubicBezTo>
                  <a:pt x="74" y="125"/>
                  <a:pt x="74" y="125"/>
                  <a:pt x="74" y="125"/>
                </a:cubicBezTo>
                <a:cubicBezTo>
                  <a:pt x="74" y="154"/>
                  <a:pt x="74" y="154"/>
                  <a:pt x="74" y="154"/>
                </a:cubicBezTo>
                <a:cubicBezTo>
                  <a:pt x="63" y="154"/>
                  <a:pt x="63" y="154"/>
                  <a:pt x="63" y="154"/>
                </a:cubicBezTo>
                <a:cubicBezTo>
                  <a:pt x="63" y="123"/>
                  <a:pt x="63" y="123"/>
                  <a:pt x="63" y="123"/>
                </a:cubicBezTo>
                <a:cubicBezTo>
                  <a:pt x="64" y="112"/>
                  <a:pt x="72" y="104"/>
                  <a:pt x="83" y="104"/>
                </a:cubicBezTo>
                <a:cubicBezTo>
                  <a:pt x="93" y="104"/>
                  <a:pt x="93" y="104"/>
                  <a:pt x="93" y="104"/>
                </a:cubicBezTo>
                <a:cubicBezTo>
                  <a:pt x="99" y="114"/>
                  <a:pt x="99" y="114"/>
                  <a:pt x="99" y="114"/>
                </a:cubicBezTo>
                <a:cubicBezTo>
                  <a:pt x="91" y="139"/>
                  <a:pt x="91" y="139"/>
                  <a:pt x="91" y="139"/>
                </a:cubicBezTo>
                <a:cubicBezTo>
                  <a:pt x="100" y="148"/>
                  <a:pt x="100" y="148"/>
                  <a:pt x="100" y="148"/>
                </a:cubicBezTo>
                <a:cubicBezTo>
                  <a:pt x="108" y="139"/>
                  <a:pt x="108" y="139"/>
                  <a:pt x="108" y="139"/>
                </a:cubicBezTo>
                <a:cubicBezTo>
                  <a:pt x="101" y="114"/>
                  <a:pt x="101" y="114"/>
                  <a:pt x="101" y="114"/>
                </a:cubicBezTo>
                <a:cubicBezTo>
                  <a:pt x="106" y="104"/>
                  <a:pt x="106" y="104"/>
                  <a:pt x="106" y="104"/>
                </a:cubicBezTo>
                <a:cubicBezTo>
                  <a:pt x="117" y="104"/>
                  <a:pt x="117" y="104"/>
                  <a:pt x="117" y="104"/>
                </a:cubicBezTo>
                <a:moveTo>
                  <a:pt x="100" y="54"/>
                </a:moveTo>
                <a:cubicBezTo>
                  <a:pt x="112" y="54"/>
                  <a:pt x="122" y="64"/>
                  <a:pt x="122" y="76"/>
                </a:cubicBezTo>
                <a:cubicBezTo>
                  <a:pt x="122" y="89"/>
                  <a:pt x="112" y="99"/>
                  <a:pt x="100" y="99"/>
                </a:cubicBezTo>
                <a:cubicBezTo>
                  <a:pt x="87" y="99"/>
                  <a:pt x="77" y="89"/>
                  <a:pt x="77" y="76"/>
                </a:cubicBezTo>
                <a:cubicBezTo>
                  <a:pt x="77" y="64"/>
                  <a:pt x="87" y="54"/>
                  <a:pt x="100" y="54"/>
                </a:cubicBezTo>
                <a:moveTo>
                  <a:pt x="265" y="153"/>
                </a:moveTo>
                <a:cubicBezTo>
                  <a:pt x="184" y="153"/>
                  <a:pt x="184" y="153"/>
                  <a:pt x="184" y="153"/>
                </a:cubicBezTo>
                <a:cubicBezTo>
                  <a:pt x="184" y="161"/>
                  <a:pt x="184" y="161"/>
                  <a:pt x="184" y="161"/>
                </a:cubicBezTo>
                <a:cubicBezTo>
                  <a:pt x="265" y="161"/>
                  <a:pt x="265" y="161"/>
                  <a:pt x="265" y="161"/>
                </a:cubicBezTo>
                <a:lnTo>
                  <a:pt x="265" y="153"/>
                </a:lnTo>
                <a:close/>
                <a:moveTo>
                  <a:pt x="257" y="199"/>
                </a:moveTo>
                <a:cubicBezTo>
                  <a:pt x="206" y="199"/>
                  <a:pt x="88" y="199"/>
                  <a:pt x="38" y="199"/>
                </a:cubicBezTo>
                <a:cubicBezTo>
                  <a:pt x="38" y="245"/>
                  <a:pt x="38" y="296"/>
                  <a:pt x="38" y="342"/>
                </a:cubicBezTo>
                <a:cubicBezTo>
                  <a:pt x="91" y="342"/>
                  <a:pt x="210" y="342"/>
                  <a:pt x="265" y="342"/>
                </a:cubicBezTo>
                <a:cubicBezTo>
                  <a:pt x="265" y="296"/>
                  <a:pt x="265" y="245"/>
                  <a:pt x="265" y="199"/>
                </a:cubicBezTo>
                <a:lnTo>
                  <a:pt x="257" y="199"/>
                </a:lnTo>
                <a:close/>
                <a:moveTo>
                  <a:pt x="45" y="206"/>
                </a:moveTo>
                <a:cubicBezTo>
                  <a:pt x="107" y="206"/>
                  <a:pt x="107" y="206"/>
                  <a:pt x="107" y="206"/>
                </a:cubicBezTo>
                <a:cubicBezTo>
                  <a:pt x="107" y="233"/>
                  <a:pt x="107" y="233"/>
                  <a:pt x="107" y="233"/>
                </a:cubicBezTo>
                <a:cubicBezTo>
                  <a:pt x="45" y="233"/>
                  <a:pt x="45" y="233"/>
                  <a:pt x="45" y="233"/>
                </a:cubicBezTo>
                <a:lnTo>
                  <a:pt x="45" y="206"/>
                </a:lnTo>
                <a:close/>
                <a:moveTo>
                  <a:pt x="45" y="240"/>
                </a:moveTo>
                <a:cubicBezTo>
                  <a:pt x="107" y="240"/>
                  <a:pt x="107" y="240"/>
                  <a:pt x="107" y="240"/>
                </a:cubicBezTo>
                <a:cubicBezTo>
                  <a:pt x="107" y="267"/>
                  <a:pt x="107" y="267"/>
                  <a:pt x="107" y="267"/>
                </a:cubicBezTo>
                <a:cubicBezTo>
                  <a:pt x="45" y="267"/>
                  <a:pt x="45" y="267"/>
                  <a:pt x="45" y="267"/>
                </a:cubicBezTo>
                <a:lnTo>
                  <a:pt x="45" y="240"/>
                </a:lnTo>
                <a:close/>
                <a:moveTo>
                  <a:pt x="45" y="274"/>
                </a:moveTo>
                <a:cubicBezTo>
                  <a:pt x="107" y="274"/>
                  <a:pt x="107" y="274"/>
                  <a:pt x="107" y="274"/>
                </a:cubicBezTo>
                <a:cubicBezTo>
                  <a:pt x="107" y="301"/>
                  <a:pt x="107" y="301"/>
                  <a:pt x="107" y="301"/>
                </a:cubicBezTo>
                <a:cubicBezTo>
                  <a:pt x="45" y="301"/>
                  <a:pt x="45" y="301"/>
                  <a:pt x="45" y="301"/>
                </a:cubicBezTo>
                <a:lnTo>
                  <a:pt x="45" y="274"/>
                </a:lnTo>
                <a:close/>
                <a:moveTo>
                  <a:pt x="45" y="335"/>
                </a:moveTo>
                <a:cubicBezTo>
                  <a:pt x="45" y="308"/>
                  <a:pt x="45" y="308"/>
                  <a:pt x="45" y="308"/>
                </a:cubicBezTo>
                <a:cubicBezTo>
                  <a:pt x="107" y="308"/>
                  <a:pt x="107" y="308"/>
                  <a:pt x="107" y="308"/>
                </a:cubicBezTo>
                <a:cubicBezTo>
                  <a:pt x="107" y="335"/>
                  <a:pt x="107" y="335"/>
                  <a:pt x="107" y="335"/>
                </a:cubicBezTo>
                <a:lnTo>
                  <a:pt x="45" y="335"/>
                </a:lnTo>
                <a:close/>
                <a:moveTo>
                  <a:pt x="257" y="335"/>
                </a:moveTo>
                <a:cubicBezTo>
                  <a:pt x="114" y="335"/>
                  <a:pt x="114" y="335"/>
                  <a:pt x="114" y="335"/>
                </a:cubicBezTo>
                <a:cubicBezTo>
                  <a:pt x="114" y="308"/>
                  <a:pt x="114" y="308"/>
                  <a:pt x="114" y="308"/>
                </a:cubicBezTo>
                <a:cubicBezTo>
                  <a:pt x="257" y="308"/>
                  <a:pt x="257" y="308"/>
                  <a:pt x="257" y="308"/>
                </a:cubicBezTo>
                <a:lnTo>
                  <a:pt x="257" y="335"/>
                </a:lnTo>
                <a:close/>
                <a:moveTo>
                  <a:pt x="257" y="301"/>
                </a:moveTo>
                <a:cubicBezTo>
                  <a:pt x="114" y="301"/>
                  <a:pt x="114" y="301"/>
                  <a:pt x="114" y="301"/>
                </a:cubicBezTo>
                <a:cubicBezTo>
                  <a:pt x="114" y="274"/>
                  <a:pt x="114" y="274"/>
                  <a:pt x="114" y="274"/>
                </a:cubicBezTo>
                <a:cubicBezTo>
                  <a:pt x="257" y="274"/>
                  <a:pt x="257" y="274"/>
                  <a:pt x="257" y="274"/>
                </a:cubicBezTo>
                <a:lnTo>
                  <a:pt x="257" y="301"/>
                </a:lnTo>
                <a:close/>
                <a:moveTo>
                  <a:pt x="257" y="267"/>
                </a:moveTo>
                <a:cubicBezTo>
                  <a:pt x="114" y="267"/>
                  <a:pt x="114" y="267"/>
                  <a:pt x="114" y="267"/>
                </a:cubicBezTo>
                <a:cubicBezTo>
                  <a:pt x="114" y="240"/>
                  <a:pt x="114" y="240"/>
                  <a:pt x="114" y="240"/>
                </a:cubicBezTo>
                <a:cubicBezTo>
                  <a:pt x="257" y="240"/>
                  <a:pt x="257" y="240"/>
                  <a:pt x="257" y="240"/>
                </a:cubicBezTo>
                <a:lnTo>
                  <a:pt x="257" y="267"/>
                </a:lnTo>
                <a:close/>
                <a:moveTo>
                  <a:pt x="257" y="233"/>
                </a:moveTo>
                <a:cubicBezTo>
                  <a:pt x="114" y="233"/>
                  <a:pt x="114" y="233"/>
                  <a:pt x="114" y="233"/>
                </a:cubicBezTo>
                <a:cubicBezTo>
                  <a:pt x="114" y="206"/>
                  <a:pt x="114" y="206"/>
                  <a:pt x="114" y="206"/>
                </a:cubicBezTo>
                <a:cubicBezTo>
                  <a:pt x="257" y="206"/>
                  <a:pt x="257" y="206"/>
                  <a:pt x="257" y="206"/>
                </a:cubicBezTo>
                <a:lnTo>
                  <a:pt x="257" y="233"/>
                </a:lnTo>
                <a:close/>
                <a:moveTo>
                  <a:pt x="265" y="131"/>
                </a:moveTo>
                <a:cubicBezTo>
                  <a:pt x="184" y="131"/>
                  <a:pt x="184" y="131"/>
                  <a:pt x="184" y="131"/>
                </a:cubicBezTo>
                <a:cubicBezTo>
                  <a:pt x="184" y="138"/>
                  <a:pt x="184" y="138"/>
                  <a:pt x="184" y="138"/>
                </a:cubicBezTo>
                <a:cubicBezTo>
                  <a:pt x="265" y="138"/>
                  <a:pt x="265" y="138"/>
                  <a:pt x="265" y="138"/>
                </a:cubicBezTo>
                <a:lnTo>
                  <a:pt x="265" y="131"/>
                </a:lnTo>
                <a:close/>
                <a:moveTo>
                  <a:pt x="265" y="108"/>
                </a:moveTo>
                <a:cubicBezTo>
                  <a:pt x="184" y="108"/>
                  <a:pt x="184" y="108"/>
                  <a:pt x="184" y="108"/>
                </a:cubicBezTo>
                <a:cubicBezTo>
                  <a:pt x="184" y="116"/>
                  <a:pt x="184" y="116"/>
                  <a:pt x="184" y="116"/>
                </a:cubicBezTo>
                <a:cubicBezTo>
                  <a:pt x="265" y="116"/>
                  <a:pt x="265" y="116"/>
                  <a:pt x="265" y="116"/>
                </a:cubicBezTo>
                <a:lnTo>
                  <a:pt x="265" y="108"/>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6" name="テキスト ボックス 55"/>
          <p:cNvSpPr txBox="1"/>
          <p:nvPr/>
        </p:nvSpPr>
        <p:spPr>
          <a:xfrm>
            <a:off x="1148815" y="4310372"/>
            <a:ext cx="115716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従業員情報</a:t>
            </a:r>
            <a:endParaRPr kumimoji="0" lang="en-US" altLang="ja-JP" sz="9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　　　</a:t>
            </a:r>
            <a:r>
              <a:rPr kumimoji="0" lang="ja-JP" altLang="en-US" sz="900" b="0" i="0" u="none" strike="noStrike" kern="0" cap="none" spc="0" normalizeH="0" baseline="0" noProof="0" dirty="0">
                <a:ln>
                  <a:noFill/>
                </a:ln>
                <a:solidFill>
                  <a:prstClr val="black"/>
                </a:solidFill>
                <a:effectLst/>
                <a:uLnTx/>
                <a:uFillTx/>
              </a:rPr>
              <a:t>参照</a:t>
            </a:r>
            <a:endParaRPr kumimoji="0" lang="en-US" altLang="ja-JP" sz="800" b="0" i="0" u="none" strike="noStrike" kern="0" cap="none" spc="0" normalizeH="0" baseline="0" noProof="0" dirty="0">
              <a:ln>
                <a:noFill/>
              </a:ln>
              <a:solidFill>
                <a:prstClr val="black"/>
              </a:solidFill>
              <a:effectLst/>
              <a:uLnTx/>
              <a:uFillTx/>
            </a:endParaRPr>
          </a:p>
        </p:txBody>
      </p:sp>
      <p:grpSp>
        <p:nvGrpSpPr>
          <p:cNvPr id="57" name="グループ化 56"/>
          <p:cNvGrpSpPr/>
          <p:nvPr/>
        </p:nvGrpSpPr>
        <p:grpSpPr>
          <a:xfrm>
            <a:off x="927092" y="4113225"/>
            <a:ext cx="216024" cy="202990"/>
            <a:chOff x="2124075" y="5903913"/>
            <a:chExt cx="431800" cy="430213"/>
          </a:xfrm>
        </p:grpSpPr>
        <p:sp>
          <p:nvSpPr>
            <p:cNvPr id="58" name="Oval 96"/>
            <p:cNvSpPr>
              <a:spLocks noChangeArrowheads="1"/>
            </p:cNvSpPr>
            <p:nvPr/>
          </p:nvSpPr>
          <p:spPr bwMode="auto">
            <a:xfrm>
              <a:off x="2124075" y="5903913"/>
              <a:ext cx="431800" cy="430213"/>
            </a:xfrm>
            <a:prstGeom prst="ellipse">
              <a:avLst/>
            </a:pr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9" name="Oval 97"/>
            <p:cNvSpPr>
              <a:spLocks noChangeArrowheads="1"/>
            </p:cNvSpPr>
            <p:nvPr/>
          </p:nvSpPr>
          <p:spPr bwMode="auto">
            <a:xfrm>
              <a:off x="2149475" y="5927725"/>
              <a:ext cx="381000" cy="3825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0" name="Freeform 98"/>
            <p:cNvSpPr>
              <a:spLocks noEditPoints="1"/>
            </p:cNvSpPr>
            <p:nvPr/>
          </p:nvSpPr>
          <p:spPr bwMode="auto">
            <a:xfrm>
              <a:off x="2259013" y="5961063"/>
              <a:ext cx="163513" cy="322263"/>
            </a:xfrm>
            <a:custGeom>
              <a:avLst/>
              <a:gdLst>
                <a:gd name="T0" fmla="*/ 0 w 173"/>
                <a:gd name="T1" fmla="*/ 130 h 338"/>
                <a:gd name="T2" fmla="*/ 6 w 173"/>
                <a:gd name="T3" fmla="*/ 40 h 338"/>
                <a:gd name="T4" fmla="*/ 57 w 173"/>
                <a:gd name="T5" fmla="*/ 44 h 338"/>
                <a:gd name="T6" fmla="*/ 128 w 173"/>
                <a:gd name="T7" fmla="*/ 126 h 338"/>
                <a:gd name="T8" fmla="*/ 86 w 173"/>
                <a:gd name="T9" fmla="*/ 156 h 338"/>
                <a:gd name="T10" fmla="*/ 70 w 173"/>
                <a:gd name="T11" fmla="*/ 140 h 338"/>
                <a:gd name="T12" fmla="*/ 43 w 173"/>
                <a:gd name="T13" fmla="*/ 126 h 338"/>
                <a:gd name="T14" fmla="*/ 74 w 173"/>
                <a:gd name="T15" fmla="*/ 97 h 338"/>
                <a:gd name="T16" fmla="*/ 74 w 173"/>
                <a:gd name="T17" fmla="*/ 81 h 338"/>
                <a:gd name="T18" fmla="*/ 57 w 173"/>
                <a:gd name="T19" fmla="*/ 52 h 338"/>
                <a:gd name="T20" fmla="*/ 86 w 173"/>
                <a:gd name="T21" fmla="*/ 32 h 338"/>
                <a:gd name="T22" fmla="*/ 30 w 173"/>
                <a:gd name="T23" fmla="*/ 1 h 338"/>
                <a:gd name="T24" fmla="*/ 144 w 173"/>
                <a:gd name="T25" fmla="*/ 11 h 338"/>
                <a:gd name="T26" fmla="*/ 115 w 173"/>
                <a:gd name="T27" fmla="*/ 52 h 338"/>
                <a:gd name="T28" fmla="*/ 96 w 173"/>
                <a:gd name="T29" fmla="*/ 81 h 338"/>
                <a:gd name="T30" fmla="*/ 96 w 173"/>
                <a:gd name="T31" fmla="*/ 97 h 338"/>
                <a:gd name="T32" fmla="*/ 143 w 173"/>
                <a:gd name="T33" fmla="*/ 81 h 338"/>
                <a:gd name="T34" fmla="*/ 114 w 173"/>
                <a:gd name="T35" fmla="*/ 38 h 338"/>
                <a:gd name="T36" fmla="*/ 153 w 173"/>
                <a:gd name="T37" fmla="*/ 38 h 338"/>
                <a:gd name="T38" fmla="*/ 2 w 173"/>
                <a:gd name="T39" fmla="*/ 218 h 338"/>
                <a:gd name="T40" fmla="*/ 67 w 173"/>
                <a:gd name="T41" fmla="*/ 218 h 338"/>
                <a:gd name="T42" fmla="*/ 91 w 173"/>
                <a:gd name="T43" fmla="*/ 286 h 338"/>
                <a:gd name="T44" fmla="*/ 63 w 173"/>
                <a:gd name="T45" fmla="*/ 329 h 338"/>
                <a:gd name="T46" fmla="*/ 10 w 173"/>
                <a:gd name="T47" fmla="*/ 336 h 338"/>
                <a:gd name="T48" fmla="*/ 63 w 173"/>
                <a:gd name="T49" fmla="*/ 319 h 338"/>
                <a:gd name="T50" fmla="*/ 10 w 173"/>
                <a:gd name="T51" fmla="*/ 226 h 338"/>
                <a:gd name="T52" fmla="*/ 10 w 173"/>
                <a:gd name="T53" fmla="*/ 251 h 338"/>
                <a:gd name="T54" fmla="*/ 10 w 173"/>
                <a:gd name="T55" fmla="*/ 266 h 338"/>
                <a:gd name="T56" fmla="*/ 11 w 173"/>
                <a:gd name="T57" fmla="*/ 193 h 338"/>
                <a:gd name="T58" fmla="*/ 62 w 173"/>
                <a:gd name="T59" fmla="*/ 193 h 338"/>
                <a:gd name="T60" fmla="*/ 27 w 173"/>
                <a:gd name="T61" fmla="*/ 313 h 338"/>
                <a:gd name="T62" fmla="*/ 83 w 173"/>
                <a:gd name="T63" fmla="*/ 201 h 338"/>
                <a:gd name="T64" fmla="*/ 75 w 173"/>
                <a:gd name="T65" fmla="*/ 196 h 338"/>
                <a:gd name="T66" fmla="*/ 164 w 173"/>
                <a:gd name="T67" fmla="*/ 186 h 338"/>
                <a:gd name="T68" fmla="*/ 124 w 173"/>
                <a:gd name="T69" fmla="*/ 257 h 338"/>
                <a:gd name="T70" fmla="*/ 79 w 173"/>
                <a:gd name="T71" fmla="*/ 261 h 338"/>
                <a:gd name="T72" fmla="*/ 73 w 173"/>
                <a:gd name="T73" fmla="*/ 216 h 338"/>
                <a:gd name="T74" fmla="*/ 130 w 173"/>
                <a:gd name="T75" fmla="*/ 300 h 338"/>
                <a:gd name="T76" fmla="*/ 113 w 173"/>
                <a:gd name="T77" fmla="*/ 338 h 338"/>
                <a:gd name="T78" fmla="*/ 112 w 173"/>
                <a:gd name="T79" fmla="*/ 275 h 338"/>
                <a:gd name="T80" fmla="*/ 125 w 173"/>
                <a:gd name="T81" fmla="*/ 319 h 338"/>
                <a:gd name="T82" fmla="*/ 127 w 173"/>
                <a:gd name="T83" fmla="*/ 286 h 338"/>
                <a:gd name="T84" fmla="*/ 121 w 173"/>
                <a:gd name="T85" fmla="*/ 196 h 338"/>
                <a:gd name="T86" fmla="*/ 125 w 173"/>
                <a:gd name="T87" fmla="*/ 238 h 338"/>
                <a:gd name="T88" fmla="*/ 144 w 173"/>
                <a:gd name="T89" fmla="*/ 196 h 338"/>
                <a:gd name="T90" fmla="*/ 173 w 173"/>
                <a:gd name="T91" fmla="*/ 322 h 338"/>
                <a:gd name="T92" fmla="*/ 153 w 173"/>
                <a:gd name="T93" fmla="*/ 27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 h="338">
                  <a:moveTo>
                    <a:pt x="57" y="44"/>
                  </a:moveTo>
                  <a:cubicBezTo>
                    <a:pt x="51" y="89"/>
                    <a:pt x="36" y="126"/>
                    <a:pt x="15" y="146"/>
                  </a:cubicBezTo>
                  <a:cubicBezTo>
                    <a:pt x="12" y="141"/>
                    <a:pt x="5" y="133"/>
                    <a:pt x="0" y="130"/>
                  </a:cubicBezTo>
                  <a:cubicBezTo>
                    <a:pt x="16" y="115"/>
                    <a:pt x="28" y="89"/>
                    <a:pt x="34" y="59"/>
                  </a:cubicBezTo>
                  <a:cubicBezTo>
                    <a:pt x="6" y="59"/>
                    <a:pt x="6" y="59"/>
                    <a:pt x="6" y="59"/>
                  </a:cubicBezTo>
                  <a:cubicBezTo>
                    <a:pt x="6" y="40"/>
                    <a:pt x="6" y="40"/>
                    <a:pt x="6" y="40"/>
                  </a:cubicBezTo>
                  <a:cubicBezTo>
                    <a:pt x="40" y="40"/>
                    <a:pt x="40" y="40"/>
                    <a:pt x="40" y="40"/>
                  </a:cubicBezTo>
                  <a:cubicBezTo>
                    <a:pt x="44" y="39"/>
                    <a:pt x="44" y="39"/>
                    <a:pt x="44" y="39"/>
                  </a:cubicBezTo>
                  <a:lnTo>
                    <a:pt x="57" y="44"/>
                  </a:lnTo>
                  <a:close/>
                  <a:moveTo>
                    <a:pt x="96" y="109"/>
                  </a:moveTo>
                  <a:cubicBezTo>
                    <a:pt x="128" y="109"/>
                    <a:pt x="128" y="109"/>
                    <a:pt x="128" y="109"/>
                  </a:cubicBezTo>
                  <a:cubicBezTo>
                    <a:pt x="128" y="126"/>
                    <a:pt x="128" y="126"/>
                    <a:pt x="128" y="126"/>
                  </a:cubicBezTo>
                  <a:cubicBezTo>
                    <a:pt x="96" y="126"/>
                    <a:pt x="96" y="126"/>
                    <a:pt x="96" y="126"/>
                  </a:cubicBezTo>
                  <a:cubicBezTo>
                    <a:pt x="96" y="136"/>
                    <a:pt x="96" y="136"/>
                    <a:pt x="96" y="136"/>
                  </a:cubicBezTo>
                  <a:cubicBezTo>
                    <a:pt x="96" y="148"/>
                    <a:pt x="94" y="153"/>
                    <a:pt x="86" y="156"/>
                  </a:cubicBezTo>
                  <a:cubicBezTo>
                    <a:pt x="78" y="159"/>
                    <a:pt x="67" y="160"/>
                    <a:pt x="52" y="160"/>
                  </a:cubicBezTo>
                  <a:cubicBezTo>
                    <a:pt x="51" y="154"/>
                    <a:pt x="48" y="145"/>
                    <a:pt x="45" y="140"/>
                  </a:cubicBezTo>
                  <a:cubicBezTo>
                    <a:pt x="55" y="140"/>
                    <a:pt x="67" y="140"/>
                    <a:pt x="70" y="140"/>
                  </a:cubicBezTo>
                  <a:cubicBezTo>
                    <a:pt x="73" y="140"/>
                    <a:pt x="74" y="139"/>
                    <a:pt x="74" y="136"/>
                  </a:cubicBezTo>
                  <a:cubicBezTo>
                    <a:pt x="74" y="126"/>
                    <a:pt x="74" y="126"/>
                    <a:pt x="74" y="126"/>
                  </a:cubicBezTo>
                  <a:cubicBezTo>
                    <a:pt x="43" y="126"/>
                    <a:pt x="43" y="126"/>
                    <a:pt x="43" y="126"/>
                  </a:cubicBezTo>
                  <a:cubicBezTo>
                    <a:pt x="43" y="109"/>
                    <a:pt x="43" y="109"/>
                    <a:pt x="43" y="109"/>
                  </a:cubicBezTo>
                  <a:cubicBezTo>
                    <a:pt x="74" y="109"/>
                    <a:pt x="74" y="109"/>
                    <a:pt x="74" y="109"/>
                  </a:cubicBezTo>
                  <a:cubicBezTo>
                    <a:pt x="74" y="97"/>
                    <a:pt x="74" y="97"/>
                    <a:pt x="74" y="97"/>
                  </a:cubicBezTo>
                  <a:cubicBezTo>
                    <a:pt x="52" y="97"/>
                    <a:pt x="52" y="97"/>
                    <a:pt x="52" y="97"/>
                  </a:cubicBezTo>
                  <a:cubicBezTo>
                    <a:pt x="52" y="81"/>
                    <a:pt x="52" y="81"/>
                    <a:pt x="52" y="81"/>
                  </a:cubicBezTo>
                  <a:cubicBezTo>
                    <a:pt x="74" y="81"/>
                    <a:pt x="74" y="81"/>
                    <a:pt x="74" y="81"/>
                  </a:cubicBezTo>
                  <a:cubicBezTo>
                    <a:pt x="74" y="69"/>
                    <a:pt x="74" y="69"/>
                    <a:pt x="74" y="69"/>
                  </a:cubicBezTo>
                  <a:cubicBezTo>
                    <a:pt x="57" y="69"/>
                    <a:pt x="57" y="69"/>
                    <a:pt x="57" y="69"/>
                  </a:cubicBezTo>
                  <a:cubicBezTo>
                    <a:pt x="57" y="52"/>
                    <a:pt x="57" y="52"/>
                    <a:pt x="57" y="52"/>
                  </a:cubicBezTo>
                  <a:cubicBezTo>
                    <a:pt x="74" y="52"/>
                    <a:pt x="74" y="52"/>
                    <a:pt x="74" y="52"/>
                  </a:cubicBezTo>
                  <a:cubicBezTo>
                    <a:pt x="74" y="32"/>
                    <a:pt x="74" y="32"/>
                    <a:pt x="74" y="32"/>
                  </a:cubicBezTo>
                  <a:cubicBezTo>
                    <a:pt x="86" y="32"/>
                    <a:pt x="86" y="32"/>
                    <a:pt x="86" y="32"/>
                  </a:cubicBezTo>
                  <a:cubicBezTo>
                    <a:pt x="92" y="29"/>
                    <a:pt x="98" y="25"/>
                    <a:pt x="103" y="21"/>
                  </a:cubicBezTo>
                  <a:cubicBezTo>
                    <a:pt x="30" y="21"/>
                    <a:pt x="30" y="21"/>
                    <a:pt x="30" y="21"/>
                  </a:cubicBezTo>
                  <a:cubicBezTo>
                    <a:pt x="30" y="1"/>
                    <a:pt x="30" y="1"/>
                    <a:pt x="30" y="1"/>
                  </a:cubicBezTo>
                  <a:cubicBezTo>
                    <a:pt x="125" y="1"/>
                    <a:pt x="125" y="1"/>
                    <a:pt x="125" y="1"/>
                  </a:cubicBezTo>
                  <a:cubicBezTo>
                    <a:pt x="129" y="0"/>
                    <a:pt x="129" y="0"/>
                    <a:pt x="129" y="0"/>
                  </a:cubicBezTo>
                  <a:cubicBezTo>
                    <a:pt x="144" y="11"/>
                    <a:pt x="144" y="11"/>
                    <a:pt x="144" y="11"/>
                  </a:cubicBezTo>
                  <a:cubicBezTo>
                    <a:pt x="132" y="24"/>
                    <a:pt x="114" y="38"/>
                    <a:pt x="96" y="46"/>
                  </a:cubicBezTo>
                  <a:cubicBezTo>
                    <a:pt x="96" y="52"/>
                    <a:pt x="96" y="52"/>
                    <a:pt x="96" y="52"/>
                  </a:cubicBezTo>
                  <a:cubicBezTo>
                    <a:pt x="115" y="52"/>
                    <a:pt x="115" y="52"/>
                    <a:pt x="115" y="52"/>
                  </a:cubicBezTo>
                  <a:cubicBezTo>
                    <a:pt x="115" y="69"/>
                    <a:pt x="115" y="69"/>
                    <a:pt x="115" y="69"/>
                  </a:cubicBezTo>
                  <a:cubicBezTo>
                    <a:pt x="96" y="69"/>
                    <a:pt x="96" y="69"/>
                    <a:pt x="96" y="69"/>
                  </a:cubicBezTo>
                  <a:cubicBezTo>
                    <a:pt x="96" y="81"/>
                    <a:pt x="96" y="81"/>
                    <a:pt x="96" y="81"/>
                  </a:cubicBezTo>
                  <a:cubicBezTo>
                    <a:pt x="119" y="81"/>
                    <a:pt x="119" y="81"/>
                    <a:pt x="119" y="81"/>
                  </a:cubicBezTo>
                  <a:cubicBezTo>
                    <a:pt x="119" y="97"/>
                    <a:pt x="119" y="97"/>
                    <a:pt x="119" y="97"/>
                  </a:cubicBezTo>
                  <a:cubicBezTo>
                    <a:pt x="96" y="97"/>
                    <a:pt x="96" y="97"/>
                    <a:pt x="96" y="97"/>
                  </a:cubicBezTo>
                  <a:lnTo>
                    <a:pt x="96" y="109"/>
                  </a:lnTo>
                  <a:close/>
                  <a:moveTo>
                    <a:pt x="169" y="52"/>
                  </a:moveTo>
                  <a:cubicBezTo>
                    <a:pt x="161" y="61"/>
                    <a:pt x="152" y="73"/>
                    <a:pt x="143" y="81"/>
                  </a:cubicBezTo>
                  <a:cubicBezTo>
                    <a:pt x="150" y="101"/>
                    <a:pt x="159" y="117"/>
                    <a:pt x="172" y="128"/>
                  </a:cubicBezTo>
                  <a:cubicBezTo>
                    <a:pt x="167" y="132"/>
                    <a:pt x="159" y="140"/>
                    <a:pt x="156" y="146"/>
                  </a:cubicBezTo>
                  <a:cubicBezTo>
                    <a:pt x="132" y="124"/>
                    <a:pt x="120" y="84"/>
                    <a:pt x="114" y="38"/>
                  </a:cubicBezTo>
                  <a:cubicBezTo>
                    <a:pt x="133" y="35"/>
                    <a:pt x="133" y="35"/>
                    <a:pt x="133" y="35"/>
                  </a:cubicBezTo>
                  <a:cubicBezTo>
                    <a:pt x="134" y="44"/>
                    <a:pt x="136" y="52"/>
                    <a:pt x="137" y="60"/>
                  </a:cubicBezTo>
                  <a:cubicBezTo>
                    <a:pt x="143" y="53"/>
                    <a:pt x="149" y="45"/>
                    <a:pt x="153" y="38"/>
                  </a:cubicBezTo>
                  <a:lnTo>
                    <a:pt x="169" y="52"/>
                  </a:lnTo>
                  <a:close/>
                  <a:moveTo>
                    <a:pt x="67" y="218"/>
                  </a:moveTo>
                  <a:cubicBezTo>
                    <a:pt x="2" y="218"/>
                    <a:pt x="2" y="218"/>
                    <a:pt x="2" y="218"/>
                  </a:cubicBezTo>
                  <a:cubicBezTo>
                    <a:pt x="2" y="201"/>
                    <a:pt x="2" y="201"/>
                    <a:pt x="2" y="201"/>
                  </a:cubicBezTo>
                  <a:cubicBezTo>
                    <a:pt x="67" y="201"/>
                    <a:pt x="67" y="201"/>
                    <a:pt x="67" y="201"/>
                  </a:cubicBezTo>
                  <a:lnTo>
                    <a:pt x="67" y="218"/>
                  </a:lnTo>
                  <a:close/>
                  <a:moveTo>
                    <a:pt x="63" y="319"/>
                  </a:moveTo>
                  <a:cubicBezTo>
                    <a:pt x="69" y="310"/>
                    <a:pt x="73" y="295"/>
                    <a:pt x="74" y="282"/>
                  </a:cubicBezTo>
                  <a:cubicBezTo>
                    <a:pt x="91" y="286"/>
                    <a:pt x="91" y="286"/>
                    <a:pt x="91" y="286"/>
                  </a:cubicBezTo>
                  <a:cubicBezTo>
                    <a:pt x="89" y="302"/>
                    <a:pt x="86" y="319"/>
                    <a:pt x="77" y="329"/>
                  </a:cubicBezTo>
                  <a:cubicBezTo>
                    <a:pt x="63" y="321"/>
                    <a:pt x="63" y="321"/>
                    <a:pt x="63" y="321"/>
                  </a:cubicBezTo>
                  <a:cubicBezTo>
                    <a:pt x="63" y="329"/>
                    <a:pt x="63" y="329"/>
                    <a:pt x="63" y="329"/>
                  </a:cubicBezTo>
                  <a:cubicBezTo>
                    <a:pt x="27" y="329"/>
                    <a:pt x="27" y="329"/>
                    <a:pt x="27" y="329"/>
                  </a:cubicBezTo>
                  <a:cubicBezTo>
                    <a:pt x="27" y="336"/>
                    <a:pt x="27" y="336"/>
                    <a:pt x="27" y="336"/>
                  </a:cubicBezTo>
                  <a:cubicBezTo>
                    <a:pt x="10" y="336"/>
                    <a:pt x="10" y="336"/>
                    <a:pt x="10" y="336"/>
                  </a:cubicBezTo>
                  <a:cubicBezTo>
                    <a:pt x="10" y="275"/>
                    <a:pt x="10" y="275"/>
                    <a:pt x="10" y="275"/>
                  </a:cubicBezTo>
                  <a:cubicBezTo>
                    <a:pt x="63" y="275"/>
                    <a:pt x="63" y="275"/>
                    <a:pt x="63" y="275"/>
                  </a:cubicBezTo>
                  <a:lnTo>
                    <a:pt x="63" y="319"/>
                  </a:lnTo>
                  <a:close/>
                  <a:moveTo>
                    <a:pt x="62" y="242"/>
                  </a:moveTo>
                  <a:cubicBezTo>
                    <a:pt x="10" y="242"/>
                    <a:pt x="10" y="242"/>
                    <a:pt x="10" y="242"/>
                  </a:cubicBezTo>
                  <a:cubicBezTo>
                    <a:pt x="10" y="226"/>
                    <a:pt x="10" y="226"/>
                    <a:pt x="10" y="226"/>
                  </a:cubicBezTo>
                  <a:cubicBezTo>
                    <a:pt x="62" y="226"/>
                    <a:pt x="62" y="226"/>
                    <a:pt x="62" y="226"/>
                  </a:cubicBezTo>
                  <a:lnTo>
                    <a:pt x="62" y="242"/>
                  </a:lnTo>
                  <a:close/>
                  <a:moveTo>
                    <a:pt x="10" y="251"/>
                  </a:moveTo>
                  <a:cubicBezTo>
                    <a:pt x="62" y="251"/>
                    <a:pt x="62" y="251"/>
                    <a:pt x="62" y="251"/>
                  </a:cubicBezTo>
                  <a:cubicBezTo>
                    <a:pt x="62" y="266"/>
                    <a:pt x="62" y="266"/>
                    <a:pt x="62" y="266"/>
                  </a:cubicBezTo>
                  <a:cubicBezTo>
                    <a:pt x="10" y="266"/>
                    <a:pt x="10" y="266"/>
                    <a:pt x="10" y="266"/>
                  </a:cubicBezTo>
                  <a:lnTo>
                    <a:pt x="10" y="251"/>
                  </a:lnTo>
                  <a:close/>
                  <a:moveTo>
                    <a:pt x="62" y="193"/>
                  </a:moveTo>
                  <a:cubicBezTo>
                    <a:pt x="11" y="193"/>
                    <a:pt x="11" y="193"/>
                    <a:pt x="11" y="193"/>
                  </a:cubicBezTo>
                  <a:cubicBezTo>
                    <a:pt x="11" y="177"/>
                    <a:pt x="11" y="177"/>
                    <a:pt x="11" y="177"/>
                  </a:cubicBezTo>
                  <a:cubicBezTo>
                    <a:pt x="62" y="177"/>
                    <a:pt x="62" y="177"/>
                    <a:pt x="62" y="177"/>
                  </a:cubicBezTo>
                  <a:lnTo>
                    <a:pt x="62" y="193"/>
                  </a:lnTo>
                  <a:close/>
                  <a:moveTo>
                    <a:pt x="45" y="292"/>
                  </a:moveTo>
                  <a:cubicBezTo>
                    <a:pt x="27" y="292"/>
                    <a:pt x="27" y="292"/>
                    <a:pt x="27" y="292"/>
                  </a:cubicBezTo>
                  <a:cubicBezTo>
                    <a:pt x="27" y="313"/>
                    <a:pt x="27" y="313"/>
                    <a:pt x="27" y="313"/>
                  </a:cubicBezTo>
                  <a:cubicBezTo>
                    <a:pt x="45" y="313"/>
                    <a:pt x="45" y="313"/>
                    <a:pt x="45" y="313"/>
                  </a:cubicBezTo>
                  <a:lnTo>
                    <a:pt x="45" y="292"/>
                  </a:lnTo>
                  <a:close/>
                  <a:moveTo>
                    <a:pt x="83" y="201"/>
                  </a:moveTo>
                  <a:cubicBezTo>
                    <a:pt x="88" y="203"/>
                    <a:pt x="94" y="205"/>
                    <a:pt x="99" y="207"/>
                  </a:cubicBezTo>
                  <a:cubicBezTo>
                    <a:pt x="101" y="204"/>
                    <a:pt x="101" y="200"/>
                    <a:pt x="102" y="196"/>
                  </a:cubicBezTo>
                  <a:cubicBezTo>
                    <a:pt x="75" y="196"/>
                    <a:pt x="75" y="196"/>
                    <a:pt x="75" y="196"/>
                  </a:cubicBezTo>
                  <a:cubicBezTo>
                    <a:pt x="75" y="178"/>
                    <a:pt x="75" y="178"/>
                    <a:pt x="75" y="178"/>
                  </a:cubicBezTo>
                  <a:cubicBezTo>
                    <a:pt x="164" y="178"/>
                    <a:pt x="164" y="178"/>
                    <a:pt x="164" y="178"/>
                  </a:cubicBezTo>
                  <a:cubicBezTo>
                    <a:pt x="164" y="178"/>
                    <a:pt x="164" y="184"/>
                    <a:pt x="164" y="186"/>
                  </a:cubicBezTo>
                  <a:cubicBezTo>
                    <a:pt x="162" y="227"/>
                    <a:pt x="160" y="244"/>
                    <a:pt x="156" y="249"/>
                  </a:cubicBezTo>
                  <a:cubicBezTo>
                    <a:pt x="152" y="254"/>
                    <a:pt x="149" y="255"/>
                    <a:pt x="144" y="256"/>
                  </a:cubicBezTo>
                  <a:cubicBezTo>
                    <a:pt x="139" y="257"/>
                    <a:pt x="132" y="257"/>
                    <a:pt x="124" y="257"/>
                  </a:cubicBezTo>
                  <a:cubicBezTo>
                    <a:pt x="124" y="251"/>
                    <a:pt x="122" y="243"/>
                    <a:pt x="119" y="238"/>
                  </a:cubicBezTo>
                  <a:cubicBezTo>
                    <a:pt x="116" y="236"/>
                    <a:pt x="113" y="234"/>
                    <a:pt x="109" y="232"/>
                  </a:cubicBezTo>
                  <a:cubicBezTo>
                    <a:pt x="103" y="244"/>
                    <a:pt x="93" y="254"/>
                    <a:pt x="79" y="261"/>
                  </a:cubicBezTo>
                  <a:cubicBezTo>
                    <a:pt x="76" y="257"/>
                    <a:pt x="71" y="250"/>
                    <a:pt x="67" y="246"/>
                  </a:cubicBezTo>
                  <a:cubicBezTo>
                    <a:pt x="79" y="240"/>
                    <a:pt x="87" y="233"/>
                    <a:pt x="92" y="224"/>
                  </a:cubicBezTo>
                  <a:cubicBezTo>
                    <a:pt x="86" y="221"/>
                    <a:pt x="79" y="218"/>
                    <a:pt x="73" y="216"/>
                  </a:cubicBezTo>
                  <a:lnTo>
                    <a:pt x="83" y="201"/>
                  </a:lnTo>
                  <a:close/>
                  <a:moveTo>
                    <a:pt x="125" y="319"/>
                  </a:moveTo>
                  <a:cubicBezTo>
                    <a:pt x="129" y="319"/>
                    <a:pt x="129" y="317"/>
                    <a:pt x="130" y="300"/>
                  </a:cubicBezTo>
                  <a:cubicBezTo>
                    <a:pt x="133" y="304"/>
                    <a:pt x="142" y="307"/>
                    <a:pt x="147" y="308"/>
                  </a:cubicBezTo>
                  <a:cubicBezTo>
                    <a:pt x="145" y="332"/>
                    <a:pt x="140" y="338"/>
                    <a:pt x="127" y="338"/>
                  </a:cubicBezTo>
                  <a:cubicBezTo>
                    <a:pt x="113" y="338"/>
                    <a:pt x="113" y="338"/>
                    <a:pt x="113" y="338"/>
                  </a:cubicBezTo>
                  <a:cubicBezTo>
                    <a:pt x="96" y="338"/>
                    <a:pt x="92" y="332"/>
                    <a:pt x="92" y="314"/>
                  </a:cubicBezTo>
                  <a:cubicBezTo>
                    <a:pt x="92" y="275"/>
                    <a:pt x="92" y="275"/>
                    <a:pt x="92" y="275"/>
                  </a:cubicBezTo>
                  <a:cubicBezTo>
                    <a:pt x="112" y="275"/>
                    <a:pt x="112" y="275"/>
                    <a:pt x="112" y="275"/>
                  </a:cubicBezTo>
                  <a:cubicBezTo>
                    <a:pt x="112" y="314"/>
                    <a:pt x="112" y="314"/>
                    <a:pt x="112" y="314"/>
                  </a:cubicBezTo>
                  <a:cubicBezTo>
                    <a:pt x="112" y="319"/>
                    <a:pt x="112" y="319"/>
                    <a:pt x="116" y="319"/>
                  </a:cubicBezTo>
                  <a:lnTo>
                    <a:pt x="125" y="319"/>
                  </a:lnTo>
                  <a:close/>
                  <a:moveTo>
                    <a:pt x="109" y="250"/>
                  </a:moveTo>
                  <a:cubicBezTo>
                    <a:pt x="120" y="256"/>
                    <a:pt x="134" y="265"/>
                    <a:pt x="141" y="273"/>
                  </a:cubicBezTo>
                  <a:cubicBezTo>
                    <a:pt x="127" y="286"/>
                    <a:pt x="127" y="286"/>
                    <a:pt x="127" y="286"/>
                  </a:cubicBezTo>
                  <a:cubicBezTo>
                    <a:pt x="121" y="279"/>
                    <a:pt x="108" y="269"/>
                    <a:pt x="96" y="262"/>
                  </a:cubicBezTo>
                  <a:lnTo>
                    <a:pt x="109" y="250"/>
                  </a:lnTo>
                  <a:close/>
                  <a:moveTo>
                    <a:pt x="121" y="196"/>
                  </a:moveTo>
                  <a:cubicBezTo>
                    <a:pt x="120" y="203"/>
                    <a:pt x="119" y="209"/>
                    <a:pt x="117" y="215"/>
                  </a:cubicBezTo>
                  <a:cubicBezTo>
                    <a:pt x="123" y="218"/>
                    <a:pt x="129" y="221"/>
                    <a:pt x="133" y="224"/>
                  </a:cubicBezTo>
                  <a:cubicBezTo>
                    <a:pt x="125" y="238"/>
                    <a:pt x="125" y="238"/>
                    <a:pt x="125" y="238"/>
                  </a:cubicBezTo>
                  <a:cubicBezTo>
                    <a:pt x="128" y="238"/>
                    <a:pt x="131" y="238"/>
                    <a:pt x="133" y="238"/>
                  </a:cubicBezTo>
                  <a:cubicBezTo>
                    <a:pt x="136" y="238"/>
                    <a:pt x="137" y="238"/>
                    <a:pt x="139" y="236"/>
                  </a:cubicBezTo>
                  <a:cubicBezTo>
                    <a:pt x="141" y="233"/>
                    <a:pt x="143" y="223"/>
                    <a:pt x="144" y="196"/>
                  </a:cubicBezTo>
                  <a:lnTo>
                    <a:pt x="121" y="196"/>
                  </a:lnTo>
                  <a:close/>
                  <a:moveTo>
                    <a:pt x="153" y="277"/>
                  </a:moveTo>
                  <a:cubicBezTo>
                    <a:pt x="162" y="291"/>
                    <a:pt x="170" y="309"/>
                    <a:pt x="173" y="322"/>
                  </a:cubicBezTo>
                  <a:cubicBezTo>
                    <a:pt x="154" y="330"/>
                    <a:pt x="154" y="330"/>
                    <a:pt x="154" y="330"/>
                  </a:cubicBezTo>
                  <a:cubicBezTo>
                    <a:pt x="152" y="317"/>
                    <a:pt x="144" y="298"/>
                    <a:pt x="136" y="284"/>
                  </a:cubicBezTo>
                  <a:lnTo>
                    <a:pt x="153" y="277"/>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2" name="右矢印 61"/>
          <p:cNvSpPr/>
          <p:nvPr/>
        </p:nvSpPr>
        <p:spPr>
          <a:xfrm rot="2041790">
            <a:off x="5952618" y="2753776"/>
            <a:ext cx="309512"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6" name="角丸四角形 65"/>
          <p:cNvSpPr/>
          <p:nvPr/>
        </p:nvSpPr>
        <p:spPr>
          <a:xfrm>
            <a:off x="8485149" y="797325"/>
            <a:ext cx="405435" cy="1822495"/>
          </a:xfrm>
          <a:prstGeom prst="roundRect">
            <a:avLst/>
          </a:prstGeom>
          <a:solidFill>
            <a:srgbClr val="008CC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67" name="テキスト ボックス 66"/>
          <p:cNvSpPr txBox="1"/>
          <p:nvPr/>
        </p:nvSpPr>
        <p:spPr>
          <a:xfrm>
            <a:off x="8472159" y="1057933"/>
            <a:ext cx="400110" cy="1561887"/>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統合会計（</a:t>
            </a:r>
            <a:r>
              <a:rPr kumimoji="0" lang="en-US" altLang="ja-JP" sz="1400" b="1" i="0" u="none" strike="noStrike" kern="0" cap="none" spc="0" normalizeH="0" baseline="0" noProof="0" dirty="0">
                <a:ln>
                  <a:noFill/>
                </a:ln>
                <a:solidFill>
                  <a:prstClr val="white"/>
                </a:solidFill>
                <a:effectLst/>
                <a:uLnTx/>
                <a:uFillTx/>
              </a:rPr>
              <a:t>GL</a:t>
            </a:r>
            <a:r>
              <a:rPr kumimoji="0" lang="ja-JP" altLang="en-US" sz="1400" b="1" i="0" u="none" strike="noStrike" kern="0" cap="none" spc="0" normalizeH="0" baseline="0" noProof="0" dirty="0">
                <a:ln>
                  <a:noFill/>
                </a:ln>
                <a:solidFill>
                  <a:prstClr val="white"/>
                </a:solidFill>
                <a:effectLst/>
                <a:uLnTx/>
                <a:uFillTx/>
              </a:rPr>
              <a:t>）</a:t>
            </a:r>
          </a:p>
        </p:txBody>
      </p:sp>
      <p:sp>
        <p:nvSpPr>
          <p:cNvPr id="68" name="角丸四角形 67"/>
          <p:cNvSpPr/>
          <p:nvPr/>
        </p:nvSpPr>
        <p:spPr>
          <a:xfrm>
            <a:off x="8472158" y="2751770"/>
            <a:ext cx="456326" cy="1591363"/>
          </a:xfrm>
          <a:prstGeom prst="roundRect">
            <a:avLst/>
          </a:prstGeom>
          <a:solidFill>
            <a:schemeClr val="bg1">
              <a:lumMod val="5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69" name="テキスト ボックス 68"/>
          <p:cNvSpPr txBox="1"/>
          <p:nvPr/>
        </p:nvSpPr>
        <p:spPr>
          <a:xfrm>
            <a:off x="8483222" y="2886255"/>
            <a:ext cx="400110" cy="1456878"/>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他会計システム</a:t>
            </a:r>
          </a:p>
        </p:txBody>
      </p:sp>
      <p:sp>
        <p:nvSpPr>
          <p:cNvPr id="70" name="右矢印 69"/>
          <p:cNvSpPr/>
          <p:nvPr/>
        </p:nvSpPr>
        <p:spPr>
          <a:xfrm>
            <a:off x="7291074" y="907359"/>
            <a:ext cx="927245" cy="404080"/>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1" name="テキスト ボックス 70"/>
          <p:cNvSpPr txBox="1"/>
          <p:nvPr/>
        </p:nvSpPr>
        <p:spPr>
          <a:xfrm>
            <a:off x="7020231" y="1606697"/>
            <a:ext cx="1534056" cy="9387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＜仕訳データ＞</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・費用計上</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・支払計上</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・兼務按分</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・自動仕訳科目判定</a:t>
            </a:r>
          </a:p>
        </p:txBody>
      </p:sp>
      <p:sp>
        <p:nvSpPr>
          <p:cNvPr id="72" name="右矢印 71"/>
          <p:cNvSpPr/>
          <p:nvPr/>
        </p:nvSpPr>
        <p:spPr>
          <a:xfrm>
            <a:off x="7272083" y="2756398"/>
            <a:ext cx="927245" cy="404080"/>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3" name="テキスト ボックス 72"/>
          <p:cNvSpPr txBox="1"/>
          <p:nvPr/>
        </p:nvSpPr>
        <p:spPr>
          <a:xfrm>
            <a:off x="7137082" y="3539779"/>
            <a:ext cx="1336876" cy="4283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＜仕訳データ＞</a:t>
            </a:r>
            <a:endParaRPr kumimoji="0" lang="en-US" altLang="ja-JP" sz="1100" b="0" i="0" u="none" strike="noStrike" kern="0" cap="none" spc="0" normalizeH="0" baseline="0" noProof="0" dirty="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支払計上</a:t>
            </a:r>
          </a:p>
        </p:txBody>
      </p:sp>
      <p:sp>
        <p:nvSpPr>
          <p:cNvPr id="74" name="Freeform 115"/>
          <p:cNvSpPr>
            <a:spLocks noEditPoints="1"/>
          </p:cNvSpPr>
          <p:nvPr/>
        </p:nvSpPr>
        <p:spPr bwMode="auto">
          <a:xfrm>
            <a:off x="4498373" y="3039802"/>
            <a:ext cx="428182" cy="262808"/>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black"/>
              </a:solidFill>
              <a:effectLst/>
              <a:uLnTx/>
              <a:uFillTx/>
            </a:endParaRPr>
          </a:p>
        </p:txBody>
      </p:sp>
      <p:sp>
        <p:nvSpPr>
          <p:cNvPr id="75" name="Freeform 16"/>
          <p:cNvSpPr>
            <a:spLocks noEditPoints="1"/>
          </p:cNvSpPr>
          <p:nvPr/>
        </p:nvSpPr>
        <p:spPr bwMode="auto">
          <a:xfrm>
            <a:off x="4819293" y="3240083"/>
            <a:ext cx="143669" cy="194270"/>
          </a:xfrm>
          <a:custGeom>
            <a:avLst/>
            <a:gdLst>
              <a:gd name="T0" fmla="*/ 302 w 302"/>
              <a:gd name="T1" fmla="*/ 76 h 397"/>
              <a:gd name="T2" fmla="*/ 0 w 302"/>
              <a:gd name="T3" fmla="*/ 397 h 397"/>
              <a:gd name="T4" fmla="*/ 227 w 302"/>
              <a:gd name="T5" fmla="*/ 0 h 397"/>
              <a:gd name="T6" fmla="*/ 234 w 302"/>
              <a:gd name="T7" fmla="*/ 0 h 397"/>
              <a:gd name="T8" fmla="*/ 302 w 302"/>
              <a:gd name="T9" fmla="*/ 68 h 397"/>
              <a:gd name="T10" fmla="*/ 270 w 302"/>
              <a:gd name="T11" fmla="*/ 244 h 397"/>
              <a:gd name="T12" fmla="*/ 259 w 302"/>
              <a:gd name="T13" fmla="*/ 142 h 397"/>
              <a:gd name="T14" fmla="*/ 32 w 302"/>
              <a:gd name="T15" fmla="*/ 153 h 397"/>
              <a:gd name="T16" fmla="*/ 43 w 302"/>
              <a:gd name="T17" fmla="*/ 256 h 397"/>
              <a:gd name="T18" fmla="*/ 270 w 302"/>
              <a:gd name="T19" fmla="*/ 244 h 397"/>
              <a:gd name="T20" fmla="*/ 111 w 302"/>
              <a:gd name="T21" fmla="*/ 204 h 397"/>
              <a:gd name="T22" fmla="*/ 85 w 302"/>
              <a:gd name="T23" fmla="*/ 211 h 397"/>
              <a:gd name="T24" fmla="*/ 66 w 302"/>
              <a:gd name="T25" fmla="*/ 234 h 397"/>
              <a:gd name="T26" fmla="*/ 91 w 302"/>
              <a:gd name="T27" fmla="*/ 163 h 397"/>
              <a:gd name="T28" fmla="*/ 118 w 302"/>
              <a:gd name="T29" fmla="*/ 186 h 397"/>
              <a:gd name="T30" fmla="*/ 89 w 302"/>
              <a:gd name="T31" fmla="*/ 195 h 397"/>
              <a:gd name="T32" fmla="*/ 98 w 302"/>
              <a:gd name="T33" fmla="*/ 186 h 397"/>
              <a:gd name="T34" fmla="*/ 85 w 302"/>
              <a:gd name="T35" fmla="*/ 179 h 397"/>
              <a:gd name="T36" fmla="*/ 187 w 302"/>
              <a:gd name="T37" fmla="*/ 197 h 397"/>
              <a:gd name="T38" fmla="*/ 150 w 302"/>
              <a:gd name="T39" fmla="*/ 234 h 397"/>
              <a:gd name="T40" fmla="*/ 127 w 302"/>
              <a:gd name="T41" fmla="*/ 163 h 397"/>
              <a:gd name="T42" fmla="*/ 178 w 302"/>
              <a:gd name="T43" fmla="*/ 172 h 397"/>
              <a:gd name="T44" fmla="*/ 167 w 302"/>
              <a:gd name="T45" fmla="*/ 198 h 397"/>
              <a:gd name="T46" fmla="*/ 152 w 302"/>
              <a:gd name="T47" fmla="*/ 179 h 397"/>
              <a:gd name="T48" fmla="*/ 146 w 302"/>
              <a:gd name="T49" fmla="*/ 218 h 397"/>
              <a:gd name="T50" fmla="*/ 163 w 302"/>
              <a:gd name="T51" fmla="*/ 213 h 397"/>
              <a:gd name="T52" fmla="*/ 217 w 302"/>
              <a:gd name="T53" fmla="*/ 234 h 397"/>
              <a:gd name="T54" fmla="*/ 198 w 302"/>
              <a:gd name="T55" fmla="*/ 163 h 397"/>
              <a:gd name="T56" fmla="*/ 240 w 302"/>
              <a:gd name="T57" fmla="*/ 179 h 397"/>
              <a:gd name="T58" fmla="*/ 217 w 302"/>
              <a:gd name="T59" fmla="*/ 192 h 397"/>
              <a:gd name="T60" fmla="*/ 238 w 302"/>
              <a:gd name="T61" fmla="*/ 207 h 397"/>
              <a:gd name="T62" fmla="*/ 217 w 302"/>
              <a:gd name="T63" fmla="*/ 23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97">
                <a:moveTo>
                  <a:pt x="227" y="76"/>
                </a:moveTo>
                <a:cubicBezTo>
                  <a:pt x="302" y="76"/>
                  <a:pt x="302" y="76"/>
                  <a:pt x="302" y="76"/>
                </a:cubicBezTo>
                <a:cubicBezTo>
                  <a:pt x="302" y="397"/>
                  <a:pt x="302" y="397"/>
                  <a:pt x="302" y="397"/>
                </a:cubicBezTo>
                <a:cubicBezTo>
                  <a:pt x="0" y="397"/>
                  <a:pt x="0" y="397"/>
                  <a:pt x="0" y="397"/>
                </a:cubicBezTo>
                <a:cubicBezTo>
                  <a:pt x="0" y="0"/>
                  <a:pt x="0" y="0"/>
                  <a:pt x="0" y="0"/>
                </a:cubicBezTo>
                <a:cubicBezTo>
                  <a:pt x="227" y="0"/>
                  <a:pt x="227" y="0"/>
                  <a:pt x="227" y="0"/>
                </a:cubicBezTo>
                <a:lnTo>
                  <a:pt x="227"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9"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9" y="256"/>
                  <a:pt x="259" y="256"/>
                  <a:pt x="259" y="256"/>
                </a:cubicBezTo>
                <a:cubicBezTo>
                  <a:pt x="265" y="256"/>
                  <a:pt x="270" y="250"/>
                  <a:pt x="270" y="244"/>
                </a:cubicBezTo>
                <a:close/>
                <a:moveTo>
                  <a:pt x="118" y="186"/>
                </a:moveTo>
                <a:cubicBezTo>
                  <a:pt x="118" y="194"/>
                  <a:pt x="115" y="200"/>
                  <a:pt x="111" y="204"/>
                </a:cubicBezTo>
                <a:cubicBezTo>
                  <a:pt x="106" y="208"/>
                  <a:pt x="99" y="211"/>
                  <a:pt x="91" y="211"/>
                </a:cubicBezTo>
                <a:cubicBezTo>
                  <a:pt x="85" y="211"/>
                  <a:pt x="85" y="211"/>
                  <a:pt x="85" y="211"/>
                </a:cubicBezTo>
                <a:cubicBezTo>
                  <a:pt x="85" y="234"/>
                  <a:pt x="85" y="234"/>
                  <a:pt x="85" y="234"/>
                </a:cubicBezTo>
                <a:cubicBezTo>
                  <a:pt x="66" y="234"/>
                  <a:pt x="66" y="234"/>
                  <a:pt x="66" y="234"/>
                </a:cubicBezTo>
                <a:cubicBezTo>
                  <a:pt x="66" y="163"/>
                  <a:pt x="66" y="163"/>
                  <a:pt x="66" y="163"/>
                </a:cubicBezTo>
                <a:cubicBezTo>
                  <a:pt x="91" y="163"/>
                  <a:pt x="91" y="163"/>
                  <a:pt x="91" y="163"/>
                </a:cubicBezTo>
                <a:cubicBezTo>
                  <a:pt x="100" y="163"/>
                  <a:pt x="106" y="165"/>
                  <a:pt x="111" y="169"/>
                </a:cubicBezTo>
                <a:cubicBezTo>
                  <a:pt x="115" y="173"/>
                  <a:pt x="118" y="179"/>
                  <a:pt x="118" y="186"/>
                </a:cubicBezTo>
                <a:close/>
                <a:moveTo>
                  <a:pt x="85" y="195"/>
                </a:moveTo>
                <a:cubicBezTo>
                  <a:pt x="89" y="195"/>
                  <a:pt x="89" y="195"/>
                  <a:pt x="89" y="195"/>
                </a:cubicBezTo>
                <a:cubicBezTo>
                  <a:pt x="92" y="195"/>
                  <a:pt x="94" y="194"/>
                  <a:pt x="96" y="193"/>
                </a:cubicBezTo>
                <a:cubicBezTo>
                  <a:pt x="97" y="191"/>
                  <a:pt x="98" y="189"/>
                  <a:pt x="98" y="186"/>
                </a:cubicBezTo>
                <a:cubicBezTo>
                  <a:pt x="98" y="181"/>
                  <a:pt x="96" y="179"/>
                  <a:pt x="90" y="179"/>
                </a:cubicBezTo>
                <a:cubicBezTo>
                  <a:pt x="85" y="179"/>
                  <a:pt x="85" y="179"/>
                  <a:pt x="85" y="179"/>
                </a:cubicBezTo>
                <a:lnTo>
                  <a:pt x="85" y="195"/>
                </a:lnTo>
                <a:close/>
                <a:moveTo>
                  <a:pt x="187" y="197"/>
                </a:moveTo>
                <a:cubicBezTo>
                  <a:pt x="187" y="209"/>
                  <a:pt x="184" y="218"/>
                  <a:pt x="177" y="224"/>
                </a:cubicBezTo>
                <a:cubicBezTo>
                  <a:pt x="171" y="231"/>
                  <a:pt x="162" y="234"/>
                  <a:pt x="150" y="234"/>
                </a:cubicBezTo>
                <a:cubicBezTo>
                  <a:pt x="127" y="234"/>
                  <a:pt x="127" y="234"/>
                  <a:pt x="127" y="234"/>
                </a:cubicBezTo>
                <a:cubicBezTo>
                  <a:pt x="127" y="163"/>
                  <a:pt x="127" y="163"/>
                  <a:pt x="127" y="163"/>
                </a:cubicBezTo>
                <a:cubicBezTo>
                  <a:pt x="151" y="163"/>
                  <a:pt x="151" y="163"/>
                  <a:pt x="151" y="163"/>
                </a:cubicBezTo>
                <a:cubicBezTo>
                  <a:pt x="163" y="163"/>
                  <a:pt x="172" y="166"/>
                  <a:pt x="178" y="172"/>
                </a:cubicBezTo>
                <a:cubicBezTo>
                  <a:pt x="184" y="178"/>
                  <a:pt x="187" y="186"/>
                  <a:pt x="187" y="197"/>
                </a:cubicBezTo>
                <a:close/>
                <a:moveTo>
                  <a:pt x="167" y="198"/>
                </a:moveTo>
                <a:cubicBezTo>
                  <a:pt x="167" y="191"/>
                  <a:pt x="166" y="187"/>
                  <a:pt x="163" y="183"/>
                </a:cubicBezTo>
                <a:cubicBezTo>
                  <a:pt x="161" y="180"/>
                  <a:pt x="157" y="179"/>
                  <a:pt x="152" y="179"/>
                </a:cubicBezTo>
                <a:cubicBezTo>
                  <a:pt x="146" y="179"/>
                  <a:pt x="146" y="179"/>
                  <a:pt x="146" y="179"/>
                </a:cubicBezTo>
                <a:cubicBezTo>
                  <a:pt x="146" y="218"/>
                  <a:pt x="146" y="218"/>
                  <a:pt x="146" y="218"/>
                </a:cubicBezTo>
                <a:cubicBezTo>
                  <a:pt x="150" y="218"/>
                  <a:pt x="150" y="218"/>
                  <a:pt x="150" y="218"/>
                </a:cubicBezTo>
                <a:cubicBezTo>
                  <a:pt x="156" y="218"/>
                  <a:pt x="160" y="217"/>
                  <a:pt x="163" y="213"/>
                </a:cubicBezTo>
                <a:cubicBezTo>
                  <a:pt x="166" y="210"/>
                  <a:pt x="167" y="205"/>
                  <a:pt x="167" y="198"/>
                </a:cubicBezTo>
                <a:close/>
                <a:moveTo>
                  <a:pt x="217" y="234"/>
                </a:moveTo>
                <a:cubicBezTo>
                  <a:pt x="198" y="234"/>
                  <a:pt x="198" y="234"/>
                  <a:pt x="198" y="234"/>
                </a:cubicBezTo>
                <a:cubicBezTo>
                  <a:pt x="198" y="163"/>
                  <a:pt x="198" y="163"/>
                  <a:pt x="198" y="163"/>
                </a:cubicBezTo>
                <a:cubicBezTo>
                  <a:pt x="240" y="163"/>
                  <a:pt x="240" y="163"/>
                  <a:pt x="240" y="163"/>
                </a:cubicBezTo>
                <a:cubicBezTo>
                  <a:pt x="240" y="179"/>
                  <a:pt x="240" y="179"/>
                  <a:pt x="240" y="179"/>
                </a:cubicBezTo>
                <a:cubicBezTo>
                  <a:pt x="217" y="179"/>
                  <a:pt x="217" y="179"/>
                  <a:pt x="217" y="179"/>
                </a:cubicBezTo>
                <a:cubicBezTo>
                  <a:pt x="217" y="192"/>
                  <a:pt x="217" y="192"/>
                  <a:pt x="217" y="192"/>
                </a:cubicBezTo>
                <a:cubicBezTo>
                  <a:pt x="238" y="192"/>
                  <a:pt x="238" y="192"/>
                  <a:pt x="238" y="192"/>
                </a:cubicBezTo>
                <a:cubicBezTo>
                  <a:pt x="238" y="207"/>
                  <a:pt x="238" y="207"/>
                  <a:pt x="238" y="207"/>
                </a:cubicBezTo>
                <a:cubicBezTo>
                  <a:pt x="217" y="207"/>
                  <a:pt x="217" y="207"/>
                  <a:pt x="217" y="207"/>
                </a:cubicBezTo>
                <a:lnTo>
                  <a:pt x="217" y="23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408"/>
          <p:cNvSpPr>
            <a:spLocks noEditPoints="1"/>
          </p:cNvSpPr>
          <p:nvPr/>
        </p:nvSpPr>
        <p:spPr bwMode="auto">
          <a:xfrm>
            <a:off x="5395252" y="3272702"/>
            <a:ext cx="184860" cy="137342"/>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15"/>
          <p:cNvSpPr>
            <a:spLocks noEditPoints="1"/>
          </p:cNvSpPr>
          <p:nvPr/>
        </p:nvSpPr>
        <p:spPr bwMode="auto">
          <a:xfrm>
            <a:off x="5047768" y="3051958"/>
            <a:ext cx="428182" cy="262808"/>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8" name="Freeform 56"/>
          <p:cNvSpPr>
            <a:spLocks noEditPoints="1"/>
          </p:cNvSpPr>
          <p:nvPr/>
        </p:nvSpPr>
        <p:spPr bwMode="auto">
          <a:xfrm>
            <a:off x="2208094" y="4013142"/>
            <a:ext cx="430213" cy="347663"/>
          </a:xfrm>
          <a:custGeom>
            <a:avLst/>
            <a:gdLst>
              <a:gd name="T0" fmla="*/ 453 w 453"/>
              <a:gd name="T1" fmla="*/ 10 h 365"/>
              <a:gd name="T2" fmla="*/ 453 w 453"/>
              <a:gd name="T3" fmla="*/ 294 h 365"/>
              <a:gd name="T4" fmla="*/ 443 w 453"/>
              <a:gd name="T5" fmla="*/ 304 h 365"/>
              <a:gd name="T6" fmla="*/ 259 w 453"/>
              <a:gd name="T7" fmla="*/ 304 h 365"/>
              <a:gd name="T8" fmla="*/ 264 w 453"/>
              <a:gd name="T9" fmla="*/ 355 h 365"/>
              <a:gd name="T10" fmla="*/ 326 w 453"/>
              <a:gd name="T11" fmla="*/ 355 h 365"/>
              <a:gd name="T12" fmla="*/ 331 w 453"/>
              <a:gd name="T13" fmla="*/ 360 h 365"/>
              <a:gd name="T14" fmla="*/ 326 w 453"/>
              <a:gd name="T15" fmla="*/ 365 h 365"/>
              <a:gd name="T16" fmla="*/ 127 w 453"/>
              <a:gd name="T17" fmla="*/ 365 h 365"/>
              <a:gd name="T18" fmla="*/ 122 w 453"/>
              <a:gd name="T19" fmla="*/ 360 h 365"/>
              <a:gd name="T20" fmla="*/ 127 w 453"/>
              <a:gd name="T21" fmla="*/ 355 h 365"/>
              <a:gd name="T22" fmla="*/ 189 w 453"/>
              <a:gd name="T23" fmla="*/ 355 h 365"/>
              <a:gd name="T24" fmla="*/ 194 w 453"/>
              <a:gd name="T25" fmla="*/ 304 h 365"/>
              <a:gd name="T26" fmla="*/ 10 w 453"/>
              <a:gd name="T27" fmla="*/ 304 h 365"/>
              <a:gd name="T28" fmla="*/ 0 w 453"/>
              <a:gd name="T29" fmla="*/ 294 h 365"/>
              <a:gd name="T30" fmla="*/ 0 w 453"/>
              <a:gd name="T31" fmla="*/ 10 h 365"/>
              <a:gd name="T32" fmla="*/ 10 w 453"/>
              <a:gd name="T33" fmla="*/ 0 h 365"/>
              <a:gd name="T34" fmla="*/ 443 w 453"/>
              <a:gd name="T35" fmla="*/ 0 h 365"/>
              <a:gd name="T36" fmla="*/ 453 w 453"/>
              <a:gd name="T37" fmla="*/ 10 h 365"/>
              <a:gd name="T38" fmla="*/ 422 w 453"/>
              <a:gd name="T39" fmla="*/ 31 h 365"/>
              <a:gd name="T40" fmla="*/ 31 w 453"/>
              <a:gd name="T41" fmla="*/ 31 h 365"/>
              <a:gd name="T42" fmla="*/ 31 w 453"/>
              <a:gd name="T43" fmla="*/ 273 h 365"/>
              <a:gd name="T44" fmla="*/ 422 w 453"/>
              <a:gd name="T45" fmla="*/ 273 h 365"/>
              <a:gd name="T46" fmla="*/ 422 w 453"/>
              <a:gd name="T47" fmla="*/ 31 h 365"/>
              <a:gd name="T48" fmla="*/ 269 w 453"/>
              <a:gd name="T49" fmla="*/ 134 h 365"/>
              <a:gd name="T50" fmla="*/ 269 w 453"/>
              <a:gd name="T51" fmla="*/ 106 h 365"/>
              <a:gd name="T52" fmla="*/ 226 w 453"/>
              <a:gd name="T53" fmla="*/ 64 h 365"/>
              <a:gd name="T54" fmla="*/ 184 w 453"/>
              <a:gd name="T55" fmla="*/ 106 h 365"/>
              <a:gd name="T56" fmla="*/ 184 w 453"/>
              <a:gd name="T57" fmla="*/ 134 h 365"/>
              <a:gd name="T58" fmla="*/ 159 w 453"/>
              <a:gd name="T59" fmla="*/ 134 h 365"/>
              <a:gd name="T60" fmla="*/ 159 w 453"/>
              <a:gd name="T61" fmla="*/ 241 h 365"/>
              <a:gd name="T62" fmla="*/ 294 w 453"/>
              <a:gd name="T63" fmla="*/ 241 h 365"/>
              <a:gd name="T64" fmla="*/ 294 w 453"/>
              <a:gd name="T65" fmla="*/ 134 h 365"/>
              <a:gd name="T66" fmla="*/ 269 w 453"/>
              <a:gd name="T67" fmla="*/ 134 h 365"/>
              <a:gd name="T68" fmla="*/ 199 w 453"/>
              <a:gd name="T69" fmla="*/ 106 h 365"/>
              <a:gd name="T70" fmla="*/ 226 w 453"/>
              <a:gd name="T71" fmla="*/ 78 h 365"/>
              <a:gd name="T72" fmla="*/ 254 w 453"/>
              <a:gd name="T73" fmla="*/ 106 h 365"/>
              <a:gd name="T74" fmla="*/ 254 w 453"/>
              <a:gd name="T75" fmla="*/ 134 h 365"/>
              <a:gd name="T76" fmla="*/ 199 w 453"/>
              <a:gd name="T77" fmla="*/ 134 h 365"/>
              <a:gd name="T78" fmla="*/ 199 w 453"/>
              <a:gd name="T79" fmla="*/ 106 h 365"/>
              <a:gd name="T80" fmla="*/ 232 w 453"/>
              <a:gd name="T81" fmla="*/ 189 h 365"/>
              <a:gd name="T82" fmla="*/ 237 w 453"/>
              <a:gd name="T83" fmla="*/ 211 h 365"/>
              <a:gd name="T84" fmla="*/ 216 w 453"/>
              <a:gd name="T85" fmla="*/ 211 h 365"/>
              <a:gd name="T86" fmla="*/ 221 w 453"/>
              <a:gd name="T87" fmla="*/ 189 h 365"/>
              <a:gd name="T88" fmla="*/ 213 w 453"/>
              <a:gd name="T89" fmla="*/ 177 h 365"/>
              <a:gd name="T90" fmla="*/ 226 w 453"/>
              <a:gd name="T91" fmla="*/ 164 h 365"/>
              <a:gd name="T92" fmla="*/ 240 w 453"/>
              <a:gd name="T93" fmla="*/ 177 h 365"/>
              <a:gd name="T94" fmla="*/ 232 w 453"/>
              <a:gd name="T95" fmla="*/ 18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3" h="365">
                <a:moveTo>
                  <a:pt x="453" y="10"/>
                </a:moveTo>
                <a:cubicBezTo>
                  <a:pt x="453" y="294"/>
                  <a:pt x="453" y="294"/>
                  <a:pt x="453" y="294"/>
                </a:cubicBezTo>
                <a:cubicBezTo>
                  <a:pt x="453" y="300"/>
                  <a:pt x="449" y="304"/>
                  <a:pt x="443" y="304"/>
                </a:cubicBezTo>
                <a:cubicBezTo>
                  <a:pt x="259" y="304"/>
                  <a:pt x="259" y="304"/>
                  <a:pt x="259" y="304"/>
                </a:cubicBezTo>
                <a:cubicBezTo>
                  <a:pt x="264" y="355"/>
                  <a:pt x="264" y="355"/>
                  <a:pt x="264" y="355"/>
                </a:cubicBezTo>
                <a:cubicBezTo>
                  <a:pt x="326" y="355"/>
                  <a:pt x="326" y="355"/>
                  <a:pt x="326" y="355"/>
                </a:cubicBezTo>
                <a:cubicBezTo>
                  <a:pt x="328" y="355"/>
                  <a:pt x="331" y="358"/>
                  <a:pt x="331" y="360"/>
                </a:cubicBezTo>
                <a:cubicBezTo>
                  <a:pt x="331" y="363"/>
                  <a:pt x="328" y="365"/>
                  <a:pt x="326" y="365"/>
                </a:cubicBezTo>
                <a:cubicBezTo>
                  <a:pt x="127" y="365"/>
                  <a:pt x="127" y="365"/>
                  <a:pt x="127" y="365"/>
                </a:cubicBezTo>
                <a:cubicBezTo>
                  <a:pt x="124" y="365"/>
                  <a:pt x="122" y="363"/>
                  <a:pt x="122" y="360"/>
                </a:cubicBezTo>
                <a:cubicBezTo>
                  <a:pt x="122" y="358"/>
                  <a:pt x="124" y="355"/>
                  <a:pt x="127" y="355"/>
                </a:cubicBezTo>
                <a:cubicBezTo>
                  <a:pt x="189" y="355"/>
                  <a:pt x="189" y="355"/>
                  <a:pt x="189" y="355"/>
                </a:cubicBezTo>
                <a:cubicBezTo>
                  <a:pt x="194" y="304"/>
                  <a:pt x="194" y="304"/>
                  <a:pt x="194" y="304"/>
                </a:cubicBezTo>
                <a:cubicBezTo>
                  <a:pt x="10" y="304"/>
                  <a:pt x="10" y="304"/>
                  <a:pt x="10" y="304"/>
                </a:cubicBezTo>
                <a:cubicBezTo>
                  <a:pt x="4" y="304"/>
                  <a:pt x="0" y="300"/>
                  <a:pt x="0" y="294"/>
                </a:cubicBezTo>
                <a:cubicBezTo>
                  <a:pt x="0" y="10"/>
                  <a:pt x="0" y="10"/>
                  <a:pt x="0" y="10"/>
                </a:cubicBezTo>
                <a:cubicBezTo>
                  <a:pt x="0" y="5"/>
                  <a:pt x="4" y="0"/>
                  <a:pt x="10" y="0"/>
                </a:cubicBezTo>
                <a:cubicBezTo>
                  <a:pt x="443" y="0"/>
                  <a:pt x="443" y="0"/>
                  <a:pt x="443" y="0"/>
                </a:cubicBezTo>
                <a:cubicBezTo>
                  <a:pt x="449" y="0"/>
                  <a:pt x="453" y="5"/>
                  <a:pt x="453" y="10"/>
                </a:cubicBezTo>
                <a:close/>
                <a:moveTo>
                  <a:pt x="422" y="31"/>
                </a:moveTo>
                <a:cubicBezTo>
                  <a:pt x="31" y="31"/>
                  <a:pt x="31" y="31"/>
                  <a:pt x="31" y="31"/>
                </a:cubicBezTo>
                <a:cubicBezTo>
                  <a:pt x="31" y="273"/>
                  <a:pt x="31" y="273"/>
                  <a:pt x="31" y="273"/>
                </a:cubicBezTo>
                <a:cubicBezTo>
                  <a:pt x="422" y="273"/>
                  <a:pt x="422" y="273"/>
                  <a:pt x="422" y="273"/>
                </a:cubicBezTo>
                <a:lnTo>
                  <a:pt x="422" y="31"/>
                </a:lnTo>
                <a:close/>
                <a:moveTo>
                  <a:pt x="269" y="134"/>
                </a:moveTo>
                <a:cubicBezTo>
                  <a:pt x="269" y="106"/>
                  <a:pt x="269" y="106"/>
                  <a:pt x="269" y="106"/>
                </a:cubicBezTo>
                <a:cubicBezTo>
                  <a:pt x="269" y="83"/>
                  <a:pt x="250" y="64"/>
                  <a:pt x="226" y="64"/>
                </a:cubicBezTo>
                <a:cubicBezTo>
                  <a:pt x="203" y="64"/>
                  <a:pt x="184" y="83"/>
                  <a:pt x="184" y="106"/>
                </a:cubicBezTo>
                <a:cubicBezTo>
                  <a:pt x="184" y="134"/>
                  <a:pt x="184" y="134"/>
                  <a:pt x="184" y="134"/>
                </a:cubicBezTo>
                <a:cubicBezTo>
                  <a:pt x="159" y="134"/>
                  <a:pt x="159" y="134"/>
                  <a:pt x="159" y="134"/>
                </a:cubicBezTo>
                <a:cubicBezTo>
                  <a:pt x="159" y="241"/>
                  <a:pt x="159" y="241"/>
                  <a:pt x="159" y="241"/>
                </a:cubicBezTo>
                <a:cubicBezTo>
                  <a:pt x="294" y="241"/>
                  <a:pt x="294" y="241"/>
                  <a:pt x="294" y="241"/>
                </a:cubicBezTo>
                <a:cubicBezTo>
                  <a:pt x="294" y="134"/>
                  <a:pt x="294" y="134"/>
                  <a:pt x="294" y="134"/>
                </a:cubicBezTo>
                <a:lnTo>
                  <a:pt x="269" y="134"/>
                </a:lnTo>
                <a:close/>
                <a:moveTo>
                  <a:pt x="199" y="106"/>
                </a:moveTo>
                <a:cubicBezTo>
                  <a:pt x="199" y="91"/>
                  <a:pt x="211" y="78"/>
                  <a:pt x="226" y="78"/>
                </a:cubicBezTo>
                <a:cubicBezTo>
                  <a:pt x="242" y="78"/>
                  <a:pt x="254" y="91"/>
                  <a:pt x="254" y="106"/>
                </a:cubicBezTo>
                <a:cubicBezTo>
                  <a:pt x="254" y="134"/>
                  <a:pt x="254" y="134"/>
                  <a:pt x="254" y="134"/>
                </a:cubicBezTo>
                <a:cubicBezTo>
                  <a:pt x="199" y="134"/>
                  <a:pt x="199" y="134"/>
                  <a:pt x="199" y="134"/>
                </a:cubicBezTo>
                <a:lnTo>
                  <a:pt x="199" y="106"/>
                </a:lnTo>
                <a:close/>
                <a:moveTo>
                  <a:pt x="232" y="189"/>
                </a:moveTo>
                <a:cubicBezTo>
                  <a:pt x="237" y="211"/>
                  <a:pt x="237" y="211"/>
                  <a:pt x="237" y="211"/>
                </a:cubicBezTo>
                <a:cubicBezTo>
                  <a:pt x="216" y="211"/>
                  <a:pt x="216" y="211"/>
                  <a:pt x="216" y="211"/>
                </a:cubicBezTo>
                <a:cubicBezTo>
                  <a:pt x="221" y="189"/>
                  <a:pt x="221" y="189"/>
                  <a:pt x="221" y="189"/>
                </a:cubicBezTo>
                <a:cubicBezTo>
                  <a:pt x="216" y="187"/>
                  <a:pt x="213" y="182"/>
                  <a:pt x="213" y="177"/>
                </a:cubicBezTo>
                <a:cubicBezTo>
                  <a:pt x="213" y="170"/>
                  <a:pt x="219" y="164"/>
                  <a:pt x="226" y="164"/>
                </a:cubicBezTo>
                <a:cubicBezTo>
                  <a:pt x="234" y="164"/>
                  <a:pt x="240" y="170"/>
                  <a:pt x="240" y="177"/>
                </a:cubicBezTo>
                <a:cubicBezTo>
                  <a:pt x="240" y="182"/>
                  <a:pt x="236" y="187"/>
                  <a:pt x="232" y="18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正方形/長方形 78"/>
          <p:cNvSpPr/>
          <p:nvPr/>
        </p:nvSpPr>
        <p:spPr>
          <a:xfrm>
            <a:off x="2303656" y="4060984"/>
            <a:ext cx="239003" cy="183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Freeform 115"/>
          <p:cNvSpPr>
            <a:spLocks noEditPoints="1"/>
          </p:cNvSpPr>
          <p:nvPr/>
        </p:nvSpPr>
        <p:spPr bwMode="auto">
          <a:xfrm>
            <a:off x="2294088" y="4076453"/>
            <a:ext cx="262396" cy="161052"/>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1" name="Freeform 32"/>
          <p:cNvSpPr>
            <a:spLocks noEditPoints="1"/>
          </p:cNvSpPr>
          <p:nvPr/>
        </p:nvSpPr>
        <p:spPr bwMode="auto">
          <a:xfrm>
            <a:off x="7469432" y="1266723"/>
            <a:ext cx="332222" cy="33344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2" name="Freeform 32"/>
          <p:cNvSpPr>
            <a:spLocks noEditPoints="1"/>
          </p:cNvSpPr>
          <p:nvPr/>
        </p:nvSpPr>
        <p:spPr bwMode="auto">
          <a:xfrm>
            <a:off x="7491916" y="3166216"/>
            <a:ext cx="332222" cy="33344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3" name="Freeform 59"/>
          <p:cNvSpPr>
            <a:spLocks noEditPoints="1"/>
          </p:cNvSpPr>
          <p:nvPr/>
        </p:nvSpPr>
        <p:spPr bwMode="auto">
          <a:xfrm>
            <a:off x="750783" y="2799142"/>
            <a:ext cx="228775" cy="339506"/>
          </a:xfrm>
          <a:custGeom>
            <a:avLst/>
            <a:gdLst>
              <a:gd name="T0" fmla="*/ 0 w 605"/>
              <a:gd name="T1" fmla="*/ 832 h 832"/>
              <a:gd name="T2" fmla="*/ 605 w 605"/>
              <a:gd name="T3" fmla="*/ 0 h 832"/>
              <a:gd name="T4" fmla="*/ 219 w 605"/>
              <a:gd name="T5" fmla="*/ 114 h 832"/>
              <a:gd name="T6" fmla="*/ 98 w 605"/>
              <a:gd name="T7" fmla="*/ 235 h 832"/>
              <a:gd name="T8" fmla="*/ 219 w 605"/>
              <a:gd name="T9" fmla="*/ 114 h 832"/>
              <a:gd name="T10" fmla="*/ 159 w 605"/>
              <a:gd name="T11" fmla="*/ 216 h 832"/>
              <a:gd name="T12" fmla="*/ 159 w 605"/>
              <a:gd name="T13" fmla="*/ 133 h 832"/>
              <a:gd name="T14" fmla="*/ 363 w 605"/>
              <a:gd name="T15" fmla="*/ 114 h 832"/>
              <a:gd name="T16" fmla="*/ 242 w 605"/>
              <a:gd name="T17" fmla="*/ 235 h 832"/>
              <a:gd name="T18" fmla="*/ 363 w 605"/>
              <a:gd name="T19" fmla="*/ 114 h 832"/>
              <a:gd name="T20" fmla="*/ 302 w 605"/>
              <a:gd name="T21" fmla="*/ 216 h 832"/>
              <a:gd name="T22" fmla="*/ 302 w 605"/>
              <a:gd name="T23" fmla="*/ 133 h 832"/>
              <a:gd name="T24" fmla="*/ 76 w 605"/>
              <a:gd name="T25" fmla="*/ 91 h 832"/>
              <a:gd name="T26" fmla="*/ 529 w 605"/>
              <a:gd name="T27" fmla="*/ 257 h 832"/>
              <a:gd name="T28" fmla="*/ 76 w 605"/>
              <a:gd name="T29" fmla="*/ 91 h 832"/>
              <a:gd name="T30" fmla="*/ 385 w 605"/>
              <a:gd name="T31" fmla="*/ 114 h 832"/>
              <a:gd name="T32" fmla="*/ 506 w 605"/>
              <a:gd name="T33" fmla="*/ 235 h 832"/>
              <a:gd name="T34" fmla="*/ 488 w 605"/>
              <a:gd name="T35" fmla="*/ 174 h 832"/>
              <a:gd name="T36" fmla="*/ 404 w 605"/>
              <a:gd name="T37" fmla="*/ 174 h 832"/>
              <a:gd name="T38" fmla="*/ 488 w 605"/>
              <a:gd name="T39" fmla="*/ 174 h 832"/>
              <a:gd name="T40" fmla="*/ 76 w 605"/>
              <a:gd name="T41" fmla="*/ 354 h 832"/>
              <a:gd name="T42" fmla="*/ 529 w 605"/>
              <a:gd name="T43" fmla="*/ 378 h 832"/>
              <a:gd name="T44" fmla="*/ 529 w 605"/>
              <a:gd name="T45" fmla="*/ 431 h 832"/>
              <a:gd name="T46" fmla="*/ 76 w 605"/>
              <a:gd name="T47" fmla="*/ 455 h 832"/>
              <a:gd name="T48" fmla="*/ 529 w 605"/>
              <a:gd name="T49" fmla="*/ 431 h 832"/>
              <a:gd name="T50" fmla="*/ 76 w 605"/>
              <a:gd name="T51" fmla="*/ 507 h 832"/>
              <a:gd name="T52" fmla="*/ 529 w 605"/>
              <a:gd name="T53" fmla="*/ 532 h 832"/>
              <a:gd name="T54" fmla="*/ 529 w 605"/>
              <a:gd name="T55" fmla="*/ 584 h 832"/>
              <a:gd name="T56" fmla="*/ 76 w 605"/>
              <a:gd name="T57" fmla="*/ 609 h 832"/>
              <a:gd name="T58" fmla="*/ 529 w 605"/>
              <a:gd name="T59" fmla="*/ 584 h 832"/>
              <a:gd name="T60" fmla="*/ 385 w 605"/>
              <a:gd name="T61" fmla="*/ 673 h 832"/>
              <a:gd name="T62" fmla="*/ 529 w 605"/>
              <a:gd name="T63" fmla="*/ 69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219" y="114"/>
                </a:moveTo>
                <a:cubicBezTo>
                  <a:pt x="98" y="114"/>
                  <a:pt x="98" y="114"/>
                  <a:pt x="98" y="114"/>
                </a:cubicBezTo>
                <a:cubicBezTo>
                  <a:pt x="98" y="235"/>
                  <a:pt x="98" y="235"/>
                  <a:pt x="98" y="235"/>
                </a:cubicBezTo>
                <a:cubicBezTo>
                  <a:pt x="219" y="235"/>
                  <a:pt x="219" y="235"/>
                  <a:pt x="219" y="235"/>
                </a:cubicBezTo>
                <a:lnTo>
                  <a:pt x="219" y="114"/>
                </a:lnTo>
                <a:close/>
                <a:moveTo>
                  <a:pt x="200" y="174"/>
                </a:moveTo>
                <a:cubicBezTo>
                  <a:pt x="200" y="197"/>
                  <a:pt x="182" y="216"/>
                  <a:pt x="159" y="216"/>
                </a:cubicBezTo>
                <a:cubicBezTo>
                  <a:pt x="136" y="216"/>
                  <a:pt x="117" y="197"/>
                  <a:pt x="117" y="174"/>
                </a:cubicBezTo>
                <a:cubicBezTo>
                  <a:pt x="117" y="151"/>
                  <a:pt x="136" y="133"/>
                  <a:pt x="159" y="133"/>
                </a:cubicBezTo>
                <a:cubicBezTo>
                  <a:pt x="182" y="133"/>
                  <a:pt x="200" y="151"/>
                  <a:pt x="200" y="174"/>
                </a:cubicBezTo>
                <a:close/>
                <a:moveTo>
                  <a:pt x="363" y="114"/>
                </a:moveTo>
                <a:cubicBezTo>
                  <a:pt x="242" y="114"/>
                  <a:pt x="242" y="114"/>
                  <a:pt x="242" y="114"/>
                </a:cubicBezTo>
                <a:cubicBezTo>
                  <a:pt x="242" y="235"/>
                  <a:pt x="242" y="235"/>
                  <a:pt x="242" y="235"/>
                </a:cubicBezTo>
                <a:cubicBezTo>
                  <a:pt x="363" y="235"/>
                  <a:pt x="363" y="235"/>
                  <a:pt x="363" y="235"/>
                </a:cubicBezTo>
                <a:lnTo>
                  <a:pt x="363" y="114"/>
                </a:lnTo>
                <a:close/>
                <a:moveTo>
                  <a:pt x="344" y="174"/>
                </a:moveTo>
                <a:cubicBezTo>
                  <a:pt x="344" y="197"/>
                  <a:pt x="325" y="216"/>
                  <a:pt x="302" y="216"/>
                </a:cubicBezTo>
                <a:cubicBezTo>
                  <a:pt x="279" y="216"/>
                  <a:pt x="261" y="197"/>
                  <a:pt x="261" y="174"/>
                </a:cubicBezTo>
                <a:cubicBezTo>
                  <a:pt x="261" y="151"/>
                  <a:pt x="279" y="133"/>
                  <a:pt x="302" y="133"/>
                </a:cubicBezTo>
                <a:cubicBezTo>
                  <a:pt x="325" y="133"/>
                  <a:pt x="344" y="151"/>
                  <a:pt x="344" y="174"/>
                </a:cubicBezTo>
                <a:close/>
                <a:moveTo>
                  <a:pt x="76" y="91"/>
                </a:moveTo>
                <a:cubicBezTo>
                  <a:pt x="76" y="257"/>
                  <a:pt x="76" y="257"/>
                  <a:pt x="76" y="257"/>
                </a:cubicBezTo>
                <a:cubicBezTo>
                  <a:pt x="529" y="257"/>
                  <a:pt x="529" y="257"/>
                  <a:pt x="529" y="257"/>
                </a:cubicBezTo>
                <a:cubicBezTo>
                  <a:pt x="529" y="91"/>
                  <a:pt x="529" y="91"/>
                  <a:pt x="529" y="91"/>
                </a:cubicBezTo>
                <a:lnTo>
                  <a:pt x="76" y="91"/>
                </a:lnTo>
                <a:close/>
                <a:moveTo>
                  <a:pt x="506" y="114"/>
                </a:moveTo>
                <a:cubicBezTo>
                  <a:pt x="385" y="114"/>
                  <a:pt x="385" y="114"/>
                  <a:pt x="385" y="114"/>
                </a:cubicBezTo>
                <a:cubicBezTo>
                  <a:pt x="385" y="235"/>
                  <a:pt x="385" y="235"/>
                  <a:pt x="385" y="235"/>
                </a:cubicBezTo>
                <a:cubicBezTo>
                  <a:pt x="506" y="235"/>
                  <a:pt x="506" y="235"/>
                  <a:pt x="506" y="235"/>
                </a:cubicBezTo>
                <a:lnTo>
                  <a:pt x="506" y="114"/>
                </a:lnTo>
                <a:close/>
                <a:moveTo>
                  <a:pt x="488" y="174"/>
                </a:moveTo>
                <a:cubicBezTo>
                  <a:pt x="488" y="197"/>
                  <a:pt x="469" y="216"/>
                  <a:pt x="446" y="216"/>
                </a:cubicBezTo>
                <a:cubicBezTo>
                  <a:pt x="423" y="216"/>
                  <a:pt x="404" y="197"/>
                  <a:pt x="404" y="174"/>
                </a:cubicBezTo>
                <a:cubicBezTo>
                  <a:pt x="404" y="151"/>
                  <a:pt x="423" y="133"/>
                  <a:pt x="446" y="133"/>
                </a:cubicBezTo>
                <a:cubicBezTo>
                  <a:pt x="469" y="133"/>
                  <a:pt x="488" y="151"/>
                  <a:pt x="488" y="174"/>
                </a:cubicBezTo>
                <a:close/>
                <a:moveTo>
                  <a:pt x="529" y="354"/>
                </a:moveTo>
                <a:cubicBezTo>
                  <a:pt x="76" y="354"/>
                  <a:pt x="76" y="354"/>
                  <a:pt x="76" y="354"/>
                </a:cubicBezTo>
                <a:cubicBezTo>
                  <a:pt x="76" y="378"/>
                  <a:pt x="76" y="378"/>
                  <a:pt x="76" y="378"/>
                </a:cubicBezTo>
                <a:cubicBezTo>
                  <a:pt x="529" y="378"/>
                  <a:pt x="529" y="378"/>
                  <a:pt x="529" y="378"/>
                </a:cubicBezTo>
                <a:lnTo>
                  <a:pt x="529" y="354"/>
                </a:lnTo>
                <a:close/>
                <a:moveTo>
                  <a:pt x="529" y="431"/>
                </a:moveTo>
                <a:cubicBezTo>
                  <a:pt x="76" y="431"/>
                  <a:pt x="76" y="431"/>
                  <a:pt x="76" y="431"/>
                </a:cubicBezTo>
                <a:cubicBezTo>
                  <a:pt x="76" y="455"/>
                  <a:pt x="76" y="455"/>
                  <a:pt x="76" y="455"/>
                </a:cubicBezTo>
                <a:cubicBezTo>
                  <a:pt x="529" y="455"/>
                  <a:pt x="529" y="455"/>
                  <a:pt x="529" y="455"/>
                </a:cubicBezTo>
                <a:lnTo>
                  <a:pt x="529" y="431"/>
                </a:lnTo>
                <a:close/>
                <a:moveTo>
                  <a:pt x="529" y="507"/>
                </a:moveTo>
                <a:cubicBezTo>
                  <a:pt x="76" y="507"/>
                  <a:pt x="76" y="507"/>
                  <a:pt x="76" y="507"/>
                </a:cubicBezTo>
                <a:cubicBezTo>
                  <a:pt x="76" y="532"/>
                  <a:pt x="76" y="532"/>
                  <a:pt x="76" y="532"/>
                </a:cubicBezTo>
                <a:cubicBezTo>
                  <a:pt x="529" y="532"/>
                  <a:pt x="529" y="532"/>
                  <a:pt x="529" y="532"/>
                </a:cubicBezTo>
                <a:lnTo>
                  <a:pt x="529" y="507"/>
                </a:lnTo>
                <a:close/>
                <a:moveTo>
                  <a:pt x="529" y="584"/>
                </a:moveTo>
                <a:cubicBezTo>
                  <a:pt x="76" y="584"/>
                  <a:pt x="76" y="584"/>
                  <a:pt x="76" y="584"/>
                </a:cubicBezTo>
                <a:cubicBezTo>
                  <a:pt x="76" y="609"/>
                  <a:pt x="76" y="609"/>
                  <a:pt x="76" y="609"/>
                </a:cubicBezTo>
                <a:cubicBezTo>
                  <a:pt x="529" y="609"/>
                  <a:pt x="529" y="609"/>
                  <a:pt x="529" y="609"/>
                </a:cubicBezTo>
                <a:lnTo>
                  <a:pt x="529" y="584"/>
                </a:lnTo>
                <a:close/>
                <a:moveTo>
                  <a:pt x="529" y="673"/>
                </a:moveTo>
                <a:cubicBezTo>
                  <a:pt x="385" y="673"/>
                  <a:pt x="385" y="673"/>
                  <a:pt x="385" y="673"/>
                </a:cubicBezTo>
                <a:cubicBezTo>
                  <a:pt x="385" y="697"/>
                  <a:pt x="385" y="697"/>
                  <a:pt x="385" y="697"/>
                </a:cubicBezTo>
                <a:cubicBezTo>
                  <a:pt x="529" y="697"/>
                  <a:pt x="529" y="697"/>
                  <a:pt x="529" y="697"/>
                </a:cubicBezTo>
                <a:lnTo>
                  <a:pt x="529" y="673"/>
                </a:lnTo>
                <a:close/>
              </a:path>
            </a:pathLst>
          </a:custGeom>
          <a:solidFill>
            <a:srgbClr val="F18F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メモ 83"/>
          <p:cNvSpPr/>
          <p:nvPr/>
        </p:nvSpPr>
        <p:spPr>
          <a:xfrm>
            <a:off x="4456795" y="1036749"/>
            <a:ext cx="2430327" cy="1342891"/>
          </a:xfrm>
          <a:prstGeom prst="foldedCorner">
            <a:avLst/>
          </a:prstGeom>
          <a:solidFill>
            <a:srgbClr val="EF8657"/>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85" name="テキスト ボックス 84"/>
          <p:cNvSpPr txBox="1"/>
          <p:nvPr/>
        </p:nvSpPr>
        <p:spPr>
          <a:xfrm>
            <a:off x="4644008" y="1380598"/>
            <a:ext cx="103685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従業員情報</a:t>
            </a:r>
          </a:p>
        </p:txBody>
      </p:sp>
      <p:sp>
        <p:nvSpPr>
          <p:cNvPr id="86" name="Freeform 204"/>
          <p:cNvSpPr>
            <a:spLocks noEditPoints="1"/>
          </p:cNvSpPr>
          <p:nvPr/>
        </p:nvSpPr>
        <p:spPr bwMode="auto">
          <a:xfrm>
            <a:off x="5571557" y="1084526"/>
            <a:ext cx="294878" cy="323574"/>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grpSp>
        <p:nvGrpSpPr>
          <p:cNvPr id="87" name="グループ化 287"/>
          <p:cNvGrpSpPr/>
          <p:nvPr/>
        </p:nvGrpSpPr>
        <p:grpSpPr>
          <a:xfrm>
            <a:off x="6115199" y="1101496"/>
            <a:ext cx="318126" cy="318126"/>
            <a:chOff x="3084116" y="3387725"/>
            <a:chExt cx="381000" cy="381000"/>
          </a:xfrm>
          <a:solidFill>
            <a:sysClr val="window" lastClr="FFFFFF"/>
          </a:solidFill>
        </p:grpSpPr>
        <p:sp>
          <p:nvSpPr>
            <p:cNvPr id="88"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89"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0"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1"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2"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3"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4"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5"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6"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7"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8"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9"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0"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grpSp>
      <p:sp>
        <p:nvSpPr>
          <p:cNvPr id="101" name="テキスト ボックス 100"/>
          <p:cNvSpPr txBox="1"/>
          <p:nvPr/>
        </p:nvSpPr>
        <p:spPr>
          <a:xfrm>
            <a:off x="5939633" y="1392285"/>
            <a:ext cx="94749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 条件設定</a:t>
            </a:r>
          </a:p>
        </p:txBody>
      </p:sp>
      <p:sp>
        <p:nvSpPr>
          <p:cNvPr id="102" name="テキスト ボックス 101"/>
          <p:cNvSpPr txBox="1"/>
          <p:nvPr/>
        </p:nvSpPr>
        <p:spPr>
          <a:xfrm>
            <a:off x="5295901" y="1381446"/>
            <a:ext cx="114626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rgbClr val="FFFFFF"/>
                </a:solidFill>
                <a:effectLst/>
                <a:uLnTx/>
                <a:uFillTx/>
              </a:rPr>
              <a:t>　計算式</a:t>
            </a:r>
          </a:p>
        </p:txBody>
      </p:sp>
      <p:sp>
        <p:nvSpPr>
          <p:cNvPr id="103" name="正方形/長方形 102"/>
          <p:cNvSpPr/>
          <p:nvPr/>
        </p:nvSpPr>
        <p:spPr>
          <a:xfrm>
            <a:off x="4669394" y="1601522"/>
            <a:ext cx="1418712" cy="725034"/>
          </a:xfrm>
          <a:prstGeom prst="rect">
            <a:avLst/>
          </a:prstGeom>
          <a:noFill/>
          <a:ln w="381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4" name="テキスト ボックス 103"/>
          <p:cNvSpPr txBox="1"/>
          <p:nvPr/>
        </p:nvSpPr>
        <p:spPr>
          <a:xfrm>
            <a:off x="5406796" y="2067370"/>
            <a:ext cx="101983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rPr>
              <a:t>勤怠情報</a:t>
            </a:r>
          </a:p>
        </p:txBody>
      </p:sp>
      <p:sp>
        <p:nvSpPr>
          <p:cNvPr id="105" name="Freeform 382"/>
          <p:cNvSpPr>
            <a:spLocks noEditPoints="1"/>
          </p:cNvSpPr>
          <p:nvPr/>
        </p:nvSpPr>
        <p:spPr bwMode="auto">
          <a:xfrm>
            <a:off x="5591864" y="1708267"/>
            <a:ext cx="312284" cy="311218"/>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white"/>
              </a:solidFill>
              <a:effectLst/>
              <a:uLnTx/>
              <a:uFillTx/>
            </a:endParaRPr>
          </a:p>
        </p:txBody>
      </p:sp>
      <p:sp>
        <p:nvSpPr>
          <p:cNvPr id="106" name="Freeform 418"/>
          <p:cNvSpPr>
            <a:spLocks noEditPoints="1"/>
          </p:cNvSpPr>
          <p:nvPr/>
        </p:nvSpPr>
        <p:spPr bwMode="auto">
          <a:xfrm>
            <a:off x="4860032" y="1695142"/>
            <a:ext cx="449408" cy="30871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7" name="テキスト ボックス 106"/>
          <p:cNvSpPr txBox="1"/>
          <p:nvPr/>
        </p:nvSpPr>
        <p:spPr>
          <a:xfrm>
            <a:off x="4704290" y="2072283"/>
            <a:ext cx="101983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white"/>
                </a:solidFill>
                <a:effectLst/>
                <a:uLnTx/>
                <a:uFillTx/>
              </a:rPr>
              <a:t>変動項目</a:t>
            </a:r>
            <a:endParaRPr kumimoji="0" lang="en-US" altLang="ja-JP" sz="1100" b="0" i="0" u="none" strike="noStrike" kern="0" cap="none" spc="0" normalizeH="0" baseline="0" noProof="0" dirty="0">
              <a:ln>
                <a:noFill/>
              </a:ln>
              <a:solidFill>
                <a:prstClr val="white"/>
              </a:solidFill>
              <a:effectLst/>
              <a:uLnTx/>
              <a:uFillTx/>
            </a:endParaRPr>
          </a:p>
        </p:txBody>
      </p:sp>
      <p:sp>
        <p:nvSpPr>
          <p:cNvPr id="108" name="Freeform 334"/>
          <p:cNvSpPr>
            <a:spLocks noEditPoints="1"/>
          </p:cNvSpPr>
          <p:nvPr/>
        </p:nvSpPr>
        <p:spPr bwMode="auto">
          <a:xfrm>
            <a:off x="4908486" y="1061462"/>
            <a:ext cx="401748" cy="311586"/>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09" name="円形吹き出し 108"/>
          <p:cNvSpPr/>
          <p:nvPr/>
        </p:nvSpPr>
        <p:spPr>
          <a:xfrm>
            <a:off x="6185828" y="1601522"/>
            <a:ext cx="965622" cy="563928"/>
          </a:xfrm>
          <a:prstGeom prst="wedgeEllipseCallout">
            <a:avLst>
              <a:gd name="adj1" fmla="val -57421"/>
              <a:gd name="adj2" fmla="val 14499"/>
            </a:avLst>
          </a:prstGeom>
          <a:solidFill>
            <a:schemeClr val="accent1"/>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1000" b="1" dirty="0"/>
          </a:p>
        </p:txBody>
      </p:sp>
      <p:sp>
        <p:nvSpPr>
          <p:cNvPr id="110" name="テキスト ボックス 109"/>
          <p:cNvSpPr txBox="1"/>
          <p:nvPr/>
        </p:nvSpPr>
        <p:spPr>
          <a:xfrm>
            <a:off x="6244645" y="1634676"/>
            <a:ext cx="1203065" cy="553998"/>
          </a:xfrm>
          <a:prstGeom prst="rect">
            <a:avLst/>
          </a:prstGeom>
          <a:noFill/>
        </p:spPr>
        <p:txBody>
          <a:bodyPr wrap="square" rtlCol="0">
            <a:spAutoFit/>
          </a:bodyPr>
          <a:lstStyle/>
          <a:p>
            <a:pPr lvl="0">
              <a:defRPr/>
            </a:pPr>
            <a:r>
              <a:rPr kumimoji="0" lang="ja-JP" altLang="en-US" sz="1000" b="1" kern="0" dirty="0">
                <a:solidFill>
                  <a:prstClr val="white"/>
                </a:solidFill>
              </a:rPr>
              <a:t> 　月々の</a:t>
            </a:r>
            <a:endParaRPr kumimoji="0" lang="en-US" altLang="ja-JP" sz="1000" b="1" kern="0" dirty="0">
              <a:solidFill>
                <a:prstClr val="white"/>
              </a:solidFill>
            </a:endParaRPr>
          </a:p>
          <a:p>
            <a:pPr lvl="0">
              <a:defRPr/>
            </a:pPr>
            <a:r>
              <a:rPr kumimoji="0" lang="ja-JP" altLang="en-US" sz="1000" b="1" kern="0" dirty="0">
                <a:solidFill>
                  <a:prstClr val="white"/>
                </a:solidFill>
              </a:rPr>
              <a:t>メンテナンス</a:t>
            </a:r>
            <a:endParaRPr kumimoji="0" lang="en-US" altLang="ja-JP" sz="1000" b="1" kern="0" dirty="0">
              <a:solidFill>
                <a:prstClr val="white"/>
              </a:solidFill>
            </a:endParaRPr>
          </a:p>
          <a:p>
            <a:pPr lvl="0">
              <a:defRPr/>
            </a:pPr>
            <a:r>
              <a:rPr kumimoji="0" lang="ja-JP" altLang="en-US" sz="1000" b="1" kern="0" dirty="0">
                <a:solidFill>
                  <a:prstClr val="white"/>
                </a:solidFill>
              </a:rPr>
              <a:t>　　箇所</a:t>
            </a:r>
            <a:endParaRPr kumimoji="0" lang="en-US" altLang="ja-JP" sz="1000" b="1" kern="0" dirty="0">
              <a:solidFill>
                <a:prstClr val="white"/>
              </a:solidFill>
            </a:endParaRPr>
          </a:p>
        </p:txBody>
      </p:sp>
      <p:sp>
        <p:nvSpPr>
          <p:cNvPr id="111" name="テキスト ボックス 110"/>
          <p:cNvSpPr txBox="1"/>
          <p:nvPr/>
        </p:nvSpPr>
        <p:spPr>
          <a:xfrm>
            <a:off x="6029628" y="3193545"/>
            <a:ext cx="106265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srgbClr val="FFFFFF"/>
                </a:solidFill>
                <a:effectLst/>
                <a:uLnTx/>
                <a:uFillTx/>
              </a:rPr>
              <a:t>賃金データ</a:t>
            </a:r>
            <a:endParaRPr kumimoji="0" lang="ja-JP" altLang="en-US" sz="1600" b="1" i="0" u="none" strike="noStrike" kern="0" cap="none" spc="0" normalizeH="0" baseline="0" noProof="0" dirty="0">
              <a:ln>
                <a:noFill/>
              </a:ln>
              <a:solidFill>
                <a:srgbClr val="FFFFFF"/>
              </a:solidFill>
              <a:effectLst/>
              <a:uLnTx/>
              <a:uFillTx/>
            </a:endParaRPr>
          </a:p>
        </p:txBody>
      </p:sp>
      <p:sp>
        <p:nvSpPr>
          <p:cNvPr id="114" name="右矢印 113"/>
          <p:cNvSpPr/>
          <p:nvPr/>
        </p:nvSpPr>
        <p:spPr>
          <a:xfrm rot="8527554">
            <a:off x="5031029" y="2753775"/>
            <a:ext cx="309512"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テキスト ボックス 62"/>
          <p:cNvSpPr txBox="1"/>
          <p:nvPr/>
        </p:nvSpPr>
        <p:spPr>
          <a:xfrm>
            <a:off x="4122349" y="3431679"/>
            <a:ext cx="228314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dirty="0">
                <a:ln>
                  <a:noFill/>
                </a:ln>
                <a:solidFill>
                  <a:prstClr val="black"/>
                </a:solidFill>
                <a:effectLst/>
                <a:uLnTx/>
                <a:uFillTx/>
              </a:rPr>
              <a:t>　給与明細</a:t>
            </a:r>
            <a:r>
              <a:rPr kumimoji="0" lang="ja-JP" altLang="en-US" sz="1000" kern="0" dirty="0">
                <a:solidFill>
                  <a:prstClr val="black"/>
                </a:solidFill>
              </a:rPr>
              <a:t>（印刷</a:t>
            </a:r>
            <a:r>
              <a:rPr kumimoji="0" lang="en-US" altLang="ja-JP" sz="1000" kern="0" dirty="0">
                <a:solidFill>
                  <a:prstClr val="black"/>
                </a:solidFill>
              </a:rPr>
              <a:t>or</a:t>
            </a:r>
            <a:r>
              <a:rPr kumimoji="0" lang="ja-JP" altLang="en-US" sz="1000" kern="0" dirty="0">
                <a:solidFill>
                  <a:prstClr val="black"/>
                </a:solidFill>
              </a:rPr>
              <a:t>メール配信）</a:t>
            </a:r>
            <a:endParaRPr kumimoji="0" lang="en-US" altLang="ja-JP" sz="1050" b="0" i="0" u="none" strike="noStrike" kern="0" cap="none" spc="0" normalizeH="0" baseline="0" noProof="0" dirty="0">
              <a:ln>
                <a:noFill/>
              </a:ln>
              <a:solidFill>
                <a:prstClr val="black"/>
              </a:solidFill>
              <a:effectLst/>
              <a:uLnTx/>
              <a:uFillTx/>
            </a:endParaRPr>
          </a:p>
        </p:txBody>
      </p:sp>
      <p:sp>
        <p:nvSpPr>
          <p:cNvPr id="115" name="右矢印 114"/>
          <p:cNvSpPr/>
          <p:nvPr/>
        </p:nvSpPr>
        <p:spPr>
          <a:xfrm rot="8845272">
            <a:off x="3117903" y="3570831"/>
            <a:ext cx="1103474" cy="337144"/>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7" name="正方形/長方形 116"/>
          <p:cNvSpPr/>
          <p:nvPr/>
        </p:nvSpPr>
        <p:spPr>
          <a:xfrm>
            <a:off x="4240137" y="4092846"/>
            <a:ext cx="2828684" cy="993072"/>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dirty="0">
              <a:ln>
                <a:noFill/>
              </a:ln>
              <a:solidFill>
                <a:prstClr val="white"/>
              </a:solidFill>
              <a:effectLst/>
              <a:uLnTx/>
              <a:uFillTx/>
              <a:latin typeface="メイリオ"/>
              <a:ea typeface="メイリオ"/>
              <a:cs typeface="+mn-cs"/>
            </a:endParaRPr>
          </a:p>
        </p:txBody>
      </p:sp>
      <p:sp>
        <p:nvSpPr>
          <p:cNvPr id="118" name="テキスト ボックス 117"/>
          <p:cNvSpPr txBox="1"/>
          <p:nvPr/>
        </p:nvSpPr>
        <p:spPr>
          <a:xfrm>
            <a:off x="6085207" y="4546667"/>
            <a:ext cx="934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prstClr val="black"/>
                </a:solidFill>
                <a:effectLst/>
                <a:uLnTx/>
                <a:uFillTx/>
              </a:rPr>
              <a:t>　休暇管理</a:t>
            </a:r>
            <a:endParaRPr kumimoji="0" lang="en-US" altLang="ja-JP" sz="800" b="0" i="0" u="none" strike="noStrike" kern="0" cap="none" spc="0" normalizeH="0" baseline="0" noProof="0" dirty="0">
              <a:ln>
                <a:noFill/>
              </a:ln>
              <a:solidFill>
                <a:prstClr val="black"/>
              </a:solidFill>
              <a:effectLst/>
              <a:uLnTx/>
              <a:uFillTx/>
            </a:endParaRPr>
          </a:p>
        </p:txBody>
      </p:sp>
      <p:sp>
        <p:nvSpPr>
          <p:cNvPr id="119" name="角丸四角形 118"/>
          <p:cNvSpPr/>
          <p:nvPr/>
        </p:nvSpPr>
        <p:spPr>
          <a:xfrm>
            <a:off x="4284906" y="4731946"/>
            <a:ext cx="2711761" cy="283739"/>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0" name="テキスト ボックス 119"/>
          <p:cNvSpPr txBox="1"/>
          <p:nvPr/>
        </p:nvSpPr>
        <p:spPr>
          <a:xfrm>
            <a:off x="4375805" y="4735661"/>
            <a:ext cx="265583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kern="0" dirty="0">
                <a:solidFill>
                  <a:prstClr val="white"/>
                </a:solidFill>
              </a:rPr>
              <a:t>勤怠管理</a:t>
            </a:r>
            <a:r>
              <a:rPr kumimoji="0" lang="ja-JP" altLang="en-US" sz="1400" b="1" i="0" u="none" strike="noStrike" kern="0" cap="none" spc="0" normalizeH="0" baseline="0" noProof="0" dirty="0">
                <a:ln>
                  <a:noFill/>
                </a:ln>
                <a:solidFill>
                  <a:prstClr val="white"/>
                </a:solidFill>
                <a:effectLst/>
                <a:uLnTx/>
                <a:uFillTx/>
              </a:rPr>
              <a:t>（</a:t>
            </a:r>
            <a:r>
              <a:rPr kumimoji="0" lang="en-US" altLang="ja-JP" sz="1400" b="1" i="0" u="none" strike="noStrike" kern="0" cap="none" spc="0" normalizeH="0" baseline="0" noProof="0" dirty="0">
                <a:ln>
                  <a:noFill/>
                </a:ln>
                <a:solidFill>
                  <a:prstClr val="white"/>
                </a:solidFill>
                <a:effectLst/>
                <a:uLnTx/>
                <a:uFillTx/>
              </a:rPr>
              <a:t>TM</a:t>
            </a:r>
            <a:r>
              <a:rPr kumimoji="0" lang="ja-JP" altLang="en-US" sz="1400" b="1" i="0" u="none" strike="noStrike" kern="0" cap="none" spc="0" normalizeH="0" baseline="0" noProof="0" dirty="0">
                <a:ln>
                  <a:noFill/>
                </a:ln>
                <a:solidFill>
                  <a:prstClr val="white"/>
                </a:solidFill>
                <a:effectLst/>
                <a:uLnTx/>
                <a:uFillTx/>
              </a:rPr>
              <a:t>）</a:t>
            </a:r>
            <a:endParaRPr kumimoji="0" lang="en-US" altLang="ja-JP" sz="1400" b="1" i="0" u="none" strike="noStrike" kern="0" cap="none" spc="0" normalizeH="0" baseline="0" noProof="0" dirty="0">
              <a:ln>
                <a:noFill/>
              </a:ln>
              <a:solidFill>
                <a:prstClr val="white"/>
              </a:solidFill>
              <a:effectLst/>
              <a:uLnTx/>
              <a:uFillTx/>
            </a:endParaRPr>
          </a:p>
        </p:txBody>
      </p:sp>
      <p:sp>
        <p:nvSpPr>
          <p:cNvPr id="121" name="テキスト ボックス 120"/>
          <p:cNvSpPr txBox="1"/>
          <p:nvPr/>
        </p:nvSpPr>
        <p:spPr>
          <a:xfrm>
            <a:off x="4366213" y="4537162"/>
            <a:ext cx="925867"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勤務実績登録</a:t>
            </a:r>
            <a:endParaRPr kumimoji="0" lang="en-US" altLang="ja-JP" sz="900" b="0" i="0" u="none" strike="noStrike" kern="0" cap="none" spc="0" normalizeH="0" baseline="0" noProof="0" dirty="0">
              <a:ln>
                <a:noFill/>
              </a:ln>
              <a:solidFill>
                <a:prstClr val="black"/>
              </a:solidFill>
              <a:effectLst/>
              <a:uLnTx/>
              <a:uFillTx/>
            </a:endParaRPr>
          </a:p>
        </p:txBody>
      </p:sp>
      <p:grpSp>
        <p:nvGrpSpPr>
          <p:cNvPr id="165" name="グループ化 164"/>
          <p:cNvGrpSpPr/>
          <p:nvPr/>
        </p:nvGrpSpPr>
        <p:grpSpPr>
          <a:xfrm>
            <a:off x="6300194" y="4166971"/>
            <a:ext cx="360038" cy="346738"/>
            <a:chOff x="4721225" y="1389063"/>
            <a:chExt cx="1160463" cy="1117600"/>
          </a:xfrm>
          <a:solidFill>
            <a:schemeClr val="accent3"/>
          </a:solidFill>
        </p:grpSpPr>
        <p:sp>
          <p:nvSpPr>
            <p:cNvPr id="166" name="Freeform 195"/>
            <p:cNvSpPr>
              <a:spLocks/>
            </p:cNvSpPr>
            <p:nvPr/>
          </p:nvSpPr>
          <p:spPr bwMode="auto">
            <a:xfrm>
              <a:off x="4792663" y="2009775"/>
              <a:ext cx="1089025" cy="496888"/>
            </a:xfrm>
            <a:custGeom>
              <a:avLst/>
              <a:gdLst>
                <a:gd name="T0" fmla="*/ 604 w 610"/>
                <a:gd name="T1" fmla="*/ 6 h 278"/>
                <a:gd name="T2" fmla="*/ 583 w 610"/>
                <a:gd name="T3" fmla="*/ 6 h 278"/>
                <a:gd name="T4" fmla="*/ 415 w 610"/>
                <a:gd name="T5" fmla="*/ 173 h 278"/>
                <a:gd name="T6" fmla="*/ 415 w 610"/>
                <a:gd name="T7" fmla="*/ 173 h 278"/>
                <a:gd name="T8" fmla="*/ 415 w 610"/>
                <a:gd name="T9" fmla="*/ 173 h 278"/>
                <a:gd name="T10" fmla="*/ 57 w 610"/>
                <a:gd name="T11" fmla="*/ 173 h 278"/>
                <a:gd name="T12" fmla="*/ 57 w 610"/>
                <a:gd name="T13" fmla="*/ 173 h 278"/>
                <a:gd name="T14" fmla="*/ 18 w 610"/>
                <a:gd name="T15" fmla="*/ 173 h 278"/>
                <a:gd name="T16" fmla="*/ 2 w 610"/>
                <a:gd name="T17" fmla="*/ 188 h 278"/>
                <a:gd name="T18" fmla="*/ 18 w 610"/>
                <a:gd name="T19" fmla="*/ 203 h 278"/>
                <a:gd name="T20" fmla="*/ 32 w 610"/>
                <a:gd name="T21" fmla="*/ 203 h 278"/>
                <a:gd name="T22" fmla="*/ 4 w 610"/>
                <a:gd name="T23" fmla="*/ 255 h 278"/>
                <a:gd name="T24" fmla="*/ 10 w 610"/>
                <a:gd name="T25" fmla="*/ 276 h 278"/>
                <a:gd name="T26" fmla="*/ 18 w 610"/>
                <a:gd name="T27" fmla="*/ 278 h 278"/>
                <a:gd name="T28" fmla="*/ 31 w 610"/>
                <a:gd name="T29" fmla="*/ 270 h 278"/>
                <a:gd name="T30" fmla="*/ 66 w 610"/>
                <a:gd name="T31" fmla="*/ 203 h 278"/>
                <a:gd name="T32" fmla="*/ 406 w 610"/>
                <a:gd name="T33" fmla="*/ 203 h 278"/>
                <a:gd name="T34" fmla="*/ 441 w 610"/>
                <a:gd name="T35" fmla="*/ 270 h 278"/>
                <a:gd name="T36" fmla="*/ 455 w 610"/>
                <a:gd name="T37" fmla="*/ 278 h 278"/>
                <a:gd name="T38" fmla="*/ 462 w 610"/>
                <a:gd name="T39" fmla="*/ 276 h 278"/>
                <a:gd name="T40" fmla="*/ 468 w 610"/>
                <a:gd name="T41" fmla="*/ 255 h 278"/>
                <a:gd name="T42" fmla="*/ 436 w 610"/>
                <a:gd name="T43" fmla="*/ 195 h 278"/>
                <a:gd name="T44" fmla="*/ 604 w 610"/>
                <a:gd name="T45" fmla="*/ 27 h 278"/>
                <a:gd name="T46" fmla="*/ 604 w 610"/>
                <a:gd name="T47" fmla="*/ 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278">
                  <a:moveTo>
                    <a:pt x="604" y="6"/>
                  </a:moveTo>
                  <a:cubicBezTo>
                    <a:pt x="598" y="0"/>
                    <a:pt x="589" y="0"/>
                    <a:pt x="583" y="6"/>
                  </a:cubicBezTo>
                  <a:cubicBezTo>
                    <a:pt x="415" y="173"/>
                    <a:pt x="415" y="173"/>
                    <a:pt x="415" y="173"/>
                  </a:cubicBezTo>
                  <a:cubicBezTo>
                    <a:pt x="415" y="173"/>
                    <a:pt x="415" y="173"/>
                    <a:pt x="415" y="173"/>
                  </a:cubicBezTo>
                  <a:cubicBezTo>
                    <a:pt x="415" y="173"/>
                    <a:pt x="415" y="173"/>
                    <a:pt x="415" y="173"/>
                  </a:cubicBezTo>
                  <a:cubicBezTo>
                    <a:pt x="57" y="173"/>
                    <a:pt x="57" y="173"/>
                    <a:pt x="57" y="173"/>
                  </a:cubicBezTo>
                  <a:cubicBezTo>
                    <a:pt x="57" y="173"/>
                    <a:pt x="57" y="173"/>
                    <a:pt x="57" y="173"/>
                  </a:cubicBezTo>
                  <a:cubicBezTo>
                    <a:pt x="18" y="173"/>
                    <a:pt x="18" y="173"/>
                    <a:pt x="18" y="173"/>
                  </a:cubicBezTo>
                  <a:cubicBezTo>
                    <a:pt x="9" y="173"/>
                    <a:pt x="2" y="180"/>
                    <a:pt x="2" y="188"/>
                  </a:cubicBezTo>
                  <a:cubicBezTo>
                    <a:pt x="2" y="196"/>
                    <a:pt x="9" y="203"/>
                    <a:pt x="18" y="203"/>
                  </a:cubicBezTo>
                  <a:cubicBezTo>
                    <a:pt x="32" y="203"/>
                    <a:pt x="32" y="203"/>
                    <a:pt x="32" y="203"/>
                  </a:cubicBezTo>
                  <a:cubicBezTo>
                    <a:pt x="4" y="255"/>
                    <a:pt x="4" y="255"/>
                    <a:pt x="4" y="255"/>
                  </a:cubicBezTo>
                  <a:cubicBezTo>
                    <a:pt x="0" y="263"/>
                    <a:pt x="3" y="272"/>
                    <a:pt x="10" y="276"/>
                  </a:cubicBezTo>
                  <a:cubicBezTo>
                    <a:pt x="13" y="277"/>
                    <a:pt x="15" y="278"/>
                    <a:pt x="18" y="278"/>
                  </a:cubicBezTo>
                  <a:cubicBezTo>
                    <a:pt x="23" y="278"/>
                    <a:pt x="28" y="275"/>
                    <a:pt x="31" y="270"/>
                  </a:cubicBezTo>
                  <a:cubicBezTo>
                    <a:pt x="66" y="203"/>
                    <a:pt x="66" y="203"/>
                    <a:pt x="66" y="203"/>
                  </a:cubicBezTo>
                  <a:cubicBezTo>
                    <a:pt x="406" y="203"/>
                    <a:pt x="406" y="203"/>
                    <a:pt x="406" y="203"/>
                  </a:cubicBezTo>
                  <a:cubicBezTo>
                    <a:pt x="441" y="270"/>
                    <a:pt x="441" y="270"/>
                    <a:pt x="441" y="270"/>
                  </a:cubicBezTo>
                  <a:cubicBezTo>
                    <a:pt x="444" y="275"/>
                    <a:pt x="449" y="278"/>
                    <a:pt x="455" y="278"/>
                  </a:cubicBezTo>
                  <a:cubicBezTo>
                    <a:pt x="457" y="278"/>
                    <a:pt x="460" y="277"/>
                    <a:pt x="462" y="276"/>
                  </a:cubicBezTo>
                  <a:cubicBezTo>
                    <a:pt x="469" y="272"/>
                    <a:pt x="472" y="263"/>
                    <a:pt x="468" y="255"/>
                  </a:cubicBezTo>
                  <a:cubicBezTo>
                    <a:pt x="436" y="195"/>
                    <a:pt x="436" y="195"/>
                    <a:pt x="436" y="195"/>
                  </a:cubicBezTo>
                  <a:cubicBezTo>
                    <a:pt x="604" y="27"/>
                    <a:pt x="604" y="27"/>
                    <a:pt x="604" y="27"/>
                  </a:cubicBezTo>
                  <a:cubicBezTo>
                    <a:pt x="610" y="21"/>
                    <a:pt x="610" y="11"/>
                    <a:pt x="60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96"/>
            <p:cNvSpPr>
              <a:spLocks/>
            </p:cNvSpPr>
            <p:nvPr/>
          </p:nvSpPr>
          <p:spPr bwMode="auto">
            <a:xfrm>
              <a:off x="4721225" y="1389063"/>
              <a:ext cx="482600" cy="273050"/>
            </a:xfrm>
            <a:custGeom>
              <a:avLst/>
              <a:gdLst>
                <a:gd name="T0" fmla="*/ 0 w 304"/>
                <a:gd name="T1" fmla="*/ 172 h 172"/>
                <a:gd name="T2" fmla="*/ 169 w 304"/>
                <a:gd name="T3" fmla="*/ 172 h 172"/>
                <a:gd name="T4" fmla="*/ 304 w 304"/>
                <a:gd name="T5" fmla="*/ 0 h 172"/>
                <a:gd name="T6" fmla="*/ 0 w 304"/>
                <a:gd name="T7" fmla="*/ 172 h 172"/>
              </a:gdLst>
              <a:ahLst/>
              <a:cxnLst>
                <a:cxn ang="0">
                  <a:pos x="T0" y="T1"/>
                </a:cxn>
                <a:cxn ang="0">
                  <a:pos x="T2" y="T3"/>
                </a:cxn>
                <a:cxn ang="0">
                  <a:pos x="T4" y="T5"/>
                </a:cxn>
                <a:cxn ang="0">
                  <a:pos x="T6" y="T7"/>
                </a:cxn>
              </a:cxnLst>
              <a:rect l="0" t="0" r="r" b="b"/>
              <a:pathLst>
                <a:path w="304" h="172">
                  <a:moveTo>
                    <a:pt x="0" y="172"/>
                  </a:moveTo>
                  <a:lnTo>
                    <a:pt x="169" y="172"/>
                  </a:lnTo>
                  <a:lnTo>
                    <a:pt x="304" y="0"/>
                  </a:lnTo>
                  <a:lnTo>
                    <a:pt x="0"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7"/>
            <p:cNvSpPr>
              <a:spLocks/>
            </p:cNvSpPr>
            <p:nvPr/>
          </p:nvSpPr>
          <p:spPr bwMode="auto">
            <a:xfrm>
              <a:off x="5006975" y="1389063"/>
              <a:ext cx="428625" cy="712788"/>
            </a:xfrm>
            <a:custGeom>
              <a:avLst/>
              <a:gdLst>
                <a:gd name="T0" fmla="*/ 120 w 240"/>
                <a:gd name="T1" fmla="*/ 0 h 399"/>
                <a:gd name="T2" fmla="*/ 0 w 240"/>
                <a:gd name="T3" fmla="*/ 153 h 399"/>
                <a:gd name="T4" fmla="*/ 109 w 240"/>
                <a:gd name="T5" fmla="*/ 153 h 399"/>
                <a:gd name="T6" fmla="*/ 109 w 240"/>
                <a:gd name="T7" fmla="*/ 388 h 399"/>
                <a:gd name="T8" fmla="*/ 120 w 240"/>
                <a:gd name="T9" fmla="*/ 399 h 399"/>
                <a:gd name="T10" fmla="*/ 131 w 240"/>
                <a:gd name="T11" fmla="*/ 388 h 399"/>
                <a:gd name="T12" fmla="*/ 131 w 240"/>
                <a:gd name="T13" fmla="*/ 153 h 399"/>
                <a:gd name="T14" fmla="*/ 240 w 240"/>
                <a:gd name="T15" fmla="*/ 153 h 399"/>
                <a:gd name="T16" fmla="*/ 120 w 240"/>
                <a:gd name="T17"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399">
                  <a:moveTo>
                    <a:pt x="120" y="0"/>
                  </a:moveTo>
                  <a:cubicBezTo>
                    <a:pt x="0" y="153"/>
                    <a:pt x="0" y="153"/>
                    <a:pt x="0" y="153"/>
                  </a:cubicBezTo>
                  <a:cubicBezTo>
                    <a:pt x="109" y="153"/>
                    <a:pt x="109" y="153"/>
                    <a:pt x="109" y="153"/>
                  </a:cubicBezTo>
                  <a:cubicBezTo>
                    <a:pt x="109" y="388"/>
                    <a:pt x="109" y="388"/>
                    <a:pt x="109" y="388"/>
                  </a:cubicBezTo>
                  <a:cubicBezTo>
                    <a:pt x="109" y="394"/>
                    <a:pt x="114" y="399"/>
                    <a:pt x="120" y="399"/>
                  </a:cubicBezTo>
                  <a:cubicBezTo>
                    <a:pt x="126" y="399"/>
                    <a:pt x="131" y="394"/>
                    <a:pt x="131" y="388"/>
                  </a:cubicBezTo>
                  <a:cubicBezTo>
                    <a:pt x="131" y="153"/>
                    <a:pt x="131" y="153"/>
                    <a:pt x="131" y="153"/>
                  </a:cubicBezTo>
                  <a:cubicBezTo>
                    <a:pt x="240" y="153"/>
                    <a:pt x="240" y="153"/>
                    <a:pt x="240" y="153"/>
                  </a:cubicBezTo>
                  <a:lnTo>
                    <a:pt x="1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198"/>
            <p:cNvSpPr>
              <a:spLocks/>
            </p:cNvSpPr>
            <p:nvPr/>
          </p:nvSpPr>
          <p:spPr bwMode="auto">
            <a:xfrm>
              <a:off x="5237163" y="1389063"/>
              <a:ext cx="482600" cy="273050"/>
            </a:xfrm>
            <a:custGeom>
              <a:avLst/>
              <a:gdLst>
                <a:gd name="T0" fmla="*/ 0 w 304"/>
                <a:gd name="T1" fmla="*/ 0 h 172"/>
                <a:gd name="T2" fmla="*/ 135 w 304"/>
                <a:gd name="T3" fmla="*/ 172 h 172"/>
                <a:gd name="T4" fmla="*/ 304 w 304"/>
                <a:gd name="T5" fmla="*/ 172 h 172"/>
                <a:gd name="T6" fmla="*/ 0 w 304"/>
                <a:gd name="T7" fmla="*/ 0 h 172"/>
              </a:gdLst>
              <a:ahLst/>
              <a:cxnLst>
                <a:cxn ang="0">
                  <a:pos x="T0" y="T1"/>
                </a:cxn>
                <a:cxn ang="0">
                  <a:pos x="T2" y="T3"/>
                </a:cxn>
                <a:cxn ang="0">
                  <a:pos x="T4" y="T5"/>
                </a:cxn>
                <a:cxn ang="0">
                  <a:pos x="T6" y="T7"/>
                </a:cxn>
              </a:cxnLst>
              <a:rect l="0" t="0" r="r" b="b"/>
              <a:pathLst>
                <a:path w="304" h="172">
                  <a:moveTo>
                    <a:pt x="0" y="0"/>
                  </a:moveTo>
                  <a:lnTo>
                    <a:pt x="135" y="172"/>
                  </a:lnTo>
                  <a:lnTo>
                    <a:pt x="304" y="1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8"/>
            <p:cNvSpPr>
              <a:spLocks noEditPoints="1"/>
            </p:cNvSpPr>
            <p:nvPr/>
          </p:nvSpPr>
          <p:spPr bwMode="auto">
            <a:xfrm>
              <a:off x="4970463" y="1844675"/>
              <a:ext cx="744538" cy="447675"/>
            </a:xfrm>
            <a:custGeom>
              <a:avLst/>
              <a:gdLst>
                <a:gd name="T0" fmla="*/ 355 w 417"/>
                <a:gd name="T1" fmla="*/ 106 h 251"/>
                <a:gd name="T2" fmla="*/ 354 w 417"/>
                <a:gd name="T3" fmla="*/ 107 h 251"/>
                <a:gd name="T4" fmla="*/ 296 w 417"/>
                <a:gd name="T5" fmla="*/ 108 h 251"/>
                <a:gd name="T6" fmla="*/ 254 w 417"/>
                <a:gd name="T7" fmla="*/ 67 h 251"/>
                <a:gd name="T8" fmla="*/ 274 w 417"/>
                <a:gd name="T9" fmla="*/ 30 h 251"/>
                <a:gd name="T10" fmla="*/ 269 w 417"/>
                <a:gd name="T11" fmla="*/ 18 h 251"/>
                <a:gd name="T12" fmla="*/ 267 w 417"/>
                <a:gd name="T13" fmla="*/ 18 h 251"/>
                <a:gd name="T14" fmla="*/ 276 w 417"/>
                <a:gd name="T15" fmla="*/ 8 h 251"/>
                <a:gd name="T16" fmla="*/ 308 w 417"/>
                <a:gd name="T17" fmla="*/ 8 h 251"/>
                <a:gd name="T18" fmla="*/ 311 w 417"/>
                <a:gd name="T19" fmla="*/ 4 h 251"/>
                <a:gd name="T20" fmla="*/ 308 w 417"/>
                <a:gd name="T21" fmla="*/ 0 h 251"/>
                <a:gd name="T22" fmla="*/ 275 w 417"/>
                <a:gd name="T23" fmla="*/ 0 h 251"/>
                <a:gd name="T24" fmla="*/ 272 w 417"/>
                <a:gd name="T25" fmla="*/ 2 h 251"/>
                <a:gd name="T26" fmla="*/ 259 w 417"/>
                <a:gd name="T27" fmla="*/ 15 h 251"/>
                <a:gd name="T28" fmla="*/ 243 w 417"/>
                <a:gd name="T29" fmla="*/ 11 h 251"/>
                <a:gd name="T30" fmla="*/ 233 w 417"/>
                <a:gd name="T31" fmla="*/ 18 h 251"/>
                <a:gd name="T32" fmla="*/ 230 w 417"/>
                <a:gd name="T33" fmla="*/ 62 h 251"/>
                <a:gd name="T34" fmla="*/ 221 w 417"/>
                <a:gd name="T35" fmla="*/ 67 h 251"/>
                <a:gd name="T36" fmla="*/ 222 w 417"/>
                <a:gd name="T37" fmla="*/ 99 h 251"/>
                <a:gd name="T38" fmla="*/ 271 w 417"/>
                <a:gd name="T39" fmla="*/ 147 h 251"/>
                <a:gd name="T40" fmla="*/ 287 w 417"/>
                <a:gd name="T41" fmla="*/ 153 h 251"/>
                <a:gd name="T42" fmla="*/ 287 w 417"/>
                <a:gd name="T43" fmla="*/ 153 h 251"/>
                <a:gd name="T44" fmla="*/ 309 w 417"/>
                <a:gd name="T45" fmla="*/ 153 h 251"/>
                <a:gd name="T46" fmla="*/ 274 w 417"/>
                <a:gd name="T47" fmla="*/ 188 h 251"/>
                <a:gd name="T48" fmla="*/ 210 w 417"/>
                <a:gd name="T49" fmla="*/ 136 h 251"/>
                <a:gd name="T50" fmla="*/ 181 w 417"/>
                <a:gd name="T51" fmla="*/ 137 h 251"/>
                <a:gd name="T52" fmla="*/ 106 w 417"/>
                <a:gd name="T53" fmla="*/ 206 h 251"/>
                <a:gd name="T54" fmla="*/ 22 w 417"/>
                <a:gd name="T55" fmla="*/ 206 h 251"/>
                <a:gd name="T56" fmla="*/ 0 w 417"/>
                <a:gd name="T57" fmla="*/ 228 h 251"/>
                <a:gd name="T58" fmla="*/ 22 w 417"/>
                <a:gd name="T59" fmla="*/ 251 h 251"/>
                <a:gd name="T60" fmla="*/ 292 w 417"/>
                <a:gd name="T61" fmla="*/ 251 h 251"/>
                <a:gd name="T62" fmla="*/ 293 w 417"/>
                <a:gd name="T63" fmla="*/ 251 h 251"/>
                <a:gd name="T64" fmla="*/ 293 w 417"/>
                <a:gd name="T65" fmla="*/ 251 h 251"/>
                <a:gd name="T66" fmla="*/ 317 w 417"/>
                <a:gd name="T67" fmla="*/ 241 h 251"/>
                <a:gd name="T68" fmla="*/ 404 w 417"/>
                <a:gd name="T69" fmla="*/ 154 h 251"/>
                <a:gd name="T70" fmla="*/ 404 w 417"/>
                <a:gd name="T71" fmla="*/ 106 h 251"/>
                <a:gd name="T72" fmla="*/ 355 w 417"/>
                <a:gd name="T73" fmla="*/ 106 h 251"/>
                <a:gd name="T74" fmla="*/ 197 w 417"/>
                <a:gd name="T75" fmla="*/ 183 h 251"/>
                <a:gd name="T76" fmla="*/ 224 w 417"/>
                <a:gd name="T77" fmla="*/ 206 h 251"/>
                <a:gd name="T78" fmla="*/ 173 w 417"/>
                <a:gd name="T79" fmla="*/ 206 h 251"/>
                <a:gd name="T80" fmla="*/ 197 w 417"/>
                <a:gd name="T81" fmla="*/ 18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7" h="251">
                  <a:moveTo>
                    <a:pt x="355" y="106"/>
                  </a:moveTo>
                  <a:cubicBezTo>
                    <a:pt x="354" y="107"/>
                    <a:pt x="354" y="107"/>
                    <a:pt x="354" y="107"/>
                  </a:cubicBezTo>
                  <a:cubicBezTo>
                    <a:pt x="296" y="108"/>
                    <a:pt x="296" y="108"/>
                    <a:pt x="296" y="108"/>
                  </a:cubicBezTo>
                  <a:cubicBezTo>
                    <a:pt x="254" y="67"/>
                    <a:pt x="254" y="67"/>
                    <a:pt x="254" y="67"/>
                  </a:cubicBezTo>
                  <a:cubicBezTo>
                    <a:pt x="274" y="30"/>
                    <a:pt x="274" y="30"/>
                    <a:pt x="274" y="30"/>
                  </a:cubicBezTo>
                  <a:cubicBezTo>
                    <a:pt x="276" y="26"/>
                    <a:pt x="274" y="20"/>
                    <a:pt x="269" y="18"/>
                  </a:cubicBezTo>
                  <a:cubicBezTo>
                    <a:pt x="267" y="18"/>
                    <a:pt x="267" y="18"/>
                    <a:pt x="267" y="18"/>
                  </a:cubicBezTo>
                  <a:cubicBezTo>
                    <a:pt x="276" y="8"/>
                    <a:pt x="276" y="8"/>
                    <a:pt x="276" y="8"/>
                  </a:cubicBezTo>
                  <a:cubicBezTo>
                    <a:pt x="308" y="8"/>
                    <a:pt x="308" y="8"/>
                    <a:pt x="308" y="8"/>
                  </a:cubicBezTo>
                  <a:cubicBezTo>
                    <a:pt x="310" y="8"/>
                    <a:pt x="311" y="6"/>
                    <a:pt x="311" y="4"/>
                  </a:cubicBezTo>
                  <a:cubicBezTo>
                    <a:pt x="311" y="2"/>
                    <a:pt x="310" y="0"/>
                    <a:pt x="308" y="0"/>
                  </a:cubicBezTo>
                  <a:cubicBezTo>
                    <a:pt x="275" y="0"/>
                    <a:pt x="275" y="0"/>
                    <a:pt x="275" y="0"/>
                  </a:cubicBezTo>
                  <a:cubicBezTo>
                    <a:pt x="274" y="0"/>
                    <a:pt x="273" y="1"/>
                    <a:pt x="272" y="2"/>
                  </a:cubicBezTo>
                  <a:cubicBezTo>
                    <a:pt x="259" y="15"/>
                    <a:pt x="259" y="15"/>
                    <a:pt x="259" y="15"/>
                  </a:cubicBezTo>
                  <a:cubicBezTo>
                    <a:pt x="243" y="11"/>
                    <a:pt x="243" y="11"/>
                    <a:pt x="243" y="11"/>
                  </a:cubicBezTo>
                  <a:cubicBezTo>
                    <a:pt x="238" y="9"/>
                    <a:pt x="233" y="13"/>
                    <a:pt x="233" y="18"/>
                  </a:cubicBezTo>
                  <a:cubicBezTo>
                    <a:pt x="230" y="62"/>
                    <a:pt x="230" y="62"/>
                    <a:pt x="230" y="62"/>
                  </a:cubicBezTo>
                  <a:cubicBezTo>
                    <a:pt x="227" y="63"/>
                    <a:pt x="224" y="65"/>
                    <a:pt x="221" y="67"/>
                  </a:cubicBezTo>
                  <a:cubicBezTo>
                    <a:pt x="213" y="76"/>
                    <a:pt x="213" y="90"/>
                    <a:pt x="222" y="99"/>
                  </a:cubicBezTo>
                  <a:cubicBezTo>
                    <a:pt x="271" y="147"/>
                    <a:pt x="271" y="147"/>
                    <a:pt x="271" y="147"/>
                  </a:cubicBezTo>
                  <a:cubicBezTo>
                    <a:pt x="275" y="151"/>
                    <a:pt x="281" y="153"/>
                    <a:pt x="287" y="153"/>
                  </a:cubicBezTo>
                  <a:cubicBezTo>
                    <a:pt x="287" y="153"/>
                    <a:pt x="287" y="153"/>
                    <a:pt x="287" y="153"/>
                  </a:cubicBezTo>
                  <a:cubicBezTo>
                    <a:pt x="309" y="153"/>
                    <a:pt x="309" y="153"/>
                    <a:pt x="309" y="153"/>
                  </a:cubicBezTo>
                  <a:cubicBezTo>
                    <a:pt x="274" y="188"/>
                    <a:pt x="274" y="188"/>
                    <a:pt x="274" y="188"/>
                  </a:cubicBezTo>
                  <a:cubicBezTo>
                    <a:pt x="210" y="136"/>
                    <a:pt x="210" y="136"/>
                    <a:pt x="210" y="136"/>
                  </a:cubicBezTo>
                  <a:cubicBezTo>
                    <a:pt x="201" y="129"/>
                    <a:pt x="189" y="129"/>
                    <a:pt x="181" y="137"/>
                  </a:cubicBezTo>
                  <a:cubicBezTo>
                    <a:pt x="106" y="206"/>
                    <a:pt x="106" y="206"/>
                    <a:pt x="106" y="206"/>
                  </a:cubicBezTo>
                  <a:cubicBezTo>
                    <a:pt x="22" y="206"/>
                    <a:pt x="22" y="206"/>
                    <a:pt x="22" y="206"/>
                  </a:cubicBezTo>
                  <a:cubicBezTo>
                    <a:pt x="10" y="206"/>
                    <a:pt x="0" y="216"/>
                    <a:pt x="0" y="228"/>
                  </a:cubicBezTo>
                  <a:cubicBezTo>
                    <a:pt x="0" y="241"/>
                    <a:pt x="10" y="251"/>
                    <a:pt x="22" y="251"/>
                  </a:cubicBezTo>
                  <a:cubicBezTo>
                    <a:pt x="292" y="251"/>
                    <a:pt x="292" y="251"/>
                    <a:pt x="292" y="251"/>
                  </a:cubicBezTo>
                  <a:cubicBezTo>
                    <a:pt x="292" y="251"/>
                    <a:pt x="292" y="251"/>
                    <a:pt x="293" y="251"/>
                  </a:cubicBezTo>
                  <a:cubicBezTo>
                    <a:pt x="293" y="251"/>
                    <a:pt x="293" y="251"/>
                    <a:pt x="293" y="251"/>
                  </a:cubicBezTo>
                  <a:cubicBezTo>
                    <a:pt x="302" y="251"/>
                    <a:pt x="310" y="248"/>
                    <a:pt x="317" y="241"/>
                  </a:cubicBezTo>
                  <a:cubicBezTo>
                    <a:pt x="404" y="154"/>
                    <a:pt x="404" y="154"/>
                    <a:pt x="404" y="154"/>
                  </a:cubicBezTo>
                  <a:cubicBezTo>
                    <a:pt x="417" y="141"/>
                    <a:pt x="417" y="120"/>
                    <a:pt x="404" y="106"/>
                  </a:cubicBezTo>
                  <a:cubicBezTo>
                    <a:pt x="390" y="93"/>
                    <a:pt x="369" y="93"/>
                    <a:pt x="355" y="106"/>
                  </a:cubicBezTo>
                  <a:close/>
                  <a:moveTo>
                    <a:pt x="197" y="183"/>
                  </a:moveTo>
                  <a:cubicBezTo>
                    <a:pt x="224" y="206"/>
                    <a:pt x="224" y="206"/>
                    <a:pt x="224" y="206"/>
                  </a:cubicBezTo>
                  <a:cubicBezTo>
                    <a:pt x="173" y="206"/>
                    <a:pt x="173" y="206"/>
                    <a:pt x="173" y="206"/>
                  </a:cubicBezTo>
                  <a:lnTo>
                    <a:pt x="197"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Oval 219"/>
            <p:cNvSpPr>
              <a:spLocks noChangeArrowheads="1"/>
            </p:cNvSpPr>
            <p:nvPr/>
          </p:nvSpPr>
          <p:spPr bwMode="auto">
            <a:xfrm>
              <a:off x="5618163" y="1847850"/>
              <a:ext cx="161925" cy="160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72" name="グループ化 171"/>
          <p:cNvGrpSpPr/>
          <p:nvPr/>
        </p:nvGrpSpPr>
        <p:grpSpPr>
          <a:xfrm>
            <a:off x="5724928" y="4297589"/>
            <a:ext cx="207017" cy="256206"/>
            <a:chOff x="4724400" y="5408613"/>
            <a:chExt cx="1081088" cy="1195388"/>
          </a:xfrm>
          <a:solidFill>
            <a:schemeClr val="accent3"/>
          </a:solidFill>
        </p:grpSpPr>
        <p:sp>
          <p:nvSpPr>
            <p:cNvPr id="173" name="Freeform 220"/>
            <p:cNvSpPr>
              <a:spLocks noEditPoints="1"/>
            </p:cNvSpPr>
            <p:nvPr/>
          </p:nvSpPr>
          <p:spPr bwMode="auto">
            <a:xfrm>
              <a:off x="4724400" y="5408613"/>
              <a:ext cx="1047750" cy="1103313"/>
            </a:xfrm>
            <a:custGeom>
              <a:avLst/>
              <a:gdLst>
                <a:gd name="T0" fmla="*/ 344 w 660"/>
                <a:gd name="T1" fmla="*/ 40 h 695"/>
                <a:gd name="T2" fmla="*/ 323 w 660"/>
                <a:gd name="T3" fmla="*/ 28 h 695"/>
                <a:gd name="T4" fmla="*/ 272 w 660"/>
                <a:gd name="T5" fmla="*/ 0 h 695"/>
                <a:gd name="T6" fmla="*/ 0 w 660"/>
                <a:gd name="T7" fmla="*/ 471 h 695"/>
                <a:gd name="T8" fmla="*/ 51 w 660"/>
                <a:gd name="T9" fmla="*/ 500 h 695"/>
                <a:gd name="T10" fmla="*/ 72 w 660"/>
                <a:gd name="T11" fmla="*/ 513 h 695"/>
                <a:gd name="T12" fmla="*/ 388 w 660"/>
                <a:gd name="T13" fmla="*/ 695 h 695"/>
                <a:gd name="T14" fmla="*/ 660 w 660"/>
                <a:gd name="T15" fmla="*/ 224 h 695"/>
                <a:gd name="T16" fmla="*/ 344 w 660"/>
                <a:gd name="T17" fmla="*/ 40 h 695"/>
                <a:gd name="T18" fmla="*/ 380 w 660"/>
                <a:gd name="T19" fmla="*/ 665 h 695"/>
                <a:gd name="T20" fmla="*/ 83 w 660"/>
                <a:gd name="T21" fmla="*/ 494 h 695"/>
                <a:gd name="T22" fmla="*/ 333 w 660"/>
                <a:gd name="T23" fmla="*/ 60 h 695"/>
                <a:gd name="T24" fmla="*/ 630 w 660"/>
                <a:gd name="T25" fmla="*/ 232 h 695"/>
                <a:gd name="T26" fmla="*/ 380 w 660"/>
                <a:gd name="T27" fmla="*/ 6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0" h="695">
                  <a:moveTo>
                    <a:pt x="344" y="40"/>
                  </a:moveTo>
                  <a:lnTo>
                    <a:pt x="323" y="28"/>
                  </a:lnTo>
                  <a:lnTo>
                    <a:pt x="272" y="0"/>
                  </a:lnTo>
                  <a:lnTo>
                    <a:pt x="0" y="471"/>
                  </a:lnTo>
                  <a:lnTo>
                    <a:pt x="51" y="500"/>
                  </a:lnTo>
                  <a:lnTo>
                    <a:pt x="72" y="513"/>
                  </a:lnTo>
                  <a:lnTo>
                    <a:pt x="388" y="695"/>
                  </a:lnTo>
                  <a:lnTo>
                    <a:pt x="660" y="224"/>
                  </a:lnTo>
                  <a:lnTo>
                    <a:pt x="344" y="40"/>
                  </a:lnTo>
                  <a:close/>
                  <a:moveTo>
                    <a:pt x="380" y="665"/>
                  </a:moveTo>
                  <a:lnTo>
                    <a:pt x="83" y="494"/>
                  </a:lnTo>
                  <a:lnTo>
                    <a:pt x="333" y="60"/>
                  </a:lnTo>
                  <a:lnTo>
                    <a:pt x="630" y="232"/>
                  </a:lnTo>
                  <a:lnTo>
                    <a:pt x="380" y="6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21"/>
            <p:cNvSpPr>
              <a:spLocks/>
            </p:cNvSpPr>
            <p:nvPr/>
          </p:nvSpPr>
          <p:spPr bwMode="auto">
            <a:xfrm>
              <a:off x="4729163" y="6183313"/>
              <a:ext cx="633413" cy="374650"/>
            </a:xfrm>
            <a:custGeom>
              <a:avLst/>
              <a:gdLst>
                <a:gd name="T0" fmla="*/ 393 w 399"/>
                <a:gd name="T1" fmla="*/ 236 h 236"/>
                <a:gd name="T2" fmla="*/ 0 w 399"/>
                <a:gd name="T3" fmla="*/ 10 h 236"/>
                <a:gd name="T4" fmla="*/ 7 w 399"/>
                <a:gd name="T5" fmla="*/ 0 h 236"/>
                <a:gd name="T6" fmla="*/ 399 w 399"/>
                <a:gd name="T7" fmla="*/ 226 h 236"/>
                <a:gd name="T8" fmla="*/ 393 w 399"/>
                <a:gd name="T9" fmla="*/ 236 h 236"/>
              </a:gdLst>
              <a:ahLst/>
              <a:cxnLst>
                <a:cxn ang="0">
                  <a:pos x="T0" y="T1"/>
                </a:cxn>
                <a:cxn ang="0">
                  <a:pos x="T2" y="T3"/>
                </a:cxn>
                <a:cxn ang="0">
                  <a:pos x="T4" y="T5"/>
                </a:cxn>
                <a:cxn ang="0">
                  <a:pos x="T6" y="T7"/>
                </a:cxn>
                <a:cxn ang="0">
                  <a:pos x="T8" y="T9"/>
                </a:cxn>
              </a:cxnLst>
              <a:rect l="0" t="0" r="r" b="b"/>
              <a:pathLst>
                <a:path w="399" h="236">
                  <a:moveTo>
                    <a:pt x="393" y="236"/>
                  </a:moveTo>
                  <a:lnTo>
                    <a:pt x="0" y="10"/>
                  </a:lnTo>
                  <a:lnTo>
                    <a:pt x="7" y="0"/>
                  </a:lnTo>
                  <a:lnTo>
                    <a:pt x="399" y="226"/>
                  </a:lnTo>
                  <a:lnTo>
                    <a:pt x="393"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22"/>
            <p:cNvSpPr>
              <a:spLocks/>
            </p:cNvSpPr>
            <p:nvPr/>
          </p:nvSpPr>
          <p:spPr bwMode="auto">
            <a:xfrm>
              <a:off x="4737100" y="6224588"/>
              <a:ext cx="638175" cy="379413"/>
            </a:xfrm>
            <a:custGeom>
              <a:avLst/>
              <a:gdLst>
                <a:gd name="T0" fmla="*/ 396 w 402"/>
                <a:gd name="T1" fmla="*/ 239 h 239"/>
                <a:gd name="T2" fmla="*/ 0 w 402"/>
                <a:gd name="T3" fmla="*/ 10 h 239"/>
                <a:gd name="T4" fmla="*/ 6 w 402"/>
                <a:gd name="T5" fmla="*/ 0 h 239"/>
                <a:gd name="T6" fmla="*/ 402 w 402"/>
                <a:gd name="T7" fmla="*/ 228 h 239"/>
                <a:gd name="T8" fmla="*/ 396 w 402"/>
                <a:gd name="T9" fmla="*/ 239 h 239"/>
              </a:gdLst>
              <a:ahLst/>
              <a:cxnLst>
                <a:cxn ang="0">
                  <a:pos x="T0" y="T1"/>
                </a:cxn>
                <a:cxn ang="0">
                  <a:pos x="T2" y="T3"/>
                </a:cxn>
                <a:cxn ang="0">
                  <a:pos x="T4" y="T5"/>
                </a:cxn>
                <a:cxn ang="0">
                  <a:pos x="T6" y="T7"/>
                </a:cxn>
                <a:cxn ang="0">
                  <a:pos x="T8" y="T9"/>
                </a:cxn>
              </a:cxnLst>
              <a:rect l="0" t="0" r="r" b="b"/>
              <a:pathLst>
                <a:path w="402" h="239">
                  <a:moveTo>
                    <a:pt x="396" y="239"/>
                  </a:moveTo>
                  <a:lnTo>
                    <a:pt x="0" y="10"/>
                  </a:lnTo>
                  <a:lnTo>
                    <a:pt x="6" y="0"/>
                  </a:lnTo>
                  <a:lnTo>
                    <a:pt x="402" y="228"/>
                  </a:lnTo>
                  <a:lnTo>
                    <a:pt x="396" y="2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23"/>
            <p:cNvSpPr>
              <a:spLocks/>
            </p:cNvSpPr>
            <p:nvPr/>
          </p:nvSpPr>
          <p:spPr bwMode="auto">
            <a:xfrm>
              <a:off x="5340350" y="5794375"/>
              <a:ext cx="449263" cy="757238"/>
            </a:xfrm>
            <a:custGeom>
              <a:avLst/>
              <a:gdLst>
                <a:gd name="T0" fmla="*/ 283 w 283"/>
                <a:gd name="T1" fmla="*/ 5 h 477"/>
                <a:gd name="T2" fmla="*/ 10 w 283"/>
                <a:gd name="T3" fmla="*/ 477 h 477"/>
                <a:gd name="T4" fmla="*/ 0 w 283"/>
                <a:gd name="T5" fmla="*/ 471 h 477"/>
                <a:gd name="T6" fmla="*/ 272 w 283"/>
                <a:gd name="T7" fmla="*/ 0 h 477"/>
                <a:gd name="T8" fmla="*/ 283 w 283"/>
                <a:gd name="T9" fmla="*/ 5 h 477"/>
              </a:gdLst>
              <a:ahLst/>
              <a:cxnLst>
                <a:cxn ang="0">
                  <a:pos x="T0" y="T1"/>
                </a:cxn>
                <a:cxn ang="0">
                  <a:pos x="T2" y="T3"/>
                </a:cxn>
                <a:cxn ang="0">
                  <a:pos x="T4" y="T5"/>
                </a:cxn>
                <a:cxn ang="0">
                  <a:pos x="T6" y="T7"/>
                </a:cxn>
                <a:cxn ang="0">
                  <a:pos x="T8" y="T9"/>
                </a:cxn>
              </a:cxnLst>
              <a:rect l="0" t="0" r="r" b="b"/>
              <a:pathLst>
                <a:path w="283" h="477">
                  <a:moveTo>
                    <a:pt x="283" y="5"/>
                  </a:moveTo>
                  <a:lnTo>
                    <a:pt x="10" y="477"/>
                  </a:lnTo>
                  <a:lnTo>
                    <a:pt x="0" y="471"/>
                  </a:lnTo>
                  <a:lnTo>
                    <a:pt x="272" y="0"/>
                  </a:lnTo>
                  <a:lnTo>
                    <a:pt x="28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24"/>
            <p:cNvSpPr>
              <a:spLocks/>
            </p:cNvSpPr>
            <p:nvPr/>
          </p:nvSpPr>
          <p:spPr bwMode="auto">
            <a:xfrm>
              <a:off x="5349875" y="5834063"/>
              <a:ext cx="455613" cy="769938"/>
            </a:xfrm>
            <a:custGeom>
              <a:avLst/>
              <a:gdLst>
                <a:gd name="T0" fmla="*/ 287 w 287"/>
                <a:gd name="T1" fmla="*/ 5 h 485"/>
                <a:gd name="T2" fmla="*/ 10 w 287"/>
                <a:gd name="T3" fmla="*/ 485 h 485"/>
                <a:gd name="T4" fmla="*/ 0 w 287"/>
                <a:gd name="T5" fmla="*/ 479 h 485"/>
                <a:gd name="T6" fmla="*/ 277 w 287"/>
                <a:gd name="T7" fmla="*/ 0 h 485"/>
                <a:gd name="T8" fmla="*/ 287 w 287"/>
                <a:gd name="T9" fmla="*/ 5 h 485"/>
              </a:gdLst>
              <a:ahLst/>
              <a:cxnLst>
                <a:cxn ang="0">
                  <a:pos x="T0" y="T1"/>
                </a:cxn>
                <a:cxn ang="0">
                  <a:pos x="T2" y="T3"/>
                </a:cxn>
                <a:cxn ang="0">
                  <a:pos x="T4" y="T5"/>
                </a:cxn>
                <a:cxn ang="0">
                  <a:pos x="T6" y="T7"/>
                </a:cxn>
                <a:cxn ang="0">
                  <a:pos x="T8" y="T9"/>
                </a:cxn>
              </a:cxnLst>
              <a:rect l="0" t="0" r="r" b="b"/>
              <a:pathLst>
                <a:path w="287" h="485">
                  <a:moveTo>
                    <a:pt x="287" y="5"/>
                  </a:moveTo>
                  <a:lnTo>
                    <a:pt x="10" y="485"/>
                  </a:lnTo>
                  <a:lnTo>
                    <a:pt x="0" y="479"/>
                  </a:lnTo>
                  <a:lnTo>
                    <a:pt x="277" y="0"/>
                  </a:lnTo>
                  <a:lnTo>
                    <a:pt x="28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25"/>
            <p:cNvSpPr>
              <a:spLocks/>
            </p:cNvSpPr>
            <p:nvPr/>
          </p:nvSpPr>
          <p:spPr bwMode="auto">
            <a:xfrm>
              <a:off x="5129213" y="5667375"/>
              <a:ext cx="255588" cy="306388"/>
            </a:xfrm>
            <a:custGeom>
              <a:avLst/>
              <a:gdLst>
                <a:gd name="T0" fmla="*/ 18 w 143"/>
                <a:gd name="T1" fmla="*/ 88 h 172"/>
                <a:gd name="T2" fmla="*/ 21 w 143"/>
                <a:gd name="T3" fmla="*/ 83 h 172"/>
                <a:gd name="T4" fmla="*/ 52 w 143"/>
                <a:gd name="T5" fmla="*/ 101 h 172"/>
                <a:gd name="T6" fmla="*/ 49 w 143"/>
                <a:gd name="T7" fmla="*/ 106 h 172"/>
                <a:gd name="T8" fmla="*/ 46 w 143"/>
                <a:gd name="T9" fmla="*/ 130 h 172"/>
                <a:gd name="T10" fmla="*/ 63 w 143"/>
                <a:gd name="T11" fmla="*/ 118 h 172"/>
                <a:gd name="T12" fmla="*/ 61 w 143"/>
                <a:gd name="T13" fmla="*/ 90 h 172"/>
                <a:gd name="T14" fmla="*/ 55 w 143"/>
                <a:gd name="T15" fmla="*/ 87 h 172"/>
                <a:gd name="T16" fmla="*/ 66 w 143"/>
                <a:gd name="T17" fmla="*/ 67 h 172"/>
                <a:gd name="T18" fmla="*/ 72 w 143"/>
                <a:gd name="T19" fmla="*/ 70 h 172"/>
                <a:gd name="T20" fmla="*/ 97 w 143"/>
                <a:gd name="T21" fmla="*/ 58 h 172"/>
                <a:gd name="T22" fmla="*/ 97 w 143"/>
                <a:gd name="T23" fmla="*/ 39 h 172"/>
                <a:gd name="T24" fmla="*/ 81 w 143"/>
                <a:gd name="T25" fmla="*/ 50 h 172"/>
                <a:gd name="T26" fmla="*/ 77 w 143"/>
                <a:gd name="T27" fmla="*/ 58 h 172"/>
                <a:gd name="T28" fmla="*/ 46 w 143"/>
                <a:gd name="T29" fmla="*/ 40 h 172"/>
                <a:gd name="T30" fmla="*/ 51 w 143"/>
                <a:gd name="T31" fmla="*/ 31 h 172"/>
                <a:gd name="T32" fmla="*/ 112 w 143"/>
                <a:gd name="T33" fmla="*/ 14 h 172"/>
                <a:gd name="T34" fmla="*/ 129 w 143"/>
                <a:gd name="T35" fmla="*/ 74 h 172"/>
                <a:gd name="T36" fmla="*/ 96 w 143"/>
                <a:gd name="T37" fmla="*/ 95 h 172"/>
                <a:gd name="T38" fmla="*/ 94 w 143"/>
                <a:gd name="T39" fmla="*/ 134 h 172"/>
                <a:gd name="T40" fmla="*/ 31 w 143"/>
                <a:gd name="T41" fmla="*/ 155 h 172"/>
                <a:gd name="T42" fmla="*/ 18 w 143"/>
                <a:gd name="T43" fmla="*/ 8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 h="172">
                  <a:moveTo>
                    <a:pt x="18" y="88"/>
                  </a:moveTo>
                  <a:cubicBezTo>
                    <a:pt x="21" y="83"/>
                    <a:pt x="21" y="83"/>
                    <a:pt x="21" y="83"/>
                  </a:cubicBezTo>
                  <a:cubicBezTo>
                    <a:pt x="52" y="101"/>
                    <a:pt x="52" y="101"/>
                    <a:pt x="52" y="101"/>
                  </a:cubicBezTo>
                  <a:cubicBezTo>
                    <a:pt x="49" y="106"/>
                    <a:pt x="49" y="106"/>
                    <a:pt x="49" y="106"/>
                  </a:cubicBezTo>
                  <a:cubicBezTo>
                    <a:pt x="41" y="120"/>
                    <a:pt x="40" y="126"/>
                    <a:pt x="46" y="130"/>
                  </a:cubicBezTo>
                  <a:cubicBezTo>
                    <a:pt x="52" y="133"/>
                    <a:pt x="56" y="129"/>
                    <a:pt x="63" y="118"/>
                  </a:cubicBezTo>
                  <a:cubicBezTo>
                    <a:pt x="71" y="104"/>
                    <a:pt x="72" y="97"/>
                    <a:pt x="61" y="90"/>
                  </a:cubicBezTo>
                  <a:cubicBezTo>
                    <a:pt x="55" y="87"/>
                    <a:pt x="55" y="87"/>
                    <a:pt x="55" y="87"/>
                  </a:cubicBezTo>
                  <a:cubicBezTo>
                    <a:pt x="66" y="67"/>
                    <a:pt x="66" y="67"/>
                    <a:pt x="66" y="67"/>
                  </a:cubicBezTo>
                  <a:cubicBezTo>
                    <a:pt x="72" y="70"/>
                    <a:pt x="72" y="70"/>
                    <a:pt x="72" y="70"/>
                  </a:cubicBezTo>
                  <a:cubicBezTo>
                    <a:pt x="83" y="77"/>
                    <a:pt x="89" y="72"/>
                    <a:pt x="97" y="58"/>
                  </a:cubicBezTo>
                  <a:cubicBezTo>
                    <a:pt x="103" y="48"/>
                    <a:pt x="104" y="42"/>
                    <a:pt x="97" y="39"/>
                  </a:cubicBezTo>
                  <a:cubicBezTo>
                    <a:pt x="91" y="35"/>
                    <a:pt x="87" y="41"/>
                    <a:pt x="81" y="50"/>
                  </a:cubicBezTo>
                  <a:cubicBezTo>
                    <a:pt x="77" y="58"/>
                    <a:pt x="77" y="58"/>
                    <a:pt x="77" y="58"/>
                  </a:cubicBezTo>
                  <a:cubicBezTo>
                    <a:pt x="46" y="40"/>
                    <a:pt x="46" y="40"/>
                    <a:pt x="46" y="40"/>
                  </a:cubicBezTo>
                  <a:cubicBezTo>
                    <a:pt x="51" y="31"/>
                    <a:pt x="51" y="31"/>
                    <a:pt x="51" y="31"/>
                  </a:cubicBezTo>
                  <a:cubicBezTo>
                    <a:pt x="66" y="5"/>
                    <a:pt x="88" y="0"/>
                    <a:pt x="112" y="14"/>
                  </a:cubicBezTo>
                  <a:cubicBezTo>
                    <a:pt x="136" y="28"/>
                    <a:pt x="143" y="49"/>
                    <a:pt x="129" y="74"/>
                  </a:cubicBezTo>
                  <a:cubicBezTo>
                    <a:pt x="120" y="90"/>
                    <a:pt x="106" y="97"/>
                    <a:pt x="96" y="95"/>
                  </a:cubicBezTo>
                  <a:cubicBezTo>
                    <a:pt x="102" y="103"/>
                    <a:pt x="105" y="115"/>
                    <a:pt x="94" y="134"/>
                  </a:cubicBezTo>
                  <a:cubicBezTo>
                    <a:pt x="79" y="159"/>
                    <a:pt x="59" y="172"/>
                    <a:pt x="31" y="155"/>
                  </a:cubicBezTo>
                  <a:cubicBezTo>
                    <a:pt x="0" y="138"/>
                    <a:pt x="3" y="115"/>
                    <a:pt x="1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226"/>
            <p:cNvSpPr>
              <a:spLocks noEditPoints="1"/>
            </p:cNvSpPr>
            <p:nvPr/>
          </p:nvSpPr>
          <p:spPr bwMode="auto">
            <a:xfrm>
              <a:off x="5295900" y="5754688"/>
              <a:ext cx="244475" cy="312738"/>
            </a:xfrm>
            <a:custGeom>
              <a:avLst/>
              <a:gdLst>
                <a:gd name="T0" fmla="*/ 15 w 137"/>
                <a:gd name="T1" fmla="*/ 91 h 175"/>
                <a:gd name="T2" fmla="*/ 44 w 137"/>
                <a:gd name="T3" fmla="*/ 41 h 175"/>
                <a:gd name="T4" fmla="*/ 109 w 137"/>
                <a:gd name="T5" fmla="*/ 18 h 175"/>
                <a:gd name="T6" fmla="*/ 124 w 137"/>
                <a:gd name="T7" fmla="*/ 73 h 175"/>
                <a:gd name="T8" fmla="*/ 122 w 137"/>
                <a:gd name="T9" fmla="*/ 76 h 175"/>
                <a:gd name="T10" fmla="*/ 94 w 137"/>
                <a:gd name="T11" fmla="*/ 59 h 175"/>
                <a:gd name="T12" fmla="*/ 96 w 137"/>
                <a:gd name="T13" fmla="*/ 41 h 175"/>
                <a:gd name="T14" fmla="*/ 74 w 137"/>
                <a:gd name="T15" fmla="*/ 63 h 175"/>
                <a:gd name="T16" fmla="*/ 68 w 137"/>
                <a:gd name="T17" fmla="*/ 73 h 175"/>
                <a:gd name="T18" fmla="*/ 88 w 137"/>
                <a:gd name="T19" fmla="*/ 75 h 175"/>
                <a:gd name="T20" fmla="*/ 95 w 137"/>
                <a:gd name="T21" fmla="*/ 131 h 175"/>
                <a:gd name="T22" fmla="*/ 28 w 137"/>
                <a:gd name="T23" fmla="*/ 158 h 175"/>
                <a:gd name="T24" fmla="*/ 15 w 137"/>
                <a:gd name="T25" fmla="*/ 91 h 175"/>
                <a:gd name="T26" fmla="*/ 61 w 137"/>
                <a:gd name="T27" fmla="*/ 117 h 175"/>
                <a:gd name="T28" fmla="*/ 66 w 137"/>
                <a:gd name="T29" fmla="*/ 94 h 175"/>
                <a:gd name="T30" fmla="*/ 56 w 137"/>
                <a:gd name="T31" fmla="*/ 94 h 175"/>
                <a:gd name="T32" fmla="*/ 43 w 137"/>
                <a:gd name="T33" fmla="*/ 116 h 175"/>
                <a:gd name="T34" fmla="*/ 42 w 137"/>
                <a:gd name="T35" fmla="*/ 136 h 175"/>
                <a:gd name="T36" fmla="*/ 61 w 137"/>
                <a:gd name="T37" fmla="*/ 11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175">
                  <a:moveTo>
                    <a:pt x="15" y="91"/>
                  </a:moveTo>
                  <a:cubicBezTo>
                    <a:pt x="44" y="41"/>
                    <a:pt x="44" y="41"/>
                    <a:pt x="44" y="41"/>
                  </a:cubicBezTo>
                  <a:cubicBezTo>
                    <a:pt x="60" y="14"/>
                    <a:pt x="78" y="0"/>
                    <a:pt x="109" y="18"/>
                  </a:cubicBezTo>
                  <a:cubicBezTo>
                    <a:pt x="137" y="33"/>
                    <a:pt x="137" y="50"/>
                    <a:pt x="124" y="73"/>
                  </a:cubicBezTo>
                  <a:cubicBezTo>
                    <a:pt x="122" y="76"/>
                    <a:pt x="122" y="76"/>
                    <a:pt x="122" y="76"/>
                  </a:cubicBezTo>
                  <a:cubicBezTo>
                    <a:pt x="94" y="59"/>
                    <a:pt x="94" y="59"/>
                    <a:pt x="94" y="59"/>
                  </a:cubicBezTo>
                  <a:cubicBezTo>
                    <a:pt x="100" y="49"/>
                    <a:pt x="102" y="44"/>
                    <a:pt x="96" y="41"/>
                  </a:cubicBezTo>
                  <a:cubicBezTo>
                    <a:pt x="89" y="37"/>
                    <a:pt x="86" y="42"/>
                    <a:pt x="74" y="63"/>
                  </a:cubicBezTo>
                  <a:cubicBezTo>
                    <a:pt x="68" y="73"/>
                    <a:pt x="68" y="73"/>
                    <a:pt x="68" y="73"/>
                  </a:cubicBezTo>
                  <a:cubicBezTo>
                    <a:pt x="73" y="70"/>
                    <a:pt x="81" y="71"/>
                    <a:pt x="88" y="75"/>
                  </a:cubicBezTo>
                  <a:cubicBezTo>
                    <a:pt x="110" y="86"/>
                    <a:pt x="107" y="109"/>
                    <a:pt x="95" y="131"/>
                  </a:cubicBezTo>
                  <a:cubicBezTo>
                    <a:pt x="78" y="160"/>
                    <a:pt x="58" y="175"/>
                    <a:pt x="28" y="158"/>
                  </a:cubicBezTo>
                  <a:cubicBezTo>
                    <a:pt x="1" y="142"/>
                    <a:pt x="0" y="117"/>
                    <a:pt x="15" y="91"/>
                  </a:cubicBezTo>
                  <a:close/>
                  <a:moveTo>
                    <a:pt x="61" y="117"/>
                  </a:moveTo>
                  <a:cubicBezTo>
                    <a:pt x="68" y="105"/>
                    <a:pt x="73" y="97"/>
                    <a:pt x="66" y="94"/>
                  </a:cubicBezTo>
                  <a:cubicBezTo>
                    <a:pt x="62" y="92"/>
                    <a:pt x="58" y="93"/>
                    <a:pt x="56" y="94"/>
                  </a:cubicBezTo>
                  <a:cubicBezTo>
                    <a:pt x="43" y="116"/>
                    <a:pt x="43" y="116"/>
                    <a:pt x="43" y="116"/>
                  </a:cubicBezTo>
                  <a:cubicBezTo>
                    <a:pt x="38" y="124"/>
                    <a:pt x="35" y="132"/>
                    <a:pt x="42" y="136"/>
                  </a:cubicBezTo>
                  <a:cubicBezTo>
                    <a:pt x="48" y="139"/>
                    <a:pt x="52" y="133"/>
                    <a:pt x="61"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227"/>
            <p:cNvSpPr>
              <a:spLocks noEditPoints="1"/>
            </p:cNvSpPr>
            <p:nvPr/>
          </p:nvSpPr>
          <p:spPr bwMode="auto">
            <a:xfrm>
              <a:off x="5013325" y="5945188"/>
              <a:ext cx="212725" cy="223838"/>
            </a:xfrm>
            <a:custGeom>
              <a:avLst/>
              <a:gdLst>
                <a:gd name="T0" fmla="*/ 55 w 119"/>
                <a:gd name="T1" fmla="*/ 60 h 125"/>
                <a:gd name="T2" fmla="*/ 47 w 119"/>
                <a:gd name="T3" fmla="*/ 100 h 125"/>
                <a:gd name="T4" fmla="*/ 64 w 119"/>
                <a:gd name="T5" fmla="*/ 82 h 125"/>
                <a:gd name="T6" fmla="*/ 76 w 119"/>
                <a:gd name="T7" fmla="*/ 73 h 125"/>
                <a:gd name="T8" fmla="*/ 90 w 119"/>
                <a:gd name="T9" fmla="*/ 73 h 125"/>
                <a:gd name="T10" fmla="*/ 101 w 119"/>
                <a:gd name="T11" fmla="*/ 87 h 125"/>
                <a:gd name="T12" fmla="*/ 67 w 119"/>
                <a:gd name="T13" fmla="*/ 122 h 125"/>
                <a:gd name="T14" fmla="*/ 64 w 119"/>
                <a:gd name="T15" fmla="*/ 106 h 125"/>
                <a:gd name="T16" fmla="*/ 46 w 119"/>
                <a:gd name="T17" fmla="*/ 101 h 125"/>
                <a:gd name="T18" fmla="*/ 27 w 119"/>
                <a:gd name="T19" fmla="*/ 99 h 125"/>
                <a:gd name="T20" fmla="*/ 19 w 119"/>
                <a:gd name="T21" fmla="*/ 95 h 125"/>
                <a:gd name="T22" fmla="*/ 13 w 119"/>
                <a:gd name="T23" fmla="*/ 91 h 125"/>
                <a:gd name="T24" fmla="*/ 30 w 119"/>
                <a:gd name="T25" fmla="*/ 33 h 125"/>
                <a:gd name="T26" fmla="*/ 31 w 119"/>
                <a:gd name="T27" fmla="*/ 17 h 125"/>
                <a:gd name="T28" fmla="*/ 49 w 119"/>
                <a:gd name="T29" fmla="*/ 0 h 125"/>
                <a:gd name="T30" fmla="*/ 50 w 119"/>
                <a:gd name="T31" fmla="*/ 27 h 125"/>
                <a:gd name="T32" fmla="*/ 52 w 119"/>
                <a:gd name="T33" fmla="*/ 36 h 125"/>
                <a:gd name="T34" fmla="*/ 57 w 119"/>
                <a:gd name="T35" fmla="*/ 28 h 125"/>
                <a:gd name="T36" fmla="*/ 83 w 119"/>
                <a:gd name="T37" fmla="*/ 28 h 125"/>
                <a:gd name="T38" fmla="*/ 100 w 119"/>
                <a:gd name="T39" fmla="*/ 30 h 125"/>
                <a:gd name="T40" fmla="*/ 119 w 119"/>
                <a:gd name="T41" fmla="*/ 48 h 125"/>
                <a:gd name="T42" fmla="*/ 77 w 119"/>
                <a:gd name="T43" fmla="*/ 63 h 125"/>
                <a:gd name="T44" fmla="*/ 91 w 119"/>
                <a:gd name="T45" fmla="*/ 56 h 125"/>
                <a:gd name="T46" fmla="*/ 86 w 119"/>
                <a:gd name="T47" fmla="*/ 45 h 125"/>
                <a:gd name="T48" fmla="*/ 58 w 119"/>
                <a:gd name="T49" fmla="*/ 55 h 125"/>
                <a:gd name="T50" fmla="*/ 51 w 119"/>
                <a:gd name="T51" fmla="*/ 38 h 125"/>
                <a:gd name="T52" fmla="*/ 42 w 119"/>
                <a:gd name="T53" fmla="*/ 41 h 125"/>
                <a:gd name="T54" fmla="*/ 37 w 119"/>
                <a:gd name="T55" fmla="*/ 66 h 125"/>
                <a:gd name="T56" fmla="*/ 40 w 119"/>
                <a:gd name="T57" fmla="*/ 51 h 125"/>
                <a:gd name="T58" fmla="*/ 48 w 119"/>
                <a:gd name="T59" fmla="*/ 49 h 125"/>
                <a:gd name="T60" fmla="*/ 36 w 119"/>
                <a:gd name="T61" fmla="*/ 88 h 125"/>
                <a:gd name="T62" fmla="*/ 47 w 119"/>
                <a:gd name="T63" fmla="*/ 72 h 125"/>
                <a:gd name="T64" fmla="*/ 36 w 119"/>
                <a:gd name="T65" fmla="*/ 88 h 125"/>
                <a:gd name="T66" fmla="*/ 74 w 119"/>
                <a:gd name="T67" fmla="*/ 106 h 125"/>
                <a:gd name="T68" fmla="*/ 79 w 119"/>
                <a:gd name="T69" fmla="*/ 90 h 125"/>
                <a:gd name="T70" fmla="*/ 68 w 119"/>
                <a:gd name="T7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9" h="125">
                  <a:moveTo>
                    <a:pt x="58" y="55"/>
                  </a:moveTo>
                  <a:cubicBezTo>
                    <a:pt x="56" y="58"/>
                    <a:pt x="56" y="59"/>
                    <a:pt x="55" y="60"/>
                  </a:cubicBezTo>
                  <a:cubicBezTo>
                    <a:pt x="68" y="68"/>
                    <a:pt x="68" y="68"/>
                    <a:pt x="68" y="68"/>
                  </a:cubicBezTo>
                  <a:cubicBezTo>
                    <a:pt x="62" y="79"/>
                    <a:pt x="52" y="94"/>
                    <a:pt x="47" y="100"/>
                  </a:cubicBezTo>
                  <a:cubicBezTo>
                    <a:pt x="55" y="97"/>
                    <a:pt x="61" y="94"/>
                    <a:pt x="68" y="84"/>
                  </a:cubicBezTo>
                  <a:cubicBezTo>
                    <a:pt x="64" y="82"/>
                    <a:pt x="64" y="82"/>
                    <a:pt x="64" y="82"/>
                  </a:cubicBezTo>
                  <a:cubicBezTo>
                    <a:pt x="71" y="70"/>
                    <a:pt x="71" y="70"/>
                    <a:pt x="71" y="70"/>
                  </a:cubicBezTo>
                  <a:cubicBezTo>
                    <a:pt x="76" y="73"/>
                    <a:pt x="76" y="73"/>
                    <a:pt x="76" y="73"/>
                  </a:cubicBezTo>
                  <a:cubicBezTo>
                    <a:pt x="79" y="67"/>
                    <a:pt x="79" y="67"/>
                    <a:pt x="79" y="67"/>
                  </a:cubicBezTo>
                  <a:cubicBezTo>
                    <a:pt x="90" y="73"/>
                    <a:pt x="90" y="73"/>
                    <a:pt x="90" y="73"/>
                  </a:cubicBezTo>
                  <a:cubicBezTo>
                    <a:pt x="88" y="76"/>
                    <a:pt x="88" y="77"/>
                    <a:pt x="87" y="79"/>
                  </a:cubicBezTo>
                  <a:cubicBezTo>
                    <a:pt x="101" y="87"/>
                    <a:pt x="101" y="87"/>
                    <a:pt x="101" y="87"/>
                  </a:cubicBezTo>
                  <a:cubicBezTo>
                    <a:pt x="96" y="95"/>
                    <a:pt x="85" y="113"/>
                    <a:pt x="79" y="120"/>
                  </a:cubicBezTo>
                  <a:cubicBezTo>
                    <a:pt x="75" y="124"/>
                    <a:pt x="72" y="125"/>
                    <a:pt x="67" y="122"/>
                  </a:cubicBezTo>
                  <a:cubicBezTo>
                    <a:pt x="60" y="118"/>
                    <a:pt x="60" y="118"/>
                    <a:pt x="60" y="118"/>
                  </a:cubicBezTo>
                  <a:cubicBezTo>
                    <a:pt x="64" y="106"/>
                    <a:pt x="64" y="106"/>
                    <a:pt x="64" y="106"/>
                  </a:cubicBezTo>
                  <a:cubicBezTo>
                    <a:pt x="58" y="110"/>
                    <a:pt x="54" y="112"/>
                    <a:pt x="50" y="113"/>
                  </a:cubicBezTo>
                  <a:cubicBezTo>
                    <a:pt x="46" y="101"/>
                    <a:pt x="46" y="101"/>
                    <a:pt x="46" y="101"/>
                  </a:cubicBezTo>
                  <a:cubicBezTo>
                    <a:pt x="43" y="104"/>
                    <a:pt x="39" y="106"/>
                    <a:pt x="34" y="103"/>
                  </a:cubicBezTo>
                  <a:cubicBezTo>
                    <a:pt x="27" y="99"/>
                    <a:pt x="27" y="99"/>
                    <a:pt x="27" y="99"/>
                  </a:cubicBezTo>
                  <a:cubicBezTo>
                    <a:pt x="31" y="89"/>
                    <a:pt x="31" y="89"/>
                    <a:pt x="31" y="89"/>
                  </a:cubicBezTo>
                  <a:cubicBezTo>
                    <a:pt x="26" y="92"/>
                    <a:pt x="23" y="94"/>
                    <a:pt x="19" y="95"/>
                  </a:cubicBezTo>
                  <a:cubicBezTo>
                    <a:pt x="17" y="84"/>
                    <a:pt x="17" y="84"/>
                    <a:pt x="17" y="84"/>
                  </a:cubicBezTo>
                  <a:cubicBezTo>
                    <a:pt x="13" y="91"/>
                    <a:pt x="13" y="91"/>
                    <a:pt x="13" y="91"/>
                  </a:cubicBezTo>
                  <a:cubicBezTo>
                    <a:pt x="0" y="84"/>
                    <a:pt x="0" y="84"/>
                    <a:pt x="0" y="84"/>
                  </a:cubicBezTo>
                  <a:cubicBezTo>
                    <a:pt x="30" y="33"/>
                    <a:pt x="30" y="33"/>
                    <a:pt x="30" y="33"/>
                  </a:cubicBezTo>
                  <a:cubicBezTo>
                    <a:pt x="24" y="30"/>
                    <a:pt x="24" y="30"/>
                    <a:pt x="24" y="30"/>
                  </a:cubicBezTo>
                  <a:cubicBezTo>
                    <a:pt x="31" y="17"/>
                    <a:pt x="31" y="17"/>
                    <a:pt x="31" y="17"/>
                  </a:cubicBezTo>
                  <a:cubicBezTo>
                    <a:pt x="37" y="20"/>
                    <a:pt x="37" y="20"/>
                    <a:pt x="37" y="20"/>
                  </a:cubicBezTo>
                  <a:cubicBezTo>
                    <a:pt x="49" y="0"/>
                    <a:pt x="49" y="0"/>
                    <a:pt x="49" y="0"/>
                  </a:cubicBezTo>
                  <a:cubicBezTo>
                    <a:pt x="61" y="7"/>
                    <a:pt x="61" y="7"/>
                    <a:pt x="61" y="7"/>
                  </a:cubicBezTo>
                  <a:cubicBezTo>
                    <a:pt x="50" y="27"/>
                    <a:pt x="50" y="27"/>
                    <a:pt x="50" y="27"/>
                  </a:cubicBezTo>
                  <a:cubicBezTo>
                    <a:pt x="55" y="31"/>
                    <a:pt x="55" y="31"/>
                    <a:pt x="55" y="31"/>
                  </a:cubicBezTo>
                  <a:cubicBezTo>
                    <a:pt x="52" y="36"/>
                    <a:pt x="52" y="36"/>
                    <a:pt x="52" y="36"/>
                  </a:cubicBezTo>
                  <a:cubicBezTo>
                    <a:pt x="57" y="38"/>
                    <a:pt x="66" y="38"/>
                    <a:pt x="72" y="36"/>
                  </a:cubicBezTo>
                  <a:cubicBezTo>
                    <a:pt x="57" y="28"/>
                    <a:pt x="57" y="28"/>
                    <a:pt x="57" y="28"/>
                  </a:cubicBezTo>
                  <a:cubicBezTo>
                    <a:pt x="64" y="17"/>
                    <a:pt x="64" y="17"/>
                    <a:pt x="64" y="17"/>
                  </a:cubicBezTo>
                  <a:cubicBezTo>
                    <a:pt x="83" y="28"/>
                    <a:pt x="83" y="28"/>
                    <a:pt x="83" y="28"/>
                  </a:cubicBezTo>
                  <a:cubicBezTo>
                    <a:pt x="85" y="26"/>
                    <a:pt x="86" y="24"/>
                    <a:pt x="87" y="22"/>
                  </a:cubicBezTo>
                  <a:cubicBezTo>
                    <a:pt x="100" y="30"/>
                    <a:pt x="100" y="30"/>
                    <a:pt x="100" y="30"/>
                  </a:cubicBezTo>
                  <a:cubicBezTo>
                    <a:pt x="99" y="32"/>
                    <a:pt x="98" y="33"/>
                    <a:pt x="96" y="35"/>
                  </a:cubicBezTo>
                  <a:cubicBezTo>
                    <a:pt x="119" y="48"/>
                    <a:pt x="119" y="48"/>
                    <a:pt x="119" y="48"/>
                  </a:cubicBezTo>
                  <a:cubicBezTo>
                    <a:pt x="103" y="73"/>
                    <a:pt x="99" y="76"/>
                    <a:pt x="90" y="71"/>
                  </a:cubicBezTo>
                  <a:cubicBezTo>
                    <a:pt x="77" y="63"/>
                    <a:pt x="77" y="63"/>
                    <a:pt x="77" y="63"/>
                  </a:cubicBezTo>
                  <a:cubicBezTo>
                    <a:pt x="81" y="50"/>
                    <a:pt x="81" y="50"/>
                    <a:pt x="81" y="50"/>
                  </a:cubicBezTo>
                  <a:cubicBezTo>
                    <a:pt x="91" y="56"/>
                    <a:pt x="91" y="56"/>
                    <a:pt x="91" y="56"/>
                  </a:cubicBezTo>
                  <a:cubicBezTo>
                    <a:pt x="93" y="57"/>
                    <a:pt x="95" y="58"/>
                    <a:pt x="98" y="52"/>
                  </a:cubicBezTo>
                  <a:cubicBezTo>
                    <a:pt x="86" y="45"/>
                    <a:pt x="86" y="45"/>
                    <a:pt x="86" y="45"/>
                  </a:cubicBezTo>
                  <a:cubicBezTo>
                    <a:pt x="75" y="51"/>
                    <a:pt x="64" y="53"/>
                    <a:pt x="52" y="51"/>
                  </a:cubicBezTo>
                  <a:lnTo>
                    <a:pt x="58" y="55"/>
                  </a:lnTo>
                  <a:close/>
                  <a:moveTo>
                    <a:pt x="51" y="51"/>
                  </a:moveTo>
                  <a:cubicBezTo>
                    <a:pt x="51" y="38"/>
                    <a:pt x="51" y="38"/>
                    <a:pt x="51" y="38"/>
                  </a:cubicBezTo>
                  <a:cubicBezTo>
                    <a:pt x="48" y="44"/>
                    <a:pt x="48" y="44"/>
                    <a:pt x="48" y="44"/>
                  </a:cubicBezTo>
                  <a:cubicBezTo>
                    <a:pt x="42" y="41"/>
                    <a:pt x="42" y="41"/>
                    <a:pt x="42" y="41"/>
                  </a:cubicBezTo>
                  <a:cubicBezTo>
                    <a:pt x="19" y="81"/>
                    <a:pt x="19" y="81"/>
                    <a:pt x="19" y="81"/>
                  </a:cubicBezTo>
                  <a:cubicBezTo>
                    <a:pt x="28" y="77"/>
                    <a:pt x="32" y="71"/>
                    <a:pt x="37" y="66"/>
                  </a:cubicBezTo>
                  <a:cubicBezTo>
                    <a:pt x="32" y="64"/>
                    <a:pt x="32" y="64"/>
                    <a:pt x="32" y="64"/>
                  </a:cubicBezTo>
                  <a:cubicBezTo>
                    <a:pt x="40" y="51"/>
                    <a:pt x="40" y="51"/>
                    <a:pt x="40" y="51"/>
                  </a:cubicBezTo>
                  <a:cubicBezTo>
                    <a:pt x="45" y="54"/>
                    <a:pt x="45" y="54"/>
                    <a:pt x="45" y="54"/>
                  </a:cubicBezTo>
                  <a:cubicBezTo>
                    <a:pt x="45" y="53"/>
                    <a:pt x="46" y="53"/>
                    <a:pt x="48" y="49"/>
                  </a:cubicBezTo>
                  <a:lnTo>
                    <a:pt x="51" y="51"/>
                  </a:lnTo>
                  <a:close/>
                  <a:moveTo>
                    <a:pt x="36" y="88"/>
                  </a:moveTo>
                  <a:cubicBezTo>
                    <a:pt x="39" y="90"/>
                    <a:pt x="40" y="91"/>
                    <a:pt x="50" y="74"/>
                  </a:cubicBezTo>
                  <a:cubicBezTo>
                    <a:pt x="47" y="72"/>
                    <a:pt x="47" y="72"/>
                    <a:pt x="47" y="72"/>
                  </a:cubicBezTo>
                  <a:cubicBezTo>
                    <a:pt x="43" y="78"/>
                    <a:pt x="39" y="82"/>
                    <a:pt x="33" y="87"/>
                  </a:cubicBezTo>
                  <a:lnTo>
                    <a:pt x="36" y="88"/>
                  </a:lnTo>
                  <a:close/>
                  <a:moveTo>
                    <a:pt x="68" y="107"/>
                  </a:moveTo>
                  <a:cubicBezTo>
                    <a:pt x="71" y="108"/>
                    <a:pt x="72" y="108"/>
                    <a:pt x="74" y="106"/>
                  </a:cubicBezTo>
                  <a:cubicBezTo>
                    <a:pt x="76" y="104"/>
                    <a:pt x="80" y="97"/>
                    <a:pt x="83" y="93"/>
                  </a:cubicBezTo>
                  <a:cubicBezTo>
                    <a:pt x="79" y="90"/>
                    <a:pt x="79" y="90"/>
                    <a:pt x="79" y="90"/>
                  </a:cubicBezTo>
                  <a:cubicBezTo>
                    <a:pt x="74" y="96"/>
                    <a:pt x="71" y="100"/>
                    <a:pt x="65" y="105"/>
                  </a:cubicBezTo>
                  <a:lnTo>
                    <a:pt x="68"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228"/>
            <p:cNvSpPr>
              <a:spLocks noEditPoints="1"/>
            </p:cNvSpPr>
            <p:nvPr/>
          </p:nvSpPr>
          <p:spPr bwMode="auto">
            <a:xfrm>
              <a:off x="5170488" y="6043613"/>
              <a:ext cx="215900" cy="219075"/>
            </a:xfrm>
            <a:custGeom>
              <a:avLst/>
              <a:gdLst>
                <a:gd name="T0" fmla="*/ 46 w 121"/>
                <a:gd name="T1" fmla="*/ 49 h 122"/>
                <a:gd name="T2" fmla="*/ 34 w 121"/>
                <a:gd name="T3" fmla="*/ 63 h 122"/>
                <a:gd name="T4" fmla="*/ 40 w 121"/>
                <a:gd name="T5" fmla="*/ 79 h 122"/>
                <a:gd name="T6" fmla="*/ 57 w 121"/>
                <a:gd name="T7" fmla="*/ 49 h 122"/>
                <a:gd name="T8" fmla="*/ 33 w 121"/>
                <a:gd name="T9" fmla="*/ 35 h 122"/>
                <a:gd name="T10" fmla="*/ 37 w 121"/>
                <a:gd name="T11" fmla="*/ 28 h 122"/>
                <a:gd name="T12" fmla="*/ 29 w 121"/>
                <a:gd name="T13" fmla="*/ 23 h 122"/>
                <a:gd name="T14" fmla="*/ 42 w 121"/>
                <a:gd name="T15" fmla="*/ 0 h 122"/>
                <a:gd name="T16" fmla="*/ 74 w 121"/>
                <a:gd name="T17" fmla="*/ 19 h 122"/>
                <a:gd name="T18" fmla="*/ 78 w 121"/>
                <a:gd name="T19" fmla="*/ 13 h 122"/>
                <a:gd name="T20" fmla="*/ 91 w 121"/>
                <a:gd name="T21" fmla="*/ 21 h 122"/>
                <a:gd name="T22" fmla="*/ 88 w 121"/>
                <a:gd name="T23" fmla="*/ 27 h 122"/>
                <a:gd name="T24" fmla="*/ 121 w 121"/>
                <a:gd name="T25" fmla="*/ 46 h 122"/>
                <a:gd name="T26" fmla="*/ 108 w 121"/>
                <a:gd name="T27" fmla="*/ 69 h 122"/>
                <a:gd name="T28" fmla="*/ 99 w 121"/>
                <a:gd name="T29" fmla="*/ 64 h 122"/>
                <a:gd name="T30" fmla="*/ 95 w 121"/>
                <a:gd name="T31" fmla="*/ 71 h 122"/>
                <a:gd name="T32" fmla="*/ 71 w 121"/>
                <a:gd name="T33" fmla="*/ 57 h 122"/>
                <a:gd name="T34" fmla="*/ 65 w 121"/>
                <a:gd name="T35" fmla="*/ 66 h 122"/>
                <a:gd name="T36" fmla="*/ 91 w 121"/>
                <a:gd name="T37" fmla="*/ 81 h 122"/>
                <a:gd name="T38" fmla="*/ 84 w 121"/>
                <a:gd name="T39" fmla="*/ 93 h 122"/>
                <a:gd name="T40" fmla="*/ 58 w 121"/>
                <a:gd name="T41" fmla="*/ 78 h 122"/>
                <a:gd name="T42" fmla="*/ 52 w 121"/>
                <a:gd name="T43" fmla="*/ 89 h 122"/>
                <a:gd name="T44" fmla="*/ 56 w 121"/>
                <a:gd name="T45" fmla="*/ 92 h 122"/>
                <a:gd name="T46" fmla="*/ 88 w 121"/>
                <a:gd name="T47" fmla="*/ 110 h 122"/>
                <a:gd name="T48" fmla="*/ 78 w 121"/>
                <a:gd name="T49" fmla="*/ 122 h 122"/>
                <a:gd name="T50" fmla="*/ 46 w 121"/>
                <a:gd name="T51" fmla="*/ 104 h 122"/>
                <a:gd name="T52" fmla="*/ 23 w 121"/>
                <a:gd name="T53" fmla="*/ 72 h 122"/>
                <a:gd name="T54" fmla="*/ 3 w 121"/>
                <a:gd name="T55" fmla="*/ 81 h 122"/>
                <a:gd name="T56" fmla="*/ 0 w 121"/>
                <a:gd name="T57" fmla="*/ 65 h 122"/>
                <a:gd name="T58" fmla="*/ 34 w 121"/>
                <a:gd name="T59" fmla="*/ 40 h 122"/>
                <a:gd name="T60" fmla="*/ 46 w 121"/>
                <a:gd name="T61" fmla="*/ 49 h 122"/>
                <a:gd name="T62" fmla="*/ 98 w 121"/>
                <a:gd name="T63" fmla="*/ 56 h 122"/>
                <a:gd name="T64" fmla="*/ 101 w 121"/>
                <a:gd name="T65" fmla="*/ 50 h 122"/>
                <a:gd name="T66" fmla="*/ 48 w 121"/>
                <a:gd name="T67" fmla="*/ 20 h 122"/>
                <a:gd name="T68" fmla="*/ 45 w 121"/>
                <a:gd name="T69" fmla="*/ 26 h 122"/>
                <a:gd name="T70" fmla="*/ 98 w 121"/>
                <a:gd name="T71" fmla="*/ 5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22">
                  <a:moveTo>
                    <a:pt x="46" y="49"/>
                  </a:moveTo>
                  <a:cubicBezTo>
                    <a:pt x="44" y="52"/>
                    <a:pt x="40" y="57"/>
                    <a:pt x="34" y="63"/>
                  </a:cubicBezTo>
                  <a:cubicBezTo>
                    <a:pt x="35" y="72"/>
                    <a:pt x="38" y="76"/>
                    <a:pt x="40" y="79"/>
                  </a:cubicBezTo>
                  <a:cubicBezTo>
                    <a:pt x="57" y="49"/>
                    <a:pt x="57" y="49"/>
                    <a:pt x="57" y="49"/>
                  </a:cubicBezTo>
                  <a:cubicBezTo>
                    <a:pt x="33" y="35"/>
                    <a:pt x="33" y="35"/>
                    <a:pt x="33" y="35"/>
                  </a:cubicBezTo>
                  <a:cubicBezTo>
                    <a:pt x="37" y="28"/>
                    <a:pt x="37" y="28"/>
                    <a:pt x="37" y="28"/>
                  </a:cubicBezTo>
                  <a:cubicBezTo>
                    <a:pt x="29" y="23"/>
                    <a:pt x="29" y="23"/>
                    <a:pt x="29" y="23"/>
                  </a:cubicBezTo>
                  <a:cubicBezTo>
                    <a:pt x="42" y="0"/>
                    <a:pt x="42" y="0"/>
                    <a:pt x="42" y="0"/>
                  </a:cubicBezTo>
                  <a:cubicBezTo>
                    <a:pt x="74" y="19"/>
                    <a:pt x="74" y="19"/>
                    <a:pt x="74" y="19"/>
                  </a:cubicBezTo>
                  <a:cubicBezTo>
                    <a:pt x="78" y="13"/>
                    <a:pt x="78" y="13"/>
                    <a:pt x="78" y="13"/>
                  </a:cubicBezTo>
                  <a:cubicBezTo>
                    <a:pt x="91" y="21"/>
                    <a:pt x="91" y="21"/>
                    <a:pt x="91" y="21"/>
                  </a:cubicBezTo>
                  <a:cubicBezTo>
                    <a:pt x="88" y="27"/>
                    <a:pt x="88" y="27"/>
                    <a:pt x="88" y="27"/>
                  </a:cubicBezTo>
                  <a:cubicBezTo>
                    <a:pt x="121" y="46"/>
                    <a:pt x="121" y="46"/>
                    <a:pt x="121" y="46"/>
                  </a:cubicBezTo>
                  <a:cubicBezTo>
                    <a:pt x="108" y="69"/>
                    <a:pt x="108" y="69"/>
                    <a:pt x="108" y="69"/>
                  </a:cubicBezTo>
                  <a:cubicBezTo>
                    <a:pt x="99" y="64"/>
                    <a:pt x="99" y="64"/>
                    <a:pt x="99" y="64"/>
                  </a:cubicBezTo>
                  <a:cubicBezTo>
                    <a:pt x="95" y="71"/>
                    <a:pt x="95" y="71"/>
                    <a:pt x="95" y="71"/>
                  </a:cubicBezTo>
                  <a:cubicBezTo>
                    <a:pt x="71" y="57"/>
                    <a:pt x="71" y="57"/>
                    <a:pt x="71" y="57"/>
                  </a:cubicBezTo>
                  <a:cubicBezTo>
                    <a:pt x="65" y="66"/>
                    <a:pt x="65" y="66"/>
                    <a:pt x="65" y="66"/>
                  </a:cubicBezTo>
                  <a:cubicBezTo>
                    <a:pt x="91" y="81"/>
                    <a:pt x="91" y="81"/>
                    <a:pt x="91" y="81"/>
                  </a:cubicBezTo>
                  <a:cubicBezTo>
                    <a:pt x="84" y="93"/>
                    <a:pt x="84" y="93"/>
                    <a:pt x="84" y="93"/>
                  </a:cubicBezTo>
                  <a:cubicBezTo>
                    <a:pt x="58" y="78"/>
                    <a:pt x="58" y="78"/>
                    <a:pt x="58" y="78"/>
                  </a:cubicBezTo>
                  <a:cubicBezTo>
                    <a:pt x="52" y="89"/>
                    <a:pt x="52" y="89"/>
                    <a:pt x="52" y="89"/>
                  </a:cubicBezTo>
                  <a:cubicBezTo>
                    <a:pt x="53" y="90"/>
                    <a:pt x="55" y="91"/>
                    <a:pt x="56" y="92"/>
                  </a:cubicBezTo>
                  <a:cubicBezTo>
                    <a:pt x="88" y="110"/>
                    <a:pt x="88" y="110"/>
                    <a:pt x="88" y="110"/>
                  </a:cubicBezTo>
                  <a:cubicBezTo>
                    <a:pt x="78" y="122"/>
                    <a:pt x="78" y="122"/>
                    <a:pt x="78" y="122"/>
                  </a:cubicBezTo>
                  <a:cubicBezTo>
                    <a:pt x="46" y="104"/>
                    <a:pt x="46" y="104"/>
                    <a:pt x="46" y="104"/>
                  </a:cubicBezTo>
                  <a:cubicBezTo>
                    <a:pt x="26" y="92"/>
                    <a:pt x="24" y="78"/>
                    <a:pt x="23" y="72"/>
                  </a:cubicBezTo>
                  <a:cubicBezTo>
                    <a:pt x="13" y="79"/>
                    <a:pt x="6" y="80"/>
                    <a:pt x="3" y="81"/>
                  </a:cubicBezTo>
                  <a:cubicBezTo>
                    <a:pt x="0" y="65"/>
                    <a:pt x="0" y="65"/>
                    <a:pt x="0" y="65"/>
                  </a:cubicBezTo>
                  <a:cubicBezTo>
                    <a:pt x="5" y="64"/>
                    <a:pt x="19" y="61"/>
                    <a:pt x="34" y="40"/>
                  </a:cubicBezTo>
                  <a:lnTo>
                    <a:pt x="46" y="49"/>
                  </a:lnTo>
                  <a:close/>
                  <a:moveTo>
                    <a:pt x="98" y="56"/>
                  </a:moveTo>
                  <a:cubicBezTo>
                    <a:pt x="101" y="50"/>
                    <a:pt x="101" y="50"/>
                    <a:pt x="101" y="50"/>
                  </a:cubicBezTo>
                  <a:cubicBezTo>
                    <a:pt x="48" y="20"/>
                    <a:pt x="48" y="20"/>
                    <a:pt x="48" y="20"/>
                  </a:cubicBezTo>
                  <a:cubicBezTo>
                    <a:pt x="45" y="26"/>
                    <a:pt x="45" y="26"/>
                    <a:pt x="45" y="26"/>
                  </a:cubicBezTo>
                  <a:lnTo>
                    <a:pt x="9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2" name="テキスト ボックス 181"/>
          <p:cNvSpPr txBox="1"/>
          <p:nvPr/>
        </p:nvSpPr>
        <p:spPr>
          <a:xfrm>
            <a:off x="5308544" y="4541574"/>
            <a:ext cx="691869"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dirty="0">
                <a:solidFill>
                  <a:prstClr val="black"/>
                </a:solidFill>
              </a:rPr>
              <a:t>勤怠集計</a:t>
            </a:r>
            <a:endParaRPr kumimoji="0" lang="en-US" altLang="ja-JP" sz="900" b="0" i="0" u="none" strike="noStrike" kern="0" cap="none" spc="0" normalizeH="0" baseline="0" noProof="0" dirty="0">
              <a:ln>
                <a:noFill/>
              </a:ln>
              <a:solidFill>
                <a:prstClr val="black"/>
              </a:solidFill>
              <a:effectLst/>
              <a:uLnTx/>
              <a:uFillTx/>
            </a:endParaRPr>
          </a:p>
        </p:txBody>
      </p:sp>
      <p:sp>
        <p:nvSpPr>
          <p:cNvPr id="183" name="右矢印 182"/>
          <p:cNvSpPr/>
          <p:nvPr/>
        </p:nvSpPr>
        <p:spPr>
          <a:xfrm rot="5400000">
            <a:off x="4984774" y="3690921"/>
            <a:ext cx="340098"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84" name="右矢印 183"/>
          <p:cNvSpPr/>
          <p:nvPr/>
        </p:nvSpPr>
        <p:spPr>
          <a:xfrm rot="16200000">
            <a:off x="5917662" y="3647899"/>
            <a:ext cx="340098"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93" name="テキスト ボックス 192"/>
          <p:cNvSpPr txBox="1"/>
          <p:nvPr/>
        </p:nvSpPr>
        <p:spPr>
          <a:xfrm>
            <a:off x="3731002" y="3781635"/>
            <a:ext cx="14717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p:txBody>
      </p:sp>
      <p:sp>
        <p:nvSpPr>
          <p:cNvPr id="194" name="テキスト ボックス 193"/>
          <p:cNvSpPr txBox="1"/>
          <p:nvPr/>
        </p:nvSpPr>
        <p:spPr>
          <a:xfrm>
            <a:off x="5939633" y="3800853"/>
            <a:ext cx="102033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勤怠集計</a:t>
            </a:r>
            <a:endParaRPr kumimoji="0" lang="en-US" altLang="ja-JP" sz="1100" kern="0" dirty="0">
              <a:solidFill>
                <a:prstClr val="black"/>
              </a:solidFill>
            </a:endParaRPr>
          </a:p>
        </p:txBody>
      </p:sp>
      <p:sp>
        <p:nvSpPr>
          <p:cNvPr id="195" name="テキスト ボックス 194"/>
          <p:cNvSpPr txBox="1"/>
          <p:nvPr/>
        </p:nvSpPr>
        <p:spPr>
          <a:xfrm>
            <a:off x="904086" y="3585881"/>
            <a:ext cx="14717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dirty="0">
                <a:solidFill>
                  <a:prstClr val="black"/>
                </a:solidFill>
              </a:rPr>
              <a:t>  </a:t>
            </a:r>
            <a:r>
              <a:rPr kumimoji="0" lang="ja-JP" altLang="en-US" sz="1100" b="0" i="0" u="none" strike="noStrike" kern="0" cap="none" spc="0" normalizeH="0" baseline="0" noProof="0" dirty="0">
                <a:ln>
                  <a:noFill/>
                </a:ln>
                <a:solidFill>
                  <a:prstClr val="black"/>
                </a:solidFill>
                <a:effectLst/>
                <a:uLnTx/>
                <a:uFillTx/>
              </a:rPr>
              <a:t>　従業員情報</a:t>
            </a:r>
            <a:endParaRPr kumimoji="0" lang="en-US" altLang="ja-JP" sz="1100" kern="0" dirty="0">
              <a:solidFill>
                <a:prstClr val="black"/>
              </a:solidFill>
            </a:endParaRPr>
          </a:p>
        </p:txBody>
      </p:sp>
      <p:sp>
        <p:nvSpPr>
          <p:cNvPr id="186" name="テキスト ボックス 185"/>
          <p:cNvSpPr txBox="1"/>
          <p:nvPr/>
        </p:nvSpPr>
        <p:spPr>
          <a:xfrm>
            <a:off x="3195001" y="3294400"/>
            <a:ext cx="119525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rPr>
              <a:t>　給与情報</a:t>
            </a:r>
            <a:endParaRPr kumimoji="0" lang="en-US" altLang="ja-JP" sz="1050" b="0" i="0" u="none" strike="noStrike" kern="0" cap="none" spc="0" normalizeH="0" baseline="0" noProof="0" dirty="0">
              <a:ln>
                <a:noFill/>
              </a:ln>
              <a:solidFill>
                <a:prstClr val="black"/>
              </a:solidFill>
              <a:effectLst/>
              <a:uLnTx/>
              <a:uFillTx/>
            </a:endParaRPr>
          </a:p>
        </p:txBody>
      </p:sp>
      <p:grpSp>
        <p:nvGrpSpPr>
          <p:cNvPr id="201" name="グループ化 200"/>
          <p:cNvGrpSpPr/>
          <p:nvPr/>
        </p:nvGrpSpPr>
        <p:grpSpPr>
          <a:xfrm>
            <a:off x="1473667" y="3401798"/>
            <a:ext cx="215256" cy="212896"/>
            <a:chOff x="1535113" y="649288"/>
            <a:chExt cx="381000" cy="381000"/>
          </a:xfrm>
          <a:solidFill>
            <a:srgbClr val="F18F60"/>
          </a:solidFill>
        </p:grpSpPr>
        <p:sp>
          <p:nvSpPr>
            <p:cNvPr id="202"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3"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4"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5"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6"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7"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208" name="Freeform 32"/>
          <p:cNvSpPr>
            <a:spLocks noEditPoints="1"/>
          </p:cNvSpPr>
          <p:nvPr/>
        </p:nvSpPr>
        <p:spPr bwMode="auto">
          <a:xfrm>
            <a:off x="3540856" y="3470544"/>
            <a:ext cx="224180" cy="22500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209" name="グループ化 208"/>
          <p:cNvGrpSpPr/>
          <p:nvPr/>
        </p:nvGrpSpPr>
        <p:grpSpPr>
          <a:xfrm>
            <a:off x="4781256" y="3788905"/>
            <a:ext cx="215256" cy="212896"/>
            <a:chOff x="1535113" y="649288"/>
            <a:chExt cx="381000" cy="381000"/>
          </a:xfrm>
          <a:solidFill>
            <a:srgbClr val="F18F60"/>
          </a:solidFill>
        </p:grpSpPr>
        <p:sp>
          <p:nvSpPr>
            <p:cNvPr id="21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grpSp>
        <p:nvGrpSpPr>
          <p:cNvPr id="247" name="グループ化 246"/>
          <p:cNvGrpSpPr/>
          <p:nvPr/>
        </p:nvGrpSpPr>
        <p:grpSpPr>
          <a:xfrm>
            <a:off x="4798939" y="4345886"/>
            <a:ext cx="88826" cy="88826"/>
            <a:chOff x="620713" y="1360488"/>
            <a:chExt cx="1189038" cy="1189038"/>
          </a:xfrm>
          <a:solidFill>
            <a:schemeClr val="accent3"/>
          </a:solidFill>
        </p:grpSpPr>
        <p:sp>
          <p:nvSpPr>
            <p:cNvPr id="248"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Freeform 231"/>
            <p:cNvSpPr>
              <a:spLocks noEditPoints="1"/>
            </p:cNvSpPr>
            <p:nvPr/>
          </p:nvSpPr>
          <p:spPr bwMode="auto">
            <a:xfrm>
              <a:off x="1239838" y="2076450"/>
              <a:ext cx="423863"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4"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7"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0"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16" name="Freeform 23"/>
          <p:cNvSpPr>
            <a:spLocks noEditPoints="1"/>
          </p:cNvSpPr>
          <p:nvPr/>
        </p:nvSpPr>
        <p:spPr bwMode="auto">
          <a:xfrm>
            <a:off x="637922" y="4046476"/>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23"/>
          <p:cNvSpPr>
            <a:spLocks noEditPoints="1"/>
          </p:cNvSpPr>
          <p:nvPr/>
        </p:nvSpPr>
        <p:spPr bwMode="auto">
          <a:xfrm>
            <a:off x="2668365" y="4126629"/>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115"/>
          <p:cNvSpPr>
            <a:spLocks noEditPoints="1"/>
          </p:cNvSpPr>
          <p:nvPr/>
        </p:nvSpPr>
        <p:spPr bwMode="auto">
          <a:xfrm>
            <a:off x="2680602" y="4197763"/>
            <a:ext cx="92614" cy="56844"/>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20" name="Freeform 23"/>
          <p:cNvSpPr>
            <a:spLocks noEditPoints="1"/>
          </p:cNvSpPr>
          <p:nvPr/>
        </p:nvSpPr>
        <p:spPr bwMode="auto">
          <a:xfrm>
            <a:off x="4774734" y="4277550"/>
            <a:ext cx="128535" cy="254234"/>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 name="グループ化 5"/>
          <p:cNvGrpSpPr/>
          <p:nvPr/>
        </p:nvGrpSpPr>
        <p:grpSpPr>
          <a:xfrm>
            <a:off x="4414694" y="4194709"/>
            <a:ext cx="347907" cy="347907"/>
            <a:chOff x="4374556" y="4066601"/>
            <a:chExt cx="505342" cy="505342"/>
          </a:xfrm>
        </p:grpSpPr>
        <p:grpSp>
          <p:nvGrpSpPr>
            <p:cNvPr id="222" name="グループ化 221"/>
            <p:cNvGrpSpPr/>
            <p:nvPr/>
          </p:nvGrpSpPr>
          <p:grpSpPr>
            <a:xfrm>
              <a:off x="4520825" y="4123058"/>
              <a:ext cx="195191" cy="212888"/>
              <a:chOff x="620713" y="1360488"/>
              <a:chExt cx="1189038" cy="1189038"/>
            </a:xfrm>
            <a:solidFill>
              <a:schemeClr val="accent3"/>
            </a:solidFill>
          </p:grpSpPr>
          <p:sp>
            <p:nvSpPr>
              <p:cNvPr id="223"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231"/>
              <p:cNvSpPr>
                <a:spLocks noEditPoints="1"/>
              </p:cNvSpPr>
              <p:nvPr/>
            </p:nvSpPr>
            <p:spPr bwMode="auto">
              <a:xfrm>
                <a:off x="1239839" y="2043355"/>
                <a:ext cx="423864"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9"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82" name="グループ化 525"/>
            <p:cNvGrpSpPr/>
            <p:nvPr/>
          </p:nvGrpSpPr>
          <p:grpSpPr>
            <a:xfrm>
              <a:off x="4374556" y="4066601"/>
              <a:ext cx="505342" cy="505342"/>
              <a:chOff x="3784104" y="1923678"/>
              <a:chExt cx="381000" cy="381000"/>
            </a:xfrm>
            <a:solidFill>
              <a:srgbClr val="F18F60"/>
            </a:solidFill>
          </p:grpSpPr>
          <p:sp>
            <p:nvSpPr>
              <p:cNvPr id="283"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84"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sp>
        <p:nvSpPr>
          <p:cNvPr id="285" name="Freeform 330"/>
          <p:cNvSpPr>
            <a:spLocks noEditPoints="1"/>
          </p:cNvSpPr>
          <p:nvPr/>
        </p:nvSpPr>
        <p:spPr bwMode="auto">
          <a:xfrm>
            <a:off x="4950866" y="4259803"/>
            <a:ext cx="159812" cy="26478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87" name="Freeform 204"/>
          <p:cNvSpPr>
            <a:spLocks noEditPoints="1"/>
          </p:cNvSpPr>
          <p:nvPr/>
        </p:nvSpPr>
        <p:spPr bwMode="auto">
          <a:xfrm>
            <a:off x="5419060" y="4182101"/>
            <a:ext cx="294878" cy="323574"/>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rgbClr val="F18F6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38240154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40</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タイトル 5"/>
          <p:cNvSpPr>
            <a:spLocks noGrp="1"/>
          </p:cNvSpPr>
          <p:nvPr>
            <p:ph type="title"/>
          </p:nvPr>
        </p:nvSpPr>
        <p:spPr/>
        <p:txBody>
          <a:bodyPr/>
          <a:lstStyle/>
          <a:p>
            <a:r>
              <a:rPr lang="ja-JP" altLang="en-US" dirty="0"/>
              <a:t>人事給与ソリューション 稼働環境</a:t>
            </a:r>
            <a:endParaRPr kumimoji="1" lang="ja-JP" altLang="en-US" dirty="0"/>
          </a:p>
        </p:txBody>
      </p:sp>
      <p:sp>
        <p:nvSpPr>
          <p:cNvPr id="7" name="角丸四角形 6"/>
          <p:cNvSpPr/>
          <p:nvPr/>
        </p:nvSpPr>
        <p:spPr>
          <a:xfrm>
            <a:off x="6528120" y="833656"/>
            <a:ext cx="2185653" cy="4060908"/>
          </a:xfrm>
          <a:prstGeom prst="roundRect">
            <a:avLst>
              <a:gd name="adj" fmla="val 5215"/>
            </a:avLst>
          </a:prstGeom>
          <a:noFill/>
          <a:ln w="28575">
            <a:solidFill>
              <a:srgbClr val="D580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8" name="テキスト ボックス 7"/>
          <p:cNvSpPr txBox="1"/>
          <p:nvPr/>
        </p:nvSpPr>
        <p:spPr>
          <a:xfrm>
            <a:off x="242462" y="1151720"/>
            <a:ext cx="1089538" cy="157754"/>
          </a:xfrm>
          <a:prstGeom prst="rect">
            <a:avLst/>
          </a:prstGeom>
        </p:spPr>
        <p:txBody>
          <a:bodyPr wrap="square" lIns="0" tIns="0" rIns="0" bIns="0" rtlCol="0" anchor="t" anchorCtr="0">
            <a:noAutofit/>
          </a:bodyPr>
          <a:lstStyle/>
          <a:p>
            <a:pPr algn="ctr">
              <a:spcBef>
                <a:spcPct val="0"/>
              </a:spcBef>
              <a:defRPr/>
            </a:pPr>
            <a:r>
              <a:rPr lang="en-US" altLang="ja-JP" sz="825" b="1" dirty="0">
                <a:solidFill>
                  <a:srgbClr val="EE5500"/>
                </a:solidFill>
                <a:latin typeface="メイリオ" pitchFamily="50" charset="-128"/>
                <a:ea typeface="メイリオ" pitchFamily="50" charset="-128"/>
                <a:cs typeface="メイリオ" pitchFamily="50" charset="-128"/>
              </a:rPr>
              <a:t>DB</a:t>
            </a:r>
            <a:r>
              <a:rPr lang="ja-JP" altLang="en-US" sz="825" b="1" dirty="0">
                <a:solidFill>
                  <a:srgbClr val="EE5500"/>
                </a:solidFill>
                <a:latin typeface="メイリオ" pitchFamily="50" charset="-128"/>
                <a:ea typeface="メイリオ" pitchFamily="50" charset="-128"/>
                <a:cs typeface="メイリオ" pitchFamily="50" charset="-128"/>
              </a:rPr>
              <a:t> </a:t>
            </a:r>
            <a:r>
              <a:rPr lang="en-US" altLang="ja-JP" sz="825" b="1" dirty="0">
                <a:solidFill>
                  <a:srgbClr val="EE5500"/>
                </a:solidFill>
                <a:latin typeface="メイリオ" pitchFamily="50" charset="-128"/>
                <a:ea typeface="メイリオ" pitchFamily="50" charset="-128"/>
                <a:cs typeface="メイリオ" pitchFamily="50" charset="-128"/>
              </a:rPr>
              <a:t>Server</a:t>
            </a:r>
            <a:endParaRPr lang="ja-JP" altLang="en-US" sz="825" b="1" dirty="0">
              <a:solidFill>
                <a:srgbClr val="EE5500"/>
              </a:solidFill>
              <a:latin typeface="メイリオ" pitchFamily="50" charset="-128"/>
              <a:ea typeface="メイリオ" pitchFamily="50" charset="-128"/>
              <a:cs typeface="メイリオ" pitchFamily="50" charset="-128"/>
            </a:endParaRPr>
          </a:p>
        </p:txBody>
      </p:sp>
      <p:cxnSp>
        <p:nvCxnSpPr>
          <p:cNvPr id="9" name="直線コネクタ 8"/>
          <p:cNvCxnSpPr/>
          <p:nvPr/>
        </p:nvCxnSpPr>
        <p:spPr>
          <a:xfrm>
            <a:off x="3888013" y="246714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0" name="角丸四角形 9"/>
          <p:cNvSpPr/>
          <p:nvPr/>
        </p:nvSpPr>
        <p:spPr>
          <a:xfrm>
            <a:off x="3152980" y="934778"/>
            <a:ext cx="1708033" cy="3959784"/>
          </a:xfrm>
          <a:prstGeom prst="roundRect">
            <a:avLst>
              <a:gd name="adj" fmla="val 5215"/>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11" name="テキスト ボックス 10"/>
          <p:cNvSpPr txBox="1"/>
          <p:nvPr/>
        </p:nvSpPr>
        <p:spPr>
          <a:xfrm>
            <a:off x="1782820" y="1160608"/>
            <a:ext cx="1575648" cy="203634"/>
          </a:xfrm>
          <a:prstGeom prst="rect">
            <a:avLst/>
          </a:prstGeom>
        </p:spPr>
        <p:txBody>
          <a:bodyPr wrap="square" lIns="0" tIns="0" rIns="0" bIns="0" rtlCol="0" anchor="t" anchorCtr="0">
            <a:normAutofit/>
          </a:bodyPr>
          <a:lstStyle/>
          <a:p>
            <a:pPr>
              <a:spcBef>
                <a:spcPct val="0"/>
              </a:spcBef>
              <a:defRPr/>
            </a:pPr>
            <a:r>
              <a:rPr lang="en-US" altLang="ja-JP" sz="825" b="1" dirty="0">
                <a:solidFill>
                  <a:srgbClr val="EE5500"/>
                </a:solidFill>
                <a:latin typeface="メイリオ" pitchFamily="50" charset="-128"/>
                <a:ea typeface="メイリオ" pitchFamily="50" charset="-128"/>
                <a:cs typeface="メイリオ" pitchFamily="50" charset="-128"/>
              </a:rPr>
              <a:t>Application Server</a:t>
            </a:r>
            <a:endParaRPr lang="ja-JP" altLang="en-US" sz="825" b="1" dirty="0">
              <a:solidFill>
                <a:srgbClr val="EE5500"/>
              </a:solidFill>
              <a:latin typeface="メイリオ" pitchFamily="50" charset="-128"/>
              <a:ea typeface="メイリオ" pitchFamily="50" charset="-128"/>
              <a:cs typeface="メイリオ" pitchFamily="50" charset="-128"/>
            </a:endParaRPr>
          </a:p>
        </p:txBody>
      </p:sp>
      <p:cxnSp>
        <p:nvCxnSpPr>
          <p:cNvPr id="12" name="直線コネクタ 11"/>
          <p:cNvCxnSpPr/>
          <p:nvPr/>
        </p:nvCxnSpPr>
        <p:spPr>
          <a:xfrm flipH="1">
            <a:off x="1040811" y="2762054"/>
            <a:ext cx="2" cy="113839"/>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3" name="角丸四角形 12"/>
          <p:cNvSpPr/>
          <p:nvPr/>
        </p:nvSpPr>
        <p:spPr>
          <a:xfrm>
            <a:off x="208187" y="913476"/>
            <a:ext cx="2868313" cy="3981087"/>
          </a:xfrm>
          <a:prstGeom prst="roundRect">
            <a:avLst>
              <a:gd name="adj" fmla="val 7068"/>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14" name="角丸四角形 13"/>
          <p:cNvSpPr/>
          <p:nvPr/>
        </p:nvSpPr>
        <p:spPr>
          <a:xfrm>
            <a:off x="205400" y="584218"/>
            <a:ext cx="2871098" cy="415275"/>
          </a:xfrm>
          <a:prstGeom prst="roundRect">
            <a:avLst/>
          </a:prstGeom>
          <a:solidFill>
            <a:schemeClr val="accent3"/>
          </a:solid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spcBef>
                <a:spcPct val="0"/>
              </a:spcBef>
              <a:defRPr/>
            </a:pPr>
            <a:r>
              <a:rPr lang="en-US" altLang="ja-JP" sz="800" b="1">
                <a:solidFill>
                  <a:srgbClr val="FFFFFF"/>
                </a:solidFill>
                <a:latin typeface="メイリオ" pitchFamily="50" charset="-128"/>
                <a:ea typeface="メイリオ" pitchFamily="50" charset="-128"/>
                <a:cs typeface="メイリオ" pitchFamily="50" charset="-128"/>
              </a:rPr>
              <a:t>SuperStream-NX</a:t>
            </a:r>
            <a:r>
              <a:rPr lang="ja-JP" altLang="en-US" sz="800" b="1">
                <a:solidFill>
                  <a:srgbClr val="FFFFFF"/>
                </a:solidFill>
                <a:latin typeface="メイリオ" pitchFamily="50" charset="-128"/>
                <a:ea typeface="メイリオ" pitchFamily="50" charset="-128"/>
                <a:cs typeface="メイリオ" pitchFamily="50" charset="-128"/>
              </a:rPr>
              <a:t> </a:t>
            </a:r>
            <a:endParaRPr lang="en-US" altLang="ja-JP" sz="800" b="1">
              <a:solidFill>
                <a:srgbClr val="FFFFFF"/>
              </a:solidFill>
              <a:latin typeface="メイリオ" pitchFamily="50" charset="-128"/>
              <a:ea typeface="メイリオ" pitchFamily="50" charset="-128"/>
              <a:cs typeface="メイリオ" pitchFamily="50" charset="-128"/>
            </a:endParaRPr>
          </a:p>
          <a:p>
            <a:pPr algn="ctr">
              <a:spcBef>
                <a:spcPct val="0"/>
              </a:spcBef>
              <a:defRPr/>
            </a:pPr>
            <a:r>
              <a:rPr lang="ja-JP" altLang="en-US" sz="800" b="1">
                <a:solidFill>
                  <a:srgbClr val="FFFFFF"/>
                </a:solidFill>
                <a:latin typeface="メイリオ" pitchFamily="50" charset="-128"/>
                <a:ea typeface="メイリオ" pitchFamily="50" charset="-128"/>
                <a:cs typeface="メイリオ" pitchFamily="50" charset="-128"/>
              </a:rPr>
              <a:t>人事管理・給与管理</a:t>
            </a:r>
            <a:endParaRPr lang="ja-JP" altLang="en-US" sz="800" b="1" dirty="0">
              <a:solidFill>
                <a:srgbClr val="FFFFFF"/>
              </a:solidFill>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453562" y="660755"/>
            <a:ext cx="2465797" cy="193221"/>
          </a:xfrm>
          <a:prstGeom prst="rect">
            <a:avLst/>
          </a:prstGeom>
        </p:spPr>
        <p:txBody>
          <a:bodyPr wrap="square" lIns="0" tIns="0" rIns="0" bIns="0" rtlCol="0" anchor="t" anchorCtr="0">
            <a:noAutofit/>
          </a:bodyPr>
          <a:lstStyle/>
          <a:p>
            <a:pPr algn="ctr">
              <a:spcBef>
                <a:spcPct val="0"/>
              </a:spcBef>
              <a:defRPr/>
            </a:pPr>
            <a:endParaRPr lang="ja-JP" altLang="en-US" sz="825" b="1" dirty="0">
              <a:solidFill>
                <a:srgbClr val="FFFFFF"/>
              </a:solidFill>
              <a:latin typeface="メイリオ" pitchFamily="50" charset="-128"/>
              <a:ea typeface="メイリオ" pitchFamily="50" charset="-128"/>
              <a:cs typeface="メイリオ" pitchFamily="50" charset="-128"/>
            </a:endParaRPr>
          </a:p>
        </p:txBody>
      </p:sp>
      <p:grpSp>
        <p:nvGrpSpPr>
          <p:cNvPr id="16" name="グループ化 525"/>
          <p:cNvGrpSpPr/>
          <p:nvPr/>
        </p:nvGrpSpPr>
        <p:grpSpPr>
          <a:xfrm>
            <a:off x="3309379" y="2871865"/>
            <a:ext cx="430033" cy="430033"/>
            <a:chOff x="3784104" y="1923678"/>
            <a:chExt cx="381000" cy="381000"/>
          </a:xfrm>
          <a:solidFill>
            <a:schemeClr val="tx2"/>
          </a:solidFill>
        </p:grpSpPr>
        <p:sp>
          <p:nvSpPr>
            <p:cNvPr id="17"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18"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19" name="Freeform 447"/>
          <p:cNvSpPr>
            <a:spLocks noEditPoints="1"/>
          </p:cNvSpPr>
          <p:nvPr/>
        </p:nvSpPr>
        <p:spPr bwMode="auto">
          <a:xfrm>
            <a:off x="2024330" y="1992613"/>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ysClr val="windowText" lastClr="000000"/>
              </a:solidFill>
              <a:latin typeface="メイリオ"/>
              <a:ea typeface="メイリオ"/>
            </a:endParaRPr>
          </a:p>
        </p:txBody>
      </p:sp>
      <p:cxnSp>
        <p:nvCxnSpPr>
          <p:cNvPr id="20" name="直線コネクタ 19"/>
          <p:cNvCxnSpPr/>
          <p:nvPr/>
        </p:nvCxnSpPr>
        <p:spPr>
          <a:xfrm>
            <a:off x="692192" y="244710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21" name="直線コネクタ 20"/>
          <p:cNvCxnSpPr/>
          <p:nvPr/>
        </p:nvCxnSpPr>
        <p:spPr>
          <a:xfrm>
            <a:off x="2195274" y="244710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22" name="フローチャート: 処理 21"/>
          <p:cNvSpPr/>
          <p:nvPr/>
        </p:nvSpPr>
        <p:spPr>
          <a:xfrm>
            <a:off x="609406" y="2719816"/>
            <a:ext cx="7653729" cy="45719"/>
          </a:xfrm>
          <a:prstGeom prst="flowChartProcess">
            <a:avLst/>
          </a:prstGeom>
          <a:solidFill>
            <a:schemeClr val="tx2"/>
          </a:solidFill>
          <a:ln>
            <a:solidFill>
              <a:srgbClr val="008CCF"/>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ja-JP" altLang="en-US" sz="1050">
              <a:solidFill>
                <a:srgbClr val="FFFFFF"/>
              </a:solidFill>
              <a:latin typeface="メイリオ"/>
              <a:ea typeface="メイリオ"/>
            </a:endParaRPr>
          </a:p>
        </p:txBody>
      </p:sp>
      <p:sp>
        <p:nvSpPr>
          <p:cNvPr id="23" name="Freeform 447"/>
          <p:cNvSpPr>
            <a:spLocks noEditPoints="1"/>
          </p:cNvSpPr>
          <p:nvPr/>
        </p:nvSpPr>
        <p:spPr bwMode="auto">
          <a:xfrm>
            <a:off x="3744652" y="2003017"/>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ysClr val="windowText" lastClr="000000"/>
              </a:solidFill>
              <a:latin typeface="メイリオ"/>
              <a:ea typeface="メイリオ"/>
            </a:endParaRPr>
          </a:p>
        </p:txBody>
      </p:sp>
      <p:sp>
        <p:nvSpPr>
          <p:cNvPr id="24" name="テキスト ボックス 23"/>
          <p:cNvSpPr txBox="1"/>
          <p:nvPr/>
        </p:nvSpPr>
        <p:spPr>
          <a:xfrm>
            <a:off x="3327060" y="1150690"/>
            <a:ext cx="1417565" cy="171452"/>
          </a:xfrm>
          <a:prstGeom prst="rect">
            <a:avLst/>
          </a:prstGeom>
        </p:spPr>
        <p:txBody>
          <a:bodyPr wrap="square" lIns="0" tIns="0" rIns="0" bIns="0" rtlCol="0" anchor="t" anchorCtr="0">
            <a:normAutofit/>
          </a:bodyPr>
          <a:lstStyle/>
          <a:p>
            <a:pPr>
              <a:spcBef>
                <a:spcPct val="0"/>
              </a:spcBef>
              <a:defRPr/>
            </a:pPr>
            <a:r>
              <a:rPr lang="en-US" altLang="ja-JP" sz="825" b="1" dirty="0">
                <a:solidFill>
                  <a:srgbClr val="FF6600"/>
                </a:solidFill>
                <a:latin typeface="メイリオ" pitchFamily="50" charset="-128"/>
                <a:ea typeface="メイリオ" pitchFamily="50" charset="-128"/>
                <a:cs typeface="メイリオ" pitchFamily="50" charset="-128"/>
              </a:rPr>
              <a:t>Web Application Server</a:t>
            </a:r>
            <a:endParaRPr lang="ja-JP" altLang="en-US" sz="825" b="1" dirty="0">
              <a:solidFill>
                <a:srgbClr val="FF6600"/>
              </a:solidFill>
              <a:latin typeface="メイリオ" pitchFamily="50" charset="-128"/>
              <a:ea typeface="メイリオ" pitchFamily="50" charset="-128"/>
              <a:cs typeface="メイリオ" pitchFamily="50" charset="-128"/>
            </a:endParaRPr>
          </a:p>
        </p:txBody>
      </p:sp>
      <p:sp>
        <p:nvSpPr>
          <p:cNvPr id="25" name="テキスト ボックス 24"/>
          <p:cNvSpPr txBox="1"/>
          <p:nvPr/>
        </p:nvSpPr>
        <p:spPr>
          <a:xfrm>
            <a:off x="3459257" y="1399392"/>
            <a:ext cx="1862485" cy="734645"/>
          </a:xfrm>
          <a:prstGeom prst="rect">
            <a:avLst/>
          </a:prstGeom>
        </p:spPr>
        <p:txBody>
          <a:bodyPr wrap="square" lIns="0" tIns="0" rIns="0" bIns="0" rtlCol="0" anchor="t" anchorCtr="0">
            <a:normAutofit/>
          </a:bodyPr>
          <a:lstStyle/>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Oracle </a:t>
            </a:r>
            <a:r>
              <a:rPr lang="en-US" altLang="ja-JP" sz="788" b="1" dirty="0" err="1">
                <a:solidFill>
                  <a:srgbClr val="0065AE"/>
                </a:solidFill>
                <a:latin typeface="メイリオ" pitchFamily="50" charset="-128"/>
                <a:ea typeface="メイリオ" pitchFamily="50" charset="-128"/>
                <a:cs typeface="メイリオ" pitchFamily="50" charset="-128"/>
              </a:rPr>
              <a:t>Weblogic</a:t>
            </a:r>
            <a:r>
              <a:rPr lang="en-US" altLang="ja-JP" sz="788" b="1" dirty="0">
                <a:solidFill>
                  <a:srgbClr val="0065AE"/>
                </a:solidFill>
                <a:latin typeface="メイリオ" pitchFamily="50" charset="-128"/>
                <a:ea typeface="メイリオ" pitchFamily="50" charset="-128"/>
                <a:cs typeface="メイリオ" pitchFamily="50" charset="-128"/>
              </a:rPr>
              <a:t> Server</a:t>
            </a:r>
          </a:p>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Apache Tomcat</a:t>
            </a:r>
          </a:p>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Windows </a:t>
            </a:r>
            <a:r>
              <a:rPr lang="ja-JP" altLang="en-US" sz="788" b="1" dirty="0">
                <a:solidFill>
                  <a:srgbClr val="0065AE"/>
                </a:solidFill>
                <a:latin typeface="メイリオ" pitchFamily="50" charset="-128"/>
                <a:ea typeface="メイリオ" pitchFamily="50" charset="-128"/>
                <a:cs typeface="メイリオ" pitchFamily="50" charset="-128"/>
              </a:rPr>
              <a:t>　</a:t>
            </a:r>
            <a:endParaRPr lang="en-US" altLang="ja-JP" sz="788" b="1" dirty="0">
              <a:solidFill>
                <a:srgbClr val="0065AE"/>
              </a:solidFill>
              <a:latin typeface="メイリオ" pitchFamily="50" charset="-128"/>
              <a:ea typeface="メイリオ" pitchFamily="50" charset="-128"/>
              <a:cs typeface="メイリオ" pitchFamily="50" charset="-128"/>
            </a:endParaRPr>
          </a:p>
        </p:txBody>
      </p:sp>
      <p:sp>
        <p:nvSpPr>
          <p:cNvPr id="26" name="Freeform 364"/>
          <p:cNvSpPr>
            <a:spLocks noEditPoints="1"/>
          </p:cNvSpPr>
          <p:nvPr/>
        </p:nvSpPr>
        <p:spPr bwMode="auto">
          <a:xfrm>
            <a:off x="541445" y="2023627"/>
            <a:ext cx="313526" cy="38938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ja-JP" altLang="en-US" sz="1350">
              <a:solidFill>
                <a:prstClr val="black"/>
              </a:solidFill>
              <a:latin typeface="メイリオ"/>
              <a:ea typeface="メイリオ"/>
            </a:endParaRPr>
          </a:p>
        </p:txBody>
      </p:sp>
      <p:sp>
        <p:nvSpPr>
          <p:cNvPr id="28" name="角丸四角形 27"/>
          <p:cNvSpPr/>
          <p:nvPr/>
        </p:nvSpPr>
        <p:spPr>
          <a:xfrm>
            <a:off x="3166005" y="584221"/>
            <a:ext cx="1694027" cy="415276"/>
          </a:xfrm>
          <a:prstGeom prst="roundRect">
            <a:avLst/>
          </a:prstGeom>
          <a:solidFill>
            <a:schemeClr val="accent3"/>
          </a:solidFill>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defRPr/>
            </a:pPr>
            <a:r>
              <a:rPr lang="en-US" altLang="ja-JP" sz="800" b="1" dirty="0" err="1">
                <a:solidFill>
                  <a:srgbClr val="FFFFFF"/>
                </a:solidFill>
                <a:latin typeface="メイリオ" pitchFamily="50" charset="-128"/>
                <a:ea typeface="メイリオ" pitchFamily="50" charset="-128"/>
                <a:cs typeface="メイリオ" pitchFamily="50" charset="-128"/>
              </a:rPr>
              <a:t>SuperStream</a:t>
            </a:r>
            <a:r>
              <a:rPr lang="en-US" altLang="ja-JP" sz="800" b="1" dirty="0">
                <a:solidFill>
                  <a:srgbClr val="FFFFFF"/>
                </a:solidFill>
                <a:latin typeface="メイリオ" pitchFamily="50" charset="-128"/>
                <a:ea typeface="メイリオ" pitchFamily="50" charset="-128"/>
                <a:cs typeface="メイリオ" pitchFamily="50" charset="-128"/>
              </a:rPr>
              <a:t>-NX field/HR</a:t>
            </a:r>
          </a:p>
          <a:p>
            <a:pPr algn="ctr">
              <a:spcBef>
                <a:spcPct val="0"/>
              </a:spcBef>
              <a:defRPr/>
            </a:pPr>
            <a:r>
              <a:rPr lang="ja-JP" altLang="en-US" sz="800" b="1" dirty="0">
                <a:solidFill>
                  <a:srgbClr val="FFFFFF"/>
                </a:solidFill>
                <a:latin typeface="メイリオ" pitchFamily="50" charset="-128"/>
                <a:ea typeface="メイリオ" pitchFamily="50" charset="-128"/>
                <a:cs typeface="メイリオ" pitchFamily="50" charset="-128"/>
              </a:rPr>
              <a:t>人事諸届・照会</a:t>
            </a:r>
          </a:p>
        </p:txBody>
      </p:sp>
      <p:grpSp>
        <p:nvGrpSpPr>
          <p:cNvPr id="30" name="グループ化 525"/>
          <p:cNvGrpSpPr/>
          <p:nvPr/>
        </p:nvGrpSpPr>
        <p:grpSpPr>
          <a:xfrm>
            <a:off x="825795" y="2871865"/>
            <a:ext cx="430033" cy="430033"/>
            <a:chOff x="3784104" y="1923678"/>
            <a:chExt cx="381000" cy="381000"/>
          </a:xfrm>
          <a:solidFill>
            <a:schemeClr val="tx2"/>
          </a:solidFill>
        </p:grpSpPr>
        <p:sp>
          <p:nvSpPr>
            <p:cNvPr id="3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3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33" name="テキスト ボックス 32"/>
          <p:cNvSpPr txBox="1"/>
          <p:nvPr/>
        </p:nvSpPr>
        <p:spPr>
          <a:xfrm>
            <a:off x="7309223" y="1442181"/>
            <a:ext cx="728189" cy="728189"/>
          </a:xfrm>
          <a:prstGeom prst="rect">
            <a:avLst/>
          </a:prstGeom>
        </p:spPr>
        <p:txBody>
          <a:bodyPr wrap="none" lIns="0" tIns="0" rIns="0" bIns="0" rtlCol="0" anchor="t" anchorCtr="0">
            <a:normAutofit/>
          </a:bodyPr>
          <a:lstStyle/>
          <a:p>
            <a:pPr>
              <a:lnSpc>
                <a:spcPts val="2100"/>
              </a:lnSpc>
              <a:spcBef>
                <a:spcPct val="0"/>
              </a:spcBef>
              <a:defRPr/>
            </a:pPr>
            <a:endParaRPr lang="ja-JP" altLang="en-US" sz="1350">
              <a:solidFill>
                <a:prstClr val="black"/>
              </a:solidFill>
              <a:latin typeface="HGP創英角ｺﾞｼｯｸUB"/>
              <a:ea typeface="HGP創英角ｺﾞｼｯｸUB"/>
            </a:endParaRPr>
          </a:p>
        </p:txBody>
      </p:sp>
      <p:sp>
        <p:nvSpPr>
          <p:cNvPr id="34" name="Freeform 447"/>
          <p:cNvSpPr>
            <a:spLocks noEditPoints="1"/>
          </p:cNvSpPr>
          <p:nvPr/>
        </p:nvSpPr>
        <p:spPr bwMode="auto">
          <a:xfrm>
            <a:off x="8041330" y="1899154"/>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5" name="テキスト ボックス 34"/>
          <p:cNvSpPr txBox="1"/>
          <p:nvPr/>
        </p:nvSpPr>
        <p:spPr>
          <a:xfrm>
            <a:off x="6857120" y="1163220"/>
            <a:ext cx="801150" cy="157754"/>
          </a:xfrm>
          <a:prstGeom prst="rect">
            <a:avLst/>
          </a:prstGeom>
        </p:spPr>
        <p:txBody>
          <a:bodyPr wrap="square" lIns="0" tIns="0" rIns="0" bIns="0" rtlCol="0" anchor="t" anchorCtr="0">
            <a:noAutofit/>
          </a:bodyPr>
          <a:lstStyle/>
          <a:p>
            <a:pPr>
              <a:spcBef>
                <a:spcPct val="0"/>
              </a:spcBef>
            </a:pPr>
            <a:r>
              <a:rPr lang="en-US" altLang="ja-JP" sz="788" b="1" dirty="0">
                <a:solidFill>
                  <a:srgbClr val="FF6600"/>
                </a:solidFill>
                <a:cs typeface="メイリオ" pitchFamily="50" charset="-128"/>
              </a:rPr>
              <a:t>DB Server</a:t>
            </a:r>
            <a:endParaRPr lang="ja-JP" altLang="en-US" sz="788" b="1" dirty="0">
              <a:solidFill>
                <a:srgbClr val="FF6600"/>
              </a:solidFill>
              <a:cs typeface="メイリオ" pitchFamily="50" charset="-128"/>
            </a:endParaRPr>
          </a:p>
        </p:txBody>
      </p:sp>
      <p:sp>
        <p:nvSpPr>
          <p:cNvPr id="36" name="テキスト ボックス 35"/>
          <p:cNvSpPr txBox="1"/>
          <p:nvPr/>
        </p:nvSpPr>
        <p:spPr>
          <a:xfrm>
            <a:off x="7710176" y="1163159"/>
            <a:ext cx="1376259" cy="172032"/>
          </a:xfrm>
          <a:prstGeom prst="rect">
            <a:avLst/>
          </a:prstGeom>
        </p:spPr>
        <p:txBody>
          <a:bodyPr wrap="square" lIns="0" tIns="0" rIns="0" bIns="0" rtlCol="0" anchor="t" anchorCtr="0">
            <a:normAutofit/>
          </a:bodyPr>
          <a:lstStyle/>
          <a:p>
            <a:pPr>
              <a:spcBef>
                <a:spcPct val="0"/>
              </a:spcBef>
            </a:pPr>
            <a:r>
              <a:rPr lang="en-US" altLang="ja-JP" sz="788" b="1" dirty="0">
                <a:solidFill>
                  <a:srgbClr val="FF6600"/>
                </a:solidFill>
                <a:cs typeface="メイリオ" pitchFamily="50" charset="-128"/>
              </a:rPr>
              <a:t>Application Server</a:t>
            </a:r>
            <a:endParaRPr lang="ja-JP" altLang="en-US" sz="788" b="1" dirty="0">
              <a:solidFill>
                <a:srgbClr val="FF6600"/>
              </a:solidFill>
              <a:cs typeface="メイリオ" pitchFamily="50" charset="-128"/>
            </a:endParaRPr>
          </a:p>
        </p:txBody>
      </p:sp>
      <p:sp>
        <p:nvSpPr>
          <p:cNvPr id="37" name="テキスト ボックス 36"/>
          <p:cNvSpPr txBox="1"/>
          <p:nvPr/>
        </p:nvSpPr>
        <p:spPr>
          <a:xfrm>
            <a:off x="6818410" y="2930974"/>
            <a:ext cx="1726840" cy="586527"/>
          </a:xfrm>
          <a:prstGeom prst="rect">
            <a:avLst/>
          </a:prstGeom>
          <a:ln>
            <a:noFill/>
          </a:ln>
        </p:spPr>
        <p:txBody>
          <a:bodyPr wrap="square" lIns="0" tIns="0" rIns="0" bIns="0" rtlCol="0" anchor="t" anchorCtr="0">
            <a:normAutofit/>
          </a:bodyPr>
          <a:lstStyle/>
          <a:p>
            <a:pPr>
              <a:spcBef>
                <a:spcPct val="0"/>
              </a:spcBef>
            </a:pPr>
            <a:r>
              <a:rPr lang="ja-JP" altLang="en-US" sz="750" b="1" u="sng" dirty="0">
                <a:solidFill>
                  <a:srgbClr val="404040"/>
                </a:solidFill>
                <a:cs typeface="メイリオ" pitchFamily="50" charset="-128"/>
              </a:rPr>
              <a:t>クライアント</a:t>
            </a:r>
            <a:endParaRPr lang="en-US" altLang="ja-JP" sz="750" b="1" u="sng" dirty="0">
              <a:solidFill>
                <a:srgbClr val="404040"/>
              </a:solidFill>
              <a:cs typeface="メイリオ" pitchFamily="50" charset="-128"/>
            </a:endParaRPr>
          </a:p>
          <a:p>
            <a:pPr>
              <a:spcBef>
                <a:spcPct val="0"/>
              </a:spcBef>
            </a:pPr>
            <a:r>
              <a:rPr lang="ja-JP" altLang="en-US" sz="750" dirty="0">
                <a:solidFill>
                  <a:srgbClr val="404040"/>
                </a:solidFill>
                <a:cs typeface="メイリオ" pitchFamily="50" charset="-128"/>
              </a:rPr>
              <a:t>■ </a:t>
            </a:r>
            <a:r>
              <a:rPr lang="en-US" altLang="ja-JP" sz="750" dirty="0">
                <a:solidFill>
                  <a:srgbClr val="404040"/>
                </a:solidFill>
                <a:cs typeface="メイリオ" pitchFamily="50" charset="-128"/>
              </a:rPr>
              <a:t>Windows</a:t>
            </a:r>
            <a:r>
              <a:rPr lang="ja-JP" altLang="en-US" sz="750" dirty="0">
                <a:solidFill>
                  <a:srgbClr val="404040"/>
                </a:solidFill>
                <a:cs typeface="メイリオ" pitchFamily="50" charset="-128"/>
              </a:rPr>
              <a:t> </a:t>
            </a:r>
            <a:endParaRPr lang="en-US" altLang="ja-JP" sz="750" dirty="0">
              <a:solidFill>
                <a:srgbClr val="404040"/>
              </a:solidFill>
              <a:cs typeface="メイリオ" pitchFamily="50" charset="-128"/>
            </a:endParaRPr>
          </a:p>
          <a:p>
            <a:pPr>
              <a:spcBef>
                <a:spcPct val="0"/>
              </a:spcBef>
            </a:pPr>
            <a:r>
              <a:rPr lang="ja-JP" altLang="en-US" sz="750" dirty="0">
                <a:solidFill>
                  <a:srgbClr val="404040"/>
                </a:solidFill>
                <a:cs typeface="メイリオ" pitchFamily="50" charset="-128"/>
              </a:rPr>
              <a:t>　　</a:t>
            </a:r>
            <a:endParaRPr lang="en-US" altLang="ja-JP" sz="750" dirty="0">
              <a:solidFill>
                <a:srgbClr val="404040"/>
              </a:solidFill>
              <a:cs typeface="メイリオ" pitchFamily="50" charset="-128"/>
            </a:endParaRPr>
          </a:p>
        </p:txBody>
      </p:sp>
      <p:cxnSp>
        <p:nvCxnSpPr>
          <p:cNvPr id="38" name="直線コネクタ 37"/>
          <p:cNvCxnSpPr/>
          <p:nvPr/>
        </p:nvCxnSpPr>
        <p:spPr>
          <a:xfrm>
            <a:off x="8162597" y="2366016"/>
            <a:ext cx="0" cy="35380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39" name="角丸四角形 38"/>
          <p:cNvSpPr/>
          <p:nvPr/>
        </p:nvSpPr>
        <p:spPr>
          <a:xfrm>
            <a:off x="6514037" y="604196"/>
            <a:ext cx="2199736" cy="398775"/>
          </a:xfrm>
          <a:prstGeom prst="roundRect">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ja-JP" sz="800" b="1" dirty="0" err="1">
                <a:solidFill>
                  <a:srgbClr val="FFFFFF"/>
                </a:solidFill>
                <a:cs typeface="メイリオ" pitchFamily="50" charset="-128"/>
              </a:rPr>
              <a:t>SuperStream</a:t>
            </a:r>
            <a:r>
              <a:rPr lang="en-US" altLang="ja-JP" sz="800" b="1" dirty="0">
                <a:solidFill>
                  <a:srgbClr val="FFFFFF"/>
                </a:solidFill>
                <a:cs typeface="メイリオ" pitchFamily="50" charset="-128"/>
              </a:rPr>
              <a:t>-NX</a:t>
            </a:r>
            <a:r>
              <a:rPr lang="ja-JP" altLang="en-US" sz="800" b="1" dirty="0">
                <a:solidFill>
                  <a:srgbClr val="FFFFFF"/>
                </a:solidFill>
                <a:cs typeface="メイリオ" pitchFamily="50" charset="-128"/>
              </a:rPr>
              <a:t> </a:t>
            </a:r>
            <a:r>
              <a:rPr lang="en-US" altLang="ja-JP" sz="800" b="1" dirty="0">
                <a:solidFill>
                  <a:srgbClr val="FFFFFF"/>
                </a:solidFill>
                <a:cs typeface="メイリオ" pitchFamily="50" charset="-128"/>
              </a:rPr>
              <a:t>GM </a:t>
            </a:r>
          </a:p>
          <a:p>
            <a:pPr algn="ctr"/>
            <a:r>
              <a:rPr lang="ja-JP" altLang="en-US" sz="800" b="1" dirty="0">
                <a:solidFill>
                  <a:srgbClr val="FFFFFF"/>
                </a:solidFill>
                <a:cs typeface="メイリオ" pitchFamily="50" charset="-128"/>
              </a:rPr>
              <a:t>グループ経営管理</a:t>
            </a:r>
          </a:p>
        </p:txBody>
      </p:sp>
      <p:sp>
        <p:nvSpPr>
          <p:cNvPr id="41" name="テキスト ボックス 40"/>
          <p:cNvSpPr txBox="1"/>
          <p:nvPr/>
        </p:nvSpPr>
        <p:spPr>
          <a:xfrm>
            <a:off x="6491671" y="1539278"/>
            <a:ext cx="1218505" cy="516097"/>
          </a:xfrm>
          <a:prstGeom prst="rect">
            <a:avLst/>
          </a:prstGeom>
          <a:noFill/>
        </p:spPr>
        <p:txBody>
          <a:bodyPr wrap="none" lIns="0" tIns="0" rIns="0" bIns="0" rtlCol="0" anchor="t" anchorCtr="0">
            <a:noAutofit/>
          </a:bodyPr>
          <a:lstStyle/>
          <a:p>
            <a:pPr algn="ctr">
              <a:lnSpc>
                <a:spcPts val="1350"/>
              </a:lnSpc>
              <a:spcBef>
                <a:spcPct val="0"/>
              </a:spcBef>
            </a:pPr>
            <a:r>
              <a:rPr lang="en-US" altLang="ja-JP" sz="750" b="1" dirty="0">
                <a:solidFill>
                  <a:srgbClr val="0065AE"/>
                </a:solidFill>
                <a:cs typeface="メイリオ" pitchFamily="50" charset="-128"/>
              </a:rPr>
              <a:t>Windows</a:t>
            </a:r>
          </a:p>
          <a:p>
            <a:pPr algn="ctr">
              <a:lnSpc>
                <a:spcPts val="1350"/>
              </a:lnSpc>
              <a:spcBef>
                <a:spcPct val="0"/>
              </a:spcBef>
            </a:pPr>
            <a:endParaRPr lang="en-US" altLang="ja-JP" sz="750" b="1" dirty="0">
              <a:solidFill>
                <a:srgbClr val="0065AE"/>
              </a:solidFill>
              <a:cs typeface="メイリオ" pitchFamily="50" charset="-128"/>
            </a:endParaRPr>
          </a:p>
        </p:txBody>
      </p:sp>
      <p:sp>
        <p:nvSpPr>
          <p:cNvPr id="44" name="Freeform 416"/>
          <p:cNvSpPr>
            <a:spLocks noEditPoints="1"/>
          </p:cNvSpPr>
          <p:nvPr/>
        </p:nvSpPr>
        <p:spPr bwMode="auto">
          <a:xfrm>
            <a:off x="6761847" y="3670293"/>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5" name="Freeform 447"/>
          <p:cNvSpPr>
            <a:spLocks noEditPoints="1"/>
          </p:cNvSpPr>
          <p:nvPr/>
        </p:nvSpPr>
        <p:spPr bwMode="auto">
          <a:xfrm>
            <a:off x="7015542" y="1870482"/>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cxnSp>
        <p:nvCxnSpPr>
          <p:cNvPr id="46" name="直線コネクタ 45"/>
          <p:cNvCxnSpPr/>
          <p:nvPr/>
        </p:nvCxnSpPr>
        <p:spPr>
          <a:xfrm flipH="1">
            <a:off x="7187746" y="2331973"/>
            <a:ext cx="582" cy="387846"/>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grpSp>
        <p:nvGrpSpPr>
          <p:cNvPr id="47" name="グループ化 525"/>
          <p:cNvGrpSpPr/>
          <p:nvPr/>
        </p:nvGrpSpPr>
        <p:grpSpPr>
          <a:xfrm>
            <a:off x="7594486" y="2871865"/>
            <a:ext cx="430033" cy="430033"/>
            <a:chOff x="3784104" y="1923678"/>
            <a:chExt cx="381000" cy="381000"/>
          </a:xfrm>
          <a:solidFill>
            <a:srgbClr val="008CCF"/>
          </a:solidFill>
        </p:grpSpPr>
        <p:sp>
          <p:nvSpPr>
            <p:cNvPr id="4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54C2F0"/>
                </a:solidFill>
              </a:endParaRPr>
            </a:p>
          </p:txBody>
        </p:sp>
        <p:sp>
          <p:nvSpPr>
            <p:cNvPr id="4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54C2F0"/>
                </a:solidFill>
              </a:endParaRPr>
            </a:p>
          </p:txBody>
        </p:sp>
      </p:grpSp>
      <p:cxnSp>
        <p:nvCxnSpPr>
          <p:cNvPr id="50" name="直線コネクタ 49"/>
          <p:cNvCxnSpPr>
            <a:cxnSpLocks/>
          </p:cNvCxnSpPr>
          <p:nvPr/>
        </p:nvCxnSpPr>
        <p:spPr>
          <a:xfrm>
            <a:off x="7806263" y="2725926"/>
            <a:ext cx="0" cy="18874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51" name="テキスト ボックス 50"/>
          <p:cNvSpPr txBox="1"/>
          <p:nvPr/>
        </p:nvSpPr>
        <p:spPr>
          <a:xfrm>
            <a:off x="7616744" y="1185609"/>
            <a:ext cx="1218505" cy="516097"/>
          </a:xfrm>
          <a:prstGeom prst="rect">
            <a:avLst/>
          </a:prstGeom>
          <a:noFill/>
        </p:spPr>
        <p:txBody>
          <a:bodyPr wrap="none" lIns="0" tIns="0" rIns="0" bIns="0" rtlCol="0" anchor="t" anchorCtr="0">
            <a:noAutofit/>
          </a:bodyPr>
          <a:lstStyle/>
          <a:p>
            <a:pPr algn="ctr">
              <a:lnSpc>
                <a:spcPts val="1350"/>
              </a:lnSpc>
              <a:spcBef>
                <a:spcPct val="0"/>
              </a:spcBef>
            </a:pPr>
            <a:endParaRPr lang="en-US" altLang="ja-JP" sz="750" b="1" dirty="0">
              <a:solidFill>
                <a:srgbClr val="0065AE"/>
              </a:solidFill>
              <a:cs typeface="メイリオ" pitchFamily="50" charset="-128"/>
            </a:endParaRPr>
          </a:p>
          <a:p>
            <a:pPr algn="ctr">
              <a:lnSpc>
                <a:spcPts val="1350"/>
              </a:lnSpc>
              <a:spcBef>
                <a:spcPct val="0"/>
              </a:spcBef>
            </a:pPr>
            <a:endParaRPr lang="en-US" altLang="ja-JP" sz="750" b="1" dirty="0">
              <a:solidFill>
                <a:srgbClr val="0065AE"/>
              </a:solidFill>
              <a:cs typeface="メイリオ" pitchFamily="50" charset="-128"/>
            </a:endParaRPr>
          </a:p>
          <a:p>
            <a:pPr algn="ctr">
              <a:lnSpc>
                <a:spcPts val="1350"/>
              </a:lnSpc>
              <a:spcBef>
                <a:spcPct val="0"/>
              </a:spcBef>
            </a:pPr>
            <a:r>
              <a:rPr lang="en-US" altLang="ja-JP" sz="750" b="1" dirty="0">
                <a:solidFill>
                  <a:srgbClr val="0065AE"/>
                </a:solidFill>
                <a:cs typeface="メイリオ" pitchFamily="50" charset="-128"/>
              </a:rPr>
              <a:t>Windows</a:t>
            </a:r>
          </a:p>
          <a:p>
            <a:pPr algn="ctr">
              <a:lnSpc>
                <a:spcPts val="1350"/>
              </a:lnSpc>
              <a:spcBef>
                <a:spcPct val="0"/>
              </a:spcBef>
            </a:pPr>
            <a:endParaRPr lang="en-US" altLang="ja-JP" sz="750" b="1" dirty="0">
              <a:solidFill>
                <a:srgbClr val="0065AE"/>
              </a:solidFill>
              <a:cs typeface="メイリオ" pitchFamily="50" charset="-128"/>
            </a:endParaRPr>
          </a:p>
        </p:txBody>
      </p:sp>
      <p:sp>
        <p:nvSpPr>
          <p:cNvPr id="52" name="テキスト ボックス 51"/>
          <p:cNvSpPr txBox="1"/>
          <p:nvPr/>
        </p:nvSpPr>
        <p:spPr>
          <a:xfrm>
            <a:off x="1367398" y="1534879"/>
            <a:ext cx="1605635" cy="573441"/>
          </a:xfrm>
          <a:prstGeom prst="rect">
            <a:avLst/>
          </a:prstGeom>
          <a:noFill/>
        </p:spPr>
        <p:txBody>
          <a:bodyPr wrap="none" lIns="0" tIns="0" rIns="0" bIns="0" rtlCol="0" anchor="t" anchorCtr="0">
            <a:noAutofit/>
          </a:bodyPr>
          <a:lstStyle/>
          <a:p>
            <a:pPr algn="ctr">
              <a:lnSpc>
                <a:spcPts val="1350"/>
              </a:lnSpc>
              <a:spcBef>
                <a:spcPct val="0"/>
              </a:spcBef>
            </a:pPr>
            <a:r>
              <a:rPr lang="en-US" altLang="ja-JP" sz="825" b="1" dirty="0">
                <a:solidFill>
                  <a:srgbClr val="0065AE"/>
                </a:solidFill>
                <a:cs typeface="メイリオ" pitchFamily="50" charset="-128"/>
              </a:rPr>
              <a:t>Windows</a:t>
            </a:r>
          </a:p>
          <a:p>
            <a:pPr algn="ctr">
              <a:lnSpc>
                <a:spcPts val="1350"/>
              </a:lnSpc>
              <a:spcBef>
                <a:spcPct val="0"/>
              </a:spcBef>
            </a:pPr>
            <a:endParaRPr lang="en-US" altLang="ja-JP" sz="825" b="1" dirty="0">
              <a:solidFill>
                <a:srgbClr val="0065AE"/>
              </a:solidFill>
              <a:cs typeface="メイリオ" pitchFamily="50" charset="-128"/>
            </a:endParaRPr>
          </a:p>
        </p:txBody>
      </p:sp>
      <p:sp>
        <p:nvSpPr>
          <p:cNvPr id="53" name="テキスト ボックス 52"/>
          <p:cNvSpPr txBox="1"/>
          <p:nvPr/>
        </p:nvSpPr>
        <p:spPr>
          <a:xfrm>
            <a:off x="185512" y="1314702"/>
            <a:ext cx="1218505" cy="566301"/>
          </a:xfrm>
          <a:prstGeom prst="rect">
            <a:avLst/>
          </a:prstGeom>
          <a:noFill/>
        </p:spPr>
        <p:txBody>
          <a:bodyPr wrap="none" lIns="0" tIns="0" rIns="0" bIns="0" rtlCol="0" anchor="t" anchorCtr="0">
            <a:noAutofit/>
          </a:bodyPr>
          <a:lstStyle/>
          <a:p>
            <a:pPr algn="ctr">
              <a:lnSpc>
                <a:spcPts val="1350"/>
              </a:lnSpc>
              <a:spcBef>
                <a:spcPct val="0"/>
              </a:spcBef>
            </a:pPr>
            <a:r>
              <a:rPr lang="ja-JP" altLang="en-US" sz="825" b="1" dirty="0">
                <a:solidFill>
                  <a:srgbClr val="0065AE"/>
                </a:solidFill>
                <a:cs typeface="メイリオ" pitchFamily="50" charset="-128"/>
              </a:rPr>
              <a:t>データベースの</a:t>
            </a:r>
            <a:endParaRPr lang="en-US" altLang="ja-JP" sz="825" b="1" dirty="0">
              <a:solidFill>
                <a:srgbClr val="0065AE"/>
              </a:solidFill>
              <a:cs typeface="メイリオ" pitchFamily="50" charset="-128"/>
            </a:endParaRPr>
          </a:p>
          <a:p>
            <a:pPr algn="ctr">
              <a:lnSpc>
                <a:spcPts val="1350"/>
              </a:lnSpc>
              <a:spcBef>
                <a:spcPct val="0"/>
              </a:spcBef>
            </a:pPr>
            <a:r>
              <a:rPr lang="ja-JP" altLang="en-US" sz="825" b="1" dirty="0">
                <a:solidFill>
                  <a:srgbClr val="0065AE"/>
                </a:solidFill>
                <a:cs typeface="メイリオ" pitchFamily="50" charset="-128"/>
              </a:rPr>
              <a:t>システム要件に適合</a:t>
            </a:r>
            <a:endParaRPr lang="en-US" altLang="ja-JP" sz="825" b="1" dirty="0">
              <a:solidFill>
                <a:srgbClr val="0065AE"/>
              </a:solidFill>
              <a:cs typeface="メイリオ" pitchFamily="50" charset="-128"/>
            </a:endParaRPr>
          </a:p>
          <a:p>
            <a:pPr algn="ctr">
              <a:lnSpc>
                <a:spcPts val="1350"/>
              </a:lnSpc>
              <a:spcBef>
                <a:spcPct val="0"/>
              </a:spcBef>
            </a:pPr>
            <a:r>
              <a:rPr lang="ja-JP" altLang="en-US" sz="825" b="1" dirty="0">
                <a:solidFill>
                  <a:srgbClr val="0065AE"/>
                </a:solidFill>
                <a:cs typeface="メイリオ" pitchFamily="50" charset="-128"/>
              </a:rPr>
              <a:t>していること</a:t>
            </a:r>
          </a:p>
        </p:txBody>
      </p:sp>
      <p:sp>
        <p:nvSpPr>
          <p:cNvPr id="54" name="テキスト ボックス 53"/>
          <p:cNvSpPr txBox="1"/>
          <p:nvPr/>
        </p:nvSpPr>
        <p:spPr>
          <a:xfrm>
            <a:off x="927855" y="2128408"/>
            <a:ext cx="802817" cy="286721"/>
          </a:xfrm>
          <a:prstGeom prst="rect">
            <a:avLst/>
          </a:prstGeom>
          <a:noFill/>
        </p:spPr>
        <p:txBody>
          <a:bodyPr wrap="none" lIns="0" tIns="0" rIns="0" bIns="0" rtlCol="0" anchor="t" anchorCtr="0">
            <a:noAutofit/>
          </a:bodyPr>
          <a:lstStyle/>
          <a:p>
            <a:pPr algn="ctr">
              <a:spcBef>
                <a:spcPct val="0"/>
              </a:spcBef>
            </a:pPr>
            <a:r>
              <a:rPr lang="en-US" altLang="ja-JP" sz="900" b="1" dirty="0">
                <a:solidFill>
                  <a:srgbClr val="C00000"/>
                </a:solidFill>
                <a:cs typeface="メイリオ" pitchFamily="50" charset="-128"/>
              </a:rPr>
              <a:t>Oracle</a:t>
            </a:r>
          </a:p>
          <a:p>
            <a:pPr algn="ctr">
              <a:spcBef>
                <a:spcPct val="0"/>
              </a:spcBef>
            </a:pPr>
            <a:r>
              <a:rPr lang="ja-JP" altLang="en-US" sz="600" b="1" dirty="0">
                <a:solidFill>
                  <a:srgbClr val="C00000"/>
                </a:solidFill>
                <a:cs typeface="メイリオ" pitchFamily="50" charset="-128"/>
              </a:rPr>
              <a:t>（</a:t>
            </a:r>
            <a:r>
              <a:rPr lang="en-US" altLang="ja-JP" sz="600" b="1" dirty="0">
                <a:solidFill>
                  <a:srgbClr val="C00000"/>
                </a:solidFill>
                <a:cs typeface="メイリオ" pitchFamily="50" charset="-128"/>
              </a:rPr>
              <a:t>Unicode/Shift-JIS)</a:t>
            </a:r>
            <a:endParaRPr lang="en-US" altLang="ja-JP" sz="900" b="1" dirty="0">
              <a:solidFill>
                <a:srgbClr val="C00000"/>
              </a:solidFill>
              <a:cs typeface="メイリオ" pitchFamily="50" charset="-128"/>
            </a:endParaRPr>
          </a:p>
          <a:p>
            <a:pPr algn="ctr">
              <a:spcBef>
                <a:spcPct val="0"/>
              </a:spcBef>
            </a:pPr>
            <a:endParaRPr lang="ja-JP" altLang="en-US" sz="825" b="1" dirty="0">
              <a:solidFill>
                <a:srgbClr val="C00000"/>
              </a:solidFill>
              <a:cs typeface="メイリオ" pitchFamily="50" charset="-128"/>
            </a:endParaRPr>
          </a:p>
        </p:txBody>
      </p:sp>
      <p:sp>
        <p:nvSpPr>
          <p:cNvPr id="55" name="テキスト ボックス 54"/>
          <p:cNvSpPr txBox="1"/>
          <p:nvPr/>
        </p:nvSpPr>
        <p:spPr>
          <a:xfrm>
            <a:off x="2239830" y="2090844"/>
            <a:ext cx="917506" cy="435512"/>
          </a:xfrm>
          <a:prstGeom prst="rect">
            <a:avLst/>
          </a:prstGeom>
          <a:noFill/>
        </p:spPr>
        <p:txBody>
          <a:bodyPr wrap="none" lIns="0" tIns="0" rIns="0" bIns="0" rtlCol="0" anchor="t" anchorCtr="0">
            <a:noAutofit/>
          </a:bodyPr>
          <a:lstStyle/>
          <a:p>
            <a:pPr algn="ctr">
              <a:lnSpc>
                <a:spcPts val="1350"/>
              </a:lnSpc>
              <a:spcBef>
                <a:spcPct val="0"/>
              </a:spcBef>
            </a:pPr>
            <a:r>
              <a:rPr lang="en-US" altLang="ja-JP" sz="900" b="1" dirty="0">
                <a:solidFill>
                  <a:srgbClr val="C00000"/>
                </a:solidFill>
                <a:cs typeface="メイリオ" pitchFamily="50" charset="-128"/>
              </a:rPr>
              <a:t>IIS</a:t>
            </a:r>
          </a:p>
          <a:p>
            <a:pPr algn="ctr">
              <a:lnSpc>
                <a:spcPts val="1350"/>
              </a:lnSpc>
              <a:spcBef>
                <a:spcPct val="0"/>
              </a:spcBef>
            </a:pPr>
            <a:r>
              <a:rPr lang="en-US" altLang="ja-JP" sz="900" b="1" dirty="0">
                <a:solidFill>
                  <a:srgbClr val="C00000"/>
                </a:solidFill>
                <a:cs typeface="メイリオ" pitchFamily="50" charset="-128"/>
              </a:rPr>
              <a:t>SVF</a:t>
            </a:r>
            <a:endParaRPr lang="ja-JP" altLang="en-US" sz="900" b="1" dirty="0">
              <a:solidFill>
                <a:srgbClr val="C00000"/>
              </a:solidFill>
              <a:cs typeface="メイリオ" pitchFamily="50" charset="-128"/>
            </a:endParaRPr>
          </a:p>
        </p:txBody>
      </p:sp>
      <p:sp>
        <p:nvSpPr>
          <p:cNvPr id="56" name="テキスト ボックス 55"/>
          <p:cNvSpPr txBox="1"/>
          <p:nvPr/>
        </p:nvSpPr>
        <p:spPr>
          <a:xfrm>
            <a:off x="5891618" y="4961613"/>
            <a:ext cx="3192764" cy="226787"/>
          </a:xfrm>
          <a:prstGeom prst="rect">
            <a:avLst/>
          </a:prstGeom>
          <a:noFill/>
        </p:spPr>
        <p:txBody>
          <a:bodyPr wrap="square" rtlCol="0">
            <a:spAutoFit/>
          </a:bodyPr>
          <a:lstStyle/>
          <a:p>
            <a:r>
              <a:rPr lang="en-US" altLang="ja-JP" sz="788" dirty="0"/>
              <a:t>※</a:t>
            </a:r>
            <a:r>
              <a:rPr lang="ja-JP" altLang="en-US" sz="788" dirty="0"/>
              <a:t>詳細情報等は最新版の稼働環境表を別途ご確認ください</a:t>
            </a:r>
          </a:p>
        </p:txBody>
      </p:sp>
      <p:sp>
        <p:nvSpPr>
          <p:cNvPr id="59" name="テキスト ボックス 58"/>
          <p:cNvSpPr txBox="1"/>
          <p:nvPr/>
        </p:nvSpPr>
        <p:spPr>
          <a:xfrm>
            <a:off x="609406" y="3379275"/>
            <a:ext cx="2428953" cy="579552"/>
          </a:xfrm>
          <a:prstGeom prst="rect">
            <a:avLst/>
          </a:prstGeom>
        </p:spPr>
        <p:txBody>
          <a:bodyPr wrap="square" lIns="0" tIns="0" rIns="0" bIns="0" rtlCol="0" anchor="t" anchorCtr="0">
            <a:noAutofit/>
          </a:bodyPr>
          <a:lstStyle/>
          <a:p>
            <a:pPr>
              <a:spcBef>
                <a:spcPct val="0"/>
              </a:spcBef>
              <a:defRPr/>
            </a:pP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Windows </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.NET Framework </a:t>
            </a: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Adobe Reader / Adobe Acrobat</a:t>
            </a: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Microsoft Excel</a:t>
            </a: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（ストアアプリ版を除く） </a:t>
            </a: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Microsoft Word</a:t>
            </a: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（ストアアプリ版を除く）</a:t>
            </a: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p:txBody>
      </p:sp>
      <p:sp>
        <p:nvSpPr>
          <p:cNvPr id="60" name="テキスト ボックス 59"/>
          <p:cNvSpPr txBox="1"/>
          <p:nvPr/>
        </p:nvSpPr>
        <p:spPr>
          <a:xfrm>
            <a:off x="3889690" y="2942494"/>
            <a:ext cx="1726840" cy="398910"/>
          </a:xfrm>
          <a:prstGeom prst="rect">
            <a:avLst/>
          </a:prstGeom>
        </p:spPr>
        <p:txBody>
          <a:bodyPr wrap="square" lIns="0" tIns="0" rIns="0" bIns="0" rtlCol="0" anchor="t" anchorCtr="0">
            <a:noAutofit/>
          </a:bodyPr>
          <a:lstStyle/>
          <a:p>
            <a:pPr>
              <a:spcBef>
                <a:spcPct val="0"/>
              </a:spcBef>
              <a:defRPr/>
            </a:pPr>
            <a:r>
              <a:rPr lang="en-US" altLang="ja-JP" sz="788" b="1" u="sng" dirty="0">
                <a:solidFill>
                  <a:prstClr val="black">
                    <a:lumMod val="75000"/>
                    <a:lumOff val="25000"/>
                  </a:prstClr>
                </a:solidFill>
                <a:latin typeface="メイリオ" pitchFamily="50" charset="-128"/>
                <a:ea typeface="メイリオ" pitchFamily="50" charset="-128"/>
                <a:cs typeface="メイリオ" pitchFamily="50" charset="-128"/>
              </a:rPr>
              <a:t> </a:t>
            </a: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Microsoft Edge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Google Chrome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Mozilla Firefox</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Windows</a:t>
            </a:r>
          </a:p>
        </p:txBody>
      </p:sp>
      <p:sp>
        <p:nvSpPr>
          <p:cNvPr id="61" name="角丸四角形 60"/>
          <p:cNvSpPr/>
          <p:nvPr/>
        </p:nvSpPr>
        <p:spPr>
          <a:xfrm>
            <a:off x="4938886" y="882439"/>
            <a:ext cx="1469318" cy="4012123"/>
          </a:xfrm>
          <a:prstGeom prst="roundRect">
            <a:avLst>
              <a:gd name="adj" fmla="val 5215"/>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63" name="角丸四角形 62"/>
          <p:cNvSpPr/>
          <p:nvPr/>
        </p:nvSpPr>
        <p:spPr>
          <a:xfrm>
            <a:off x="4956744" y="590786"/>
            <a:ext cx="1451460" cy="415276"/>
          </a:xfrm>
          <a:prstGeom prst="roundRect">
            <a:avLst/>
          </a:prstGeom>
          <a:solidFill>
            <a:schemeClr val="accent3"/>
          </a:solidFill>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defRPr/>
            </a:pPr>
            <a:r>
              <a:rPr lang="en-US" altLang="ja-JP" sz="800" b="1" dirty="0" err="1">
                <a:solidFill>
                  <a:srgbClr val="FFFFFF"/>
                </a:solidFill>
                <a:latin typeface="メイリオ" pitchFamily="50" charset="-128"/>
                <a:ea typeface="メイリオ" pitchFamily="50" charset="-128"/>
                <a:cs typeface="メイリオ" pitchFamily="50" charset="-128"/>
              </a:rPr>
              <a:t>SuperStream</a:t>
            </a:r>
            <a:r>
              <a:rPr lang="en-US" altLang="ja-JP" sz="800" b="1" dirty="0">
                <a:solidFill>
                  <a:srgbClr val="FFFFFF"/>
                </a:solidFill>
                <a:latin typeface="メイリオ" pitchFamily="50" charset="-128"/>
                <a:ea typeface="メイリオ" pitchFamily="50" charset="-128"/>
                <a:cs typeface="メイリオ" pitchFamily="50" charset="-128"/>
              </a:rPr>
              <a:t>-NX</a:t>
            </a:r>
            <a:r>
              <a:rPr lang="ja-JP" altLang="en-US" sz="800" b="1" dirty="0">
                <a:solidFill>
                  <a:srgbClr val="FFFFFF"/>
                </a:solidFill>
                <a:latin typeface="メイリオ" pitchFamily="50" charset="-128"/>
                <a:ea typeface="メイリオ" pitchFamily="50" charset="-128"/>
                <a:cs typeface="メイリオ" pitchFamily="50" charset="-128"/>
              </a:rPr>
              <a:t> </a:t>
            </a:r>
            <a:r>
              <a:rPr lang="en-US" altLang="ja-JP" sz="800" b="1" dirty="0">
                <a:solidFill>
                  <a:srgbClr val="FFFFFF"/>
                </a:solidFill>
                <a:latin typeface="メイリオ" pitchFamily="50" charset="-128"/>
                <a:ea typeface="メイリオ" pitchFamily="50" charset="-128"/>
                <a:cs typeface="メイリオ" pitchFamily="50" charset="-128"/>
              </a:rPr>
              <a:t>TM</a:t>
            </a:r>
          </a:p>
          <a:p>
            <a:pPr algn="ctr">
              <a:spcBef>
                <a:spcPct val="0"/>
              </a:spcBef>
              <a:defRPr/>
            </a:pPr>
            <a:r>
              <a:rPr lang="ja-JP" altLang="en-US" sz="800" b="1" dirty="0">
                <a:solidFill>
                  <a:srgbClr val="FFFFFF"/>
                </a:solidFill>
                <a:latin typeface="メイリオ" pitchFamily="50" charset="-128"/>
                <a:ea typeface="メイリオ" pitchFamily="50" charset="-128"/>
                <a:cs typeface="メイリオ" pitchFamily="50" charset="-128"/>
              </a:rPr>
              <a:t>勤怠管理</a:t>
            </a:r>
          </a:p>
        </p:txBody>
      </p:sp>
      <p:grpSp>
        <p:nvGrpSpPr>
          <p:cNvPr id="65" name="グループ化 525"/>
          <p:cNvGrpSpPr/>
          <p:nvPr/>
        </p:nvGrpSpPr>
        <p:grpSpPr>
          <a:xfrm>
            <a:off x="5038178" y="2871865"/>
            <a:ext cx="430033" cy="430033"/>
            <a:chOff x="3784104" y="1923678"/>
            <a:chExt cx="381000" cy="381000"/>
          </a:xfrm>
          <a:solidFill>
            <a:schemeClr val="tx2"/>
          </a:solidFill>
        </p:grpSpPr>
        <p:sp>
          <p:nvSpPr>
            <p:cNvPr id="6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6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70" name="テキスト ボックス 69"/>
          <p:cNvSpPr txBox="1"/>
          <p:nvPr/>
        </p:nvSpPr>
        <p:spPr>
          <a:xfrm>
            <a:off x="5508104" y="2930974"/>
            <a:ext cx="1726840" cy="398910"/>
          </a:xfrm>
          <a:prstGeom prst="rect">
            <a:avLst/>
          </a:prstGeom>
        </p:spPr>
        <p:txBody>
          <a:bodyPr wrap="square" lIns="0" tIns="0" rIns="0" bIns="0" rtlCol="0" anchor="t" anchorCtr="0">
            <a:noAutofit/>
          </a:bodyPr>
          <a:lstStyle/>
          <a:p>
            <a:pPr>
              <a:spcBef>
                <a:spcPct val="0"/>
              </a:spcBef>
              <a:defRPr/>
            </a:pPr>
            <a:r>
              <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rPr>
              <a:t> </a:t>
            </a: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Microsoft Edge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Google Chrome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Mozilla Firefox</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Windows</a:t>
            </a:r>
          </a:p>
        </p:txBody>
      </p:sp>
      <p:sp>
        <p:nvSpPr>
          <p:cNvPr id="71" name="Freeform 416"/>
          <p:cNvSpPr>
            <a:spLocks noEditPoints="1"/>
          </p:cNvSpPr>
          <p:nvPr/>
        </p:nvSpPr>
        <p:spPr bwMode="auto">
          <a:xfrm>
            <a:off x="5071641" y="3670293"/>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2" name="テキスト ボックス 71"/>
          <p:cNvSpPr txBox="1"/>
          <p:nvPr/>
        </p:nvSpPr>
        <p:spPr>
          <a:xfrm>
            <a:off x="5508104" y="3700182"/>
            <a:ext cx="713889" cy="391295"/>
          </a:xfrm>
          <a:prstGeom prst="rect">
            <a:avLst/>
          </a:prstGeom>
        </p:spPr>
        <p:txBody>
          <a:bodyPr wrap="square" lIns="0" tIns="0" rIns="0" bIns="0" rtlCol="0" anchor="t" anchorCtr="0">
            <a:noAutofit/>
          </a:bodyPr>
          <a:lstStyle/>
          <a:p>
            <a:pPr>
              <a:spcBef>
                <a:spcPct val="0"/>
              </a:spcBef>
              <a:defRPr/>
            </a:pPr>
            <a:r>
              <a:rPr lang="ja-JP" altLang="en-US" sz="750" b="1" u="sng" dirty="0">
                <a:solidFill>
                  <a:srgbClr val="404040"/>
                </a:solidFill>
                <a:latin typeface="メイリオ"/>
                <a:ea typeface="メイリオ"/>
                <a:cs typeface="メイリオ" pitchFamily="50" charset="-128"/>
              </a:rPr>
              <a:t>モバイル</a:t>
            </a:r>
            <a:endParaRPr lang="en-US" altLang="ja-JP" sz="750" b="1" u="sng"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t>
            </a:r>
            <a:r>
              <a:rPr lang="en-US" altLang="ja-JP" sz="750" dirty="0">
                <a:solidFill>
                  <a:srgbClr val="404040"/>
                </a:solidFill>
                <a:cs typeface="メイリオ" pitchFamily="50" charset="-128"/>
              </a:rPr>
              <a:t>iOS</a:t>
            </a:r>
            <a:endParaRPr lang="ja-JP" altLang="en-US" sz="750"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Android</a:t>
            </a:r>
          </a:p>
          <a:p>
            <a:pPr algn="ctr">
              <a:spcBef>
                <a:spcPct val="0"/>
              </a:spcBef>
              <a:defRPr/>
            </a:pPr>
            <a:endParaRPr lang="ja-JP" altLang="en-US" sz="750" b="1" dirty="0">
              <a:solidFill>
                <a:prstClr val="black">
                  <a:lumMod val="75000"/>
                  <a:lumOff val="25000"/>
                </a:prstClr>
              </a:solidFill>
              <a:latin typeface="メイリオ"/>
              <a:ea typeface="メイリオ"/>
              <a:cs typeface="メイリオ" pitchFamily="50" charset="-128"/>
            </a:endParaRPr>
          </a:p>
        </p:txBody>
      </p:sp>
      <p:sp>
        <p:nvSpPr>
          <p:cNvPr id="69" name="Freeform 416"/>
          <p:cNvSpPr>
            <a:spLocks noEditPoints="1"/>
          </p:cNvSpPr>
          <p:nvPr/>
        </p:nvSpPr>
        <p:spPr bwMode="auto">
          <a:xfrm>
            <a:off x="3353343" y="3666760"/>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3" name="テキスト ボックス 72"/>
          <p:cNvSpPr txBox="1"/>
          <p:nvPr/>
        </p:nvSpPr>
        <p:spPr>
          <a:xfrm>
            <a:off x="3889690" y="3700182"/>
            <a:ext cx="739034" cy="357873"/>
          </a:xfrm>
          <a:prstGeom prst="rect">
            <a:avLst/>
          </a:prstGeom>
        </p:spPr>
        <p:txBody>
          <a:bodyPr wrap="square" lIns="0" tIns="0" rIns="0" bIns="0" rtlCol="0" anchor="t" anchorCtr="0">
            <a:noAutofit/>
          </a:bodyPr>
          <a:lstStyle/>
          <a:p>
            <a:pPr>
              <a:spcBef>
                <a:spcPct val="0"/>
              </a:spcBef>
              <a:defRPr/>
            </a:pPr>
            <a:r>
              <a:rPr lang="ja-JP" altLang="en-US" sz="750" b="1" u="sng" dirty="0">
                <a:solidFill>
                  <a:srgbClr val="404040"/>
                </a:solidFill>
                <a:latin typeface="メイリオ"/>
                <a:ea typeface="メイリオ"/>
                <a:cs typeface="メイリオ" pitchFamily="50" charset="-128"/>
              </a:rPr>
              <a:t>モバイル</a:t>
            </a:r>
            <a:endParaRPr lang="en-US" altLang="ja-JP" sz="750" b="1" u="sng"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t>
            </a:r>
            <a:r>
              <a:rPr lang="en-US" altLang="ja-JP" sz="750" dirty="0">
                <a:solidFill>
                  <a:srgbClr val="404040"/>
                </a:solidFill>
                <a:cs typeface="メイリオ" pitchFamily="50" charset="-128"/>
              </a:rPr>
              <a:t>iOS</a:t>
            </a:r>
            <a:endParaRPr lang="ja-JP" altLang="en-US" sz="750"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Android</a:t>
            </a:r>
          </a:p>
        </p:txBody>
      </p:sp>
      <p:sp>
        <p:nvSpPr>
          <p:cNvPr id="74" name="Freeform 37"/>
          <p:cNvSpPr>
            <a:spLocks noEditPoints="1"/>
          </p:cNvSpPr>
          <p:nvPr/>
        </p:nvSpPr>
        <p:spPr bwMode="auto">
          <a:xfrm>
            <a:off x="5377983" y="1943864"/>
            <a:ext cx="539750" cy="503238"/>
          </a:xfrm>
          <a:custGeom>
            <a:avLst/>
            <a:gdLst>
              <a:gd name="T0" fmla="*/ 397 w 567"/>
              <a:gd name="T1" fmla="*/ 128 h 529"/>
              <a:gd name="T2" fmla="*/ 170 w 567"/>
              <a:gd name="T3" fmla="*/ 193 h 529"/>
              <a:gd name="T4" fmla="*/ 170 w 567"/>
              <a:gd name="T5" fmla="*/ 435 h 529"/>
              <a:gd name="T6" fmla="*/ 397 w 567"/>
              <a:gd name="T7" fmla="*/ 200 h 529"/>
              <a:gd name="T8" fmla="*/ 170 w 567"/>
              <a:gd name="T9" fmla="*/ 435 h 529"/>
              <a:gd name="T10" fmla="*/ 170 w 567"/>
              <a:gd name="T11" fmla="*/ 121 h 529"/>
              <a:gd name="T12" fmla="*/ 397 w 567"/>
              <a:gd name="T13" fmla="*/ 0 h 529"/>
              <a:gd name="T14" fmla="*/ 200 w 567"/>
              <a:gd name="T15" fmla="*/ 53 h 529"/>
              <a:gd name="T16" fmla="*/ 367 w 567"/>
              <a:gd name="T17" fmla="*/ 23 h 529"/>
              <a:gd name="T18" fmla="*/ 200 w 567"/>
              <a:gd name="T19" fmla="*/ 53 h 529"/>
              <a:gd name="T20" fmla="*/ 208 w 567"/>
              <a:gd name="T21" fmla="*/ 30 h 529"/>
              <a:gd name="T22" fmla="*/ 359 w 567"/>
              <a:gd name="T23" fmla="*/ 45 h 529"/>
              <a:gd name="T24" fmla="*/ 200 w 567"/>
              <a:gd name="T25" fmla="*/ 98 h 529"/>
              <a:gd name="T26" fmla="*/ 367 w 567"/>
              <a:gd name="T27" fmla="*/ 68 h 529"/>
              <a:gd name="T28" fmla="*/ 200 w 567"/>
              <a:gd name="T29" fmla="*/ 98 h 529"/>
              <a:gd name="T30" fmla="*/ 208 w 567"/>
              <a:gd name="T31" fmla="*/ 76 h 529"/>
              <a:gd name="T32" fmla="*/ 359 w 567"/>
              <a:gd name="T33" fmla="*/ 91 h 529"/>
              <a:gd name="T34" fmla="*/ 283 w 567"/>
              <a:gd name="T35" fmla="*/ 259 h 529"/>
              <a:gd name="T36" fmla="*/ 283 w 567"/>
              <a:gd name="T37" fmla="*/ 225 h 529"/>
              <a:gd name="T38" fmla="*/ 283 w 567"/>
              <a:gd name="T39" fmla="*/ 259 h 529"/>
              <a:gd name="T40" fmla="*/ 283 w 567"/>
              <a:gd name="T41" fmla="*/ 251 h 529"/>
              <a:gd name="T42" fmla="*/ 283 w 567"/>
              <a:gd name="T43" fmla="*/ 232 h 529"/>
              <a:gd name="T44" fmla="*/ 367 w 567"/>
              <a:gd name="T45" fmla="*/ 404 h 529"/>
              <a:gd name="T46" fmla="*/ 200 w 567"/>
              <a:gd name="T47" fmla="*/ 397 h 529"/>
              <a:gd name="T48" fmla="*/ 367 w 567"/>
              <a:gd name="T49" fmla="*/ 404 h 529"/>
              <a:gd name="T50" fmla="*/ 200 w 567"/>
              <a:gd name="T51" fmla="*/ 385 h 529"/>
              <a:gd name="T52" fmla="*/ 367 w 567"/>
              <a:gd name="T53" fmla="*/ 378 h 529"/>
              <a:gd name="T54" fmla="*/ 367 w 567"/>
              <a:gd name="T55" fmla="*/ 367 h 529"/>
              <a:gd name="T56" fmla="*/ 200 w 567"/>
              <a:gd name="T57" fmla="*/ 359 h 529"/>
              <a:gd name="T58" fmla="*/ 367 w 567"/>
              <a:gd name="T59" fmla="*/ 367 h 529"/>
              <a:gd name="T60" fmla="*/ 200 w 567"/>
              <a:gd name="T61" fmla="*/ 348 h 529"/>
              <a:gd name="T62" fmla="*/ 367 w 567"/>
              <a:gd name="T63" fmla="*/ 340 h 529"/>
              <a:gd name="T64" fmla="*/ 367 w 567"/>
              <a:gd name="T65" fmla="*/ 329 h 529"/>
              <a:gd name="T66" fmla="*/ 200 w 567"/>
              <a:gd name="T67" fmla="*/ 321 h 529"/>
              <a:gd name="T68" fmla="*/ 367 w 567"/>
              <a:gd name="T69" fmla="*/ 329 h 529"/>
              <a:gd name="T70" fmla="*/ 200 w 567"/>
              <a:gd name="T71" fmla="*/ 310 h 529"/>
              <a:gd name="T72" fmla="*/ 367 w 567"/>
              <a:gd name="T73" fmla="*/ 302 h 529"/>
              <a:gd name="T74" fmla="*/ 367 w 567"/>
              <a:gd name="T75" fmla="*/ 291 h 529"/>
              <a:gd name="T76" fmla="*/ 200 w 567"/>
              <a:gd name="T77" fmla="*/ 283 h 529"/>
              <a:gd name="T78" fmla="*/ 367 w 567"/>
              <a:gd name="T79" fmla="*/ 291 h 529"/>
              <a:gd name="T80" fmla="*/ 438 w 567"/>
              <a:gd name="T81" fmla="*/ 320 h 529"/>
              <a:gd name="T82" fmla="*/ 404 w 567"/>
              <a:gd name="T83" fmla="*/ 212 h 529"/>
              <a:gd name="T84" fmla="*/ 162 w 567"/>
              <a:gd name="T85" fmla="*/ 442 h 529"/>
              <a:gd name="T86" fmla="*/ 147 w 567"/>
              <a:gd name="T87" fmla="*/ 264 h 529"/>
              <a:gd name="T88" fmla="*/ 82 w 567"/>
              <a:gd name="T89" fmla="*/ 355 h 529"/>
              <a:gd name="T90" fmla="*/ 87 w 567"/>
              <a:gd name="T91" fmla="*/ 529 h 529"/>
              <a:gd name="T92" fmla="*/ 567 w 567"/>
              <a:gd name="T93" fmla="*/ 42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7" h="529">
                <a:moveTo>
                  <a:pt x="170" y="128"/>
                </a:moveTo>
                <a:cubicBezTo>
                  <a:pt x="397" y="128"/>
                  <a:pt x="397" y="128"/>
                  <a:pt x="397" y="128"/>
                </a:cubicBezTo>
                <a:cubicBezTo>
                  <a:pt x="397" y="193"/>
                  <a:pt x="397" y="193"/>
                  <a:pt x="397" y="193"/>
                </a:cubicBezTo>
                <a:cubicBezTo>
                  <a:pt x="170" y="193"/>
                  <a:pt x="170" y="193"/>
                  <a:pt x="170" y="193"/>
                </a:cubicBezTo>
                <a:lnTo>
                  <a:pt x="170" y="128"/>
                </a:lnTo>
                <a:close/>
                <a:moveTo>
                  <a:pt x="170" y="435"/>
                </a:moveTo>
                <a:cubicBezTo>
                  <a:pt x="397" y="435"/>
                  <a:pt x="397" y="435"/>
                  <a:pt x="397" y="435"/>
                </a:cubicBezTo>
                <a:cubicBezTo>
                  <a:pt x="397" y="200"/>
                  <a:pt x="397" y="200"/>
                  <a:pt x="397" y="200"/>
                </a:cubicBezTo>
                <a:cubicBezTo>
                  <a:pt x="170" y="200"/>
                  <a:pt x="170" y="200"/>
                  <a:pt x="170" y="200"/>
                </a:cubicBezTo>
                <a:lnTo>
                  <a:pt x="170" y="435"/>
                </a:lnTo>
                <a:close/>
                <a:moveTo>
                  <a:pt x="170" y="0"/>
                </a:moveTo>
                <a:cubicBezTo>
                  <a:pt x="170" y="121"/>
                  <a:pt x="170" y="121"/>
                  <a:pt x="170" y="121"/>
                </a:cubicBezTo>
                <a:cubicBezTo>
                  <a:pt x="397" y="121"/>
                  <a:pt x="397" y="121"/>
                  <a:pt x="397" y="121"/>
                </a:cubicBezTo>
                <a:cubicBezTo>
                  <a:pt x="397" y="0"/>
                  <a:pt x="397" y="0"/>
                  <a:pt x="397" y="0"/>
                </a:cubicBezTo>
                <a:lnTo>
                  <a:pt x="170" y="0"/>
                </a:lnTo>
                <a:close/>
                <a:moveTo>
                  <a:pt x="200" y="53"/>
                </a:moveTo>
                <a:cubicBezTo>
                  <a:pt x="200" y="23"/>
                  <a:pt x="200" y="23"/>
                  <a:pt x="200" y="23"/>
                </a:cubicBezTo>
                <a:cubicBezTo>
                  <a:pt x="367" y="23"/>
                  <a:pt x="367" y="23"/>
                  <a:pt x="367" y="23"/>
                </a:cubicBezTo>
                <a:cubicBezTo>
                  <a:pt x="367" y="53"/>
                  <a:pt x="367" y="53"/>
                  <a:pt x="367" y="53"/>
                </a:cubicBezTo>
                <a:lnTo>
                  <a:pt x="200" y="53"/>
                </a:lnTo>
                <a:close/>
                <a:moveTo>
                  <a:pt x="359" y="30"/>
                </a:moveTo>
                <a:cubicBezTo>
                  <a:pt x="208" y="30"/>
                  <a:pt x="208" y="30"/>
                  <a:pt x="208" y="30"/>
                </a:cubicBezTo>
                <a:cubicBezTo>
                  <a:pt x="208" y="45"/>
                  <a:pt x="208" y="45"/>
                  <a:pt x="208" y="45"/>
                </a:cubicBezTo>
                <a:cubicBezTo>
                  <a:pt x="359" y="45"/>
                  <a:pt x="359" y="45"/>
                  <a:pt x="359" y="45"/>
                </a:cubicBezTo>
                <a:lnTo>
                  <a:pt x="359" y="30"/>
                </a:lnTo>
                <a:close/>
                <a:moveTo>
                  <a:pt x="200" y="98"/>
                </a:moveTo>
                <a:cubicBezTo>
                  <a:pt x="200" y="68"/>
                  <a:pt x="200" y="68"/>
                  <a:pt x="200" y="68"/>
                </a:cubicBezTo>
                <a:cubicBezTo>
                  <a:pt x="367" y="68"/>
                  <a:pt x="367" y="68"/>
                  <a:pt x="367" y="68"/>
                </a:cubicBezTo>
                <a:cubicBezTo>
                  <a:pt x="367" y="98"/>
                  <a:pt x="367" y="98"/>
                  <a:pt x="367" y="98"/>
                </a:cubicBezTo>
                <a:lnTo>
                  <a:pt x="200" y="98"/>
                </a:lnTo>
                <a:close/>
                <a:moveTo>
                  <a:pt x="359" y="76"/>
                </a:moveTo>
                <a:cubicBezTo>
                  <a:pt x="208" y="76"/>
                  <a:pt x="208" y="76"/>
                  <a:pt x="208" y="76"/>
                </a:cubicBezTo>
                <a:cubicBezTo>
                  <a:pt x="208" y="91"/>
                  <a:pt x="208" y="91"/>
                  <a:pt x="208" y="91"/>
                </a:cubicBezTo>
                <a:cubicBezTo>
                  <a:pt x="359" y="91"/>
                  <a:pt x="359" y="91"/>
                  <a:pt x="359" y="91"/>
                </a:cubicBezTo>
                <a:lnTo>
                  <a:pt x="359" y="76"/>
                </a:lnTo>
                <a:close/>
                <a:moveTo>
                  <a:pt x="283" y="259"/>
                </a:moveTo>
                <a:cubicBezTo>
                  <a:pt x="274" y="259"/>
                  <a:pt x="266" y="251"/>
                  <a:pt x="266" y="242"/>
                </a:cubicBezTo>
                <a:cubicBezTo>
                  <a:pt x="266" y="233"/>
                  <a:pt x="274" y="225"/>
                  <a:pt x="283" y="225"/>
                </a:cubicBezTo>
                <a:cubicBezTo>
                  <a:pt x="293" y="225"/>
                  <a:pt x="300" y="233"/>
                  <a:pt x="300" y="242"/>
                </a:cubicBezTo>
                <a:cubicBezTo>
                  <a:pt x="300" y="251"/>
                  <a:pt x="293" y="259"/>
                  <a:pt x="283" y="259"/>
                </a:cubicBezTo>
                <a:close/>
                <a:moveTo>
                  <a:pt x="293" y="242"/>
                </a:moveTo>
                <a:cubicBezTo>
                  <a:pt x="293" y="247"/>
                  <a:pt x="289" y="251"/>
                  <a:pt x="283" y="251"/>
                </a:cubicBezTo>
                <a:cubicBezTo>
                  <a:pt x="278" y="251"/>
                  <a:pt x="274" y="247"/>
                  <a:pt x="274" y="242"/>
                </a:cubicBezTo>
                <a:cubicBezTo>
                  <a:pt x="274" y="237"/>
                  <a:pt x="278" y="232"/>
                  <a:pt x="283" y="232"/>
                </a:cubicBezTo>
                <a:cubicBezTo>
                  <a:pt x="289" y="232"/>
                  <a:pt x="293" y="237"/>
                  <a:pt x="293" y="242"/>
                </a:cubicBezTo>
                <a:close/>
                <a:moveTo>
                  <a:pt x="367" y="404"/>
                </a:moveTo>
                <a:cubicBezTo>
                  <a:pt x="200" y="404"/>
                  <a:pt x="200" y="404"/>
                  <a:pt x="200" y="404"/>
                </a:cubicBezTo>
                <a:cubicBezTo>
                  <a:pt x="200" y="397"/>
                  <a:pt x="200" y="397"/>
                  <a:pt x="200" y="397"/>
                </a:cubicBezTo>
                <a:cubicBezTo>
                  <a:pt x="367" y="397"/>
                  <a:pt x="367" y="397"/>
                  <a:pt x="367" y="397"/>
                </a:cubicBezTo>
                <a:lnTo>
                  <a:pt x="367" y="404"/>
                </a:lnTo>
                <a:close/>
                <a:moveTo>
                  <a:pt x="367" y="385"/>
                </a:moveTo>
                <a:cubicBezTo>
                  <a:pt x="200" y="385"/>
                  <a:pt x="200" y="385"/>
                  <a:pt x="200" y="385"/>
                </a:cubicBezTo>
                <a:cubicBezTo>
                  <a:pt x="200" y="378"/>
                  <a:pt x="200" y="378"/>
                  <a:pt x="200" y="378"/>
                </a:cubicBezTo>
                <a:cubicBezTo>
                  <a:pt x="367" y="378"/>
                  <a:pt x="367" y="378"/>
                  <a:pt x="367" y="378"/>
                </a:cubicBezTo>
                <a:lnTo>
                  <a:pt x="367" y="385"/>
                </a:lnTo>
                <a:close/>
                <a:moveTo>
                  <a:pt x="367" y="367"/>
                </a:moveTo>
                <a:cubicBezTo>
                  <a:pt x="200" y="367"/>
                  <a:pt x="200" y="367"/>
                  <a:pt x="200" y="367"/>
                </a:cubicBezTo>
                <a:cubicBezTo>
                  <a:pt x="200" y="359"/>
                  <a:pt x="200" y="359"/>
                  <a:pt x="200" y="359"/>
                </a:cubicBezTo>
                <a:cubicBezTo>
                  <a:pt x="367" y="359"/>
                  <a:pt x="367" y="359"/>
                  <a:pt x="367" y="359"/>
                </a:cubicBezTo>
                <a:lnTo>
                  <a:pt x="367" y="367"/>
                </a:lnTo>
                <a:close/>
                <a:moveTo>
                  <a:pt x="367" y="348"/>
                </a:moveTo>
                <a:cubicBezTo>
                  <a:pt x="200" y="348"/>
                  <a:pt x="200" y="348"/>
                  <a:pt x="200" y="348"/>
                </a:cubicBezTo>
                <a:cubicBezTo>
                  <a:pt x="200" y="340"/>
                  <a:pt x="200" y="340"/>
                  <a:pt x="200" y="340"/>
                </a:cubicBezTo>
                <a:cubicBezTo>
                  <a:pt x="367" y="340"/>
                  <a:pt x="367" y="340"/>
                  <a:pt x="367" y="340"/>
                </a:cubicBezTo>
                <a:lnTo>
                  <a:pt x="367" y="348"/>
                </a:lnTo>
                <a:close/>
                <a:moveTo>
                  <a:pt x="367" y="329"/>
                </a:moveTo>
                <a:cubicBezTo>
                  <a:pt x="200" y="329"/>
                  <a:pt x="200" y="329"/>
                  <a:pt x="200" y="329"/>
                </a:cubicBezTo>
                <a:cubicBezTo>
                  <a:pt x="200" y="321"/>
                  <a:pt x="200" y="321"/>
                  <a:pt x="200" y="321"/>
                </a:cubicBezTo>
                <a:cubicBezTo>
                  <a:pt x="367" y="321"/>
                  <a:pt x="367" y="321"/>
                  <a:pt x="367" y="321"/>
                </a:cubicBezTo>
                <a:lnTo>
                  <a:pt x="367" y="329"/>
                </a:lnTo>
                <a:close/>
                <a:moveTo>
                  <a:pt x="367" y="310"/>
                </a:moveTo>
                <a:cubicBezTo>
                  <a:pt x="200" y="310"/>
                  <a:pt x="200" y="310"/>
                  <a:pt x="200" y="310"/>
                </a:cubicBezTo>
                <a:cubicBezTo>
                  <a:pt x="200" y="302"/>
                  <a:pt x="200" y="302"/>
                  <a:pt x="200" y="302"/>
                </a:cubicBezTo>
                <a:cubicBezTo>
                  <a:pt x="367" y="302"/>
                  <a:pt x="367" y="302"/>
                  <a:pt x="367" y="302"/>
                </a:cubicBezTo>
                <a:lnTo>
                  <a:pt x="367" y="310"/>
                </a:lnTo>
                <a:close/>
                <a:moveTo>
                  <a:pt x="367" y="291"/>
                </a:moveTo>
                <a:cubicBezTo>
                  <a:pt x="200" y="291"/>
                  <a:pt x="200" y="291"/>
                  <a:pt x="200" y="291"/>
                </a:cubicBezTo>
                <a:cubicBezTo>
                  <a:pt x="200" y="283"/>
                  <a:pt x="200" y="283"/>
                  <a:pt x="200" y="283"/>
                </a:cubicBezTo>
                <a:cubicBezTo>
                  <a:pt x="367" y="283"/>
                  <a:pt x="367" y="283"/>
                  <a:pt x="367" y="283"/>
                </a:cubicBezTo>
                <a:lnTo>
                  <a:pt x="367" y="291"/>
                </a:lnTo>
                <a:close/>
                <a:moveTo>
                  <a:pt x="461" y="317"/>
                </a:moveTo>
                <a:cubicBezTo>
                  <a:pt x="453" y="317"/>
                  <a:pt x="445" y="318"/>
                  <a:pt x="438" y="320"/>
                </a:cubicBezTo>
                <a:cubicBezTo>
                  <a:pt x="439" y="313"/>
                  <a:pt x="439" y="307"/>
                  <a:pt x="439" y="300"/>
                </a:cubicBezTo>
                <a:cubicBezTo>
                  <a:pt x="439" y="266"/>
                  <a:pt x="426" y="235"/>
                  <a:pt x="404" y="212"/>
                </a:cubicBezTo>
                <a:cubicBezTo>
                  <a:pt x="404" y="442"/>
                  <a:pt x="404" y="442"/>
                  <a:pt x="404" y="442"/>
                </a:cubicBezTo>
                <a:cubicBezTo>
                  <a:pt x="162" y="442"/>
                  <a:pt x="162" y="442"/>
                  <a:pt x="162" y="442"/>
                </a:cubicBezTo>
                <a:cubicBezTo>
                  <a:pt x="162" y="265"/>
                  <a:pt x="162" y="265"/>
                  <a:pt x="162" y="265"/>
                </a:cubicBezTo>
                <a:cubicBezTo>
                  <a:pt x="158" y="264"/>
                  <a:pt x="152" y="264"/>
                  <a:pt x="147" y="264"/>
                </a:cubicBezTo>
                <a:cubicBezTo>
                  <a:pt x="109" y="264"/>
                  <a:pt x="78" y="294"/>
                  <a:pt x="78" y="332"/>
                </a:cubicBezTo>
                <a:cubicBezTo>
                  <a:pt x="78" y="340"/>
                  <a:pt x="80" y="348"/>
                  <a:pt x="82" y="355"/>
                </a:cubicBezTo>
                <a:cubicBezTo>
                  <a:pt x="36" y="358"/>
                  <a:pt x="0" y="395"/>
                  <a:pt x="0" y="442"/>
                </a:cubicBezTo>
                <a:cubicBezTo>
                  <a:pt x="0" y="490"/>
                  <a:pt x="39" y="529"/>
                  <a:pt x="87" y="529"/>
                </a:cubicBezTo>
                <a:cubicBezTo>
                  <a:pt x="461" y="529"/>
                  <a:pt x="461" y="529"/>
                  <a:pt x="461" y="529"/>
                </a:cubicBezTo>
                <a:cubicBezTo>
                  <a:pt x="519" y="529"/>
                  <a:pt x="567" y="482"/>
                  <a:pt x="567" y="423"/>
                </a:cubicBezTo>
                <a:cubicBezTo>
                  <a:pt x="567" y="365"/>
                  <a:pt x="519" y="317"/>
                  <a:pt x="461" y="31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cxnSp>
        <p:nvCxnSpPr>
          <p:cNvPr id="75" name="直線コネクタ 74"/>
          <p:cNvCxnSpPr/>
          <p:nvPr/>
        </p:nvCxnSpPr>
        <p:spPr>
          <a:xfrm>
            <a:off x="5652120" y="2440464"/>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77" name="テキスト ボックス 76"/>
          <p:cNvSpPr txBox="1"/>
          <p:nvPr/>
        </p:nvSpPr>
        <p:spPr>
          <a:xfrm>
            <a:off x="5067629" y="1160572"/>
            <a:ext cx="1146183" cy="222330"/>
          </a:xfrm>
          <a:prstGeom prst="rect">
            <a:avLst/>
          </a:prstGeom>
        </p:spPr>
        <p:txBody>
          <a:bodyPr wrap="square" lIns="0" tIns="0" rIns="0" bIns="0" rtlCol="0" anchor="t" anchorCtr="0">
            <a:normAutofit/>
          </a:bodyPr>
          <a:lstStyle/>
          <a:p>
            <a:pPr>
              <a:spcBef>
                <a:spcPct val="0"/>
              </a:spcBef>
              <a:defRPr/>
            </a:pPr>
            <a:r>
              <a:rPr lang="ja-JP" altLang="en-US" sz="825" b="1" dirty="0">
                <a:solidFill>
                  <a:srgbClr val="FF6600"/>
                </a:solidFill>
                <a:latin typeface="メイリオ" pitchFamily="50" charset="-128"/>
                <a:ea typeface="メイリオ" pitchFamily="50" charset="-128"/>
                <a:cs typeface="メイリオ" pitchFamily="50" charset="-128"/>
              </a:rPr>
              <a:t>　　</a:t>
            </a:r>
            <a:r>
              <a:rPr lang="en-US" altLang="ja-JP" sz="825" b="1" dirty="0">
                <a:solidFill>
                  <a:srgbClr val="FF6600"/>
                </a:solidFill>
                <a:latin typeface="メイリオ" pitchFamily="50" charset="-128"/>
                <a:ea typeface="メイリオ" pitchFamily="50" charset="-128"/>
                <a:cs typeface="メイリオ" pitchFamily="50" charset="-128"/>
              </a:rPr>
              <a:t>Server</a:t>
            </a:r>
            <a:r>
              <a:rPr lang="ja-JP" altLang="en-US" sz="825" b="1" dirty="0">
                <a:solidFill>
                  <a:srgbClr val="FF6600"/>
                </a:solidFill>
                <a:latin typeface="メイリオ" pitchFamily="50" charset="-128"/>
                <a:ea typeface="メイリオ" pitchFamily="50" charset="-128"/>
                <a:cs typeface="メイリオ" pitchFamily="50" charset="-128"/>
              </a:rPr>
              <a:t>（</a:t>
            </a:r>
            <a:r>
              <a:rPr lang="en-US" altLang="ja-JP" sz="825" b="1" dirty="0">
                <a:solidFill>
                  <a:srgbClr val="FF6600"/>
                </a:solidFill>
                <a:latin typeface="メイリオ" pitchFamily="50" charset="-128"/>
                <a:ea typeface="メイリオ" pitchFamily="50" charset="-128"/>
                <a:cs typeface="メイリオ" pitchFamily="50" charset="-128"/>
              </a:rPr>
              <a:t>Cloud</a:t>
            </a:r>
            <a:r>
              <a:rPr lang="ja-JP" altLang="en-US" sz="825" b="1" dirty="0">
                <a:solidFill>
                  <a:srgbClr val="FF6600"/>
                </a:solidFill>
                <a:latin typeface="メイリオ" pitchFamily="50" charset="-128"/>
                <a:ea typeface="メイリオ" pitchFamily="50" charset="-128"/>
                <a:cs typeface="メイリオ" pitchFamily="50" charset="-128"/>
              </a:rPr>
              <a:t>）</a:t>
            </a:r>
          </a:p>
        </p:txBody>
      </p:sp>
      <p:sp>
        <p:nvSpPr>
          <p:cNvPr id="3" name="テキスト ボックス 2">
            <a:extLst>
              <a:ext uri="{FF2B5EF4-FFF2-40B4-BE49-F238E27FC236}">
                <a16:creationId xmlns:a16="http://schemas.microsoft.com/office/drawing/2014/main" id="{710F5F36-4D23-CC9A-63D0-01E185E7AADC}"/>
              </a:ext>
            </a:extLst>
          </p:cNvPr>
          <p:cNvSpPr txBox="1"/>
          <p:nvPr/>
        </p:nvSpPr>
        <p:spPr>
          <a:xfrm>
            <a:off x="7172023" y="3700182"/>
            <a:ext cx="1758256" cy="727753"/>
          </a:xfrm>
          <a:prstGeom prst="rect">
            <a:avLst/>
          </a:prstGeom>
        </p:spPr>
        <p:txBody>
          <a:bodyPr wrap="square" lIns="0" tIns="0" rIns="0" bIns="0" rtlCol="0" anchor="t" anchorCtr="0">
            <a:noAutofit/>
          </a:bodyPr>
          <a:lstStyle/>
          <a:p>
            <a:pPr lvl="0">
              <a:spcBef>
                <a:spcPct val="0"/>
              </a:spcBef>
              <a:defRPr/>
            </a:pPr>
            <a:r>
              <a:rPr kumimoji="0" lang="ja-JP" altLang="en-US" sz="750" b="1" u="sng" kern="0" noProof="0" dirty="0">
                <a:solidFill>
                  <a:prstClr val="black">
                    <a:lumMod val="75000"/>
                    <a:lumOff val="25000"/>
                  </a:prstClr>
                </a:solidFill>
                <a:cs typeface="メイリオ" pitchFamily="50" charset="-128"/>
              </a:rPr>
              <a:t>モバイル</a:t>
            </a:r>
            <a:endParaRPr kumimoji="0" lang="en-US" altLang="ja-JP" sz="750" b="1" i="0" u="sng"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 </a:t>
            </a:r>
            <a:r>
              <a:rPr kumimoji="0" lang="en-US" altLang="ja-JP" sz="750" b="0" i="0" u="none" strike="noStrike" kern="0" cap="none" spc="0" normalizeH="0" baseline="0" noProof="0" dirty="0" err="1">
                <a:ln>
                  <a:noFill/>
                </a:ln>
                <a:solidFill>
                  <a:prstClr val="black">
                    <a:lumMod val="75000"/>
                    <a:lumOff val="25000"/>
                  </a:prstClr>
                </a:solidFill>
                <a:effectLst/>
                <a:uLnTx/>
                <a:uFillTx/>
                <a:cs typeface="メイリオ" pitchFamily="50" charset="-128"/>
              </a:rPr>
              <a:t>iPadOS</a:t>
            </a:r>
            <a:endParaRPr kumimoji="0" lang="en-US" altLang="ja-JP" sz="750" b="0" i="0" u="none"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 </a:t>
            </a:r>
            <a:r>
              <a:rPr kumimoji="0" lang="en-US" altLang="ja-JP" sz="750" kern="0" dirty="0">
                <a:solidFill>
                  <a:prstClr val="black">
                    <a:lumMod val="75000"/>
                    <a:lumOff val="25000"/>
                  </a:prstClr>
                </a:solidFill>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a:t>
            </a:r>
            <a:r>
              <a:rPr kumimoji="0" lang="en-US" altLang="ja-JP" sz="750" b="0" i="0" u="none" strike="noStrike" kern="0" cap="none" spc="0" normalizeH="0" baseline="0" noProof="0" dirty="0">
                <a:ln>
                  <a:noFill/>
                </a:ln>
                <a:solidFill>
                  <a:prstClr val="black">
                    <a:lumMod val="75000"/>
                    <a:lumOff val="25000"/>
                  </a:prstClr>
                </a:solidFill>
                <a:effectLst/>
                <a:uLnTx/>
                <a:uFillTx/>
                <a:cs typeface="メイリオ" pitchFamily="50" charset="-128"/>
              </a:rPr>
              <a:t>Windows</a:t>
            </a:r>
          </a:p>
          <a:p>
            <a:pPr lvl="0">
              <a:spcBef>
                <a:spcPct val="0"/>
              </a:spcBef>
              <a:defRPr/>
            </a:pPr>
            <a:r>
              <a:rPr kumimoji="0" lang="en-US" altLang="ja-JP" sz="750" kern="0" noProof="0" dirty="0">
                <a:solidFill>
                  <a:prstClr val="black">
                    <a:lumMod val="75000"/>
                    <a:lumOff val="25000"/>
                  </a:prstClr>
                </a:solidFill>
                <a:cs typeface="メイリオ" pitchFamily="50" charset="-128"/>
              </a:rPr>
              <a:t> </a:t>
            </a:r>
            <a:r>
              <a:rPr kumimoji="0" lang="ja-JP" altLang="en-US" sz="750" kern="0" dirty="0">
                <a:solidFill>
                  <a:prstClr val="black">
                    <a:lumMod val="75000"/>
                    <a:lumOff val="25000"/>
                  </a:prstClr>
                </a:solidFill>
                <a:cs typeface="メイリオ" pitchFamily="50" charset="-128"/>
              </a:rPr>
              <a:t>スレート</a:t>
            </a:r>
            <a:r>
              <a:rPr kumimoji="0" lang="en-US" altLang="ja-JP" sz="750" kern="0" dirty="0">
                <a:solidFill>
                  <a:prstClr val="black">
                    <a:lumMod val="75000"/>
                    <a:lumOff val="25000"/>
                  </a:prstClr>
                </a:solidFill>
                <a:cs typeface="メイリオ" pitchFamily="50" charset="-128"/>
              </a:rPr>
              <a:t>PC(</a:t>
            </a:r>
            <a:r>
              <a:rPr kumimoji="0" lang="ja-JP" altLang="en-US" sz="750" kern="0" dirty="0">
                <a:solidFill>
                  <a:prstClr val="black">
                    <a:lumMod val="75000"/>
                    <a:lumOff val="25000"/>
                  </a:prstClr>
                </a:solidFill>
                <a:cs typeface="メイリオ" pitchFamily="50" charset="-128"/>
              </a:rPr>
              <a:t>タブレット</a:t>
            </a:r>
            <a:r>
              <a:rPr kumimoji="0" lang="en-US" altLang="ja-JP" sz="750" kern="0" dirty="0">
                <a:solidFill>
                  <a:prstClr val="black">
                    <a:lumMod val="75000"/>
                    <a:lumOff val="25000"/>
                  </a:prstClr>
                </a:solidFill>
                <a:cs typeface="メイリオ" pitchFamily="50" charset="-128"/>
              </a:rPr>
              <a:t>PC)</a:t>
            </a:r>
            <a:r>
              <a:rPr kumimoji="0" lang="ja-JP" altLang="en-US" sz="750" kern="0" dirty="0">
                <a:solidFill>
                  <a:prstClr val="black">
                    <a:lumMod val="75000"/>
                    <a:lumOff val="25000"/>
                  </a:prstClr>
                </a:solidFill>
                <a:cs typeface="メイリオ" pitchFamily="50" charset="-128"/>
              </a:rPr>
              <a:t>が対象</a:t>
            </a:r>
            <a:endParaRPr kumimoji="0" lang="en-US" altLang="ja-JP" sz="750" kern="0" dirty="0">
              <a:solidFill>
                <a:prstClr val="black">
                  <a:lumMod val="75000"/>
                  <a:lumOff val="25000"/>
                </a:prstClr>
              </a:solidFill>
              <a:cs typeface="メイリオ" pitchFamily="50" charset="-128"/>
            </a:endParaRPr>
          </a:p>
        </p:txBody>
      </p:sp>
      <p:cxnSp>
        <p:nvCxnSpPr>
          <p:cNvPr id="29" name="直線コネクタ 28">
            <a:extLst>
              <a:ext uri="{FF2B5EF4-FFF2-40B4-BE49-F238E27FC236}">
                <a16:creationId xmlns:a16="http://schemas.microsoft.com/office/drawing/2014/main" id="{630016FC-1B7C-4A9A-0810-254978597C56}"/>
              </a:ext>
            </a:extLst>
          </p:cNvPr>
          <p:cNvCxnSpPr>
            <a:cxnSpLocks/>
          </p:cNvCxnSpPr>
          <p:nvPr/>
        </p:nvCxnSpPr>
        <p:spPr>
          <a:xfrm>
            <a:off x="3517314" y="2721580"/>
            <a:ext cx="0" cy="18874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43" name="直線コネクタ 42">
            <a:extLst>
              <a:ext uri="{FF2B5EF4-FFF2-40B4-BE49-F238E27FC236}">
                <a16:creationId xmlns:a16="http://schemas.microsoft.com/office/drawing/2014/main" id="{30C66864-BA1A-BF1C-42D9-90B7063E2ADC}"/>
              </a:ext>
            </a:extLst>
          </p:cNvPr>
          <p:cNvCxnSpPr>
            <a:cxnSpLocks/>
          </p:cNvCxnSpPr>
          <p:nvPr/>
        </p:nvCxnSpPr>
        <p:spPr>
          <a:xfrm>
            <a:off x="5235062" y="2711507"/>
            <a:ext cx="0" cy="172800"/>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308406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78406" y="2034961"/>
            <a:ext cx="2106819" cy="464781"/>
          </a:xfrm>
          <a:prstGeom prst="rect">
            <a:avLst/>
          </a:prstGeom>
        </p:spPr>
      </p:pic>
      <p:sp>
        <p:nvSpPr>
          <p:cNvPr id="8" name="テキスト ボックス 7"/>
          <p:cNvSpPr txBox="1"/>
          <p:nvPr/>
        </p:nvSpPr>
        <p:spPr>
          <a:xfrm>
            <a:off x="358775" y="3497666"/>
            <a:ext cx="1102866" cy="184666"/>
          </a:xfrm>
          <a:prstGeom prst="rect">
            <a:avLst/>
          </a:prstGeom>
          <a:noFill/>
        </p:spPr>
        <p:txBody>
          <a:bodyPr wrap="none" lIns="0" tIns="0" rIns="0" bIns="0" rtlCol="0">
            <a:spAutoFit/>
          </a:bodyPr>
          <a:lstStyle/>
          <a:p>
            <a:r>
              <a:rPr lang="ja-JP" altLang="en-US" sz="1200" b="1" dirty="0">
                <a:solidFill>
                  <a:srgbClr val="E88254"/>
                </a:solidFill>
              </a:rPr>
              <a:t>公式</a:t>
            </a:r>
            <a:r>
              <a:rPr lang="en-US" altLang="ja-JP" sz="1200" b="1" dirty="0">
                <a:solidFill>
                  <a:srgbClr val="E88254"/>
                </a:solidFill>
              </a:rPr>
              <a:t>SNS</a:t>
            </a:r>
            <a:r>
              <a:rPr lang="ja-JP" altLang="en-US" sz="1200" b="1" dirty="0">
                <a:solidFill>
                  <a:srgbClr val="E88254"/>
                </a:solidFill>
              </a:rPr>
              <a:t>更新中</a:t>
            </a:r>
            <a:endParaRPr kumimoji="1" lang="ja-JP" altLang="en-US" sz="1200" b="1" dirty="0">
              <a:solidFill>
                <a:srgbClr val="E88254"/>
              </a:solidFill>
            </a:endParaRPr>
          </a:p>
        </p:txBody>
      </p:sp>
      <p:sp>
        <p:nvSpPr>
          <p:cNvPr id="10" name="テキスト ボックス 9"/>
          <p:cNvSpPr txBox="1"/>
          <p:nvPr/>
        </p:nvSpPr>
        <p:spPr>
          <a:xfrm>
            <a:off x="755576" y="4009578"/>
            <a:ext cx="1109278" cy="153888"/>
          </a:xfrm>
          <a:prstGeom prst="rect">
            <a:avLst/>
          </a:prstGeom>
          <a:noFill/>
        </p:spPr>
        <p:txBody>
          <a:bodyPr wrap="none" lIns="0" tIns="0" rIns="0" bIns="0" rtlCol="0">
            <a:spAutoFit/>
          </a:bodyPr>
          <a:lstStyle/>
          <a:p>
            <a:r>
              <a:rPr lang="en-US" altLang="ja-JP" sz="1000" dirty="0">
                <a:solidFill>
                  <a:schemeClr val="accent3"/>
                </a:solidFill>
              </a:rPr>
              <a:t>@</a:t>
            </a:r>
            <a:r>
              <a:rPr lang="en-US" altLang="ja-JP" sz="1000" dirty="0" err="1">
                <a:solidFill>
                  <a:schemeClr val="accent3"/>
                </a:solidFill>
              </a:rPr>
              <a:t>superstream.nx</a:t>
            </a:r>
            <a:endParaRPr lang="en-US" altLang="ja-JP" sz="1000" dirty="0">
              <a:solidFill>
                <a:schemeClr val="accent3"/>
              </a:solidFill>
            </a:endParaRPr>
          </a:p>
        </p:txBody>
      </p:sp>
      <p:sp>
        <p:nvSpPr>
          <p:cNvPr id="11" name="テキスト ボックス 10"/>
          <p:cNvSpPr txBox="1"/>
          <p:nvPr/>
        </p:nvSpPr>
        <p:spPr>
          <a:xfrm>
            <a:off x="3386849" y="4009578"/>
            <a:ext cx="1211870" cy="153888"/>
          </a:xfrm>
          <a:prstGeom prst="rect">
            <a:avLst/>
          </a:prstGeom>
          <a:noFill/>
        </p:spPr>
        <p:txBody>
          <a:bodyPr wrap="none" lIns="0" tIns="0" rIns="0" bIns="0" rtlCol="0">
            <a:spAutoFit/>
          </a:bodyPr>
          <a:lstStyle/>
          <a:p>
            <a:r>
              <a:rPr lang="en-US" altLang="ja-JP" sz="1000" dirty="0">
                <a:solidFill>
                  <a:schemeClr val="accent3"/>
                </a:solidFill>
              </a:rPr>
              <a:t>@</a:t>
            </a:r>
            <a:r>
              <a:rPr lang="en-US" altLang="ja-JP" sz="1000" dirty="0" err="1">
                <a:solidFill>
                  <a:schemeClr val="accent3"/>
                </a:solidFill>
              </a:rPr>
              <a:t>SuperStream_NX</a:t>
            </a:r>
            <a:endParaRPr lang="en-US" altLang="ja-JP" sz="1000" dirty="0">
              <a:solidFill>
                <a:schemeClr val="accent3"/>
              </a:solidFill>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842" y="3903898"/>
            <a:ext cx="327381" cy="327381"/>
          </a:xfrm>
          <a:prstGeom prst="rect">
            <a:avLst/>
          </a:prstGeom>
        </p:spPr>
      </p:pic>
      <p:pic>
        <p:nvPicPr>
          <p:cNvPr id="13" name="図 12"/>
          <p:cNvPicPr>
            <a:picLocks noChangeAspect="1"/>
          </p:cNvPicPr>
          <p:nvPr/>
        </p:nvPicPr>
        <p:blipFill>
          <a:blip r:embed="rId4"/>
          <a:stretch>
            <a:fillRect/>
          </a:stretch>
        </p:blipFill>
        <p:spPr>
          <a:xfrm>
            <a:off x="1937615" y="3816025"/>
            <a:ext cx="612068" cy="614800"/>
          </a:xfrm>
          <a:prstGeom prst="rect">
            <a:avLst/>
          </a:prstGeom>
        </p:spPr>
      </p:pic>
      <p:pic>
        <p:nvPicPr>
          <p:cNvPr id="14" name="図 13"/>
          <p:cNvPicPr>
            <a:picLocks noChangeAspect="1"/>
          </p:cNvPicPr>
          <p:nvPr/>
        </p:nvPicPr>
        <p:blipFill>
          <a:blip r:embed="rId5"/>
          <a:stretch>
            <a:fillRect/>
          </a:stretch>
        </p:blipFill>
        <p:spPr>
          <a:xfrm>
            <a:off x="4680012" y="3811135"/>
            <a:ext cx="631883" cy="632823"/>
          </a:xfrm>
          <a:prstGeom prst="rect">
            <a:avLst/>
          </a:prstGeom>
        </p:spPr>
      </p:pic>
      <p:cxnSp>
        <p:nvCxnSpPr>
          <p:cNvPr id="15" name="直線コネクタ 14"/>
          <p:cNvCxnSpPr/>
          <p:nvPr/>
        </p:nvCxnSpPr>
        <p:spPr>
          <a:xfrm flipV="1">
            <a:off x="358775" y="3682332"/>
            <a:ext cx="4897301" cy="2"/>
          </a:xfrm>
          <a:prstGeom prst="line">
            <a:avLst/>
          </a:prstGeom>
          <a:ln>
            <a:solidFill>
              <a:srgbClr val="EF8657"/>
            </a:solidFill>
          </a:ln>
        </p:spPr>
        <p:style>
          <a:lnRef idx="1">
            <a:schemeClr val="accent1"/>
          </a:lnRef>
          <a:fillRef idx="0">
            <a:schemeClr val="accent1"/>
          </a:fillRef>
          <a:effectRef idx="0">
            <a:schemeClr val="accent1"/>
          </a:effectRef>
          <a:fontRef idx="minor">
            <a:schemeClr val="tx1"/>
          </a:fontRef>
        </p:style>
      </p:cxnSp>
      <p:pic>
        <p:nvPicPr>
          <p:cNvPr id="2" name="図 1" descr="アイコン&#10;&#10;自動的に生成された説明">
            <a:extLst>
              <a:ext uri="{FF2B5EF4-FFF2-40B4-BE49-F238E27FC236}">
                <a16:creationId xmlns:a16="http://schemas.microsoft.com/office/drawing/2014/main" id="{E611B0AC-4384-C0A0-C067-2D75AE9C54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6634" y="3903898"/>
            <a:ext cx="327600" cy="327600"/>
          </a:xfrm>
          <a:prstGeom prst="rect">
            <a:avLst/>
          </a:prstGeom>
        </p:spPr>
      </p:pic>
      <p:sp>
        <p:nvSpPr>
          <p:cNvPr id="17" name="テキスト ボックス 16">
            <a:extLst>
              <a:ext uri="{FF2B5EF4-FFF2-40B4-BE49-F238E27FC236}">
                <a16:creationId xmlns:a16="http://schemas.microsoft.com/office/drawing/2014/main" id="{B1889314-F945-B891-FBCF-C1A6B2E0642A}"/>
              </a:ext>
            </a:extLst>
          </p:cNvPr>
          <p:cNvSpPr txBox="1"/>
          <p:nvPr/>
        </p:nvSpPr>
        <p:spPr>
          <a:xfrm>
            <a:off x="6667512" y="2643759"/>
            <a:ext cx="2224968" cy="153888"/>
          </a:xfrm>
          <a:prstGeom prst="rect">
            <a:avLst/>
          </a:prstGeom>
          <a:noFill/>
        </p:spPr>
        <p:txBody>
          <a:bodyPr wrap="none" lIns="0" tIns="0" rIns="0" bIns="0" rtlCol="0">
            <a:spAutoFit/>
          </a:bodyPr>
          <a:lstStyle/>
          <a:p>
            <a:r>
              <a:rPr lang="en-US" altLang="ja-JP" sz="1000" dirty="0">
                <a:solidFill>
                  <a:schemeClr val="accent3"/>
                </a:solidFill>
              </a:rPr>
              <a:t>www.superstream.canon-its.co.jp/</a:t>
            </a:r>
          </a:p>
        </p:txBody>
      </p:sp>
      <p:sp>
        <p:nvSpPr>
          <p:cNvPr id="18" name="テキスト ボックス 17">
            <a:extLst>
              <a:ext uri="{FF2B5EF4-FFF2-40B4-BE49-F238E27FC236}">
                <a16:creationId xmlns:a16="http://schemas.microsoft.com/office/drawing/2014/main" id="{B9BF86DD-5C7D-747F-29FA-215280F0D592}"/>
              </a:ext>
            </a:extLst>
          </p:cNvPr>
          <p:cNvSpPr txBox="1"/>
          <p:nvPr/>
        </p:nvSpPr>
        <p:spPr>
          <a:xfrm>
            <a:off x="359532" y="1059582"/>
            <a:ext cx="5544616" cy="1977464"/>
          </a:xfrm>
          <a:prstGeom prst="rect">
            <a:avLst/>
          </a:prstGeom>
          <a:noFill/>
        </p:spPr>
        <p:txBody>
          <a:bodyPr wrap="square">
            <a:spAutoFit/>
          </a:bodyPr>
          <a:lstStyle/>
          <a:p>
            <a:pPr>
              <a:lnSpc>
                <a:spcPct val="150000"/>
              </a:lnSpc>
            </a:pPr>
            <a:r>
              <a:rPr lang="ja-JP" altLang="en-US" sz="2800" dirty="0">
                <a:solidFill>
                  <a:schemeClr val="accent3"/>
                </a:solidFill>
              </a:rPr>
              <a:t>会計・人事を変える。</a:t>
            </a:r>
          </a:p>
          <a:p>
            <a:pPr>
              <a:lnSpc>
                <a:spcPct val="150000"/>
              </a:lnSpc>
            </a:pPr>
            <a:r>
              <a:rPr lang="ja-JP" altLang="en-US" sz="2800" dirty="0">
                <a:solidFill>
                  <a:schemeClr val="accent3"/>
                </a:solidFill>
              </a:rPr>
              <a:t>もっとやさしく、</a:t>
            </a:r>
            <a:br>
              <a:rPr lang="ja-JP" altLang="en-US" sz="2800" dirty="0">
                <a:solidFill>
                  <a:schemeClr val="accent3"/>
                </a:solidFill>
              </a:rPr>
            </a:br>
            <a:r>
              <a:rPr lang="ja-JP" altLang="en-US" sz="2800" dirty="0">
                <a:solidFill>
                  <a:schemeClr val="accent3"/>
                </a:solidFill>
              </a:rPr>
              <a:t>もっと便利に、もっと楽しく</a:t>
            </a:r>
          </a:p>
        </p:txBody>
      </p:sp>
    </p:spTree>
    <p:extLst>
      <p:ext uri="{BB962C8B-B14F-4D97-AF65-F5344CB8AC3E}">
        <p14:creationId xmlns:p14="http://schemas.microsoft.com/office/powerpoint/2010/main" val="932394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タイトル 3"/>
          <p:cNvSpPr>
            <a:spLocks noGrp="1"/>
          </p:cNvSpPr>
          <p:nvPr>
            <p:ph type="title"/>
          </p:nvPr>
        </p:nvSpPr>
        <p:spPr/>
        <p:txBody>
          <a:bodyPr/>
          <a:lstStyle/>
          <a:p>
            <a:r>
              <a:rPr lang="ja-JP" altLang="en-US" dirty="0"/>
              <a:t>人事管理システムフロー</a:t>
            </a:r>
            <a:endParaRPr kumimoji="1" lang="ja-JP" altLang="en-US" dirty="0"/>
          </a:p>
        </p:txBody>
      </p:sp>
      <p:sp>
        <p:nvSpPr>
          <p:cNvPr id="5" name="AutoShape 5"/>
          <p:cNvSpPr>
            <a:spLocks noChangeArrowheads="1"/>
          </p:cNvSpPr>
          <p:nvPr/>
        </p:nvSpPr>
        <p:spPr bwMode="gray">
          <a:xfrm>
            <a:off x="611857" y="977538"/>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defRPr/>
            </a:pPr>
            <a:r>
              <a:rPr kumimoji="0" lang="ja-JP" altLang="en-US" sz="800" kern="0" dirty="0">
                <a:solidFill>
                  <a:srgbClr val="434343"/>
                </a:solidFill>
                <a:cs typeface="Arial Unicode MS" pitchFamily="50" charset="-128"/>
              </a:rPr>
              <a:t>・応募者</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内定者登録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defRPr/>
            </a:pPr>
            <a:r>
              <a:rPr kumimoji="0" lang="ja-JP" altLang="en-US" sz="800" kern="0" dirty="0">
                <a:solidFill>
                  <a:srgbClr val="434343"/>
                </a:solidFill>
                <a:cs typeface="Arial Unicode MS" pitchFamily="50" charset="-128"/>
              </a:rPr>
              <a:t>・ひな形メール配信</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defRPr/>
            </a:pPr>
            <a:r>
              <a:rPr kumimoji="0" lang="ja-JP" altLang="en-US" sz="800" kern="0" dirty="0">
                <a:solidFill>
                  <a:srgbClr val="434343"/>
                </a:solidFill>
                <a:cs typeface="Arial Unicode MS" pitchFamily="50" charset="-128"/>
              </a:rPr>
              <a:t>・選考結果入力</a:t>
            </a:r>
            <a:endParaRPr kumimoji="0" lang="en-US" altLang="ja-JP" sz="800" kern="0" dirty="0">
              <a:solidFill>
                <a:srgbClr val="434343"/>
              </a:solidFill>
              <a:cs typeface="Arial Unicode MS" pitchFamily="50" charset="-128"/>
            </a:endParaRPr>
          </a:p>
        </p:txBody>
      </p:sp>
      <p:sp>
        <p:nvSpPr>
          <p:cNvPr id="6" name="角丸四角形 5"/>
          <p:cNvSpPr/>
          <p:nvPr/>
        </p:nvSpPr>
        <p:spPr>
          <a:xfrm>
            <a:off x="605692" y="879562"/>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100" kern="0" dirty="0">
                <a:solidFill>
                  <a:sysClr val="window" lastClr="FFFFFF"/>
                </a:solidFill>
                <a:cs typeface="メイリオ" panose="020B0604030504040204" pitchFamily="50" charset="-128"/>
              </a:rPr>
              <a:t>採用管理</a:t>
            </a:r>
            <a:endParaRPr kumimoji="0" lang="en-US" altLang="ja-JP" sz="1100" kern="0" dirty="0">
              <a:solidFill>
                <a:sysClr val="window" lastClr="FFFFFF"/>
              </a:solidFill>
              <a:cs typeface="メイリオ" panose="020B0604030504040204" pitchFamily="50" charset="-128"/>
            </a:endParaRPr>
          </a:p>
        </p:txBody>
      </p:sp>
      <p:sp>
        <p:nvSpPr>
          <p:cNvPr id="7" name="AutoShape 5"/>
          <p:cNvSpPr>
            <a:spLocks noChangeArrowheads="1"/>
          </p:cNvSpPr>
          <p:nvPr/>
        </p:nvSpPr>
        <p:spPr bwMode="gray">
          <a:xfrm>
            <a:off x="2088021" y="992250"/>
            <a:ext cx="1223839"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・退職予定者照会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・退職確定者決裁連携</a:t>
            </a:r>
            <a:endParaRPr kumimoji="0" lang="en-US" altLang="ja-JP" sz="800" kern="0" dirty="0">
              <a:solidFill>
                <a:srgbClr val="434343"/>
              </a:solidFill>
              <a:cs typeface="Arial Unicode MS" pitchFamily="50" charset="-128"/>
            </a:endParaRPr>
          </a:p>
        </p:txBody>
      </p:sp>
      <p:sp>
        <p:nvSpPr>
          <p:cNvPr id="8" name="角丸四角形 7"/>
          <p:cNvSpPr/>
          <p:nvPr/>
        </p:nvSpPr>
        <p:spPr>
          <a:xfrm>
            <a:off x="2081856" y="894274"/>
            <a:ext cx="1230004"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100" kern="0" dirty="0">
                <a:solidFill>
                  <a:sysClr val="window" lastClr="FFFFFF"/>
                </a:solidFill>
                <a:cs typeface="メイリオ" panose="020B0604030504040204" pitchFamily="50" charset="-128"/>
              </a:rPr>
              <a:t>退職者管理</a:t>
            </a:r>
            <a:endParaRPr kumimoji="0" lang="en-US" altLang="ja-JP" sz="1100" kern="0" dirty="0">
              <a:solidFill>
                <a:sysClr val="window" lastClr="FFFFFF"/>
              </a:solidFill>
              <a:cs typeface="メイリオ" panose="020B0604030504040204" pitchFamily="50" charset="-128"/>
            </a:endParaRPr>
          </a:p>
        </p:txBody>
      </p:sp>
      <p:sp>
        <p:nvSpPr>
          <p:cNvPr id="9" name="AutoShape 5"/>
          <p:cNvSpPr>
            <a:spLocks noChangeArrowheads="1"/>
          </p:cNvSpPr>
          <p:nvPr/>
        </p:nvSpPr>
        <p:spPr bwMode="gray">
          <a:xfrm>
            <a:off x="3491880" y="985225"/>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・考課対象者抽出</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・考課結果登録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・考課シート一括取込</a:t>
            </a:r>
            <a:endParaRPr kumimoji="0" lang="en-US" altLang="ja-JP" sz="800" kern="0" dirty="0">
              <a:solidFill>
                <a:srgbClr val="434343"/>
              </a:solidFill>
              <a:cs typeface="Arial Unicode MS" pitchFamily="50" charset="-128"/>
            </a:endParaRPr>
          </a:p>
        </p:txBody>
      </p:sp>
      <p:sp>
        <p:nvSpPr>
          <p:cNvPr id="10" name="角丸四角形 9"/>
          <p:cNvSpPr/>
          <p:nvPr/>
        </p:nvSpPr>
        <p:spPr>
          <a:xfrm>
            <a:off x="3492308" y="887249"/>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100" kern="0" dirty="0">
                <a:solidFill>
                  <a:sysClr val="window" lastClr="FFFFFF"/>
                </a:solidFill>
                <a:cs typeface="メイリオ" panose="020B0604030504040204" pitchFamily="50" charset="-128"/>
              </a:rPr>
              <a:t>考課管理</a:t>
            </a:r>
            <a:endParaRPr kumimoji="0" lang="en-US" altLang="ja-JP" sz="1100" kern="0" dirty="0">
              <a:solidFill>
                <a:sysClr val="window" lastClr="FFFFFF"/>
              </a:solidFill>
              <a:cs typeface="メイリオ" panose="020B0604030504040204" pitchFamily="50" charset="-128"/>
            </a:endParaRPr>
          </a:p>
        </p:txBody>
      </p:sp>
      <p:sp>
        <p:nvSpPr>
          <p:cNvPr id="11" name="AutoShape 5"/>
          <p:cNvSpPr>
            <a:spLocks noChangeArrowheads="1"/>
          </p:cNvSpPr>
          <p:nvPr/>
        </p:nvSpPr>
        <p:spPr bwMode="gray">
          <a:xfrm>
            <a:off x="905757" y="1890752"/>
            <a:ext cx="1325983" cy="6089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・組織改編</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・人員配置</a:t>
            </a:r>
            <a:r>
              <a:rPr kumimoji="0" lang="en-US" altLang="ja-JP" sz="800" kern="0" dirty="0">
                <a:solidFill>
                  <a:srgbClr val="434343"/>
                </a:solidFill>
                <a:cs typeface="Arial Unicode MS" pitchFamily="50" charset="-128"/>
              </a:rPr>
              <a:t>/</a:t>
            </a:r>
            <a:r>
              <a:rPr kumimoji="0" lang="ja-JP" altLang="en-US" sz="800" kern="0" dirty="0">
                <a:solidFill>
                  <a:srgbClr val="434343"/>
                </a:solidFill>
                <a:cs typeface="Arial Unicode MS" pitchFamily="50" charset="-128"/>
              </a:rPr>
              <a:t>身分異動</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・改編シミュレーション</a:t>
            </a:r>
            <a:endParaRPr kumimoji="0" lang="en-US" altLang="ja-JP" sz="800" kern="0" dirty="0">
              <a:solidFill>
                <a:srgbClr val="434343"/>
              </a:solidFill>
              <a:cs typeface="Arial Unicode MS" pitchFamily="50" charset="-128"/>
            </a:endParaRPr>
          </a:p>
        </p:txBody>
      </p:sp>
      <p:sp>
        <p:nvSpPr>
          <p:cNvPr id="12" name="角丸四角形 11"/>
          <p:cNvSpPr/>
          <p:nvPr/>
        </p:nvSpPr>
        <p:spPr>
          <a:xfrm>
            <a:off x="899592" y="1779662"/>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組織改編管理</a:t>
            </a:r>
            <a:endParaRPr kumimoji="0" lang="en-US" altLang="ja-JP" sz="1100" kern="0" dirty="0">
              <a:solidFill>
                <a:sysClr val="window" lastClr="FFFFFF"/>
              </a:solidFill>
              <a:cs typeface="メイリオ" panose="020B0604030504040204" pitchFamily="50" charset="-128"/>
            </a:endParaRPr>
          </a:p>
        </p:txBody>
      </p:sp>
      <p:sp>
        <p:nvSpPr>
          <p:cNvPr id="13" name="AutoShape 5"/>
          <p:cNvSpPr>
            <a:spLocks noChangeArrowheads="1"/>
          </p:cNvSpPr>
          <p:nvPr/>
        </p:nvSpPr>
        <p:spPr bwMode="gray">
          <a:xfrm>
            <a:off x="2591780" y="1890752"/>
            <a:ext cx="1254690" cy="6089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・昇格対象者抽出</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・処遇審査</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・審査履歴</a:t>
            </a:r>
            <a:endParaRPr kumimoji="0" lang="en-US" altLang="ja-JP" sz="800" kern="0" dirty="0">
              <a:solidFill>
                <a:srgbClr val="434343"/>
              </a:solidFill>
              <a:cs typeface="Arial Unicode MS" pitchFamily="50" charset="-128"/>
            </a:endParaRPr>
          </a:p>
        </p:txBody>
      </p:sp>
      <p:sp>
        <p:nvSpPr>
          <p:cNvPr id="14" name="角丸四角形 13"/>
          <p:cNvSpPr/>
          <p:nvPr/>
        </p:nvSpPr>
        <p:spPr>
          <a:xfrm>
            <a:off x="2591352" y="1779662"/>
            <a:ext cx="125469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昇任昇格管理</a:t>
            </a:r>
            <a:endParaRPr kumimoji="0" lang="en-US" altLang="ja-JP" sz="1100" kern="0" dirty="0">
              <a:solidFill>
                <a:sysClr val="window" lastClr="FFFFFF"/>
              </a:solidFill>
              <a:cs typeface="メイリオ" panose="020B0604030504040204" pitchFamily="50" charset="-128"/>
            </a:endParaRPr>
          </a:p>
        </p:txBody>
      </p:sp>
      <p:sp>
        <p:nvSpPr>
          <p:cNvPr id="15" name="AutoShape 5"/>
          <p:cNvSpPr>
            <a:spLocks noChangeArrowheads="1"/>
          </p:cNvSpPr>
          <p:nvPr/>
        </p:nvSpPr>
        <p:spPr bwMode="gray">
          <a:xfrm>
            <a:off x="4140667" y="1892270"/>
            <a:ext cx="1325983" cy="6089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・昇給・賞与計算</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　　シミュレーション</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・昇給・賞与額連携</a:t>
            </a:r>
            <a:endParaRPr kumimoji="0" lang="en-US" altLang="ja-JP" sz="800" kern="0" dirty="0">
              <a:solidFill>
                <a:srgbClr val="434343"/>
              </a:solidFill>
              <a:cs typeface="Arial Unicode MS" pitchFamily="50" charset="-128"/>
            </a:endParaRPr>
          </a:p>
        </p:txBody>
      </p:sp>
      <p:sp>
        <p:nvSpPr>
          <p:cNvPr id="16" name="角丸四角形 15"/>
          <p:cNvSpPr/>
          <p:nvPr/>
        </p:nvSpPr>
        <p:spPr>
          <a:xfrm>
            <a:off x="4134502" y="1781180"/>
            <a:ext cx="1331720" cy="216024"/>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賃金管理</a:t>
            </a:r>
            <a:endParaRPr kumimoji="0" lang="en-US" altLang="ja-JP" sz="1100" kern="0" dirty="0">
              <a:solidFill>
                <a:sysClr val="window" lastClr="FFFFFF"/>
              </a:solidFill>
              <a:cs typeface="メイリオ" panose="020B0604030504040204" pitchFamily="50" charset="-128"/>
            </a:endParaRPr>
          </a:p>
        </p:txBody>
      </p:sp>
      <p:sp>
        <p:nvSpPr>
          <p:cNvPr id="17" name="角丸四角形 16"/>
          <p:cNvSpPr/>
          <p:nvPr/>
        </p:nvSpPr>
        <p:spPr>
          <a:xfrm>
            <a:off x="584131" y="2717538"/>
            <a:ext cx="5464033" cy="218039"/>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200" kern="0" dirty="0">
                <a:solidFill>
                  <a:sysClr val="window" lastClr="FFFFFF"/>
                </a:solidFill>
                <a:cs typeface="メイリオ" panose="020B0604030504040204" pitchFamily="50" charset="-128"/>
              </a:rPr>
              <a:t>異動発令（承認・決裁・発令）処理</a:t>
            </a:r>
            <a:endParaRPr kumimoji="0" lang="en-US" altLang="ja-JP" sz="1200" kern="0" dirty="0">
              <a:solidFill>
                <a:sysClr val="window" lastClr="FFFFFF"/>
              </a:solidFill>
              <a:cs typeface="メイリオ" panose="020B0604030504040204" pitchFamily="50" charset="-128"/>
            </a:endParaRPr>
          </a:p>
        </p:txBody>
      </p:sp>
      <p:sp>
        <p:nvSpPr>
          <p:cNvPr id="18" name="角丸四角形 17"/>
          <p:cNvSpPr/>
          <p:nvPr/>
        </p:nvSpPr>
        <p:spPr>
          <a:xfrm>
            <a:off x="160473" y="1635647"/>
            <a:ext cx="396603" cy="3165708"/>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lstStyle/>
          <a:p>
            <a:pPr algn="ctr">
              <a:defRPr/>
            </a:pPr>
            <a:r>
              <a:rPr kumimoji="0" lang="en-US" altLang="ja-JP" sz="800" kern="0" dirty="0">
                <a:solidFill>
                  <a:sysClr val="window" lastClr="FFFFFF"/>
                </a:solidFill>
                <a:cs typeface="メイリオ" panose="020B0604030504040204" pitchFamily="50" charset="-128"/>
              </a:rPr>
              <a:t>(</a:t>
            </a:r>
            <a:r>
              <a:rPr kumimoji="0" lang="ja-JP" altLang="en-US" sz="800" kern="0" dirty="0">
                <a:solidFill>
                  <a:sysClr val="window" lastClr="FFFFFF"/>
                </a:solidFill>
                <a:cs typeface="メイリオ" panose="020B0604030504040204" pitchFamily="50" charset="-128"/>
              </a:rPr>
              <a:t>承認済諸届情報／人事情報</a:t>
            </a:r>
            <a:r>
              <a:rPr kumimoji="0" lang="en-US" altLang="ja-JP" sz="800" kern="0" dirty="0">
                <a:solidFill>
                  <a:sysClr val="window" lastClr="FFFFFF"/>
                </a:solidFill>
                <a:cs typeface="メイリオ" panose="020B0604030504040204" pitchFamily="50" charset="-128"/>
              </a:rPr>
              <a:t>)</a:t>
            </a:r>
          </a:p>
          <a:p>
            <a:pPr algn="ctr">
              <a:defRPr/>
            </a:pPr>
            <a:r>
              <a:rPr kumimoji="0" lang="ja-JP" altLang="en-US" sz="1050" kern="0" dirty="0">
                <a:solidFill>
                  <a:sysClr val="window" lastClr="FFFFFF"/>
                </a:solidFill>
                <a:cs typeface="メイリオ" panose="020B0604030504040204" pitchFamily="50" charset="-128"/>
              </a:rPr>
              <a:t>人事諸届・照会</a:t>
            </a:r>
            <a:endParaRPr kumimoji="0" lang="en-US" altLang="ja-JP" sz="1050" kern="0" dirty="0">
              <a:solidFill>
                <a:sysClr val="window" lastClr="FFFFFF"/>
              </a:solidFill>
              <a:cs typeface="メイリオ" panose="020B0604030504040204" pitchFamily="50" charset="-128"/>
            </a:endParaRPr>
          </a:p>
        </p:txBody>
      </p:sp>
      <p:sp>
        <p:nvSpPr>
          <p:cNvPr id="19" name="AutoShape 5"/>
          <p:cNvSpPr>
            <a:spLocks noChangeArrowheads="1"/>
          </p:cNvSpPr>
          <p:nvPr/>
        </p:nvSpPr>
        <p:spPr bwMode="gray">
          <a:xfrm>
            <a:off x="833523" y="3275363"/>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・諸届申請登録・修正</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・諸届確認一覧</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・諸届申請決裁処理</a:t>
            </a:r>
            <a:endParaRPr kumimoji="0" lang="en-US" altLang="ja-JP" sz="800" kern="0" dirty="0">
              <a:solidFill>
                <a:srgbClr val="434343"/>
              </a:solidFill>
              <a:cs typeface="Arial Unicode MS" pitchFamily="50" charset="-128"/>
            </a:endParaRPr>
          </a:p>
        </p:txBody>
      </p:sp>
      <p:sp>
        <p:nvSpPr>
          <p:cNvPr id="20" name="角丸四角形 19"/>
          <p:cNvSpPr/>
          <p:nvPr/>
        </p:nvSpPr>
        <p:spPr>
          <a:xfrm>
            <a:off x="827358" y="3177387"/>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諸届管理</a:t>
            </a:r>
            <a:endParaRPr kumimoji="0" lang="en-US" altLang="ja-JP" sz="1100" kern="0" dirty="0">
              <a:solidFill>
                <a:sysClr val="window" lastClr="FFFFFF"/>
              </a:solidFill>
              <a:cs typeface="メイリオ" panose="020B0604030504040204" pitchFamily="50" charset="-128"/>
            </a:endParaRPr>
          </a:p>
        </p:txBody>
      </p:sp>
      <p:sp>
        <p:nvSpPr>
          <p:cNvPr id="21" name="AutoShape 5"/>
          <p:cNvSpPr>
            <a:spLocks noChangeArrowheads="1"/>
          </p:cNvSpPr>
          <p:nvPr/>
        </p:nvSpPr>
        <p:spPr bwMode="gray">
          <a:xfrm>
            <a:off x="833749" y="4165245"/>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・マイナンバー登録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・マイナンバー</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　　　チェックリスト</a:t>
            </a:r>
            <a:endParaRPr kumimoji="0" lang="en-US" altLang="ja-JP" sz="800" kern="0" dirty="0">
              <a:solidFill>
                <a:srgbClr val="434343"/>
              </a:solidFill>
              <a:cs typeface="Arial Unicode MS" pitchFamily="50" charset="-128"/>
            </a:endParaRPr>
          </a:p>
        </p:txBody>
      </p:sp>
      <p:sp>
        <p:nvSpPr>
          <p:cNvPr id="22" name="角丸四角形 21"/>
          <p:cNvSpPr/>
          <p:nvPr/>
        </p:nvSpPr>
        <p:spPr>
          <a:xfrm>
            <a:off x="827584" y="4067269"/>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マイナンバー管理</a:t>
            </a:r>
            <a:endParaRPr kumimoji="0" lang="en-US" altLang="ja-JP" sz="1100" kern="0" dirty="0">
              <a:solidFill>
                <a:sysClr val="window" lastClr="FFFFFF"/>
              </a:solidFill>
              <a:cs typeface="メイリオ" panose="020B0604030504040204" pitchFamily="50" charset="-128"/>
            </a:endParaRPr>
          </a:p>
        </p:txBody>
      </p:sp>
      <p:sp>
        <p:nvSpPr>
          <p:cNvPr id="23" name="AutoShape 5"/>
          <p:cNvSpPr>
            <a:spLocks noChangeArrowheads="1"/>
          </p:cNvSpPr>
          <p:nvPr/>
        </p:nvSpPr>
        <p:spPr bwMode="gray">
          <a:xfrm>
            <a:off x="2345917" y="4181894"/>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・研修コース登録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・研修受講者登録</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・研修受講履歴</a:t>
            </a:r>
            <a:endParaRPr kumimoji="0" lang="en-US" altLang="ja-JP" sz="800" kern="0" dirty="0">
              <a:solidFill>
                <a:srgbClr val="434343"/>
              </a:solidFill>
              <a:cs typeface="Arial Unicode MS" pitchFamily="50" charset="-128"/>
            </a:endParaRPr>
          </a:p>
        </p:txBody>
      </p:sp>
      <p:sp>
        <p:nvSpPr>
          <p:cNvPr id="24" name="角丸四角形 23"/>
          <p:cNvSpPr/>
          <p:nvPr/>
        </p:nvSpPr>
        <p:spPr>
          <a:xfrm>
            <a:off x="2339752" y="4083918"/>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研修管理</a:t>
            </a:r>
            <a:endParaRPr kumimoji="0" lang="en-US" altLang="ja-JP" sz="1100" kern="0" dirty="0">
              <a:solidFill>
                <a:sysClr val="window" lastClr="FFFFFF"/>
              </a:solidFill>
              <a:cs typeface="メイリオ" panose="020B0604030504040204" pitchFamily="50" charset="-128"/>
            </a:endParaRPr>
          </a:p>
        </p:txBody>
      </p:sp>
      <p:sp>
        <p:nvSpPr>
          <p:cNvPr id="25" name="AutoShape 5"/>
          <p:cNvSpPr>
            <a:spLocks noChangeArrowheads="1"/>
          </p:cNvSpPr>
          <p:nvPr/>
        </p:nvSpPr>
        <p:spPr bwMode="gray">
          <a:xfrm>
            <a:off x="2603150" y="3354864"/>
            <a:ext cx="3396295" cy="516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700" b="1" kern="0" dirty="0">
              <a:solidFill>
                <a:srgbClr val="434343"/>
              </a:solidFill>
              <a:cs typeface="Arial Unicode MS" pitchFamily="50" charset="-128"/>
            </a:endParaRPr>
          </a:p>
          <a:p>
            <a:pPr>
              <a:buClr>
                <a:srgbClr val="0065AE"/>
              </a:buClr>
              <a:buSzPct val="80000"/>
              <a:buFont typeface="Wingdings" pitchFamily="2" charset="2"/>
              <a:buNone/>
              <a:defRPr/>
            </a:pPr>
            <a:endParaRPr kumimoji="0" lang="en-US" altLang="ja-JP" sz="700" b="1"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700" b="1" kern="0" dirty="0">
                <a:solidFill>
                  <a:srgbClr val="434343"/>
                </a:solidFill>
                <a:cs typeface="Arial Unicode MS" pitchFamily="50" charset="-128"/>
              </a:rPr>
              <a:t>　</a:t>
            </a:r>
            <a:r>
              <a:rPr kumimoji="0" lang="ja-JP" altLang="en-US" sz="800" b="1" kern="0" dirty="0">
                <a:solidFill>
                  <a:srgbClr val="434343"/>
                </a:solidFill>
                <a:cs typeface="Arial Unicode MS" pitchFamily="50" charset="-128"/>
              </a:rPr>
              <a:t>　　　　・個人情報登録　　　・社員台帳</a:t>
            </a:r>
            <a:endParaRPr kumimoji="0" lang="en-US" altLang="ja-JP" sz="800" b="1"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b="1" kern="0" dirty="0">
                <a:solidFill>
                  <a:srgbClr val="434343"/>
                </a:solidFill>
                <a:cs typeface="Arial Unicode MS" pitchFamily="50" charset="-128"/>
              </a:rPr>
              <a:t>　　　　　・組織階層図　　　　・タレントボックス</a:t>
            </a:r>
            <a:endParaRPr kumimoji="0" lang="en-US" altLang="ja-JP" sz="800" b="1" kern="0" dirty="0">
              <a:solidFill>
                <a:srgbClr val="434343"/>
              </a:solidFill>
              <a:cs typeface="Arial Unicode MS" pitchFamily="50" charset="-128"/>
            </a:endParaRPr>
          </a:p>
        </p:txBody>
      </p:sp>
      <p:sp>
        <p:nvSpPr>
          <p:cNvPr id="26" name="角丸四角形 25"/>
          <p:cNvSpPr/>
          <p:nvPr/>
        </p:nvSpPr>
        <p:spPr>
          <a:xfrm>
            <a:off x="2603150" y="3256888"/>
            <a:ext cx="3391802" cy="292752"/>
          </a:xfrm>
          <a:prstGeom prst="roundRect">
            <a:avLst>
              <a:gd name="adj" fmla="val 10028"/>
            </a:avLst>
          </a:prstGeom>
          <a:solidFill>
            <a:schemeClr val="tx2"/>
          </a:solidFill>
          <a:ln w="25400" cap="flat" cmpd="sng" algn="ctr">
            <a:solidFill>
              <a:schemeClr val="accent3">
                <a:lumMod val="75000"/>
              </a:schemeClr>
            </a:solidFill>
            <a:prstDash val="solid"/>
          </a:ln>
          <a:effectLst/>
        </p:spPr>
        <p:txBody>
          <a:bodyPr lIns="0" tIns="45718" rIns="0" bIns="45718" rtlCol="0" anchor="ctr"/>
          <a:lstStyle/>
          <a:p>
            <a:pPr algn="ctr"/>
            <a:r>
              <a:rPr kumimoji="0" lang="ja-JP" altLang="en-US" sz="1400" b="1" kern="0" dirty="0">
                <a:solidFill>
                  <a:sysClr val="window" lastClr="FFFFFF"/>
                </a:solidFill>
                <a:cs typeface="メイリオ" panose="020B0604030504040204" pitchFamily="50" charset="-128"/>
              </a:rPr>
              <a:t>従業員情報管理（過去・現在・未来）</a:t>
            </a:r>
            <a:endParaRPr kumimoji="0" lang="en-US" altLang="ja-JP" sz="1400" b="1" kern="0" dirty="0">
              <a:solidFill>
                <a:sysClr val="window" lastClr="FFFFFF"/>
              </a:solidFill>
              <a:cs typeface="メイリオ" panose="020B0604030504040204" pitchFamily="50" charset="-128"/>
            </a:endParaRPr>
          </a:p>
        </p:txBody>
      </p:sp>
      <p:sp>
        <p:nvSpPr>
          <p:cNvPr id="27" name="AutoShape 5"/>
          <p:cNvSpPr>
            <a:spLocks noChangeArrowheads="1"/>
          </p:cNvSpPr>
          <p:nvPr/>
        </p:nvSpPr>
        <p:spPr bwMode="gray">
          <a:xfrm>
            <a:off x="3891403" y="4181894"/>
            <a:ext cx="204606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・統計資料　　　　  ・</a:t>
            </a:r>
            <a:r>
              <a:rPr kumimoji="0" lang="en-US" altLang="ja-JP" sz="800" kern="0" dirty="0">
                <a:solidFill>
                  <a:srgbClr val="434343"/>
                </a:solidFill>
                <a:cs typeface="Arial Unicode MS" pitchFamily="50" charset="-128"/>
              </a:rPr>
              <a:t>DB</a:t>
            </a:r>
            <a:r>
              <a:rPr kumimoji="0" lang="ja-JP" altLang="en-US" sz="800" kern="0" dirty="0">
                <a:solidFill>
                  <a:srgbClr val="434343"/>
                </a:solidFill>
                <a:cs typeface="Arial Unicode MS" pitchFamily="50" charset="-128"/>
              </a:rPr>
              <a:t>間入出力</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・汎用社員検索  　　・外部データ入出力</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・人員構成表　  　　・</a:t>
            </a:r>
            <a:r>
              <a:rPr kumimoji="0" lang="en-US" altLang="ja-JP" sz="800" kern="0" dirty="0">
                <a:solidFill>
                  <a:srgbClr val="434343"/>
                </a:solidFill>
                <a:cs typeface="Arial Unicode MS" pitchFamily="50" charset="-128"/>
              </a:rPr>
              <a:t>Excel</a:t>
            </a:r>
            <a:r>
              <a:rPr kumimoji="0" lang="ja-JP" altLang="en-US" sz="800" kern="0" dirty="0">
                <a:solidFill>
                  <a:srgbClr val="434343"/>
                </a:solidFill>
                <a:cs typeface="Arial Unicode MS" pitchFamily="50" charset="-128"/>
              </a:rPr>
              <a:t>差込</a:t>
            </a:r>
            <a:endParaRPr kumimoji="0" lang="en-US" altLang="ja-JP" sz="800" kern="0" dirty="0">
              <a:solidFill>
                <a:srgbClr val="434343"/>
              </a:solidFill>
              <a:cs typeface="Arial Unicode MS" pitchFamily="50" charset="-128"/>
            </a:endParaRPr>
          </a:p>
        </p:txBody>
      </p:sp>
      <p:sp>
        <p:nvSpPr>
          <p:cNvPr id="28" name="角丸四角形 27"/>
          <p:cNvSpPr/>
          <p:nvPr/>
        </p:nvSpPr>
        <p:spPr>
          <a:xfrm>
            <a:off x="3885237" y="4083918"/>
            <a:ext cx="2054915" cy="216024"/>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比較・検索・分析・連携</a:t>
            </a:r>
            <a:endParaRPr kumimoji="0" lang="en-US" altLang="ja-JP" sz="1100" kern="0" dirty="0">
              <a:solidFill>
                <a:sysClr val="window" lastClr="FFFFFF"/>
              </a:solidFill>
              <a:cs typeface="メイリオ" panose="020B0604030504040204" pitchFamily="50" charset="-128"/>
            </a:endParaRPr>
          </a:p>
        </p:txBody>
      </p:sp>
      <p:sp>
        <p:nvSpPr>
          <p:cNvPr id="29" name="AutoShape 5"/>
          <p:cNvSpPr>
            <a:spLocks noChangeArrowheads="1"/>
          </p:cNvSpPr>
          <p:nvPr/>
        </p:nvSpPr>
        <p:spPr bwMode="gray">
          <a:xfrm>
            <a:off x="6378945" y="3275362"/>
            <a:ext cx="1325983" cy="147635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・個人別マスタ設定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・事由別テーブル設定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・退職金計算</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・退職金明細印刷</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・退職所得源泉</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　　特別徴収票印刷</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・年度別退職引当金</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　　部門総括表</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・退職金仕訳連携処理</a:t>
            </a:r>
            <a:endParaRPr kumimoji="0" lang="en-US" altLang="ja-JP" sz="800" kern="0" dirty="0">
              <a:solidFill>
                <a:srgbClr val="434343"/>
              </a:solidFill>
              <a:cs typeface="Arial Unicode MS" pitchFamily="50" charset="-128"/>
            </a:endParaRPr>
          </a:p>
        </p:txBody>
      </p:sp>
      <p:sp>
        <p:nvSpPr>
          <p:cNvPr id="30" name="角丸四角形 29"/>
          <p:cNvSpPr/>
          <p:nvPr/>
        </p:nvSpPr>
        <p:spPr>
          <a:xfrm>
            <a:off x="6355300" y="3110748"/>
            <a:ext cx="1331720" cy="244116"/>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退職金管理</a:t>
            </a:r>
            <a:endParaRPr kumimoji="0" lang="en-US" altLang="ja-JP" sz="1100" kern="0" dirty="0">
              <a:solidFill>
                <a:sysClr val="window" lastClr="FFFFFF"/>
              </a:solidFill>
              <a:cs typeface="メイリオ" panose="020B0604030504040204" pitchFamily="50" charset="-128"/>
            </a:endParaRPr>
          </a:p>
        </p:txBody>
      </p:sp>
      <p:sp>
        <p:nvSpPr>
          <p:cNvPr id="31" name="角丸四角形 30"/>
          <p:cNvSpPr/>
          <p:nvPr/>
        </p:nvSpPr>
        <p:spPr>
          <a:xfrm>
            <a:off x="8143293" y="3177387"/>
            <a:ext cx="587940" cy="1594395"/>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lstStyle/>
          <a:p>
            <a:pPr algn="ctr">
              <a:defRPr/>
            </a:pPr>
            <a:r>
              <a:rPr kumimoji="0" lang="ja-JP" altLang="en-US" sz="800" kern="0" dirty="0">
                <a:solidFill>
                  <a:sysClr val="window" lastClr="FFFFFF"/>
                </a:solidFill>
                <a:cs typeface="メイリオ" panose="020B0604030504040204" pitchFamily="50" charset="-128"/>
              </a:rPr>
              <a:t>（退職金／引当金仕訳）</a:t>
            </a:r>
            <a:endParaRPr kumimoji="0" lang="en-US" altLang="ja-JP" sz="800" kern="0" dirty="0">
              <a:solidFill>
                <a:sysClr val="window" lastClr="FFFFFF"/>
              </a:solidFill>
              <a:cs typeface="メイリオ" panose="020B0604030504040204" pitchFamily="50" charset="-128"/>
            </a:endParaRPr>
          </a:p>
          <a:p>
            <a:pPr algn="ctr">
              <a:defRPr/>
            </a:pPr>
            <a:r>
              <a:rPr kumimoji="0" lang="ja-JP" altLang="en-US" sz="1050" kern="0" dirty="0">
                <a:solidFill>
                  <a:sysClr val="window" lastClr="FFFFFF"/>
                </a:solidFill>
                <a:cs typeface="メイリオ" panose="020B0604030504040204" pitchFamily="50" charset="-128"/>
              </a:rPr>
              <a:t>統合会計</a:t>
            </a:r>
            <a:endParaRPr kumimoji="0" lang="en-US" altLang="ja-JP" sz="1050" kern="0" dirty="0">
              <a:solidFill>
                <a:sysClr val="window" lastClr="FFFFFF"/>
              </a:solidFill>
              <a:cs typeface="メイリオ" panose="020B0604030504040204" pitchFamily="50" charset="-128"/>
            </a:endParaRPr>
          </a:p>
        </p:txBody>
      </p:sp>
      <p:sp>
        <p:nvSpPr>
          <p:cNvPr id="32" name="角丸四角形 31"/>
          <p:cNvSpPr/>
          <p:nvPr/>
        </p:nvSpPr>
        <p:spPr>
          <a:xfrm>
            <a:off x="5307013" y="872976"/>
            <a:ext cx="1404156" cy="798674"/>
          </a:xfrm>
          <a:prstGeom prst="roundRect">
            <a:avLst>
              <a:gd name="adj" fmla="val 10028"/>
            </a:avLst>
          </a:prstGeom>
          <a:solidFill>
            <a:schemeClr val="bg1">
              <a:lumMod val="65000"/>
            </a:schemeClr>
          </a:solidFill>
          <a:ln w="25400" cap="flat" cmpd="sng" algn="ctr">
            <a:noFill/>
            <a:prstDash val="solid"/>
          </a:ln>
          <a:effectLst/>
        </p:spPr>
        <p:txBody>
          <a:bodyPr lIns="0" tIns="45718" rIns="0" bIns="45718" rtlCol="0" anchor="ctr"/>
          <a:lstStyle/>
          <a:p>
            <a:pPr algn="ctr">
              <a:defRPr/>
            </a:pPr>
            <a:r>
              <a:rPr kumimoji="0" lang="ja-JP" altLang="en-US" sz="1050" kern="0" dirty="0">
                <a:solidFill>
                  <a:sysClr val="window" lastClr="FFFFFF"/>
                </a:solidFill>
                <a:cs typeface="メイリオ" panose="020B0604030504040204" pitchFamily="50" charset="-128"/>
              </a:rPr>
              <a:t>給与管理</a:t>
            </a:r>
            <a:endParaRPr kumimoji="0" lang="en-US" altLang="ja-JP" sz="1050" kern="0" dirty="0">
              <a:solidFill>
                <a:sysClr val="window" lastClr="FFFFFF"/>
              </a:solidFill>
              <a:cs typeface="メイリオ" panose="020B0604030504040204" pitchFamily="50" charset="-128"/>
            </a:endParaRPr>
          </a:p>
          <a:p>
            <a:pPr algn="ctr">
              <a:defRPr/>
            </a:pPr>
            <a:r>
              <a:rPr kumimoji="0" lang="ja-JP" altLang="en-US" sz="800" kern="0" dirty="0">
                <a:solidFill>
                  <a:sysClr val="window" lastClr="FFFFFF"/>
                </a:solidFill>
                <a:cs typeface="メイリオ" panose="020B0604030504040204" pitchFamily="50" charset="-128"/>
              </a:rPr>
              <a:t>（昇給・賞与確定金額</a:t>
            </a:r>
            <a:r>
              <a:rPr kumimoji="0" lang="en-US" altLang="ja-JP" sz="800" kern="0" dirty="0">
                <a:solidFill>
                  <a:sysClr val="window" lastClr="FFFFFF"/>
                </a:solidFill>
                <a:cs typeface="メイリオ" panose="020B0604030504040204" pitchFamily="50" charset="-128"/>
              </a:rPr>
              <a:t>/</a:t>
            </a:r>
          </a:p>
          <a:p>
            <a:pPr algn="ctr">
              <a:defRPr/>
            </a:pPr>
            <a:r>
              <a:rPr kumimoji="0" lang="ja-JP" altLang="en-US" sz="800" kern="0" dirty="0">
                <a:solidFill>
                  <a:sysClr val="window" lastClr="FFFFFF"/>
                </a:solidFill>
                <a:cs typeface="メイリオ" panose="020B0604030504040204" pitchFamily="50" charset="-128"/>
              </a:rPr>
              <a:t>賃金</a:t>
            </a:r>
            <a:r>
              <a:rPr kumimoji="0" lang="en-US" altLang="ja-JP" sz="800" kern="0" dirty="0">
                <a:solidFill>
                  <a:sysClr val="window" lastClr="FFFFFF"/>
                </a:solidFill>
                <a:cs typeface="メイリオ" panose="020B0604030504040204" pitchFamily="50" charset="-128"/>
              </a:rPr>
              <a:t>/</a:t>
            </a:r>
            <a:r>
              <a:rPr kumimoji="0" lang="ja-JP" altLang="en-US" sz="800" kern="0" dirty="0">
                <a:solidFill>
                  <a:sysClr val="window" lastClr="FFFFFF"/>
                </a:solidFill>
                <a:cs typeface="メイリオ" panose="020B0604030504040204" pitchFamily="50" charset="-128"/>
              </a:rPr>
              <a:t>退職金計算結果）</a:t>
            </a:r>
            <a:endParaRPr kumimoji="0" lang="en-US" altLang="ja-JP" sz="800" kern="0" dirty="0">
              <a:solidFill>
                <a:sysClr val="window" lastClr="FFFFFF"/>
              </a:solidFill>
              <a:cs typeface="メイリオ" panose="020B0604030504040204" pitchFamily="50" charset="-128"/>
            </a:endParaRPr>
          </a:p>
        </p:txBody>
      </p:sp>
      <p:sp>
        <p:nvSpPr>
          <p:cNvPr id="33" name="AutoShape 5"/>
          <p:cNvSpPr>
            <a:spLocks noChangeArrowheads="1"/>
          </p:cNvSpPr>
          <p:nvPr/>
        </p:nvSpPr>
        <p:spPr bwMode="gray">
          <a:xfrm>
            <a:off x="6818118" y="1157559"/>
            <a:ext cx="2074362" cy="159671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・年度開始月　　　　　・西和暦フラグ</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・メール配信設定　　　・学齢到達区分</a:t>
            </a:r>
            <a:endParaRPr kumimoji="0" lang="en-US" altLang="ja-JP" sz="800" kern="0" dirty="0">
              <a:solidFill>
                <a:srgbClr val="434343"/>
              </a:solidFill>
              <a:cs typeface="Arial Unicode MS" pitchFamily="50" charset="-128"/>
            </a:endParaRPr>
          </a:p>
          <a:p>
            <a:pPr>
              <a:buClr>
                <a:srgbClr val="0065AE"/>
              </a:buClr>
              <a:buSzPct val="80000"/>
            </a:pPr>
            <a:r>
              <a:rPr kumimoji="0" lang="ja-JP" altLang="en-US" sz="800" kern="0" dirty="0">
                <a:solidFill>
                  <a:srgbClr val="434343"/>
                </a:solidFill>
                <a:cs typeface="Arial Unicode MS" pitchFamily="50" charset="-128"/>
              </a:rPr>
              <a:t>・セキュリティ設定　　　　　</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・複数会社管理設定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chemeClr val="accent6">
                    <a:lumMod val="75000"/>
                  </a:schemeClr>
                </a:solidFill>
                <a:cs typeface="Arial Unicode MS" pitchFamily="50" charset="-128"/>
              </a:rPr>
              <a:t>・マスタコピー設定</a:t>
            </a:r>
            <a:endParaRPr kumimoji="0" lang="en-US" altLang="ja-JP" sz="800" kern="0" dirty="0">
              <a:solidFill>
                <a:schemeClr val="accent6">
                  <a:lumMod val="75000"/>
                </a:schemeClr>
              </a:solidFill>
              <a:cs typeface="Arial Unicode MS" pitchFamily="50" charset="-128"/>
            </a:endParaRPr>
          </a:p>
          <a:p>
            <a:pPr>
              <a:buClr>
                <a:srgbClr val="0065AE"/>
              </a:buClr>
              <a:buSzPct val="80000"/>
              <a:buFont typeface="Wingdings" pitchFamily="2" charset="2"/>
              <a:buNone/>
            </a:pPr>
            <a:r>
              <a:rPr kumimoji="0" lang="ja-JP" altLang="en-US" sz="800" kern="0" dirty="0">
                <a:solidFill>
                  <a:schemeClr val="accent6">
                    <a:lumMod val="75000"/>
                  </a:schemeClr>
                </a:solidFill>
                <a:cs typeface="Arial Unicode MS" pitchFamily="50" charset="-128"/>
              </a:rPr>
              <a:t>・グループ会社共通コード管理　</a:t>
            </a:r>
            <a:endParaRPr kumimoji="0" lang="en-US" altLang="ja-JP" sz="800" kern="0" dirty="0">
              <a:solidFill>
                <a:schemeClr val="accent6">
                  <a:lumMod val="75000"/>
                </a:schemeClr>
              </a:solidFill>
              <a:cs typeface="Arial Unicode MS" pitchFamily="50" charset="-128"/>
            </a:endParaRPr>
          </a:p>
          <a:p>
            <a:pPr>
              <a:buClr>
                <a:srgbClr val="0065AE"/>
              </a:buClr>
              <a:buSzPct val="80000"/>
              <a:buFont typeface="Wingdings" pitchFamily="2" charset="2"/>
              <a:buNone/>
            </a:pPr>
            <a:r>
              <a:rPr kumimoji="0" lang="ja-JP" altLang="en-US" sz="800" kern="0" dirty="0">
                <a:solidFill>
                  <a:schemeClr val="accent6">
                    <a:lumMod val="75000"/>
                  </a:schemeClr>
                </a:solidFill>
                <a:cs typeface="Arial Unicode MS" pitchFamily="50" charset="-128"/>
              </a:rPr>
              <a:t>・出向</a:t>
            </a:r>
            <a:r>
              <a:rPr kumimoji="0" lang="en-US" altLang="ja-JP" sz="800" kern="0" dirty="0">
                <a:solidFill>
                  <a:schemeClr val="accent6">
                    <a:lumMod val="75000"/>
                  </a:schemeClr>
                </a:solidFill>
                <a:cs typeface="Arial Unicode MS" pitchFamily="50" charset="-128"/>
              </a:rPr>
              <a:t>/</a:t>
            </a:r>
            <a:r>
              <a:rPr kumimoji="0" lang="ja-JP" altLang="en-US" sz="800" kern="0" dirty="0">
                <a:solidFill>
                  <a:schemeClr val="accent6">
                    <a:lumMod val="75000"/>
                  </a:schemeClr>
                </a:solidFill>
                <a:cs typeface="Arial Unicode MS" pitchFamily="50" charset="-128"/>
              </a:rPr>
              <a:t>帰任受け渡しデータ設定</a:t>
            </a:r>
            <a:endParaRPr kumimoji="0" lang="en-US" altLang="ja-JP" sz="800" kern="0" dirty="0">
              <a:solidFill>
                <a:schemeClr val="accent6">
                  <a:lumMod val="75000"/>
                </a:schemeClr>
              </a:solidFill>
              <a:cs typeface="Arial Unicode MS" pitchFamily="50" charset="-128"/>
            </a:endParaRPr>
          </a:p>
        </p:txBody>
      </p:sp>
      <p:sp>
        <p:nvSpPr>
          <p:cNvPr id="34" name="角丸四角形 33"/>
          <p:cNvSpPr/>
          <p:nvPr/>
        </p:nvSpPr>
        <p:spPr>
          <a:xfrm>
            <a:off x="6818118" y="1059582"/>
            <a:ext cx="2074362" cy="338712"/>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dirty="0">
                <a:solidFill>
                  <a:sysClr val="window" lastClr="FFFFFF"/>
                </a:solidFill>
                <a:cs typeface="メイリオ" panose="020B0604030504040204" pitchFamily="50" charset="-128"/>
              </a:rPr>
              <a:t>全体設定</a:t>
            </a:r>
            <a:endParaRPr kumimoji="0" lang="en-US" altLang="ja-JP" sz="1100" kern="0" dirty="0">
              <a:solidFill>
                <a:sysClr val="window" lastClr="FFFFFF"/>
              </a:solidFill>
              <a:cs typeface="メイリオ" panose="020B0604030504040204" pitchFamily="50" charset="-128"/>
            </a:endParaRPr>
          </a:p>
        </p:txBody>
      </p:sp>
      <p:cxnSp>
        <p:nvCxnSpPr>
          <p:cNvPr id="35" name="直線矢印コネクタ 34"/>
          <p:cNvCxnSpPr/>
          <p:nvPr/>
        </p:nvCxnSpPr>
        <p:spPr>
          <a:xfrm flipH="1">
            <a:off x="4032643" y="1526584"/>
            <a:ext cx="1" cy="113035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6" name="カギ線コネクタ 35"/>
          <p:cNvCxnSpPr>
            <a:endCxn id="14" idx="0"/>
          </p:cNvCxnSpPr>
          <p:nvPr/>
        </p:nvCxnSpPr>
        <p:spPr>
          <a:xfrm rot="10800000" flipV="1">
            <a:off x="3218698" y="1600738"/>
            <a:ext cx="849977" cy="178923"/>
          </a:xfrm>
          <a:prstGeom prst="bentConnector2">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7" name="カギ線コネクタ 36"/>
          <p:cNvCxnSpPr>
            <a:endCxn id="16" idx="0"/>
          </p:cNvCxnSpPr>
          <p:nvPr/>
        </p:nvCxnSpPr>
        <p:spPr>
          <a:xfrm>
            <a:off x="3990058" y="1603802"/>
            <a:ext cx="810304" cy="177378"/>
          </a:xfrm>
          <a:prstGeom prst="bentConnector2">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8" name="直線矢印コネクタ 37"/>
          <p:cNvCxnSpPr/>
          <p:nvPr/>
        </p:nvCxnSpPr>
        <p:spPr>
          <a:xfrm flipH="1">
            <a:off x="732070" y="1530848"/>
            <a:ext cx="1" cy="113035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9" name="直線矢印コネクタ 38"/>
          <p:cNvCxnSpPr/>
          <p:nvPr/>
        </p:nvCxnSpPr>
        <p:spPr>
          <a:xfrm flipH="1">
            <a:off x="2458707" y="1549775"/>
            <a:ext cx="1" cy="113035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0" name="直線矢印コネクタ 39"/>
          <p:cNvCxnSpPr/>
          <p:nvPr/>
        </p:nvCxnSpPr>
        <p:spPr>
          <a:xfrm>
            <a:off x="1511659" y="2540294"/>
            <a:ext cx="1" cy="1381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1" name="直線矢印コネクタ 40"/>
          <p:cNvCxnSpPr/>
          <p:nvPr/>
        </p:nvCxnSpPr>
        <p:spPr>
          <a:xfrm>
            <a:off x="1498386" y="1549437"/>
            <a:ext cx="0" cy="215513"/>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2" name="直線矢印コネクタ 41"/>
          <p:cNvCxnSpPr/>
          <p:nvPr/>
        </p:nvCxnSpPr>
        <p:spPr>
          <a:xfrm>
            <a:off x="3136689" y="2547527"/>
            <a:ext cx="1" cy="1381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3" name="直線矢印コネクタ 42"/>
          <p:cNvCxnSpPr/>
          <p:nvPr/>
        </p:nvCxnSpPr>
        <p:spPr>
          <a:xfrm>
            <a:off x="4807771" y="2531511"/>
            <a:ext cx="1" cy="1381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sp>
        <p:nvSpPr>
          <p:cNvPr id="44" name="下矢印 43"/>
          <p:cNvSpPr/>
          <p:nvPr/>
        </p:nvSpPr>
        <p:spPr>
          <a:xfrm>
            <a:off x="3293357" y="3034160"/>
            <a:ext cx="536599" cy="153176"/>
          </a:xfrm>
          <a:prstGeom prst="downArrow">
            <a:avLst/>
          </a:prstGeom>
          <a:solidFill>
            <a:srgbClr val="F18F60"/>
          </a:solidFill>
          <a:ln>
            <a:solidFill>
              <a:srgbClr val="F18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p:cNvCxnSpPr>
            <a:endCxn id="32" idx="1"/>
          </p:cNvCxnSpPr>
          <p:nvPr/>
        </p:nvCxnSpPr>
        <p:spPr>
          <a:xfrm>
            <a:off x="5024522" y="1272313"/>
            <a:ext cx="282491" cy="0"/>
          </a:xfrm>
          <a:prstGeom prst="line">
            <a:avLst/>
          </a:prstGeom>
          <a:ln>
            <a:headEnd type="none"/>
            <a:tailEnd type="triangle"/>
          </a:ln>
          <a:effectLst/>
        </p:spPr>
        <p:style>
          <a:lnRef idx="3">
            <a:schemeClr val="accent3"/>
          </a:lnRef>
          <a:fillRef idx="0">
            <a:schemeClr val="accent3"/>
          </a:fillRef>
          <a:effectRef idx="2">
            <a:schemeClr val="accent3"/>
          </a:effectRef>
          <a:fontRef idx="minor">
            <a:schemeClr val="tx1"/>
          </a:fontRef>
        </p:style>
      </p:cxnSp>
      <p:cxnSp>
        <p:nvCxnSpPr>
          <p:cNvPr id="46" name="直線矢印コネクタ 45"/>
          <p:cNvCxnSpPr/>
          <p:nvPr/>
        </p:nvCxnSpPr>
        <p:spPr>
          <a:xfrm>
            <a:off x="5021580" y="1257300"/>
            <a:ext cx="2942" cy="5223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7" name="直線矢印コネクタ 46"/>
          <p:cNvCxnSpPr/>
          <p:nvPr/>
        </p:nvCxnSpPr>
        <p:spPr>
          <a:xfrm>
            <a:off x="6038129" y="3687874"/>
            <a:ext cx="334651"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8" name="直線矢印コネクタ 47"/>
          <p:cNvCxnSpPr/>
          <p:nvPr/>
        </p:nvCxnSpPr>
        <p:spPr>
          <a:xfrm>
            <a:off x="7776356" y="4044486"/>
            <a:ext cx="315303"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9" name="直線矢印コネクタ 48"/>
          <p:cNvCxnSpPr/>
          <p:nvPr/>
        </p:nvCxnSpPr>
        <p:spPr>
          <a:xfrm>
            <a:off x="4941812" y="3883798"/>
            <a:ext cx="0" cy="183471"/>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0" name="直線矢印コネクタ 49"/>
          <p:cNvCxnSpPr/>
          <p:nvPr/>
        </p:nvCxnSpPr>
        <p:spPr>
          <a:xfrm flipV="1">
            <a:off x="3136689" y="3871441"/>
            <a:ext cx="1" cy="176473"/>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1" name="直線矢印コネクタ 50"/>
          <p:cNvCxnSpPr/>
          <p:nvPr/>
        </p:nvCxnSpPr>
        <p:spPr>
          <a:xfrm>
            <a:off x="570201" y="3651870"/>
            <a:ext cx="243227"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2" name="直線矢印コネクタ 51"/>
          <p:cNvCxnSpPr/>
          <p:nvPr/>
        </p:nvCxnSpPr>
        <p:spPr>
          <a:xfrm>
            <a:off x="584131" y="4462449"/>
            <a:ext cx="243227"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3" name="直線矢印コネクタ 52"/>
          <p:cNvCxnSpPr/>
          <p:nvPr/>
        </p:nvCxnSpPr>
        <p:spPr>
          <a:xfrm>
            <a:off x="2218138" y="3633013"/>
            <a:ext cx="373214"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4" name="カギ線コネクタ 53"/>
          <p:cNvCxnSpPr/>
          <p:nvPr/>
        </p:nvCxnSpPr>
        <p:spPr>
          <a:xfrm rot="10800000">
            <a:off x="605693" y="3087221"/>
            <a:ext cx="1939731" cy="317505"/>
          </a:xfrm>
          <a:prstGeom prst="bentConnector3">
            <a:avLst>
              <a:gd name="adj1" fmla="val 11109"/>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5" name="カギ線コネクタ 54"/>
          <p:cNvCxnSpPr/>
          <p:nvPr/>
        </p:nvCxnSpPr>
        <p:spPr>
          <a:xfrm rot="5400000">
            <a:off x="4661440" y="1692087"/>
            <a:ext cx="1543182" cy="1509651"/>
          </a:xfrm>
          <a:prstGeom prst="bentConnector3">
            <a:avLst>
              <a:gd name="adj1" fmla="val 87528"/>
            </a:avLst>
          </a:prstGeom>
          <a:ln>
            <a:tailEnd type="triangle"/>
          </a:ln>
          <a:effectLst/>
        </p:spPr>
        <p:style>
          <a:lnRef idx="3">
            <a:schemeClr val="accent3"/>
          </a:lnRef>
          <a:fillRef idx="0">
            <a:schemeClr val="accent3"/>
          </a:fillRef>
          <a:effectRef idx="2">
            <a:schemeClr val="accent3"/>
          </a:effectRef>
          <a:fontRef idx="minor">
            <a:schemeClr val="tx1"/>
          </a:fontRef>
        </p:style>
      </p:cxnSp>
      <p:sp>
        <p:nvSpPr>
          <p:cNvPr id="56" name="正方形/長方形 55"/>
          <p:cNvSpPr/>
          <p:nvPr/>
        </p:nvSpPr>
        <p:spPr>
          <a:xfrm>
            <a:off x="6957620" y="218878"/>
            <a:ext cx="2186888" cy="484231"/>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t>　</a:t>
            </a:r>
            <a:r>
              <a:rPr lang="en-US" altLang="ja-JP" sz="1100" dirty="0"/>
              <a:t>HR</a:t>
            </a:r>
          </a:p>
          <a:p>
            <a:pPr algn="ctr"/>
            <a:r>
              <a:rPr lang="ja-JP" altLang="en-US" sz="1100" dirty="0"/>
              <a:t>　人事管理</a:t>
            </a:r>
            <a:endParaRPr kumimoji="1" lang="ja-JP" altLang="en-US" sz="1050" dirty="0"/>
          </a:p>
        </p:txBody>
      </p:sp>
      <p:sp>
        <p:nvSpPr>
          <p:cNvPr id="57" name="Freeform 61"/>
          <p:cNvSpPr>
            <a:spLocks noEditPoints="1"/>
          </p:cNvSpPr>
          <p:nvPr/>
        </p:nvSpPr>
        <p:spPr bwMode="auto">
          <a:xfrm>
            <a:off x="7237928" y="252909"/>
            <a:ext cx="426284" cy="405658"/>
          </a:xfrm>
          <a:custGeom>
            <a:avLst/>
            <a:gdLst>
              <a:gd name="T0" fmla="*/ 658 w 1034"/>
              <a:gd name="T1" fmla="*/ 420 h 982"/>
              <a:gd name="T2" fmla="*/ 603 w 1034"/>
              <a:gd name="T3" fmla="*/ 281 h 982"/>
              <a:gd name="T4" fmla="*/ 430 w 1034"/>
              <a:gd name="T5" fmla="*/ 281 h 982"/>
              <a:gd name="T6" fmla="*/ 376 w 1034"/>
              <a:gd name="T7" fmla="*/ 420 h 982"/>
              <a:gd name="T8" fmla="*/ 491 w 1034"/>
              <a:gd name="T9" fmla="*/ 189 h 982"/>
              <a:gd name="T10" fmla="*/ 517 w 1034"/>
              <a:gd name="T11" fmla="*/ 359 h 982"/>
              <a:gd name="T12" fmla="*/ 543 w 1034"/>
              <a:gd name="T13" fmla="*/ 189 h 982"/>
              <a:gd name="T14" fmla="*/ 432 w 1034"/>
              <a:gd name="T15" fmla="*/ 85 h 982"/>
              <a:gd name="T16" fmla="*/ 517 w 1034"/>
              <a:gd name="T17" fmla="*/ 0 h 982"/>
              <a:gd name="T18" fmla="*/ 506 w 1034"/>
              <a:gd name="T19" fmla="*/ 438 h 982"/>
              <a:gd name="T20" fmla="*/ 130 w 1034"/>
              <a:gd name="T21" fmla="*/ 544 h 982"/>
              <a:gd name="T22" fmla="*/ 506 w 1034"/>
              <a:gd name="T23" fmla="*/ 502 h 982"/>
              <a:gd name="T24" fmla="*/ 528 w 1034"/>
              <a:gd name="T25" fmla="*/ 502 h 982"/>
              <a:gd name="T26" fmla="*/ 904 w 1034"/>
              <a:gd name="T27" fmla="*/ 544 h 982"/>
              <a:gd name="T28" fmla="*/ 957 w 1034"/>
              <a:gd name="T29" fmla="*/ 752 h 982"/>
              <a:gd name="T30" fmla="*/ 924 w 1034"/>
              <a:gd name="T31" fmla="*/ 888 h 982"/>
              <a:gd name="T32" fmla="*/ 888 w 1034"/>
              <a:gd name="T33" fmla="*/ 789 h 982"/>
              <a:gd name="T34" fmla="*/ 751 w 1034"/>
              <a:gd name="T35" fmla="*/ 825 h 982"/>
              <a:gd name="T36" fmla="*/ 795 w 1034"/>
              <a:gd name="T37" fmla="*/ 844 h 982"/>
              <a:gd name="T38" fmla="*/ 979 w 1034"/>
              <a:gd name="T39" fmla="*/ 982 h 982"/>
              <a:gd name="T40" fmla="*/ 990 w 1034"/>
              <a:gd name="T41" fmla="*/ 982 h 982"/>
              <a:gd name="T42" fmla="*/ 957 w 1034"/>
              <a:gd name="T43" fmla="*/ 752 h 982"/>
              <a:gd name="T44" fmla="*/ 892 w 1034"/>
              <a:gd name="T45" fmla="*/ 732 h 982"/>
              <a:gd name="T46" fmla="*/ 206 w 1034"/>
              <a:gd name="T47" fmla="*/ 752 h 982"/>
              <a:gd name="T48" fmla="*/ 173 w 1034"/>
              <a:gd name="T49" fmla="*/ 888 h 982"/>
              <a:gd name="T50" fmla="*/ 137 w 1034"/>
              <a:gd name="T51" fmla="*/ 789 h 982"/>
              <a:gd name="T52" fmla="*/ 0 w 1034"/>
              <a:gd name="T53" fmla="*/ 825 h 982"/>
              <a:gd name="T54" fmla="*/ 44 w 1034"/>
              <a:gd name="T55" fmla="*/ 844 h 982"/>
              <a:gd name="T56" fmla="*/ 228 w 1034"/>
              <a:gd name="T57" fmla="*/ 982 h 982"/>
              <a:gd name="T58" fmla="*/ 238 w 1034"/>
              <a:gd name="T59" fmla="*/ 982 h 982"/>
              <a:gd name="T60" fmla="*/ 206 w 1034"/>
              <a:gd name="T61" fmla="*/ 752 h 982"/>
              <a:gd name="T62" fmla="*/ 141 w 1034"/>
              <a:gd name="T63" fmla="*/ 732 h 982"/>
              <a:gd name="T64" fmla="*/ 582 w 1034"/>
              <a:gd name="T65" fmla="*/ 752 h 982"/>
              <a:gd name="T66" fmla="*/ 457 w 1034"/>
              <a:gd name="T67" fmla="*/ 752 h 982"/>
              <a:gd name="T68" fmla="*/ 376 w 1034"/>
              <a:gd name="T69" fmla="*/ 982 h 982"/>
              <a:gd name="T70" fmla="*/ 430 w 1034"/>
              <a:gd name="T71" fmla="*/ 844 h 982"/>
              <a:gd name="T72" fmla="*/ 603 w 1034"/>
              <a:gd name="T73" fmla="*/ 844 h 982"/>
              <a:gd name="T74" fmla="*/ 658 w 1034"/>
              <a:gd name="T75" fmla="*/ 982 h 982"/>
              <a:gd name="T76" fmla="*/ 517 w 1034"/>
              <a:gd name="T77" fmla="*/ 732 h 982"/>
              <a:gd name="T78" fmla="*/ 602 w 1034"/>
              <a:gd name="T79" fmla="*/ 714 h 982"/>
              <a:gd name="T80" fmla="*/ 517 w 1034"/>
              <a:gd name="T81" fmla="*/ 562 h 982"/>
              <a:gd name="T82" fmla="*/ 432 w 1034"/>
              <a:gd name="T83" fmla="*/ 714 h 982"/>
              <a:gd name="T84" fmla="*/ 517 w 1034"/>
              <a:gd name="T85" fmla="*/ 73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4" h="982">
                <a:moveTo>
                  <a:pt x="582" y="189"/>
                </a:moveTo>
                <a:cubicBezTo>
                  <a:pt x="622" y="189"/>
                  <a:pt x="655" y="222"/>
                  <a:pt x="658" y="263"/>
                </a:cubicBezTo>
                <a:cubicBezTo>
                  <a:pt x="658" y="420"/>
                  <a:pt x="658" y="420"/>
                  <a:pt x="658" y="420"/>
                </a:cubicBezTo>
                <a:cubicBezTo>
                  <a:pt x="614" y="420"/>
                  <a:pt x="614" y="420"/>
                  <a:pt x="614" y="420"/>
                </a:cubicBezTo>
                <a:cubicBezTo>
                  <a:pt x="614" y="281"/>
                  <a:pt x="614" y="281"/>
                  <a:pt x="614" y="281"/>
                </a:cubicBezTo>
                <a:cubicBezTo>
                  <a:pt x="603" y="281"/>
                  <a:pt x="603" y="281"/>
                  <a:pt x="603" y="281"/>
                </a:cubicBezTo>
                <a:cubicBezTo>
                  <a:pt x="603" y="420"/>
                  <a:pt x="603" y="420"/>
                  <a:pt x="603" y="420"/>
                </a:cubicBezTo>
                <a:cubicBezTo>
                  <a:pt x="430" y="420"/>
                  <a:pt x="430" y="420"/>
                  <a:pt x="430" y="420"/>
                </a:cubicBezTo>
                <a:cubicBezTo>
                  <a:pt x="430" y="281"/>
                  <a:pt x="430" y="281"/>
                  <a:pt x="430" y="281"/>
                </a:cubicBezTo>
                <a:cubicBezTo>
                  <a:pt x="420" y="281"/>
                  <a:pt x="420" y="281"/>
                  <a:pt x="420" y="281"/>
                </a:cubicBezTo>
                <a:cubicBezTo>
                  <a:pt x="420" y="420"/>
                  <a:pt x="420" y="420"/>
                  <a:pt x="420" y="420"/>
                </a:cubicBezTo>
                <a:cubicBezTo>
                  <a:pt x="376" y="420"/>
                  <a:pt x="376" y="420"/>
                  <a:pt x="376" y="420"/>
                </a:cubicBezTo>
                <a:cubicBezTo>
                  <a:pt x="376" y="263"/>
                  <a:pt x="376" y="263"/>
                  <a:pt x="376" y="263"/>
                </a:cubicBezTo>
                <a:cubicBezTo>
                  <a:pt x="379" y="222"/>
                  <a:pt x="412" y="189"/>
                  <a:pt x="452" y="189"/>
                </a:cubicBezTo>
                <a:cubicBezTo>
                  <a:pt x="491" y="189"/>
                  <a:pt x="491" y="189"/>
                  <a:pt x="491" y="189"/>
                </a:cubicBezTo>
                <a:cubicBezTo>
                  <a:pt x="513" y="227"/>
                  <a:pt x="513" y="227"/>
                  <a:pt x="513" y="227"/>
                </a:cubicBezTo>
                <a:cubicBezTo>
                  <a:pt x="485" y="325"/>
                  <a:pt x="485" y="325"/>
                  <a:pt x="485" y="325"/>
                </a:cubicBezTo>
                <a:cubicBezTo>
                  <a:pt x="517" y="359"/>
                  <a:pt x="517" y="359"/>
                  <a:pt x="517" y="359"/>
                </a:cubicBezTo>
                <a:cubicBezTo>
                  <a:pt x="549" y="325"/>
                  <a:pt x="549" y="325"/>
                  <a:pt x="549" y="325"/>
                </a:cubicBezTo>
                <a:cubicBezTo>
                  <a:pt x="521" y="227"/>
                  <a:pt x="521" y="227"/>
                  <a:pt x="521" y="227"/>
                </a:cubicBezTo>
                <a:cubicBezTo>
                  <a:pt x="543" y="189"/>
                  <a:pt x="543" y="189"/>
                  <a:pt x="543" y="189"/>
                </a:cubicBezTo>
                <a:cubicBezTo>
                  <a:pt x="582" y="189"/>
                  <a:pt x="582" y="189"/>
                  <a:pt x="582" y="189"/>
                </a:cubicBezTo>
                <a:moveTo>
                  <a:pt x="517" y="0"/>
                </a:moveTo>
                <a:cubicBezTo>
                  <a:pt x="470" y="0"/>
                  <a:pt x="432" y="38"/>
                  <a:pt x="432" y="85"/>
                </a:cubicBezTo>
                <a:cubicBezTo>
                  <a:pt x="432" y="131"/>
                  <a:pt x="470" y="170"/>
                  <a:pt x="517" y="170"/>
                </a:cubicBezTo>
                <a:cubicBezTo>
                  <a:pt x="564" y="170"/>
                  <a:pt x="602" y="131"/>
                  <a:pt x="602" y="85"/>
                </a:cubicBezTo>
                <a:cubicBezTo>
                  <a:pt x="602" y="38"/>
                  <a:pt x="564" y="0"/>
                  <a:pt x="517" y="0"/>
                </a:cubicBezTo>
                <a:moveTo>
                  <a:pt x="528" y="480"/>
                </a:moveTo>
                <a:cubicBezTo>
                  <a:pt x="528" y="438"/>
                  <a:pt x="528" y="438"/>
                  <a:pt x="528" y="438"/>
                </a:cubicBezTo>
                <a:cubicBezTo>
                  <a:pt x="506" y="438"/>
                  <a:pt x="506" y="438"/>
                  <a:pt x="506" y="438"/>
                </a:cubicBezTo>
                <a:cubicBezTo>
                  <a:pt x="506" y="480"/>
                  <a:pt x="506" y="480"/>
                  <a:pt x="506" y="480"/>
                </a:cubicBezTo>
                <a:cubicBezTo>
                  <a:pt x="130" y="480"/>
                  <a:pt x="130" y="480"/>
                  <a:pt x="130" y="480"/>
                </a:cubicBezTo>
                <a:cubicBezTo>
                  <a:pt x="130" y="544"/>
                  <a:pt x="130" y="544"/>
                  <a:pt x="130" y="544"/>
                </a:cubicBezTo>
                <a:cubicBezTo>
                  <a:pt x="153" y="544"/>
                  <a:pt x="153" y="544"/>
                  <a:pt x="153" y="544"/>
                </a:cubicBezTo>
                <a:cubicBezTo>
                  <a:pt x="153" y="502"/>
                  <a:pt x="153" y="502"/>
                  <a:pt x="153" y="502"/>
                </a:cubicBezTo>
                <a:cubicBezTo>
                  <a:pt x="506" y="502"/>
                  <a:pt x="506" y="502"/>
                  <a:pt x="506" y="502"/>
                </a:cubicBezTo>
                <a:cubicBezTo>
                  <a:pt x="506" y="544"/>
                  <a:pt x="506" y="544"/>
                  <a:pt x="506" y="544"/>
                </a:cubicBezTo>
                <a:cubicBezTo>
                  <a:pt x="528" y="544"/>
                  <a:pt x="528" y="544"/>
                  <a:pt x="528" y="544"/>
                </a:cubicBezTo>
                <a:cubicBezTo>
                  <a:pt x="528" y="502"/>
                  <a:pt x="528" y="502"/>
                  <a:pt x="528" y="502"/>
                </a:cubicBezTo>
                <a:cubicBezTo>
                  <a:pt x="881" y="502"/>
                  <a:pt x="881" y="502"/>
                  <a:pt x="881" y="502"/>
                </a:cubicBezTo>
                <a:cubicBezTo>
                  <a:pt x="881" y="544"/>
                  <a:pt x="881" y="544"/>
                  <a:pt x="881" y="544"/>
                </a:cubicBezTo>
                <a:cubicBezTo>
                  <a:pt x="904" y="544"/>
                  <a:pt x="904" y="544"/>
                  <a:pt x="904" y="544"/>
                </a:cubicBezTo>
                <a:cubicBezTo>
                  <a:pt x="904" y="480"/>
                  <a:pt x="904" y="480"/>
                  <a:pt x="904" y="480"/>
                </a:cubicBezTo>
                <a:lnTo>
                  <a:pt x="528" y="480"/>
                </a:lnTo>
                <a:close/>
                <a:moveTo>
                  <a:pt x="957" y="752"/>
                </a:moveTo>
                <a:cubicBezTo>
                  <a:pt x="918" y="752"/>
                  <a:pt x="918" y="752"/>
                  <a:pt x="918" y="752"/>
                </a:cubicBezTo>
                <a:cubicBezTo>
                  <a:pt x="897" y="789"/>
                  <a:pt x="897" y="789"/>
                  <a:pt x="897" y="789"/>
                </a:cubicBezTo>
                <a:cubicBezTo>
                  <a:pt x="924" y="888"/>
                  <a:pt x="924" y="888"/>
                  <a:pt x="924" y="888"/>
                </a:cubicBezTo>
                <a:cubicBezTo>
                  <a:pt x="892" y="922"/>
                  <a:pt x="892" y="922"/>
                  <a:pt x="892" y="922"/>
                </a:cubicBezTo>
                <a:cubicBezTo>
                  <a:pt x="860" y="888"/>
                  <a:pt x="860" y="888"/>
                  <a:pt x="860" y="888"/>
                </a:cubicBezTo>
                <a:cubicBezTo>
                  <a:pt x="888" y="789"/>
                  <a:pt x="888" y="789"/>
                  <a:pt x="888" y="789"/>
                </a:cubicBezTo>
                <a:cubicBezTo>
                  <a:pt x="867" y="752"/>
                  <a:pt x="867" y="752"/>
                  <a:pt x="867" y="752"/>
                </a:cubicBezTo>
                <a:cubicBezTo>
                  <a:pt x="828" y="752"/>
                  <a:pt x="828" y="752"/>
                  <a:pt x="828" y="752"/>
                </a:cubicBezTo>
                <a:cubicBezTo>
                  <a:pt x="787" y="752"/>
                  <a:pt x="754" y="785"/>
                  <a:pt x="751" y="825"/>
                </a:cubicBezTo>
                <a:cubicBezTo>
                  <a:pt x="751" y="982"/>
                  <a:pt x="751" y="982"/>
                  <a:pt x="751" y="982"/>
                </a:cubicBezTo>
                <a:cubicBezTo>
                  <a:pt x="795" y="982"/>
                  <a:pt x="795" y="982"/>
                  <a:pt x="795" y="982"/>
                </a:cubicBezTo>
                <a:cubicBezTo>
                  <a:pt x="795" y="844"/>
                  <a:pt x="795" y="844"/>
                  <a:pt x="795" y="844"/>
                </a:cubicBezTo>
                <a:cubicBezTo>
                  <a:pt x="806" y="844"/>
                  <a:pt x="806" y="844"/>
                  <a:pt x="806" y="844"/>
                </a:cubicBezTo>
                <a:cubicBezTo>
                  <a:pt x="806" y="982"/>
                  <a:pt x="806" y="982"/>
                  <a:pt x="806" y="982"/>
                </a:cubicBezTo>
                <a:cubicBezTo>
                  <a:pt x="979" y="982"/>
                  <a:pt x="979" y="982"/>
                  <a:pt x="979" y="982"/>
                </a:cubicBezTo>
                <a:cubicBezTo>
                  <a:pt x="979" y="844"/>
                  <a:pt x="979" y="844"/>
                  <a:pt x="979" y="844"/>
                </a:cubicBezTo>
                <a:cubicBezTo>
                  <a:pt x="990" y="844"/>
                  <a:pt x="990" y="844"/>
                  <a:pt x="990" y="844"/>
                </a:cubicBezTo>
                <a:cubicBezTo>
                  <a:pt x="990" y="982"/>
                  <a:pt x="990" y="982"/>
                  <a:pt x="990" y="982"/>
                </a:cubicBezTo>
                <a:cubicBezTo>
                  <a:pt x="1034" y="982"/>
                  <a:pt x="1034" y="982"/>
                  <a:pt x="1034" y="982"/>
                </a:cubicBezTo>
                <a:cubicBezTo>
                  <a:pt x="1034" y="825"/>
                  <a:pt x="1034" y="825"/>
                  <a:pt x="1034" y="825"/>
                </a:cubicBezTo>
                <a:cubicBezTo>
                  <a:pt x="1031" y="785"/>
                  <a:pt x="998" y="752"/>
                  <a:pt x="957" y="752"/>
                </a:cubicBezTo>
                <a:moveTo>
                  <a:pt x="892" y="562"/>
                </a:moveTo>
                <a:cubicBezTo>
                  <a:pt x="846" y="562"/>
                  <a:pt x="808" y="600"/>
                  <a:pt x="808" y="647"/>
                </a:cubicBezTo>
                <a:cubicBezTo>
                  <a:pt x="808" y="694"/>
                  <a:pt x="846" y="732"/>
                  <a:pt x="892" y="732"/>
                </a:cubicBezTo>
                <a:cubicBezTo>
                  <a:pt x="939" y="732"/>
                  <a:pt x="977" y="694"/>
                  <a:pt x="977" y="647"/>
                </a:cubicBezTo>
                <a:cubicBezTo>
                  <a:pt x="977" y="600"/>
                  <a:pt x="939" y="562"/>
                  <a:pt x="892" y="562"/>
                </a:cubicBezTo>
                <a:moveTo>
                  <a:pt x="206" y="752"/>
                </a:moveTo>
                <a:cubicBezTo>
                  <a:pt x="167" y="752"/>
                  <a:pt x="167" y="752"/>
                  <a:pt x="167" y="752"/>
                </a:cubicBezTo>
                <a:cubicBezTo>
                  <a:pt x="146" y="789"/>
                  <a:pt x="146" y="789"/>
                  <a:pt x="146" y="789"/>
                </a:cubicBezTo>
                <a:cubicBezTo>
                  <a:pt x="173" y="888"/>
                  <a:pt x="173" y="888"/>
                  <a:pt x="173" y="888"/>
                </a:cubicBezTo>
                <a:cubicBezTo>
                  <a:pt x="141" y="922"/>
                  <a:pt x="141" y="922"/>
                  <a:pt x="141" y="922"/>
                </a:cubicBezTo>
                <a:cubicBezTo>
                  <a:pt x="109" y="888"/>
                  <a:pt x="109" y="888"/>
                  <a:pt x="109" y="888"/>
                </a:cubicBezTo>
                <a:cubicBezTo>
                  <a:pt x="137" y="789"/>
                  <a:pt x="137" y="789"/>
                  <a:pt x="137" y="789"/>
                </a:cubicBezTo>
                <a:cubicBezTo>
                  <a:pt x="116" y="752"/>
                  <a:pt x="116" y="752"/>
                  <a:pt x="116" y="752"/>
                </a:cubicBezTo>
                <a:cubicBezTo>
                  <a:pt x="77" y="752"/>
                  <a:pt x="77" y="752"/>
                  <a:pt x="77" y="752"/>
                </a:cubicBezTo>
                <a:cubicBezTo>
                  <a:pt x="36" y="752"/>
                  <a:pt x="3" y="785"/>
                  <a:pt x="0" y="825"/>
                </a:cubicBezTo>
                <a:cubicBezTo>
                  <a:pt x="0" y="982"/>
                  <a:pt x="0" y="982"/>
                  <a:pt x="0" y="982"/>
                </a:cubicBezTo>
                <a:cubicBezTo>
                  <a:pt x="44" y="982"/>
                  <a:pt x="44" y="982"/>
                  <a:pt x="44" y="982"/>
                </a:cubicBezTo>
                <a:cubicBezTo>
                  <a:pt x="44" y="844"/>
                  <a:pt x="44" y="844"/>
                  <a:pt x="44" y="844"/>
                </a:cubicBezTo>
                <a:cubicBezTo>
                  <a:pt x="55" y="844"/>
                  <a:pt x="55" y="844"/>
                  <a:pt x="55" y="844"/>
                </a:cubicBezTo>
                <a:cubicBezTo>
                  <a:pt x="55" y="982"/>
                  <a:pt x="55" y="982"/>
                  <a:pt x="55" y="982"/>
                </a:cubicBezTo>
                <a:cubicBezTo>
                  <a:pt x="228" y="982"/>
                  <a:pt x="228" y="982"/>
                  <a:pt x="228" y="982"/>
                </a:cubicBezTo>
                <a:cubicBezTo>
                  <a:pt x="228" y="844"/>
                  <a:pt x="228" y="844"/>
                  <a:pt x="228" y="844"/>
                </a:cubicBezTo>
                <a:cubicBezTo>
                  <a:pt x="238" y="844"/>
                  <a:pt x="238" y="844"/>
                  <a:pt x="238" y="844"/>
                </a:cubicBezTo>
                <a:cubicBezTo>
                  <a:pt x="238" y="982"/>
                  <a:pt x="238" y="982"/>
                  <a:pt x="238" y="982"/>
                </a:cubicBezTo>
                <a:cubicBezTo>
                  <a:pt x="283" y="982"/>
                  <a:pt x="283" y="982"/>
                  <a:pt x="283" y="982"/>
                </a:cubicBezTo>
                <a:cubicBezTo>
                  <a:pt x="283" y="825"/>
                  <a:pt x="283" y="825"/>
                  <a:pt x="283" y="825"/>
                </a:cubicBezTo>
                <a:cubicBezTo>
                  <a:pt x="279" y="785"/>
                  <a:pt x="247" y="752"/>
                  <a:pt x="206" y="752"/>
                </a:cubicBezTo>
                <a:moveTo>
                  <a:pt x="141" y="562"/>
                </a:moveTo>
                <a:cubicBezTo>
                  <a:pt x="94" y="562"/>
                  <a:pt x="56" y="600"/>
                  <a:pt x="56" y="647"/>
                </a:cubicBezTo>
                <a:cubicBezTo>
                  <a:pt x="56" y="694"/>
                  <a:pt x="94" y="732"/>
                  <a:pt x="141" y="732"/>
                </a:cubicBezTo>
                <a:cubicBezTo>
                  <a:pt x="188" y="732"/>
                  <a:pt x="226" y="694"/>
                  <a:pt x="226" y="647"/>
                </a:cubicBezTo>
                <a:cubicBezTo>
                  <a:pt x="226" y="600"/>
                  <a:pt x="188" y="562"/>
                  <a:pt x="141" y="562"/>
                </a:cubicBezTo>
                <a:moveTo>
                  <a:pt x="582" y="752"/>
                </a:moveTo>
                <a:cubicBezTo>
                  <a:pt x="576" y="752"/>
                  <a:pt x="576" y="752"/>
                  <a:pt x="576" y="752"/>
                </a:cubicBezTo>
                <a:cubicBezTo>
                  <a:pt x="580" y="789"/>
                  <a:pt x="556" y="822"/>
                  <a:pt x="517" y="769"/>
                </a:cubicBezTo>
                <a:cubicBezTo>
                  <a:pt x="478" y="822"/>
                  <a:pt x="453" y="789"/>
                  <a:pt x="457" y="752"/>
                </a:cubicBezTo>
                <a:cubicBezTo>
                  <a:pt x="452" y="752"/>
                  <a:pt x="452" y="752"/>
                  <a:pt x="452" y="752"/>
                </a:cubicBezTo>
                <a:cubicBezTo>
                  <a:pt x="412" y="752"/>
                  <a:pt x="379" y="785"/>
                  <a:pt x="376" y="826"/>
                </a:cubicBezTo>
                <a:cubicBezTo>
                  <a:pt x="376" y="982"/>
                  <a:pt x="376" y="982"/>
                  <a:pt x="376" y="982"/>
                </a:cubicBezTo>
                <a:cubicBezTo>
                  <a:pt x="420" y="982"/>
                  <a:pt x="420" y="982"/>
                  <a:pt x="420" y="982"/>
                </a:cubicBezTo>
                <a:cubicBezTo>
                  <a:pt x="420" y="844"/>
                  <a:pt x="420" y="844"/>
                  <a:pt x="420" y="844"/>
                </a:cubicBezTo>
                <a:cubicBezTo>
                  <a:pt x="430" y="844"/>
                  <a:pt x="430" y="844"/>
                  <a:pt x="430" y="844"/>
                </a:cubicBezTo>
                <a:cubicBezTo>
                  <a:pt x="430" y="982"/>
                  <a:pt x="430" y="982"/>
                  <a:pt x="430" y="982"/>
                </a:cubicBezTo>
                <a:cubicBezTo>
                  <a:pt x="603" y="982"/>
                  <a:pt x="603" y="982"/>
                  <a:pt x="603" y="982"/>
                </a:cubicBezTo>
                <a:cubicBezTo>
                  <a:pt x="603" y="844"/>
                  <a:pt x="603" y="844"/>
                  <a:pt x="603" y="844"/>
                </a:cubicBezTo>
                <a:cubicBezTo>
                  <a:pt x="614" y="844"/>
                  <a:pt x="614" y="844"/>
                  <a:pt x="614" y="844"/>
                </a:cubicBezTo>
                <a:cubicBezTo>
                  <a:pt x="614" y="982"/>
                  <a:pt x="614" y="982"/>
                  <a:pt x="614" y="982"/>
                </a:cubicBezTo>
                <a:cubicBezTo>
                  <a:pt x="658" y="982"/>
                  <a:pt x="658" y="982"/>
                  <a:pt x="658" y="982"/>
                </a:cubicBezTo>
                <a:cubicBezTo>
                  <a:pt x="658" y="826"/>
                  <a:pt x="658" y="826"/>
                  <a:pt x="658" y="826"/>
                </a:cubicBezTo>
                <a:cubicBezTo>
                  <a:pt x="655" y="785"/>
                  <a:pt x="622" y="752"/>
                  <a:pt x="582" y="752"/>
                </a:cubicBezTo>
                <a:moveTo>
                  <a:pt x="517" y="732"/>
                </a:moveTo>
                <a:cubicBezTo>
                  <a:pt x="536" y="732"/>
                  <a:pt x="554" y="726"/>
                  <a:pt x="569" y="714"/>
                </a:cubicBezTo>
                <a:cubicBezTo>
                  <a:pt x="602" y="728"/>
                  <a:pt x="602" y="728"/>
                  <a:pt x="602" y="728"/>
                </a:cubicBezTo>
                <a:cubicBezTo>
                  <a:pt x="602" y="714"/>
                  <a:pt x="602" y="714"/>
                  <a:pt x="602" y="714"/>
                </a:cubicBezTo>
                <a:cubicBezTo>
                  <a:pt x="602" y="703"/>
                  <a:pt x="602" y="703"/>
                  <a:pt x="602" y="703"/>
                </a:cubicBezTo>
                <a:cubicBezTo>
                  <a:pt x="602" y="647"/>
                  <a:pt x="602" y="647"/>
                  <a:pt x="602" y="647"/>
                </a:cubicBezTo>
                <a:cubicBezTo>
                  <a:pt x="602" y="600"/>
                  <a:pt x="564" y="562"/>
                  <a:pt x="517" y="562"/>
                </a:cubicBezTo>
                <a:cubicBezTo>
                  <a:pt x="470" y="562"/>
                  <a:pt x="432" y="600"/>
                  <a:pt x="432" y="647"/>
                </a:cubicBezTo>
                <a:cubicBezTo>
                  <a:pt x="432" y="703"/>
                  <a:pt x="432" y="703"/>
                  <a:pt x="432" y="703"/>
                </a:cubicBezTo>
                <a:cubicBezTo>
                  <a:pt x="432" y="714"/>
                  <a:pt x="432" y="714"/>
                  <a:pt x="432" y="714"/>
                </a:cubicBezTo>
                <a:cubicBezTo>
                  <a:pt x="432" y="728"/>
                  <a:pt x="432" y="728"/>
                  <a:pt x="432" y="728"/>
                </a:cubicBezTo>
                <a:cubicBezTo>
                  <a:pt x="465" y="714"/>
                  <a:pt x="465" y="714"/>
                  <a:pt x="465" y="714"/>
                </a:cubicBezTo>
                <a:cubicBezTo>
                  <a:pt x="479" y="726"/>
                  <a:pt x="497" y="732"/>
                  <a:pt x="517" y="73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Tree>
    <p:extLst>
      <p:ext uri="{BB962C8B-B14F-4D97-AF65-F5344CB8AC3E}">
        <p14:creationId xmlns:p14="http://schemas.microsoft.com/office/powerpoint/2010/main" val="3262555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6</a:t>
            </a:fld>
            <a:endParaRPr lang="ja-JP" altLang="en-US" dirty="0"/>
          </a:p>
        </p:txBody>
      </p:sp>
      <p:sp>
        <p:nvSpPr>
          <p:cNvPr id="3" name="タイトル 2"/>
          <p:cNvSpPr>
            <a:spLocks noGrp="1"/>
          </p:cNvSpPr>
          <p:nvPr>
            <p:ph type="title"/>
          </p:nvPr>
        </p:nvSpPr>
        <p:spPr/>
        <p:txBody>
          <a:bodyPr/>
          <a:lstStyle/>
          <a:p>
            <a:pPr>
              <a:spcBef>
                <a:spcPts val="600"/>
              </a:spcBef>
            </a:pPr>
            <a:r>
              <a:rPr lang="en-US" altLang="ja-JP" b="0" dirty="0">
                <a:solidFill>
                  <a:schemeClr val="accent1"/>
                </a:solidFill>
              </a:rPr>
              <a:t>02</a:t>
            </a:r>
            <a:br>
              <a:rPr lang="en-US" altLang="ja-JP" b="0" dirty="0">
                <a:solidFill>
                  <a:schemeClr val="accent1"/>
                </a:solidFill>
              </a:rPr>
            </a:br>
            <a:r>
              <a:rPr lang="ja-JP" altLang="en-US" dirty="0"/>
              <a:t>製品特長</a:t>
            </a:r>
            <a:br>
              <a:rPr lang="ja-JP" altLang="en-US" dirty="0"/>
            </a:br>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Tree>
    <p:extLst>
      <p:ext uri="{BB962C8B-B14F-4D97-AF65-F5344CB8AC3E}">
        <p14:creationId xmlns:p14="http://schemas.microsoft.com/office/powerpoint/2010/main" val="3364885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柔軟で堅牢なセキュリティ設定</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組織毎や社員毎にプログラム起動権限や個人情報の参照権限、関連会社情報の参照権限が</a:t>
            </a:r>
            <a:endParaRPr lang="en-US" altLang="ja-JP" dirty="0"/>
          </a:p>
          <a:p>
            <a:pPr>
              <a:lnSpc>
                <a:spcPts val="1600"/>
              </a:lnSpc>
            </a:pPr>
            <a:r>
              <a:rPr lang="ja-JP" altLang="en-US" dirty="0"/>
              <a:t>設定可能です</a:t>
            </a:r>
          </a:p>
          <a:p>
            <a:endParaRPr kumimoji="1" lang="ja-JP" altLang="en-US" dirty="0"/>
          </a:p>
        </p:txBody>
      </p:sp>
      <p:sp>
        <p:nvSpPr>
          <p:cNvPr id="6" name="タイトル 5"/>
          <p:cNvSpPr>
            <a:spLocks noGrp="1"/>
          </p:cNvSpPr>
          <p:nvPr>
            <p:ph type="title"/>
          </p:nvPr>
        </p:nvSpPr>
        <p:spPr/>
        <p:txBody>
          <a:bodyPr/>
          <a:lstStyle/>
          <a:p>
            <a:r>
              <a:rPr lang="ja-JP" altLang="en-US" dirty="0">
                <a:solidFill>
                  <a:srgbClr val="EE7B48"/>
                </a:solidFill>
              </a:rPr>
              <a:t>人事管理</a:t>
            </a:r>
            <a:endParaRPr kumimoji="1" lang="ja-JP" altLang="en-US" dirty="0"/>
          </a:p>
        </p:txBody>
      </p:sp>
      <p:sp>
        <p:nvSpPr>
          <p:cNvPr id="7" name="角丸四角形 6"/>
          <p:cNvSpPr/>
          <p:nvPr/>
        </p:nvSpPr>
        <p:spPr>
          <a:xfrm>
            <a:off x="157849" y="1724250"/>
            <a:ext cx="4400026" cy="1748953"/>
          </a:xfrm>
          <a:prstGeom prst="roundRect">
            <a:avLst>
              <a:gd name="adj" fmla="val 3481"/>
            </a:avLst>
          </a:prstGeom>
          <a:solidFill>
            <a:srgbClr val="FFFFFF"/>
          </a:solidFill>
          <a:ln w="25400">
            <a:solidFill>
              <a:srgbClr val="FFFFFF">
                <a:lumMod val="85000"/>
              </a:srgbClr>
            </a:solid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8" name="Text Box 11"/>
          <p:cNvSpPr txBox="1">
            <a:spLocks noChangeArrowheads="1"/>
          </p:cNvSpPr>
          <p:nvPr/>
        </p:nvSpPr>
        <p:spPr bwMode="auto">
          <a:xfrm>
            <a:off x="1834435" y="2133399"/>
            <a:ext cx="752083" cy="369332"/>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異動</a:t>
            </a:r>
          </a:p>
        </p:txBody>
      </p:sp>
      <p:sp>
        <p:nvSpPr>
          <p:cNvPr id="9" name="Text Box 14"/>
          <p:cNvSpPr txBox="1">
            <a:spLocks noChangeArrowheads="1"/>
          </p:cNvSpPr>
          <p:nvPr/>
        </p:nvSpPr>
        <p:spPr bwMode="auto">
          <a:xfrm>
            <a:off x="2698720" y="2867447"/>
            <a:ext cx="2472659" cy="6001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組織：</a:t>
            </a:r>
            <a:r>
              <a:rPr kumimoji="0" lang="ja-JP" altLang="en-US"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「営業本部」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権限：</a:t>
            </a:r>
            <a:r>
              <a:rPr kumimoji="0" lang="ja-JP" altLang="en-US"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営業本部</a:t>
            </a:r>
            <a:r>
              <a:rPr kumimoji="0" lang="en-US" altLang="ja-JP"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a:t>
            </a:r>
            <a:r>
              <a:rPr kumimoji="0" lang="ja-JP" altLang="en-US"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営業１課、</a:t>
            </a:r>
            <a:endParaRPr kumimoji="0" lang="en-US" altLang="ja-JP"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         2</a:t>
            </a:r>
            <a:r>
              <a:rPr kumimoji="0" lang="ja-JP" altLang="en-US"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課</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を参照可能</a:t>
            </a:r>
          </a:p>
        </p:txBody>
      </p:sp>
      <p:sp>
        <p:nvSpPr>
          <p:cNvPr id="10" name="テキスト ボックス 20"/>
          <p:cNvSpPr txBox="1">
            <a:spLocks noChangeArrowheads="1"/>
          </p:cNvSpPr>
          <p:nvPr/>
        </p:nvSpPr>
        <p:spPr bwMode="black">
          <a:xfrm>
            <a:off x="201391" y="1715319"/>
            <a:ext cx="778706" cy="383578"/>
          </a:xfrm>
          <a:prstGeom prst="rect">
            <a:avLst/>
          </a:prstGeom>
          <a:noFill/>
          <a:ln w="9525">
            <a:noFill/>
            <a:miter lim="800000"/>
            <a:headEnd/>
            <a:tailEnd/>
          </a:ln>
        </p:spPr>
        <p:txBody>
          <a:bodyPr wrap="none" lIns="0" tIns="0" rIns="0" bIns="0"/>
          <a:lstStyle/>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rPr>
              <a:t>組織セキュリティ</a:t>
            </a:r>
            <a:endParaRPr kumimoji="1" lang="en-US" altLang="ja-JP" sz="1800" b="1"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endParaRPr>
          </a:p>
        </p:txBody>
      </p:sp>
      <p:cxnSp>
        <p:nvCxnSpPr>
          <p:cNvPr id="11" name="直線コネクタ 10"/>
          <p:cNvCxnSpPr/>
          <p:nvPr/>
        </p:nvCxnSpPr>
        <p:spPr bwMode="black">
          <a:xfrm flipV="1">
            <a:off x="175527" y="2068003"/>
            <a:ext cx="1776566" cy="7677"/>
          </a:xfrm>
          <a:prstGeom prst="line">
            <a:avLst/>
          </a:prstGeom>
          <a:noFill/>
          <a:ln w="25400" cap="flat" cmpd="sng" algn="ctr">
            <a:solidFill>
              <a:srgbClr val="0065AE"/>
            </a:solidFill>
            <a:prstDash val="solid"/>
          </a:ln>
          <a:effectLst>
            <a:outerShdw blurRad="40000" dist="20000" dir="5400000" rotWithShape="0">
              <a:srgbClr val="000000">
                <a:alpha val="38000"/>
              </a:srgbClr>
            </a:outerShdw>
          </a:effectLst>
        </p:spPr>
      </p:cxnSp>
      <p:sp>
        <p:nvSpPr>
          <p:cNvPr id="12" name="Text Box 13"/>
          <p:cNvSpPr txBox="1">
            <a:spLocks noChangeArrowheads="1"/>
          </p:cNvSpPr>
          <p:nvPr/>
        </p:nvSpPr>
        <p:spPr bwMode="auto">
          <a:xfrm>
            <a:off x="165387" y="2944968"/>
            <a:ext cx="2016905" cy="430887"/>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組織：「</a:t>
            </a:r>
            <a:r>
              <a:rPr kumimoji="0" lang="ja-JP" altLang="en-US"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営業１課」</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権限：</a:t>
            </a:r>
            <a:r>
              <a:rPr kumimoji="0" lang="ja-JP" altLang="en-US"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営業１課</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を参照可能</a:t>
            </a:r>
          </a:p>
        </p:txBody>
      </p:sp>
      <p:sp>
        <p:nvSpPr>
          <p:cNvPr id="13" name="右矢印 12"/>
          <p:cNvSpPr/>
          <p:nvPr/>
        </p:nvSpPr>
        <p:spPr>
          <a:xfrm>
            <a:off x="2045487" y="2469633"/>
            <a:ext cx="498263" cy="374479"/>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4" name="Freeform 10"/>
          <p:cNvSpPr>
            <a:spLocks noEditPoints="1"/>
          </p:cNvSpPr>
          <p:nvPr/>
        </p:nvSpPr>
        <p:spPr bwMode="auto">
          <a:xfrm>
            <a:off x="670661" y="2136175"/>
            <a:ext cx="419966" cy="714580"/>
          </a:xfrm>
          <a:custGeom>
            <a:avLst/>
            <a:gdLst>
              <a:gd name="T0" fmla="*/ 266 w 367"/>
              <a:gd name="T1" fmla="*/ 165 h 659"/>
              <a:gd name="T2" fmla="*/ 271 w 367"/>
              <a:gd name="T3" fmla="*/ 283 h 659"/>
              <a:gd name="T4" fmla="*/ 216 w 367"/>
              <a:gd name="T5" fmla="*/ 283 h 659"/>
              <a:gd name="T6" fmla="*/ 221 w 367"/>
              <a:gd name="T7" fmla="*/ 165 h 659"/>
              <a:gd name="T8" fmla="*/ 121 w 367"/>
              <a:gd name="T9" fmla="*/ 229 h 659"/>
              <a:gd name="T10" fmla="*/ 88 w 367"/>
              <a:gd name="T11" fmla="*/ 238 h 659"/>
              <a:gd name="T12" fmla="*/ 76 w 367"/>
              <a:gd name="T13" fmla="*/ 225 h 659"/>
              <a:gd name="T14" fmla="*/ 26 w 367"/>
              <a:gd name="T15" fmla="*/ 179 h 659"/>
              <a:gd name="T16" fmla="*/ 3 w 367"/>
              <a:gd name="T17" fmla="*/ 199 h 659"/>
              <a:gd name="T18" fmla="*/ 47 w 367"/>
              <a:gd name="T19" fmla="*/ 253 h 659"/>
              <a:gd name="T20" fmla="*/ 56 w 367"/>
              <a:gd name="T21" fmla="*/ 255 h 659"/>
              <a:gd name="T22" fmla="*/ 61 w 367"/>
              <a:gd name="T23" fmla="*/ 265 h 659"/>
              <a:gd name="T24" fmla="*/ 159 w 367"/>
              <a:gd name="T25" fmla="*/ 309 h 659"/>
              <a:gd name="T26" fmla="*/ 168 w 367"/>
              <a:gd name="T27" fmla="*/ 237 h 659"/>
              <a:gd name="T28" fmla="*/ 176 w 367"/>
              <a:gd name="T29" fmla="*/ 416 h 659"/>
              <a:gd name="T30" fmla="*/ 150 w 367"/>
              <a:gd name="T31" fmla="*/ 644 h 659"/>
              <a:gd name="T32" fmla="*/ 239 w 367"/>
              <a:gd name="T33" fmla="*/ 659 h 659"/>
              <a:gd name="T34" fmla="*/ 239 w 367"/>
              <a:gd name="T35" fmla="*/ 437 h 659"/>
              <a:gd name="T36" fmla="*/ 248 w 367"/>
              <a:gd name="T37" fmla="*/ 624 h 659"/>
              <a:gd name="T38" fmla="*/ 248 w 367"/>
              <a:gd name="T39" fmla="*/ 659 h 659"/>
              <a:gd name="T40" fmla="*/ 337 w 367"/>
              <a:gd name="T41" fmla="*/ 644 h 659"/>
              <a:gd name="T42" fmla="*/ 312 w 367"/>
              <a:gd name="T43" fmla="*/ 624 h 659"/>
              <a:gd name="T44" fmla="*/ 319 w 367"/>
              <a:gd name="T45" fmla="*/ 416 h 659"/>
              <a:gd name="T46" fmla="*/ 328 w 367"/>
              <a:gd name="T47" fmla="*/ 237 h 659"/>
              <a:gd name="T48" fmla="*/ 347 w 367"/>
              <a:gd name="T49" fmla="*/ 423 h 659"/>
              <a:gd name="T50" fmla="*/ 367 w 367"/>
              <a:gd name="T51" fmla="*/ 404 h 659"/>
              <a:gd name="T52" fmla="*/ 300 w 367"/>
              <a:gd name="T53" fmla="*/ 165 h 659"/>
              <a:gd name="T54" fmla="*/ 51 w 367"/>
              <a:gd name="T55" fmla="*/ 249 h 659"/>
              <a:gd name="T56" fmla="*/ 7 w 367"/>
              <a:gd name="T57" fmla="*/ 203 h 659"/>
              <a:gd name="T58" fmla="*/ 26 w 367"/>
              <a:gd name="T59" fmla="*/ 184 h 659"/>
              <a:gd name="T60" fmla="*/ 72 w 367"/>
              <a:gd name="T61" fmla="*/ 229 h 659"/>
              <a:gd name="T62" fmla="*/ 70 w 367"/>
              <a:gd name="T63" fmla="*/ 233 h 659"/>
              <a:gd name="T64" fmla="*/ 56 w 367"/>
              <a:gd name="T65" fmla="*/ 247 h 659"/>
              <a:gd name="T66" fmla="*/ 53 w 367"/>
              <a:gd name="T67" fmla="*/ 250 h 659"/>
              <a:gd name="T68" fmla="*/ 244 w 367"/>
              <a:gd name="T69" fmla="*/ 0 h 659"/>
              <a:gd name="T70" fmla="*/ 244 w 367"/>
              <a:gd name="T71" fmla="*/ 148 h 659"/>
              <a:gd name="T72" fmla="*/ 364 w 367"/>
              <a:gd name="T73" fmla="*/ 530 h 659"/>
              <a:gd name="T74" fmla="*/ 339 w 367"/>
              <a:gd name="T75" fmla="*/ 546 h 659"/>
              <a:gd name="T76" fmla="*/ 336 w 367"/>
              <a:gd name="T77" fmla="*/ 441 h 659"/>
              <a:gd name="T78" fmla="*/ 359 w 367"/>
              <a:gd name="T79" fmla="*/ 441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7" h="659">
                <a:moveTo>
                  <a:pt x="300" y="165"/>
                </a:moveTo>
                <a:cubicBezTo>
                  <a:pt x="266" y="165"/>
                  <a:pt x="266" y="165"/>
                  <a:pt x="266" y="165"/>
                </a:cubicBezTo>
                <a:cubicBezTo>
                  <a:pt x="247" y="197"/>
                  <a:pt x="247" y="197"/>
                  <a:pt x="247" y="197"/>
                </a:cubicBezTo>
                <a:cubicBezTo>
                  <a:pt x="271" y="283"/>
                  <a:pt x="271" y="283"/>
                  <a:pt x="271" y="283"/>
                </a:cubicBezTo>
                <a:cubicBezTo>
                  <a:pt x="244" y="313"/>
                  <a:pt x="244" y="313"/>
                  <a:pt x="244" y="313"/>
                </a:cubicBezTo>
                <a:cubicBezTo>
                  <a:pt x="216" y="283"/>
                  <a:pt x="216" y="283"/>
                  <a:pt x="216" y="283"/>
                </a:cubicBezTo>
                <a:cubicBezTo>
                  <a:pt x="240" y="197"/>
                  <a:pt x="240" y="197"/>
                  <a:pt x="240" y="197"/>
                </a:cubicBezTo>
                <a:cubicBezTo>
                  <a:pt x="221" y="165"/>
                  <a:pt x="221" y="165"/>
                  <a:pt x="221" y="165"/>
                </a:cubicBezTo>
                <a:cubicBezTo>
                  <a:pt x="187" y="165"/>
                  <a:pt x="187" y="165"/>
                  <a:pt x="187" y="165"/>
                </a:cubicBezTo>
                <a:cubicBezTo>
                  <a:pt x="152" y="165"/>
                  <a:pt x="124" y="194"/>
                  <a:pt x="121" y="229"/>
                </a:cubicBezTo>
                <a:cubicBezTo>
                  <a:pt x="121" y="270"/>
                  <a:pt x="121" y="270"/>
                  <a:pt x="121" y="270"/>
                </a:cubicBezTo>
                <a:cubicBezTo>
                  <a:pt x="88" y="238"/>
                  <a:pt x="88" y="238"/>
                  <a:pt x="88" y="238"/>
                </a:cubicBezTo>
                <a:cubicBezTo>
                  <a:pt x="85" y="235"/>
                  <a:pt x="81" y="233"/>
                  <a:pt x="78" y="233"/>
                </a:cubicBezTo>
                <a:cubicBezTo>
                  <a:pt x="79" y="230"/>
                  <a:pt x="78" y="227"/>
                  <a:pt x="76" y="225"/>
                </a:cubicBezTo>
                <a:cubicBezTo>
                  <a:pt x="32" y="181"/>
                  <a:pt x="32" y="181"/>
                  <a:pt x="32" y="181"/>
                </a:cubicBezTo>
                <a:cubicBezTo>
                  <a:pt x="30" y="179"/>
                  <a:pt x="28" y="179"/>
                  <a:pt x="26" y="179"/>
                </a:cubicBezTo>
                <a:cubicBezTo>
                  <a:pt x="24" y="179"/>
                  <a:pt x="23" y="179"/>
                  <a:pt x="21" y="181"/>
                </a:cubicBezTo>
                <a:cubicBezTo>
                  <a:pt x="3" y="199"/>
                  <a:pt x="3" y="199"/>
                  <a:pt x="3" y="199"/>
                </a:cubicBezTo>
                <a:cubicBezTo>
                  <a:pt x="0" y="202"/>
                  <a:pt x="0" y="206"/>
                  <a:pt x="3" y="209"/>
                </a:cubicBezTo>
                <a:cubicBezTo>
                  <a:pt x="47" y="253"/>
                  <a:pt x="47" y="253"/>
                  <a:pt x="47" y="253"/>
                </a:cubicBezTo>
                <a:cubicBezTo>
                  <a:pt x="49" y="255"/>
                  <a:pt x="51" y="256"/>
                  <a:pt x="53" y="256"/>
                </a:cubicBezTo>
                <a:cubicBezTo>
                  <a:pt x="54" y="256"/>
                  <a:pt x="55" y="255"/>
                  <a:pt x="56" y="255"/>
                </a:cubicBezTo>
                <a:cubicBezTo>
                  <a:pt x="57" y="258"/>
                  <a:pt x="58" y="262"/>
                  <a:pt x="61" y="265"/>
                </a:cubicBezTo>
                <a:cubicBezTo>
                  <a:pt x="61" y="265"/>
                  <a:pt x="61" y="265"/>
                  <a:pt x="61" y="265"/>
                </a:cubicBezTo>
                <a:cubicBezTo>
                  <a:pt x="121" y="325"/>
                  <a:pt x="121" y="325"/>
                  <a:pt x="121" y="325"/>
                </a:cubicBezTo>
                <a:cubicBezTo>
                  <a:pt x="136" y="339"/>
                  <a:pt x="159" y="327"/>
                  <a:pt x="159" y="309"/>
                </a:cubicBezTo>
                <a:cubicBezTo>
                  <a:pt x="159" y="237"/>
                  <a:pt x="159" y="237"/>
                  <a:pt x="159" y="237"/>
                </a:cubicBezTo>
                <a:cubicBezTo>
                  <a:pt x="168" y="237"/>
                  <a:pt x="168" y="237"/>
                  <a:pt x="168" y="237"/>
                </a:cubicBezTo>
                <a:cubicBezTo>
                  <a:pt x="168" y="416"/>
                  <a:pt x="168" y="416"/>
                  <a:pt x="168" y="416"/>
                </a:cubicBezTo>
                <a:cubicBezTo>
                  <a:pt x="176" y="416"/>
                  <a:pt x="176" y="416"/>
                  <a:pt x="176" y="416"/>
                </a:cubicBezTo>
                <a:cubicBezTo>
                  <a:pt x="176" y="624"/>
                  <a:pt x="176" y="624"/>
                  <a:pt x="176" y="624"/>
                </a:cubicBezTo>
                <a:cubicBezTo>
                  <a:pt x="150" y="644"/>
                  <a:pt x="150" y="644"/>
                  <a:pt x="150" y="644"/>
                </a:cubicBezTo>
                <a:cubicBezTo>
                  <a:pt x="144" y="649"/>
                  <a:pt x="147" y="659"/>
                  <a:pt x="155" y="659"/>
                </a:cubicBezTo>
                <a:cubicBezTo>
                  <a:pt x="239" y="659"/>
                  <a:pt x="239" y="659"/>
                  <a:pt x="239" y="659"/>
                </a:cubicBezTo>
                <a:cubicBezTo>
                  <a:pt x="239" y="624"/>
                  <a:pt x="239" y="624"/>
                  <a:pt x="239" y="624"/>
                </a:cubicBezTo>
                <a:cubicBezTo>
                  <a:pt x="239" y="437"/>
                  <a:pt x="239" y="437"/>
                  <a:pt x="239" y="437"/>
                </a:cubicBezTo>
                <a:cubicBezTo>
                  <a:pt x="248" y="437"/>
                  <a:pt x="248" y="437"/>
                  <a:pt x="248" y="437"/>
                </a:cubicBezTo>
                <a:cubicBezTo>
                  <a:pt x="248" y="624"/>
                  <a:pt x="248" y="624"/>
                  <a:pt x="248" y="624"/>
                </a:cubicBezTo>
                <a:cubicBezTo>
                  <a:pt x="248" y="624"/>
                  <a:pt x="248" y="624"/>
                  <a:pt x="248" y="624"/>
                </a:cubicBezTo>
                <a:cubicBezTo>
                  <a:pt x="248" y="659"/>
                  <a:pt x="248" y="659"/>
                  <a:pt x="248" y="659"/>
                </a:cubicBezTo>
                <a:cubicBezTo>
                  <a:pt x="332" y="659"/>
                  <a:pt x="332" y="659"/>
                  <a:pt x="332" y="659"/>
                </a:cubicBezTo>
                <a:cubicBezTo>
                  <a:pt x="340" y="659"/>
                  <a:pt x="344" y="649"/>
                  <a:pt x="337" y="644"/>
                </a:cubicBezTo>
                <a:cubicBezTo>
                  <a:pt x="312" y="624"/>
                  <a:pt x="312" y="624"/>
                  <a:pt x="312" y="624"/>
                </a:cubicBezTo>
                <a:cubicBezTo>
                  <a:pt x="312" y="624"/>
                  <a:pt x="312" y="624"/>
                  <a:pt x="312" y="624"/>
                </a:cubicBezTo>
                <a:cubicBezTo>
                  <a:pt x="312" y="416"/>
                  <a:pt x="312" y="416"/>
                  <a:pt x="312" y="416"/>
                </a:cubicBezTo>
                <a:cubicBezTo>
                  <a:pt x="319" y="416"/>
                  <a:pt x="319" y="416"/>
                  <a:pt x="319" y="416"/>
                </a:cubicBezTo>
                <a:cubicBezTo>
                  <a:pt x="319" y="237"/>
                  <a:pt x="319" y="237"/>
                  <a:pt x="319" y="237"/>
                </a:cubicBezTo>
                <a:cubicBezTo>
                  <a:pt x="328" y="237"/>
                  <a:pt x="328" y="237"/>
                  <a:pt x="328" y="237"/>
                </a:cubicBezTo>
                <a:cubicBezTo>
                  <a:pt x="328" y="404"/>
                  <a:pt x="328" y="404"/>
                  <a:pt x="328" y="404"/>
                </a:cubicBezTo>
                <a:cubicBezTo>
                  <a:pt x="328" y="415"/>
                  <a:pt x="337" y="423"/>
                  <a:pt x="347" y="423"/>
                </a:cubicBezTo>
                <a:cubicBezTo>
                  <a:pt x="358" y="423"/>
                  <a:pt x="366" y="415"/>
                  <a:pt x="366" y="404"/>
                </a:cubicBezTo>
                <a:cubicBezTo>
                  <a:pt x="367" y="404"/>
                  <a:pt x="367" y="404"/>
                  <a:pt x="367" y="404"/>
                </a:cubicBezTo>
                <a:cubicBezTo>
                  <a:pt x="367" y="229"/>
                  <a:pt x="367" y="229"/>
                  <a:pt x="367" y="229"/>
                </a:cubicBezTo>
                <a:cubicBezTo>
                  <a:pt x="364" y="194"/>
                  <a:pt x="335" y="165"/>
                  <a:pt x="300" y="165"/>
                </a:cubicBezTo>
                <a:close/>
                <a:moveTo>
                  <a:pt x="53" y="250"/>
                </a:moveTo>
                <a:cubicBezTo>
                  <a:pt x="52" y="250"/>
                  <a:pt x="52" y="250"/>
                  <a:pt x="51" y="249"/>
                </a:cubicBezTo>
                <a:cubicBezTo>
                  <a:pt x="7" y="205"/>
                  <a:pt x="7" y="205"/>
                  <a:pt x="7" y="205"/>
                </a:cubicBezTo>
                <a:cubicBezTo>
                  <a:pt x="7" y="205"/>
                  <a:pt x="7" y="203"/>
                  <a:pt x="7" y="203"/>
                </a:cubicBezTo>
                <a:cubicBezTo>
                  <a:pt x="25" y="185"/>
                  <a:pt x="25" y="185"/>
                  <a:pt x="25" y="185"/>
                </a:cubicBezTo>
                <a:cubicBezTo>
                  <a:pt x="26" y="184"/>
                  <a:pt x="26" y="184"/>
                  <a:pt x="26" y="184"/>
                </a:cubicBezTo>
                <a:cubicBezTo>
                  <a:pt x="27" y="184"/>
                  <a:pt x="27" y="184"/>
                  <a:pt x="28" y="185"/>
                </a:cubicBezTo>
                <a:cubicBezTo>
                  <a:pt x="72" y="229"/>
                  <a:pt x="72" y="229"/>
                  <a:pt x="72" y="229"/>
                </a:cubicBezTo>
                <a:cubicBezTo>
                  <a:pt x="73" y="230"/>
                  <a:pt x="73" y="231"/>
                  <a:pt x="72" y="232"/>
                </a:cubicBezTo>
                <a:cubicBezTo>
                  <a:pt x="70" y="233"/>
                  <a:pt x="70" y="233"/>
                  <a:pt x="70" y="233"/>
                </a:cubicBezTo>
                <a:cubicBezTo>
                  <a:pt x="67" y="234"/>
                  <a:pt x="64" y="235"/>
                  <a:pt x="61" y="238"/>
                </a:cubicBezTo>
                <a:cubicBezTo>
                  <a:pt x="59" y="240"/>
                  <a:pt x="57" y="244"/>
                  <a:pt x="56" y="247"/>
                </a:cubicBezTo>
                <a:cubicBezTo>
                  <a:pt x="54" y="249"/>
                  <a:pt x="54" y="249"/>
                  <a:pt x="54" y="249"/>
                </a:cubicBezTo>
                <a:cubicBezTo>
                  <a:pt x="54" y="250"/>
                  <a:pt x="53" y="250"/>
                  <a:pt x="53" y="250"/>
                </a:cubicBezTo>
                <a:close/>
                <a:moveTo>
                  <a:pt x="170" y="74"/>
                </a:moveTo>
                <a:cubicBezTo>
                  <a:pt x="170" y="33"/>
                  <a:pt x="203" y="0"/>
                  <a:pt x="244" y="0"/>
                </a:cubicBezTo>
                <a:cubicBezTo>
                  <a:pt x="284" y="0"/>
                  <a:pt x="318" y="33"/>
                  <a:pt x="318" y="74"/>
                </a:cubicBezTo>
                <a:cubicBezTo>
                  <a:pt x="318" y="115"/>
                  <a:pt x="284" y="148"/>
                  <a:pt x="244" y="148"/>
                </a:cubicBezTo>
                <a:cubicBezTo>
                  <a:pt x="203" y="148"/>
                  <a:pt x="170" y="115"/>
                  <a:pt x="170" y="74"/>
                </a:cubicBezTo>
                <a:close/>
                <a:moveTo>
                  <a:pt x="364" y="530"/>
                </a:moveTo>
                <a:cubicBezTo>
                  <a:pt x="365" y="538"/>
                  <a:pt x="365" y="546"/>
                  <a:pt x="355" y="546"/>
                </a:cubicBezTo>
                <a:cubicBezTo>
                  <a:pt x="339" y="546"/>
                  <a:pt x="339" y="546"/>
                  <a:pt x="339" y="546"/>
                </a:cubicBezTo>
                <a:cubicBezTo>
                  <a:pt x="330" y="546"/>
                  <a:pt x="330" y="538"/>
                  <a:pt x="330" y="530"/>
                </a:cubicBezTo>
                <a:cubicBezTo>
                  <a:pt x="331" y="522"/>
                  <a:pt x="335" y="453"/>
                  <a:pt x="336" y="441"/>
                </a:cubicBezTo>
                <a:cubicBezTo>
                  <a:pt x="336" y="433"/>
                  <a:pt x="341" y="431"/>
                  <a:pt x="347" y="431"/>
                </a:cubicBezTo>
                <a:cubicBezTo>
                  <a:pt x="354" y="431"/>
                  <a:pt x="358" y="433"/>
                  <a:pt x="359" y="441"/>
                </a:cubicBezTo>
                <a:cubicBezTo>
                  <a:pt x="359" y="453"/>
                  <a:pt x="363" y="522"/>
                  <a:pt x="364" y="53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5" name="Freeform 18"/>
          <p:cNvSpPr>
            <a:spLocks noEditPoints="1"/>
          </p:cNvSpPr>
          <p:nvPr/>
        </p:nvSpPr>
        <p:spPr bwMode="auto">
          <a:xfrm flipH="1">
            <a:off x="3177532" y="2136175"/>
            <a:ext cx="709149" cy="715937"/>
          </a:xfrm>
          <a:custGeom>
            <a:avLst/>
            <a:gdLst>
              <a:gd name="T0" fmla="*/ 99 w 408"/>
              <a:gd name="T1" fmla="*/ 0 h 435"/>
              <a:gd name="T2" fmla="*/ 99 w 408"/>
              <a:gd name="T3" fmla="*/ 104 h 435"/>
              <a:gd name="T4" fmla="*/ 401 w 408"/>
              <a:gd name="T5" fmla="*/ 219 h 435"/>
              <a:gd name="T6" fmla="*/ 341 w 408"/>
              <a:gd name="T7" fmla="*/ 213 h 435"/>
              <a:gd name="T8" fmla="*/ 367 w 408"/>
              <a:gd name="T9" fmla="*/ 119 h 435"/>
              <a:gd name="T10" fmla="*/ 242 w 408"/>
              <a:gd name="T11" fmla="*/ 211 h 435"/>
              <a:gd name="T12" fmla="*/ 181 w 408"/>
              <a:gd name="T13" fmla="*/ 219 h 435"/>
              <a:gd name="T14" fmla="*/ 181 w 408"/>
              <a:gd name="T15" fmla="*/ 233 h 435"/>
              <a:gd name="T16" fmla="*/ 201 w 408"/>
              <a:gd name="T17" fmla="*/ 258 h 435"/>
              <a:gd name="T18" fmla="*/ 153 w 408"/>
              <a:gd name="T19" fmla="*/ 195 h 435"/>
              <a:gd name="T20" fmla="*/ 181 w 408"/>
              <a:gd name="T21" fmla="*/ 209 h 435"/>
              <a:gd name="T22" fmla="*/ 271 w 408"/>
              <a:gd name="T23" fmla="*/ 191 h 435"/>
              <a:gd name="T24" fmla="*/ 186 w 408"/>
              <a:gd name="T25" fmla="*/ 172 h 435"/>
              <a:gd name="T26" fmla="*/ 99 w 408"/>
              <a:gd name="T27" fmla="*/ 116 h 435"/>
              <a:gd name="T28" fmla="*/ 46 w 408"/>
              <a:gd name="T29" fmla="*/ 292 h 435"/>
              <a:gd name="T30" fmla="*/ 78 w 408"/>
              <a:gd name="T31" fmla="*/ 311 h 435"/>
              <a:gd name="T32" fmla="*/ 13 w 408"/>
              <a:gd name="T33" fmla="*/ 198 h 435"/>
              <a:gd name="T34" fmla="*/ 0 w 408"/>
              <a:gd name="T35" fmla="*/ 201 h 435"/>
              <a:gd name="T36" fmla="*/ 85 w 408"/>
              <a:gd name="T37" fmla="*/ 324 h 435"/>
              <a:gd name="T38" fmla="*/ 28 w 408"/>
              <a:gd name="T39" fmla="*/ 399 h 435"/>
              <a:gd name="T40" fmla="*/ 85 w 408"/>
              <a:gd name="T41" fmla="*/ 414 h 435"/>
              <a:gd name="T42" fmla="*/ 98 w 408"/>
              <a:gd name="T43" fmla="*/ 414 h 435"/>
              <a:gd name="T44" fmla="*/ 155 w 408"/>
              <a:gd name="T45" fmla="*/ 399 h 435"/>
              <a:gd name="T46" fmla="*/ 98 w 408"/>
              <a:gd name="T47" fmla="*/ 324 h 435"/>
              <a:gd name="T48" fmla="*/ 158 w 408"/>
              <a:gd name="T49" fmla="*/ 317 h 435"/>
              <a:gd name="T50" fmla="*/ 180 w 408"/>
              <a:gd name="T51" fmla="*/ 311 h 435"/>
              <a:gd name="T52" fmla="*/ 186 w 408"/>
              <a:gd name="T53" fmla="*/ 411 h 435"/>
              <a:gd name="T54" fmla="*/ 196 w 408"/>
              <a:gd name="T55" fmla="*/ 435 h 435"/>
              <a:gd name="T56" fmla="*/ 266 w 408"/>
              <a:gd name="T57" fmla="*/ 421 h 435"/>
              <a:gd name="T58" fmla="*/ 234 w 408"/>
              <a:gd name="T59" fmla="*/ 407 h 435"/>
              <a:gd name="T60" fmla="*/ 234 w 408"/>
              <a:gd name="T61" fmla="*/ 284 h 435"/>
              <a:gd name="T62" fmla="*/ 214 w 408"/>
              <a:gd name="T63" fmla="*/ 233 h 435"/>
              <a:gd name="T64" fmla="*/ 364 w 408"/>
              <a:gd name="T65" fmla="*/ 426 h 435"/>
              <a:gd name="T66" fmla="*/ 378 w 408"/>
              <a:gd name="T67" fmla="*/ 426 h 435"/>
              <a:gd name="T68" fmla="*/ 401 w 408"/>
              <a:gd name="T69" fmla="*/ 233 h 435"/>
              <a:gd name="T70" fmla="*/ 401 w 408"/>
              <a:gd name="T71" fmla="*/ 219 h 435"/>
              <a:gd name="T72" fmla="*/ 26 w 408"/>
              <a:gd name="T73" fmla="*/ 426 h 435"/>
              <a:gd name="T74" fmla="*/ 44 w 408"/>
              <a:gd name="T75" fmla="*/ 426 h 435"/>
              <a:gd name="T76" fmla="*/ 148 w 408"/>
              <a:gd name="T77" fmla="*/ 417 h 435"/>
              <a:gd name="T78" fmla="*/ 148 w 408"/>
              <a:gd name="T79" fmla="*/ 435 h 435"/>
              <a:gd name="T80" fmla="*/ 148 w 408"/>
              <a:gd name="T81" fmla="*/ 41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 h="435">
                <a:moveTo>
                  <a:pt x="47" y="52"/>
                </a:moveTo>
                <a:cubicBezTo>
                  <a:pt x="47" y="23"/>
                  <a:pt x="71" y="0"/>
                  <a:pt x="99" y="0"/>
                </a:cubicBezTo>
                <a:cubicBezTo>
                  <a:pt x="128" y="0"/>
                  <a:pt x="152" y="23"/>
                  <a:pt x="152" y="52"/>
                </a:cubicBezTo>
                <a:cubicBezTo>
                  <a:pt x="152" y="81"/>
                  <a:pt x="128" y="104"/>
                  <a:pt x="99" y="104"/>
                </a:cubicBezTo>
                <a:cubicBezTo>
                  <a:pt x="71" y="104"/>
                  <a:pt x="47" y="81"/>
                  <a:pt x="47" y="52"/>
                </a:cubicBezTo>
                <a:close/>
                <a:moveTo>
                  <a:pt x="401" y="219"/>
                </a:moveTo>
                <a:cubicBezTo>
                  <a:pt x="341" y="219"/>
                  <a:pt x="341" y="219"/>
                  <a:pt x="341" y="219"/>
                </a:cubicBezTo>
                <a:cubicBezTo>
                  <a:pt x="341" y="213"/>
                  <a:pt x="341" y="213"/>
                  <a:pt x="341" y="213"/>
                </a:cubicBezTo>
                <a:cubicBezTo>
                  <a:pt x="374" y="122"/>
                  <a:pt x="374" y="122"/>
                  <a:pt x="374" y="122"/>
                </a:cubicBezTo>
                <a:cubicBezTo>
                  <a:pt x="367" y="119"/>
                  <a:pt x="367" y="119"/>
                  <a:pt x="367" y="119"/>
                </a:cubicBezTo>
                <a:cubicBezTo>
                  <a:pt x="333" y="211"/>
                  <a:pt x="333" y="211"/>
                  <a:pt x="333" y="211"/>
                </a:cubicBezTo>
                <a:cubicBezTo>
                  <a:pt x="242" y="211"/>
                  <a:pt x="242" y="211"/>
                  <a:pt x="242" y="211"/>
                </a:cubicBezTo>
                <a:cubicBezTo>
                  <a:pt x="242" y="219"/>
                  <a:pt x="242" y="219"/>
                  <a:pt x="242" y="219"/>
                </a:cubicBezTo>
                <a:cubicBezTo>
                  <a:pt x="181" y="219"/>
                  <a:pt x="181" y="219"/>
                  <a:pt x="181" y="219"/>
                </a:cubicBezTo>
                <a:cubicBezTo>
                  <a:pt x="177" y="219"/>
                  <a:pt x="174" y="222"/>
                  <a:pt x="174" y="226"/>
                </a:cubicBezTo>
                <a:cubicBezTo>
                  <a:pt x="174" y="230"/>
                  <a:pt x="177" y="233"/>
                  <a:pt x="181" y="233"/>
                </a:cubicBezTo>
                <a:cubicBezTo>
                  <a:pt x="201" y="233"/>
                  <a:pt x="201" y="233"/>
                  <a:pt x="201" y="233"/>
                </a:cubicBezTo>
                <a:cubicBezTo>
                  <a:pt x="201" y="258"/>
                  <a:pt x="201" y="258"/>
                  <a:pt x="201" y="258"/>
                </a:cubicBezTo>
                <a:cubicBezTo>
                  <a:pt x="153" y="258"/>
                  <a:pt x="153" y="258"/>
                  <a:pt x="153" y="258"/>
                </a:cubicBezTo>
                <a:cubicBezTo>
                  <a:pt x="153" y="195"/>
                  <a:pt x="153" y="195"/>
                  <a:pt x="153" y="195"/>
                </a:cubicBezTo>
                <a:cubicBezTo>
                  <a:pt x="170" y="207"/>
                  <a:pt x="170" y="207"/>
                  <a:pt x="170" y="207"/>
                </a:cubicBezTo>
                <a:cubicBezTo>
                  <a:pt x="173" y="208"/>
                  <a:pt x="177" y="209"/>
                  <a:pt x="181" y="209"/>
                </a:cubicBezTo>
                <a:cubicBezTo>
                  <a:pt x="252" y="209"/>
                  <a:pt x="252" y="209"/>
                  <a:pt x="252" y="209"/>
                </a:cubicBezTo>
                <a:cubicBezTo>
                  <a:pt x="263" y="209"/>
                  <a:pt x="271" y="201"/>
                  <a:pt x="271" y="191"/>
                </a:cubicBezTo>
                <a:cubicBezTo>
                  <a:pt x="271" y="180"/>
                  <a:pt x="263" y="172"/>
                  <a:pt x="252" y="172"/>
                </a:cubicBezTo>
                <a:cubicBezTo>
                  <a:pt x="186" y="172"/>
                  <a:pt x="186" y="172"/>
                  <a:pt x="186" y="172"/>
                </a:cubicBezTo>
                <a:cubicBezTo>
                  <a:pt x="148" y="148"/>
                  <a:pt x="148" y="148"/>
                  <a:pt x="148" y="148"/>
                </a:cubicBezTo>
                <a:cubicBezTo>
                  <a:pt x="139" y="129"/>
                  <a:pt x="121" y="116"/>
                  <a:pt x="99" y="116"/>
                </a:cubicBezTo>
                <a:cubicBezTo>
                  <a:pt x="70" y="116"/>
                  <a:pt x="46" y="140"/>
                  <a:pt x="46" y="170"/>
                </a:cubicBezTo>
                <a:cubicBezTo>
                  <a:pt x="46" y="292"/>
                  <a:pt x="46" y="292"/>
                  <a:pt x="46" y="292"/>
                </a:cubicBezTo>
                <a:cubicBezTo>
                  <a:pt x="58" y="292"/>
                  <a:pt x="58" y="292"/>
                  <a:pt x="58" y="292"/>
                </a:cubicBezTo>
                <a:cubicBezTo>
                  <a:pt x="60" y="301"/>
                  <a:pt x="68" y="309"/>
                  <a:pt x="78" y="311"/>
                </a:cubicBezTo>
                <a:cubicBezTo>
                  <a:pt x="38" y="311"/>
                  <a:pt x="38" y="311"/>
                  <a:pt x="38" y="311"/>
                </a:cubicBezTo>
                <a:cubicBezTo>
                  <a:pt x="13" y="198"/>
                  <a:pt x="13" y="198"/>
                  <a:pt x="13" y="198"/>
                </a:cubicBezTo>
                <a:cubicBezTo>
                  <a:pt x="13" y="195"/>
                  <a:pt x="9" y="192"/>
                  <a:pt x="5" y="193"/>
                </a:cubicBezTo>
                <a:cubicBezTo>
                  <a:pt x="2" y="194"/>
                  <a:pt x="0" y="197"/>
                  <a:pt x="0" y="201"/>
                </a:cubicBezTo>
                <a:cubicBezTo>
                  <a:pt x="28" y="324"/>
                  <a:pt x="28" y="324"/>
                  <a:pt x="28" y="324"/>
                </a:cubicBezTo>
                <a:cubicBezTo>
                  <a:pt x="85" y="324"/>
                  <a:pt x="85" y="324"/>
                  <a:pt x="85" y="324"/>
                </a:cubicBezTo>
                <a:cubicBezTo>
                  <a:pt x="85" y="399"/>
                  <a:pt x="85" y="399"/>
                  <a:pt x="85" y="399"/>
                </a:cubicBezTo>
                <a:cubicBezTo>
                  <a:pt x="28" y="399"/>
                  <a:pt x="28" y="399"/>
                  <a:pt x="28" y="399"/>
                </a:cubicBezTo>
                <a:cubicBezTo>
                  <a:pt x="28" y="414"/>
                  <a:pt x="28" y="414"/>
                  <a:pt x="28" y="414"/>
                </a:cubicBezTo>
                <a:cubicBezTo>
                  <a:pt x="85" y="414"/>
                  <a:pt x="85" y="414"/>
                  <a:pt x="85" y="414"/>
                </a:cubicBezTo>
                <a:cubicBezTo>
                  <a:pt x="85" y="418"/>
                  <a:pt x="88" y="421"/>
                  <a:pt x="91" y="421"/>
                </a:cubicBezTo>
                <a:cubicBezTo>
                  <a:pt x="95" y="421"/>
                  <a:pt x="98" y="418"/>
                  <a:pt x="98" y="414"/>
                </a:cubicBezTo>
                <a:cubicBezTo>
                  <a:pt x="155" y="414"/>
                  <a:pt x="155" y="414"/>
                  <a:pt x="155" y="414"/>
                </a:cubicBezTo>
                <a:cubicBezTo>
                  <a:pt x="155" y="399"/>
                  <a:pt x="155" y="399"/>
                  <a:pt x="155" y="399"/>
                </a:cubicBezTo>
                <a:cubicBezTo>
                  <a:pt x="98" y="399"/>
                  <a:pt x="98" y="399"/>
                  <a:pt x="98" y="399"/>
                </a:cubicBezTo>
                <a:cubicBezTo>
                  <a:pt x="98" y="324"/>
                  <a:pt x="98" y="324"/>
                  <a:pt x="98" y="324"/>
                </a:cubicBezTo>
                <a:cubicBezTo>
                  <a:pt x="152" y="324"/>
                  <a:pt x="152" y="324"/>
                  <a:pt x="152" y="324"/>
                </a:cubicBezTo>
                <a:cubicBezTo>
                  <a:pt x="155" y="324"/>
                  <a:pt x="158" y="321"/>
                  <a:pt x="158" y="317"/>
                </a:cubicBezTo>
                <a:cubicBezTo>
                  <a:pt x="158" y="315"/>
                  <a:pt x="157" y="312"/>
                  <a:pt x="154" y="311"/>
                </a:cubicBezTo>
                <a:cubicBezTo>
                  <a:pt x="180" y="311"/>
                  <a:pt x="180" y="311"/>
                  <a:pt x="180" y="311"/>
                </a:cubicBezTo>
                <a:cubicBezTo>
                  <a:pt x="180" y="411"/>
                  <a:pt x="180" y="411"/>
                  <a:pt x="180" y="411"/>
                </a:cubicBezTo>
                <a:cubicBezTo>
                  <a:pt x="186" y="411"/>
                  <a:pt x="186" y="411"/>
                  <a:pt x="186" y="411"/>
                </a:cubicBezTo>
                <a:cubicBezTo>
                  <a:pt x="183" y="414"/>
                  <a:pt x="181" y="417"/>
                  <a:pt x="181" y="421"/>
                </a:cubicBezTo>
                <a:cubicBezTo>
                  <a:pt x="181" y="429"/>
                  <a:pt x="188" y="435"/>
                  <a:pt x="196" y="435"/>
                </a:cubicBezTo>
                <a:cubicBezTo>
                  <a:pt x="252" y="435"/>
                  <a:pt x="252" y="435"/>
                  <a:pt x="252" y="435"/>
                </a:cubicBezTo>
                <a:cubicBezTo>
                  <a:pt x="260" y="435"/>
                  <a:pt x="266" y="429"/>
                  <a:pt x="266" y="421"/>
                </a:cubicBezTo>
                <a:cubicBezTo>
                  <a:pt x="266" y="413"/>
                  <a:pt x="260" y="407"/>
                  <a:pt x="252" y="407"/>
                </a:cubicBezTo>
                <a:cubicBezTo>
                  <a:pt x="234" y="407"/>
                  <a:pt x="234" y="407"/>
                  <a:pt x="234" y="407"/>
                </a:cubicBezTo>
                <a:cubicBezTo>
                  <a:pt x="234" y="284"/>
                  <a:pt x="234" y="284"/>
                  <a:pt x="234" y="284"/>
                </a:cubicBezTo>
                <a:cubicBezTo>
                  <a:pt x="234" y="284"/>
                  <a:pt x="234" y="284"/>
                  <a:pt x="234" y="284"/>
                </a:cubicBezTo>
                <a:cubicBezTo>
                  <a:pt x="234" y="272"/>
                  <a:pt x="225" y="262"/>
                  <a:pt x="214" y="259"/>
                </a:cubicBezTo>
                <a:cubicBezTo>
                  <a:pt x="214" y="233"/>
                  <a:pt x="214" y="233"/>
                  <a:pt x="214" y="233"/>
                </a:cubicBezTo>
                <a:cubicBezTo>
                  <a:pt x="364" y="233"/>
                  <a:pt x="364" y="233"/>
                  <a:pt x="364" y="233"/>
                </a:cubicBezTo>
                <a:cubicBezTo>
                  <a:pt x="364" y="426"/>
                  <a:pt x="364" y="426"/>
                  <a:pt x="364" y="426"/>
                </a:cubicBezTo>
                <a:cubicBezTo>
                  <a:pt x="364" y="430"/>
                  <a:pt x="367" y="432"/>
                  <a:pt x="371" y="432"/>
                </a:cubicBezTo>
                <a:cubicBezTo>
                  <a:pt x="375" y="432"/>
                  <a:pt x="378" y="430"/>
                  <a:pt x="378" y="426"/>
                </a:cubicBezTo>
                <a:cubicBezTo>
                  <a:pt x="378" y="233"/>
                  <a:pt x="378" y="233"/>
                  <a:pt x="378" y="233"/>
                </a:cubicBezTo>
                <a:cubicBezTo>
                  <a:pt x="401" y="233"/>
                  <a:pt x="401" y="233"/>
                  <a:pt x="401" y="233"/>
                </a:cubicBezTo>
                <a:cubicBezTo>
                  <a:pt x="405" y="233"/>
                  <a:pt x="408" y="230"/>
                  <a:pt x="408" y="226"/>
                </a:cubicBezTo>
                <a:cubicBezTo>
                  <a:pt x="408" y="222"/>
                  <a:pt x="405" y="219"/>
                  <a:pt x="401" y="219"/>
                </a:cubicBezTo>
                <a:close/>
                <a:moveTo>
                  <a:pt x="35" y="417"/>
                </a:moveTo>
                <a:cubicBezTo>
                  <a:pt x="30" y="417"/>
                  <a:pt x="26" y="421"/>
                  <a:pt x="26" y="426"/>
                </a:cubicBezTo>
                <a:cubicBezTo>
                  <a:pt x="26" y="431"/>
                  <a:pt x="30" y="435"/>
                  <a:pt x="35" y="435"/>
                </a:cubicBezTo>
                <a:cubicBezTo>
                  <a:pt x="40" y="435"/>
                  <a:pt x="44" y="431"/>
                  <a:pt x="44" y="426"/>
                </a:cubicBezTo>
                <a:cubicBezTo>
                  <a:pt x="44" y="421"/>
                  <a:pt x="40" y="417"/>
                  <a:pt x="35" y="417"/>
                </a:cubicBezTo>
                <a:close/>
                <a:moveTo>
                  <a:pt x="148" y="417"/>
                </a:moveTo>
                <a:cubicBezTo>
                  <a:pt x="143" y="417"/>
                  <a:pt x="139" y="421"/>
                  <a:pt x="139" y="426"/>
                </a:cubicBezTo>
                <a:cubicBezTo>
                  <a:pt x="139" y="431"/>
                  <a:pt x="143" y="435"/>
                  <a:pt x="148" y="435"/>
                </a:cubicBezTo>
                <a:cubicBezTo>
                  <a:pt x="153" y="435"/>
                  <a:pt x="157" y="431"/>
                  <a:pt x="157" y="426"/>
                </a:cubicBezTo>
                <a:cubicBezTo>
                  <a:pt x="157" y="421"/>
                  <a:pt x="153" y="417"/>
                  <a:pt x="148" y="4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6" name="角丸四角形 15"/>
          <p:cNvSpPr/>
          <p:nvPr/>
        </p:nvSpPr>
        <p:spPr>
          <a:xfrm>
            <a:off x="4631319" y="1724250"/>
            <a:ext cx="4356484" cy="1748953"/>
          </a:xfrm>
          <a:prstGeom prst="roundRect">
            <a:avLst>
              <a:gd name="adj" fmla="val 3481"/>
            </a:avLst>
          </a:prstGeom>
          <a:solidFill>
            <a:srgbClr val="FFFFFF"/>
          </a:solidFill>
          <a:ln w="25400">
            <a:solidFill>
              <a:srgbClr val="FFFFFF">
                <a:lumMod val="85000"/>
              </a:srgbClr>
            </a:solid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17" name="Text Box 6"/>
          <p:cNvSpPr txBox="1">
            <a:spLocks noChangeArrowheads="1"/>
          </p:cNvSpPr>
          <p:nvPr/>
        </p:nvSpPr>
        <p:spPr bwMode="auto">
          <a:xfrm>
            <a:off x="6148155" y="2174079"/>
            <a:ext cx="1327480" cy="369332"/>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昇進・昇格</a:t>
            </a:r>
          </a:p>
        </p:txBody>
      </p:sp>
      <p:sp>
        <p:nvSpPr>
          <p:cNvPr id="18" name="Text Box 7"/>
          <p:cNvSpPr txBox="1">
            <a:spLocks noChangeArrowheads="1"/>
          </p:cNvSpPr>
          <p:nvPr/>
        </p:nvSpPr>
        <p:spPr bwMode="auto">
          <a:xfrm>
            <a:off x="4651970" y="2851484"/>
            <a:ext cx="2264820" cy="60016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役職：</a:t>
            </a:r>
            <a:r>
              <a:rPr kumimoji="0" lang="ja-JP" altLang="en-US" sz="1100" b="0" i="0" u="none" strike="noStrike" kern="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主任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セキュリティウェイト「</a:t>
            </a:r>
            <a:r>
              <a:rPr kumimoji="0" lang="ja-JP" altLang="en-US" sz="11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４</a:t>
            </a: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endParaRPr kumimoji="0" lang="en-US" altLang="ja-JP"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以下を参照可能</a:t>
            </a:r>
          </a:p>
        </p:txBody>
      </p:sp>
      <p:sp>
        <p:nvSpPr>
          <p:cNvPr id="19" name="テキスト ボックス 18"/>
          <p:cNvSpPr txBox="1">
            <a:spLocks noChangeArrowheads="1"/>
          </p:cNvSpPr>
          <p:nvPr/>
        </p:nvSpPr>
        <p:spPr bwMode="black">
          <a:xfrm>
            <a:off x="4692270" y="1695457"/>
            <a:ext cx="742144" cy="408622"/>
          </a:xfrm>
          <a:prstGeom prst="rect">
            <a:avLst/>
          </a:prstGeom>
          <a:noFill/>
          <a:ln w="9525">
            <a:noFill/>
            <a:miter lim="800000"/>
            <a:headEnd/>
            <a:tailEnd/>
          </a:ln>
        </p:spPr>
        <p:txBody>
          <a:bodyPr wrap="none" lIns="0" tIns="0" rIns="0" bIns="0"/>
          <a:lstStyle/>
          <a:p>
            <a:pPr marL="0" marR="0" lvl="0" indent="0" algn="l" defTabSz="914400" rtl="0" eaLnBrk="1" fontAlgn="auto" latinLnBrk="0" hangingPunct="1">
              <a:lnSpc>
                <a:spcPts val="28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rPr>
              <a:t>社員セキュリティ</a:t>
            </a:r>
            <a:endParaRPr kumimoji="1" lang="en-US" altLang="ja-JP" sz="1800" b="1" i="0" u="none" strike="noStrike" kern="1200" cap="none" spc="0" normalizeH="0" baseline="0" noProof="0" dirty="0">
              <a:ln>
                <a:noFill/>
              </a:ln>
              <a:solidFill>
                <a:srgbClr val="C00000"/>
              </a:solidFill>
              <a:effectLst/>
              <a:uLnTx/>
              <a:uFillTx/>
              <a:latin typeface="メイリオ" pitchFamily="50" charset="-128"/>
              <a:ea typeface="メイリオ" pitchFamily="50" charset="-128"/>
              <a:cs typeface="メイリオ" pitchFamily="50" charset="-128"/>
            </a:endParaRPr>
          </a:p>
        </p:txBody>
      </p:sp>
      <p:cxnSp>
        <p:nvCxnSpPr>
          <p:cNvPr id="20" name="直線コネクタ 19"/>
          <p:cNvCxnSpPr/>
          <p:nvPr/>
        </p:nvCxnSpPr>
        <p:spPr bwMode="black">
          <a:xfrm>
            <a:off x="4666406" y="2045744"/>
            <a:ext cx="1813806" cy="4293"/>
          </a:xfrm>
          <a:prstGeom prst="line">
            <a:avLst/>
          </a:prstGeom>
          <a:noFill/>
          <a:ln w="25400" cap="flat" cmpd="sng" algn="ctr">
            <a:solidFill>
              <a:srgbClr val="0065AE"/>
            </a:solidFill>
            <a:prstDash val="solid"/>
          </a:ln>
          <a:effectLst>
            <a:outerShdw blurRad="40000" dist="20000" dir="5400000" rotWithShape="0">
              <a:srgbClr val="000000">
                <a:alpha val="38000"/>
              </a:srgbClr>
            </a:outerShdw>
          </a:effectLst>
        </p:spPr>
      </p:cxnSp>
      <p:sp>
        <p:nvSpPr>
          <p:cNvPr id="21" name="右矢印 20"/>
          <p:cNvSpPr/>
          <p:nvPr/>
        </p:nvSpPr>
        <p:spPr>
          <a:xfrm>
            <a:off x="6575484" y="2469633"/>
            <a:ext cx="474869" cy="398929"/>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22" name="Freeform 7"/>
          <p:cNvSpPr>
            <a:spLocks noEditPoints="1"/>
          </p:cNvSpPr>
          <p:nvPr/>
        </p:nvSpPr>
        <p:spPr bwMode="auto">
          <a:xfrm>
            <a:off x="5242438" y="2136175"/>
            <a:ext cx="420312" cy="702723"/>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3" name="Freeform 7"/>
          <p:cNvSpPr>
            <a:spLocks noEditPoints="1"/>
          </p:cNvSpPr>
          <p:nvPr/>
        </p:nvSpPr>
        <p:spPr bwMode="auto">
          <a:xfrm>
            <a:off x="7864511" y="2136175"/>
            <a:ext cx="420312" cy="702723"/>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24" name="星 4 23"/>
          <p:cNvSpPr/>
          <p:nvPr/>
        </p:nvSpPr>
        <p:spPr>
          <a:xfrm>
            <a:off x="8305421" y="2007180"/>
            <a:ext cx="193532" cy="203237"/>
          </a:xfrm>
          <a:prstGeom prst="star4">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5" name="星 4 24"/>
          <p:cNvSpPr/>
          <p:nvPr/>
        </p:nvSpPr>
        <p:spPr>
          <a:xfrm>
            <a:off x="8398227" y="2222443"/>
            <a:ext cx="193532" cy="203237"/>
          </a:xfrm>
          <a:prstGeom prst="star4">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26" name="Rectangle 17"/>
          <p:cNvSpPr>
            <a:spLocks noChangeArrowheads="1"/>
          </p:cNvSpPr>
          <p:nvPr/>
        </p:nvSpPr>
        <p:spPr bwMode="auto">
          <a:xfrm>
            <a:off x="154745" y="3521575"/>
            <a:ext cx="8833058" cy="1217954"/>
          </a:xfrm>
          <a:prstGeom prst="rect">
            <a:avLst/>
          </a:prstGeom>
          <a:solidFill>
            <a:srgbClr val="54C2F0"/>
          </a:solidFill>
          <a:ln w="9525" cap="flat" cmpd="sng" algn="ctr">
            <a:solidFill>
              <a:srgbClr val="0082C2">
                <a:shade val="95000"/>
                <a:satMod val="105000"/>
              </a:srgbClr>
            </a:solidFill>
            <a:prstDash val="solid"/>
            <a:headEnd/>
            <a:tailEn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　</a:t>
            </a:r>
          </a:p>
        </p:txBody>
      </p:sp>
      <p:sp>
        <p:nvSpPr>
          <p:cNvPr id="27" name="テキスト ボックス 26"/>
          <p:cNvSpPr txBox="1"/>
          <p:nvPr/>
        </p:nvSpPr>
        <p:spPr>
          <a:xfrm>
            <a:off x="215516" y="3564760"/>
            <a:ext cx="2889748" cy="830997"/>
          </a:xfrm>
          <a:prstGeom prst="rect">
            <a:avLst/>
          </a:prstGeom>
          <a:noFill/>
        </p:spPr>
        <p:txBody>
          <a:bodyPr wrap="square" rtlCol="0">
            <a:spAutoFit/>
          </a:bodyPr>
          <a:lstStyle/>
          <a:p>
            <a:pPr lvl="0">
              <a:defRPr/>
            </a:pP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プログラムの起動権限</a:t>
            </a: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　</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・メニュー構成単位</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・プログラム単位</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（起動・参照のみ・更新可）</a:t>
            </a:r>
            <a:endParaRPr kumimoji="0" lang="en-US" altLang="ja-JP" sz="1200" kern="0" dirty="0">
              <a:solidFill>
                <a:srgbClr val="FFFFFF"/>
              </a:solidFill>
              <a:latin typeface="メイリオ" pitchFamily="50" charset="-128"/>
              <a:ea typeface="メイリオ" pitchFamily="50" charset="-128"/>
              <a:cs typeface="メイリオ" pitchFamily="50" charset="-128"/>
            </a:endParaRPr>
          </a:p>
        </p:txBody>
      </p:sp>
      <p:sp>
        <p:nvSpPr>
          <p:cNvPr id="28" name="テキスト ボックス 27"/>
          <p:cNvSpPr txBox="1"/>
          <p:nvPr/>
        </p:nvSpPr>
        <p:spPr>
          <a:xfrm>
            <a:off x="4644008" y="3499389"/>
            <a:ext cx="2742458" cy="553998"/>
          </a:xfrm>
          <a:prstGeom prst="rect">
            <a:avLst/>
          </a:prstGeom>
          <a:noFill/>
        </p:spPr>
        <p:txBody>
          <a:bodyPr wrap="square" rtlCol="0">
            <a:spAutoFit/>
          </a:bodyPr>
          <a:lstStyle/>
          <a:p>
            <a:pPr lvl="0">
              <a:lnSpc>
                <a:spcPct val="150000"/>
              </a:lnSpc>
              <a:defRPr/>
            </a:pP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関連会社・個人情報参照</a:t>
            </a: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　</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・連結人事セキュリティ対応</a:t>
            </a:r>
          </a:p>
        </p:txBody>
      </p:sp>
      <p:sp>
        <p:nvSpPr>
          <p:cNvPr id="29" name="テキスト ボックス 28"/>
          <p:cNvSpPr txBox="1"/>
          <p:nvPr/>
        </p:nvSpPr>
        <p:spPr>
          <a:xfrm>
            <a:off x="2591780" y="3567665"/>
            <a:ext cx="2563577" cy="1200329"/>
          </a:xfrm>
          <a:prstGeom prst="rect">
            <a:avLst/>
          </a:prstGeom>
          <a:noFill/>
        </p:spPr>
        <p:txBody>
          <a:bodyPr wrap="square" rtlCol="0">
            <a:spAutoFit/>
          </a:bodyPr>
          <a:lstStyle/>
          <a:p>
            <a:pPr lvl="0">
              <a:defRPr/>
            </a:pP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個人情報の参照</a:t>
            </a: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　</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・組織ツリーによる単位</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・社員ウェイト単位</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・限定社員への開示</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・社員区分単位の制限</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・役職による制限</a:t>
            </a:r>
          </a:p>
        </p:txBody>
      </p:sp>
      <p:sp>
        <p:nvSpPr>
          <p:cNvPr id="30" name="テキスト ボックス 29"/>
          <p:cNvSpPr txBox="1"/>
          <p:nvPr/>
        </p:nvSpPr>
        <p:spPr>
          <a:xfrm>
            <a:off x="6906926" y="3499389"/>
            <a:ext cx="2057562" cy="738664"/>
          </a:xfrm>
          <a:prstGeom prst="rect">
            <a:avLst/>
          </a:prstGeom>
          <a:noFill/>
        </p:spPr>
        <p:txBody>
          <a:bodyPr wrap="square" rtlCol="0">
            <a:spAutoFit/>
          </a:bodyPr>
          <a:lstStyle/>
          <a:p>
            <a:pPr lvl="0">
              <a:lnSpc>
                <a:spcPct val="150000"/>
              </a:lnSpc>
              <a:defRPr/>
            </a:pP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表示項目のマスキング</a:t>
            </a:r>
            <a:r>
              <a:rPr kumimoji="0" lang="en-US" altLang="ja-JP" sz="1200" kern="0" dirty="0">
                <a:solidFill>
                  <a:srgbClr val="FFFFFF"/>
                </a:solidFill>
                <a:latin typeface="メイリオ" pitchFamily="50" charset="-128"/>
                <a:ea typeface="メイリオ" pitchFamily="50" charset="-128"/>
                <a:cs typeface="メイリオ" pitchFamily="50" charset="-128"/>
              </a:rPr>
              <a:t>】</a:t>
            </a:r>
            <a:r>
              <a:rPr kumimoji="0" lang="ja-JP" altLang="en-US" sz="1200" kern="0" dirty="0">
                <a:solidFill>
                  <a:srgbClr val="FFFFFF"/>
                </a:solidFill>
                <a:latin typeface="メイリオ" pitchFamily="50" charset="-128"/>
                <a:ea typeface="メイリオ" pitchFamily="50" charset="-128"/>
                <a:cs typeface="メイリオ" pitchFamily="50" charset="-128"/>
              </a:rPr>
              <a:t>　</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・社員情報のタブ単位</a:t>
            </a:r>
          </a:p>
          <a:p>
            <a:pPr lvl="0">
              <a:defRPr/>
            </a:pPr>
            <a:r>
              <a:rPr kumimoji="0" lang="ja-JP" altLang="en-US" sz="1200" kern="0" dirty="0">
                <a:solidFill>
                  <a:srgbClr val="FFFFFF"/>
                </a:solidFill>
                <a:latin typeface="メイリオ" pitchFamily="50" charset="-128"/>
                <a:ea typeface="メイリオ" pitchFamily="50" charset="-128"/>
                <a:cs typeface="メイリオ" pitchFamily="50" charset="-128"/>
              </a:rPr>
              <a:t>　・社員情報の項目単位</a:t>
            </a:r>
          </a:p>
        </p:txBody>
      </p:sp>
      <p:sp>
        <p:nvSpPr>
          <p:cNvPr id="31" name="Text Box 8"/>
          <p:cNvSpPr txBox="1">
            <a:spLocks noChangeArrowheads="1"/>
          </p:cNvSpPr>
          <p:nvPr/>
        </p:nvSpPr>
        <p:spPr bwMode="auto">
          <a:xfrm>
            <a:off x="6958786" y="2813071"/>
            <a:ext cx="2185214" cy="646331"/>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役職：</a:t>
            </a:r>
            <a:r>
              <a:rPr kumimoji="0" lang="ja-JP" altLang="en-US" sz="1200" b="0" i="0" u="none" strike="noStrike" kern="0" cap="none" spc="0" normalizeH="0" baseline="0" noProof="0" dirty="0">
                <a:ln>
                  <a:noFill/>
                </a:ln>
                <a:solidFill>
                  <a:srgbClr val="FF0000"/>
                </a:solidFill>
                <a:effectLst/>
                <a:uLnTx/>
                <a:uFillTx/>
                <a:latin typeface="メイリオ" pitchFamily="50" charset="-128"/>
                <a:ea typeface="メイリオ" pitchFamily="50" charset="-128"/>
                <a:cs typeface="メイリオ" pitchFamily="50" charset="-128"/>
              </a:rPr>
              <a:t>課長</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セキュリティウェイト「</a:t>
            </a:r>
            <a:r>
              <a:rPr kumimoji="0" lang="ja-JP" altLang="en-US" sz="1200" b="0" i="0" u="none" strike="noStrike" kern="0" cap="none" spc="0" normalizeH="0" baseline="0" noProof="0" dirty="0">
                <a:ln>
                  <a:noFill/>
                </a:ln>
                <a:solidFill>
                  <a:srgbClr val="FF3300"/>
                </a:solidFill>
                <a:effectLst/>
                <a:uLnTx/>
                <a:uFillTx/>
                <a:latin typeface="メイリオ" pitchFamily="50" charset="-128"/>
                <a:ea typeface="メイリオ" pitchFamily="50" charset="-128"/>
                <a:cs typeface="メイリオ" pitchFamily="50" charset="-128"/>
              </a:rPr>
              <a:t>５</a:t>
            </a: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a:t>
            </a:r>
            <a:endParaRPr kumimoji="0" lang="en-US" altLang="ja-JP"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以下を参照可能</a:t>
            </a:r>
          </a:p>
        </p:txBody>
      </p:sp>
    </p:spTree>
    <p:extLst>
      <p:ext uri="{BB962C8B-B14F-4D97-AF65-F5344CB8AC3E}">
        <p14:creationId xmlns:p14="http://schemas.microsoft.com/office/powerpoint/2010/main" val="2194242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8</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p:txBody>
          <a:bodyPr/>
          <a:lstStyle/>
          <a:p>
            <a:r>
              <a:rPr lang="ja-JP" altLang="en-US" dirty="0"/>
              <a:t>セキュリティウェイトの設定</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個人毎のセキュリティウェイトと機能毎のタブ構成ウェイトを設定することで、</a:t>
            </a:r>
            <a:endParaRPr lang="en-US" altLang="ja-JP" dirty="0"/>
          </a:p>
          <a:p>
            <a:r>
              <a:rPr lang="ja-JP" altLang="en-US" dirty="0"/>
              <a:t>柔軟なセキュリティ設定を実現します</a:t>
            </a:r>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sp>
        <p:nvSpPr>
          <p:cNvPr id="18" name="右矢印 17"/>
          <p:cNvSpPr/>
          <p:nvPr/>
        </p:nvSpPr>
        <p:spPr>
          <a:xfrm>
            <a:off x="5041495" y="1848695"/>
            <a:ext cx="585088" cy="396044"/>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19" name="右矢印 18"/>
          <p:cNvSpPr/>
          <p:nvPr/>
        </p:nvSpPr>
        <p:spPr>
          <a:xfrm>
            <a:off x="5041495" y="2356254"/>
            <a:ext cx="585088" cy="396044"/>
          </a:xfrm>
          <a:prstGeom prst="rightArrow">
            <a:avLst/>
          </a:prstGeom>
          <a:solidFill>
            <a:srgbClr val="F9BE00"/>
          </a:solidFill>
          <a:ln w="25400" cap="flat" cmpd="sng" algn="ctr">
            <a:solidFill>
              <a:srgbClr val="F9BE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メイリオ"/>
              <a:ea typeface="メイリオ"/>
              <a:cs typeface="+mn-cs"/>
            </a:endParaRPr>
          </a:p>
        </p:txBody>
      </p:sp>
      <p:sp>
        <p:nvSpPr>
          <p:cNvPr id="20" name="Text Box 3"/>
          <p:cNvSpPr txBox="1">
            <a:spLocks noChangeArrowheads="1"/>
          </p:cNvSpPr>
          <p:nvPr/>
        </p:nvSpPr>
        <p:spPr bwMode="auto">
          <a:xfrm>
            <a:off x="301270" y="1597194"/>
            <a:ext cx="4244610" cy="307777"/>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①社員とパートで担当者を分けたい</a:t>
            </a:r>
          </a:p>
        </p:txBody>
      </p:sp>
      <p:sp>
        <p:nvSpPr>
          <p:cNvPr id="21" name="Text Box 3"/>
          <p:cNvSpPr txBox="1">
            <a:spLocks noChangeArrowheads="1"/>
          </p:cNvSpPr>
          <p:nvPr/>
        </p:nvSpPr>
        <p:spPr bwMode="auto">
          <a:xfrm>
            <a:off x="296107" y="1872389"/>
            <a:ext cx="5573486" cy="410369"/>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ts val="8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要件：社員を参照出来る担当者は社員とパートの両方参照可能</a:t>
            </a:r>
          </a:p>
          <a:p>
            <a:pPr marL="0" marR="0" lvl="0" indent="0" algn="l" defTabSz="914400" rtl="0" eaLnBrk="1" fontAlgn="auto" latinLnBrk="0" hangingPunct="1">
              <a:lnSpc>
                <a:spcPts val="8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　　　パートを参照出来る人はパートのみ可能としたい</a:t>
            </a:r>
          </a:p>
        </p:txBody>
      </p:sp>
      <p:sp>
        <p:nvSpPr>
          <p:cNvPr id="22" name="Text Box 3"/>
          <p:cNvSpPr txBox="1">
            <a:spLocks noChangeArrowheads="1"/>
          </p:cNvSpPr>
          <p:nvPr/>
        </p:nvSpPr>
        <p:spPr bwMode="auto">
          <a:xfrm>
            <a:off x="296908" y="2295394"/>
            <a:ext cx="4693108" cy="307777"/>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4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②社員を見れるが項目によっては隠したい</a:t>
            </a:r>
          </a:p>
        </p:txBody>
      </p:sp>
      <p:sp>
        <p:nvSpPr>
          <p:cNvPr id="23" name="Text Box 3"/>
          <p:cNvSpPr txBox="1">
            <a:spLocks noChangeArrowheads="1"/>
          </p:cNvSpPr>
          <p:nvPr/>
        </p:nvSpPr>
        <p:spPr bwMode="auto">
          <a:xfrm>
            <a:off x="291745" y="2565335"/>
            <a:ext cx="5573486" cy="410369"/>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ts val="8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要件：社員を参照出来る担当者で、考課・賃金履歴等を</a:t>
            </a:r>
            <a:endParaRPr kumimoji="0" lang="en-US" altLang="ja-JP"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8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ysClr val="windowText" lastClr="000000">
                    <a:lumMod val="65000"/>
                    <a:lumOff val="35000"/>
                  </a:sysClr>
                </a:solidFill>
                <a:effectLst/>
                <a:uLnTx/>
                <a:uFillTx/>
                <a:latin typeface="メイリオ" pitchFamily="50" charset="-128"/>
                <a:ea typeface="メイリオ" pitchFamily="50" charset="-128"/>
                <a:cs typeface="メイリオ" pitchFamily="50" charset="-128"/>
              </a:rPr>
              <a:t>　　　見れる人と見れない人を分けたい</a:t>
            </a:r>
          </a:p>
        </p:txBody>
      </p:sp>
      <p:sp>
        <p:nvSpPr>
          <p:cNvPr id="24" name="Text Box 4"/>
          <p:cNvSpPr txBox="1">
            <a:spLocks noChangeArrowheads="1"/>
          </p:cNvSpPr>
          <p:nvPr/>
        </p:nvSpPr>
        <p:spPr bwMode="auto">
          <a:xfrm>
            <a:off x="6070719" y="1887875"/>
            <a:ext cx="2159566" cy="43088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セキュリティ所属を別けます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（社員とパートを固有で設定）</a:t>
            </a:r>
          </a:p>
        </p:txBody>
      </p:sp>
      <p:sp>
        <p:nvSpPr>
          <p:cNvPr id="25" name="Text Box 6"/>
          <p:cNvSpPr txBox="1">
            <a:spLocks noChangeArrowheads="1"/>
          </p:cNvSpPr>
          <p:nvPr/>
        </p:nvSpPr>
        <p:spPr bwMode="auto">
          <a:xfrm>
            <a:off x="6109146" y="2424141"/>
            <a:ext cx="2582758" cy="430887"/>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タブ構成マスタで参照権限、更新権限</a:t>
            </a:r>
            <a:endParaRPr kumimoji="1" lang="en-US" altLang="ja-JP" sz="1100" b="0" i="0" u="none" strike="noStrike" kern="120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を別けて設定します</a:t>
            </a:r>
          </a:p>
        </p:txBody>
      </p:sp>
      <p:sp>
        <p:nvSpPr>
          <p:cNvPr id="26" name="Text Box 7"/>
          <p:cNvSpPr txBox="1">
            <a:spLocks noChangeArrowheads="1"/>
          </p:cNvSpPr>
          <p:nvPr/>
        </p:nvSpPr>
        <p:spPr bwMode="auto">
          <a:xfrm>
            <a:off x="6214187" y="1537707"/>
            <a:ext cx="1872629" cy="276999"/>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SuperStream</a:t>
            </a:r>
            <a:r>
              <a:rPr kumimoji="1" lang="ja-JP" altLang="en-US" sz="1200" b="1" i="0" u="none" strike="noStrike" kern="1200" cap="none" spc="0" normalizeH="0" baseline="0" noProof="0" dirty="0" err="1">
                <a:ln>
                  <a:noFill/>
                </a:ln>
                <a:solidFill>
                  <a:srgbClr val="292929"/>
                </a:solidFill>
                <a:effectLst/>
                <a:uLnTx/>
                <a:uFillTx/>
                <a:latin typeface="メイリオ" pitchFamily="50" charset="-128"/>
                <a:ea typeface="メイリオ" pitchFamily="50" charset="-128"/>
                <a:cs typeface="メイリオ" pitchFamily="50" charset="-128"/>
              </a:rPr>
              <a:t>での</a:t>
            </a:r>
            <a:r>
              <a:rPr kumimoji="1" lang="ja-JP" altLang="en-US" sz="1200" b="1" i="0" u="none" strike="noStrike" kern="1200" cap="none" spc="0" normalizeH="0" baseline="0" noProof="0" dirty="0">
                <a:ln>
                  <a:noFill/>
                </a:ln>
                <a:solidFill>
                  <a:srgbClr val="292929"/>
                </a:solidFill>
                <a:effectLst/>
                <a:uLnTx/>
                <a:uFillTx/>
                <a:latin typeface="メイリオ" pitchFamily="50" charset="-128"/>
                <a:ea typeface="メイリオ" pitchFamily="50" charset="-128"/>
                <a:cs typeface="メイリオ" pitchFamily="50" charset="-128"/>
              </a:rPr>
              <a:t>対応</a:t>
            </a:r>
          </a:p>
        </p:txBody>
      </p:sp>
      <p:sp>
        <p:nvSpPr>
          <p:cNvPr id="27" name="角丸四角形吹き出し 26"/>
          <p:cNvSpPr/>
          <p:nvPr/>
        </p:nvSpPr>
        <p:spPr>
          <a:xfrm>
            <a:off x="6802287" y="3674797"/>
            <a:ext cx="1927058" cy="715205"/>
          </a:xfrm>
          <a:prstGeom prst="wedgeRoundRectCallout">
            <a:avLst>
              <a:gd name="adj1" fmla="val -70459"/>
              <a:gd name="adj2" fmla="val -23692"/>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altLang="ja-JP" sz="1000" kern="0" dirty="0" err="1">
                <a:solidFill>
                  <a:sysClr val="windowText" lastClr="000000"/>
                </a:solidFill>
                <a:latin typeface="メイリオ" pitchFamily="50" charset="-128"/>
                <a:ea typeface="メイリオ" pitchFamily="50" charset="-128"/>
                <a:cs typeface="メイリオ" pitchFamily="50" charset="-128"/>
              </a:rPr>
              <a:t>SuperStream</a:t>
            </a:r>
            <a:r>
              <a:rPr kumimoji="0" lang="ja-JP" altLang="en-US" sz="1000" kern="0" dirty="0">
                <a:solidFill>
                  <a:sysClr val="windowText" lastClr="000000"/>
                </a:solidFill>
                <a:latin typeface="メイリオ" pitchFamily="50" charset="-128"/>
                <a:ea typeface="メイリオ" pitchFamily="50" charset="-128"/>
                <a:cs typeface="メイリオ" pitchFamily="50" charset="-128"/>
              </a:rPr>
              <a:t>では</a:t>
            </a:r>
            <a:endParaRPr kumimoji="0" lang="en-US" altLang="ja-JP" sz="1000" kern="0" dirty="0">
              <a:solidFill>
                <a:sysClr val="windowText" lastClr="000000"/>
              </a:solidFill>
              <a:latin typeface="メイリオ" pitchFamily="50" charset="-128"/>
              <a:ea typeface="メイリオ" pitchFamily="50" charset="-128"/>
              <a:cs typeface="メイリオ" pitchFamily="50" charset="-128"/>
            </a:endParaRPr>
          </a:p>
          <a:p>
            <a:pPr lvl="0">
              <a:defRPr/>
            </a:pPr>
            <a:r>
              <a:rPr kumimoji="0" lang="ja-JP" altLang="en-US" sz="1000" kern="0" dirty="0">
                <a:solidFill>
                  <a:sysClr val="windowText" lastClr="000000"/>
                </a:solidFill>
                <a:latin typeface="メイリオ" pitchFamily="50" charset="-128"/>
                <a:ea typeface="メイリオ" pitchFamily="50" charset="-128"/>
                <a:cs typeface="メイリオ" pitchFamily="50" charset="-128"/>
              </a:rPr>
              <a:t>セキュリティウェイトは</a:t>
            </a:r>
            <a:endParaRPr kumimoji="0" lang="en-US" altLang="ja-JP" sz="1000" kern="0" dirty="0">
              <a:solidFill>
                <a:sysClr val="windowText" lastClr="000000"/>
              </a:solidFill>
              <a:latin typeface="メイリオ" pitchFamily="50" charset="-128"/>
              <a:ea typeface="メイリオ" pitchFamily="50" charset="-128"/>
              <a:cs typeface="メイリオ" pitchFamily="50" charset="-128"/>
            </a:endParaRPr>
          </a:p>
          <a:p>
            <a:pPr lvl="0">
              <a:defRPr/>
            </a:pPr>
            <a:r>
              <a:rPr kumimoji="0" lang="en-US" altLang="ja-JP" sz="1000" kern="0" dirty="0">
                <a:solidFill>
                  <a:sysClr val="windowText" lastClr="000000"/>
                </a:solidFill>
                <a:latin typeface="メイリオ" pitchFamily="50" charset="-128"/>
                <a:ea typeface="メイリオ" pitchFamily="50" charset="-128"/>
                <a:cs typeface="メイリオ" pitchFamily="50" charset="-128"/>
              </a:rPr>
              <a:t>0</a:t>
            </a:r>
            <a:r>
              <a:rPr kumimoji="0" lang="ja-JP" altLang="en-US" sz="1000" kern="0" dirty="0">
                <a:solidFill>
                  <a:sysClr val="windowText" lastClr="000000"/>
                </a:solidFill>
                <a:latin typeface="メイリオ" pitchFamily="50" charset="-128"/>
                <a:ea typeface="メイリオ" pitchFamily="50" charset="-128"/>
                <a:cs typeface="メイリオ" pitchFamily="50" charset="-128"/>
              </a:rPr>
              <a:t>～</a:t>
            </a:r>
            <a:r>
              <a:rPr kumimoji="0" lang="en-US" altLang="ja-JP" sz="1000" kern="0" dirty="0">
                <a:solidFill>
                  <a:sysClr val="windowText" lastClr="000000"/>
                </a:solidFill>
                <a:latin typeface="メイリオ" pitchFamily="50" charset="-128"/>
                <a:ea typeface="メイリオ" pitchFamily="50" charset="-128"/>
                <a:cs typeface="メイリオ" pitchFamily="50" charset="-128"/>
              </a:rPr>
              <a:t>99</a:t>
            </a:r>
            <a:r>
              <a:rPr kumimoji="0" lang="ja-JP" altLang="en-US" sz="1000" kern="0" dirty="0">
                <a:solidFill>
                  <a:sysClr val="windowText" lastClr="000000"/>
                </a:solidFill>
                <a:latin typeface="メイリオ" pitchFamily="50" charset="-128"/>
                <a:ea typeface="メイリオ" pitchFamily="50" charset="-128"/>
                <a:cs typeface="メイリオ" pitchFamily="50" charset="-128"/>
              </a:rPr>
              <a:t>の範囲で設定出来ます</a:t>
            </a:r>
          </a:p>
        </p:txBody>
      </p:sp>
      <p:graphicFrame>
        <p:nvGraphicFramePr>
          <p:cNvPr id="28" name="表 27"/>
          <p:cNvGraphicFramePr>
            <a:graphicFrameLocks noGrp="1"/>
          </p:cNvGraphicFramePr>
          <p:nvPr>
            <p:extLst>
              <p:ext uri="{D42A27DB-BD31-4B8C-83A1-F6EECF244321}">
                <p14:modId xmlns:p14="http://schemas.microsoft.com/office/powerpoint/2010/main" val="4116806527"/>
              </p:ext>
            </p:extLst>
          </p:nvPr>
        </p:nvGraphicFramePr>
        <p:xfrm>
          <a:off x="1907704" y="3208920"/>
          <a:ext cx="4414415" cy="1667086"/>
        </p:xfrm>
        <a:graphic>
          <a:graphicData uri="http://schemas.openxmlformats.org/drawingml/2006/table">
            <a:tbl>
              <a:tblPr firstRow="1" bandRow="1">
                <a:tableStyleId>{93296810-A885-4BE3-A3E7-6D5BEEA58F35}</a:tableStyleId>
              </a:tblPr>
              <a:tblGrid>
                <a:gridCol w="1675696">
                  <a:extLst>
                    <a:ext uri="{9D8B030D-6E8A-4147-A177-3AD203B41FA5}">
                      <a16:colId xmlns:a16="http://schemas.microsoft.com/office/drawing/2014/main" val="407027795"/>
                    </a:ext>
                  </a:extLst>
                </a:gridCol>
                <a:gridCol w="1364986">
                  <a:extLst>
                    <a:ext uri="{9D8B030D-6E8A-4147-A177-3AD203B41FA5}">
                      <a16:colId xmlns:a16="http://schemas.microsoft.com/office/drawing/2014/main" val="2992258602"/>
                    </a:ext>
                  </a:extLst>
                </a:gridCol>
                <a:gridCol w="1373733">
                  <a:extLst>
                    <a:ext uri="{9D8B030D-6E8A-4147-A177-3AD203B41FA5}">
                      <a16:colId xmlns:a16="http://schemas.microsoft.com/office/drawing/2014/main" val="1282737566"/>
                    </a:ext>
                  </a:extLst>
                </a:gridCol>
              </a:tblGrid>
              <a:tr h="234661">
                <a:tc>
                  <a:txBody>
                    <a:bodyPr/>
                    <a:lstStyle/>
                    <a:p>
                      <a:pPr algn="ctr"/>
                      <a:r>
                        <a:rPr kumimoji="1" lang="ja-JP" altLang="en-US" sz="800" dirty="0"/>
                        <a:t>担当者</a:t>
                      </a:r>
                    </a:p>
                  </a:txBody>
                  <a:tcPr anchor="ctr"/>
                </a:tc>
                <a:tc>
                  <a:txBody>
                    <a:bodyPr/>
                    <a:lstStyle/>
                    <a:p>
                      <a:pPr algn="ctr"/>
                      <a:r>
                        <a:rPr kumimoji="1" lang="ja-JP" altLang="en-US" sz="800" dirty="0"/>
                        <a:t>基本情報</a:t>
                      </a:r>
                    </a:p>
                  </a:txBody>
                  <a:tcPr anchor="ctr"/>
                </a:tc>
                <a:tc>
                  <a:txBody>
                    <a:bodyPr/>
                    <a:lstStyle/>
                    <a:p>
                      <a:pPr algn="ctr"/>
                      <a:r>
                        <a:rPr kumimoji="1" lang="ja-JP" altLang="en-US" sz="800" dirty="0"/>
                        <a:t>考課・賃金履歴等</a:t>
                      </a:r>
                    </a:p>
                  </a:txBody>
                  <a:tcPr anchor="ctr"/>
                </a:tc>
                <a:extLst>
                  <a:ext uri="{0D108BD9-81ED-4DB2-BD59-A6C34878D82A}">
                    <a16:rowId xmlns:a16="http://schemas.microsoft.com/office/drawing/2014/main" val="3172016535"/>
                  </a:ext>
                </a:extLst>
              </a:tr>
              <a:tr h="477475">
                <a:tc>
                  <a:txBody>
                    <a:bodyPr/>
                    <a:lstStyle/>
                    <a:p>
                      <a:pPr algn="ctr"/>
                      <a:endParaRPr kumimoji="1" lang="ja-JP" altLang="en-US" sz="800" dirty="0"/>
                    </a:p>
                  </a:txBody>
                  <a:tcPr anchor="ctr"/>
                </a:tc>
                <a:tc>
                  <a:txBody>
                    <a:bodyPr/>
                    <a:lstStyle/>
                    <a:p>
                      <a:pPr algn="ctr"/>
                      <a:endParaRPr kumimoji="1" lang="ja-JP" altLang="en-US" sz="800" dirty="0"/>
                    </a:p>
                  </a:txBody>
                  <a:tcPr anchor="ctr"/>
                </a:tc>
                <a:tc>
                  <a:txBody>
                    <a:bodyPr/>
                    <a:lstStyle/>
                    <a:p>
                      <a:pPr algn="ctr"/>
                      <a:endParaRPr kumimoji="1" lang="ja-JP" altLang="en-US" sz="800" dirty="0"/>
                    </a:p>
                  </a:txBody>
                  <a:tcPr anchor="ctr"/>
                </a:tc>
                <a:extLst>
                  <a:ext uri="{0D108BD9-81ED-4DB2-BD59-A6C34878D82A}">
                    <a16:rowId xmlns:a16="http://schemas.microsoft.com/office/drawing/2014/main" val="3536577888"/>
                  </a:ext>
                </a:extLst>
              </a:tr>
              <a:tr h="477475">
                <a:tc>
                  <a:txBody>
                    <a:bodyPr/>
                    <a:lstStyle/>
                    <a:p>
                      <a:pPr algn="ctr"/>
                      <a:endParaRPr kumimoji="1" lang="ja-JP" altLang="en-US" sz="800"/>
                    </a:p>
                  </a:txBody>
                  <a:tcPr anchor="ctr"/>
                </a:tc>
                <a:tc>
                  <a:txBody>
                    <a:bodyPr/>
                    <a:lstStyle/>
                    <a:p>
                      <a:pPr algn="ctr"/>
                      <a:endParaRPr kumimoji="1" lang="ja-JP" altLang="en-US" sz="800"/>
                    </a:p>
                  </a:txBody>
                  <a:tcPr anchor="ctr"/>
                </a:tc>
                <a:tc>
                  <a:txBody>
                    <a:bodyPr/>
                    <a:lstStyle/>
                    <a:p>
                      <a:pPr algn="ctr"/>
                      <a:endParaRPr kumimoji="1" lang="ja-JP" altLang="en-US" sz="800"/>
                    </a:p>
                  </a:txBody>
                  <a:tcPr anchor="ctr"/>
                </a:tc>
                <a:extLst>
                  <a:ext uri="{0D108BD9-81ED-4DB2-BD59-A6C34878D82A}">
                    <a16:rowId xmlns:a16="http://schemas.microsoft.com/office/drawing/2014/main" val="769240127"/>
                  </a:ext>
                </a:extLst>
              </a:tr>
              <a:tr h="477475">
                <a:tc>
                  <a:txBody>
                    <a:bodyPr/>
                    <a:lstStyle/>
                    <a:p>
                      <a:pPr algn="ctr"/>
                      <a:endParaRPr kumimoji="1" lang="ja-JP" altLang="en-US" sz="800"/>
                    </a:p>
                  </a:txBody>
                  <a:tcPr anchor="ctr"/>
                </a:tc>
                <a:tc>
                  <a:txBody>
                    <a:bodyPr/>
                    <a:lstStyle/>
                    <a:p>
                      <a:pPr algn="ctr"/>
                      <a:endParaRPr kumimoji="1" lang="ja-JP" altLang="en-US" sz="800" dirty="0"/>
                    </a:p>
                  </a:txBody>
                  <a:tcPr anchor="ctr"/>
                </a:tc>
                <a:tc>
                  <a:txBody>
                    <a:bodyPr/>
                    <a:lstStyle/>
                    <a:p>
                      <a:pPr algn="ctr"/>
                      <a:endParaRPr kumimoji="1" lang="ja-JP" altLang="en-US" sz="800" dirty="0"/>
                    </a:p>
                  </a:txBody>
                  <a:tcPr anchor="ctr"/>
                </a:tc>
                <a:extLst>
                  <a:ext uri="{0D108BD9-81ED-4DB2-BD59-A6C34878D82A}">
                    <a16:rowId xmlns:a16="http://schemas.microsoft.com/office/drawing/2014/main" val="3533217363"/>
                  </a:ext>
                </a:extLst>
              </a:tr>
            </a:tbl>
          </a:graphicData>
        </a:graphic>
      </p:graphicFrame>
      <p:grpSp>
        <p:nvGrpSpPr>
          <p:cNvPr id="54" name="グループ化 53"/>
          <p:cNvGrpSpPr/>
          <p:nvPr/>
        </p:nvGrpSpPr>
        <p:grpSpPr>
          <a:xfrm>
            <a:off x="2129390" y="3499927"/>
            <a:ext cx="4217133" cy="1368152"/>
            <a:chOff x="2129390" y="3435846"/>
            <a:chExt cx="4217133" cy="1368152"/>
          </a:xfrm>
        </p:grpSpPr>
        <p:sp>
          <p:nvSpPr>
            <p:cNvPr id="42" name="テキスト ボックス 41"/>
            <p:cNvSpPr txBox="1"/>
            <p:nvPr/>
          </p:nvSpPr>
          <p:spPr>
            <a:xfrm>
              <a:off x="2129390" y="3435846"/>
              <a:ext cx="1465692" cy="409086"/>
            </a:xfrm>
            <a:prstGeom prst="rect">
              <a:avLst/>
            </a:prstGeom>
            <a:noFill/>
          </p:spPr>
          <p:txBody>
            <a:bodyPr wrap="square" rtlCol="0">
              <a:spAutoFit/>
            </a:bodyPr>
            <a:lstStyle/>
            <a:p>
              <a:pPr>
                <a:lnSpc>
                  <a:spcPts val="800"/>
                </a:lnSpc>
              </a:pPr>
              <a:r>
                <a:rPr kumimoji="1" lang="ja-JP" altLang="en-US" sz="900" dirty="0"/>
                <a:t>社員番号：</a:t>
              </a:r>
              <a:r>
                <a:rPr kumimoji="1" lang="en-US" altLang="ja-JP" sz="900" dirty="0"/>
                <a:t>10002</a:t>
              </a:r>
            </a:p>
            <a:p>
              <a:pPr>
                <a:lnSpc>
                  <a:spcPts val="800"/>
                </a:lnSpc>
              </a:pPr>
              <a:endParaRPr lang="en-US" altLang="ja-JP" sz="900" dirty="0"/>
            </a:p>
            <a:p>
              <a:pPr>
                <a:lnSpc>
                  <a:spcPts val="800"/>
                </a:lnSpc>
              </a:pPr>
              <a:r>
                <a:rPr kumimoji="1" lang="ja-JP" altLang="en-US" sz="900" dirty="0"/>
                <a:t>名前：人事部長</a:t>
              </a:r>
            </a:p>
          </p:txBody>
        </p:sp>
        <p:sp>
          <p:nvSpPr>
            <p:cNvPr id="43" name="テキスト ボックス 42"/>
            <p:cNvSpPr txBox="1"/>
            <p:nvPr/>
          </p:nvSpPr>
          <p:spPr>
            <a:xfrm>
              <a:off x="2129390" y="3920682"/>
              <a:ext cx="1465692" cy="405239"/>
            </a:xfrm>
            <a:prstGeom prst="rect">
              <a:avLst/>
            </a:prstGeom>
            <a:noFill/>
          </p:spPr>
          <p:txBody>
            <a:bodyPr wrap="square" rtlCol="0">
              <a:spAutoFit/>
            </a:bodyPr>
            <a:lstStyle/>
            <a:p>
              <a:pPr>
                <a:lnSpc>
                  <a:spcPts val="800"/>
                </a:lnSpc>
              </a:pPr>
              <a:r>
                <a:rPr kumimoji="1" lang="ja-JP" altLang="en-US" sz="900" dirty="0"/>
                <a:t>社員番号：</a:t>
              </a:r>
              <a:r>
                <a:rPr kumimoji="1" lang="en-US" altLang="ja-JP" sz="900" dirty="0"/>
                <a:t>10003</a:t>
              </a:r>
            </a:p>
            <a:p>
              <a:pPr>
                <a:lnSpc>
                  <a:spcPts val="800"/>
                </a:lnSpc>
              </a:pPr>
              <a:endParaRPr lang="en-US" altLang="ja-JP" sz="900" dirty="0"/>
            </a:p>
            <a:p>
              <a:pPr>
                <a:lnSpc>
                  <a:spcPts val="800"/>
                </a:lnSpc>
              </a:pPr>
              <a:r>
                <a:rPr kumimoji="1" lang="ja-JP" altLang="en-US" sz="900" dirty="0"/>
                <a:t>名前：人事担当</a:t>
              </a:r>
            </a:p>
          </p:txBody>
        </p:sp>
        <p:sp>
          <p:nvSpPr>
            <p:cNvPr id="44" name="テキスト ボックス 43"/>
            <p:cNvSpPr txBox="1"/>
            <p:nvPr/>
          </p:nvSpPr>
          <p:spPr>
            <a:xfrm>
              <a:off x="2129390" y="4393863"/>
              <a:ext cx="1465692" cy="405239"/>
            </a:xfrm>
            <a:prstGeom prst="rect">
              <a:avLst/>
            </a:prstGeom>
            <a:noFill/>
          </p:spPr>
          <p:txBody>
            <a:bodyPr wrap="square" rtlCol="0">
              <a:spAutoFit/>
            </a:bodyPr>
            <a:lstStyle/>
            <a:p>
              <a:pPr>
                <a:lnSpc>
                  <a:spcPts val="800"/>
                </a:lnSpc>
              </a:pPr>
              <a:r>
                <a:rPr kumimoji="1" lang="ja-JP" altLang="en-US" sz="900" dirty="0"/>
                <a:t>社員番号：</a:t>
              </a:r>
              <a:r>
                <a:rPr kumimoji="1" lang="en-US" altLang="ja-JP" sz="900" dirty="0"/>
                <a:t>10031</a:t>
              </a:r>
            </a:p>
            <a:p>
              <a:pPr>
                <a:lnSpc>
                  <a:spcPts val="800"/>
                </a:lnSpc>
              </a:pPr>
              <a:endParaRPr lang="en-US" altLang="ja-JP" sz="900" dirty="0"/>
            </a:p>
            <a:p>
              <a:pPr>
                <a:lnSpc>
                  <a:spcPts val="800"/>
                </a:lnSpc>
              </a:pPr>
              <a:r>
                <a:rPr kumimoji="1" lang="ja-JP" altLang="en-US" sz="900" dirty="0"/>
                <a:t>名前：パート担当</a:t>
              </a:r>
            </a:p>
          </p:txBody>
        </p:sp>
        <p:sp>
          <p:nvSpPr>
            <p:cNvPr id="45" name="テキスト ボックス 44"/>
            <p:cNvSpPr txBox="1"/>
            <p:nvPr/>
          </p:nvSpPr>
          <p:spPr>
            <a:xfrm>
              <a:off x="3548683" y="3445596"/>
              <a:ext cx="1465692" cy="502702"/>
            </a:xfrm>
            <a:prstGeom prst="rect">
              <a:avLst/>
            </a:prstGeom>
            <a:noFill/>
          </p:spPr>
          <p:txBody>
            <a:bodyPr wrap="square" rtlCol="0">
              <a:spAutoFit/>
            </a:bodyPr>
            <a:lstStyle/>
            <a:p>
              <a:pPr algn="ctr">
                <a:lnSpc>
                  <a:spcPts val="800"/>
                </a:lnSpc>
              </a:pPr>
              <a:r>
                <a:rPr lang="ja-JP" altLang="en-US" sz="1050" dirty="0"/>
                <a:t>◎</a:t>
              </a:r>
              <a:endParaRPr lang="en-US" altLang="ja-JP" sz="1050" dirty="0"/>
            </a:p>
            <a:p>
              <a:pPr algn="ctr">
                <a:lnSpc>
                  <a:spcPts val="800"/>
                </a:lnSpc>
              </a:pPr>
              <a:endParaRPr lang="en-US" altLang="ja-JP" sz="900" dirty="0"/>
            </a:p>
            <a:p>
              <a:pPr algn="ctr">
                <a:lnSpc>
                  <a:spcPts val="800"/>
                </a:lnSpc>
              </a:pPr>
              <a:r>
                <a:rPr lang="ja-JP" altLang="en-US" sz="900" dirty="0"/>
                <a:t>（社員・パート）</a:t>
              </a:r>
            </a:p>
            <a:p>
              <a:pPr algn="ctr">
                <a:lnSpc>
                  <a:spcPts val="800"/>
                </a:lnSpc>
              </a:pPr>
              <a:endParaRPr kumimoji="1" lang="ja-JP" altLang="en-US" sz="900" dirty="0"/>
            </a:p>
          </p:txBody>
        </p:sp>
        <p:sp>
          <p:nvSpPr>
            <p:cNvPr id="46" name="テキスト ボックス 45"/>
            <p:cNvSpPr txBox="1"/>
            <p:nvPr/>
          </p:nvSpPr>
          <p:spPr>
            <a:xfrm>
              <a:off x="3548683" y="3930707"/>
              <a:ext cx="1465692" cy="405239"/>
            </a:xfrm>
            <a:prstGeom prst="rect">
              <a:avLst/>
            </a:prstGeom>
            <a:noFill/>
          </p:spPr>
          <p:txBody>
            <a:bodyPr wrap="square" rtlCol="0">
              <a:spAutoFit/>
            </a:bodyPr>
            <a:lstStyle/>
            <a:p>
              <a:pPr algn="ctr">
                <a:lnSpc>
                  <a:spcPts val="800"/>
                </a:lnSpc>
              </a:pPr>
              <a:r>
                <a:rPr kumimoji="1" lang="ja-JP" altLang="en-US" sz="1050" dirty="0"/>
                <a:t>◎</a:t>
              </a:r>
              <a:endParaRPr kumimoji="1" lang="en-US" altLang="ja-JP" sz="1050" dirty="0"/>
            </a:p>
            <a:p>
              <a:pPr algn="ctr">
                <a:lnSpc>
                  <a:spcPts val="800"/>
                </a:lnSpc>
              </a:pPr>
              <a:endParaRPr lang="en-US" altLang="ja-JP" sz="900" dirty="0"/>
            </a:p>
            <a:p>
              <a:pPr algn="ctr">
                <a:lnSpc>
                  <a:spcPts val="800"/>
                </a:lnSpc>
              </a:pPr>
              <a:r>
                <a:rPr kumimoji="1" lang="ja-JP" altLang="en-US" sz="900" dirty="0"/>
                <a:t>（社員・パート）</a:t>
              </a:r>
              <a:endParaRPr kumimoji="1" lang="en-US" altLang="ja-JP" sz="900" dirty="0"/>
            </a:p>
          </p:txBody>
        </p:sp>
        <p:sp>
          <p:nvSpPr>
            <p:cNvPr id="47" name="テキスト ボックス 46"/>
            <p:cNvSpPr txBox="1"/>
            <p:nvPr/>
          </p:nvSpPr>
          <p:spPr>
            <a:xfrm>
              <a:off x="3548683" y="4403888"/>
              <a:ext cx="1465692" cy="400110"/>
            </a:xfrm>
            <a:prstGeom prst="rect">
              <a:avLst/>
            </a:prstGeom>
            <a:noFill/>
          </p:spPr>
          <p:txBody>
            <a:bodyPr wrap="square" rtlCol="0">
              <a:spAutoFit/>
            </a:bodyPr>
            <a:lstStyle/>
            <a:p>
              <a:pPr algn="ctr">
                <a:lnSpc>
                  <a:spcPts val="800"/>
                </a:lnSpc>
              </a:pPr>
              <a:r>
                <a:rPr kumimoji="1" lang="ja-JP" altLang="en-US" sz="1050" dirty="0"/>
                <a:t>〇</a:t>
              </a:r>
              <a:endParaRPr kumimoji="1" lang="en-US" altLang="ja-JP" sz="1050" dirty="0"/>
            </a:p>
            <a:p>
              <a:pPr algn="ctr">
                <a:lnSpc>
                  <a:spcPts val="800"/>
                </a:lnSpc>
              </a:pPr>
              <a:endParaRPr lang="en-US" altLang="ja-JP" sz="900" dirty="0"/>
            </a:p>
            <a:p>
              <a:pPr algn="ctr">
                <a:lnSpc>
                  <a:spcPts val="800"/>
                </a:lnSpc>
              </a:pPr>
              <a:r>
                <a:rPr lang="ja-JP" altLang="en-US" sz="900" dirty="0"/>
                <a:t>（</a:t>
              </a:r>
              <a:r>
                <a:rPr kumimoji="1" lang="ja-JP" altLang="en-US" sz="900" dirty="0"/>
                <a:t>パートのみ）</a:t>
              </a:r>
            </a:p>
          </p:txBody>
        </p:sp>
        <p:sp>
          <p:nvSpPr>
            <p:cNvPr id="48" name="テキスト ボックス 47"/>
            <p:cNvSpPr txBox="1"/>
            <p:nvPr/>
          </p:nvSpPr>
          <p:spPr>
            <a:xfrm>
              <a:off x="4880831" y="3445596"/>
              <a:ext cx="1465692" cy="502702"/>
            </a:xfrm>
            <a:prstGeom prst="rect">
              <a:avLst/>
            </a:prstGeom>
            <a:noFill/>
          </p:spPr>
          <p:txBody>
            <a:bodyPr wrap="square" rtlCol="0">
              <a:spAutoFit/>
            </a:bodyPr>
            <a:lstStyle/>
            <a:p>
              <a:pPr algn="ctr">
                <a:lnSpc>
                  <a:spcPts val="800"/>
                </a:lnSpc>
              </a:pPr>
              <a:r>
                <a:rPr lang="ja-JP" altLang="en-US" sz="1050" dirty="0"/>
                <a:t>◎</a:t>
              </a:r>
              <a:endParaRPr lang="en-US" altLang="ja-JP" sz="1050" dirty="0"/>
            </a:p>
            <a:p>
              <a:pPr algn="ctr">
                <a:lnSpc>
                  <a:spcPts val="800"/>
                </a:lnSpc>
              </a:pPr>
              <a:endParaRPr lang="en-US" altLang="ja-JP" sz="900" dirty="0"/>
            </a:p>
            <a:p>
              <a:pPr algn="ctr">
                <a:lnSpc>
                  <a:spcPts val="800"/>
                </a:lnSpc>
              </a:pPr>
              <a:r>
                <a:rPr lang="ja-JP" altLang="en-US" sz="900" dirty="0"/>
                <a:t>（社員・パート）</a:t>
              </a:r>
            </a:p>
            <a:p>
              <a:pPr algn="ctr">
                <a:lnSpc>
                  <a:spcPts val="800"/>
                </a:lnSpc>
              </a:pPr>
              <a:endParaRPr kumimoji="1" lang="ja-JP" altLang="en-US" sz="900" dirty="0"/>
            </a:p>
          </p:txBody>
        </p:sp>
        <p:sp>
          <p:nvSpPr>
            <p:cNvPr id="49" name="テキスト ボックス 48"/>
            <p:cNvSpPr txBox="1"/>
            <p:nvPr/>
          </p:nvSpPr>
          <p:spPr>
            <a:xfrm>
              <a:off x="4880831" y="3935836"/>
              <a:ext cx="1465692" cy="400110"/>
            </a:xfrm>
            <a:prstGeom prst="rect">
              <a:avLst/>
            </a:prstGeom>
            <a:noFill/>
          </p:spPr>
          <p:txBody>
            <a:bodyPr wrap="square" rtlCol="0">
              <a:spAutoFit/>
            </a:bodyPr>
            <a:lstStyle/>
            <a:p>
              <a:pPr algn="ctr">
                <a:lnSpc>
                  <a:spcPts val="800"/>
                </a:lnSpc>
              </a:pPr>
              <a:r>
                <a:rPr kumimoji="1" lang="en-US" altLang="ja-JP" sz="1050" dirty="0"/>
                <a:t>×</a:t>
              </a:r>
            </a:p>
            <a:p>
              <a:pPr algn="ctr">
                <a:lnSpc>
                  <a:spcPts val="800"/>
                </a:lnSpc>
              </a:pPr>
              <a:endParaRPr kumimoji="1" lang="en-US" altLang="ja-JP" sz="900" dirty="0"/>
            </a:p>
            <a:p>
              <a:pPr algn="ctr">
                <a:lnSpc>
                  <a:spcPts val="800"/>
                </a:lnSpc>
              </a:pPr>
              <a:endParaRPr kumimoji="1" lang="en-US" altLang="ja-JP" sz="900" dirty="0"/>
            </a:p>
          </p:txBody>
        </p:sp>
        <p:sp>
          <p:nvSpPr>
            <p:cNvPr id="50" name="テキスト ボックス 49"/>
            <p:cNvSpPr txBox="1"/>
            <p:nvPr/>
          </p:nvSpPr>
          <p:spPr>
            <a:xfrm>
              <a:off x="4880831" y="4384936"/>
              <a:ext cx="1465692" cy="400110"/>
            </a:xfrm>
            <a:prstGeom prst="rect">
              <a:avLst/>
            </a:prstGeom>
            <a:noFill/>
          </p:spPr>
          <p:txBody>
            <a:bodyPr wrap="square" rtlCol="0">
              <a:spAutoFit/>
            </a:bodyPr>
            <a:lstStyle/>
            <a:p>
              <a:pPr algn="ctr">
                <a:lnSpc>
                  <a:spcPts val="800"/>
                </a:lnSpc>
              </a:pPr>
              <a:r>
                <a:rPr kumimoji="1" lang="ja-JP" altLang="en-US" sz="1050" dirty="0"/>
                <a:t>〇</a:t>
              </a:r>
              <a:endParaRPr kumimoji="1" lang="en-US" altLang="ja-JP" sz="1050" dirty="0"/>
            </a:p>
            <a:p>
              <a:pPr algn="ctr">
                <a:lnSpc>
                  <a:spcPts val="800"/>
                </a:lnSpc>
              </a:pPr>
              <a:endParaRPr lang="en-US" altLang="ja-JP" sz="900" dirty="0"/>
            </a:p>
            <a:p>
              <a:pPr algn="ctr">
                <a:lnSpc>
                  <a:spcPts val="800"/>
                </a:lnSpc>
              </a:pPr>
              <a:r>
                <a:rPr lang="ja-JP" altLang="en-US" sz="900" dirty="0"/>
                <a:t>（</a:t>
              </a:r>
              <a:r>
                <a:rPr kumimoji="1" lang="ja-JP" altLang="en-US" sz="900" dirty="0"/>
                <a:t>パートのみ）</a:t>
              </a:r>
            </a:p>
          </p:txBody>
        </p:sp>
        <p:sp>
          <p:nvSpPr>
            <p:cNvPr id="51" name="Freeform 8"/>
            <p:cNvSpPr>
              <a:spLocks noEditPoints="1"/>
            </p:cNvSpPr>
            <p:nvPr/>
          </p:nvSpPr>
          <p:spPr bwMode="auto">
            <a:xfrm>
              <a:off x="3257135" y="3938296"/>
              <a:ext cx="213782" cy="361646"/>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0065A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2" name="Freeform 7"/>
            <p:cNvSpPr>
              <a:spLocks noEditPoints="1"/>
            </p:cNvSpPr>
            <p:nvPr/>
          </p:nvSpPr>
          <p:spPr bwMode="auto">
            <a:xfrm>
              <a:off x="3256252" y="4398565"/>
              <a:ext cx="215236" cy="36164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0065A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3" name="Freeform 23"/>
            <p:cNvSpPr>
              <a:spLocks noEditPoints="1"/>
            </p:cNvSpPr>
            <p:nvPr/>
          </p:nvSpPr>
          <p:spPr bwMode="auto">
            <a:xfrm>
              <a:off x="3250179" y="3435846"/>
              <a:ext cx="225243" cy="362061"/>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rgbClr val="0065A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55" name="グループ化 54"/>
          <p:cNvGrpSpPr/>
          <p:nvPr/>
        </p:nvGrpSpPr>
        <p:grpSpPr>
          <a:xfrm>
            <a:off x="533606" y="2949829"/>
            <a:ext cx="5895750" cy="1925009"/>
            <a:chOff x="533606" y="2885748"/>
            <a:chExt cx="5895750" cy="1925009"/>
          </a:xfrm>
        </p:grpSpPr>
        <p:sp>
          <p:nvSpPr>
            <p:cNvPr id="31" name="Text Box 10"/>
            <p:cNvSpPr txBox="1">
              <a:spLocks noChangeArrowheads="1"/>
            </p:cNvSpPr>
            <p:nvPr/>
          </p:nvSpPr>
          <p:spPr bwMode="auto">
            <a:xfrm>
              <a:off x="3632260" y="2968374"/>
              <a:ext cx="1371788" cy="2308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タブ構成ウェイト：</a:t>
              </a:r>
              <a:r>
                <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10</a:t>
              </a:r>
            </a:p>
          </p:txBody>
        </p:sp>
        <p:sp>
          <p:nvSpPr>
            <p:cNvPr id="32" name="Text Box 33"/>
            <p:cNvSpPr txBox="1">
              <a:spLocks noChangeArrowheads="1"/>
            </p:cNvSpPr>
            <p:nvPr/>
          </p:nvSpPr>
          <p:spPr bwMode="auto">
            <a:xfrm>
              <a:off x="533606" y="3007453"/>
              <a:ext cx="1495746" cy="261610"/>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sysClr val="windowText" lastClr="000000"/>
                  </a:solidFill>
                  <a:effectLst/>
                  <a:uLnTx/>
                  <a:uFillTx/>
                  <a:latin typeface="メイリオ" pitchFamily="50" charset="-128"/>
                  <a:ea typeface="メイリオ" pitchFamily="50" charset="-128"/>
                  <a:cs typeface="メイリオ" pitchFamily="50" charset="-128"/>
                </a:rPr>
                <a:t>要件：イメージ図</a:t>
              </a:r>
            </a:p>
          </p:txBody>
        </p:sp>
        <p:sp>
          <p:nvSpPr>
            <p:cNvPr id="33" name="Text Box 34"/>
            <p:cNvSpPr txBox="1">
              <a:spLocks noChangeArrowheads="1"/>
            </p:cNvSpPr>
            <p:nvPr/>
          </p:nvSpPr>
          <p:spPr bwMode="auto">
            <a:xfrm>
              <a:off x="5004048" y="2967794"/>
              <a:ext cx="1425308" cy="2308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タブ構成ウェイト：</a:t>
              </a:r>
              <a:r>
                <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30</a:t>
              </a:r>
            </a:p>
          </p:txBody>
        </p:sp>
        <p:sp>
          <p:nvSpPr>
            <p:cNvPr id="34" name="Text Box 36"/>
            <p:cNvSpPr txBox="1">
              <a:spLocks noChangeArrowheads="1"/>
            </p:cNvSpPr>
            <p:nvPr/>
          </p:nvSpPr>
          <p:spPr bwMode="auto">
            <a:xfrm>
              <a:off x="611560" y="3920682"/>
              <a:ext cx="1377104"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セキュリティウェイト</a:t>
              </a:r>
              <a:endPar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r>
                <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20</a:t>
              </a:r>
            </a:p>
          </p:txBody>
        </p:sp>
        <p:sp>
          <p:nvSpPr>
            <p:cNvPr id="35" name="Text Box 38"/>
            <p:cNvSpPr txBox="1">
              <a:spLocks noChangeArrowheads="1"/>
            </p:cNvSpPr>
            <p:nvPr/>
          </p:nvSpPr>
          <p:spPr bwMode="auto">
            <a:xfrm>
              <a:off x="611560" y="4393863"/>
              <a:ext cx="1377104"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セキュリティウェイト</a:t>
              </a:r>
              <a:endPar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r>
                <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40</a:t>
              </a:r>
            </a:p>
          </p:txBody>
        </p:sp>
        <p:sp>
          <p:nvSpPr>
            <p:cNvPr id="36" name="Text Box 35"/>
            <p:cNvSpPr txBox="1">
              <a:spLocks noChangeArrowheads="1"/>
            </p:cNvSpPr>
            <p:nvPr/>
          </p:nvSpPr>
          <p:spPr bwMode="auto">
            <a:xfrm>
              <a:off x="611560" y="3435846"/>
              <a:ext cx="1377104"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セキュリティウェイト</a:t>
              </a:r>
              <a:endPar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a:t>
              </a:r>
              <a:r>
                <a:rPr kumimoji="0" lang="en-US" altLang="ja-JP" sz="900" b="0" i="0" u="none" strike="noStrike" kern="0" cap="none" spc="0" normalizeH="0" baseline="0" noProof="0" dirty="0">
                  <a:ln>
                    <a:noFill/>
                  </a:ln>
                  <a:solidFill>
                    <a:srgbClr val="0065AE"/>
                  </a:solidFill>
                  <a:effectLst/>
                  <a:uLnTx/>
                  <a:uFillTx/>
                  <a:latin typeface="メイリオ" pitchFamily="50" charset="-128"/>
                  <a:ea typeface="メイリオ" pitchFamily="50" charset="-128"/>
                  <a:cs typeface="メイリオ" pitchFamily="50" charset="-128"/>
                </a:rPr>
                <a:t>90</a:t>
              </a:r>
            </a:p>
          </p:txBody>
        </p:sp>
        <p:sp>
          <p:nvSpPr>
            <p:cNvPr id="37" name="角丸四角形 36"/>
            <p:cNvSpPr/>
            <p:nvPr/>
          </p:nvSpPr>
          <p:spPr>
            <a:xfrm>
              <a:off x="611560" y="3393994"/>
              <a:ext cx="5734963" cy="476010"/>
            </a:xfrm>
            <a:prstGeom prst="roundRect">
              <a:avLst/>
            </a:prstGeom>
            <a:noFill/>
            <a:ln w="31750" cap="flat" cmpd="sng" algn="ctr">
              <a:solidFill>
                <a:srgbClr val="B31919">
                  <a:alpha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Tahoma"/>
                <a:ea typeface="HGP創英角ｺﾞｼｯｸUB"/>
                <a:cs typeface="+mn-cs"/>
              </a:endParaRPr>
            </a:p>
          </p:txBody>
        </p:sp>
        <p:sp>
          <p:nvSpPr>
            <p:cNvPr id="38" name="角丸四角形 37"/>
            <p:cNvSpPr/>
            <p:nvPr/>
          </p:nvSpPr>
          <p:spPr>
            <a:xfrm>
              <a:off x="4989365" y="2885748"/>
              <a:ext cx="1316489" cy="1903732"/>
            </a:xfrm>
            <a:prstGeom prst="roundRect">
              <a:avLst/>
            </a:prstGeom>
            <a:noFill/>
            <a:ln w="31750" cap="flat" cmpd="sng" algn="ctr">
              <a:solidFill>
                <a:srgbClr val="B31919">
                  <a:alpha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Tahoma"/>
                <a:ea typeface="HGP創英角ｺﾞｼｯｸUB"/>
                <a:cs typeface="+mn-cs"/>
              </a:endParaRPr>
            </a:p>
          </p:txBody>
        </p:sp>
        <p:sp>
          <p:nvSpPr>
            <p:cNvPr id="39" name="角丸四角形 38"/>
            <p:cNvSpPr/>
            <p:nvPr/>
          </p:nvSpPr>
          <p:spPr>
            <a:xfrm>
              <a:off x="3646745" y="2885748"/>
              <a:ext cx="1290957" cy="1903732"/>
            </a:xfrm>
            <a:prstGeom prst="roundRect">
              <a:avLst/>
            </a:prstGeom>
            <a:noFill/>
            <a:ln w="31750" cap="flat" cmpd="sng" algn="ctr">
              <a:solidFill>
                <a:srgbClr val="B31919">
                  <a:alpha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Tahoma"/>
                <a:ea typeface="HGP創英角ｺﾞｼｯｸUB"/>
                <a:cs typeface="+mn-cs"/>
              </a:endParaRPr>
            </a:p>
          </p:txBody>
        </p:sp>
        <p:sp>
          <p:nvSpPr>
            <p:cNvPr id="40" name="角丸四角形 39"/>
            <p:cNvSpPr/>
            <p:nvPr/>
          </p:nvSpPr>
          <p:spPr>
            <a:xfrm>
              <a:off x="611560" y="3863885"/>
              <a:ext cx="5734963" cy="455277"/>
            </a:xfrm>
            <a:prstGeom prst="roundRect">
              <a:avLst/>
            </a:prstGeom>
            <a:noFill/>
            <a:ln w="31750" cap="flat" cmpd="sng" algn="ctr">
              <a:solidFill>
                <a:srgbClr val="B31919">
                  <a:alpha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Tahoma"/>
                <a:ea typeface="HGP創英角ｺﾞｼｯｸUB"/>
                <a:cs typeface="+mn-cs"/>
              </a:endParaRPr>
            </a:p>
          </p:txBody>
        </p:sp>
        <p:sp>
          <p:nvSpPr>
            <p:cNvPr id="41" name="角丸四角形 40"/>
            <p:cNvSpPr/>
            <p:nvPr/>
          </p:nvSpPr>
          <p:spPr>
            <a:xfrm>
              <a:off x="611560" y="4323009"/>
              <a:ext cx="5734963" cy="487748"/>
            </a:xfrm>
            <a:prstGeom prst="roundRect">
              <a:avLst/>
            </a:prstGeom>
            <a:noFill/>
            <a:ln w="31750" cap="flat" cmpd="sng" algn="ctr">
              <a:solidFill>
                <a:srgbClr val="B31919">
                  <a:alpha val="75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0" cap="none" spc="0" normalizeH="0" baseline="0" noProof="0">
                <a:ln>
                  <a:noFill/>
                </a:ln>
                <a:solidFill>
                  <a:sysClr val="window" lastClr="FFFFFF"/>
                </a:solidFill>
                <a:effectLst/>
                <a:uLnTx/>
                <a:uFillTx/>
                <a:latin typeface="Tahoma"/>
                <a:ea typeface="HGP創英角ｺﾞｼｯｸUB"/>
                <a:cs typeface="+mn-cs"/>
              </a:endParaRPr>
            </a:p>
          </p:txBody>
        </p:sp>
      </p:grpSp>
    </p:spTree>
    <p:extLst>
      <p:ext uri="{BB962C8B-B14F-4D97-AF65-F5344CB8AC3E}">
        <p14:creationId xmlns:p14="http://schemas.microsoft.com/office/powerpoint/2010/main" val="379330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a:t>
            </a:fld>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©Canon IT Solutions Inc.  All rights reserved.</a:t>
            </a:r>
            <a:endParaRPr lang="ja-JP" altLang="en-US" dirty="0"/>
          </a:p>
        </p:txBody>
      </p:sp>
      <p:sp>
        <p:nvSpPr>
          <p:cNvPr id="4" name="テキスト プレースホルダー 3"/>
          <p:cNvSpPr>
            <a:spLocks noGrp="1"/>
          </p:cNvSpPr>
          <p:nvPr>
            <p:ph type="body" sz="quarter" idx="16"/>
          </p:nvPr>
        </p:nvSpPr>
        <p:spPr>
          <a:xfrm>
            <a:off x="179512" y="591530"/>
            <a:ext cx="6372708" cy="315310"/>
          </a:xfrm>
        </p:spPr>
        <p:txBody>
          <a:bodyPr/>
          <a:lstStyle/>
          <a:p>
            <a:r>
              <a:rPr lang="ja-JP" altLang="en-US" dirty="0"/>
              <a:t>多角的な視点で会社組織の体制を管理できる</a:t>
            </a:r>
            <a:r>
              <a:rPr lang="en-US" altLang="ja-JP" dirty="0"/>
              <a:t>4</a:t>
            </a:r>
            <a:r>
              <a:rPr lang="ja-JP" altLang="en-US" dirty="0" err="1"/>
              <a:t>つの</a:t>
            </a:r>
            <a:r>
              <a:rPr lang="ja-JP" altLang="en-US" dirty="0"/>
              <a:t>組織体系</a:t>
            </a:r>
          </a:p>
          <a:p>
            <a:endParaRPr kumimoji="1" lang="ja-JP" altLang="en-US" dirty="0"/>
          </a:p>
        </p:txBody>
      </p:sp>
      <p:sp>
        <p:nvSpPr>
          <p:cNvPr id="5" name="テキスト プレースホルダー 4"/>
          <p:cNvSpPr>
            <a:spLocks noGrp="1"/>
          </p:cNvSpPr>
          <p:nvPr>
            <p:ph type="body" sz="quarter" idx="17"/>
          </p:nvPr>
        </p:nvSpPr>
        <p:spPr/>
        <p:txBody>
          <a:bodyPr/>
          <a:lstStyle/>
          <a:p>
            <a:r>
              <a:rPr lang="ja-JP" altLang="en-US" dirty="0"/>
              <a:t>人事配属のための</a:t>
            </a:r>
            <a:r>
              <a:rPr lang="en-US" altLang="ja-JP" dirty="0"/>
              <a:t>『</a:t>
            </a:r>
            <a:r>
              <a:rPr lang="ja-JP" altLang="en-US" dirty="0"/>
              <a:t>人事組織</a:t>
            </a:r>
            <a:r>
              <a:rPr lang="en-US" altLang="ja-JP" dirty="0"/>
              <a:t>』</a:t>
            </a:r>
            <a:r>
              <a:rPr lang="ja-JP" altLang="en-US" dirty="0" err="1"/>
              <a:t>、</a:t>
            </a:r>
            <a:r>
              <a:rPr lang="ja-JP" altLang="en-US" dirty="0"/>
              <a:t>会計システムとの共有する仕訳用の</a:t>
            </a:r>
            <a:r>
              <a:rPr lang="en-US" altLang="ja-JP" dirty="0"/>
              <a:t>『</a:t>
            </a:r>
            <a:r>
              <a:rPr lang="ja-JP" altLang="en-US" dirty="0"/>
              <a:t>勤務地</a:t>
            </a:r>
            <a:r>
              <a:rPr lang="en-US" altLang="ja-JP" dirty="0"/>
              <a:t>』</a:t>
            </a:r>
            <a:r>
              <a:rPr lang="ja-JP" altLang="en-US" dirty="0"/>
              <a:t>や</a:t>
            </a:r>
            <a:r>
              <a:rPr lang="en-US" altLang="ja-JP" dirty="0"/>
              <a:t>『</a:t>
            </a:r>
            <a:r>
              <a:rPr lang="ja-JP" altLang="en-US" dirty="0"/>
              <a:t>原価組織</a:t>
            </a:r>
            <a:r>
              <a:rPr lang="en-US" altLang="ja-JP" dirty="0"/>
              <a:t>』</a:t>
            </a:r>
            <a:r>
              <a:rPr lang="ja-JP" altLang="en-US" dirty="0"/>
              <a:t>などの任意の組織体系を作成することができます</a:t>
            </a:r>
            <a:endParaRPr lang="en-US" altLang="ja-JP" dirty="0"/>
          </a:p>
          <a:p>
            <a:r>
              <a:rPr lang="ja-JP" altLang="en-US" dirty="0"/>
              <a:t>仕訳データ作成には原価組織を利用するため、人事システムと会計システム間の組織体系の変換が不要です（プロジェクト組織と併せて４つの組織を管理できます）</a:t>
            </a:r>
          </a:p>
          <a:p>
            <a:endParaRPr kumimoji="1" lang="ja-JP" altLang="en-US" dirty="0"/>
          </a:p>
        </p:txBody>
      </p:sp>
      <p:sp>
        <p:nvSpPr>
          <p:cNvPr id="6" name="タイトル 5"/>
          <p:cNvSpPr>
            <a:spLocks noGrp="1"/>
          </p:cNvSpPr>
          <p:nvPr>
            <p:ph type="title"/>
          </p:nvPr>
        </p:nvSpPr>
        <p:spPr/>
        <p:txBody>
          <a:bodyPr/>
          <a:lstStyle/>
          <a:p>
            <a:r>
              <a:rPr lang="ja-JP" altLang="en-US" dirty="0"/>
              <a:t>人事管理</a:t>
            </a:r>
            <a:endParaRPr kumimoji="1" lang="ja-JP" altLang="en-US" dirty="0"/>
          </a:p>
        </p:txBody>
      </p:sp>
      <p:sp>
        <p:nvSpPr>
          <p:cNvPr id="7" name="AutoShape 5"/>
          <p:cNvSpPr>
            <a:spLocks noChangeArrowheads="1"/>
          </p:cNvSpPr>
          <p:nvPr/>
        </p:nvSpPr>
        <p:spPr bwMode="gray">
          <a:xfrm>
            <a:off x="1169098" y="3426958"/>
            <a:ext cx="2232248" cy="692964"/>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8" name="AutoShape 5"/>
          <p:cNvSpPr>
            <a:spLocks noChangeArrowheads="1"/>
          </p:cNvSpPr>
          <p:nvPr/>
        </p:nvSpPr>
        <p:spPr bwMode="gray">
          <a:xfrm>
            <a:off x="1169098" y="2682842"/>
            <a:ext cx="2232248" cy="692964"/>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sp>
        <p:nvSpPr>
          <p:cNvPr id="9" name="AutoShape 474"/>
          <p:cNvSpPr>
            <a:spLocks/>
          </p:cNvSpPr>
          <p:nvPr/>
        </p:nvSpPr>
        <p:spPr bwMode="auto">
          <a:xfrm>
            <a:off x="1737807" y="3412755"/>
            <a:ext cx="1699543" cy="707167"/>
          </a:xfrm>
          <a:prstGeom prst="roundRect">
            <a:avLst>
              <a:gd name="adj" fmla="val 16667"/>
            </a:avLst>
          </a:prstGeom>
          <a:noFill/>
          <a:ln w="9525" cap="flat" cmpd="sng" algn="ctr">
            <a:noFill/>
            <a:prstDash val="soli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本務　 ：大阪営業部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原価　 ：営業部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勤務地 ：大阪支社４</a:t>
            </a:r>
            <a:r>
              <a:rPr kumimoji="0" lang="en-US" altLang="ja-JP"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F</a:t>
            </a:r>
          </a:p>
        </p:txBody>
      </p:sp>
      <p:sp>
        <p:nvSpPr>
          <p:cNvPr id="10" name="AutoShape 475"/>
          <p:cNvSpPr>
            <a:spLocks/>
          </p:cNvSpPr>
          <p:nvPr/>
        </p:nvSpPr>
        <p:spPr bwMode="auto">
          <a:xfrm>
            <a:off x="1169098" y="2687049"/>
            <a:ext cx="2340260" cy="760765"/>
          </a:xfrm>
          <a:prstGeom prst="flowChartAlternateProcess">
            <a:avLst/>
          </a:prstGeom>
          <a:noFill/>
          <a:ln w="9525" cap="flat" cmpd="sng" algn="ctr">
            <a:noFill/>
            <a:prstDash val="solid"/>
            <a:headEnd/>
            <a:tailEn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本務　 ：業務管理部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費用　 ：名古屋製造部</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　　　　勤務地 ：名古屋工場</a:t>
            </a:r>
          </a:p>
        </p:txBody>
      </p:sp>
      <p:sp>
        <p:nvSpPr>
          <p:cNvPr id="11" name="右矢印 10"/>
          <p:cNvSpPr/>
          <p:nvPr/>
        </p:nvSpPr>
        <p:spPr>
          <a:xfrm>
            <a:off x="3509358" y="3088862"/>
            <a:ext cx="431976" cy="538972"/>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2" name="右矢印 11"/>
          <p:cNvSpPr/>
          <p:nvPr/>
        </p:nvSpPr>
        <p:spPr>
          <a:xfrm rot="19531935">
            <a:off x="3502846" y="2466658"/>
            <a:ext cx="431976" cy="538971"/>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3" name="右矢印 12"/>
          <p:cNvSpPr/>
          <p:nvPr/>
        </p:nvSpPr>
        <p:spPr>
          <a:xfrm rot="1302190">
            <a:off x="3510004" y="3736205"/>
            <a:ext cx="431976" cy="538972"/>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grpSp>
        <p:nvGrpSpPr>
          <p:cNvPr id="14" name="グループ化 13"/>
          <p:cNvGrpSpPr/>
          <p:nvPr/>
        </p:nvGrpSpPr>
        <p:grpSpPr>
          <a:xfrm>
            <a:off x="1343284" y="2843662"/>
            <a:ext cx="383593" cy="433582"/>
            <a:chOff x="646113" y="649288"/>
            <a:chExt cx="355600" cy="381000"/>
          </a:xfrm>
          <a:solidFill>
            <a:srgbClr val="54C2F0"/>
          </a:solidFill>
        </p:grpSpPr>
        <p:sp>
          <p:nvSpPr>
            <p:cNvPr id="15"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6"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17" name="グループ化 16"/>
          <p:cNvGrpSpPr/>
          <p:nvPr/>
        </p:nvGrpSpPr>
        <p:grpSpPr>
          <a:xfrm>
            <a:off x="1349118" y="3542324"/>
            <a:ext cx="383593" cy="433582"/>
            <a:chOff x="646113" y="649288"/>
            <a:chExt cx="355600" cy="381000"/>
          </a:xfrm>
          <a:solidFill>
            <a:srgbClr val="54C2F0"/>
          </a:solidFill>
        </p:grpSpPr>
        <p:sp>
          <p:nvSpPr>
            <p:cNvPr id="18"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9"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20" name="AutoShape 5"/>
          <p:cNvSpPr>
            <a:spLocks noChangeArrowheads="1"/>
          </p:cNvSpPr>
          <p:nvPr/>
        </p:nvSpPr>
        <p:spPr bwMode="gray">
          <a:xfrm>
            <a:off x="4146382" y="2040808"/>
            <a:ext cx="1490317" cy="97078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grpSp>
        <p:nvGrpSpPr>
          <p:cNvPr id="21" name="グループ化 227"/>
          <p:cNvGrpSpPr/>
          <p:nvPr/>
        </p:nvGrpSpPr>
        <p:grpSpPr>
          <a:xfrm>
            <a:off x="4247164" y="2079998"/>
            <a:ext cx="1351183" cy="810502"/>
            <a:chOff x="195263" y="2743200"/>
            <a:chExt cx="2668587" cy="1285875"/>
          </a:xfrm>
        </p:grpSpPr>
        <p:grpSp>
          <p:nvGrpSpPr>
            <p:cNvPr id="22" name="Organization Chart 285"/>
            <p:cNvGrpSpPr>
              <a:grpSpLocks/>
            </p:cNvGrpSpPr>
            <p:nvPr/>
          </p:nvGrpSpPr>
          <p:grpSpPr bwMode="auto">
            <a:xfrm>
              <a:off x="195263" y="2743200"/>
              <a:ext cx="2668587" cy="1285875"/>
              <a:chOff x="317" y="1729"/>
              <a:chExt cx="1681" cy="1022"/>
            </a:xfrm>
          </p:grpSpPr>
          <p:cxnSp>
            <p:nvCxnSpPr>
              <p:cNvPr id="26" name="_s1028"/>
              <p:cNvCxnSpPr>
                <a:cxnSpLocks noChangeShapeType="1"/>
                <a:stCxn id="44" idx="0"/>
                <a:endCxn id="36" idx="2"/>
              </p:cNvCxnSpPr>
              <p:nvPr/>
            </p:nvCxnSpPr>
            <p:spPr bwMode="auto">
              <a:xfrm rot="5400000" flipH="1">
                <a:off x="591" y="2360"/>
                <a:ext cx="128" cy="144"/>
              </a:xfrm>
              <a:prstGeom prst="bentConnector3">
                <a:avLst>
                  <a:gd name="adj1" fmla="val 50000"/>
                </a:avLst>
              </a:prstGeom>
              <a:noFill/>
              <a:ln w="38100">
                <a:solidFill>
                  <a:srgbClr val="54C2F0"/>
                </a:solidFill>
                <a:miter lim="800000"/>
                <a:headEnd/>
                <a:tailEnd/>
              </a:ln>
            </p:spPr>
          </p:cxnSp>
          <p:cxnSp>
            <p:nvCxnSpPr>
              <p:cNvPr id="27" name="_s1029"/>
              <p:cNvCxnSpPr>
                <a:cxnSpLocks noChangeShapeType="1"/>
                <a:stCxn id="43" idx="0"/>
                <a:endCxn id="36" idx="2"/>
              </p:cNvCxnSpPr>
              <p:nvPr/>
            </p:nvCxnSpPr>
            <p:spPr bwMode="auto">
              <a:xfrm rot="-5400000">
                <a:off x="448" y="2360"/>
                <a:ext cx="128" cy="143"/>
              </a:xfrm>
              <a:prstGeom prst="bentConnector3">
                <a:avLst>
                  <a:gd name="adj1" fmla="val 50000"/>
                </a:avLst>
              </a:prstGeom>
              <a:noFill/>
              <a:ln w="38100">
                <a:solidFill>
                  <a:srgbClr val="54C2F0"/>
                </a:solidFill>
                <a:miter lim="800000"/>
                <a:headEnd/>
                <a:tailEnd/>
              </a:ln>
            </p:spPr>
          </p:cxnSp>
          <p:cxnSp>
            <p:nvCxnSpPr>
              <p:cNvPr id="28" name="_s1030"/>
              <p:cNvCxnSpPr>
                <a:cxnSpLocks noChangeShapeType="1"/>
                <a:stCxn id="42" idx="0"/>
                <a:endCxn id="37" idx="2"/>
              </p:cNvCxnSpPr>
              <p:nvPr/>
            </p:nvCxnSpPr>
            <p:spPr bwMode="auto">
              <a:xfrm rot="16200000" flipV="1">
                <a:off x="1177" y="2372"/>
                <a:ext cx="107" cy="140"/>
              </a:xfrm>
              <a:prstGeom prst="bentConnector3">
                <a:avLst>
                  <a:gd name="adj1" fmla="val 50000"/>
                </a:avLst>
              </a:prstGeom>
              <a:noFill/>
              <a:ln w="38100">
                <a:solidFill>
                  <a:srgbClr val="54C2F0"/>
                </a:solidFill>
                <a:miter lim="800000"/>
                <a:headEnd/>
                <a:tailEnd/>
              </a:ln>
            </p:spPr>
          </p:cxnSp>
          <p:cxnSp>
            <p:nvCxnSpPr>
              <p:cNvPr id="29" name="_s1031"/>
              <p:cNvCxnSpPr>
                <a:cxnSpLocks noChangeShapeType="1"/>
                <a:stCxn id="41" idx="0"/>
                <a:endCxn id="37" idx="2"/>
              </p:cNvCxnSpPr>
              <p:nvPr/>
            </p:nvCxnSpPr>
            <p:spPr bwMode="auto">
              <a:xfrm rot="5400000" flipH="1" flipV="1">
                <a:off x="1034" y="2369"/>
                <a:ext cx="107" cy="147"/>
              </a:xfrm>
              <a:prstGeom prst="bentConnector3">
                <a:avLst>
                  <a:gd name="adj1" fmla="val 50000"/>
                </a:avLst>
              </a:prstGeom>
              <a:noFill/>
              <a:ln w="38100">
                <a:solidFill>
                  <a:srgbClr val="54C2F0"/>
                </a:solidFill>
                <a:miter lim="800000"/>
                <a:headEnd/>
                <a:tailEnd/>
              </a:ln>
            </p:spPr>
          </p:cxnSp>
          <p:cxnSp>
            <p:nvCxnSpPr>
              <p:cNvPr id="30" name="_s1032"/>
              <p:cNvCxnSpPr>
                <a:cxnSpLocks noChangeShapeType="1"/>
                <a:stCxn id="40" idx="0"/>
                <a:endCxn id="38" idx="2"/>
              </p:cNvCxnSpPr>
              <p:nvPr/>
            </p:nvCxnSpPr>
            <p:spPr bwMode="auto">
              <a:xfrm rot="5400000" flipH="1">
                <a:off x="1739" y="2360"/>
                <a:ext cx="128" cy="144"/>
              </a:xfrm>
              <a:prstGeom prst="bentConnector3">
                <a:avLst>
                  <a:gd name="adj1" fmla="val 50000"/>
                </a:avLst>
              </a:prstGeom>
              <a:noFill/>
              <a:ln w="38100">
                <a:solidFill>
                  <a:srgbClr val="54C2F0"/>
                </a:solidFill>
                <a:miter lim="800000"/>
                <a:headEnd/>
                <a:tailEnd/>
              </a:ln>
            </p:spPr>
          </p:cxnSp>
          <p:cxnSp>
            <p:nvCxnSpPr>
              <p:cNvPr id="31" name="_s1033"/>
              <p:cNvCxnSpPr>
                <a:cxnSpLocks noChangeShapeType="1"/>
                <a:stCxn id="39" idx="0"/>
                <a:endCxn id="38" idx="2"/>
              </p:cNvCxnSpPr>
              <p:nvPr/>
            </p:nvCxnSpPr>
            <p:spPr bwMode="auto">
              <a:xfrm rot="-5400000">
                <a:off x="1596" y="2360"/>
                <a:ext cx="128" cy="143"/>
              </a:xfrm>
              <a:prstGeom prst="bentConnector3">
                <a:avLst>
                  <a:gd name="adj1" fmla="val 50000"/>
                </a:avLst>
              </a:prstGeom>
              <a:noFill/>
              <a:ln w="38100">
                <a:solidFill>
                  <a:srgbClr val="54C2F0"/>
                </a:solidFill>
                <a:miter lim="800000"/>
                <a:headEnd/>
                <a:tailEnd/>
              </a:ln>
            </p:spPr>
          </p:cxnSp>
          <p:cxnSp>
            <p:nvCxnSpPr>
              <p:cNvPr id="32" name="_s1034"/>
              <p:cNvCxnSpPr>
                <a:cxnSpLocks noChangeShapeType="1"/>
                <a:stCxn id="38" idx="0"/>
                <a:endCxn id="35" idx="2"/>
              </p:cNvCxnSpPr>
              <p:nvPr/>
            </p:nvCxnSpPr>
            <p:spPr bwMode="auto">
              <a:xfrm rot="5400000" flipH="1">
                <a:off x="1380" y="1762"/>
                <a:ext cx="128" cy="574"/>
              </a:xfrm>
              <a:prstGeom prst="bentConnector3">
                <a:avLst>
                  <a:gd name="adj1" fmla="val 50495"/>
                </a:avLst>
              </a:prstGeom>
              <a:noFill/>
              <a:ln w="38100">
                <a:solidFill>
                  <a:srgbClr val="54C2F0"/>
                </a:solidFill>
                <a:miter lim="800000"/>
                <a:headEnd/>
                <a:tailEnd/>
              </a:ln>
            </p:spPr>
          </p:cxnSp>
          <p:cxnSp>
            <p:nvCxnSpPr>
              <p:cNvPr id="33" name="_s1035"/>
              <p:cNvCxnSpPr>
                <a:cxnSpLocks noChangeShapeType="1"/>
                <a:stCxn id="37" idx="0"/>
                <a:endCxn id="35" idx="2"/>
              </p:cNvCxnSpPr>
              <p:nvPr/>
            </p:nvCxnSpPr>
            <p:spPr bwMode="auto">
              <a:xfrm flipH="1" flipV="1">
                <a:off x="1157" y="1985"/>
                <a:ext cx="4" cy="149"/>
              </a:xfrm>
              <a:prstGeom prst="straightConnector1">
                <a:avLst/>
              </a:prstGeom>
              <a:noFill/>
              <a:ln w="38100">
                <a:solidFill>
                  <a:srgbClr val="54C2F0"/>
                </a:solidFill>
                <a:round/>
                <a:headEnd/>
                <a:tailEnd/>
              </a:ln>
            </p:spPr>
          </p:cxnSp>
          <p:cxnSp>
            <p:nvCxnSpPr>
              <p:cNvPr id="34" name="_s1036"/>
              <p:cNvCxnSpPr>
                <a:cxnSpLocks noChangeShapeType="1"/>
                <a:stCxn id="36" idx="0"/>
                <a:endCxn id="35" idx="2"/>
              </p:cNvCxnSpPr>
              <p:nvPr/>
            </p:nvCxnSpPr>
            <p:spPr bwMode="auto">
              <a:xfrm rot="-5400000">
                <a:off x="806" y="1762"/>
                <a:ext cx="128" cy="574"/>
              </a:xfrm>
              <a:prstGeom prst="bentConnector3">
                <a:avLst>
                  <a:gd name="adj1" fmla="val 50495"/>
                </a:avLst>
              </a:prstGeom>
              <a:noFill/>
              <a:ln w="38100">
                <a:solidFill>
                  <a:srgbClr val="54C2F0"/>
                </a:solidFill>
                <a:miter lim="800000"/>
                <a:headEnd/>
                <a:tailEnd/>
              </a:ln>
            </p:spPr>
          </p:cxnSp>
          <p:sp>
            <p:nvSpPr>
              <p:cNvPr id="35" name="_s1037"/>
              <p:cNvSpPr>
                <a:spLocks noChangeArrowheads="1"/>
              </p:cNvSpPr>
              <p:nvPr/>
            </p:nvSpPr>
            <p:spPr bwMode="auto">
              <a:xfrm>
                <a:off x="1034" y="1729"/>
                <a:ext cx="246" cy="256"/>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6" name="_s1038"/>
              <p:cNvSpPr>
                <a:spLocks noChangeArrowheads="1"/>
              </p:cNvSpPr>
              <p:nvPr/>
            </p:nvSpPr>
            <p:spPr bwMode="auto">
              <a:xfrm>
                <a:off x="460" y="2113"/>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7" name="_s1039"/>
              <p:cNvSpPr>
                <a:spLocks noChangeArrowheads="1"/>
              </p:cNvSpPr>
              <p:nvPr/>
            </p:nvSpPr>
            <p:spPr bwMode="auto">
              <a:xfrm>
                <a:off x="1038" y="2134"/>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8" name="_s1040"/>
              <p:cNvSpPr>
                <a:spLocks noChangeArrowheads="1"/>
              </p:cNvSpPr>
              <p:nvPr/>
            </p:nvSpPr>
            <p:spPr bwMode="auto">
              <a:xfrm>
                <a:off x="1608" y="2113"/>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39" name="_s1041"/>
              <p:cNvSpPr>
                <a:spLocks noChangeArrowheads="1"/>
              </p:cNvSpPr>
              <p:nvPr/>
            </p:nvSpPr>
            <p:spPr bwMode="auto">
              <a:xfrm>
                <a:off x="1465"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0" name="_s1042"/>
              <p:cNvSpPr>
                <a:spLocks noChangeArrowheads="1"/>
              </p:cNvSpPr>
              <p:nvPr/>
            </p:nvSpPr>
            <p:spPr bwMode="auto">
              <a:xfrm>
                <a:off x="1752"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1" name="_s1043"/>
              <p:cNvSpPr>
                <a:spLocks noChangeArrowheads="1"/>
              </p:cNvSpPr>
              <p:nvPr/>
            </p:nvSpPr>
            <p:spPr bwMode="auto">
              <a:xfrm>
                <a:off x="891"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2" name="_s1044"/>
              <p:cNvSpPr>
                <a:spLocks noChangeArrowheads="1"/>
              </p:cNvSpPr>
              <p:nvPr/>
            </p:nvSpPr>
            <p:spPr bwMode="auto">
              <a:xfrm>
                <a:off x="1178"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3" name="_s1045"/>
              <p:cNvSpPr>
                <a:spLocks noChangeArrowheads="1"/>
              </p:cNvSpPr>
              <p:nvPr/>
            </p:nvSpPr>
            <p:spPr bwMode="auto">
              <a:xfrm>
                <a:off x="317"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44" name="_s1046"/>
              <p:cNvSpPr>
                <a:spLocks noChangeArrowheads="1"/>
              </p:cNvSpPr>
              <p:nvPr/>
            </p:nvSpPr>
            <p:spPr bwMode="auto">
              <a:xfrm>
                <a:off x="604"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grpSp>
          <p:nvGrpSpPr>
            <p:cNvPr id="23" name="Group 378"/>
            <p:cNvGrpSpPr>
              <a:grpSpLocks/>
            </p:cNvGrpSpPr>
            <p:nvPr/>
          </p:nvGrpSpPr>
          <p:grpSpPr bwMode="auto">
            <a:xfrm>
              <a:off x="581660" y="3374963"/>
              <a:ext cx="1944687" cy="442423"/>
              <a:chOff x="1395" y="1511"/>
              <a:chExt cx="1225" cy="315"/>
            </a:xfrm>
            <a:solidFill>
              <a:srgbClr val="E27100"/>
            </a:solidFill>
          </p:grpSpPr>
          <p:sp>
            <p:nvSpPr>
              <p:cNvPr id="24" name="角丸四角形 23"/>
              <p:cNvSpPr/>
              <p:nvPr/>
            </p:nvSpPr>
            <p:spPr>
              <a:xfrm>
                <a:off x="1395" y="1518"/>
                <a:ext cx="1225" cy="282"/>
              </a:xfrm>
              <a:prstGeom prst="roundRect">
                <a:avLst/>
              </a:prstGeom>
              <a:solidFill>
                <a:srgbClr val="EE5500"/>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25" name="Text Box 374"/>
              <p:cNvSpPr txBox="1">
                <a:spLocks noChangeArrowheads="1"/>
              </p:cNvSpPr>
              <p:nvPr/>
            </p:nvSpPr>
            <p:spPr bwMode="auto">
              <a:xfrm>
                <a:off x="1427" y="1511"/>
                <a:ext cx="1169" cy="315"/>
              </a:xfrm>
              <a:prstGeom prst="rect">
                <a:avLst/>
              </a:prstGeom>
              <a:noFill/>
              <a:ln w="9525" algn="ctr">
                <a:noFill/>
                <a:miter lim="800000"/>
                <a:headEnd/>
                <a:tailEnd/>
              </a:ln>
              <a:effectLst/>
            </p:spPr>
            <p:txBody>
              <a:bodyPr wrap="square" lIns="90000" tIns="46800" rIns="90000" bIns="46800">
                <a:spAutoFit/>
              </a:bodyPr>
              <a:lstStyle/>
              <a:p>
                <a:pPr marL="0" marR="0" lvl="0" indent="0" algn="dist" defTabSz="914400" rtl="0" eaLnBrk="1" fontAlgn="auto" latinLnBrk="0" hangingPunct="1">
                  <a:lnSpc>
                    <a:spcPct val="100000"/>
                  </a:lnSpc>
                  <a:spcBef>
                    <a:spcPct val="50000"/>
                  </a:spcBef>
                  <a:spcAft>
                    <a:spcPts val="0"/>
                  </a:spcAft>
                  <a:buClrTx/>
                  <a:buSzTx/>
                  <a:buFontTx/>
                  <a:buNone/>
                  <a:tabLst/>
                  <a:defRPr/>
                </a:pPr>
                <a:r>
                  <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rPr>
                  <a:t>人事組織</a:t>
                </a:r>
              </a:p>
            </p:txBody>
          </p:sp>
        </p:grpSp>
      </p:grpSp>
      <p:sp>
        <p:nvSpPr>
          <p:cNvPr id="45" name="AutoShape 5"/>
          <p:cNvSpPr>
            <a:spLocks noChangeArrowheads="1"/>
          </p:cNvSpPr>
          <p:nvPr/>
        </p:nvSpPr>
        <p:spPr bwMode="gray">
          <a:xfrm>
            <a:off x="4146382" y="3077126"/>
            <a:ext cx="1490317" cy="97078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grpSp>
        <p:nvGrpSpPr>
          <p:cNvPr id="46" name="グループ化 227"/>
          <p:cNvGrpSpPr/>
          <p:nvPr/>
        </p:nvGrpSpPr>
        <p:grpSpPr>
          <a:xfrm>
            <a:off x="4247164" y="3116316"/>
            <a:ext cx="1351183" cy="810502"/>
            <a:chOff x="195263" y="2743200"/>
            <a:chExt cx="2668587" cy="1285875"/>
          </a:xfrm>
        </p:grpSpPr>
        <p:grpSp>
          <p:nvGrpSpPr>
            <p:cNvPr id="47" name="Organization Chart 285"/>
            <p:cNvGrpSpPr>
              <a:grpSpLocks/>
            </p:cNvGrpSpPr>
            <p:nvPr/>
          </p:nvGrpSpPr>
          <p:grpSpPr bwMode="auto">
            <a:xfrm>
              <a:off x="195263" y="2743200"/>
              <a:ext cx="2668587" cy="1285875"/>
              <a:chOff x="317" y="1729"/>
              <a:chExt cx="1681" cy="1022"/>
            </a:xfrm>
          </p:grpSpPr>
          <p:cxnSp>
            <p:nvCxnSpPr>
              <p:cNvPr id="51" name="_s1028"/>
              <p:cNvCxnSpPr>
                <a:cxnSpLocks noChangeShapeType="1"/>
                <a:stCxn id="69" idx="0"/>
                <a:endCxn id="61" idx="2"/>
              </p:cNvCxnSpPr>
              <p:nvPr/>
            </p:nvCxnSpPr>
            <p:spPr bwMode="auto">
              <a:xfrm rot="5400000" flipH="1">
                <a:off x="591" y="2360"/>
                <a:ext cx="128" cy="144"/>
              </a:xfrm>
              <a:prstGeom prst="bentConnector3">
                <a:avLst>
                  <a:gd name="adj1" fmla="val 50000"/>
                </a:avLst>
              </a:prstGeom>
              <a:noFill/>
              <a:ln w="38100">
                <a:solidFill>
                  <a:srgbClr val="54C2F0"/>
                </a:solidFill>
                <a:miter lim="800000"/>
                <a:headEnd/>
                <a:tailEnd/>
              </a:ln>
            </p:spPr>
          </p:cxnSp>
          <p:cxnSp>
            <p:nvCxnSpPr>
              <p:cNvPr id="52" name="_s1029"/>
              <p:cNvCxnSpPr>
                <a:cxnSpLocks noChangeShapeType="1"/>
                <a:stCxn id="68" idx="0"/>
                <a:endCxn id="61" idx="2"/>
              </p:cNvCxnSpPr>
              <p:nvPr/>
            </p:nvCxnSpPr>
            <p:spPr bwMode="auto">
              <a:xfrm rot="-5400000">
                <a:off x="448" y="2360"/>
                <a:ext cx="128" cy="143"/>
              </a:xfrm>
              <a:prstGeom prst="bentConnector3">
                <a:avLst>
                  <a:gd name="adj1" fmla="val 50000"/>
                </a:avLst>
              </a:prstGeom>
              <a:noFill/>
              <a:ln w="38100">
                <a:solidFill>
                  <a:srgbClr val="54C2F0"/>
                </a:solidFill>
                <a:miter lim="800000"/>
                <a:headEnd/>
                <a:tailEnd/>
              </a:ln>
            </p:spPr>
          </p:cxnSp>
          <p:cxnSp>
            <p:nvCxnSpPr>
              <p:cNvPr id="53" name="_s1030"/>
              <p:cNvCxnSpPr>
                <a:cxnSpLocks noChangeShapeType="1"/>
                <a:stCxn id="67" idx="0"/>
                <a:endCxn id="62" idx="2"/>
              </p:cNvCxnSpPr>
              <p:nvPr/>
            </p:nvCxnSpPr>
            <p:spPr bwMode="auto">
              <a:xfrm rot="16200000" flipV="1">
                <a:off x="1177" y="2372"/>
                <a:ext cx="107" cy="140"/>
              </a:xfrm>
              <a:prstGeom prst="bentConnector3">
                <a:avLst>
                  <a:gd name="adj1" fmla="val 50000"/>
                </a:avLst>
              </a:prstGeom>
              <a:noFill/>
              <a:ln w="38100">
                <a:solidFill>
                  <a:srgbClr val="54C2F0"/>
                </a:solidFill>
                <a:miter lim="800000"/>
                <a:headEnd/>
                <a:tailEnd/>
              </a:ln>
            </p:spPr>
          </p:cxnSp>
          <p:cxnSp>
            <p:nvCxnSpPr>
              <p:cNvPr id="54" name="_s1031"/>
              <p:cNvCxnSpPr>
                <a:cxnSpLocks noChangeShapeType="1"/>
                <a:stCxn id="66" idx="0"/>
                <a:endCxn id="62" idx="2"/>
              </p:cNvCxnSpPr>
              <p:nvPr/>
            </p:nvCxnSpPr>
            <p:spPr bwMode="auto">
              <a:xfrm rot="5400000" flipH="1" flipV="1">
                <a:off x="1034" y="2369"/>
                <a:ext cx="107" cy="147"/>
              </a:xfrm>
              <a:prstGeom prst="bentConnector3">
                <a:avLst>
                  <a:gd name="adj1" fmla="val 50000"/>
                </a:avLst>
              </a:prstGeom>
              <a:noFill/>
              <a:ln w="38100">
                <a:solidFill>
                  <a:srgbClr val="54C2F0"/>
                </a:solidFill>
                <a:miter lim="800000"/>
                <a:headEnd/>
                <a:tailEnd/>
              </a:ln>
            </p:spPr>
          </p:cxnSp>
          <p:cxnSp>
            <p:nvCxnSpPr>
              <p:cNvPr id="55" name="_s1032"/>
              <p:cNvCxnSpPr>
                <a:cxnSpLocks noChangeShapeType="1"/>
                <a:stCxn id="65" idx="0"/>
                <a:endCxn id="63" idx="2"/>
              </p:cNvCxnSpPr>
              <p:nvPr/>
            </p:nvCxnSpPr>
            <p:spPr bwMode="auto">
              <a:xfrm rot="5400000" flipH="1">
                <a:off x="1739" y="2360"/>
                <a:ext cx="128" cy="144"/>
              </a:xfrm>
              <a:prstGeom prst="bentConnector3">
                <a:avLst>
                  <a:gd name="adj1" fmla="val 50000"/>
                </a:avLst>
              </a:prstGeom>
              <a:noFill/>
              <a:ln w="38100">
                <a:solidFill>
                  <a:srgbClr val="54C2F0"/>
                </a:solidFill>
                <a:miter lim="800000"/>
                <a:headEnd/>
                <a:tailEnd/>
              </a:ln>
            </p:spPr>
          </p:cxnSp>
          <p:cxnSp>
            <p:nvCxnSpPr>
              <p:cNvPr id="56" name="_s1033"/>
              <p:cNvCxnSpPr>
                <a:cxnSpLocks noChangeShapeType="1"/>
                <a:stCxn id="64" idx="0"/>
                <a:endCxn id="63" idx="2"/>
              </p:cNvCxnSpPr>
              <p:nvPr/>
            </p:nvCxnSpPr>
            <p:spPr bwMode="auto">
              <a:xfrm rot="-5400000">
                <a:off x="1596" y="2360"/>
                <a:ext cx="128" cy="143"/>
              </a:xfrm>
              <a:prstGeom prst="bentConnector3">
                <a:avLst>
                  <a:gd name="adj1" fmla="val 50000"/>
                </a:avLst>
              </a:prstGeom>
              <a:noFill/>
              <a:ln w="38100">
                <a:solidFill>
                  <a:srgbClr val="54C2F0"/>
                </a:solidFill>
                <a:miter lim="800000"/>
                <a:headEnd/>
                <a:tailEnd/>
              </a:ln>
            </p:spPr>
          </p:cxnSp>
          <p:cxnSp>
            <p:nvCxnSpPr>
              <p:cNvPr id="57" name="_s1034"/>
              <p:cNvCxnSpPr>
                <a:cxnSpLocks noChangeShapeType="1"/>
                <a:stCxn id="63" idx="0"/>
                <a:endCxn id="60" idx="2"/>
              </p:cNvCxnSpPr>
              <p:nvPr/>
            </p:nvCxnSpPr>
            <p:spPr bwMode="auto">
              <a:xfrm rot="5400000" flipH="1">
                <a:off x="1380" y="1762"/>
                <a:ext cx="128" cy="574"/>
              </a:xfrm>
              <a:prstGeom prst="bentConnector3">
                <a:avLst>
                  <a:gd name="adj1" fmla="val 50495"/>
                </a:avLst>
              </a:prstGeom>
              <a:noFill/>
              <a:ln w="38100">
                <a:solidFill>
                  <a:srgbClr val="54C2F0"/>
                </a:solidFill>
                <a:miter lim="800000"/>
                <a:headEnd/>
                <a:tailEnd/>
              </a:ln>
            </p:spPr>
          </p:cxnSp>
          <p:cxnSp>
            <p:nvCxnSpPr>
              <p:cNvPr id="58" name="_s1035"/>
              <p:cNvCxnSpPr>
                <a:cxnSpLocks noChangeShapeType="1"/>
                <a:stCxn id="62" idx="0"/>
                <a:endCxn id="60" idx="2"/>
              </p:cNvCxnSpPr>
              <p:nvPr/>
            </p:nvCxnSpPr>
            <p:spPr bwMode="auto">
              <a:xfrm flipH="1" flipV="1">
                <a:off x="1157" y="1985"/>
                <a:ext cx="4" cy="149"/>
              </a:xfrm>
              <a:prstGeom prst="straightConnector1">
                <a:avLst/>
              </a:prstGeom>
              <a:noFill/>
              <a:ln w="38100">
                <a:solidFill>
                  <a:srgbClr val="54C2F0"/>
                </a:solidFill>
                <a:round/>
                <a:headEnd/>
                <a:tailEnd/>
              </a:ln>
            </p:spPr>
          </p:cxnSp>
          <p:cxnSp>
            <p:nvCxnSpPr>
              <p:cNvPr id="59" name="_s1036"/>
              <p:cNvCxnSpPr>
                <a:cxnSpLocks noChangeShapeType="1"/>
                <a:stCxn id="61" idx="0"/>
                <a:endCxn id="60" idx="2"/>
              </p:cNvCxnSpPr>
              <p:nvPr/>
            </p:nvCxnSpPr>
            <p:spPr bwMode="auto">
              <a:xfrm rot="-5400000">
                <a:off x="806" y="1762"/>
                <a:ext cx="128" cy="574"/>
              </a:xfrm>
              <a:prstGeom prst="bentConnector3">
                <a:avLst>
                  <a:gd name="adj1" fmla="val 50495"/>
                </a:avLst>
              </a:prstGeom>
              <a:noFill/>
              <a:ln w="38100">
                <a:solidFill>
                  <a:srgbClr val="54C2F0"/>
                </a:solidFill>
                <a:miter lim="800000"/>
                <a:headEnd/>
                <a:tailEnd/>
              </a:ln>
            </p:spPr>
          </p:cxnSp>
          <p:sp>
            <p:nvSpPr>
              <p:cNvPr id="60" name="_s1037"/>
              <p:cNvSpPr>
                <a:spLocks noChangeArrowheads="1"/>
              </p:cNvSpPr>
              <p:nvPr/>
            </p:nvSpPr>
            <p:spPr bwMode="auto">
              <a:xfrm>
                <a:off x="1034" y="1729"/>
                <a:ext cx="246" cy="256"/>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1" name="_s1038"/>
              <p:cNvSpPr>
                <a:spLocks noChangeArrowheads="1"/>
              </p:cNvSpPr>
              <p:nvPr/>
            </p:nvSpPr>
            <p:spPr bwMode="auto">
              <a:xfrm>
                <a:off x="460" y="2113"/>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2" name="_s1039"/>
              <p:cNvSpPr>
                <a:spLocks noChangeArrowheads="1"/>
              </p:cNvSpPr>
              <p:nvPr/>
            </p:nvSpPr>
            <p:spPr bwMode="auto">
              <a:xfrm>
                <a:off x="1038" y="2134"/>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3" name="_s1040"/>
              <p:cNvSpPr>
                <a:spLocks noChangeArrowheads="1"/>
              </p:cNvSpPr>
              <p:nvPr/>
            </p:nvSpPr>
            <p:spPr bwMode="auto">
              <a:xfrm>
                <a:off x="1608" y="2113"/>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4" name="_s1041"/>
              <p:cNvSpPr>
                <a:spLocks noChangeArrowheads="1"/>
              </p:cNvSpPr>
              <p:nvPr/>
            </p:nvSpPr>
            <p:spPr bwMode="auto">
              <a:xfrm>
                <a:off x="1465"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5" name="_s1042"/>
              <p:cNvSpPr>
                <a:spLocks noChangeArrowheads="1"/>
              </p:cNvSpPr>
              <p:nvPr/>
            </p:nvSpPr>
            <p:spPr bwMode="auto">
              <a:xfrm>
                <a:off x="1752"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6" name="_s1043"/>
              <p:cNvSpPr>
                <a:spLocks noChangeArrowheads="1"/>
              </p:cNvSpPr>
              <p:nvPr/>
            </p:nvSpPr>
            <p:spPr bwMode="auto">
              <a:xfrm>
                <a:off x="891"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7" name="_s1044"/>
              <p:cNvSpPr>
                <a:spLocks noChangeArrowheads="1"/>
              </p:cNvSpPr>
              <p:nvPr/>
            </p:nvSpPr>
            <p:spPr bwMode="auto">
              <a:xfrm>
                <a:off x="1178"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8" name="_s1045"/>
              <p:cNvSpPr>
                <a:spLocks noChangeArrowheads="1"/>
              </p:cNvSpPr>
              <p:nvPr/>
            </p:nvSpPr>
            <p:spPr bwMode="auto">
              <a:xfrm>
                <a:off x="317"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69" name="_s1046"/>
              <p:cNvSpPr>
                <a:spLocks noChangeArrowheads="1"/>
              </p:cNvSpPr>
              <p:nvPr/>
            </p:nvSpPr>
            <p:spPr bwMode="auto">
              <a:xfrm>
                <a:off x="604"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grpSp>
          <p:nvGrpSpPr>
            <p:cNvPr id="48" name="Group 378"/>
            <p:cNvGrpSpPr>
              <a:grpSpLocks/>
            </p:cNvGrpSpPr>
            <p:nvPr/>
          </p:nvGrpSpPr>
          <p:grpSpPr bwMode="auto">
            <a:xfrm>
              <a:off x="510222" y="3384795"/>
              <a:ext cx="2132012" cy="457873"/>
              <a:chOff x="1350" y="1518"/>
              <a:chExt cx="1343" cy="326"/>
            </a:xfrm>
            <a:solidFill>
              <a:srgbClr val="E27100"/>
            </a:solidFill>
          </p:grpSpPr>
          <p:sp>
            <p:nvSpPr>
              <p:cNvPr id="49" name="角丸四角形 48"/>
              <p:cNvSpPr/>
              <p:nvPr/>
            </p:nvSpPr>
            <p:spPr>
              <a:xfrm>
                <a:off x="1395" y="1518"/>
                <a:ext cx="1225" cy="282"/>
              </a:xfrm>
              <a:prstGeom prst="roundRect">
                <a:avLst/>
              </a:prstGeom>
              <a:solidFill>
                <a:srgbClr val="EE5500"/>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50" name="Text Box 374"/>
              <p:cNvSpPr txBox="1">
                <a:spLocks noChangeArrowheads="1"/>
              </p:cNvSpPr>
              <p:nvPr/>
            </p:nvSpPr>
            <p:spPr bwMode="auto">
              <a:xfrm>
                <a:off x="1350" y="1529"/>
                <a:ext cx="1343" cy="315"/>
              </a:xfrm>
              <a:prstGeom prst="rect">
                <a:avLst/>
              </a:prstGeom>
              <a:noFill/>
              <a:ln w="9525" algn="ctr">
                <a:noFill/>
                <a:miter lim="800000"/>
                <a:headEnd/>
                <a:tailEnd/>
              </a:ln>
              <a:effectLst/>
            </p:spPr>
            <p:txBody>
              <a:bodyPr wrap="square" lIns="90000" tIns="46800" rIns="90000" bIns="46800">
                <a:spAutoFit/>
              </a:bodyPr>
              <a:lstStyle/>
              <a:p>
                <a:pPr marL="0" marR="0" lvl="0" indent="0" algn="dist" defTabSz="914400" rtl="0" eaLnBrk="1" fontAlgn="auto" latinLnBrk="0" hangingPunct="1">
                  <a:lnSpc>
                    <a:spcPct val="100000"/>
                  </a:lnSpc>
                  <a:spcBef>
                    <a:spcPct val="50000"/>
                  </a:spcBef>
                  <a:spcAft>
                    <a:spcPts val="0"/>
                  </a:spcAft>
                  <a:buClrTx/>
                  <a:buSzTx/>
                  <a:buFontTx/>
                  <a:buNone/>
                  <a:tabLst/>
                  <a:defRPr/>
                </a:pPr>
                <a:r>
                  <a:rPr kumimoji="0" lang="ja-JP" altLang="en-US" sz="1200" kern="0" dirty="0">
                    <a:solidFill>
                      <a:srgbClr val="FFFFFF"/>
                    </a:solidFill>
                    <a:latin typeface="メイリオ" pitchFamily="50" charset="-128"/>
                    <a:ea typeface="メイリオ" pitchFamily="50" charset="-128"/>
                    <a:cs typeface="メイリオ" pitchFamily="50" charset="-128"/>
                  </a:rPr>
                  <a:t>勤務地組織</a:t>
                </a:r>
                <a:endPar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grpSp>
      </p:grpSp>
      <p:sp>
        <p:nvSpPr>
          <p:cNvPr id="70" name="AutoShape 5"/>
          <p:cNvSpPr>
            <a:spLocks noChangeArrowheads="1"/>
          </p:cNvSpPr>
          <p:nvPr/>
        </p:nvSpPr>
        <p:spPr bwMode="gray">
          <a:xfrm>
            <a:off x="4146382" y="4121242"/>
            <a:ext cx="1490317" cy="97078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marL="0" marR="0" lvl="0" indent="0" algn="l" defTabSz="914400" rtl="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dirty="0">
              <a:ln>
                <a:noFill/>
              </a:ln>
              <a:solidFill>
                <a:srgbClr val="434343"/>
              </a:solidFill>
              <a:effectLst/>
              <a:uLnTx/>
              <a:uFillTx/>
              <a:latin typeface="メイリオ" pitchFamily="50" charset="-128"/>
              <a:ea typeface="メイリオ" pitchFamily="50" charset="-128"/>
              <a:cs typeface="Arial Unicode MS" pitchFamily="50" charset="-128"/>
            </a:endParaRPr>
          </a:p>
        </p:txBody>
      </p:sp>
      <p:grpSp>
        <p:nvGrpSpPr>
          <p:cNvPr id="71" name="グループ化 227"/>
          <p:cNvGrpSpPr/>
          <p:nvPr/>
        </p:nvGrpSpPr>
        <p:grpSpPr>
          <a:xfrm>
            <a:off x="4254394" y="4181480"/>
            <a:ext cx="1351183" cy="810502"/>
            <a:chOff x="195263" y="2743200"/>
            <a:chExt cx="2668587" cy="1285875"/>
          </a:xfrm>
        </p:grpSpPr>
        <p:grpSp>
          <p:nvGrpSpPr>
            <p:cNvPr id="72" name="Organization Chart 285"/>
            <p:cNvGrpSpPr>
              <a:grpSpLocks/>
            </p:cNvGrpSpPr>
            <p:nvPr/>
          </p:nvGrpSpPr>
          <p:grpSpPr bwMode="auto">
            <a:xfrm>
              <a:off x="195263" y="2743200"/>
              <a:ext cx="2668587" cy="1285875"/>
              <a:chOff x="317" y="1729"/>
              <a:chExt cx="1681" cy="1022"/>
            </a:xfrm>
          </p:grpSpPr>
          <p:cxnSp>
            <p:nvCxnSpPr>
              <p:cNvPr id="76" name="_s1028"/>
              <p:cNvCxnSpPr>
                <a:cxnSpLocks noChangeShapeType="1"/>
                <a:stCxn id="94" idx="0"/>
                <a:endCxn id="86" idx="2"/>
              </p:cNvCxnSpPr>
              <p:nvPr/>
            </p:nvCxnSpPr>
            <p:spPr bwMode="auto">
              <a:xfrm rot="5400000" flipH="1">
                <a:off x="591" y="2360"/>
                <a:ext cx="128" cy="144"/>
              </a:xfrm>
              <a:prstGeom prst="bentConnector3">
                <a:avLst>
                  <a:gd name="adj1" fmla="val 50000"/>
                </a:avLst>
              </a:prstGeom>
              <a:noFill/>
              <a:ln w="38100">
                <a:solidFill>
                  <a:srgbClr val="54C2F0"/>
                </a:solidFill>
                <a:miter lim="800000"/>
                <a:headEnd/>
                <a:tailEnd/>
              </a:ln>
            </p:spPr>
          </p:cxnSp>
          <p:cxnSp>
            <p:nvCxnSpPr>
              <p:cNvPr id="77" name="_s1029"/>
              <p:cNvCxnSpPr>
                <a:cxnSpLocks noChangeShapeType="1"/>
                <a:stCxn id="93" idx="0"/>
                <a:endCxn id="86" idx="2"/>
              </p:cNvCxnSpPr>
              <p:nvPr/>
            </p:nvCxnSpPr>
            <p:spPr bwMode="auto">
              <a:xfrm rot="-5400000">
                <a:off x="448" y="2360"/>
                <a:ext cx="128" cy="143"/>
              </a:xfrm>
              <a:prstGeom prst="bentConnector3">
                <a:avLst>
                  <a:gd name="adj1" fmla="val 50000"/>
                </a:avLst>
              </a:prstGeom>
              <a:noFill/>
              <a:ln w="38100">
                <a:solidFill>
                  <a:srgbClr val="54C2F0"/>
                </a:solidFill>
                <a:miter lim="800000"/>
                <a:headEnd/>
                <a:tailEnd/>
              </a:ln>
            </p:spPr>
          </p:cxnSp>
          <p:cxnSp>
            <p:nvCxnSpPr>
              <p:cNvPr id="78" name="_s1030"/>
              <p:cNvCxnSpPr>
                <a:cxnSpLocks noChangeShapeType="1"/>
                <a:stCxn id="92" idx="0"/>
                <a:endCxn id="87" idx="2"/>
              </p:cNvCxnSpPr>
              <p:nvPr/>
            </p:nvCxnSpPr>
            <p:spPr bwMode="auto">
              <a:xfrm rot="16200000" flipV="1">
                <a:off x="1177" y="2372"/>
                <a:ext cx="107" cy="140"/>
              </a:xfrm>
              <a:prstGeom prst="bentConnector3">
                <a:avLst>
                  <a:gd name="adj1" fmla="val 50000"/>
                </a:avLst>
              </a:prstGeom>
              <a:noFill/>
              <a:ln w="38100">
                <a:solidFill>
                  <a:srgbClr val="54C2F0"/>
                </a:solidFill>
                <a:miter lim="800000"/>
                <a:headEnd/>
                <a:tailEnd/>
              </a:ln>
            </p:spPr>
          </p:cxnSp>
          <p:cxnSp>
            <p:nvCxnSpPr>
              <p:cNvPr id="79" name="_s1031"/>
              <p:cNvCxnSpPr>
                <a:cxnSpLocks noChangeShapeType="1"/>
                <a:stCxn id="91" idx="0"/>
                <a:endCxn id="87" idx="2"/>
              </p:cNvCxnSpPr>
              <p:nvPr/>
            </p:nvCxnSpPr>
            <p:spPr bwMode="auto">
              <a:xfrm rot="5400000" flipH="1" flipV="1">
                <a:off x="1034" y="2369"/>
                <a:ext cx="107" cy="147"/>
              </a:xfrm>
              <a:prstGeom prst="bentConnector3">
                <a:avLst>
                  <a:gd name="adj1" fmla="val 50000"/>
                </a:avLst>
              </a:prstGeom>
              <a:noFill/>
              <a:ln w="38100">
                <a:solidFill>
                  <a:srgbClr val="54C2F0"/>
                </a:solidFill>
                <a:miter lim="800000"/>
                <a:headEnd/>
                <a:tailEnd/>
              </a:ln>
            </p:spPr>
          </p:cxnSp>
          <p:cxnSp>
            <p:nvCxnSpPr>
              <p:cNvPr id="80" name="_s1032"/>
              <p:cNvCxnSpPr>
                <a:cxnSpLocks noChangeShapeType="1"/>
                <a:stCxn id="90" idx="0"/>
                <a:endCxn id="88" idx="2"/>
              </p:cNvCxnSpPr>
              <p:nvPr/>
            </p:nvCxnSpPr>
            <p:spPr bwMode="auto">
              <a:xfrm rot="5400000" flipH="1">
                <a:off x="1739" y="2360"/>
                <a:ext cx="128" cy="144"/>
              </a:xfrm>
              <a:prstGeom prst="bentConnector3">
                <a:avLst>
                  <a:gd name="adj1" fmla="val 50000"/>
                </a:avLst>
              </a:prstGeom>
              <a:noFill/>
              <a:ln w="38100">
                <a:solidFill>
                  <a:srgbClr val="54C2F0"/>
                </a:solidFill>
                <a:miter lim="800000"/>
                <a:headEnd/>
                <a:tailEnd/>
              </a:ln>
            </p:spPr>
          </p:cxnSp>
          <p:cxnSp>
            <p:nvCxnSpPr>
              <p:cNvPr id="81" name="_s1033"/>
              <p:cNvCxnSpPr>
                <a:cxnSpLocks noChangeShapeType="1"/>
                <a:stCxn id="89" idx="0"/>
                <a:endCxn id="88" idx="2"/>
              </p:cNvCxnSpPr>
              <p:nvPr/>
            </p:nvCxnSpPr>
            <p:spPr bwMode="auto">
              <a:xfrm rot="-5400000">
                <a:off x="1596" y="2360"/>
                <a:ext cx="128" cy="143"/>
              </a:xfrm>
              <a:prstGeom prst="bentConnector3">
                <a:avLst>
                  <a:gd name="adj1" fmla="val 50000"/>
                </a:avLst>
              </a:prstGeom>
              <a:noFill/>
              <a:ln w="38100">
                <a:solidFill>
                  <a:srgbClr val="54C2F0"/>
                </a:solidFill>
                <a:miter lim="800000"/>
                <a:headEnd/>
                <a:tailEnd/>
              </a:ln>
            </p:spPr>
          </p:cxnSp>
          <p:cxnSp>
            <p:nvCxnSpPr>
              <p:cNvPr id="82" name="_s1034"/>
              <p:cNvCxnSpPr>
                <a:cxnSpLocks noChangeShapeType="1"/>
                <a:stCxn id="88" idx="0"/>
                <a:endCxn id="85" idx="2"/>
              </p:cNvCxnSpPr>
              <p:nvPr/>
            </p:nvCxnSpPr>
            <p:spPr bwMode="auto">
              <a:xfrm rot="5400000" flipH="1">
                <a:off x="1380" y="1762"/>
                <a:ext cx="128" cy="574"/>
              </a:xfrm>
              <a:prstGeom prst="bentConnector3">
                <a:avLst>
                  <a:gd name="adj1" fmla="val 50495"/>
                </a:avLst>
              </a:prstGeom>
              <a:noFill/>
              <a:ln w="38100">
                <a:solidFill>
                  <a:srgbClr val="54C2F0"/>
                </a:solidFill>
                <a:miter lim="800000"/>
                <a:headEnd/>
                <a:tailEnd/>
              </a:ln>
            </p:spPr>
          </p:cxnSp>
          <p:cxnSp>
            <p:nvCxnSpPr>
              <p:cNvPr id="83" name="_s1035"/>
              <p:cNvCxnSpPr>
                <a:cxnSpLocks noChangeShapeType="1"/>
                <a:stCxn id="87" idx="0"/>
                <a:endCxn id="85" idx="2"/>
              </p:cNvCxnSpPr>
              <p:nvPr/>
            </p:nvCxnSpPr>
            <p:spPr bwMode="auto">
              <a:xfrm flipH="1" flipV="1">
                <a:off x="1157" y="1985"/>
                <a:ext cx="4" cy="149"/>
              </a:xfrm>
              <a:prstGeom prst="straightConnector1">
                <a:avLst/>
              </a:prstGeom>
              <a:noFill/>
              <a:ln w="38100">
                <a:solidFill>
                  <a:srgbClr val="54C2F0"/>
                </a:solidFill>
                <a:round/>
                <a:headEnd/>
                <a:tailEnd/>
              </a:ln>
            </p:spPr>
          </p:cxnSp>
          <p:cxnSp>
            <p:nvCxnSpPr>
              <p:cNvPr id="84" name="_s1036"/>
              <p:cNvCxnSpPr>
                <a:cxnSpLocks noChangeShapeType="1"/>
                <a:stCxn id="86" idx="0"/>
                <a:endCxn id="85" idx="2"/>
              </p:cNvCxnSpPr>
              <p:nvPr/>
            </p:nvCxnSpPr>
            <p:spPr bwMode="auto">
              <a:xfrm rot="-5400000">
                <a:off x="806" y="1762"/>
                <a:ext cx="128" cy="574"/>
              </a:xfrm>
              <a:prstGeom prst="bentConnector3">
                <a:avLst>
                  <a:gd name="adj1" fmla="val 50495"/>
                </a:avLst>
              </a:prstGeom>
              <a:noFill/>
              <a:ln w="38100">
                <a:solidFill>
                  <a:srgbClr val="54C2F0"/>
                </a:solidFill>
                <a:miter lim="800000"/>
                <a:headEnd/>
                <a:tailEnd/>
              </a:ln>
            </p:spPr>
          </p:cxnSp>
          <p:sp>
            <p:nvSpPr>
              <p:cNvPr id="85" name="_s1037"/>
              <p:cNvSpPr>
                <a:spLocks noChangeArrowheads="1"/>
              </p:cNvSpPr>
              <p:nvPr/>
            </p:nvSpPr>
            <p:spPr bwMode="auto">
              <a:xfrm>
                <a:off x="1034" y="1729"/>
                <a:ext cx="246" cy="256"/>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86" name="_s1038"/>
              <p:cNvSpPr>
                <a:spLocks noChangeArrowheads="1"/>
              </p:cNvSpPr>
              <p:nvPr/>
            </p:nvSpPr>
            <p:spPr bwMode="auto">
              <a:xfrm>
                <a:off x="460" y="2113"/>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87" name="_s1039"/>
              <p:cNvSpPr>
                <a:spLocks noChangeArrowheads="1"/>
              </p:cNvSpPr>
              <p:nvPr/>
            </p:nvSpPr>
            <p:spPr bwMode="auto">
              <a:xfrm>
                <a:off x="1038" y="2134"/>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88" name="_s1040"/>
              <p:cNvSpPr>
                <a:spLocks noChangeArrowheads="1"/>
              </p:cNvSpPr>
              <p:nvPr/>
            </p:nvSpPr>
            <p:spPr bwMode="auto">
              <a:xfrm>
                <a:off x="1608" y="2113"/>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89" name="_s1041"/>
              <p:cNvSpPr>
                <a:spLocks noChangeArrowheads="1"/>
              </p:cNvSpPr>
              <p:nvPr/>
            </p:nvSpPr>
            <p:spPr bwMode="auto">
              <a:xfrm>
                <a:off x="1465"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0" name="_s1042"/>
              <p:cNvSpPr>
                <a:spLocks noChangeArrowheads="1"/>
              </p:cNvSpPr>
              <p:nvPr/>
            </p:nvSpPr>
            <p:spPr bwMode="auto">
              <a:xfrm>
                <a:off x="1752"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1" name="_s1043"/>
              <p:cNvSpPr>
                <a:spLocks noChangeArrowheads="1"/>
              </p:cNvSpPr>
              <p:nvPr/>
            </p:nvSpPr>
            <p:spPr bwMode="auto">
              <a:xfrm>
                <a:off x="891"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2" name="_s1044"/>
              <p:cNvSpPr>
                <a:spLocks noChangeArrowheads="1"/>
              </p:cNvSpPr>
              <p:nvPr/>
            </p:nvSpPr>
            <p:spPr bwMode="auto">
              <a:xfrm>
                <a:off x="1178"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3" name="_s1045"/>
              <p:cNvSpPr>
                <a:spLocks noChangeArrowheads="1"/>
              </p:cNvSpPr>
              <p:nvPr/>
            </p:nvSpPr>
            <p:spPr bwMode="auto">
              <a:xfrm>
                <a:off x="317"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sp>
            <p:nvSpPr>
              <p:cNvPr id="94" name="_s1046"/>
              <p:cNvSpPr>
                <a:spLocks noChangeArrowheads="1"/>
              </p:cNvSpPr>
              <p:nvPr/>
            </p:nvSpPr>
            <p:spPr bwMode="auto">
              <a:xfrm>
                <a:off x="604" y="2496"/>
                <a:ext cx="246" cy="255"/>
              </a:xfrm>
              <a:prstGeom prst="roundRect">
                <a:avLst>
                  <a:gd name="adj" fmla="val 16667"/>
                </a:avLst>
              </a:prstGeom>
              <a:solidFill>
                <a:srgbClr val="54C2F0"/>
              </a:solidFill>
              <a:ln>
                <a:noFill/>
              </a:ln>
            </p:spPr>
            <p:txBody>
              <a:bodyPr wrap="none"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pitchFamily="50" charset="-128"/>
                  <a:ea typeface="メイリオ" pitchFamily="50" charset="-128"/>
                  <a:cs typeface="メイリオ" pitchFamily="50" charset="-128"/>
                </a:endParaRPr>
              </a:p>
            </p:txBody>
          </p:sp>
        </p:grpSp>
        <p:grpSp>
          <p:nvGrpSpPr>
            <p:cNvPr id="73" name="Group 378"/>
            <p:cNvGrpSpPr>
              <a:grpSpLocks/>
            </p:cNvGrpSpPr>
            <p:nvPr/>
          </p:nvGrpSpPr>
          <p:grpSpPr bwMode="auto">
            <a:xfrm>
              <a:off x="535623" y="3384797"/>
              <a:ext cx="2054225" cy="455064"/>
              <a:chOff x="1366" y="1518"/>
              <a:chExt cx="1294" cy="324"/>
            </a:xfrm>
            <a:solidFill>
              <a:srgbClr val="E27100"/>
            </a:solidFill>
          </p:grpSpPr>
          <p:sp>
            <p:nvSpPr>
              <p:cNvPr id="74" name="角丸四角形 73"/>
              <p:cNvSpPr/>
              <p:nvPr/>
            </p:nvSpPr>
            <p:spPr>
              <a:xfrm>
                <a:off x="1395" y="1518"/>
                <a:ext cx="1225" cy="282"/>
              </a:xfrm>
              <a:prstGeom prst="roundRect">
                <a:avLst/>
              </a:prstGeom>
              <a:solidFill>
                <a:srgbClr val="EE5500"/>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0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75" name="Text Box 374"/>
              <p:cNvSpPr txBox="1">
                <a:spLocks noChangeArrowheads="1"/>
              </p:cNvSpPr>
              <p:nvPr/>
            </p:nvSpPr>
            <p:spPr bwMode="auto">
              <a:xfrm>
                <a:off x="1366" y="1527"/>
                <a:ext cx="1294" cy="315"/>
              </a:xfrm>
              <a:prstGeom prst="rect">
                <a:avLst/>
              </a:prstGeom>
              <a:noFill/>
              <a:ln w="9525" algn="ctr">
                <a:noFill/>
                <a:miter lim="800000"/>
                <a:headEnd/>
                <a:tailEnd/>
              </a:ln>
              <a:effectLst/>
            </p:spPr>
            <p:txBody>
              <a:bodyPr wrap="square" lIns="90000" tIns="46800" rIns="90000" bIns="46800">
                <a:spAutoFit/>
              </a:bodyPr>
              <a:lstStyle/>
              <a:p>
                <a:pPr marL="0" marR="0" lvl="0" indent="0" algn="dist" defTabSz="914400" rtl="0" eaLnBrk="1" fontAlgn="auto" latinLnBrk="0" hangingPunct="1">
                  <a:lnSpc>
                    <a:spcPct val="100000"/>
                  </a:lnSpc>
                  <a:spcBef>
                    <a:spcPct val="50000"/>
                  </a:spcBef>
                  <a:spcAft>
                    <a:spcPts val="0"/>
                  </a:spcAft>
                  <a:buClrTx/>
                  <a:buSzTx/>
                  <a:buFontTx/>
                  <a:buNone/>
                  <a:tabLst/>
                  <a:defRPr/>
                </a:pPr>
                <a:r>
                  <a:rPr kumimoji="0" lang="ja-JP" altLang="en-US" sz="1200" kern="0" dirty="0">
                    <a:solidFill>
                      <a:srgbClr val="FFFFFF"/>
                    </a:solidFill>
                    <a:latin typeface="メイリオ" pitchFamily="50" charset="-128"/>
                    <a:ea typeface="メイリオ" pitchFamily="50" charset="-128"/>
                    <a:cs typeface="メイリオ" pitchFamily="50" charset="-128"/>
                  </a:rPr>
                  <a:t>原価組織</a:t>
                </a:r>
                <a:endParaRPr kumimoji="0" lang="ja-JP" altLang="en-US" sz="1200" b="0" i="0" u="none" strike="noStrike" kern="0" cap="none" spc="0" normalizeH="0" baseline="0" noProof="0" dirty="0">
                  <a:ln>
                    <a:noFill/>
                  </a:ln>
                  <a:solidFill>
                    <a:srgbClr val="FFFFFF"/>
                  </a:solidFill>
                  <a:effectLst/>
                  <a:uLnTx/>
                  <a:uFillTx/>
                  <a:latin typeface="メイリオ" pitchFamily="50" charset="-128"/>
                  <a:ea typeface="メイリオ" pitchFamily="50" charset="-128"/>
                  <a:cs typeface="メイリオ" pitchFamily="50" charset="-128"/>
                </a:endParaRPr>
              </a:p>
            </p:txBody>
          </p:sp>
        </p:grpSp>
      </p:grpSp>
      <p:sp>
        <p:nvSpPr>
          <p:cNvPr id="95" name="Text Box 456"/>
          <p:cNvSpPr txBox="1">
            <a:spLocks noChangeArrowheads="1"/>
          </p:cNvSpPr>
          <p:nvPr/>
        </p:nvSpPr>
        <p:spPr bwMode="auto">
          <a:xfrm>
            <a:off x="1151620" y="4287548"/>
            <a:ext cx="2843808" cy="361254"/>
          </a:xfrm>
          <a:prstGeom prst="rect">
            <a:avLst/>
          </a:prstGeom>
          <a:noFill/>
          <a:ln w="9525" algn="ctr">
            <a:noFill/>
            <a:miter lim="800000"/>
            <a:headEnd/>
            <a:tailEnd/>
          </a:ln>
          <a:effectLst/>
        </p:spPr>
        <p:txBody>
          <a:bodyPr wrap="square" lIns="90000" tIns="46800" rIns="90000" bIns="46800">
            <a:spAutoFit/>
          </a:bodyPr>
          <a:lstStyle/>
          <a:p>
            <a:pPr marL="0" marR="0" lvl="0" indent="0" algn="l" defTabSz="914400" rtl="0" eaLnBrk="1" fontAlgn="auto" latinLnBrk="0" hangingPunct="1">
              <a:lnSpc>
                <a:spcPts val="800"/>
              </a:lnSpc>
              <a:spcBef>
                <a:spcPct val="5000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原価配属先は</a:t>
            </a:r>
            <a:r>
              <a:rPr kumimoji="0" lang="en-US" altLang="ja-JP" sz="8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7</a:t>
            </a:r>
            <a:r>
              <a:rPr kumimoji="0" lang="ja-JP" altLang="en-US" sz="8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部門間で按分率の設定が行え</a:t>
            </a:r>
            <a:endParaRPr kumimoji="0" lang="en-US" altLang="ja-JP" sz="8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endParaRPr>
          </a:p>
          <a:p>
            <a:pPr marL="0" marR="0" lvl="0" indent="0" algn="l" defTabSz="914400" rtl="0" eaLnBrk="1" fontAlgn="auto" latinLnBrk="0" hangingPunct="1">
              <a:lnSpc>
                <a:spcPts val="800"/>
              </a:lnSpc>
              <a:spcBef>
                <a:spcPct val="50000"/>
              </a:spcBef>
              <a:spcAft>
                <a:spcPts val="0"/>
              </a:spcAft>
              <a:buClrTx/>
              <a:buSzTx/>
              <a:buFontTx/>
              <a:buNone/>
              <a:tabLst/>
              <a:defRPr/>
            </a:pPr>
            <a:r>
              <a:rPr kumimoji="0" lang="ja-JP" altLang="en-US" sz="800" b="0" i="0" u="none" strike="noStrike" kern="0" cap="none" spc="0" normalizeH="0" baseline="0" noProof="0" dirty="0">
                <a:ln>
                  <a:noFill/>
                </a:ln>
                <a:solidFill>
                  <a:sysClr val="windowText" lastClr="000000">
                    <a:lumMod val="75000"/>
                    <a:lumOff val="25000"/>
                  </a:sysClr>
                </a:solidFill>
                <a:effectLst/>
                <a:uLnTx/>
                <a:uFillTx/>
                <a:latin typeface="メイリオ" pitchFamily="50" charset="-128"/>
                <a:ea typeface="メイリオ" pitchFamily="50" charset="-128"/>
                <a:cs typeface="メイリオ" pitchFamily="50" charset="-128"/>
              </a:rPr>
              <a:t>ます。仕訳データ作成の際に考慮します</a:t>
            </a:r>
          </a:p>
        </p:txBody>
      </p:sp>
      <p:sp>
        <p:nvSpPr>
          <p:cNvPr id="96" name="Freeform 418"/>
          <p:cNvSpPr>
            <a:spLocks noEditPoints="1"/>
          </p:cNvSpPr>
          <p:nvPr/>
        </p:nvSpPr>
        <p:spPr bwMode="auto">
          <a:xfrm>
            <a:off x="6824646" y="2279729"/>
            <a:ext cx="735178" cy="569405"/>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7" name="角丸四角形 96"/>
          <p:cNvSpPr/>
          <p:nvPr/>
        </p:nvSpPr>
        <p:spPr bwMode="auto">
          <a:xfrm>
            <a:off x="6083661" y="1995686"/>
            <a:ext cx="2376263" cy="346509"/>
          </a:xfrm>
          <a:prstGeom prst="roundRect">
            <a:avLst/>
          </a:prstGeom>
          <a:no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統計資料（原価組織）</a:t>
            </a:r>
          </a:p>
        </p:txBody>
      </p:sp>
      <p:sp>
        <p:nvSpPr>
          <p:cNvPr id="98" name="角丸四角形 97"/>
          <p:cNvSpPr/>
          <p:nvPr/>
        </p:nvSpPr>
        <p:spPr bwMode="auto">
          <a:xfrm>
            <a:off x="6155737" y="3027397"/>
            <a:ext cx="2376263" cy="346509"/>
          </a:xfrm>
          <a:prstGeom prst="roundRect">
            <a:avLst/>
          </a:prstGeom>
          <a:no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組織階層図（勤務地）</a:t>
            </a:r>
          </a:p>
        </p:txBody>
      </p:sp>
      <p:sp>
        <p:nvSpPr>
          <p:cNvPr id="99" name="角丸四角形 98"/>
          <p:cNvSpPr/>
          <p:nvPr/>
        </p:nvSpPr>
        <p:spPr bwMode="auto">
          <a:xfrm>
            <a:off x="6122086" y="4112835"/>
            <a:ext cx="2376263" cy="346509"/>
          </a:xfrm>
          <a:prstGeom prst="roundRect">
            <a:avLst/>
          </a:prstGeom>
          <a:noFill/>
          <a:ln>
            <a:noFill/>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dirty="0">
                <a:ln>
                  <a:noFill/>
                </a:ln>
                <a:solidFill>
                  <a:prstClr val="black"/>
                </a:solidFill>
                <a:effectLst/>
                <a:uLnTx/>
                <a:uFillTx/>
                <a:latin typeface="メイリオ" pitchFamily="50" charset="-128"/>
                <a:ea typeface="メイリオ" pitchFamily="50" charset="-128"/>
                <a:cs typeface="メイリオ" pitchFamily="50" charset="-128"/>
              </a:rPr>
              <a:t>費用計上部門配賦</a:t>
            </a:r>
          </a:p>
        </p:txBody>
      </p:sp>
      <p:grpSp>
        <p:nvGrpSpPr>
          <p:cNvPr id="100" name="グループ化 99"/>
          <p:cNvGrpSpPr/>
          <p:nvPr/>
        </p:nvGrpSpPr>
        <p:grpSpPr>
          <a:xfrm>
            <a:off x="6935205" y="4392164"/>
            <a:ext cx="729920" cy="671798"/>
            <a:chOff x="3338513" y="2452688"/>
            <a:chExt cx="381000" cy="381000"/>
          </a:xfrm>
          <a:solidFill>
            <a:srgbClr val="F9BE00"/>
          </a:solidFill>
        </p:grpSpPr>
        <p:sp>
          <p:nvSpPr>
            <p:cNvPr id="101" name="Freeform 138"/>
            <p:cNvSpPr>
              <a:spLocks/>
            </p:cNvSpPr>
            <p:nvPr/>
          </p:nvSpPr>
          <p:spPr bwMode="auto">
            <a:xfrm>
              <a:off x="3363913" y="24526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2" name="Freeform 139"/>
            <p:cNvSpPr>
              <a:spLocks/>
            </p:cNvSpPr>
            <p:nvPr/>
          </p:nvSpPr>
          <p:spPr bwMode="auto">
            <a:xfrm>
              <a:off x="3338513" y="25320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3" name="Freeform 140"/>
            <p:cNvSpPr>
              <a:spLocks/>
            </p:cNvSpPr>
            <p:nvPr/>
          </p:nvSpPr>
          <p:spPr bwMode="auto">
            <a:xfrm>
              <a:off x="3490913" y="2471738"/>
              <a:ext cx="114300" cy="342900"/>
            </a:xfrm>
            <a:custGeom>
              <a:avLst/>
              <a:gdLst/>
              <a:ahLst/>
              <a:cxnLst>
                <a:cxn ang="0">
                  <a:pos x="72" y="24"/>
                </a:cxn>
                <a:cxn ang="0">
                  <a:pos x="72" y="0"/>
                </a:cxn>
                <a:cxn ang="0">
                  <a:pos x="24" y="0"/>
                </a:cxn>
                <a:cxn ang="0">
                  <a:pos x="24" y="12"/>
                </a:cxn>
                <a:cxn ang="0">
                  <a:pos x="24" y="24"/>
                </a:cxn>
                <a:cxn ang="0">
                  <a:pos x="24" y="96"/>
                </a:cxn>
                <a:cxn ang="0">
                  <a:pos x="0" y="96"/>
                </a:cxn>
                <a:cxn ang="0">
                  <a:pos x="0" y="120"/>
                </a:cxn>
                <a:cxn ang="0">
                  <a:pos x="24" y="120"/>
                </a:cxn>
                <a:cxn ang="0">
                  <a:pos x="24" y="192"/>
                </a:cxn>
                <a:cxn ang="0">
                  <a:pos x="24" y="204"/>
                </a:cxn>
                <a:cxn ang="0">
                  <a:pos x="24" y="216"/>
                </a:cxn>
                <a:cxn ang="0">
                  <a:pos x="72" y="216"/>
                </a:cxn>
                <a:cxn ang="0">
                  <a:pos x="72" y="192"/>
                </a:cxn>
                <a:cxn ang="0">
                  <a:pos x="48" y="192"/>
                </a:cxn>
                <a:cxn ang="0">
                  <a:pos x="48" y="120"/>
                </a:cxn>
                <a:cxn ang="0">
                  <a:pos x="72" y="120"/>
                </a:cxn>
                <a:cxn ang="0">
                  <a:pos x="72" y="96"/>
                </a:cxn>
                <a:cxn ang="0">
                  <a:pos x="48" y="96"/>
                </a:cxn>
                <a:cxn ang="0">
                  <a:pos x="48" y="24"/>
                </a:cxn>
                <a:cxn ang="0">
                  <a:pos x="72" y="24"/>
                </a:cxn>
              </a:cxnLst>
              <a:rect l="0" t="0" r="r" b="b"/>
              <a:pathLst>
                <a:path w="72" h="216">
                  <a:moveTo>
                    <a:pt x="72" y="24"/>
                  </a:moveTo>
                  <a:lnTo>
                    <a:pt x="72" y="0"/>
                  </a:lnTo>
                  <a:lnTo>
                    <a:pt x="24" y="0"/>
                  </a:lnTo>
                  <a:lnTo>
                    <a:pt x="24" y="12"/>
                  </a:lnTo>
                  <a:lnTo>
                    <a:pt x="24" y="24"/>
                  </a:lnTo>
                  <a:lnTo>
                    <a:pt x="24" y="96"/>
                  </a:lnTo>
                  <a:lnTo>
                    <a:pt x="0" y="96"/>
                  </a:lnTo>
                  <a:lnTo>
                    <a:pt x="0" y="120"/>
                  </a:lnTo>
                  <a:lnTo>
                    <a:pt x="24" y="120"/>
                  </a:lnTo>
                  <a:lnTo>
                    <a:pt x="24" y="192"/>
                  </a:lnTo>
                  <a:lnTo>
                    <a:pt x="24" y="204"/>
                  </a:lnTo>
                  <a:lnTo>
                    <a:pt x="24" y="216"/>
                  </a:lnTo>
                  <a:lnTo>
                    <a:pt x="72" y="216"/>
                  </a:lnTo>
                  <a:lnTo>
                    <a:pt x="72" y="192"/>
                  </a:lnTo>
                  <a:lnTo>
                    <a:pt x="48" y="192"/>
                  </a:lnTo>
                  <a:lnTo>
                    <a:pt x="48" y="120"/>
                  </a:lnTo>
                  <a:lnTo>
                    <a:pt x="72" y="120"/>
                  </a:lnTo>
                  <a:lnTo>
                    <a:pt x="72" y="96"/>
                  </a:lnTo>
                  <a:lnTo>
                    <a:pt x="48" y="96"/>
                  </a:lnTo>
                  <a:lnTo>
                    <a:pt x="48" y="24"/>
                  </a:lnTo>
                  <a:lnTo>
                    <a:pt x="72"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4" name="Freeform 141"/>
            <p:cNvSpPr>
              <a:spLocks/>
            </p:cNvSpPr>
            <p:nvPr/>
          </p:nvSpPr>
          <p:spPr bwMode="auto">
            <a:xfrm>
              <a:off x="3643313" y="2605088"/>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5" name="Freeform 142"/>
            <p:cNvSpPr>
              <a:spLocks/>
            </p:cNvSpPr>
            <p:nvPr/>
          </p:nvSpPr>
          <p:spPr bwMode="auto">
            <a:xfrm>
              <a:off x="3643313" y="2452688"/>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6" name="Freeform 143"/>
            <p:cNvSpPr>
              <a:spLocks/>
            </p:cNvSpPr>
            <p:nvPr/>
          </p:nvSpPr>
          <p:spPr bwMode="auto">
            <a:xfrm>
              <a:off x="3643313" y="2757488"/>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grpSp>
        <p:nvGrpSpPr>
          <p:cNvPr id="107" name="グループ化 106"/>
          <p:cNvGrpSpPr/>
          <p:nvPr/>
        </p:nvGrpSpPr>
        <p:grpSpPr>
          <a:xfrm>
            <a:off x="6879079" y="3293022"/>
            <a:ext cx="680745" cy="608596"/>
            <a:chOff x="4240213" y="1550988"/>
            <a:chExt cx="381000" cy="381000"/>
          </a:xfrm>
          <a:solidFill>
            <a:srgbClr val="F9BE00"/>
          </a:solidFill>
        </p:grpSpPr>
        <p:sp>
          <p:nvSpPr>
            <p:cNvPr id="108" name="Freeform 148"/>
            <p:cNvSpPr>
              <a:spLocks/>
            </p:cNvSpPr>
            <p:nvPr/>
          </p:nvSpPr>
          <p:spPr bwMode="auto">
            <a:xfrm>
              <a:off x="4265613" y="1804988"/>
              <a:ext cx="66675" cy="85725"/>
            </a:xfrm>
            <a:custGeom>
              <a:avLst/>
              <a:gdLst/>
              <a:ahLst/>
              <a:cxnLst>
                <a:cxn ang="0">
                  <a:pos x="6" y="38"/>
                </a:cxn>
                <a:cxn ang="0">
                  <a:pos x="6" y="38"/>
                </a:cxn>
                <a:cxn ang="0">
                  <a:pos x="8" y="44"/>
                </a:cxn>
                <a:cxn ang="0">
                  <a:pos x="12" y="48"/>
                </a:cxn>
                <a:cxn ang="0">
                  <a:pos x="16" y="52"/>
                </a:cxn>
                <a:cxn ang="0">
                  <a:pos x="22" y="54"/>
                </a:cxn>
                <a:cxn ang="0">
                  <a:pos x="22" y="54"/>
                </a:cxn>
                <a:cxn ang="0">
                  <a:pos x="26" y="52"/>
                </a:cxn>
                <a:cxn ang="0">
                  <a:pos x="32" y="48"/>
                </a:cxn>
                <a:cxn ang="0">
                  <a:pos x="36" y="44"/>
                </a:cxn>
                <a:cxn ang="0">
                  <a:pos x="38" y="38"/>
                </a:cxn>
                <a:cxn ang="0">
                  <a:pos x="38" y="38"/>
                </a:cxn>
                <a:cxn ang="0">
                  <a:pos x="40" y="36"/>
                </a:cxn>
                <a:cxn ang="0">
                  <a:pos x="42" y="32"/>
                </a:cxn>
                <a:cxn ang="0">
                  <a:pos x="42" y="32"/>
                </a:cxn>
                <a:cxn ang="0">
                  <a:pos x="42" y="26"/>
                </a:cxn>
                <a:cxn ang="0">
                  <a:pos x="38" y="24"/>
                </a:cxn>
                <a:cxn ang="0">
                  <a:pos x="40" y="16"/>
                </a:cxn>
                <a:cxn ang="0">
                  <a:pos x="40" y="16"/>
                </a:cxn>
                <a:cxn ang="0">
                  <a:pos x="40" y="10"/>
                </a:cxn>
                <a:cxn ang="0">
                  <a:pos x="36" y="4"/>
                </a:cxn>
                <a:cxn ang="0">
                  <a:pos x="30" y="2"/>
                </a:cxn>
                <a:cxn ang="0">
                  <a:pos x="22" y="0"/>
                </a:cxn>
                <a:cxn ang="0">
                  <a:pos x="22" y="0"/>
                </a:cxn>
                <a:cxn ang="0">
                  <a:pos x="14" y="2"/>
                </a:cxn>
                <a:cxn ang="0">
                  <a:pos x="8" y="4"/>
                </a:cxn>
                <a:cxn ang="0">
                  <a:pos x="4" y="10"/>
                </a:cxn>
                <a:cxn ang="0">
                  <a:pos x="2" y="16"/>
                </a:cxn>
                <a:cxn ang="0">
                  <a:pos x="4" y="24"/>
                </a:cxn>
                <a:cxn ang="0">
                  <a:pos x="4" y="24"/>
                </a:cxn>
                <a:cxn ang="0">
                  <a:pos x="0" y="26"/>
                </a:cxn>
                <a:cxn ang="0">
                  <a:pos x="0" y="32"/>
                </a:cxn>
                <a:cxn ang="0">
                  <a:pos x="0" y="32"/>
                </a:cxn>
                <a:cxn ang="0">
                  <a:pos x="2" y="36"/>
                </a:cxn>
                <a:cxn ang="0">
                  <a:pos x="6" y="38"/>
                </a:cxn>
                <a:cxn ang="0">
                  <a:pos x="6" y="38"/>
                </a:cxn>
              </a:cxnLst>
              <a:rect l="0" t="0" r="r" b="b"/>
              <a:pathLst>
                <a:path w="42" h="54">
                  <a:moveTo>
                    <a:pt x="6" y="38"/>
                  </a:moveTo>
                  <a:lnTo>
                    <a:pt x="6" y="38"/>
                  </a:lnTo>
                  <a:lnTo>
                    <a:pt x="8" y="44"/>
                  </a:lnTo>
                  <a:lnTo>
                    <a:pt x="12" y="48"/>
                  </a:lnTo>
                  <a:lnTo>
                    <a:pt x="16" y="52"/>
                  </a:lnTo>
                  <a:lnTo>
                    <a:pt x="22" y="54"/>
                  </a:lnTo>
                  <a:lnTo>
                    <a:pt x="22" y="54"/>
                  </a:lnTo>
                  <a:lnTo>
                    <a:pt x="26" y="52"/>
                  </a:lnTo>
                  <a:lnTo>
                    <a:pt x="32" y="48"/>
                  </a:lnTo>
                  <a:lnTo>
                    <a:pt x="36" y="44"/>
                  </a:lnTo>
                  <a:lnTo>
                    <a:pt x="38" y="38"/>
                  </a:lnTo>
                  <a:lnTo>
                    <a:pt x="38" y="38"/>
                  </a:lnTo>
                  <a:lnTo>
                    <a:pt x="40" y="36"/>
                  </a:lnTo>
                  <a:lnTo>
                    <a:pt x="42" y="32"/>
                  </a:lnTo>
                  <a:lnTo>
                    <a:pt x="42" y="32"/>
                  </a:lnTo>
                  <a:lnTo>
                    <a:pt x="42" y="26"/>
                  </a:lnTo>
                  <a:lnTo>
                    <a:pt x="38" y="24"/>
                  </a:lnTo>
                  <a:lnTo>
                    <a:pt x="40" y="16"/>
                  </a:lnTo>
                  <a:lnTo>
                    <a:pt x="40" y="16"/>
                  </a:lnTo>
                  <a:lnTo>
                    <a:pt x="40" y="10"/>
                  </a:lnTo>
                  <a:lnTo>
                    <a:pt x="36" y="4"/>
                  </a:lnTo>
                  <a:lnTo>
                    <a:pt x="30" y="2"/>
                  </a:lnTo>
                  <a:lnTo>
                    <a:pt x="22" y="0"/>
                  </a:lnTo>
                  <a:lnTo>
                    <a:pt x="22" y="0"/>
                  </a:lnTo>
                  <a:lnTo>
                    <a:pt x="14" y="2"/>
                  </a:lnTo>
                  <a:lnTo>
                    <a:pt x="8" y="4"/>
                  </a:lnTo>
                  <a:lnTo>
                    <a:pt x="4" y="10"/>
                  </a:lnTo>
                  <a:lnTo>
                    <a:pt x="2" y="16"/>
                  </a:lnTo>
                  <a:lnTo>
                    <a:pt x="4" y="24"/>
                  </a:lnTo>
                  <a:lnTo>
                    <a:pt x="4" y="24"/>
                  </a:lnTo>
                  <a:lnTo>
                    <a:pt x="0" y="26"/>
                  </a:lnTo>
                  <a:lnTo>
                    <a:pt x="0" y="32"/>
                  </a:lnTo>
                  <a:lnTo>
                    <a:pt x="0" y="32"/>
                  </a:lnTo>
                  <a:lnTo>
                    <a:pt x="2" y="36"/>
                  </a:lnTo>
                  <a:lnTo>
                    <a:pt x="6" y="38"/>
                  </a:lnTo>
                  <a:lnTo>
                    <a:pt x="6"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09" name="Freeform 149"/>
            <p:cNvSpPr>
              <a:spLocks/>
            </p:cNvSpPr>
            <p:nvPr/>
          </p:nvSpPr>
          <p:spPr bwMode="auto">
            <a:xfrm>
              <a:off x="4240213" y="1893888"/>
              <a:ext cx="117475" cy="38100"/>
            </a:xfrm>
            <a:custGeom>
              <a:avLst/>
              <a:gdLst/>
              <a:ahLst/>
              <a:cxnLst>
                <a:cxn ang="0">
                  <a:pos x="64" y="2"/>
                </a:cxn>
                <a:cxn ang="0">
                  <a:pos x="64" y="2"/>
                </a:cxn>
                <a:cxn ang="0">
                  <a:pos x="52" y="0"/>
                </a:cxn>
                <a:cxn ang="0">
                  <a:pos x="38" y="18"/>
                </a:cxn>
                <a:cxn ang="0">
                  <a:pos x="22" y="0"/>
                </a:cxn>
                <a:cxn ang="0">
                  <a:pos x="22" y="0"/>
                </a:cxn>
                <a:cxn ang="0">
                  <a:pos x="10" y="2"/>
                </a:cxn>
                <a:cxn ang="0">
                  <a:pos x="10" y="2"/>
                </a:cxn>
                <a:cxn ang="0">
                  <a:pos x="6" y="4"/>
                </a:cxn>
                <a:cxn ang="0">
                  <a:pos x="4" y="6"/>
                </a:cxn>
                <a:cxn ang="0">
                  <a:pos x="0" y="10"/>
                </a:cxn>
                <a:cxn ang="0">
                  <a:pos x="0" y="14"/>
                </a:cxn>
                <a:cxn ang="0">
                  <a:pos x="0" y="24"/>
                </a:cxn>
                <a:cxn ang="0">
                  <a:pos x="10" y="24"/>
                </a:cxn>
                <a:cxn ang="0">
                  <a:pos x="64" y="24"/>
                </a:cxn>
                <a:cxn ang="0">
                  <a:pos x="74" y="24"/>
                </a:cxn>
                <a:cxn ang="0">
                  <a:pos x="74" y="14"/>
                </a:cxn>
                <a:cxn ang="0">
                  <a:pos x="74" y="14"/>
                </a:cxn>
                <a:cxn ang="0">
                  <a:pos x="74" y="10"/>
                </a:cxn>
                <a:cxn ang="0">
                  <a:pos x="72" y="6"/>
                </a:cxn>
                <a:cxn ang="0">
                  <a:pos x="68" y="4"/>
                </a:cxn>
                <a:cxn ang="0">
                  <a:pos x="64" y="2"/>
                </a:cxn>
                <a:cxn ang="0">
                  <a:pos x="64" y="2"/>
                </a:cxn>
              </a:cxnLst>
              <a:rect l="0" t="0" r="r" b="b"/>
              <a:pathLst>
                <a:path w="74" h="24">
                  <a:moveTo>
                    <a:pt x="64" y="2"/>
                  </a:moveTo>
                  <a:lnTo>
                    <a:pt x="64" y="2"/>
                  </a:lnTo>
                  <a:lnTo>
                    <a:pt x="52" y="0"/>
                  </a:lnTo>
                  <a:lnTo>
                    <a:pt x="38" y="18"/>
                  </a:lnTo>
                  <a:lnTo>
                    <a:pt x="22" y="0"/>
                  </a:lnTo>
                  <a:lnTo>
                    <a:pt x="22" y="0"/>
                  </a:lnTo>
                  <a:lnTo>
                    <a:pt x="10" y="2"/>
                  </a:lnTo>
                  <a:lnTo>
                    <a:pt x="10" y="2"/>
                  </a:lnTo>
                  <a:lnTo>
                    <a:pt x="6" y="4"/>
                  </a:lnTo>
                  <a:lnTo>
                    <a:pt x="4" y="6"/>
                  </a:lnTo>
                  <a:lnTo>
                    <a:pt x="0" y="10"/>
                  </a:lnTo>
                  <a:lnTo>
                    <a:pt x="0" y="14"/>
                  </a:lnTo>
                  <a:lnTo>
                    <a:pt x="0" y="24"/>
                  </a:lnTo>
                  <a:lnTo>
                    <a:pt x="10" y="24"/>
                  </a:lnTo>
                  <a:lnTo>
                    <a:pt x="64" y="24"/>
                  </a:lnTo>
                  <a:lnTo>
                    <a:pt x="74" y="24"/>
                  </a:lnTo>
                  <a:lnTo>
                    <a:pt x="74" y="14"/>
                  </a:lnTo>
                  <a:lnTo>
                    <a:pt x="74" y="14"/>
                  </a:lnTo>
                  <a:lnTo>
                    <a:pt x="74" y="10"/>
                  </a:lnTo>
                  <a:lnTo>
                    <a:pt x="72" y="6"/>
                  </a:lnTo>
                  <a:lnTo>
                    <a:pt x="68" y="4"/>
                  </a:lnTo>
                  <a:lnTo>
                    <a:pt x="64" y="2"/>
                  </a:lnTo>
                  <a:lnTo>
                    <a:pt x="6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0" name="Freeform 150"/>
            <p:cNvSpPr>
              <a:spLocks/>
            </p:cNvSpPr>
            <p:nvPr/>
          </p:nvSpPr>
          <p:spPr bwMode="auto">
            <a:xfrm>
              <a:off x="4529138" y="1804988"/>
              <a:ext cx="66675" cy="85725"/>
            </a:xfrm>
            <a:custGeom>
              <a:avLst/>
              <a:gdLst/>
              <a:ahLst/>
              <a:cxnLst>
                <a:cxn ang="0">
                  <a:pos x="4" y="38"/>
                </a:cxn>
                <a:cxn ang="0">
                  <a:pos x="4" y="38"/>
                </a:cxn>
                <a:cxn ang="0">
                  <a:pos x="6" y="44"/>
                </a:cxn>
                <a:cxn ang="0">
                  <a:pos x="10" y="48"/>
                </a:cxn>
                <a:cxn ang="0">
                  <a:pos x="16" y="52"/>
                </a:cxn>
                <a:cxn ang="0">
                  <a:pos x="20" y="54"/>
                </a:cxn>
                <a:cxn ang="0">
                  <a:pos x="20" y="54"/>
                </a:cxn>
                <a:cxn ang="0">
                  <a:pos x="26" y="52"/>
                </a:cxn>
                <a:cxn ang="0">
                  <a:pos x="30" y="48"/>
                </a:cxn>
                <a:cxn ang="0">
                  <a:pos x="34" y="44"/>
                </a:cxn>
                <a:cxn ang="0">
                  <a:pos x="36" y="38"/>
                </a:cxn>
                <a:cxn ang="0">
                  <a:pos x="36" y="38"/>
                </a:cxn>
                <a:cxn ang="0">
                  <a:pos x="40" y="36"/>
                </a:cxn>
                <a:cxn ang="0">
                  <a:pos x="42" y="32"/>
                </a:cxn>
                <a:cxn ang="0">
                  <a:pos x="42" y="32"/>
                </a:cxn>
                <a:cxn ang="0">
                  <a:pos x="42" y="26"/>
                </a:cxn>
                <a:cxn ang="0">
                  <a:pos x="38" y="24"/>
                </a:cxn>
                <a:cxn ang="0">
                  <a:pos x="40" y="16"/>
                </a:cxn>
                <a:cxn ang="0">
                  <a:pos x="40" y="16"/>
                </a:cxn>
                <a:cxn ang="0">
                  <a:pos x="38" y="10"/>
                </a:cxn>
                <a:cxn ang="0">
                  <a:pos x="34" y="4"/>
                </a:cxn>
                <a:cxn ang="0">
                  <a:pos x="28" y="2"/>
                </a:cxn>
                <a:cxn ang="0">
                  <a:pos x="20" y="0"/>
                </a:cxn>
                <a:cxn ang="0">
                  <a:pos x="20" y="0"/>
                </a:cxn>
                <a:cxn ang="0">
                  <a:pos x="12" y="2"/>
                </a:cxn>
                <a:cxn ang="0">
                  <a:pos x="6" y="4"/>
                </a:cxn>
                <a:cxn ang="0">
                  <a:pos x="2" y="10"/>
                </a:cxn>
                <a:cxn ang="0">
                  <a:pos x="2" y="16"/>
                </a:cxn>
                <a:cxn ang="0">
                  <a:pos x="4" y="24"/>
                </a:cxn>
                <a:cxn ang="0">
                  <a:pos x="4" y="24"/>
                </a:cxn>
                <a:cxn ang="0">
                  <a:pos x="0" y="26"/>
                </a:cxn>
                <a:cxn ang="0">
                  <a:pos x="0" y="32"/>
                </a:cxn>
                <a:cxn ang="0">
                  <a:pos x="0" y="32"/>
                </a:cxn>
                <a:cxn ang="0">
                  <a:pos x="2" y="36"/>
                </a:cxn>
                <a:cxn ang="0">
                  <a:pos x="4" y="38"/>
                </a:cxn>
                <a:cxn ang="0">
                  <a:pos x="4" y="38"/>
                </a:cxn>
              </a:cxnLst>
              <a:rect l="0" t="0" r="r" b="b"/>
              <a:pathLst>
                <a:path w="42" h="54">
                  <a:moveTo>
                    <a:pt x="4" y="38"/>
                  </a:moveTo>
                  <a:lnTo>
                    <a:pt x="4" y="38"/>
                  </a:lnTo>
                  <a:lnTo>
                    <a:pt x="6" y="44"/>
                  </a:lnTo>
                  <a:lnTo>
                    <a:pt x="10" y="48"/>
                  </a:lnTo>
                  <a:lnTo>
                    <a:pt x="16" y="52"/>
                  </a:lnTo>
                  <a:lnTo>
                    <a:pt x="20" y="54"/>
                  </a:lnTo>
                  <a:lnTo>
                    <a:pt x="20" y="54"/>
                  </a:lnTo>
                  <a:lnTo>
                    <a:pt x="26" y="52"/>
                  </a:lnTo>
                  <a:lnTo>
                    <a:pt x="30" y="48"/>
                  </a:lnTo>
                  <a:lnTo>
                    <a:pt x="34" y="44"/>
                  </a:lnTo>
                  <a:lnTo>
                    <a:pt x="36" y="38"/>
                  </a:lnTo>
                  <a:lnTo>
                    <a:pt x="36" y="38"/>
                  </a:lnTo>
                  <a:lnTo>
                    <a:pt x="40" y="36"/>
                  </a:lnTo>
                  <a:lnTo>
                    <a:pt x="42" y="32"/>
                  </a:lnTo>
                  <a:lnTo>
                    <a:pt x="42" y="32"/>
                  </a:lnTo>
                  <a:lnTo>
                    <a:pt x="42" y="26"/>
                  </a:lnTo>
                  <a:lnTo>
                    <a:pt x="38" y="24"/>
                  </a:lnTo>
                  <a:lnTo>
                    <a:pt x="40" y="16"/>
                  </a:lnTo>
                  <a:lnTo>
                    <a:pt x="40" y="16"/>
                  </a:lnTo>
                  <a:lnTo>
                    <a:pt x="38" y="10"/>
                  </a:lnTo>
                  <a:lnTo>
                    <a:pt x="34" y="4"/>
                  </a:lnTo>
                  <a:lnTo>
                    <a:pt x="28" y="2"/>
                  </a:lnTo>
                  <a:lnTo>
                    <a:pt x="20" y="0"/>
                  </a:lnTo>
                  <a:lnTo>
                    <a:pt x="20" y="0"/>
                  </a:lnTo>
                  <a:lnTo>
                    <a:pt x="12" y="2"/>
                  </a:lnTo>
                  <a:lnTo>
                    <a:pt x="6" y="4"/>
                  </a:lnTo>
                  <a:lnTo>
                    <a:pt x="2" y="10"/>
                  </a:lnTo>
                  <a:lnTo>
                    <a:pt x="2" y="16"/>
                  </a:lnTo>
                  <a:lnTo>
                    <a:pt x="4" y="24"/>
                  </a:lnTo>
                  <a:lnTo>
                    <a:pt x="4" y="24"/>
                  </a:lnTo>
                  <a:lnTo>
                    <a:pt x="0" y="26"/>
                  </a:lnTo>
                  <a:lnTo>
                    <a:pt x="0" y="32"/>
                  </a:lnTo>
                  <a:lnTo>
                    <a:pt x="0" y="32"/>
                  </a:lnTo>
                  <a:lnTo>
                    <a:pt x="2" y="36"/>
                  </a:lnTo>
                  <a:lnTo>
                    <a:pt x="4" y="38"/>
                  </a:lnTo>
                  <a:lnTo>
                    <a:pt x="4"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1" name="Freeform 151"/>
            <p:cNvSpPr>
              <a:spLocks/>
            </p:cNvSpPr>
            <p:nvPr/>
          </p:nvSpPr>
          <p:spPr bwMode="auto">
            <a:xfrm>
              <a:off x="4503738" y="1893888"/>
              <a:ext cx="117475" cy="38100"/>
            </a:xfrm>
            <a:custGeom>
              <a:avLst/>
              <a:gdLst/>
              <a:ahLst/>
              <a:cxnLst>
                <a:cxn ang="0">
                  <a:pos x="64" y="2"/>
                </a:cxn>
                <a:cxn ang="0">
                  <a:pos x="64" y="2"/>
                </a:cxn>
                <a:cxn ang="0">
                  <a:pos x="52" y="0"/>
                </a:cxn>
                <a:cxn ang="0">
                  <a:pos x="36" y="18"/>
                </a:cxn>
                <a:cxn ang="0">
                  <a:pos x="22" y="0"/>
                </a:cxn>
                <a:cxn ang="0">
                  <a:pos x="22" y="0"/>
                </a:cxn>
                <a:cxn ang="0">
                  <a:pos x="10" y="2"/>
                </a:cxn>
                <a:cxn ang="0">
                  <a:pos x="10" y="2"/>
                </a:cxn>
                <a:cxn ang="0">
                  <a:pos x="6" y="4"/>
                </a:cxn>
                <a:cxn ang="0">
                  <a:pos x="2" y="6"/>
                </a:cxn>
                <a:cxn ang="0">
                  <a:pos x="0" y="10"/>
                </a:cxn>
                <a:cxn ang="0">
                  <a:pos x="0" y="14"/>
                </a:cxn>
                <a:cxn ang="0">
                  <a:pos x="0" y="24"/>
                </a:cxn>
                <a:cxn ang="0">
                  <a:pos x="10" y="24"/>
                </a:cxn>
                <a:cxn ang="0">
                  <a:pos x="64" y="24"/>
                </a:cxn>
                <a:cxn ang="0">
                  <a:pos x="74" y="24"/>
                </a:cxn>
                <a:cxn ang="0">
                  <a:pos x="74" y="14"/>
                </a:cxn>
                <a:cxn ang="0">
                  <a:pos x="74" y="14"/>
                </a:cxn>
                <a:cxn ang="0">
                  <a:pos x="74" y="10"/>
                </a:cxn>
                <a:cxn ang="0">
                  <a:pos x="70" y="6"/>
                </a:cxn>
                <a:cxn ang="0">
                  <a:pos x="68" y="4"/>
                </a:cxn>
                <a:cxn ang="0">
                  <a:pos x="64" y="2"/>
                </a:cxn>
                <a:cxn ang="0">
                  <a:pos x="64" y="2"/>
                </a:cxn>
              </a:cxnLst>
              <a:rect l="0" t="0" r="r" b="b"/>
              <a:pathLst>
                <a:path w="74" h="24">
                  <a:moveTo>
                    <a:pt x="64" y="2"/>
                  </a:moveTo>
                  <a:lnTo>
                    <a:pt x="64" y="2"/>
                  </a:lnTo>
                  <a:lnTo>
                    <a:pt x="52" y="0"/>
                  </a:lnTo>
                  <a:lnTo>
                    <a:pt x="36" y="18"/>
                  </a:lnTo>
                  <a:lnTo>
                    <a:pt x="22" y="0"/>
                  </a:lnTo>
                  <a:lnTo>
                    <a:pt x="22" y="0"/>
                  </a:lnTo>
                  <a:lnTo>
                    <a:pt x="10" y="2"/>
                  </a:lnTo>
                  <a:lnTo>
                    <a:pt x="10" y="2"/>
                  </a:lnTo>
                  <a:lnTo>
                    <a:pt x="6" y="4"/>
                  </a:lnTo>
                  <a:lnTo>
                    <a:pt x="2" y="6"/>
                  </a:lnTo>
                  <a:lnTo>
                    <a:pt x="0" y="10"/>
                  </a:lnTo>
                  <a:lnTo>
                    <a:pt x="0" y="14"/>
                  </a:lnTo>
                  <a:lnTo>
                    <a:pt x="0" y="24"/>
                  </a:lnTo>
                  <a:lnTo>
                    <a:pt x="10" y="24"/>
                  </a:lnTo>
                  <a:lnTo>
                    <a:pt x="64" y="24"/>
                  </a:lnTo>
                  <a:lnTo>
                    <a:pt x="74" y="24"/>
                  </a:lnTo>
                  <a:lnTo>
                    <a:pt x="74" y="14"/>
                  </a:lnTo>
                  <a:lnTo>
                    <a:pt x="74" y="14"/>
                  </a:lnTo>
                  <a:lnTo>
                    <a:pt x="74" y="10"/>
                  </a:lnTo>
                  <a:lnTo>
                    <a:pt x="70" y="6"/>
                  </a:lnTo>
                  <a:lnTo>
                    <a:pt x="68" y="4"/>
                  </a:lnTo>
                  <a:lnTo>
                    <a:pt x="64" y="2"/>
                  </a:lnTo>
                  <a:lnTo>
                    <a:pt x="6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2" name="Freeform 152"/>
            <p:cNvSpPr>
              <a:spLocks/>
            </p:cNvSpPr>
            <p:nvPr/>
          </p:nvSpPr>
          <p:spPr bwMode="auto">
            <a:xfrm>
              <a:off x="4379913" y="1550988"/>
              <a:ext cx="101600" cy="127000"/>
            </a:xfrm>
            <a:custGeom>
              <a:avLst/>
              <a:gdLst/>
              <a:ahLst/>
              <a:cxnLst>
                <a:cxn ang="0">
                  <a:pos x="8" y="56"/>
                </a:cxn>
                <a:cxn ang="0">
                  <a:pos x="8" y="56"/>
                </a:cxn>
                <a:cxn ang="0">
                  <a:pos x="12" y="66"/>
                </a:cxn>
                <a:cxn ang="0">
                  <a:pos x="16" y="74"/>
                </a:cxn>
                <a:cxn ang="0">
                  <a:pos x="24" y="78"/>
                </a:cxn>
                <a:cxn ang="0">
                  <a:pos x="32" y="80"/>
                </a:cxn>
                <a:cxn ang="0">
                  <a:pos x="32" y="80"/>
                </a:cxn>
                <a:cxn ang="0">
                  <a:pos x="40" y="78"/>
                </a:cxn>
                <a:cxn ang="0">
                  <a:pos x="48" y="74"/>
                </a:cxn>
                <a:cxn ang="0">
                  <a:pos x="52" y="66"/>
                </a:cxn>
                <a:cxn ang="0">
                  <a:pos x="56" y="56"/>
                </a:cxn>
                <a:cxn ang="0">
                  <a:pos x="56" y="56"/>
                </a:cxn>
                <a:cxn ang="0">
                  <a:pos x="58" y="56"/>
                </a:cxn>
                <a:cxn ang="0">
                  <a:pos x="62" y="54"/>
                </a:cxn>
                <a:cxn ang="0">
                  <a:pos x="64" y="48"/>
                </a:cxn>
                <a:cxn ang="0">
                  <a:pos x="64" y="48"/>
                </a:cxn>
                <a:cxn ang="0">
                  <a:pos x="62" y="40"/>
                </a:cxn>
                <a:cxn ang="0">
                  <a:pos x="60" y="38"/>
                </a:cxn>
                <a:cxn ang="0">
                  <a:pos x="58" y="36"/>
                </a:cxn>
                <a:cxn ang="0">
                  <a:pos x="60" y="24"/>
                </a:cxn>
                <a:cxn ang="0">
                  <a:pos x="60" y="24"/>
                </a:cxn>
                <a:cxn ang="0">
                  <a:pos x="60" y="20"/>
                </a:cxn>
                <a:cxn ang="0">
                  <a:pos x="58" y="14"/>
                </a:cxn>
                <a:cxn ang="0">
                  <a:pos x="52" y="8"/>
                </a:cxn>
                <a:cxn ang="0">
                  <a:pos x="44" y="2"/>
                </a:cxn>
                <a:cxn ang="0">
                  <a:pos x="32" y="0"/>
                </a:cxn>
                <a:cxn ang="0">
                  <a:pos x="32" y="0"/>
                </a:cxn>
                <a:cxn ang="0">
                  <a:pos x="20" y="2"/>
                </a:cxn>
                <a:cxn ang="0">
                  <a:pos x="12" y="8"/>
                </a:cxn>
                <a:cxn ang="0">
                  <a:pos x="6" y="14"/>
                </a:cxn>
                <a:cxn ang="0">
                  <a:pos x="4" y="20"/>
                </a:cxn>
                <a:cxn ang="0">
                  <a:pos x="4" y="24"/>
                </a:cxn>
                <a:cxn ang="0">
                  <a:pos x="6" y="36"/>
                </a:cxn>
                <a:cxn ang="0">
                  <a:pos x="6" y="36"/>
                </a:cxn>
                <a:cxn ang="0">
                  <a:pos x="4" y="38"/>
                </a:cxn>
                <a:cxn ang="0">
                  <a:pos x="2" y="40"/>
                </a:cxn>
                <a:cxn ang="0">
                  <a:pos x="0" y="48"/>
                </a:cxn>
                <a:cxn ang="0">
                  <a:pos x="0" y="48"/>
                </a:cxn>
                <a:cxn ang="0">
                  <a:pos x="2" y="54"/>
                </a:cxn>
                <a:cxn ang="0">
                  <a:pos x="6" y="56"/>
                </a:cxn>
                <a:cxn ang="0">
                  <a:pos x="8" y="56"/>
                </a:cxn>
                <a:cxn ang="0">
                  <a:pos x="8" y="56"/>
                </a:cxn>
              </a:cxnLst>
              <a:rect l="0" t="0" r="r" b="b"/>
              <a:pathLst>
                <a:path w="64" h="80">
                  <a:moveTo>
                    <a:pt x="8" y="56"/>
                  </a:moveTo>
                  <a:lnTo>
                    <a:pt x="8" y="56"/>
                  </a:lnTo>
                  <a:lnTo>
                    <a:pt x="12" y="66"/>
                  </a:lnTo>
                  <a:lnTo>
                    <a:pt x="16" y="74"/>
                  </a:lnTo>
                  <a:lnTo>
                    <a:pt x="24" y="78"/>
                  </a:lnTo>
                  <a:lnTo>
                    <a:pt x="32" y="80"/>
                  </a:lnTo>
                  <a:lnTo>
                    <a:pt x="32" y="80"/>
                  </a:lnTo>
                  <a:lnTo>
                    <a:pt x="40" y="78"/>
                  </a:lnTo>
                  <a:lnTo>
                    <a:pt x="48" y="74"/>
                  </a:lnTo>
                  <a:lnTo>
                    <a:pt x="52" y="66"/>
                  </a:lnTo>
                  <a:lnTo>
                    <a:pt x="56" y="56"/>
                  </a:lnTo>
                  <a:lnTo>
                    <a:pt x="56" y="56"/>
                  </a:lnTo>
                  <a:lnTo>
                    <a:pt x="58" y="56"/>
                  </a:lnTo>
                  <a:lnTo>
                    <a:pt x="62" y="54"/>
                  </a:lnTo>
                  <a:lnTo>
                    <a:pt x="64" y="48"/>
                  </a:lnTo>
                  <a:lnTo>
                    <a:pt x="64" y="48"/>
                  </a:lnTo>
                  <a:lnTo>
                    <a:pt x="62" y="40"/>
                  </a:lnTo>
                  <a:lnTo>
                    <a:pt x="60" y="38"/>
                  </a:lnTo>
                  <a:lnTo>
                    <a:pt x="58" y="36"/>
                  </a:lnTo>
                  <a:lnTo>
                    <a:pt x="60" y="24"/>
                  </a:lnTo>
                  <a:lnTo>
                    <a:pt x="60" y="24"/>
                  </a:lnTo>
                  <a:lnTo>
                    <a:pt x="60" y="20"/>
                  </a:lnTo>
                  <a:lnTo>
                    <a:pt x="58" y="14"/>
                  </a:lnTo>
                  <a:lnTo>
                    <a:pt x="52" y="8"/>
                  </a:lnTo>
                  <a:lnTo>
                    <a:pt x="44" y="2"/>
                  </a:lnTo>
                  <a:lnTo>
                    <a:pt x="32" y="0"/>
                  </a:lnTo>
                  <a:lnTo>
                    <a:pt x="32" y="0"/>
                  </a:lnTo>
                  <a:lnTo>
                    <a:pt x="20" y="2"/>
                  </a:lnTo>
                  <a:lnTo>
                    <a:pt x="12" y="8"/>
                  </a:lnTo>
                  <a:lnTo>
                    <a:pt x="6" y="14"/>
                  </a:lnTo>
                  <a:lnTo>
                    <a:pt x="4" y="20"/>
                  </a:lnTo>
                  <a:lnTo>
                    <a:pt x="4" y="24"/>
                  </a:lnTo>
                  <a:lnTo>
                    <a:pt x="6" y="36"/>
                  </a:lnTo>
                  <a:lnTo>
                    <a:pt x="6" y="36"/>
                  </a:lnTo>
                  <a:lnTo>
                    <a:pt x="4" y="38"/>
                  </a:lnTo>
                  <a:lnTo>
                    <a:pt x="2" y="40"/>
                  </a:lnTo>
                  <a:lnTo>
                    <a:pt x="0" y="48"/>
                  </a:lnTo>
                  <a:lnTo>
                    <a:pt x="0" y="48"/>
                  </a:lnTo>
                  <a:lnTo>
                    <a:pt x="2" y="54"/>
                  </a:lnTo>
                  <a:lnTo>
                    <a:pt x="6" y="56"/>
                  </a:lnTo>
                  <a:lnTo>
                    <a:pt x="8" y="56"/>
                  </a:lnTo>
                  <a:lnTo>
                    <a:pt x="8"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3" name="Freeform 153"/>
            <p:cNvSpPr>
              <a:spLocks/>
            </p:cNvSpPr>
            <p:nvPr/>
          </p:nvSpPr>
          <p:spPr bwMode="auto">
            <a:xfrm>
              <a:off x="4341813" y="1681163"/>
              <a:ext cx="177800" cy="60325"/>
            </a:xfrm>
            <a:custGeom>
              <a:avLst/>
              <a:gdLst/>
              <a:ahLst/>
              <a:cxnLst>
                <a:cxn ang="0">
                  <a:pos x="96" y="6"/>
                </a:cxn>
                <a:cxn ang="0">
                  <a:pos x="96" y="6"/>
                </a:cxn>
                <a:cxn ang="0">
                  <a:pos x="78" y="0"/>
                </a:cxn>
                <a:cxn ang="0">
                  <a:pos x="56" y="30"/>
                </a:cxn>
                <a:cxn ang="0">
                  <a:pos x="34" y="0"/>
                </a:cxn>
                <a:cxn ang="0">
                  <a:pos x="34" y="0"/>
                </a:cxn>
                <a:cxn ang="0">
                  <a:pos x="16" y="6"/>
                </a:cxn>
                <a:cxn ang="0">
                  <a:pos x="16" y="6"/>
                </a:cxn>
                <a:cxn ang="0">
                  <a:pos x="10" y="8"/>
                </a:cxn>
                <a:cxn ang="0">
                  <a:pos x="4" y="12"/>
                </a:cxn>
                <a:cxn ang="0">
                  <a:pos x="2" y="16"/>
                </a:cxn>
                <a:cxn ang="0">
                  <a:pos x="0" y="22"/>
                </a:cxn>
                <a:cxn ang="0">
                  <a:pos x="0" y="38"/>
                </a:cxn>
                <a:cxn ang="0">
                  <a:pos x="16" y="38"/>
                </a:cxn>
                <a:cxn ang="0">
                  <a:pos x="96" y="38"/>
                </a:cxn>
                <a:cxn ang="0">
                  <a:pos x="112" y="38"/>
                </a:cxn>
                <a:cxn ang="0">
                  <a:pos x="112" y="22"/>
                </a:cxn>
                <a:cxn ang="0">
                  <a:pos x="112" y="22"/>
                </a:cxn>
                <a:cxn ang="0">
                  <a:pos x="110" y="16"/>
                </a:cxn>
                <a:cxn ang="0">
                  <a:pos x="108" y="12"/>
                </a:cxn>
                <a:cxn ang="0">
                  <a:pos x="102" y="8"/>
                </a:cxn>
                <a:cxn ang="0">
                  <a:pos x="96" y="6"/>
                </a:cxn>
                <a:cxn ang="0">
                  <a:pos x="96" y="6"/>
                </a:cxn>
              </a:cxnLst>
              <a:rect l="0" t="0" r="r" b="b"/>
              <a:pathLst>
                <a:path w="112" h="38">
                  <a:moveTo>
                    <a:pt x="96" y="6"/>
                  </a:moveTo>
                  <a:lnTo>
                    <a:pt x="96" y="6"/>
                  </a:lnTo>
                  <a:lnTo>
                    <a:pt x="78" y="0"/>
                  </a:lnTo>
                  <a:lnTo>
                    <a:pt x="56" y="30"/>
                  </a:lnTo>
                  <a:lnTo>
                    <a:pt x="34" y="0"/>
                  </a:lnTo>
                  <a:lnTo>
                    <a:pt x="34" y="0"/>
                  </a:lnTo>
                  <a:lnTo>
                    <a:pt x="16" y="6"/>
                  </a:lnTo>
                  <a:lnTo>
                    <a:pt x="16" y="6"/>
                  </a:lnTo>
                  <a:lnTo>
                    <a:pt x="10" y="8"/>
                  </a:lnTo>
                  <a:lnTo>
                    <a:pt x="4" y="12"/>
                  </a:lnTo>
                  <a:lnTo>
                    <a:pt x="2" y="16"/>
                  </a:lnTo>
                  <a:lnTo>
                    <a:pt x="0" y="22"/>
                  </a:lnTo>
                  <a:lnTo>
                    <a:pt x="0" y="38"/>
                  </a:lnTo>
                  <a:lnTo>
                    <a:pt x="16" y="38"/>
                  </a:lnTo>
                  <a:lnTo>
                    <a:pt x="96" y="38"/>
                  </a:lnTo>
                  <a:lnTo>
                    <a:pt x="112" y="38"/>
                  </a:lnTo>
                  <a:lnTo>
                    <a:pt x="112" y="22"/>
                  </a:lnTo>
                  <a:lnTo>
                    <a:pt x="112" y="22"/>
                  </a:lnTo>
                  <a:lnTo>
                    <a:pt x="110" y="16"/>
                  </a:lnTo>
                  <a:lnTo>
                    <a:pt x="108" y="12"/>
                  </a:lnTo>
                  <a:lnTo>
                    <a:pt x="102" y="8"/>
                  </a:lnTo>
                  <a:lnTo>
                    <a:pt x="96" y="6"/>
                  </a:lnTo>
                  <a:lnTo>
                    <a:pt x="96"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4" name="Freeform 154"/>
            <p:cNvSpPr>
              <a:spLocks/>
            </p:cNvSpPr>
            <p:nvPr/>
          </p:nvSpPr>
          <p:spPr bwMode="auto">
            <a:xfrm>
              <a:off x="4373563" y="1779588"/>
              <a:ext cx="114300" cy="95250"/>
            </a:xfrm>
            <a:custGeom>
              <a:avLst/>
              <a:gdLst/>
              <a:ahLst/>
              <a:cxnLst>
                <a:cxn ang="0">
                  <a:pos x="48" y="36"/>
                </a:cxn>
                <a:cxn ang="0">
                  <a:pos x="48" y="0"/>
                </a:cxn>
                <a:cxn ang="0">
                  <a:pos x="24" y="0"/>
                </a:cxn>
                <a:cxn ang="0">
                  <a:pos x="24" y="36"/>
                </a:cxn>
                <a:cxn ang="0">
                  <a:pos x="0" y="36"/>
                </a:cxn>
                <a:cxn ang="0">
                  <a:pos x="0" y="60"/>
                </a:cxn>
                <a:cxn ang="0">
                  <a:pos x="72" y="60"/>
                </a:cxn>
                <a:cxn ang="0">
                  <a:pos x="72" y="36"/>
                </a:cxn>
                <a:cxn ang="0">
                  <a:pos x="48" y="36"/>
                </a:cxn>
              </a:cxnLst>
              <a:rect l="0" t="0" r="r" b="b"/>
              <a:pathLst>
                <a:path w="72" h="60">
                  <a:moveTo>
                    <a:pt x="48" y="36"/>
                  </a:moveTo>
                  <a:lnTo>
                    <a:pt x="48" y="0"/>
                  </a:lnTo>
                  <a:lnTo>
                    <a:pt x="24" y="0"/>
                  </a:lnTo>
                  <a:lnTo>
                    <a:pt x="24" y="36"/>
                  </a:lnTo>
                  <a:lnTo>
                    <a:pt x="0" y="36"/>
                  </a:lnTo>
                  <a:lnTo>
                    <a:pt x="0" y="60"/>
                  </a:lnTo>
                  <a:lnTo>
                    <a:pt x="72" y="60"/>
                  </a:lnTo>
                  <a:lnTo>
                    <a:pt x="72" y="36"/>
                  </a:lnTo>
                  <a:lnTo>
                    <a:pt x="48"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15" name="右矢印 114"/>
          <p:cNvSpPr/>
          <p:nvPr/>
        </p:nvSpPr>
        <p:spPr>
          <a:xfrm>
            <a:off x="5840813" y="2237505"/>
            <a:ext cx="431976" cy="538972"/>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16" name="右矢印 115"/>
          <p:cNvSpPr/>
          <p:nvPr/>
        </p:nvSpPr>
        <p:spPr>
          <a:xfrm>
            <a:off x="5840813" y="3255826"/>
            <a:ext cx="431976" cy="538972"/>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
        <p:nvSpPr>
          <p:cNvPr id="117" name="右矢印 116"/>
          <p:cNvSpPr/>
          <p:nvPr/>
        </p:nvSpPr>
        <p:spPr>
          <a:xfrm>
            <a:off x="5840813" y="4337034"/>
            <a:ext cx="431976" cy="538972"/>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1525449012"/>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5511</Words>
  <Application>Microsoft Office PowerPoint</Application>
  <PresentationFormat>画面に合わせる (16:9)</PresentationFormat>
  <Paragraphs>1108</Paragraphs>
  <Slides>41</Slides>
  <Notes>14</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41</vt:i4>
      </vt:variant>
    </vt:vector>
  </HeadingPairs>
  <TitlesOfParts>
    <vt:vector size="50" baseType="lpstr">
      <vt:lpstr>Arial Unicode MS</vt:lpstr>
      <vt:lpstr>HGP創英角ｺﾞｼｯｸUB</vt:lpstr>
      <vt:lpstr>メイリオ</vt:lpstr>
      <vt:lpstr>游ゴシック</vt:lpstr>
      <vt:lpstr>Arial</vt:lpstr>
      <vt:lpstr>Calibri</vt:lpstr>
      <vt:lpstr>Tahoma</vt:lpstr>
      <vt:lpstr>Wingdings</vt:lpstr>
      <vt:lpstr>Office ​​テーマ</vt:lpstr>
      <vt:lpstr>SuperStream-NX 人事管理　ご紹介補足資料</vt:lpstr>
      <vt:lpstr>PowerPoint プレゼンテーション</vt:lpstr>
      <vt:lpstr>01 システムフロー </vt:lpstr>
      <vt:lpstr>人事給与ソリューション関連図（月次）</vt:lpstr>
      <vt:lpstr>人事管理システムフロー</vt:lpstr>
      <vt:lpstr>02 製品特長 </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人事管理</vt:lpstr>
      <vt:lpstr>03 退職金管理について </vt:lpstr>
      <vt:lpstr>人事管理（退職金管理）</vt:lpstr>
      <vt:lpstr>人事管理（退職金管理） </vt:lpstr>
      <vt:lpstr>人事管理（退職金管理）</vt:lpstr>
      <vt:lpstr>人事管理（退職金管理）</vt:lpstr>
      <vt:lpstr>人事管理（退職金管理）</vt:lpstr>
      <vt:lpstr>人事管理（退職金管理）</vt:lpstr>
      <vt:lpstr>04 マイナンバー対応について （人事・給与共通） </vt:lpstr>
      <vt:lpstr>人事・給与管理（マイナンバー管理）</vt:lpstr>
      <vt:lpstr>人事・給与管理（マイナンバー管理）</vt:lpstr>
      <vt:lpstr>人事・給与管理（マイナンバー管理）</vt:lpstr>
      <vt:lpstr>06 その他資料</vt:lpstr>
      <vt:lpstr>ログイン画面</vt:lpstr>
      <vt:lpstr>API連携（銀行マスタAPI） </vt:lpstr>
      <vt:lpstr>06 稼働環境 </vt:lpstr>
      <vt:lpstr>人事給与ソリューション 稼働環境</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2026-02-06T06:09:08Z</dcterms:created>
  <dcterms:modified xsi:type="dcterms:W3CDTF">2026-02-06T06:09:23Z</dcterms:modified>
</cp:coreProperties>
</file>