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256" r:id="rId2"/>
    <p:sldId id="257" r:id="rId3"/>
    <p:sldId id="296" r:id="rId4"/>
    <p:sldId id="298" r:id="rId5"/>
    <p:sldId id="29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573" r:id="rId25"/>
    <p:sldId id="277" r:id="rId26"/>
    <p:sldId id="278" r:id="rId27"/>
    <p:sldId id="279" r:id="rId28"/>
    <p:sldId id="280" r:id="rId29"/>
    <p:sldId id="281" r:id="rId30"/>
    <p:sldId id="282" r:id="rId31"/>
    <p:sldId id="283" r:id="rId32"/>
    <p:sldId id="284" r:id="rId33"/>
    <p:sldId id="285" r:id="rId34"/>
    <p:sldId id="286" r:id="rId35"/>
    <p:sldId id="287" r:id="rId36"/>
    <p:sldId id="314" r:id="rId37"/>
    <p:sldId id="569" r:id="rId38"/>
    <p:sldId id="325" r:id="rId39"/>
    <p:sldId id="290" r:id="rId40"/>
    <p:sldId id="574" r:id="rId41"/>
    <p:sldId id="293" r:id="rId4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0" userDrawn="1">
          <p15:clr>
            <a:srgbClr val="A4A3A4"/>
          </p15:clr>
        </p15:guide>
        <p15:guide id="2" pos="567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C7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019B2-AE33-46C6-AE97-3A93BEF502F1}" v="5" dt="2025-05-27T05:29:11.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69" autoAdjust="0"/>
  </p:normalViewPr>
  <p:slideViewPr>
    <p:cSldViewPr>
      <p:cViewPr varScale="1">
        <p:scale>
          <a:sx n="102" d="100"/>
          <a:sy n="102" d="100"/>
        </p:scale>
        <p:origin x="826" y="82"/>
      </p:cViewPr>
      <p:guideLst>
        <p:guide pos="90"/>
        <p:guide pos="5670"/>
        <p:guide orient="horz" pos="1620"/>
      </p:guideLst>
    </p:cSldViewPr>
  </p:slideViewPr>
  <p:notesTextViewPr>
    <p:cViewPr>
      <p:scale>
        <a:sx n="1" d="1"/>
        <a:sy n="1" d="1"/>
      </p:scale>
      <p:origin x="0" y="0"/>
    </p:cViewPr>
  </p:notesText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0AEB4-3A09-4D1F-B6AE-29D1669A19BA}" type="doc">
      <dgm:prSet loTypeId="urn:microsoft.com/office/officeart/2005/8/layout/chevron1" loCatId="process" qsTypeId="urn:microsoft.com/office/officeart/2005/8/quickstyle/simple1" qsCatId="simple" csTypeId="urn:microsoft.com/office/officeart/2005/8/colors/colorful1#1" csCatId="colorful" phldr="1"/>
      <dgm:spPr/>
    </dgm:pt>
    <dgm:pt modelId="{F5F75F0E-E212-42DE-A2B5-09C36F087AB5}">
      <dgm:prSet phldrT="[テキスト]" custT="1"/>
      <dgm:spPr>
        <a:xfrm>
          <a:off x="0" y="0"/>
          <a:ext cx="2390345" cy="627017"/>
        </a:xfrm>
        <a:prstGeom prst="chevron">
          <a:avLst/>
        </a:prstGeom>
        <a:solidFill>
          <a:srgbClr val="54C2F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過去</a:t>
          </a:r>
        </a:p>
      </dgm:t>
    </dgm:pt>
    <dgm:pt modelId="{C9C04FE1-E82B-48CA-8A4C-3A126B27D601}" type="par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DDF94EA4-89A3-4D90-BC37-581166C259A8}" type="sib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808E1A4D-B7EB-4539-8228-BD7B7760B1B3}">
      <dgm:prSet phldrT="[テキスト]" custT="1"/>
      <dgm:spPr>
        <a:xfrm>
          <a:off x="2153273" y="0"/>
          <a:ext cx="2390345" cy="627017"/>
        </a:xfrm>
        <a:prstGeom prst="chevron">
          <a:avLst/>
        </a:prstGeom>
        <a:solidFill>
          <a:srgbClr val="F9BE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現在</a:t>
          </a:r>
        </a:p>
      </dgm:t>
    </dgm:pt>
    <dgm:pt modelId="{6AFE3C87-B585-4EAB-A1E8-91DE4DE84998}" type="par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E3EFA8C-5230-46CE-A3DA-9B84C43DE4CC}" type="sib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23230BA0-3CF1-414B-A54B-F9A20A611B93}">
      <dgm:prSet phldrT="[テキスト]" custT="1"/>
      <dgm:spPr>
        <a:xfrm>
          <a:off x="4304584" y="0"/>
          <a:ext cx="2390345" cy="627017"/>
        </a:xfrm>
        <a:prstGeom prst="chevron">
          <a:avLst/>
        </a:prstGeom>
        <a:solidFill>
          <a:srgbClr val="EE55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未来</a:t>
          </a:r>
        </a:p>
      </dgm:t>
    </dgm:pt>
    <dgm:pt modelId="{574ECB0B-3B53-42BC-A5E4-C49A81297DF1}" type="par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A83AF0CB-40E2-4BDD-AF63-4A6786EA2CC5}" type="sib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5DD4B3E-1DDC-4FC6-B5A0-6E57D6A6BDA5}" type="pres">
      <dgm:prSet presAssocID="{3DE0AEB4-3A09-4D1F-B6AE-29D1669A19BA}" presName="Name0" presStyleCnt="0">
        <dgm:presLayoutVars>
          <dgm:dir/>
          <dgm:animLvl val="lvl"/>
          <dgm:resizeHandles val="exact"/>
        </dgm:presLayoutVars>
      </dgm:prSet>
      <dgm:spPr/>
    </dgm:pt>
    <dgm:pt modelId="{1D305422-C5BD-4372-A172-93BD48E51E6F}" type="pres">
      <dgm:prSet presAssocID="{F5F75F0E-E212-42DE-A2B5-09C36F087AB5}" presName="parTxOnly" presStyleLbl="node1" presStyleIdx="0" presStyleCnt="3" custLinFactNeighborX="-47362" custLinFactNeighborY="-43056">
        <dgm:presLayoutVars>
          <dgm:chMax val="0"/>
          <dgm:chPref val="0"/>
          <dgm:bulletEnabled val="1"/>
        </dgm:presLayoutVars>
      </dgm:prSet>
      <dgm:spPr>
        <a:prstGeom prst="chevron">
          <a:avLst/>
        </a:prstGeom>
      </dgm:spPr>
    </dgm:pt>
    <dgm:pt modelId="{9120AB83-DE7E-4026-9C07-600F1C935EF7}" type="pres">
      <dgm:prSet presAssocID="{DDF94EA4-89A3-4D90-BC37-581166C259A8}" presName="parTxOnlySpace" presStyleCnt="0"/>
      <dgm:spPr/>
    </dgm:pt>
    <dgm:pt modelId="{D8A5FDC3-3078-4854-A96B-7DE4F2D21631}" type="pres">
      <dgm:prSet presAssocID="{808E1A4D-B7EB-4539-8228-BD7B7760B1B3}" presName="parTxOnly" presStyleLbl="node1" presStyleIdx="1" presStyleCnt="3">
        <dgm:presLayoutVars>
          <dgm:chMax val="0"/>
          <dgm:chPref val="0"/>
          <dgm:bulletEnabled val="1"/>
        </dgm:presLayoutVars>
      </dgm:prSet>
      <dgm:spPr>
        <a:prstGeom prst="chevron">
          <a:avLst/>
        </a:prstGeom>
      </dgm:spPr>
    </dgm:pt>
    <dgm:pt modelId="{788939F2-8F1E-440A-A5F1-719C804FB224}" type="pres">
      <dgm:prSet presAssocID="{0E3EFA8C-5230-46CE-A3DA-9B84C43DE4CC}" presName="parTxOnlySpace" presStyleCnt="0"/>
      <dgm:spPr/>
    </dgm:pt>
    <dgm:pt modelId="{9F9B7D8D-2B25-4E7B-BF98-E868FC7221A4}" type="pres">
      <dgm:prSet presAssocID="{23230BA0-3CF1-414B-A54B-F9A20A611B93}" presName="parTxOnly" presStyleLbl="node1" presStyleIdx="2" presStyleCnt="3">
        <dgm:presLayoutVars>
          <dgm:chMax val="0"/>
          <dgm:chPref val="0"/>
          <dgm:bulletEnabled val="1"/>
        </dgm:presLayoutVars>
      </dgm:prSet>
      <dgm:spPr>
        <a:prstGeom prst="chevron">
          <a:avLst/>
        </a:prstGeom>
      </dgm:spPr>
    </dgm:pt>
  </dgm:ptLst>
  <dgm:cxnLst>
    <dgm:cxn modelId="{3DB56E19-72C3-47DE-B7BD-5B637AE19687}" srcId="{3DE0AEB4-3A09-4D1F-B6AE-29D1669A19BA}" destId="{F5F75F0E-E212-42DE-A2B5-09C36F087AB5}" srcOrd="0" destOrd="0" parTransId="{C9C04FE1-E82B-48CA-8A4C-3A126B27D601}" sibTransId="{DDF94EA4-89A3-4D90-BC37-581166C259A8}"/>
    <dgm:cxn modelId="{7771513D-A4F2-449B-AE01-6A6BF2A0DDA7}" type="presOf" srcId="{808E1A4D-B7EB-4539-8228-BD7B7760B1B3}" destId="{D8A5FDC3-3078-4854-A96B-7DE4F2D21631}" srcOrd="0" destOrd="0" presId="urn:microsoft.com/office/officeart/2005/8/layout/chevron1"/>
    <dgm:cxn modelId="{6E77AC6A-A9CC-41E5-9B77-F49C86CA807E}" type="presOf" srcId="{F5F75F0E-E212-42DE-A2B5-09C36F087AB5}" destId="{1D305422-C5BD-4372-A172-93BD48E51E6F}" srcOrd="0" destOrd="0" presId="urn:microsoft.com/office/officeart/2005/8/layout/chevron1"/>
    <dgm:cxn modelId="{2465B26F-CA59-4ACD-AA0E-A1360BF40AFE}" srcId="{3DE0AEB4-3A09-4D1F-B6AE-29D1669A19BA}" destId="{808E1A4D-B7EB-4539-8228-BD7B7760B1B3}" srcOrd="1" destOrd="0" parTransId="{6AFE3C87-B585-4EAB-A1E8-91DE4DE84998}" sibTransId="{0E3EFA8C-5230-46CE-A3DA-9B84C43DE4CC}"/>
    <dgm:cxn modelId="{CABF5676-3B94-4934-8283-989C105C2422}" type="presOf" srcId="{3DE0AEB4-3A09-4D1F-B6AE-29D1669A19BA}" destId="{05DD4B3E-1DDC-4FC6-B5A0-6E57D6A6BDA5}" srcOrd="0" destOrd="0" presId="urn:microsoft.com/office/officeart/2005/8/layout/chevron1"/>
    <dgm:cxn modelId="{AEB9FECF-A1B3-49F0-A1C3-1FDF81BC8856}" type="presOf" srcId="{23230BA0-3CF1-414B-A54B-F9A20A611B93}" destId="{9F9B7D8D-2B25-4E7B-BF98-E868FC7221A4}" srcOrd="0" destOrd="0" presId="urn:microsoft.com/office/officeart/2005/8/layout/chevron1"/>
    <dgm:cxn modelId="{B2A0F5FB-37D6-42FA-8E6A-0EEB987D5BCD}" srcId="{3DE0AEB4-3A09-4D1F-B6AE-29D1669A19BA}" destId="{23230BA0-3CF1-414B-A54B-F9A20A611B93}" srcOrd="2" destOrd="0" parTransId="{574ECB0B-3B53-42BC-A5E4-C49A81297DF1}" sibTransId="{A83AF0CB-40E2-4BDD-AF63-4A6786EA2CC5}"/>
    <dgm:cxn modelId="{26DFE3E7-3445-4E5B-BFFB-58CA6626107D}" type="presParOf" srcId="{05DD4B3E-1DDC-4FC6-B5A0-6E57D6A6BDA5}" destId="{1D305422-C5BD-4372-A172-93BD48E51E6F}" srcOrd="0" destOrd="0" presId="urn:microsoft.com/office/officeart/2005/8/layout/chevron1"/>
    <dgm:cxn modelId="{E04D63E9-213E-4733-9665-A48185DDCD19}" type="presParOf" srcId="{05DD4B3E-1DDC-4FC6-B5A0-6E57D6A6BDA5}" destId="{9120AB83-DE7E-4026-9C07-600F1C935EF7}" srcOrd="1" destOrd="0" presId="urn:microsoft.com/office/officeart/2005/8/layout/chevron1"/>
    <dgm:cxn modelId="{9E8FB841-2B35-49DA-8178-DF9459F20A5A}" type="presParOf" srcId="{05DD4B3E-1DDC-4FC6-B5A0-6E57D6A6BDA5}" destId="{D8A5FDC3-3078-4854-A96B-7DE4F2D21631}" srcOrd="2" destOrd="0" presId="urn:microsoft.com/office/officeart/2005/8/layout/chevron1"/>
    <dgm:cxn modelId="{7ABE6098-B452-4464-A03F-AC3869C248CE}" type="presParOf" srcId="{05DD4B3E-1DDC-4FC6-B5A0-6E57D6A6BDA5}" destId="{788939F2-8F1E-440A-A5F1-719C804FB224}" srcOrd="3" destOrd="0" presId="urn:microsoft.com/office/officeart/2005/8/layout/chevron1"/>
    <dgm:cxn modelId="{F03009FA-F97A-42BD-B998-C521518B4182}" type="presParOf" srcId="{05DD4B3E-1DDC-4FC6-B5A0-6E57D6A6BDA5}" destId="{9F9B7D8D-2B25-4E7B-BF98-E868FC7221A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5422-C5BD-4372-A172-93BD48E51E6F}">
      <dsp:nvSpPr>
        <dsp:cNvPr id="0" name=""/>
        <dsp:cNvSpPr/>
      </dsp:nvSpPr>
      <dsp:spPr>
        <a:xfrm>
          <a:off x="0" y="0"/>
          <a:ext cx="2492150" cy="383233"/>
        </a:xfrm>
        <a:prstGeom prst="chevron">
          <a:avLst/>
        </a:prstGeom>
        <a:solidFill>
          <a:srgbClr val="54C2F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過去</a:t>
          </a:r>
        </a:p>
      </dsp:txBody>
      <dsp:txXfrm>
        <a:off x="191617" y="0"/>
        <a:ext cx="2108917" cy="383233"/>
      </dsp:txXfrm>
    </dsp:sp>
    <dsp:sp modelId="{D8A5FDC3-3078-4854-A96B-7DE4F2D21631}">
      <dsp:nvSpPr>
        <dsp:cNvPr id="0" name=""/>
        <dsp:cNvSpPr/>
      </dsp:nvSpPr>
      <dsp:spPr>
        <a:xfrm>
          <a:off x="2244981" y="0"/>
          <a:ext cx="2492150" cy="383233"/>
        </a:xfrm>
        <a:prstGeom prst="chevron">
          <a:avLst/>
        </a:prstGeom>
        <a:solidFill>
          <a:srgbClr val="F9BE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現在</a:t>
          </a:r>
        </a:p>
      </dsp:txBody>
      <dsp:txXfrm>
        <a:off x="2436598" y="0"/>
        <a:ext cx="2108917" cy="383233"/>
      </dsp:txXfrm>
    </dsp:sp>
    <dsp:sp modelId="{9F9B7D8D-2B25-4E7B-BF98-E868FC7221A4}">
      <dsp:nvSpPr>
        <dsp:cNvPr id="0" name=""/>
        <dsp:cNvSpPr/>
      </dsp:nvSpPr>
      <dsp:spPr>
        <a:xfrm>
          <a:off x="4487916" y="0"/>
          <a:ext cx="2492150" cy="383233"/>
        </a:xfrm>
        <a:prstGeom prst="chevron">
          <a:avLst/>
        </a:prstGeom>
        <a:solidFill>
          <a:srgbClr val="EE55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未来</a:t>
          </a:r>
        </a:p>
      </dsp:txBody>
      <dsp:txXfrm>
        <a:off x="4679533" y="0"/>
        <a:ext cx="2108917" cy="38323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155106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122108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23991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46502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50092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91052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414747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325045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261045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330437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111112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182528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78981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1700867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40.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4.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人事管理　ご紹介補足資料</a:t>
            </a:r>
            <a:endParaRPr kumimoji="1" lang="ja-JP" altLang="en-US" dirty="0"/>
          </a:p>
        </p:txBody>
      </p:sp>
      <p:sp>
        <p:nvSpPr>
          <p:cNvPr id="4" name="テキスト ボックス 3">
            <a:extLst>
              <a:ext uri="{FF2B5EF4-FFF2-40B4-BE49-F238E27FC236}">
                <a16:creationId xmlns:a16="http://schemas.microsoft.com/office/drawing/2014/main" id="{7D7D26B3-AF3F-CA69-F971-F6197F48BE5E}"/>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79370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拡張項目により管理したい項目を自由に設計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ユーザ独自に項目を拡張できる拡張項目を最大</a:t>
            </a:r>
            <a:r>
              <a:rPr lang="en-US" altLang="ja-JP" dirty="0"/>
              <a:t>20,000</a:t>
            </a:r>
            <a:r>
              <a:rPr lang="ja-JP" altLang="en-US" dirty="0"/>
              <a:t>項目保持</a:t>
            </a:r>
            <a:endParaRPr lang="en-US" altLang="ja-JP" dirty="0"/>
          </a:p>
          <a:p>
            <a:r>
              <a:rPr lang="ja-JP" altLang="en-US" dirty="0"/>
              <a:t>グループ全体の人材データベースを統合し、会社を跨った従業員の異動やグループ全体での社員検索が可能です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3775348" y="1938744"/>
            <a:ext cx="2438264"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560228" y="1938744"/>
            <a:ext cx="3129580"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Freeform 364"/>
          <p:cNvSpPr>
            <a:spLocks noEditPoints="1"/>
          </p:cNvSpPr>
          <p:nvPr/>
        </p:nvSpPr>
        <p:spPr bwMode="auto">
          <a:xfrm>
            <a:off x="4487796" y="2364265"/>
            <a:ext cx="465676" cy="47604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 name="角丸四角形 9"/>
          <p:cNvSpPr/>
          <p:nvPr/>
        </p:nvSpPr>
        <p:spPr>
          <a:xfrm>
            <a:off x="4500666" y="2915396"/>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親会社</a:t>
            </a:r>
          </a:p>
        </p:txBody>
      </p:sp>
      <p:sp>
        <p:nvSpPr>
          <p:cNvPr id="11" name="角丸四角形 10"/>
          <p:cNvSpPr/>
          <p:nvPr/>
        </p:nvSpPr>
        <p:spPr>
          <a:xfrm>
            <a:off x="4057625" y="3212524"/>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2" name="角丸四角形 11"/>
          <p:cNvSpPr/>
          <p:nvPr/>
        </p:nvSpPr>
        <p:spPr>
          <a:xfrm>
            <a:off x="4988185" y="3211268"/>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3" name="角丸四角形 12"/>
          <p:cNvSpPr/>
          <p:nvPr/>
        </p:nvSpPr>
        <p:spPr>
          <a:xfrm>
            <a:off x="4057625" y="3509652"/>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4" name="角丸四角形 13"/>
          <p:cNvSpPr/>
          <p:nvPr/>
        </p:nvSpPr>
        <p:spPr>
          <a:xfrm>
            <a:off x="4988717" y="3508291"/>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5" name="右矢印 14"/>
          <p:cNvSpPr/>
          <p:nvPr/>
        </p:nvSpPr>
        <p:spPr>
          <a:xfrm rot="16200000">
            <a:off x="4687031" y="3743490"/>
            <a:ext cx="285467" cy="361719"/>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a:xfrm>
            <a:off x="549960" y="2228837"/>
            <a:ext cx="3892696" cy="2539157"/>
          </a:xfrm>
          <a:prstGeom prst="rect">
            <a:avLst/>
          </a:prstGeom>
        </p:spPr>
        <p:txBody>
          <a:bodyPr wrap="square">
            <a:spAutoFit/>
          </a:bodyPr>
          <a:lstStyle/>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■基本的な社員情報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・住所、家族情報、社員名、異動歴等</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■ファイル情報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Word,Excel</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画像等のファイル情報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■拡張項目</a:t>
            </a:r>
            <a:endPar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・取得資格の情報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・保有スキル・コンピテンシー情報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・自己申告情報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・アンケート情報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（職場環境、メンタルヘルスなど）</a:t>
            </a:r>
            <a:endParaRPr kumimoji="0" lang="en-US" altLang="ja-JP" sz="1200" kern="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拡張項目は最大</a:t>
            </a:r>
            <a:r>
              <a:rPr kumimoji="0" lang="ja-JP" altLang="en-US" sz="20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２</a:t>
            </a: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万項目保持</a:t>
            </a:r>
            <a:endParaRPr kumimoji="1" lang="en-US" altLang="ja-JP" sz="16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endParaRPr>
          </a:p>
        </p:txBody>
      </p:sp>
      <p:sp>
        <p:nvSpPr>
          <p:cNvPr id="17" name="右矢印 16"/>
          <p:cNvSpPr/>
          <p:nvPr/>
        </p:nvSpPr>
        <p:spPr>
          <a:xfrm>
            <a:off x="3304817" y="2384067"/>
            <a:ext cx="707763" cy="420183"/>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8" name="右矢印 17"/>
          <p:cNvSpPr/>
          <p:nvPr/>
        </p:nvSpPr>
        <p:spPr>
          <a:xfrm rot="5400000">
            <a:off x="4989920" y="3779504"/>
            <a:ext cx="285471" cy="36171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9" name="グループ化 18"/>
          <p:cNvGrpSpPr/>
          <p:nvPr/>
        </p:nvGrpSpPr>
        <p:grpSpPr>
          <a:xfrm>
            <a:off x="4131982" y="4131958"/>
            <a:ext cx="606038" cy="514027"/>
            <a:chOff x="8355560" y="2312876"/>
            <a:chExt cx="644932" cy="657522"/>
          </a:xfrm>
        </p:grpSpPr>
        <p:grpSp>
          <p:nvGrpSpPr>
            <p:cNvPr id="20" name="グループ化 226"/>
            <p:cNvGrpSpPr/>
            <p:nvPr/>
          </p:nvGrpSpPr>
          <p:grpSpPr>
            <a:xfrm>
              <a:off x="8714426" y="2312876"/>
              <a:ext cx="286066" cy="330076"/>
              <a:chOff x="1306116" y="1584321"/>
              <a:chExt cx="330200" cy="380999"/>
            </a:xfrm>
            <a:solidFill>
              <a:srgbClr val="EE5500"/>
            </a:solidFill>
          </p:grpSpPr>
          <p:sp>
            <p:nvSpPr>
              <p:cNvPr id="24" name="Freeform 168"/>
              <p:cNvSpPr>
                <a:spLocks noEditPoints="1"/>
              </p:cNvSpPr>
              <p:nvPr/>
            </p:nvSpPr>
            <p:spPr bwMode="auto">
              <a:xfrm>
                <a:off x="1306116" y="1584321"/>
                <a:ext cx="330200" cy="380999"/>
              </a:xfrm>
              <a:custGeom>
                <a:avLst/>
                <a:gdLst/>
                <a:ahLst/>
                <a:cxnLst>
                  <a:cxn ang="0">
                    <a:pos x="104" y="0"/>
                  </a:cxn>
                  <a:cxn ang="0">
                    <a:pos x="64" y="8"/>
                  </a:cxn>
                  <a:cxn ang="0">
                    <a:pos x="30" y="30"/>
                  </a:cxn>
                  <a:cxn ang="0">
                    <a:pos x="8" y="64"/>
                  </a:cxn>
                  <a:cxn ang="0">
                    <a:pos x="0" y="104"/>
                  </a:cxn>
                  <a:cxn ang="0">
                    <a:pos x="2" y="120"/>
                  </a:cxn>
                  <a:cxn ang="0">
                    <a:pos x="10" y="150"/>
                  </a:cxn>
                  <a:cxn ang="0">
                    <a:pos x="28" y="174"/>
                  </a:cxn>
                  <a:cxn ang="0">
                    <a:pos x="50" y="194"/>
                  </a:cxn>
                  <a:cxn ang="0">
                    <a:pos x="64" y="224"/>
                  </a:cxn>
                  <a:cxn ang="0">
                    <a:pos x="80" y="240"/>
                  </a:cxn>
                  <a:cxn ang="0">
                    <a:pos x="128" y="224"/>
                  </a:cxn>
                  <a:cxn ang="0">
                    <a:pos x="144" y="200"/>
                  </a:cxn>
                  <a:cxn ang="0">
                    <a:pos x="158" y="194"/>
                  </a:cxn>
                  <a:cxn ang="0">
                    <a:pos x="180" y="174"/>
                  </a:cxn>
                  <a:cxn ang="0">
                    <a:pos x="198" y="150"/>
                  </a:cxn>
                  <a:cxn ang="0">
                    <a:pos x="206" y="120"/>
                  </a:cxn>
                  <a:cxn ang="0">
                    <a:pos x="208" y="104"/>
                  </a:cxn>
                  <a:cxn ang="0">
                    <a:pos x="200" y="64"/>
                  </a:cxn>
                  <a:cxn ang="0">
                    <a:pos x="178" y="30"/>
                  </a:cxn>
                  <a:cxn ang="0">
                    <a:pos x="144" y="8"/>
                  </a:cxn>
                  <a:cxn ang="0">
                    <a:pos x="104" y="0"/>
                  </a:cxn>
                  <a:cxn ang="0">
                    <a:pos x="124" y="200"/>
                  </a:cxn>
                  <a:cxn ang="0">
                    <a:pos x="84" y="182"/>
                  </a:cxn>
                  <a:cxn ang="0">
                    <a:pos x="72" y="178"/>
                  </a:cxn>
                  <a:cxn ang="0">
                    <a:pos x="50" y="162"/>
                  </a:cxn>
                  <a:cxn ang="0">
                    <a:pos x="34" y="142"/>
                  </a:cxn>
                  <a:cxn ang="0">
                    <a:pos x="26" y="118"/>
                  </a:cxn>
                  <a:cxn ang="0">
                    <a:pos x="24" y="104"/>
                  </a:cxn>
                  <a:cxn ang="0">
                    <a:pos x="30" y="72"/>
                  </a:cxn>
                  <a:cxn ang="0">
                    <a:pos x="48" y="48"/>
                  </a:cxn>
                  <a:cxn ang="0">
                    <a:pos x="72" y="30"/>
                  </a:cxn>
                  <a:cxn ang="0">
                    <a:pos x="104" y="24"/>
                  </a:cxn>
                  <a:cxn ang="0">
                    <a:pos x="120" y="26"/>
                  </a:cxn>
                  <a:cxn ang="0">
                    <a:pos x="148" y="38"/>
                  </a:cxn>
                  <a:cxn ang="0">
                    <a:pos x="170" y="60"/>
                  </a:cxn>
                  <a:cxn ang="0">
                    <a:pos x="182" y="88"/>
                  </a:cxn>
                  <a:cxn ang="0">
                    <a:pos x="184" y="104"/>
                  </a:cxn>
                  <a:cxn ang="0">
                    <a:pos x="180" y="130"/>
                  </a:cxn>
                  <a:cxn ang="0">
                    <a:pos x="166" y="154"/>
                  </a:cxn>
                  <a:cxn ang="0">
                    <a:pos x="148" y="170"/>
                  </a:cxn>
                  <a:cxn ang="0">
                    <a:pos x="124" y="182"/>
                  </a:cxn>
                </a:cxnLst>
                <a:rect l="0" t="0" r="r" b="b"/>
                <a:pathLst>
                  <a:path w="208" h="240">
                    <a:moveTo>
                      <a:pt x="104" y="0"/>
                    </a:moveTo>
                    <a:lnTo>
                      <a:pt x="104" y="0"/>
                    </a:lnTo>
                    <a:lnTo>
                      <a:pt x="84" y="2"/>
                    </a:lnTo>
                    <a:lnTo>
                      <a:pt x="64" y="8"/>
                    </a:lnTo>
                    <a:lnTo>
                      <a:pt x="46" y="18"/>
                    </a:lnTo>
                    <a:lnTo>
                      <a:pt x="30" y="30"/>
                    </a:lnTo>
                    <a:lnTo>
                      <a:pt x="18" y="46"/>
                    </a:lnTo>
                    <a:lnTo>
                      <a:pt x="8" y="64"/>
                    </a:lnTo>
                    <a:lnTo>
                      <a:pt x="2" y="84"/>
                    </a:lnTo>
                    <a:lnTo>
                      <a:pt x="0" y="104"/>
                    </a:lnTo>
                    <a:lnTo>
                      <a:pt x="0" y="104"/>
                    </a:lnTo>
                    <a:lnTo>
                      <a:pt x="2" y="120"/>
                    </a:lnTo>
                    <a:lnTo>
                      <a:pt x="4" y="136"/>
                    </a:lnTo>
                    <a:lnTo>
                      <a:pt x="10" y="150"/>
                    </a:lnTo>
                    <a:lnTo>
                      <a:pt x="18" y="162"/>
                    </a:lnTo>
                    <a:lnTo>
                      <a:pt x="28" y="174"/>
                    </a:lnTo>
                    <a:lnTo>
                      <a:pt x="38" y="184"/>
                    </a:lnTo>
                    <a:lnTo>
                      <a:pt x="50" y="194"/>
                    </a:lnTo>
                    <a:lnTo>
                      <a:pt x="64" y="200"/>
                    </a:lnTo>
                    <a:lnTo>
                      <a:pt x="64" y="224"/>
                    </a:lnTo>
                    <a:lnTo>
                      <a:pt x="80" y="224"/>
                    </a:lnTo>
                    <a:lnTo>
                      <a:pt x="80" y="240"/>
                    </a:lnTo>
                    <a:lnTo>
                      <a:pt x="128" y="240"/>
                    </a:lnTo>
                    <a:lnTo>
                      <a:pt x="128" y="224"/>
                    </a:lnTo>
                    <a:lnTo>
                      <a:pt x="144" y="224"/>
                    </a:lnTo>
                    <a:lnTo>
                      <a:pt x="144" y="200"/>
                    </a:lnTo>
                    <a:lnTo>
                      <a:pt x="144" y="200"/>
                    </a:lnTo>
                    <a:lnTo>
                      <a:pt x="158" y="194"/>
                    </a:lnTo>
                    <a:lnTo>
                      <a:pt x="170" y="184"/>
                    </a:lnTo>
                    <a:lnTo>
                      <a:pt x="180" y="174"/>
                    </a:lnTo>
                    <a:lnTo>
                      <a:pt x="190" y="162"/>
                    </a:lnTo>
                    <a:lnTo>
                      <a:pt x="198" y="150"/>
                    </a:lnTo>
                    <a:lnTo>
                      <a:pt x="204" y="136"/>
                    </a:lnTo>
                    <a:lnTo>
                      <a:pt x="206" y="120"/>
                    </a:lnTo>
                    <a:lnTo>
                      <a:pt x="208" y="104"/>
                    </a:lnTo>
                    <a:lnTo>
                      <a:pt x="208" y="104"/>
                    </a:lnTo>
                    <a:lnTo>
                      <a:pt x="206" y="84"/>
                    </a:lnTo>
                    <a:lnTo>
                      <a:pt x="200" y="64"/>
                    </a:lnTo>
                    <a:lnTo>
                      <a:pt x="190" y="46"/>
                    </a:lnTo>
                    <a:lnTo>
                      <a:pt x="178" y="30"/>
                    </a:lnTo>
                    <a:lnTo>
                      <a:pt x="162" y="18"/>
                    </a:lnTo>
                    <a:lnTo>
                      <a:pt x="144" y="8"/>
                    </a:lnTo>
                    <a:lnTo>
                      <a:pt x="124" y="2"/>
                    </a:lnTo>
                    <a:lnTo>
                      <a:pt x="104" y="0"/>
                    </a:lnTo>
                    <a:close/>
                    <a:moveTo>
                      <a:pt x="124" y="182"/>
                    </a:moveTo>
                    <a:lnTo>
                      <a:pt x="124" y="200"/>
                    </a:lnTo>
                    <a:lnTo>
                      <a:pt x="84" y="200"/>
                    </a:lnTo>
                    <a:lnTo>
                      <a:pt x="84" y="182"/>
                    </a:lnTo>
                    <a:lnTo>
                      <a:pt x="84" y="182"/>
                    </a:lnTo>
                    <a:lnTo>
                      <a:pt x="72" y="178"/>
                    </a:lnTo>
                    <a:lnTo>
                      <a:pt x="60" y="170"/>
                    </a:lnTo>
                    <a:lnTo>
                      <a:pt x="50" y="162"/>
                    </a:lnTo>
                    <a:lnTo>
                      <a:pt x="42" y="154"/>
                    </a:lnTo>
                    <a:lnTo>
                      <a:pt x="34" y="142"/>
                    </a:lnTo>
                    <a:lnTo>
                      <a:pt x="28" y="130"/>
                    </a:lnTo>
                    <a:lnTo>
                      <a:pt x="26" y="118"/>
                    </a:lnTo>
                    <a:lnTo>
                      <a:pt x="24" y="104"/>
                    </a:lnTo>
                    <a:lnTo>
                      <a:pt x="24" y="104"/>
                    </a:lnTo>
                    <a:lnTo>
                      <a:pt x="26" y="88"/>
                    </a:lnTo>
                    <a:lnTo>
                      <a:pt x="30" y="72"/>
                    </a:lnTo>
                    <a:lnTo>
                      <a:pt x="38" y="60"/>
                    </a:lnTo>
                    <a:lnTo>
                      <a:pt x="48" y="48"/>
                    </a:lnTo>
                    <a:lnTo>
                      <a:pt x="60" y="38"/>
                    </a:lnTo>
                    <a:lnTo>
                      <a:pt x="72" y="30"/>
                    </a:lnTo>
                    <a:lnTo>
                      <a:pt x="88" y="26"/>
                    </a:lnTo>
                    <a:lnTo>
                      <a:pt x="104" y="24"/>
                    </a:lnTo>
                    <a:lnTo>
                      <a:pt x="104" y="24"/>
                    </a:lnTo>
                    <a:lnTo>
                      <a:pt x="120" y="26"/>
                    </a:lnTo>
                    <a:lnTo>
                      <a:pt x="136" y="30"/>
                    </a:lnTo>
                    <a:lnTo>
                      <a:pt x="148" y="38"/>
                    </a:lnTo>
                    <a:lnTo>
                      <a:pt x="160" y="48"/>
                    </a:lnTo>
                    <a:lnTo>
                      <a:pt x="170" y="60"/>
                    </a:lnTo>
                    <a:lnTo>
                      <a:pt x="178" y="72"/>
                    </a:lnTo>
                    <a:lnTo>
                      <a:pt x="182" y="88"/>
                    </a:lnTo>
                    <a:lnTo>
                      <a:pt x="184" y="104"/>
                    </a:lnTo>
                    <a:lnTo>
                      <a:pt x="184" y="104"/>
                    </a:lnTo>
                    <a:lnTo>
                      <a:pt x="182" y="118"/>
                    </a:lnTo>
                    <a:lnTo>
                      <a:pt x="180" y="130"/>
                    </a:lnTo>
                    <a:lnTo>
                      <a:pt x="174" y="142"/>
                    </a:lnTo>
                    <a:lnTo>
                      <a:pt x="166" y="154"/>
                    </a:lnTo>
                    <a:lnTo>
                      <a:pt x="158" y="162"/>
                    </a:lnTo>
                    <a:lnTo>
                      <a:pt x="148" y="170"/>
                    </a:lnTo>
                    <a:lnTo>
                      <a:pt x="136" y="178"/>
                    </a:lnTo>
                    <a:lnTo>
                      <a:pt x="124"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171"/>
              <p:cNvSpPr>
                <a:spLocks/>
              </p:cNvSpPr>
              <p:nvPr/>
            </p:nvSpPr>
            <p:spPr bwMode="auto">
              <a:xfrm>
                <a:off x="1382316" y="1673225"/>
                <a:ext cx="177800" cy="92075"/>
              </a:xfrm>
              <a:custGeom>
                <a:avLst/>
                <a:gdLst/>
                <a:ahLst/>
                <a:cxnLst>
                  <a:cxn ang="0">
                    <a:pos x="56" y="58"/>
                  </a:cxn>
                  <a:cxn ang="0">
                    <a:pos x="32" y="34"/>
                  </a:cxn>
                  <a:cxn ang="0">
                    <a:pos x="16" y="50"/>
                  </a:cxn>
                  <a:cxn ang="0">
                    <a:pos x="0" y="32"/>
                  </a:cxn>
                  <a:cxn ang="0">
                    <a:pos x="32" y="0"/>
                  </a:cxn>
                  <a:cxn ang="0">
                    <a:pos x="56" y="24"/>
                  </a:cxn>
                  <a:cxn ang="0">
                    <a:pos x="80" y="0"/>
                  </a:cxn>
                  <a:cxn ang="0">
                    <a:pos x="112" y="32"/>
                  </a:cxn>
                  <a:cxn ang="0">
                    <a:pos x="96" y="50"/>
                  </a:cxn>
                  <a:cxn ang="0">
                    <a:pos x="80" y="34"/>
                  </a:cxn>
                  <a:cxn ang="0">
                    <a:pos x="56" y="58"/>
                  </a:cxn>
                </a:cxnLst>
                <a:rect l="0" t="0" r="r" b="b"/>
                <a:pathLst>
                  <a:path w="112" h="58">
                    <a:moveTo>
                      <a:pt x="56" y="58"/>
                    </a:moveTo>
                    <a:lnTo>
                      <a:pt x="32" y="34"/>
                    </a:lnTo>
                    <a:lnTo>
                      <a:pt x="16" y="50"/>
                    </a:lnTo>
                    <a:lnTo>
                      <a:pt x="0" y="32"/>
                    </a:lnTo>
                    <a:lnTo>
                      <a:pt x="32" y="0"/>
                    </a:lnTo>
                    <a:lnTo>
                      <a:pt x="56" y="24"/>
                    </a:lnTo>
                    <a:lnTo>
                      <a:pt x="80" y="0"/>
                    </a:lnTo>
                    <a:lnTo>
                      <a:pt x="112" y="32"/>
                    </a:lnTo>
                    <a:lnTo>
                      <a:pt x="96" y="50"/>
                    </a:lnTo>
                    <a:lnTo>
                      <a:pt x="80" y="34"/>
                    </a:lnTo>
                    <a:lnTo>
                      <a:pt x="5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1" name="グループ化 61"/>
            <p:cNvGrpSpPr/>
            <p:nvPr/>
          </p:nvGrpSpPr>
          <p:grpSpPr>
            <a:xfrm>
              <a:off x="8355560" y="2478941"/>
              <a:ext cx="464912" cy="491457"/>
              <a:chOff x="646113" y="649288"/>
              <a:chExt cx="355600" cy="381000"/>
            </a:xfrm>
            <a:solidFill>
              <a:srgbClr val="EE5500"/>
            </a:solidFill>
          </p:grpSpPr>
          <p:sp>
            <p:nvSpPr>
              <p:cNvPr id="22"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
        <p:nvSpPr>
          <p:cNvPr id="26" name="角丸四角形 25"/>
          <p:cNvSpPr/>
          <p:nvPr/>
        </p:nvSpPr>
        <p:spPr>
          <a:xfrm>
            <a:off x="560228" y="1889367"/>
            <a:ext cx="3129580"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管理できる項目</a:t>
            </a:r>
            <a:endPar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27" name="角丸四角形 26"/>
          <p:cNvSpPr/>
          <p:nvPr/>
        </p:nvSpPr>
        <p:spPr>
          <a:xfrm>
            <a:off x="3775348" y="1889367"/>
            <a:ext cx="2438264"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グループ人事統合</a:t>
            </a:r>
            <a:r>
              <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DB</a:t>
            </a:r>
          </a:p>
        </p:txBody>
      </p:sp>
      <p:grpSp>
        <p:nvGrpSpPr>
          <p:cNvPr id="28" name="グループ化 27"/>
          <p:cNvGrpSpPr/>
          <p:nvPr/>
        </p:nvGrpSpPr>
        <p:grpSpPr>
          <a:xfrm>
            <a:off x="5033384" y="2499539"/>
            <a:ext cx="368141" cy="343415"/>
            <a:chOff x="1535113" y="649288"/>
            <a:chExt cx="381000" cy="381000"/>
          </a:xfrm>
          <a:solidFill>
            <a:srgbClr val="EE5500"/>
          </a:solidFill>
        </p:grpSpPr>
        <p:sp>
          <p:nvSpPr>
            <p:cNvPr id="29"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5" name="正方形/長方形 34"/>
          <p:cNvSpPr/>
          <p:nvPr/>
        </p:nvSpPr>
        <p:spPr>
          <a:xfrm>
            <a:off x="4651588" y="4098984"/>
            <a:ext cx="2044648"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・研修計画</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・人員配置計画</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・調査分析</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etc</a:t>
            </a:r>
            <a:endPar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AutoShape 2"/>
          <p:cNvSpPr>
            <a:spLocks noChangeArrowheads="1"/>
          </p:cNvSpPr>
          <p:nvPr/>
        </p:nvSpPr>
        <p:spPr bwMode="auto">
          <a:xfrm>
            <a:off x="6678767" y="3030980"/>
            <a:ext cx="1875186" cy="1658173"/>
          </a:xfrm>
          <a:prstGeom prst="cube">
            <a:avLst>
              <a:gd name="adj" fmla="val 16403"/>
            </a:avLst>
          </a:prstGeom>
          <a:solidFill>
            <a:schemeClr val="accent2">
              <a:lumMod val="20000"/>
              <a:lumOff val="80000"/>
            </a:schemeClr>
          </a:solidFill>
          <a:ln w="9525" cap="flat" cmpd="sng" algn="ctr">
            <a:solidFill>
              <a:srgbClr val="00AEEB"/>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37" name="Line 16"/>
          <p:cNvSpPr>
            <a:spLocks noChangeShapeType="1"/>
          </p:cNvSpPr>
          <p:nvPr/>
        </p:nvSpPr>
        <p:spPr bwMode="auto">
          <a:xfrm flipH="1" flipV="1">
            <a:off x="6940837" y="3556748"/>
            <a:ext cx="0" cy="1024391"/>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Line 17"/>
          <p:cNvSpPr>
            <a:spLocks noChangeShapeType="1"/>
          </p:cNvSpPr>
          <p:nvPr/>
        </p:nvSpPr>
        <p:spPr bwMode="auto">
          <a:xfrm flipV="1">
            <a:off x="6918429" y="4558467"/>
            <a:ext cx="1182600" cy="11382"/>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Line 20"/>
          <p:cNvSpPr>
            <a:spLocks noChangeShapeType="1"/>
          </p:cNvSpPr>
          <p:nvPr/>
        </p:nvSpPr>
        <p:spPr bwMode="auto">
          <a:xfrm flipV="1">
            <a:off x="6955150" y="3798236"/>
            <a:ext cx="736879" cy="762674"/>
          </a:xfrm>
          <a:prstGeom prst="line">
            <a:avLst/>
          </a:prstGeom>
          <a:solidFill>
            <a:schemeClr val="accent2">
              <a:lumMod val="20000"/>
              <a:lumOff val="80000"/>
            </a:schemeClr>
          </a:solidFill>
          <a:ln w="3175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テキスト ボックス 39"/>
          <p:cNvSpPr txBox="1"/>
          <p:nvPr/>
        </p:nvSpPr>
        <p:spPr>
          <a:xfrm>
            <a:off x="6726338" y="3364095"/>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人事属性</a:t>
            </a:r>
          </a:p>
        </p:txBody>
      </p:sp>
      <p:sp>
        <p:nvSpPr>
          <p:cNvPr id="41" name="テキスト ボックス 40"/>
          <p:cNvSpPr txBox="1"/>
          <p:nvPr/>
        </p:nvSpPr>
        <p:spPr>
          <a:xfrm>
            <a:off x="7554522" y="4307547"/>
            <a:ext cx="479375"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時系列</a:t>
            </a:r>
          </a:p>
        </p:txBody>
      </p:sp>
      <p:sp>
        <p:nvSpPr>
          <p:cNvPr id="42" name="テキスト ボックス 41"/>
          <p:cNvSpPr txBox="1"/>
          <p:nvPr/>
        </p:nvSpPr>
        <p:spPr>
          <a:xfrm>
            <a:off x="7546268" y="3588137"/>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管理法人</a:t>
            </a:r>
            <a:endParaRPr kumimoji="1" lang="en-US" altLang="ja-JP"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正方形/長方形 42"/>
          <p:cNvSpPr/>
          <p:nvPr/>
        </p:nvSpPr>
        <p:spPr>
          <a:xfrm>
            <a:off x="6624736" y="1938744"/>
            <a:ext cx="262778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履歴情報 </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管理項目 </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管理法人の</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3</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方向へ</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データを拡張する　</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9900"/>
                </a:solidFill>
                <a:effectLst/>
                <a:uLnTx/>
                <a:uFillTx/>
                <a:latin typeface="メイリオ" pitchFamily="50" charset="-128"/>
                <a:ea typeface="メイリオ" pitchFamily="50" charset="-128"/>
                <a:cs typeface="メイリオ" pitchFamily="50" charset="-128"/>
              </a:rPr>
              <a:t>成長モデル</a:t>
            </a:r>
          </a:p>
        </p:txBody>
      </p:sp>
    </p:spTree>
    <p:extLst>
      <p:ext uri="{BB962C8B-B14F-4D97-AF65-F5344CB8AC3E}">
        <p14:creationId xmlns:p14="http://schemas.microsoft.com/office/powerpoint/2010/main" val="360277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過去・現在・未来、基準日時点のレポートを自由に出力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データの履歴管理機能により、様々な情報を基準となる時間軸を指定し、時系列に情報を</a:t>
            </a:r>
            <a:endParaRPr lang="en-US" altLang="ja-JP" dirty="0"/>
          </a:p>
          <a:p>
            <a:r>
              <a:rPr lang="ja-JP" altLang="en-US" dirty="0"/>
              <a:t>スライスして参照、活用することが可能</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Text Box 13"/>
          <p:cNvSpPr txBox="1">
            <a:spLocks noChangeArrowheads="1"/>
          </p:cNvSpPr>
          <p:nvPr/>
        </p:nvSpPr>
        <p:spPr bwMode="auto">
          <a:xfrm>
            <a:off x="1155836" y="1563638"/>
            <a:ext cx="7634331" cy="45140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例）　前期末時点の情報で社員情報を抽出し考課を実施</a:t>
            </a:r>
          </a:p>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今月</a:t>
            </a: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日時点での組織階層図に個人名を当時の役職名称付きで出力したい</a:t>
            </a:r>
          </a:p>
        </p:txBody>
      </p:sp>
      <p:grpSp>
        <p:nvGrpSpPr>
          <p:cNvPr id="8" name="Group 3"/>
          <p:cNvGrpSpPr>
            <a:grpSpLocks/>
          </p:cNvGrpSpPr>
          <p:nvPr/>
        </p:nvGrpSpPr>
        <p:grpSpPr bwMode="auto">
          <a:xfrm>
            <a:off x="2139482" y="2031864"/>
            <a:ext cx="4790365" cy="432751"/>
            <a:chOff x="1813" y="1776"/>
            <a:chExt cx="2244" cy="236"/>
          </a:xfrm>
        </p:grpSpPr>
        <p:sp>
          <p:nvSpPr>
            <p:cNvPr id="9" name="Text Box 4"/>
            <p:cNvSpPr txBox="1">
              <a:spLocks noChangeArrowheads="1"/>
            </p:cNvSpPr>
            <p:nvPr/>
          </p:nvSpPr>
          <p:spPr bwMode="auto">
            <a:xfrm>
              <a:off x="2721"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0" name="Text Box 8"/>
            <p:cNvSpPr txBox="1">
              <a:spLocks noChangeArrowheads="1"/>
            </p:cNvSpPr>
            <p:nvPr/>
          </p:nvSpPr>
          <p:spPr bwMode="auto">
            <a:xfrm>
              <a:off x="189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1" name="Text Box 9"/>
            <p:cNvSpPr txBox="1">
              <a:spLocks noChangeArrowheads="1"/>
            </p:cNvSpPr>
            <p:nvPr/>
          </p:nvSpPr>
          <p:spPr bwMode="auto">
            <a:xfrm>
              <a:off x="2791"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2" name="Text Box 10"/>
            <p:cNvSpPr txBox="1">
              <a:spLocks noChangeArrowheads="1"/>
            </p:cNvSpPr>
            <p:nvPr/>
          </p:nvSpPr>
          <p:spPr bwMode="auto">
            <a:xfrm>
              <a:off x="378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3" name="Text Box 11"/>
            <p:cNvSpPr txBox="1">
              <a:spLocks noChangeArrowheads="1"/>
            </p:cNvSpPr>
            <p:nvPr/>
          </p:nvSpPr>
          <p:spPr bwMode="auto">
            <a:xfrm>
              <a:off x="1813"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4" name="Text Box 12"/>
            <p:cNvSpPr txBox="1">
              <a:spLocks noChangeArrowheads="1"/>
            </p:cNvSpPr>
            <p:nvPr/>
          </p:nvSpPr>
          <p:spPr bwMode="auto">
            <a:xfrm>
              <a:off x="3718"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grpSp>
      <p:graphicFrame>
        <p:nvGraphicFramePr>
          <p:cNvPr id="15" name="図表 14"/>
          <p:cNvGraphicFramePr/>
          <p:nvPr>
            <p:extLst>
              <p:ext uri="{D42A27DB-BD31-4B8C-83A1-F6EECF244321}">
                <p14:modId xmlns:p14="http://schemas.microsoft.com/office/powerpoint/2010/main" val="1351356678"/>
              </p:ext>
            </p:extLst>
          </p:nvPr>
        </p:nvGraphicFramePr>
        <p:xfrm>
          <a:off x="1043608" y="2463912"/>
          <a:ext cx="6982113" cy="38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Box 18"/>
          <p:cNvSpPr txBox="1">
            <a:spLocks noChangeArrowheads="1"/>
          </p:cNvSpPr>
          <p:nvPr/>
        </p:nvSpPr>
        <p:spPr bwMode="auto">
          <a:xfrm>
            <a:off x="5669349" y="4730102"/>
            <a:ext cx="1548822" cy="253916"/>
          </a:xfrm>
          <a:prstGeom prst="rect">
            <a:avLst/>
          </a:prstGeom>
          <a:noFill/>
          <a:ln w="57150"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組織図</a:t>
            </a:r>
            <a:r>
              <a:rPr kumimoji="0" lang="en-US" altLang="ja-JP"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EXCEL</a:t>
            </a: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抽出機能</a:t>
            </a:r>
          </a:p>
        </p:txBody>
      </p:sp>
      <p:pic>
        <p:nvPicPr>
          <p:cNvPr id="17" name="図 16"/>
          <p:cNvPicPr>
            <a:picLocks noChangeAspect="1"/>
          </p:cNvPicPr>
          <p:nvPr/>
        </p:nvPicPr>
        <p:blipFill rotWithShape="1">
          <a:blip r:embed="rId7"/>
          <a:srcRect l="10858" r="14097"/>
          <a:stretch/>
        </p:blipFill>
        <p:spPr>
          <a:xfrm>
            <a:off x="1331640" y="2931964"/>
            <a:ext cx="2515288" cy="1742941"/>
          </a:xfrm>
          <a:prstGeom prst="rect">
            <a:avLst/>
          </a:prstGeom>
          <a:ln>
            <a:solidFill>
              <a:schemeClr val="bg1">
                <a:lumMod val="85000"/>
              </a:schemeClr>
            </a:solidFill>
          </a:ln>
          <a:effectLst>
            <a:outerShdw blurRad="50800" dist="38100" dir="8100000" algn="tr" rotWithShape="0">
              <a:prstClr val="black">
                <a:alpha val="40000"/>
              </a:prstClr>
            </a:outerShdw>
          </a:effectLst>
        </p:spPr>
      </p:pic>
      <p:pic>
        <p:nvPicPr>
          <p:cNvPr id="18" name="図 17"/>
          <p:cNvPicPr>
            <a:picLocks noChangeAspect="1"/>
          </p:cNvPicPr>
          <p:nvPr/>
        </p:nvPicPr>
        <p:blipFill>
          <a:blip r:embed="rId8"/>
          <a:stretch>
            <a:fillRect/>
          </a:stretch>
        </p:blipFill>
        <p:spPr>
          <a:xfrm>
            <a:off x="5004471" y="2948344"/>
            <a:ext cx="2654858" cy="174294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1260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蓄積された人事情報から統計情報を抽出</a:t>
            </a:r>
          </a:p>
          <a:p>
            <a:endParaRPr kumimoji="1" lang="ja-JP" altLang="en-US" dirty="0"/>
          </a:p>
        </p:txBody>
      </p:sp>
      <p:sp>
        <p:nvSpPr>
          <p:cNvPr id="5" name="テキスト プレースホルダー 4"/>
          <p:cNvSpPr>
            <a:spLocks noGrp="1"/>
          </p:cNvSpPr>
          <p:nvPr>
            <p:ph type="body" sz="quarter" idx="17"/>
          </p:nvPr>
        </p:nvSpPr>
        <p:spPr>
          <a:xfrm>
            <a:off x="251618" y="917812"/>
            <a:ext cx="8748874" cy="279306"/>
          </a:xfrm>
        </p:spPr>
        <p:txBody>
          <a:bodyPr/>
          <a:lstStyle/>
          <a:p>
            <a:r>
              <a:rPr lang="ja-JP" altLang="en-US" dirty="0"/>
              <a:t>統計情報抽出ツールを標準装備しているので、出力フォーマット定義画面と、抽出・閲覧画面を使って蓄積した情報から、任意の統計資料を作成することができます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57057" y="1650323"/>
            <a:ext cx="6467171" cy="3033184"/>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Text Box 51"/>
          <p:cNvSpPr txBox="1">
            <a:spLocks noChangeArrowheads="1"/>
          </p:cNvSpPr>
          <p:nvPr/>
        </p:nvSpPr>
        <p:spPr bwMode="auto">
          <a:xfrm>
            <a:off x="296122" y="4413761"/>
            <a:ext cx="5628465" cy="246221"/>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「人事」「給与」共通機能　人事</a:t>
            </a: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給与単独で利用の場合は扱えるデータに制限があります</a:t>
            </a:r>
          </a:p>
        </p:txBody>
      </p:sp>
      <p:sp>
        <p:nvSpPr>
          <p:cNvPr id="9" name="Text Box 13"/>
          <p:cNvSpPr txBox="1">
            <a:spLocks noChangeArrowheads="1"/>
          </p:cNvSpPr>
          <p:nvPr/>
        </p:nvSpPr>
        <p:spPr bwMode="auto">
          <a:xfrm>
            <a:off x="277137" y="2951510"/>
            <a:ext cx="985518"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性別</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年齢</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所属部門</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sp>
        <p:nvSpPr>
          <p:cNvPr id="10" name="Text Box 14"/>
          <p:cNvSpPr txBox="1">
            <a:spLocks noChangeArrowheads="1"/>
          </p:cNvSpPr>
          <p:nvPr/>
        </p:nvSpPr>
        <p:spPr bwMode="auto">
          <a:xfrm>
            <a:off x="1342046" y="2016271"/>
            <a:ext cx="283869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賃金項目、勤怠項目、</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取得資格、保有スキル、</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grpSp>
        <p:nvGrpSpPr>
          <p:cNvPr id="11" name="グループ化 10"/>
          <p:cNvGrpSpPr/>
          <p:nvPr/>
        </p:nvGrpSpPr>
        <p:grpSpPr>
          <a:xfrm>
            <a:off x="215516" y="1768872"/>
            <a:ext cx="4873185" cy="2618063"/>
            <a:chOff x="215516" y="1959682"/>
            <a:chExt cx="4873185" cy="2618063"/>
          </a:xfrm>
        </p:grpSpPr>
        <p:cxnSp>
          <p:nvCxnSpPr>
            <p:cNvPr id="12" name="直線コネクタ 11"/>
            <p:cNvCxnSpPr/>
            <p:nvPr/>
          </p:nvCxnSpPr>
          <p:spPr>
            <a:xfrm>
              <a:off x="215516" y="2688940"/>
              <a:ext cx="4873185" cy="9566"/>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3" name="直線コネクタ 12"/>
            <p:cNvCxnSpPr/>
            <p:nvPr/>
          </p:nvCxnSpPr>
          <p:spPr>
            <a:xfrm flipV="1">
              <a:off x="1272610" y="1959682"/>
              <a:ext cx="8873" cy="2618063"/>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4" name="直線コネクタ 13"/>
            <p:cNvCxnSpPr/>
            <p:nvPr/>
          </p:nvCxnSpPr>
          <p:spPr>
            <a:xfrm flipV="1">
              <a:off x="1243808" y="3945042"/>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5" name="直線コネクタ 14"/>
            <p:cNvCxnSpPr/>
            <p:nvPr/>
          </p:nvCxnSpPr>
          <p:spPr>
            <a:xfrm>
              <a:off x="1223628" y="4523125"/>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a:off x="1223628" y="3337012"/>
              <a:ext cx="3821774" cy="17292"/>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flipV="1">
              <a:off x="2196634" y="2651297"/>
              <a:ext cx="10385"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flipV="1">
              <a:off x="3110355" y="2651297"/>
              <a:ext cx="4629"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flipH="1" flipV="1">
              <a:off x="4022949" y="2651297"/>
              <a:ext cx="11998"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V="1">
              <a:off x="4932907" y="2651297"/>
              <a:ext cx="10385" cy="1926448"/>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grpSp>
      <p:sp>
        <p:nvSpPr>
          <p:cNvPr id="21" name="角丸四角形 20"/>
          <p:cNvSpPr/>
          <p:nvPr/>
        </p:nvSpPr>
        <p:spPr>
          <a:xfrm>
            <a:off x="346906" y="3914320"/>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統計</a:t>
            </a:r>
          </a:p>
        </p:txBody>
      </p:sp>
      <p:sp>
        <p:nvSpPr>
          <p:cNvPr id="22" name="角丸四角形 21"/>
          <p:cNvSpPr/>
          <p:nvPr/>
        </p:nvSpPr>
        <p:spPr>
          <a:xfrm>
            <a:off x="346906" y="4167843"/>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一覧</a:t>
            </a:r>
          </a:p>
        </p:txBody>
      </p:sp>
      <p:sp>
        <p:nvSpPr>
          <p:cNvPr id="23" name="角丸四角形 22"/>
          <p:cNvSpPr/>
          <p:nvPr/>
        </p:nvSpPr>
        <p:spPr>
          <a:xfrm>
            <a:off x="3442868" y="1887612"/>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属性別</a:t>
            </a:r>
          </a:p>
        </p:txBody>
      </p:sp>
      <p:sp>
        <p:nvSpPr>
          <p:cNvPr id="24" name="角丸四角形 23"/>
          <p:cNvSpPr/>
          <p:nvPr/>
        </p:nvSpPr>
        <p:spPr>
          <a:xfrm>
            <a:off x="344286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項目集計</a:t>
            </a:r>
          </a:p>
        </p:txBody>
      </p:sp>
      <p:sp>
        <p:nvSpPr>
          <p:cNvPr id="25" name="角丸四角形 24"/>
          <p:cNvSpPr/>
          <p:nvPr/>
        </p:nvSpPr>
        <p:spPr>
          <a:xfrm>
            <a:off x="443372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月別統計</a:t>
            </a:r>
          </a:p>
        </p:txBody>
      </p:sp>
      <p:sp>
        <p:nvSpPr>
          <p:cNvPr id="26" name="角丸四角形 25"/>
          <p:cNvSpPr/>
          <p:nvPr/>
        </p:nvSpPr>
        <p:spPr>
          <a:xfrm>
            <a:off x="443372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年度別統計</a:t>
            </a:r>
          </a:p>
        </p:txBody>
      </p:sp>
      <p:sp>
        <p:nvSpPr>
          <p:cNvPr id="27" name="Text Box 19"/>
          <p:cNvSpPr txBox="1">
            <a:spLocks noChangeArrowheads="1"/>
          </p:cNvSpPr>
          <p:nvPr/>
        </p:nvSpPr>
        <p:spPr bwMode="auto">
          <a:xfrm>
            <a:off x="1688244"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合計</a:t>
            </a:r>
          </a:p>
        </p:txBody>
      </p:sp>
      <p:sp>
        <p:nvSpPr>
          <p:cNvPr id="28" name="Text Box 20"/>
          <p:cNvSpPr txBox="1">
            <a:spLocks noChangeArrowheads="1"/>
          </p:cNvSpPr>
          <p:nvPr/>
        </p:nvSpPr>
        <p:spPr bwMode="auto">
          <a:xfrm>
            <a:off x="2804460"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平均</a:t>
            </a:r>
          </a:p>
        </p:txBody>
      </p:sp>
      <p:sp>
        <p:nvSpPr>
          <p:cNvPr id="29" name="Text Box 21"/>
          <p:cNvSpPr txBox="1">
            <a:spLocks noChangeArrowheads="1"/>
          </p:cNvSpPr>
          <p:nvPr/>
        </p:nvSpPr>
        <p:spPr bwMode="auto">
          <a:xfrm>
            <a:off x="3956588"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件数</a:t>
            </a:r>
          </a:p>
        </p:txBody>
      </p:sp>
      <p:sp>
        <p:nvSpPr>
          <p:cNvPr id="30" name="角丸四角形 29"/>
          <p:cNvSpPr/>
          <p:nvPr/>
        </p:nvSpPr>
        <p:spPr>
          <a:xfrm>
            <a:off x="151561" y="1642781"/>
            <a:ext cx="1092247" cy="616422"/>
          </a:xfrm>
          <a:prstGeom prst="roundRect">
            <a:avLst/>
          </a:prstGeom>
          <a:solidFill>
            <a:srgbClr val="54C2F0"/>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統計資料</a:t>
            </a:r>
            <a:endParaRPr kumimoji="1"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管理</a:t>
            </a:r>
          </a:p>
        </p:txBody>
      </p:sp>
      <p:sp>
        <p:nvSpPr>
          <p:cNvPr id="31" name="正方形/長方形 30"/>
          <p:cNvSpPr/>
          <p:nvPr/>
        </p:nvSpPr>
        <p:spPr>
          <a:xfrm>
            <a:off x="5088701" y="2479834"/>
            <a:ext cx="1535527" cy="1904367"/>
          </a:xfrm>
          <a:prstGeom prst="rect">
            <a:avLst/>
          </a:prstGeom>
        </p:spPr>
        <p:txBody>
          <a:bodyPr wrap="square" anchor="ctr">
            <a:spAutoFit/>
          </a:bodyPr>
          <a:lstStyle/>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出力例</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・年度別人員推移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・所属別人員統計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・所属別考課分布表</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・人員構成ピラミッド</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・スキルマップ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・所属別年代別人員構成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・支給金額月別集計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・男女別等級別平均賃金</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en-US" altLang="ja-JP" sz="95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etc</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 name="Text Box 13"/>
          <p:cNvSpPr txBox="1">
            <a:spLocks noChangeArrowheads="1"/>
          </p:cNvSpPr>
          <p:nvPr/>
        </p:nvSpPr>
        <p:spPr bwMode="auto">
          <a:xfrm>
            <a:off x="269301" y="2521725"/>
            <a:ext cx="1058903"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集計キー項目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3" name="Text Box 13"/>
          <p:cNvSpPr txBox="1">
            <a:spLocks noChangeArrowheads="1"/>
          </p:cNvSpPr>
          <p:nvPr/>
        </p:nvSpPr>
        <p:spPr bwMode="auto">
          <a:xfrm>
            <a:off x="1435459" y="1696864"/>
            <a:ext cx="1692188"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集計対象項目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34" name="表 33"/>
          <p:cNvGraphicFramePr>
            <a:graphicFrameLocks noGrp="1"/>
          </p:cNvGraphicFramePr>
          <p:nvPr/>
        </p:nvGraphicFramePr>
        <p:xfrm>
          <a:off x="6577101" y="1699664"/>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139401">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2012</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2013</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2014</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2015</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6845737" y="2096363"/>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204108">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英語業務可能</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英語日常会話</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英語資料作成</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12</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10</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9</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7</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6" name="表 35"/>
          <p:cNvGraphicFramePr>
            <a:graphicFrameLocks noGrp="1"/>
          </p:cNvGraphicFramePr>
          <p:nvPr/>
        </p:nvGraphicFramePr>
        <p:xfrm>
          <a:off x="7071132" y="2596964"/>
          <a:ext cx="1929360" cy="919603"/>
        </p:xfrm>
        <a:graphic>
          <a:graphicData uri="http://schemas.openxmlformats.org/drawingml/2006/table">
            <a:tbl>
              <a:tblPr firstRow="1" bandRow="1"/>
              <a:tblGrid>
                <a:gridCol w="482340">
                  <a:extLst>
                    <a:ext uri="{9D8B030D-6E8A-4147-A177-3AD203B41FA5}">
                      <a16:colId xmlns:a16="http://schemas.microsoft.com/office/drawing/2014/main" val="20000"/>
                    </a:ext>
                  </a:extLst>
                </a:gridCol>
                <a:gridCol w="482340">
                  <a:extLst>
                    <a:ext uri="{9D8B030D-6E8A-4147-A177-3AD203B41FA5}">
                      <a16:colId xmlns:a16="http://schemas.microsoft.com/office/drawing/2014/main" val="20001"/>
                    </a:ext>
                  </a:extLst>
                </a:gridCol>
                <a:gridCol w="482340">
                  <a:extLst>
                    <a:ext uri="{9D8B030D-6E8A-4147-A177-3AD203B41FA5}">
                      <a16:colId xmlns:a16="http://schemas.microsoft.com/office/drawing/2014/main" val="20002"/>
                    </a:ext>
                  </a:extLst>
                </a:gridCol>
                <a:gridCol w="482340">
                  <a:extLst>
                    <a:ext uri="{9D8B030D-6E8A-4147-A177-3AD203B41FA5}">
                      <a16:colId xmlns:a16="http://schemas.microsoft.com/office/drawing/2014/main" val="20003"/>
                    </a:ext>
                  </a:extLst>
                </a:gridCol>
              </a:tblGrid>
              <a:tr h="25354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基本給</a:t>
                      </a:r>
                      <a:endParaRPr kumimoji="1" lang="en-US" altLang="ja-JP" sz="800" dirty="0">
                        <a:latin typeface="メイリオ" pitchFamily="50" charset="-128"/>
                        <a:ea typeface="メイリオ" pitchFamily="50" charset="-128"/>
                        <a:cs typeface="メイリオ" pitchFamily="50" charset="-128"/>
                      </a:endParaRPr>
                    </a:p>
                    <a:p>
                      <a:pPr algn="ctr"/>
                      <a:r>
                        <a:rPr kumimoji="1" lang="ja-JP" altLang="en-US" sz="800" dirty="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283,430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43080">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431,235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105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280,110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6003">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
        <p:nvSpPr>
          <p:cNvPr id="37" name="正方形/長方形 36"/>
          <p:cNvSpPr/>
          <p:nvPr/>
        </p:nvSpPr>
        <p:spPr>
          <a:xfrm>
            <a:off x="6567146" y="1642781"/>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年度別人員推移</a:t>
            </a:r>
          </a:p>
        </p:txBody>
      </p:sp>
      <p:sp>
        <p:nvSpPr>
          <p:cNvPr id="38" name="正方形/長方形 37"/>
          <p:cNvSpPr/>
          <p:nvPr/>
        </p:nvSpPr>
        <p:spPr>
          <a:xfrm>
            <a:off x="6776850" y="2068613"/>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スキルマップ</a:t>
            </a:r>
          </a:p>
        </p:txBody>
      </p:sp>
      <p:sp>
        <p:nvSpPr>
          <p:cNvPr id="39" name="正方形/長方形 38"/>
          <p:cNvSpPr/>
          <p:nvPr/>
        </p:nvSpPr>
        <p:spPr>
          <a:xfrm>
            <a:off x="7008716" y="2587398"/>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平均賃金</a:t>
            </a:r>
          </a:p>
        </p:txBody>
      </p:sp>
      <p:sp>
        <p:nvSpPr>
          <p:cNvPr id="40" name="右矢印 39"/>
          <p:cNvSpPr/>
          <p:nvPr/>
        </p:nvSpPr>
        <p:spPr>
          <a:xfrm rot="5400000">
            <a:off x="7651526" y="3544826"/>
            <a:ext cx="291995" cy="47657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正方形/長方形 40"/>
          <p:cNvSpPr/>
          <p:nvPr/>
        </p:nvSpPr>
        <p:spPr>
          <a:xfrm>
            <a:off x="6764896" y="4017168"/>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90053" y="4029922"/>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705069" y="4094800"/>
            <a:ext cx="1131756" cy="461665"/>
          </a:xfrm>
          <a:prstGeom prst="rect">
            <a:avLst/>
          </a:prstGeom>
          <a:noFill/>
        </p:spPr>
        <p:txBody>
          <a:bodyPr wrap="square" rtlCol="0">
            <a:spAutoFit/>
          </a:bodyPr>
          <a:lstStyle/>
          <a:p>
            <a:pPr algn="ctr"/>
            <a:r>
              <a:rPr lang="ja-JP" altLang="en-US" sz="1200" dirty="0">
                <a:solidFill>
                  <a:schemeClr val="bg1"/>
                </a:solidFill>
              </a:rPr>
              <a:t>組織</a:t>
            </a:r>
            <a:endParaRPr lang="en-US" altLang="ja-JP" sz="1200" dirty="0">
              <a:solidFill>
                <a:schemeClr val="bg1"/>
              </a:solidFill>
            </a:endParaRPr>
          </a:p>
          <a:p>
            <a:pPr algn="ctr"/>
            <a:r>
              <a:rPr lang="ja-JP" altLang="en-US" sz="1200" dirty="0">
                <a:solidFill>
                  <a:schemeClr val="bg1"/>
                </a:solidFill>
              </a:rPr>
              <a:t>ツリーの展開</a:t>
            </a:r>
            <a:endParaRPr kumimoji="1" lang="ja-JP" altLang="en-US" sz="1200" dirty="0">
              <a:solidFill>
                <a:schemeClr val="bg1"/>
              </a:solidFill>
            </a:endParaRPr>
          </a:p>
        </p:txBody>
      </p:sp>
      <p:sp>
        <p:nvSpPr>
          <p:cNvPr id="44" name="テキスト ボックス 43"/>
          <p:cNvSpPr txBox="1"/>
          <p:nvPr/>
        </p:nvSpPr>
        <p:spPr>
          <a:xfrm>
            <a:off x="7844266" y="4115519"/>
            <a:ext cx="1131756" cy="461665"/>
          </a:xfrm>
          <a:prstGeom prst="rect">
            <a:avLst/>
          </a:prstGeom>
          <a:noFill/>
        </p:spPr>
        <p:txBody>
          <a:bodyPr wrap="square" rtlCol="0">
            <a:spAutoFit/>
          </a:bodyPr>
          <a:lstStyle/>
          <a:p>
            <a:pPr algn="ctr"/>
            <a:r>
              <a:rPr lang="ja-JP" altLang="en-US" sz="1200" dirty="0">
                <a:solidFill>
                  <a:schemeClr val="bg1"/>
                </a:solidFill>
              </a:rPr>
              <a:t>社員への</a:t>
            </a:r>
            <a:endParaRPr lang="en-US" altLang="ja-JP" sz="1200" dirty="0">
              <a:solidFill>
                <a:schemeClr val="bg1"/>
              </a:solidFill>
            </a:endParaRPr>
          </a:p>
          <a:p>
            <a:pPr algn="ctr"/>
            <a:r>
              <a:rPr kumimoji="1" lang="ja-JP" altLang="en-US" sz="1200" dirty="0">
                <a:solidFill>
                  <a:schemeClr val="bg1"/>
                </a:solidFill>
              </a:rPr>
              <a:t>ドリルダウン</a:t>
            </a:r>
          </a:p>
        </p:txBody>
      </p:sp>
    </p:spTree>
    <p:extLst>
      <p:ext uri="{BB962C8B-B14F-4D97-AF65-F5344CB8AC3E}">
        <p14:creationId xmlns:p14="http://schemas.microsoft.com/office/powerpoint/2010/main" val="302857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出力</a:t>
            </a:r>
            <a:r>
              <a:rPr lang="en-US" altLang="ja-JP" dirty="0"/>
              <a:t>/</a:t>
            </a:r>
            <a:r>
              <a:rPr lang="ja-JP" altLang="en-US" dirty="0"/>
              <a:t>取込フォーマットを柔軟に定義</a:t>
            </a:r>
          </a:p>
          <a:p>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初期以降フェーズや、導入後の定例業務として人事管理</a:t>
            </a:r>
            <a:r>
              <a:rPr kumimoji="1" lang="en-US" altLang="ja-JP" dirty="0"/>
              <a:t>/</a:t>
            </a:r>
            <a:r>
              <a:rPr kumimoji="1" lang="ja-JP" altLang="en-US" dirty="0"/>
              <a:t>給与管理のデータを他システム用にレイアウトを設定して抽出・取込を行う事が可能です。他システム間のデータ連動処理が</a:t>
            </a:r>
            <a:endParaRPr kumimoji="1" lang="en-US" altLang="ja-JP" dirty="0"/>
          </a:p>
          <a:p>
            <a:r>
              <a:rPr lang="ja-JP" altLang="en-US" dirty="0"/>
              <a:t>大幅に軽減します</a:t>
            </a:r>
            <a:endParaRPr kumimoji="1" lang="ja-JP" altLang="en-US" dirty="0"/>
          </a:p>
        </p:txBody>
      </p:sp>
      <p:sp>
        <p:nvSpPr>
          <p:cNvPr id="7" name="AutoShape 5"/>
          <p:cNvSpPr>
            <a:spLocks noChangeArrowheads="1"/>
          </p:cNvSpPr>
          <p:nvPr/>
        </p:nvSpPr>
        <p:spPr bwMode="gray">
          <a:xfrm>
            <a:off x="251520"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167844"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6084168"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Text Box 5"/>
          <p:cNvSpPr txBox="1">
            <a:spLocks noChangeArrowheads="1"/>
          </p:cNvSpPr>
          <p:nvPr/>
        </p:nvSpPr>
        <p:spPr bwMode="auto">
          <a:xfrm>
            <a:off x="251520"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テーブル単位にデータの入力条件</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追加、更新、削除</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を設定</a:t>
            </a:r>
          </a:p>
        </p:txBody>
      </p:sp>
      <p:sp>
        <p:nvSpPr>
          <p:cNvPr id="11" name="Text Box 5"/>
          <p:cNvSpPr txBox="1">
            <a:spLocks noChangeArrowheads="1"/>
          </p:cNvSpPr>
          <p:nvPr/>
        </p:nvSpPr>
        <p:spPr bwMode="auto">
          <a:xfrm>
            <a:off x="6084168"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システムで保持している情報を</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excel/</a:t>
            </a:r>
            <a:r>
              <a:rPr kumimoji="1" lang="en-US" altLang="ja-JP" sz="140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csv</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/text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へ出力</a:t>
            </a:r>
          </a:p>
        </p:txBody>
      </p:sp>
      <p:sp>
        <p:nvSpPr>
          <p:cNvPr id="12" name="右矢印 11"/>
          <p:cNvSpPr/>
          <p:nvPr/>
        </p:nvSpPr>
        <p:spPr>
          <a:xfrm rot="19136952">
            <a:off x="7396657" y="3202347"/>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3" name="右矢印 12"/>
          <p:cNvSpPr/>
          <p:nvPr/>
        </p:nvSpPr>
        <p:spPr>
          <a:xfrm>
            <a:off x="7483306" y="3572054"/>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右矢印 13"/>
          <p:cNvSpPr/>
          <p:nvPr/>
        </p:nvSpPr>
        <p:spPr>
          <a:xfrm rot="2772499">
            <a:off x="7383654" y="4041236"/>
            <a:ext cx="415090" cy="30000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15" name="グループ化 14"/>
          <p:cNvGrpSpPr/>
          <p:nvPr/>
        </p:nvGrpSpPr>
        <p:grpSpPr>
          <a:xfrm>
            <a:off x="8116544" y="2724015"/>
            <a:ext cx="487903" cy="567815"/>
            <a:chOff x="5025216" y="3832852"/>
            <a:chExt cx="585483"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17" name="Text Box 5"/>
            <p:cNvSpPr txBox="1">
              <a:spLocks noChangeArrowheads="1"/>
            </p:cNvSpPr>
            <p:nvPr/>
          </p:nvSpPr>
          <p:spPr bwMode="auto">
            <a:xfrm>
              <a:off x="5043019"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xls</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18" name="グループ化 17"/>
          <p:cNvGrpSpPr/>
          <p:nvPr/>
        </p:nvGrpSpPr>
        <p:grpSpPr>
          <a:xfrm>
            <a:off x="8095377" y="3471850"/>
            <a:ext cx="501244" cy="567815"/>
            <a:chOff x="4999811" y="3832852"/>
            <a:chExt cx="601492" cy="64026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0" name="Text Box 5"/>
            <p:cNvSpPr txBox="1">
              <a:spLocks noChangeArrowheads="1"/>
            </p:cNvSpPr>
            <p:nvPr/>
          </p:nvSpPr>
          <p:spPr bwMode="auto">
            <a:xfrm>
              <a:off x="4999811" y="3969060"/>
              <a:ext cx="601492" cy="34704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csv</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21" name="グループ化 20"/>
          <p:cNvGrpSpPr/>
          <p:nvPr/>
        </p:nvGrpSpPr>
        <p:grpSpPr>
          <a:xfrm>
            <a:off x="8124929" y="4191930"/>
            <a:ext cx="479519" cy="567815"/>
            <a:chOff x="5025216" y="3832852"/>
            <a:chExt cx="575422"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3" name="Text Box 5"/>
            <p:cNvSpPr txBox="1">
              <a:spLocks noChangeArrowheads="1"/>
            </p:cNvSpPr>
            <p:nvPr/>
          </p:nvSpPr>
          <p:spPr bwMode="auto">
            <a:xfrm>
              <a:off x="5032958"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txt</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sp>
        <p:nvSpPr>
          <p:cNvPr id="24" name="Text Box 5"/>
          <p:cNvSpPr txBox="1">
            <a:spLocks noChangeArrowheads="1"/>
          </p:cNvSpPr>
          <p:nvPr/>
        </p:nvSpPr>
        <p:spPr bwMode="auto">
          <a:xfrm>
            <a:off x="3203848" y="2233776"/>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抽出条件、初期値、</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データ出力順の設定</a:t>
            </a:r>
          </a:p>
        </p:txBody>
      </p:sp>
      <p:grpSp>
        <p:nvGrpSpPr>
          <p:cNvPr id="25" name="グループ化 287"/>
          <p:cNvGrpSpPr/>
          <p:nvPr/>
        </p:nvGrpSpPr>
        <p:grpSpPr>
          <a:xfrm>
            <a:off x="5204536" y="3660386"/>
            <a:ext cx="483588" cy="345666"/>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5" name="グループ化 34"/>
          <p:cNvGrpSpPr/>
          <p:nvPr/>
        </p:nvGrpSpPr>
        <p:grpSpPr>
          <a:xfrm>
            <a:off x="3951037" y="3536051"/>
            <a:ext cx="544103" cy="520640"/>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4" name="右矢印 73"/>
          <p:cNvSpPr/>
          <p:nvPr/>
        </p:nvSpPr>
        <p:spPr>
          <a:xfrm>
            <a:off x="4592468" y="3644102"/>
            <a:ext cx="477426" cy="36204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5" name="Freeform 529"/>
          <p:cNvSpPr>
            <a:spLocks noEditPoints="1"/>
          </p:cNvSpPr>
          <p:nvPr/>
        </p:nvSpPr>
        <p:spPr bwMode="auto">
          <a:xfrm>
            <a:off x="805981" y="3616250"/>
            <a:ext cx="379751" cy="349518"/>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右矢印 75"/>
          <p:cNvSpPr/>
          <p:nvPr/>
        </p:nvSpPr>
        <p:spPr>
          <a:xfrm rot="19136952">
            <a:off x="1246846" y="3107886"/>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7" name="右矢印 76"/>
          <p:cNvSpPr/>
          <p:nvPr/>
        </p:nvSpPr>
        <p:spPr>
          <a:xfrm>
            <a:off x="1333961" y="3505755"/>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8" name="右矢印 77"/>
          <p:cNvSpPr/>
          <p:nvPr/>
        </p:nvSpPr>
        <p:spPr>
          <a:xfrm rot="2772499">
            <a:off x="1249931" y="3938318"/>
            <a:ext cx="450087" cy="35821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79" name="グループ化 78"/>
          <p:cNvGrpSpPr/>
          <p:nvPr/>
        </p:nvGrpSpPr>
        <p:grpSpPr>
          <a:xfrm>
            <a:off x="1907714" y="2868592"/>
            <a:ext cx="330038" cy="351230"/>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2" name="グループ化 81"/>
          <p:cNvGrpSpPr/>
          <p:nvPr/>
        </p:nvGrpSpPr>
        <p:grpSpPr>
          <a:xfrm>
            <a:off x="1907717" y="4263938"/>
            <a:ext cx="330038" cy="351230"/>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6" name="グループ化 85"/>
          <p:cNvGrpSpPr/>
          <p:nvPr/>
        </p:nvGrpSpPr>
        <p:grpSpPr>
          <a:xfrm>
            <a:off x="1907704" y="3543859"/>
            <a:ext cx="330037" cy="351228"/>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89" name="Freeform 364"/>
          <p:cNvSpPr>
            <a:spLocks noEditPoints="1"/>
          </p:cNvSpPr>
          <p:nvPr/>
        </p:nvSpPr>
        <p:spPr bwMode="auto">
          <a:xfrm>
            <a:off x="2339752" y="2773265"/>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64"/>
          <p:cNvSpPr>
            <a:spLocks noEditPoints="1"/>
          </p:cNvSpPr>
          <p:nvPr/>
        </p:nvSpPr>
        <p:spPr bwMode="auto">
          <a:xfrm>
            <a:off x="2339752" y="3471850"/>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64"/>
          <p:cNvSpPr>
            <a:spLocks noEditPoints="1"/>
          </p:cNvSpPr>
          <p:nvPr/>
        </p:nvSpPr>
        <p:spPr bwMode="auto">
          <a:xfrm>
            <a:off x="2339752" y="4155926"/>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64"/>
          <p:cNvSpPr>
            <a:spLocks noEditPoints="1"/>
          </p:cNvSpPr>
          <p:nvPr/>
        </p:nvSpPr>
        <p:spPr bwMode="auto">
          <a:xfrm>
            <a:off x="359532" y="3428037"/>
            <a:ext cx="429906" cy="51598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64"/>
          <p:cNvSpPr>
            <a:spLocks noEditPoints="1"/>
          </p:cNvSpPr>
          <p:nvPr/>
        </p:nvSpPr>
        <p:spPr bwMode="auto">
          <a:xfrm>
            <a:off x="3404335" y="3500046"/>
            <a:ext cx="440701" cy="53961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Text Box 5"/>
          <p:cNvSpPr txBox="1">
            <a:spLocks noChangeArrowheads="1"/>
          </p:cNvSpPr>
          <p:nvPr/>
        </p:nvSpPr>
        <p:spPr bwMode="auto">
          <a:xfrm>
            <a:off x="2024100" y="3185704"/>
            <a:ext cx="713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insert</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Text Box 5"/>
          <p:cNvSpPr txBox="1">
            <a:spLocks noChangeArrowheads="1"/>
          </p:cNvSpPr>
          <p:nvPr/>
        </p:nvSpPr>
        <p:spPr bwMode="auto">
          <a:xfrm>
            <a:off x="1907704" y="3848149"/>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update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6" name="Text Box 5"/>
          <p:cNvSpPr txBox="1">
            <a:spLocks noChangeArrowheads="1"/>
          </p:cNvSpPr>
          <p:nvPr/>
        </p:nvSpPr>
        <p:spPr bwMode="auto">
          <a:xfrm>
            <a:off x="1979712" y="4609460"/>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delete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7" name="角丸四角形 96"/>
          <p:cNvSpPr/>
          <p:nvPr/>
        </p:nvSpPr>
        <p:spPr>
          <a:xfrm>
            <a:off x="251520"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8" name="角丸四角形 97"/>
          <p:cNvSpPr/>
          <p:nvPr/>
        </p:nvSpPr>
        <p:spPr>
          <a:xfrm>
            <a:off x="3167844" y="1779698"/>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9" name="角丸四角形 98"/>
          <p:cNvSpPr/>
          <p:nvPr/>
        </p:nvSpPr>
        <p:spPr>
          <a:xfrm>
            <a:off x="6084168"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100" name="Freeform 364"/>
          <p:cNvSpPr>
            <a:spLocks noEditPoints="1"/>
          </p:cNvSpPr>
          <p:nvPr/>
        </p:nvSpPr>
        <p:spPr bwMode="auto">
          <a:xfrm>
            <a:off x="6331178" y="3471850"/>
            <a:ext cx="360040" cy="4758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01" name="グループ化 287"/>
          <p:cNvGrpSpPr/>
          <p:nvPr/>
        </p:nvGrpSpPr>
        <p:grpSpPr>
          <a:xfrm>
            <a:off x="6871238" y="3632190"/>
            <a:ext cx="395077" cy="304824"/>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37683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00700" cy="315310"/>
          </a:xfrm>
        </p:spPr>
        <p:txBody>
          <a:bodyPr/>
          <a:lstStyle/>
          <a:p>
            <a:r>
              <a:rPr lang="ja-JP" altLang="en-US" dirty="0"/>
              <a:t>人事システムで保持する全ての人事管理項目の検索が可能</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グループ会社全体にまたがった個人情報の検索・抽出を行えます。検索は任意の基準日時点での情報を抽出し、</a:t>
            </a:r>
            <a:r>
              <a:rPr lang="en-US" altLang="ja-JP" dirty="0"/>
              <a:t>Excel/CSV/PDF</a:t>
            </a:r>
            <a:r>
              <a:rPr lang="ja-JP" altLang="en-US" dirty="0"/>
              <a:t>に出力します</a:t>
            </a:r>
            <a:endParaRPr lang="en-US" altLang="ja-JP" dirty="0"/>
          </a:p>
          <a:p>
            <a:r>
              <a:rPr lang="ja-JP" altLang="en-US" dirty="0"/>
              <a:t>異動履歴検索や集計検索も用意し、幅広く情報の抽出が可能です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右矢印 6"/>
          <p:cNvSpPr/>
          <p:nvPr/>
        </p:nvSpPr>
        <p:spPr>
          <a:xfrm>
            <a:off x="3544994" y="2913617"/>
            <a:ext cx="396044"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0" name="Text Box 3"/>
          <p:cNvSpPr txBox="1">
            <a:spLocks noChangeArrowheads="1"/>
          </p:cNvSpPr>
          <p:nvPr/>
        </p:nvSpPr>
        <p:spPr bwMode="auto">
          <a:xfrm>
            <a:off x="6892221" y="2849156"/>
            <a:ext cx="750205" cy="262252"/>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結果反映</a:t>
            </a:r>
          </a:p>
        </p:txBody>
      </p:sp>
      <p:sp>
        <p:nvSpPr>
          <p:cNvPr id="11" name="上下矢印 10"/>
          <p:cNvSpPr/>
          <p:nvPr/>
        </p:nvSpPr>
        <p:spPr>
          <a:xfrm rot="16200000">
            <a:off x="7067861" y="3014237"/>
            <a:ext cx="450219" cy="647439"/>
          </a:xfrm>
          <a:prstGeom prst="upDown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Freeform 393"/>
          <p:cNvSpPr>
            <a:spLocks noChangeAspect="1" noEditPoints="1"/>
          </p:cNvSpPr>
          <p:nvPr/>
        </p:nvSpPr>
        <p:spPr bwMode="auto">
          <a:xfrm>
            <a:off x="8160946" y="2767794"/>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393"/>
          <p:cNvSpPr>
            <a:spLocks noChangeAspect="1" noEditPoints="1"/>
          </p:cNvSpPr>
          <p:nvPr/>
        </p:nvSpPr>
        <p:spPr bwMode="auto">
          <a:xfrm>
            <a:off x="861283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393"/>
          <p:cNvSpPr>
            <a:spLocks noChangeAspect="1" noEditPoints="1"/>
          </p:cNvSpPr>
          <p:nvPr/>
        </p:nvSpPr>
        <p:spPr bwMode="auto">
          <a:xfrm>
            <a:off x="770906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テキスト ボックス 36"/>
          <p:cNvSpPr txBox="1"/>
          <p:nvPr/>
        </p:nvSpPr>
        <p:spPr>
          <a:xfrm>
            <a:off x="8112041" y="3199842"/>
            <a:ext cx="49244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a:ea typeface="メイリオ"/>
                <a:cs typeface="+mn-cs"/>
              </a:rPr>
              <a:t>CSV</a:t>
            </a:r>
            <a:endPar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6" name="テキスト ボックス 37"/>
          <p:cNvSpPr txBox="1"/>
          <p:nvPr/>
        </p:nvSpPr>
        <p:spPr>
          <a:xfrm>
            <a:off x="8576827" y="3204963"/>
            <a:ext cx="479618"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PDF</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テキスト ボックス 38"/>
          <p:cNvSpPr txBox="1"/>
          <p:nvPr/>
        </p:nvSpPr>
        <p:spPr>
          <a:xfrm>
            <a:off x="7673057" y="3204563"/>
            <a:ext cx="470000"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XLS</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Text Box 2"/>
          <p:cNvSpPr txBox="1">
            <a:spLocks noChangeArrowheads="1"/>
          </p:cNvSpPr>
          <p:nvPr/>
        </p:nvSpPr>
        <p:spPr bwMode="auto">
          <a:xfrm>
            <a:off x="7611529" y="3505805"/>
            <a:ext cx="1532471" cy="739306"/>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EXCEL/CSV/PDF</a:t>
            </a: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上で</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メンテナンス</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（レイアウトは任意）</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（バッチ出力も可能）</a:t>
            </a:r>
          </a:p>
        </p:txBody>
      </p:sp>
      <p:grpSp>
        <p:nvGrpSpPr>
          <p:cNvPr id="20" name="グループ化 19">
            <a:extLst>
              <a:ext uri="{FF2B5EF4-FFF2-40B4-BE49-F238E27FC236}">
                <a16:creationId xmlns:a16="http://schemas.microsoft.com/office/drawing/2014/main" id="{2866AD2E-7C51-B014-C2F3-088B753A5A69}"/>
              </a:ext>
            </a:extLst>
          </p:cNvPr>
          <p:cNvGrpSpPr/>
          <p:nvPr/>
        </p:nvGrpSpPr>
        <p:grpSpPr>
          <a:xfrm>
            <a:off x="4018068" y="2401842"/>
            <a:ext cx="2897519" cy="1810949"/>
            <a:chOff x="4018068" y="2401842"/>
            <a:chExt cx="2897519" cy="1810949"/>
          </a:xfrm>
        </p:grpSpPr>
        <p:pic>
          <p:nvPicPr>
            <p:cNvPr id="9" name="図 8"/>
            <p:cNvPicPr>
              <a:picLocks noChangeAspect="1"/>
            </p:cNvPicPr>
            <p:nvPr/>
          </p:nvPicPr>
          <p:blipFill>
            <a:blip r:embed="rId2"/>
            <a:stretch>
              <a:fillRect/>
            </a:stretch>
          </p:blipFill>
          <p:spPr>
            <a:xfrm>
              <a:off x="4018068" y="2401842"/>
              <a:ext cx="2897519" cy="1810949"/>
            </a:xfrm>
            <a:prstGeom prst="rect">
              <a:avLst/>
            </a:prstGeom>
          </p:spPr>
        </p:pic>
        <p:pic>
          <p:nvPicPr>
            <p:cNvPr id="19" name="図 18">
              <a:extLst>
                <a:ext uri="{FF2B5EF4-FFF2-40B4-BE49-F238E27FC236}">
                  <a16:creationId xmlns:a16="http://schemas.microsoft.com/office/drawing/2014/main" id="{8D507F4C-F69A-3C00-4BE2-439C6422FA1D}"/>
                </a:ext>
              </a:extLst>
            </p:cNvPr>
            <p:cNvPicPr preferRelativeResize="0">
              <a:picLocks/>
            </p:cNvPicPr>
            <p:nvPr/>
          </p:nvPicPr>
          <p:blipFill>
            <a:blip r:embed="rId3"/>
            <a:stretch>
              <a:fillRect/>
            </a:stretch>
          </p:blipFill>
          <p:spPr>
            <a:xfrm>
              <a:off x="4192908" y="2411368"/>
              <a:ext cx="1044000" cy="71448"/>
            </a:xfrm>
            <a:prstGeom prst="rect">
              <a:avLst/>
            </a:prstGeom>
          </p:spPr>
        </p:pic>
      </p:grpSp>
      <p:grpSp>
        <p:nvGrpSpPr>
          <p:cNvPr id="22" name="グループ化 21">
            <a:extLst>
              <a:ext uri="{FF2B5EF4-FFF2-40B4-BE49-F238E27FC236}">
                <a16:creationId xmlns:a16="http://schemas.microsoft.com/office/drawing/2014/main" id="{B0F3A23F-9CAF-49C5-F877-AA20949CEBFC}"/>
              </a:ext>
            </a:extLst>
          </p:cNvPr>
          <p:cNvGrpSpPr/>
          <p:nvPr/>
        </p:nvGrpSpPr>
        <p:grpSpPr>
          <a:xfrm>
            <a:off x="142876" y="2283718"/>
            <a:ext cx="3322322" cy="2073855"/>
            <a:chOff x="142876" y="2283718"/>
            <a:chExt cx="3322322" cy="2073855"/>
          </a:xfrm>
        </p:grpSpPr>
        <p:pic>
          <p:nvPicPr>
            <p:cNvPr id="8" name="図 7"/>
            <p:cNvPicPr>
              <a:picLocks noChangeAspect="1"/>
            </p:cNvPicPr>
            <p:nvPr/>
          </p:nvPicPr>
          <p:blipFill>
            <a:blip r:embed="rId4"/>
            <a:stretch>
              <a:fillRect/>
            </a:stretch>
          </p:blipFill>
          <p:spPr>
            <a:xfrm>
              <a:off x="142876" y="2283718"/>
              <a:ext cx="3322322" cy="2073855"/>
            </a:xfrm>
            <a:prstGeom prst="rect">
              <a:avLst/>
            </a:prstGeom>
            <a:ln>
              <a:solidFill>
                <a:schemeClr val="bg1">
                  <a:lumMod val="85000"/>
                </a:schemeClr>
              </a:solidFill>
            </a:ln>
          </p:spPr>
        </p:pic>
        <p:pic>
          <p:nvPicPr>
            <p:cNvPr id="21" name="図 20">
              <a:extLst>
                <a:ext uri="{FF2B5EF4-FFF2-40B4-BE49-F238E27FC236}">
                  <a16:creationId xmlns:a16="http://schemas.microsoft.com/office/drawing/2014/main" id="{6C041277-DB59-B885-89C8-2D3910DF3E7A}"/>
                </a:ext>
              </a:extLst>
            </p:cNvPr>
            <p:cNvPicPr preferRelativeResize="0">
              <a:picLocks/>
            </p:cNvPicPr>
            <p:nvPr/>
          </p:nvPicPr>
          <p:blipFill>
            <a:blip r:embed="rId3"/>
            <a:stretch>
              <a:fillRect/>
            </a:stretch>
          </p:blipFill>
          <p:spPr>
            <a:xfrm>
              <a:off x="288000" y="2285451"/>
              <a:ext cx="1332000" cy="72000"/>
            </a:xfrm>
            <a:prstGeom prst="rect">
              <a:avLst/>
            </a:prstGeom>
          </p:spPr>
        </p:pic>
      </p:grpSp>
    </p:spTree>
    <p:extLst>
      <p:ext uri="{BB962C8B-B14F-4D97-AF65-F5344CB8AC3E}">
        <p14:creationId xmlns:p14="http://schemas.microsoft.com/office/powerpoint/2010/main" val="56204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2"/>
          <a:stretch>
            <a:fillRect/>
          </a:stretch>
        </p:blipFill>
        <p:spPr>
          <a:xfrm>
            <a:off x="5508104" y="1804471"/>
            <a:ext cx="1886111" cy="1053368"/>
          </a:xfrm>
          <a:prstGeom prst="rect">
            <a:avLst/>
          </a:prstGeom>
          <a:ln>
            <a:solidFill>
              <a:schemeClr val="bg1">
                <a:lumMod val="75000"/>
              </a:schemeClr>
            </a:solidFill>
          </a:ln>
        </p:spPr>
      </p:pic>
      <p:pic>
        <p:nvPicPr>
          <p:cNvPr id="8" name="図 7"/>
          <p:cNvPicPr>
            <a:picLocks noChangeAspect="1"/>
          </p:cNvPicPr>
          <p:nvPr/>
        </p:nvPicPr>
        <p:blipFill>
          <a:blip r:embed="rId3"/>
          <a:stretch>
            <a:fillRect/>
          </a:stretch>
        </p:blipFill>
        <p:spPr>
          <a:xfrm>
            <a:off x="7036941" y="2764755"/>
            <a:ext cx="1963551" cy="1096616"/>
          </a:xfrm>
          <a:prstGeom prst="rect">
            <a:avLst/>
          </a:prstGeom>
          <a:ln>
            <a:solidFill>
              <a:schemeClr val="bg1">
                <a:lumMod val="75000"/>
              </a:schemeClr>
            </a:solidFill>
          </a:ln>
        </p:spPr>
      </p:pic>
      <p:pic>
        <p:nvPicPr>
          <p:cNvPr id="9" name="図 8"/>
          <p:cNvPicPr>
            <a:picLocks noChangeAspect="1"/>
          </p:cNvPicPr>
          <p:nvPr/>
        </p:nvPicPr>
        <p:blipFill>
          <a:blip r:embed="rId4"/>
          <a:stretch>
            <a:fillRect/>
          </a:stretch>
        </p:blipFill>
        <p:spPr>
          <a:xfrm>
            <a:off x="5508104" y="3750192"/>
            <a:ext cx="1951365" cy="1089810"/>
          </a:xfrm>
          <a:prstGeom prst="rect">
            <a:avLst/>
          </a:prstGeom>
          <a:ln>
            <a:solidFill>
              <a:schemeClr val="bg1">
                <a:lumMod val="75000"/>
              </a:schemeClr>
            </a:solidFill>
          </a:ln>
        </p:spPr>
      </p:pic>
      <p:sp>
        <p:nvSpPr>
          <p:cNvPr id="10" name="右矢印 9"/>
          <p:cNvSpPr/>
          <p:nvPr/>
        </p:nvSpPr>
        <p:spPr>
          <a:xfrm>
            <a:off x="4968044" y="2925961"/>
            <a:ext cx="550109" cy="4380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 name="テキスト ボックス 10"/>
          <p:cNvSpPr txBox="1"/>
          <p:nvPr/>
        </p:nvSpPr>
        <p:spPr>
          <a:xfrm>
            <a:off x="5660555" y="1563638"/>
            <a:ext cx="16776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年齢別男女比構成</a:t>
            </a:r>
          </a:p>
        </p:txBody>
      </p:sp>
      <p:sp>
        <p:nvSpPr>
          <p:cNvPr id="12" name="テキスト ボックス 11"/>
          <p:cNvSpPr txBox="1"/>
          <p:nvPr/>
        </p:nvSpPr>
        <p:spPr>
          <a:xfrm>
            <a:off x="7452217" y="2535746"/>
            <a:ext cx="11329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職種構成比</a:t>
            </a:r>
          </a:p>
        </p:txBody>
      </p:sp>
      <p:sp>
        <p:nvSpPr>
          <p:cNvPr id="13" name="テキスト ボックス 12"/>
          <p:cNvSpPr txBox="1"/>
          <p:nvPr/>
        </p:nvSpPr>
        <p:spPr>
          <a:xfrm>
            <a:off x="5642233" y="3504785"/>
            <a:ext cx="168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部署別等級別人数</a:t>
            </a:r>
          </a:p>
        </p:txBody>
      </p:sp>
      <p:sp>
        <p:nvSpPr>
          <p:cNvPr id="14" name="テキスト ボックス 13"/>
          <p:cNvSpPr txBox="1"/>
          <p:nvPr/>
        </p:nvSpPr>
        <p:spPr>
          <a:xfrm>
            <a:off x="1982040" y="1635646"/>
            <a:ext cx="1326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各種メニュー</a:t>
            </a:r>
          </a:p>
        </p:txBody>
      </p:sp>
      <p:grpSp>
        <p:nvGrpSpPr>
          <p:cNvPr id="15" name="グループ化 14"/>
          <p:cNvGrpSpPr/>
          <p:nvPr/>
        </p:nvGrpSpPr>
        <p:grpSpPr>
          <a:xfrm>
            <a:off x="143508" y="1959682"/>
            <a:ext cx="4752528" cy="2700300"/>
            <a:chOff x="539550" y="2601478"/>
            <a:chExt cx="5088355" cy="2750892"/>
          </a:xfrm>
        </p:grpSpPr>
        <p:pic>
          <p:nvPicPr>
            <p:cNvPr id="16" name="図 15"/>
            <p:cNvPicPr>
              <a:picLocks noChangeAspect="1"/>
            </p:cNvPicPr>
            <p:nvPr/>
          </p:nvPicPr>
          <p:blipFill>
            <a:blip r:embed="rId5"/>
            <a:stretch>
              <a:fillRect/>
            </a:stretch>
          </p:blipFill>
          <p:spPr>
            <a:xfrm>
              <a:off x="539550" y="2601478"/>
              <a:ext cx="5088355" cy="2750892"/>
            </a:xfrm>
            <a:prstGeom prst="rect">
              <a:avLst/>
            </a:prstGeom>
          </p:spPr>
        </p:pic>
        <p:pic>
          <p:nvPicPr>
            <p:cNvPr id="17" name="図 16"/>
            <p:cNvPicPr>
              <a:picLocks noChangeAspect="1"/>
            </p:cNvPicPr>
            <p:nvPr/>
          </p:nvPicPr>
          <p:blipFill>
            <a:blip r:embed="rId6"/>
            <a:stretch>
              <a:fillRect/>
            </a:stretch>
          </p:blipFill>
          <p:spPr>
            <a:xfrm>
              <a:off x="688592" y="2620329"/>
              <a:ext cx="1015757" cy="45719"/>
            </a:xfrm>
            <a:prstGeom prst="rect">
              <a:avLst/>
            </a:prstGeom>
          </p:spPr>
        </p:pic>
      </p:grpSp>
    </p:spTree>
    <p:extLst>
      <p:ext uri="{BB962C8B-B14F-4D97-AF65-F5344CB8AC3E}">
        <p14:creationId xmlns:p14="http://schemas.microsoft.com/office/powerpoint/2010/main" val="240265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r>
              <a:rPr lang="ja-JP" altLang="en-US" dirty="0"/>
              <a:t>（作成方法）</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3"/>
          <a:stretch>
            <a:fillRect/>
          </a:stretch>
        </p:blipFill>
        <p:spPr>
          <a:xfrm>
            <a:off x="898835" y="1948717"/>
            <a:ext cx="3954761" cy="2208679"/>
          </a:xfrm>
          <a:prstGeom prst="rect">
            <a:avLst/>
          </a:prstGeom>
        </p:spPr>
      </p:pic>
      <p:pic>
        <p:nvPicPr>
          <p:cNvPr id="8" name="図 7"/>
          <p:cNvPicPr>
            <a:picLocks noChangeAspect="1"/>
          </p:cNvPicPr>
          <p:nvPr/>
        </p:nvPicPr>
        <p:blipFill>
          <a:blip r:embed="rId4"/>
          <a:stretch>
            <a:fillRect/>
          </a:stretch>
        </p:blipFill>
        <p:spPr>
          <a:xfrm>
            <a:off x="5546770" y="4133843"/>
            <a:ext cx="2662181" cy="670199"/>
          </a:xfrm>
          <a:prstGeom prst="rect">
            <a:avLst/>
          </a:prstGeom>
          <a:ln>
            <a:solidFill>
              <a:schemeClr val="bg1">
                <a:lumMod val="85000"/>
              </a:schemeClr>
            </a:solidFill>
          </a:ln>
        </p:spPr>
      </p:pic>
      <p:sp>
        <p:nvSpPr>
          <p:cNvPr id="9" name="テキスト ボックス 8"/>
          <p:cNvSpPr txBox="1"/>
          <p:nvPr/>
        </p:nvSpPr>
        <p:spPr>
          <a:xfrm>
            <a:off x="1907946" y="1669170"/>
            <a:ext cx="2105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ダッシュボード作成画面</a:t>
            </a:r>
          </a:p>
        </p:txBody>
      </p:sp>
      <p:sp>
        <p:nvSpPr>
          <p:cNvPr id="10" name="正方形/長方形 9"/>
          <p:cNvSpPr/>
          <p:nvPr/>
        </p:nvSpPr>
        <p:spPr>
          <a:xfrm>
            <a:off x="898835" y="4255315"/>
            <a:ext cx="3954761" cy="54872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6135672" y="1716207"/>
            <a:ext cx="1484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多彩な表示形式</a:t>
            </a:r>
          </a:p>
        </p:txBody>
      </p:sp>
      <p:sp>
        <p:nvSpPr>
          <p:cNvPr id="12" name="テキスト ボックス 11"/>
          <p:cNvSpPr txBox="1"/>
          <p:nvPr/>
        </p:nvSpPr>
        <p:spPr>
          <a:xfrm>
            <a:off x="6259514" y="3840443"/>
            <a:ext cx="12366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関数式の設定</a:t>
            </a:r>
          </a:p>
        </p:txBody>
      </p:sp>
      <p:pic>
        <p:nvPicPr>
          <p:cNvPr id="13" name="図 12"/>
          <p:cNvPicPr>
            <a:picLocks noChangeAspect="1"/>
          </p:cNvPicPr>
          <p:nvPr/>
        </p:nvPicPr>
        <p:blipFill rotWithShape="1">
          <a:blip r:embed="rId5"/>
          <a:srcRect b="4783"/>
          <a:stretch/>
        </p:blipFill>
        <p:spPr>
          <a:xfrm>
            <a:off x="5238105" y="2033692"/>
            <a:ext cx="1830418" cy="1742870"/>
          </a:xfrm>
          <a:prstGeom prst="rect">
            <a:avLst/>
          </a:prstGeom>
          <a:ln>
            <a:noFill/>
          </a:ln>
        </p:spPr>
      </p:pic>
      <p:pic>
        <p:nvPicPr>
          <p:cNvPr id="14" name="図 13"/>
          <p:cNvPicPr>
            <a:picLocks noChangeAspect="1"/>
          </p:cNvPicPr>
          <p:nvPr/>
        </p:nvPicPr>
        <p:blipFill rotWithShape="1">
          <a:blip r:embed="rId6"/>
          <a:srcRect l="3195" r="44098"/>
          <a:stretch/>
        </p:blipFill>
        <p:spPr>
          <a:xfrm>
            <a:off x="7237294" y="2033692"/>
            <a:ext cx="1075931" cy="1224822"/>
          </a:xfrm>
          <a:prstGeom prst="rect">
            <a:avLst/>
          </a:prstGeom>
          <a:ln>
            <a:noFill/>
          </a:ln>
        </p:spPr>
      </p:pic>
      <p:cxnSp>
        <p:nvCxnSpPr>
          <p:cNvPr id="15" name="直線コネクタ 14"/>
          <p:cNvCxnSpPr/>
          <p:nvPr/>
        </p:nvCxnSpPr>
        <p:spPr>
          <a:xfrm>
            <a:off x="5076056" y="3829410"/>
            <a:ext cx="33123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6056" y="1788215"/>
            <a:ext cx="0" cy="3087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98835" y="2019206"/>
            <a:ext cx="1047460" cy="205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テキスト ボックス 17"/>
          <p:cNvSpPr txBox="1"/>
          <p:nvPr/>
        </p:nvSpPr>
        <p:spPr>
          <a:xfrm>
            <a:off x="1241251" y="4314302"/>
            <a:ext cx="3269928" cy="523220"/>
          </a:xfrm>
          <a:prstGeom prst="rect">
            <a:avLst/>
          </a:prstGeom>
          <a:noFill/>
        </p:spPr>
        <p:txBody>
          <a:bodyPr wrap="square" rtlCol="0">
            <a:spAutoFit/>
          </a:bodyPr>
          <a:lstStyle/>
          <a:p>
            <a:pPr lvl="0" algn="ctr">
              <a:defRPr/>
            </a:pPr>
            <a:r>
              <a:rPr lang="ja-JP" altLang="en-US" sz="1400" b="1" dirty="0">
                <a:solidFill>
                  <a:prstClr val="black"/>
                </a:solidFill>
              </a:rPr>
              <a:t>「直感的」で「シンプル」な操作性で</a:t>
            </a:r>
            <a:endParaRPr lang="en-US" altLang="ja-JP" sz="1400" b="1" dirty="0">
              <a:solidFill>
                <a:prstClr val="black"/>
              </a:solidFill>
            </a:endParaRPr>
          </a:p>
          <a:p>
            <a:pPr lvl="0" algn="ctr">
              <a:defRPr/>
            </a:pPr>
            <a:r>
              <a:rPr lang="ja-JP" altLang="en-US" sz="1400" b="1" dirty="0">
                <a:solidFill>
                  <a:prstClr val="black"/>
                </a:solidFill>
              </a:rPr>
              <a:t>データを可視化・分析</a:t>
            </a:r>
          </a:p>
        </p:txBody>
      </p:sp>
    </p:spTree>
    <p:extLst>
      <p:ext uri="{BB962C8B-B14F-4D97-AF65-F5344CB8AC3E}">
        <p14:creationId xmlns:p14="http://schemas.microsoft.com/office/powerpoint/2010/main" val="169872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年齢・勤続年数・滞留年数を活用</a:t>
            </a:r>
          </a:p>
        </p:txBody>
      </p:sp>
      <p:sp>
        <p:nvSpPr>
          <p:cNvPr id="6" name="テキスト プレースホルダー 5"/>
          <p:cNvSpPr>
            <a:spLocks noGrp="1"/>
          </p:cNvSpPr>
          <p:nvPr>
            <p:ph type="body" sz="quarter" idx="17"/>
          </p:nvPr>
        </p:nvSpPr>
        <p:spPr/>
        <p:txBody>
          <a:bodyPr/>
          <a:lstStyle/>
          <a:p>
            <a:r>
              <a:rPr kumimoji="1" lang="ja-JP" altLang="en-US" dirty="0"/>
              <a:t>勤続年数、年齢、従業員が所属</a:t>
            </a:r>
            <a:r>
              <a:rPr kumimoji="1" lang="ja-JP" altLang="en-US"/>
              <a:t>や職階、等級</a:t>
            </a:r>
            <a:r>
              <a:rPr kumimoji="1" lang="ja-JP" altLang="en-US" dirty="0"/>
              <a:t>などに属している期間「滞留年数」を管理しています</a:t>
            </a:r>
            <a:endParaRPr kumimoji="1" lang="en-US" altLang="ja-JP" dirty="0"/>
          </a:p>
          <a:p>
            <a:r>
              <a:rPr lang="ja-JP" altLang="en-US" dirty="0"/>
              <a:t>それぞれの年月で表現され、それぞれ入社日、生年月日、異動発令日から閲覧や検索の基準日までの年月が算出されます</a:t>
            </a:r>
            <a:endParaRPr lang="en-US" altLang="ja-JP" dirty="0"/>
          </a:p>
        </p:txBody>
      </p:sp>
      <p:sp>
        <p:nvSpPr>
          <p:cNvPr id="3" name="タイトル 2"/>
          <p:cNvSpPr>
            <a:spLocks noGrp="1"/>
          </p:cNvSpPr>
          <p:nvPr>
            <p:ph type="title"/>
          </p:nvPr>
        </p:nvSpPr>
        <p:spPr/>
        <p:txBody>
          <a:bodyPr/>
          <a:lstStyle/>
          <a:p>
            <a:r>
              <a:rPr kumimoji="1" lang="ja-JP" altLang="en-US" dirty="0"/>
              <a:t>人事管理</a:t>
            </a:r>
          </a:p>
        </p:txBody>
      </p:sp>
      <p:sp>
        <p:nvSpPr>
          <p:cNvPr id="8" name="Rectangle 31"/>
          <p:cNvSpPr>
            <a:spLocks noChangeArrowheads="1"/>
          </p:cNvSpPr>
          <p:nvPr/>
        </p:nvSpPr>
        <p:spPr bwMode="auto">
          <a:xfrm>
            <a:off x="164649" y="3291830"/>
            <a:ext cx="4588129" cy="1584176"/>
          </a:xfrm>
          <a:prstGeom prst="rect">
            <a:avLst/>
          </a:prstGeom>
          <a:noFill/>
          <a:ln w="57150" cmpd="thickThin" algn="ctr">
            <a:solidFill>
              <a:srgbClr val="FFFFFF">
                <a:lumMod val="85000"/>
              </a:srgbClr>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Text Box 32"/>
          <p:cNvSpPr txBox="1">
            <a:spLocks noChangeArrowheads="1"/>
          </p:cNvSpPr>
          <p:nvPr/>
        </p:nvSpPr>
        <p:spPr bwMode="auto">
          <a:xfrm>
            <a:off x="68953" y="3326555"/>
            <a:ext cx="1550719" cy="307777"/>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3300"/>
                </a:solidFill>
                <a:effectLst/>
                <a:uLnTx/>
                <a:uFillTx/>
                <a:latin typeface="メイリオ" pitchFamily="50" charset="-128"/>
                <a:ea typeface="メイリオ" pitchFamily="50" charset="-128"/>
                <a:cs typeface="メイリオ" pitchFamily="50" charset="-128"/>
              </a:rPr>
              <a:t>（活用例）</a:t>
            </a:r>
          </a:p>
        </p:txBody>
      </p:sp>
      <p:sp>
        <p:nvSpPr>
          <p:cNvPr id="10" name="Text Box 34"/>
          <p:cNvSpPr txBox="1">
            <a:spLocks noChangeArrowheads="1"/>
          </p:cNvSpPr>
          <p:nvPr/>
        </p:nvSpPr>
        <p:spPr bwMode="auto">
          <a:xfrm>
            <a:off x="143508" y="3664680"/>
            <a:ext cx="4895727" cy="1175322"/>
          </a:xfrm>
          <a:prstGeom prst="rect">
            <a:avLst/>
          </a:prstGeom>
          <a:noFill/>
          <a:ln w="9525" algn="ctr">
            <a:noFill/>
            <a:miter lim="800000"/>
            <a:headEnd/>
            <a:tailEnd/>
          </a:ln>
        </p:spPr>
        <p:txBody>
          <a:bodyPr wrap="square">
            <a:spAutoFit/>
          </a:bodyPr>
          <a:lstStyle/>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来年４月１日時点で昇格後３年になる従業員を出する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★昇格後、滞留年数３年で、自動的に昇級する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★来年度の組織図に勤続年数を表示する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★部門ごと職位毎の平均年齢、平均勤続年数を抽出</a:t>
            </a:r>
          </a:p>
        </p:txBody>
      </p:sp>
      <p:sp>
        <p:nvSpPr>
          <p:cNvPr id="11" name="Rectangle 36"/>
          <p:cNvSpPr>
            <a:spLocks noChangeArrowheads="1"/>
          </p:cNvSpPr>
          <p:nvPr/>
        </p:nvSpPr>
        <p:spPr bwMode="auto">
          <a:xfrm>
            <a:off x="147890" y="2058448"/>
            <a:ext cx="4622651" cy="1094855"/>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Text Box 38"/>
          <p:cNvSpPr txBox="1">
            <a:spLocks noChangeArrowheads="1"/>
          </p:cNvSpPr>
          <p:nvPr/>
        </p:nvSpPr>
        <p:spPr bwMode="auto">
          <a:xfrm>
            <a:off x="749441" y="2067694"/>
            <a:ext cx="3419548" cy="307777"/>
          </a:xfrm>
          <a:prstGeom prst="rect">
            <a:avLst/>
          </a:prstGeom>
          <a:solidFill>
            <a:srgbClr val="54C2F0"/>
          </a:solidFill>
          <a:ln>
            <a:noFill/>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勤続給・年齢給での活用</a:t>
            </a:r>
          </a:p>
        </p:txBody>
      </p:sp>
      <p:sp>
        <p:nvSpPr>
          <p:cNvPr id="13" name="Text Box 41"/>
          <p:cNvSpPr txBox="1">
            <a:spLocks noChangeArrowheads="1"/>
          </p:cNvSpPr>
          <p:nvPr/>
        </p:nvSpPr>
        <p:spPr bwMode="auto">
          <a:xfrm>
            <a:off x="600073" y="2465479"/>
            <a:ext cx="3720658" cy="64633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年齢給や勤続給を賃金表から算出する場合、</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それぞれの基準日を指定し算出する事が可能です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４月１日時点での賃金算出</a:t>
            </a:r>
          </a:p>
        </p:txBody>
      </p:sp>
      <p:sp>
        <p:nvSpPr>
          <p:cNvPr id="14" name="Rectangle 2"/>
          <p:cNvSpPr>
            <a:spLocks noChangeArrowheads="1"/>
          </p:cNvSpPr>
          <p:nvPr/>
        </p:nvSpPr>
        <p:spPr bwMode="auto">
          <a:xfrm>
            <a:off x="4861378" y="3271018"/>
            <a:ext cx="4137918" cy="1619358"/>
          </a:xfrm>
          <a:prstGeom prst="rect">
            <a:avLst/>
          </a:prstGeom>
          <a:solidFill>
            <a:srgbClr val="FFFFFF"/>
          </a:solidFill>
          <a:ln w="25400" cap="flat" cmpd="sng" algn="ctr">
            <a:solidFill>
              <a:srgbClr val="FFFFFF">
                <a:lumMod val="85000"/>
              </a:srgbClr>
            </a:solidFill>
            <a:prstDash val="solid"/>
            <a:headEnd/>
            <a:tailEnd/>
          </a:ln>
          <a:effectLst>
            <a:outerShdw blurRad="40005" dist="20320" dir="5400000" algn="t" rotWithShape="0">
              <a:prstClr val="black">
                <a:alpha val="38000"/>
              </a:prst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5" name="Text Box 6"/>
          <p:cNvSpPr txBox="1">
            <a:spLocks noChangeArrowheads="1"/>
          </p:cNvSpPr>
          <p:nvPr/>
        </p:nvSpPr>
        <p:spPr bwMode="auto">
          <a:xfrm>
            <a:off x="5364088" y="3705225"/>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継続設定なし</a:t>
            </a:r>
          </a:p>
        </p:txBody>
      </p:sp>
      <p:sp>
        <p:nvSpPr>
          <p:cNvPr id="16" name="Text Box 7"/>
          <p:cNvSpPr txBox="1">
            <a:spLocks noChangeArrowheads="1"/>
          </p:cNvSpPr>
          <p:nvPr/>
        </p:nvSpPr>
        <p:spPr bwMode="auto">
          <a:xfrm>
            <a:off x="4953943" y="3707512"/>
            <a:ext cx="338137" cy="1096486"/>
          </a:xfrm>
          <a:prstGeom prst="rect">
            <a:avLst/>
          </a:prstGeom>
          <a:solidFill>
            <a:srgbClr val="F9BE00"/>
          </a:solidFill>
          <a:ln>
            <a:noFill/>
            <a:headEnd/>
            <a:tailEnd/>
          </a:ln>
          <a:effectLst/>
        </p:spPr>
        <p:txBody>
          <a:bodyPr vert="eaVert"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a:t>
            </a:r>
          </a:p>
        </p:txBody>
      </p:sp>
      <p:sp>
        <p:nvSpPr>
          <p:cNvPr id="17" name="Text Box 8"/>
          <p:cNvSpPr txBox="1">
            <a:spLocks noChangeArrowheads="1"/>
          </p:cNvSpPr>
          <p:nvPr/>
        </p:nvSpPr>
        <p:spPr bwMode="auto">
          <a:xfrm>
            <a:off x="5364088" y="4116112"/>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同一部門コードの場合継続</a:t>
            </a:r>
          </a:p>
        </p:txBody>
      </p:sp>
      <p:sp>
        <p:nvSpPr>
          <p:cNvPr id="18" name="Text Box 9"/>
          <p:cNvSpPr txBox="1">
            <a:spLocks noChangeArrowheads="1"/>
          </p:cNvSpPr>
          <p:nvPr/>
        </p:nvSpPr>
        <p:spPr bwMode="auto">
          <a:xfrm>
            <a:off x="5364088" y="4526999"/>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指定レベル以下の階層配下の部門異動の場合継続</a:t>
            </a:r>
          </a:p>
        </p:txBody>
      </p:sp>
      <p:sp>
        <p:nvSpPr>
          <p:cNvPr id="19" name="Text Box 16"/>
          <p:cNvSpPr txBox="1">
            <a:spLocks noChangeArrowheads="1"/>
          </p:cNvSpPr>
          <p:nvPr/>
        </p:nvSpPr>
        <p:spPr bwMode="auto">
          <a:xfrm>
            <a:off x="5070822" y="3291830"/>
            <a:ext cx="3722688"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所属異動の内容にコントロール可能</a:t>
            </a:r>
          </a:p>
        </p:txBody>
      </p:sp>
      <p:sp>
        <p:nvSpPr>
          <p:cNvPr id="20" name="Rectangle 18"/>
          <p:cNvSpPr>
            <a:spLocks noChangeArrowheads="1"/>
          </p:cNvSpPr>
          <p:nvPr/>
        </p:nvSpPr>
        <p:spPr bwMode="auto">
          <a:xfrm>
            <a:off x="4861378" y="2058449"/>
            <a:ext cx="4137918" cy="1094854"/>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5050185" y="2067694"/>
            <a:ext cx="3757612"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滞留年数保持項目</a:t>
            </a:r>
          </a:p>
        </p:txBody>
      </p:sp>
      <p:sp>
        <p:nvSpPr>
          <p:cNvPr id="22" name="Text Box 21"/>
          <p:cNvSpPr txBox="1">
            <a:spLocks noChangeArrowheads="1"/>
          </p:cNvSpPr>
          <p:nvPr/>
        </p:nvSpPr>
        <p:spPr bwMode="auto">
          <a:xfrm>
            <a:off x="5292080" y="2427734"/>
            <a:ext cx="757238"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所属</a:t>
            </a:r>
          </a:p>
        </p:txBody>
      </p:sp>
      <p:sp>
        <p:nvSpPr>
          <p:cNvPr id="23" name="Text Box 22"/>
          <p:cNvSpPr txBox="1">
            <a:spLocks noChangeArrowheads="1"/>
          </p:cNvSpPr>
          <p:nvPr/>
        </p:nvSpPr>
        <p:spPr bwMode="auto">
          <a:xfrm>
            <a:off x="5292080" y="2787774"/>
            <a:ext cx="757238"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4" name="Text Box 25"/>
          <p:cNvSpPr txBox="1">
            <a:spLocks noChangeArrowheads="1"/>
          </p:cNvSpPr>
          <p:nvPr/>
        </p:nvSpPr>
        <p:spPr bwMode="auto">
          <a:xfrm>
            <a:off x="6144568" y="2427734"/>
            <a:ext cx="757237"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職種</a:t>
            </a:r>
          </a:p>
        </p:txBody>
      </p:sp>
      <p:sp>
        <p:nvSpPr>
          <p:cNvPr id="25" name="Text Box 26"/>
          <p:cNvSpPr txBox="1">
            <a:spLocks noChangeArrowheads="1"/>
          </p:cNvSpPr>
          <p:nvPr/>
        </p:nvSpPr>
        <p:spPr bwMode="auto">
          <a:xfrm>
            <a:off x="6144568" y="2787774"/>
            <a:ext cx="757237"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職務</a:t>
            </a:r>
          </a:p>
        </p:txBody>
      </p:sp>
      <p:sp>
        <p:nvSpPr>
          <p:cNvPr id="26" name="Text Box 27"/>
          <p:cNvSpPr txBox="1">
            <a:spLocks noChangeArrowheads="1"/>
          </p:cNvSpPr>
          <p:nvPr/>
        </p:nvSpPr>
        <p:spPr bwMode="auto">
          <a:xfrm>
            <a:off x="698753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職掌</a:t>
            </a:r>
          </a:p>
        </p:txBody>
      </p:sp>
      <p:sp>
        <p:nvSpPr>
          <p:cNvPr id="27" name="Text Box 28"/>
          <p:cNvSpPr txBox="1">
            <a:spLocks noChangeArrowheads="1"/>
          </p:cNvSpPr>
          <p:nvPr/>
        </p:nvSpPr>
        <p:spPr bwMode="auto">
          <a:xfrm>
            <a:off x="6987530" y="2787774"/>
            <a:ext cx="755650"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役職</a:t>
            </a:r>
          </a:p>
        </p:txBody>
      </p:sp>
      <p:sp>
        <p:nvSpPr>
          <p:cNvPr id="28" name="Text Box 29"/>
          <p:cNvSpPr txBox="1">
            <a:spLocks noChangeArrowheads="1"/>
          </p:cNvSpPr>
          <p:nvPr/>
        </p:nvSpPr>
        <p:spPr bwMode="auto">
          <a:xfrm>
            <a:off x="783208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等級</a:t>
            </a:r>
          </a:p>
        </p:txBody>
      </p:sp>
    </p:spTree>
    <p:extLst>
      <p:ext uri="{BB962C8B-B14F-4D97-AF65-F5344CB8AC3E}">
        <p14:creationId xmlns:p14="http://schemas.microsoft.com/office/powerpoint/2010/main" val="80608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スキルや保有資格情報の活用</a:t>
            </a:r>
          </a:p>
        </p:txBody>
      </p:sp>
      <p:sp>
        <p:nvSpPr>
          <p:cNvPr id="6" name="テキスト プレースホルダー 5"/>
          <p:cNvSpPr>
            <a:spLocks noGrp="1"/>
          </p:cNvSpPr>
          <p:nvPr>
            <p:ph type="body" sz="quarter" idx="17"/>
          </p:nvPr>
        </p:nvSpPr>
        <p:spPr/>
        <p:txBody>
          <a:bodyPr/>
          <a:lstStyle/>
          <a:p>
            <a:r>
              <a:rPr kumimoji="1" lang="ja-JP" altLang="en-US" dirty="0"/>
              <a:t>人事情報に蓄積された資格情報からグループ会社全体のスキルマップの作成や</a:t>
            </a:r>
            <a:endParaRPr kumimoji="1" lang="en-US" altLang="ja-JP" dirty="0"/>
          </a:p>
          <a:p>
            <a:r>
              <a:rPr lang="ja-JP" altLang="en-US" dirty="0"/>
              <a:t>従業員サービス一環としての、保有資格手当支給の</a:t>
            </a:r>
            <a:r>
              <a:rPr lang="en-US" altLang="ja-JP" dirty="0" err="1"/>
              <a:t>SuperStream</a:t>
            </a:r>
            <a:r>
              <a:rPr lang="en-US" altLang="ja-JP" dirty="0"/>
              <a:t>-NX</a:t>
            </a:r>
            <a:r>
              <a:rPr lang="ja-JP" altLang="en-US" dirty="0"/>
              <a:t>給与管理へ自動連携</a:t>
            </a:r>
            <a:endParaRPr lang="en-US" altLang="ja-JP" dirty="0"/>
          </a:p>
        </p:txBody>
      </p:sp>
      <p:sp>
        <p:nvSpPr>
          <p:cNvPr id="7" name="Rectangle 2"/>
          <p:cNvSpPr>
            <a:spLocks noChangeArrowheads="1"/>
          </p:cNvSpPr>
          <p:nvPr/>
        </p:nvSpPr>
        <p:spPr bwMode="auto">
          <a:xfrm>
            <a:off x="5184068" y="2283718"/>
            <a:ext cx="3168352" cy="1650113"/>
          </a:xfrm>
          <a:prstGeom prst="rect">
            <a:avLst/>
          </a:prstGeom>
          <a:solidFill>
            <a:srgbClr val="77A2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 name="Text Box 4"/>
          <p:cNvSpPr txBox="1">
            <a:spLocks noChangeArrowheads="1"/>
          </p:cNvSpPr>
          <p:nvPr/>
        </p:nvSpPr>
        <p:spPr bwMode="auto">
          <a:xfrm>
            <a:off x="719573" y="4407954"/>
            <a:ext cx="2700300" cy="369332"/>
          </a:xfrm>
          <a:prstGeom prst="rect">
            <a:avLst/>
          </a:prstGeom>
          <a:solidFill>
            <a:srgbClr val="54C2F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保有資格による手当支給</a:t>
            </a:r>
          </a:p>
        </p:txBody>
      </p:sp>
      <p:sp>
        <p:nvSpPr>
          <p:cNvPr id="9" name="Text Box 5"/>
          <p:cNvSpPr txBox="1">
            <a:spLocks noChangeArrowheads="1"/>
          </p:cNvSpPr>
          <p:nvPr/>
        </p:nvSpPr>
        <p:spPr bwMode="auto">
          <a:xfrm>
            <a:off x="4889983" y="4117017"/>
            <a:ext cx="1446213" cy="83099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取得月に支給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毎月に支給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賞与に加算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指定期間に支給</a:t>
            </a:r>
          </a:p>
        </p:txBody>
      </p:sp>
      <p:sp>
        <p:nvSpPr>
          <p:cNvPr id="10" name="AutoShape 6"/>
          <p:cNvSpPr>
            <a:spLocks noChangeArrowheads="1"/>
          </p:cNvSpPr>
          <p:nvPr/>
        </p:nvSpPr>
        <p:spPr bwMode="auto">
          <a:xfrm>
            <a:off x="6175937" y="4132345"/>
            <a:ext cx="404813" cy="577850"/>
          </a:xfrm>
          <a:prstGeom prst="rightArrow">
            <a:avLst>
              <a:gd name="adj1" fmla="val 50000"/>
              <a:gd name="adj2" fmla="val 25000"/>
            </a:avLst>
          </a:prstGeom>
          <a:solidFill>
            <a:srgbClr val="FF99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Oval 7"/>
          <p:cNvSpPr>
            <a:spLocks noChangeArrowheads="1"/>
          </p:cNvSpPr>
          <p:nvPr/>
        </p:nvSpPr>
        <p:spPr bwMode="auto">
          <a:xfrm>
            <a:off x="6912260" y="4011898"/>
            <a:ext cx="1764196" cy="900112"/>
          </a:xfrm>
          <a:prstGeom prst="ellipse">
            <a:avLst/>
          </a:prstGeom>
          <a:solidFill>
            <a:srgbClr val="EE5500"/>
          </a:solidFill>
          <a:ln w="9525">
            <a:noFill/>
            <a:round/>
            <a:headEnd/>
            <a:tailEnd/>
          </a:ln>
          <a:effectLst>
            <a:outerShdw dist="107763" dir="2700000" algn="ctr" rotWithShape="0">
              <a:srgbClr val="FFFFFF">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メイリオ"/>
                <a:ea typeface="メイリオ" pitchFamily="50" charset="-128"/>
                <a:cs typeface="Times New Roman" pitchFamily="18" charset="0"/>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給与管理</a:t>
            </a:r>
          </a:p>
        </p:txBody>
      </p:sp>
      <p:sp>
        <p:nvSpPr>
          <p:cNvPr id="12" name="Text Box 8"/>
          <p:cNvSpPr txBox="1">
            <a:spLocks noChangeArrowheads="1"/>
          </p:cNvSpPr>
          <p:nvPr/>
        </p:nvSpPr>
        <p:spPr bwMode="auto">
          <a:xfrm>
            <a:off x="4644009" y="1681758"/>
            <a:ext cx="4140460" cy="523220"/>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p:txBody>
      </p:sp>
      <p:pic>
        <p:nvPicPr>
          <p:cNvPr id="15" name="図 14"/>
          <p:cNvPicPr>
            <a:picLocks noChangeAspect="1"/>
          </p:cNvPicPr>
          <p:nvPr/>
        </p:nvPicPr>
        <p:blipFill rotWithShape="1">
          <a:blip r:embed="rId3"/>
          <a:srcRect b="21203"/>
          <a:stretch/>
        </p:blipFill>
        <p:spPr>
          <a:xfrm>
            <a:off x="5256076" y="2325637"/>
            <a:ext cx="3039707" cy="1556477"/>
          </a:xfrm>
          <a:prstGeom prst="rect">
            <a:avLst/>
          </a:prstGeom>
        </p:spPr>
      </p:pic>
      <p:sp>
        <p:nvSpPr>
          <p:cNvPr id="16" name="テキスト ボックス 15"/>
          <p:cNvSpPr txBox="1"/>
          <p:nvPr/>
        </p:nvSpPr>
        <p:spPr>
          <a:xfrm>
            <a:off x="7038464" y="1698943"/>
            <a:ext cx="1637992" cy="584775"/>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汎用検索機能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有資格者一覧表</a:t>
            </a:r>
            <a:r>
              <a:rPr kumimoji="0" lang="ja-JP" altLang="en-US" sz="1600" u="sng" kern="0" dirty="0">
                <a:solidFill>
                  <a:srgbClr val="5F5F5F"/>
                </a:solidFill>
                <a:latin typeface="メイリオ" pitchFamily="50" charset="-128"/>
                <a:ea typeface="メイリオ" pitchFamily="50" charset="-128"/>
                <a:cs typeface="メイリオ" pitchFamily="50" charset="-128"/>
              </a:rPr>
              <a:t>　</a:t>
            </a:r>
            <a:endParaRPr kumimoji="0" lang="ja-JP" altLang="en-US" sz="1600" kern="0" dirty="0">
              <a:solidFill>
                <a:srgbClr val="5F5F5F"/>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4716016" y="1698943"/>
            <a:ext cx="2795043" cy="553998"/>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統計資料作成機能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保有資格統計（人員統計）</a:t>
            </a:r>
            <a:endParaRPr kumimoji="0" lang="ja-JP" altLang="en-US" sz="1600" u="sng" kern="0" dirty="0">
              <a:solidFill>
                <a:srgbClr val="5F5F5F"/>
              </a:solidFill>
              <a:latin typeface="メイリオ" pitchFamily="50" charset="-128"/>
              <a:ea typeface="メイリオ" pitchFamily="50" charset="-128"/>
              <a:cs typeface="メイリオ" pitchFamily="50" charset="-128"/>
            </a:endParaRPr>
          </a:p>
        </p:txBody>
      </p:sp>
      <p:grpSp>
        <p:nvGrpSpPr>
          <p:cNvPr id="19" name="グループ化 18">
            <a:extLst>
              <a:ext uri="{FF2B5EF4-FFF2-40B4-BE49-F238E27FC236}">
                <a16:creationId xmlns:a16="http://schemas.microsoft.com/office/drawing/2014/main" id="{BA77AD1E-7918-D6EA-BCE9-18B1BD8F15F3}"/>
              </a:ext>
            </a:extLst>
          </p:cNvPr>
          <p:cNvGrpSpPr/>
          <p:nvPr/>
        </p:nvGrpSpPr>
        <p:grpSpPr>
          <a:xfrm>
            <a:off x="359532" y="1671649"/>
            <a:ext cx="4093337" cy="2558335"/>
            <a:chOff x="359532" y="1671649"/>
            <a:chExt cx="4093337" cy="2558335"/>
          </a:xfrm>
        </p:grpSpPr>
        <p:pic>
          <p:nvPicPr>
            <p:cNvPr id="13" name="図 12"/>
            <p:cNvPicPr>
              <a:picLocks noChangeAspect="1"/>
            </p:cNvPicPr>
            <p:nvPr/>
          </p:nvPicPr>
          <p:blipFill>
            <a:blip r:embed="rId4"/>
            <a:stretch>
              <a:fillRect/>
            </a:stretch>
          </p:blipFill>
          <p:spPr>
            <a:xfrm>
              <a:off x="359532" y="1671649"/>
              <a:ext cx="4093337" cy="2558335"/>
            </a:xfrm>
            <a:prstGeom prst="rect">
              <a:avLst/>
            </a:prstGeom>
          </p:spPr>
        </p:pic>
        <p:pic>
          <p:nvPicPr>
            <p:cNvPr id="18" name="図 17">
              <a:extLst>
                <a:ext uri="{FF2B5EF4-FFF2-40B4-BE49-F238E27FC236}">
                  <a16:creationId xmlns:a16="http://schemas.microsoft.com/office/drawing/2014/main" id="{9C0AE137-13DA-8068-D30D-F69DDBDB48AF}"/>
                </a:ext>
              </a:extLst>
            </p:cNvPr>
            <p:cNvPicPr preferRelativeResize="0">
              <a:picLocks/>
            </p:cNvPicPr>
            <p:nvPr/>
          </p:nvPicPr>
          <p:blipFill>
            <a:blip r:embed="rId5"/>
            <a:stretch>
              <a:fillRect/>
            </a:stretch>
          </p:blipFill>
          <p:spPr>
            <a:xfrm>
              <a:off x="541648" y="1681758"/>
              <a:ext cx="1620000" cy="72000"/>
            </a:xfrm>
            <a:prstGeom prst="rect">
              <a:avLst/>
            </a:prstGeom>
          </p:spPr>
        </p:pic>
      </p:grpSp>
      <p:pic>
        <p:nvPicPr>
          <p:cNvPr id="14" name="図 13"/>
          <p:cNvPicPr>
            <a:picLocks noChangeAspect="1"/>
          </p:cNvPicPr>
          <p:nvPr/>
        </p:nvPicPr>
        <p:blipFill>
          <a:blip r:embed="rId6"/>
          <a:stretch>
            <a:fillRect/>
          </a:stretch>
        </p:blipFill>
        <p:spPr>
          <a:xfrm>
            <a:off x="1379755" y="2685296"/>
            <a:ext cx="3336734" cy="1659942"/>
          </a:xfrm>
          <a:prstGeom prst="rect">
            <a:avLst/>
          </a:prstGeom>
        </p:spPr>
      </p:pic>
    </p:spTree>
    <p:extLst>
      <p:ext uri="{BB962C8B-B14F-4D97-AF65-F5344CB8AC3E}">
        <p14:creationId xmlns:p14="http://schemas.microsoft.com/office/powerpoint/2010/main" val="256890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組織シミュレーション機能</a:t>
            </a:r>
          </a:p>
        </p:txBody>
      </p:sp>
      <p:sp>
        <p:nvSpPr>
          <p:cNvPr id="6" name="テキスト プレースホルダー 5"/>
          <p:cNvSpPr>
            <a:spLocks noGrp="1"/>
          </p:cNvSpPr>
          <p:nvPr>
            <p:ph type="body" sz="quarter" idx="17"/>
          </p:nvPr>
        </p:nvSpPr>
        <p:spPr>
          <a:xfrm>
            <a:off x="251619" y="917812"/>
            <a:ext cx="8640382" cy="393798"/>
          </a:xfrm>
        </p:spPr>
        <p:txBody>
          <a:bodyPr/>
          <a:lstStyle/>
          <a:p>
            <a:r>
              <a:rPr kumimoji="1" lang="ja-JP" altLang="en-US" dirty="0"/>
              <a:t>シミュレーション上の組織を複数立案し、組織や人員配置を出力</a:t>
            </a:r>
            <a:r>
              <a:rPr kumimoji="1" lang="en-US" altLang="ja-JP" dirty="0"/>
              <a:t>/</a:t>
            </a:r>
            <a:r>
              <a:rPr kumimoji="1" lang="ja-JP" altLang="en-US" dirty="0"/>
              <a:t>確認が可能です</a:t>
            </a:r>
            <a:endParaRPr kumimoji="1" lang="en-US" altLang="ja-JP" dirty="0"/>
          </a:p>
          <a:p>
            <a:r>
              <a:rPr kumimoji="1" lang="ja-JP" altLang="en-US" dirty="0"/>
              <a:t>また、シミュレーション結果から最適な組織および人員配置を選択することが出来ます</a:t>
            </a:r>
            <a:endParaRPr kumimoji="1" lang="en-US" altLang="ja-JP" dirty="0"/>
          </a:p>
          <a:p>
            <a:r>
              <a:rPr lang="ja-JP" altLang="en-US" dirty="0"/>
              <a:t>横断的組織（作業部門）の組織改編やシミュレーションによる組織案の立案も合わせて可能です</a:t>
            </a:r>
            <a:endParaRPr kumimoji="1" lang="ja-JP" altLang="en-US" dirty="0"/>
          </a:p>
        </p:txBody>
      </p:sp>
      <p:pic>
        <p:nvPicPr>
          <p:cNvPr id="7" name="図 6"/>
          <p:cNvPicPr>
            <a:picLocks noChangeAspect="1"/>
          </p:cNvPicPr>
          <p:nvPr/>
        </p:nvPicPr>
        <p:blipFill rotWithShape="1">
          <a:blip r:embed="rId2"/>
          <a:srcRect l="5255" t="7955" r="10654"/>
          <a:stretch/>
        </p:blipFill>
        <p:spPr>
          <a:xfrm>
            <a:off x="4803155" y="1960446"/>
            <a:ext cx="3873301" cy="2649810"/>
          </a:xfrm>
          <a:prstGeom prst="rect">
            <a:avLst/>
          </a:prstGeom>
          <a:ln>
            <a:solidFill>
              <a:schemeClr val="bg1">
                <a:lumMod val="50000"/>
              </a:schemeClr>
            </a:solidFill>
          </a:ln>
        </p:spPr>
      </p:pic>
      <p:sp>
        <p:nvSpPr>
          <p:cNvPr id="8" name="Text Box 6"/>
          <p:cNvSpPr txBox="1">
            <a:spLocks noChangeArrowheads="1"/>
          </p:cNvSpPr>
          <p:nvPr/>
        </p:nvSpPr>
        <p:spPr bwMode="auto">
          <a:xfrm>
            <a:off x="5569613"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人員配置シミュレーション画面</a:t>
            </a:r>
          </a:p>
        </p:txBody>
      </p:sp>
      <p:sp>
        <p:nvSpPr>
          <p:cNvPr id="9" name="Text Box 7"/>
          <p:cNvSpPr txBox="1">
            <a:spLocks noChangeArrowheads="1"/>
          </p:cNvSpPr>
          <p:nvPr/>
        </p:nvSpPr>
        <p:spPr bwMode="auto">
          <a:xfrm>
            <a:off x="1205185"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組織改編シミュレーション画面</a:t>
            </a:r>
          </a:p>
        </p:txBody>
      </p:sp>
      <p:pic>
        <p:nvPicPr>
          <p:cNvPr id="10" name="図 9"/>
          <p:cNvPicPr>
            <a:picLocks noChangeAspect="1"/>
          </p:cNvPicPr>
          <p:nvPr/>
        </p:nvPicPr>
        <p:blipFill rotWithShape="1">
          <a:blip r:embed="rId3"/>
          <a:srcRect t="6888"/>
          <a:stretch/>
        </p:blipFill>
        <p:spPr>
          <a:xfrm>
            <a:off x="466786" y="2174651"/>
            <a:ext cx="3817182" cy="2221400"/>
          </a:xfrm>
          <a:prstGeom prst="rect">
            <a:avLst/>
          </a:prstGeom>
          <a:ln>
            <a:solidFill>
              <a:schemeClr val="bg1">
                <a:lumMod val="50000"/>
              </a:schemeClr>
            </a:solidFill>
          </a:ln>
        </p:spPr>
      </p:pic>
    </p:spTree>
    <p:extLst>
      <p:ext uri="{BB962C8B-B14F-4D97-AF65-F5344CB8AC3E}">
        <p14:creationId xmlns:p14="http://schemas.microsoft.com/office/powerpoint/2010/main" val="24496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b="0" dirty="0">
                <a:solidFill>
                  <a:schemeClr val="accent1"/>
                </a:solidFill>
              </a:rPr>
              <a:t>01</a:t>
            </a:r>
          </a:p>
          <a:p>
            <a:pPr>
              <a:spcBef>
                <a:spcPts val="600"/>
              </a:spcBef>
            </a:pPr>
            <a:r>
              <a:rPr lang="ja-JP" altLang="en-US" dirty="0"/>
              <a:t>システムフロー</a:t>
            </a:r>
          </a:p>
          <a:p>
            <a:pPr>
              <a:spcBef>
                <a:spcPts val="600"/>
              </a:spcBef>
            </a:pPr>
            <a:r>
              <a:rPr lang="en-US" altLang="ja-JP" b="0" dirty="0">
                <a:solidFill>
                  <a:schemeClr val="accent1"/>
                </a:solidFill>
              </a:rPr>
              <a:t>02</a:t>
            </a:r>
          </a:p>
          <a:p>
            <a:r>
              <a:rPr lang="ja-JP" altLang="en-US" dirty="0"/>
              <a:t>製品特長</a:t>
            </a:r>
          </a:p>
          <a:p>
            <a:pPr>
              <a:spcBef>
                <a:spcPts val="600"/>
              </a:spcBef>
            </a:pPr>
            <a:r>
              <a:rPr lang="en-US" altLang="ja-JP" b="0" dirty="0">
                <a:solidFill>
                  <a:schemeClr val="accent1"/>
                </a:solidFill>
              </a:rPr>
              <a:t>03</a:t>
            </a:r>
          </a:p>
          <a:p>
            <a:r>
              <a:rPr lang="ja-JP" altLang="en-US" dirty="0"/>
              <a:t>退職金管理について</a:t>
            </a:r>
          </a:p>
          <a:p>
            <a:pPr>
              <a:spcBef>
                <a:spcPts val="600"/>
              </a:spcBef>
            </a:pPr>
            <a:r>
              <a:rPr lang="en-US" altLang="ja-JP" b="0" dirty="0">
                <a:solidFill>
                  <a:schemeClr val="accent1"/>
                </a:solidFill>
              </a:rPr>
              <a:t>04</a:t>
            </a:r>
          </a:p>
          <a:p>
            <a:r>
              <a:rPr lang="ja-JP" altLang="en-US" dirty="0"/>
              <a:t>マイナンバー対応について（人事・給与共通）</a:t>
            </a:r>
            <a:endParaRPr lang="en-US" altLang="ja-JP" dirty="0"/>
          </a:p>
          <a:p>
            <a:pPr>
              <a:spcBef>
                <a:spcPts val="600"/>
              </a:spcBef>
            </a:pPr>
            <a:r>
              <a:rPr lang="en-US" altLang="ja-JP" b="0" dirty="0">
                <a:solidFill>
                  <a:schemeClr val="accent1"/>
                </a:solidFill>
              </a:rPr>
              <a:t>05</a:t>
            </a:r>
          </a:p>
          <a:p>
            <a:r>
              <a:rPr lang="en-US" altLang="ja-JP" dirty="0"/>
              <a:t>API</a:t>
            </a:r>
            <a:r>
              <a:rPr lang="ja-JP" altLang="en-US" dirty="0"/>
              <a:t>サービス対応について（人事・給与共通）</a:t>
            </a:r>
            <a:endParaRPr lang="en-US" altLang="ja-JP" b="0" dirty="0">
              <a:solidFill>
                <a:schemeClr val="accent1"/>
              </a:solidFill>
            </a:endParaRPr>
          </a:p>
          <a:p>
            <a:pPr>
              <a:spcBef>
                <a:spcPts val="600"/>
              </a:spcBef>
            </a:pPr>
            <a:r>
              <a:rPr lang="en-US" altLang="ja-JP" b="0" dirty="0">
                <a:solidFill>
                  <a:schemeClr val="accent1"/>
                </a:solidFill>
              </a:rPr>
              <a:t>06</a:t>
            </a:r>
          </a:p>
          <a:p>
            <a:r>
              <a:rPr lang="ja-JP" altLang="en-US" dirty="0"/>
              <a:t>稼働環境</a:t>
            </a:r>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35165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考課結果を昇給・賞与シミュレーションへ反映</a:t>
            </a:r>
          </a:p>
        </p:txBody>
      </p:sp>
      <p:sp>
        <p:nvSpPr>
          <p:cNvPr id="6" name="テキスト プレースホルダー 5"/>
          <p:cNvSpPr>
            <a:spLocks noGrp="1"/>
          </p:cNvSpPr>
          <p:nvPr>
            <p:ph type="body" sz="quarter" idx="17"/>
          </p:nvPr>
        </p:nvSpPr>
        <p:spPr/>
        <p:txBody>
          <a:bodyPr/>
          <a:lstStyle/>
          <a:p>
            <a:r>
              <a:rPr kumimoji="1" lang="ja-JP" altLang="en-US" dirty="0"/>
              <a:t>さまざまなプロセスや手法により運用される評価制度</a:t>
            </a:r>
            <a:endParaRPr kumimoji="1" lang="en-US" altLang="ja-JP" dirty="0"/>
          </a:p>
          <a:p>
            <a:r>
              <a:rPr lang="ja-JP" altLang="en-US" dirty="0"/>
              <a:t>その結果を取り込み、考課履歴として結果を蓄積し賞与・昇給シミュレーション、昇格管理で活用することで透明性の高い制度運用を実現します</a:t>
            </a:r>
            <a:endParaRPr kumimoji="1" lang="ja-JP" altLang="en-US" dirty="0"/>
          </a:p>
        </p:txBody>
      </p:sp>
      <p:sp>
        <p:nvSpPr>
          <p:cNvPr id="7" name="角丸四角形 6"/>
          <p:cNvSpPr/>
          <p:nvPr/>
        </p:nvSpPr>
        <p:spPr>
          <a:xfrm>
            <a:off x="2063835" y="2039506"/>
            <a:ext cx="1785771" cy="1873408"/>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2063835" y="2036280"/>
            <a:ext cx="1785771" cy="355450"/>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rgbClr val="FFFFFF"/>
                </a:solidFill>
                <a:effectLst/>
                <a:uLnTx/>
                <a:uFillTx/>
                <a:latin typeface="メイリオ"/>
                <a:ea typeface="メイリオ"/>
                <a:cs typeface="+mn-cs"/>
              </a:rPr>
              <a:t>評価プロセス</a:t>
            </a:r>
          </a:p>
        </p:txBody>
      </p:sp>
      <p:sp>
        <p:nvSpPr>
          <p:cNvPr id="9" name="テキスト ボックス 8"/>
          <p:cNvSpPr txBox="1"/>
          <p:nvPr/>
        </p:nvSpPr>
        <p:spPr>
          <a:xfrm>
            <a:off x="575556" y="2887076"/>
            <a:ext cx="13094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考課対象者</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a:t>
            </a:r>
          </a:p>
        </p:txBody>
      </p:sp>
      <p:sp>
        <p:nvSpPr>
          <p:cNvPr id="10" name="右矢印 9"/>
          <p:cNvSpPr/>
          <p:nvPr/>
        </p:nvSpPr>
        <p:spPr>
          <a:xfrm>
            <a:off x="1594581"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Freeform 320"/>
          <p:cNvSpPr>
            <a:spLocks noEditPoints="1"/>
          </p:cNvSpPr>
          <p:nvPr/>
        </p:nvSpPr>
        <p:spPr bwMode="auto">
          <a:xfrm>
            <a:off x="2206648" y="2463738"/>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 name="テキスト ボックス 11"/>
          <p:cNvSpPr txBox="1"/>
          <p:nvPr/>
        </p:nvSpPr>
        <p:spPr>
          <a:xfrm>
            <a:off x="2566688" y="2463738"/>
            <a:ext cx="13162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能力評価</a:t>
            </a:r>
          </a:p>
        </p:txBody>
      </p:sp>
      <p:sp>
        <p:nvSpPr>
          <p:cNvPr id="13" name="Freeform 320"/>
          <p:cNvSpPr>
            <a:spLocks noEditPoints="1"/>
          </p:cNvSpPr>
          <p:nvPr/>
        </p:nvSpPr>
        <p:spPr bwMode="auto">
          <a:xfrm>
            <a:off x="2206648" y="284526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テキスト ボックス 13"/>
          <p:cNvSpPr txBox="1"/>
          <p:nvPr/>
        </p:nvSpPr>
        <p:spPr>
          <a:xfrm>
            <a:off x="2566688" y="2823778"/>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業績評価</a:t>
            </a:r>
          </a:p>
        </p:txBody>
      </p:sp>
      <p:sp>
        <p:nvSpPr>
          <p:cNvPr id="15" name="Freeform 320"/>
          <p:cNvSpPr>
            <a:spLocks noEditPoints="1"/>
          </p:cNvSpPr>
          <p:nvPr/>
        </p:nvSpPr>
        <p:spPr bwMode="auto">
          <a:xfrm>
            <a:off x="2206648" y="320530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テキスト ボックス 15"/>
          <p:cNvSpPr txBox="1"/>
          <p:nvPr/>
        </p:nvSpPr>
        <p:spPr>
          <a:xfrm>
            <a:off x="2566687" y="3205305"/>
            <a:ext cx="1425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達成度評価</a:t>
            </a:r>
          </a:p>
        </p:txBody>
      </p:sp>
      <p:sp>
        <p:nvSpPr>
          <p:cNvPr id="17" name="Freeform 320"/>
          <p:cNvSpPr>
            <a:spLocks noEditPoints="1"/>
          </p:cNvSpPr>
          <p:nvPr/>
        </p:nvSpPr>
        <p:spPr bwMode="auto">
          <a:xfrm>
            <a:off x="2206648" y="356534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テキスト ボックス 17"/>
          <p:cNvSpPr txBox="1"/>
          <p:nvPr/>
        </p:nvSpPr>
        <p:spPr>
          <a:xfrm>
            <a:off x="2566688" y="3565344"/>
            <a:ext cx="1176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多面評価</a:t>
            </a:r>
          </a:p>
        </p:txBody>
      </p:sp>
      <p:sp>
        <p:nvSpPr>
          <p:cNvPr id="19" name="右矢印 18"/>
          <p:cNvSpPr/>
          <p:nvPr/>
        </p:nvSpPr>
        <p:spPr>
          <a:xfrm>
            <a:off x="3950029"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テキスト ボックス 19"/>
          <p:cNvSpPr txBox="1"/>
          <p:nvPr/>
        </p:nvSpPr>
        <p:spPr>
          <a:xfrm>
            <a:off x="4263153" y="2894890"/>
            <a:ext cx="9209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考課履歴</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1" name="右矢印 20"/>
          <p:cNvSpPr/>
          <p:nvPr/>
        </p:nvSpPr>
        <p:spPr>
          <a:xfrm rot="16200000">
            <a:off x="989729" y="3417719"/>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右矢印 21"/>
          <p:cNvSpPr/>
          <p:nvPr/>
        </p:nvSpPr>
        <p:spPr>
          <a:xfrm rot="5400000">
            <a:off x="4569312" y="3425533"/>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Freeform 322"/>
          <p:cNvSpPr>
            <a:spLocks/>
          </p:cNvSpPr>
          <p:nvPr/>
        </p:nvSpPr>
        <p:spPr bwMode="auto">
          <a:xfrm>
            <a:off x="4492725" y="2476240"/>
            <a:ext cx="560275" cy="343266"/>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フローチャート : 磁気ディスク 65"/>
          <p:cNvSpPr/>
          <p:nvPr/>
        </p:nvSpPr>
        <p:spPr>
          <a:xfrm>
            <a:off x="818750" y="4047914"/>
            <a:ext cx="4293310"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右矢印 24"/>
          <p:cNvSpPr/>
          <p:nvPr/>
        </p:nvSpPr>
        <p:spPr>
          <a:xfrm>
            <a:off x="5527842" y="2134793"/>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右矢印 25"/>
          <p:cNvSpPr/>
          <p:nvPr/>
        </p:nvSpPr>
        <p:spPr>
          <a:xfrm>
            <a:off x="5527770" y="3121630"/>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7" name="右矢印 26"/>
          <p:cNvSpPr/>
          <p:nvPr/>
        </p:nvSpPr>
        <p:spPr>
          <a:xfrm>
            <a:off x="5527770" y="4083918"/>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角丸四角形 27"/>
          <p:cNvSpPr/>
          <p:nvPr/>
        </p:nvSpPr>
        <p:spPr>
          <a:xfrm>
            <a:off x="6103834" y="2002232"/>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昇給</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29" name="角丸四角形 28"/>
          <p:cNvSpPr/>
          <p:nvPr/>
        </p:nvSpPr>
        <p:spPr>
          <a:xfrm>
            <a:off x="6103834" y="2988163"/>
            <a:ext cx="2176578" cy="679343"/>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賞与</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30" name="角丸四角形 29"/>
          <p:cNvSpPr/>
          <p:nvPr/>
        </p:nvSpPr>
        <p:spPr>
          <a:xfrm>
            <a:off x="6103834" y="3975906"/>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昇格対象者</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抽出</a:t>
            </a:r>
          </a:p>
        </p:txBody>
      </p:sp>
      <p:grpSp>
        <p:nvGrpSpPr>
          <p:cNvPr id="31" name="グループ化 30"/>
          <p:cNvGrpSpPr/>
          <p:nvPr/>
        </p:nvGrpSpPr>
        <p:grpSpPr>
          <a:xfrm>
            <a:off x="879927" y="2427734"/>
            <a:ext cx="512978" cy="417530"/>
            <a:chOff x="1535113" y="649288"/>
            <a:chExt cx="381000" cy="381000"/>
          </a:xfrm>
          <a:solidFill>
            <a:srgbClr val="54C2F0"/>
          </a:solidFill>
        </p:grpSpPr>
        <p:sp>
          <p:nvSpPr>
            <p:cNvPr id="3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427017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様々な条件を設定し昇給シミュレーションを実現</a:t>
            </a:r>
          </a:p>
        </p:txBody>
      </p:sp>
      <p:sp>
        <p:nvSpPr>
          <p:cNvPr id="6" name="テキスト プレースホルダー 5"/>
          <p:cNvSpPr>
            <a:spLocks noGrp="1"/>
          </p:cNvSpPr>
          <p:nvPr>
            <p:ph type="body" sz="quarter" idx="17"/>
          </p:nvPr>
        </p:nvSpPr>
        <p:spPr/>
        <p:txBody>
          <a:bodyPr/>
          <a:lstStyle/>
          <a:p>
            <a:r>
              <a:rPr kumimoji="1" lang="ja-JP" altLang="en-US" dirty="0"/>
              <a:t>昇給シミュレーションでは、実際の考課結果による加算減算の計算だけでなく</a:t>
            </a:r>
            <a:r>
              <a:rPr lang="ja-JP" altLang="en-US" dirty="0"/>
              <a:t>、全員が考課結果</a:t>
            </a:r>
            <a:r>
              <a:rPr lang="en-US" altLang="ja-JP" dirty="0"/>
              <a:t>C</a:t>
            </a:r>
            <a:r>
              <a:rPr lang="ja-JP" altLang="en-US" dirty="0"/>
              <a:t>（相対評価の平均）を取得すればいくらになるかといった予測計算も可能です</a:t>
            </a:r>
            <a:endParaRPr kumimoji="1" lang="en-US" altLang="ja-JP" dirty="0"/>
          </a:p>
        </p:txBody>
      </p:sp>
      <p:graphicFrame>
        <p:nvGraphicFramePr>
          <p:cNvPr id="8" name="Group 2"/>
          <p:cNvGraphicFramePr>
            <a:graphicFrameLocks noGrp="1"/>
          </p:cNvGraphicFramePr>
          <p:nvPr>
            <p:extLst>
              <p:ext uri="{D42A27DB-BD31-4B8C-83A1-F6EECF244321}">
                <p14:modId xmlns:p14="http://schemas.microsoft.com/office/powerpoint/2010/main" val="2272068747"/>
              </p:ext>
            </p:extLst>
          </p:nvPr>
        </p:nvGraphicFramePr>
        <p:xfrm>
          <a:off x="358776" y="1857227"/>
          <a:ext cx="3983098" cy="2578046"/>
        </p:xfrm>
        <a:graphic>
          <a:graphicData uri="http://schemas.openxmlformats.org/drawingml/2006/table">
            <a:tbl>
              <a:tblPr/>
              <a:tblGrid>
                <a:gridCol w="636535">
                  <a:extLst>
                    <a:ext uri="{9D8B030D-6E8A-4147-A177-3AD203B41FA5}">
                      <a16:colId xmlns:a16="http://schemas.microsoft.com/office/drawing/2014/main" val="20000"/>
                    </a:ext>
                  </a:extLst>
                </a:gridCol>
                <a:gridCol w="1502703">
                  <a:extLst>
                    <a:ext uri="{9D8B030D-6E8A-4147-A177-3AD203B41FA5}">
                      <a16:colId xmlns:a16="http://schemas.microsoft.com/office/drawing/2014/main" val="20001"/>
                    </a:ext>
                  </a:extLst>
                </a:gridCol>
                <a:gridCol w="853269">
                  <a:extLst>
                    <a:ext uri="{9D8B030D-6E8A-4147-A177-3AD203B41FA5}">
                      <a16:colId xmlns:a16="http://schemas.microsoft.com/office/drawing/2014/main" val="20002"/>
                    </a:ext>
                  </a:extLst>
                </a:gridCol>
                <a:gridCol w="990591">
                  <a:extLst>
                    <a:ext uri="{9D8B030D-6E8A-4147-A177-3AD203B41FA5}">
                      <a16:colId xmlns:a16="http://schemas.microsoft.com/office/drawing/2014/main" val="20003"/>
                    </a:ext>
                  </a:extLst>
                </a:gridCol>
              </a:tblGrid>
              <a:tr h="320121">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加算額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extLst>
                  <a:ext uri="{0D108BD9-81ED-4DB2-BD59-A6C34878D82A}">
                    <a16:rowId xmlns:a16="http://schemas.microsoft.com/office/drawing/2014/main" val="10000"/>
                  </a:ext>
                </a:extLst>
              </a:tr>
              <a:tr h="28759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1"/>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2"/>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3"/>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4"/>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5"/>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7"/>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228738">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9"/>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0"/>
                  </a:ext>
                </a:extLst>
              </a:tr>
              <a:tr h="303646">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9" name="Group 69"/>
          <p:cNvGraphicFramePr>
            <a:graphicFrameLocks noGrp="1"/>
          </p:cNvGraphicFramePr>
          <p:nvPr>
            <p:extLst>
              <p:ext uri="{D42A27DB-BD31-4B8C-83A1-F6EECF244321}">
                <p14:modId xmlns:p14="http://schemas.microsoft.com/office/powerpoint/2010/main" val="1367669902"/>
              </p:ext>
            </p:extLst>
          </p:nvPr>
        </p:nvGraphicFramePr>
        <p:xfrm>
          <a:off x="4860532" y="1857226"/>
          <a:ext cx="3923469" cy="1896207"/>
        </p:xfrm>
        <a:graphic>
          <a:graphicData uri="http://schemas.openxmlformats.org/drawingml/2006/table">
            <a:tbl>
              <a:tblPr/>
              <a:tblGrid>
                <a:gridCol w="682521">
                  <a:extLst>
                    <a:ext uri="{9D8B030D-6E8A-4147-A177-3AD203B41FA5}">
                      <a16:colId xmlns:a16="http://schemas.microsoft.com/office/drawing/2014/main" val="20000"/>
                    </a:ext>
                  </a:extLst>
                </a:gridCol>
                <a:gridCol w="1245835">
                  <a:extLst>
                    <a:ext uri="{9D8B030D-6E8A-4147-A177-3AD203B41FA5}">
                      <a16:colId xmlns:a16="http://schemas.microsoft.com/office/drawing/2014/main" val="20001"/>
                    </a:ext>
                  </a:extLst>
                </a:gridCol>
                <a:gridCol w="1031693">
                  <a:extLst>
                    <a:ext uri="{9D8B030D-6E8A-4147-A177-3AD203B41FA5}">
                      <a16:colId xmlns:a16="http://schemas.microsoft.com/office/drawing/2014/main" val="20002"/>
                    </a:ext>
                  </a:extLst>
                </a:gridCol>
                <a:gridCol w="963420">
                  <a:extLst>
                    <a:ext uri="{9D8B030D-6E8A-4147-A177-3AD203B41FA5}">
                      <a16:colId xmlns:a16="http://schemas.microsoft.com/office/drawing/2014/main" val="20003"/>
                    </a:ext>
                  </a:extLst>
                </a:gridCol>
              </a:tblGrid>
              <a:tr h="49858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上限下限金額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4078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219,000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1"/>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200,000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2"/>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239,000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220,000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34683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ext Box 108"/>
          <p:cNvSpPr txBox="1">
            <a:spLocks noChangeArrowheads="1"/>
          </p:cNvSpPr>
          <p:nvPr/>
        </p:nvSpPr>
        <p:spPr bwMode="auto">
          <a:xfrm>
            <a:off x="6456460" y="1563638"/>
            <a:ext cx="2505814" cy="2616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条件１：「等級事に上限</a:t>
            </a:r>
            <a:r>
              <a:rPr kumimoji="0" lang="en-US" altLang="ja-JP"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下限設定」</a:t>
            </a:r>
          </a:p>
        </p:txBody>
      </p:sp>
      <p:sp>
        <p:nvSpPr>
          <p:cNvPr id="11" name="AutoShape 109"/>
          <p:cNvSpPr>
            <a:spLocks noChangeArrowheads="1"/>
          </p:cNvSpPr>
          <p:nvPr/>
        </p:nvSpPr>
        <p:spPr bwMode="auto">
          <a:xfrm>
            <a:off x="6261575" y="3804902"/>
            <a:ext cx="1152215" cy="324036"/>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2" name="Rectangle 110"/>
          <p:cNvSpPr>
            <a:spLocks noChangeArrowheads="1"/>
          </p:cNvSpPr>
          <p:nvPr/>
        </p:nvSpPr>
        <p:spPr bwMode="auto">
          <a:xfrm>
            <a:off x="5580112" y="4165463"/>
            <a:ext cx="2592388" cy="323516"/>
          </a:xfrm>
          <a:prstGeom prst="rect">
            <a:avLst/>
          </a:prstGeom>
          <a:solidFill>
            <a:srgbClr val="FF9900"/>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成果給の賃金決定</a:t>
            </a:r>
          </a:p>
        </p:txBody>
      </p:sp>
      <p:sp>
        <p:nvSpPr>
          <p:cNvPr id="13" name="Text Box 114"/>
          <p:cNvSpPr txBox="1">
            <a:spLocks noChangeArrowheads="1"/>
          </p:cNvSpPr>
          <p:nvPr/>
        </p:nvSpPr>
        <p:spPr bwMode="auto">
          <a:xfrm>
            <a:off x="4896036" y="4567395"/>
            <a:ext cx="4284476" cy="23660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ct val="50000"/>
              </a:spcBef>
              <a:spcAft>
                <a:spcPts val="0"/>
              </a:spcAft>
              <a:buClrTx/>
              <a:buSzTx/>
              <a:buFontTx/>
              <a:buNone/>
              <a:tabLst/>
              <a:defRPr/>
            </a:pPr>
            <a:r>
              <a:rPr kumimoji="0" lang="en-US" altLang="ja-JP"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上記は加算減算方式の例です</a:t>
            </a:r>
            <a:r>
              <a:rPr kumimoji="0" lang="ja-JP" altLang="en-US" sz="1000" dirty="0">
                <a:solidFill>
                  <a:srgbClr val="404040"/>
                </a:solidFill>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その他の計算方法も各種対応可能</a:t>
            </a:r>
          </a:p>
        </p:txBody>
      </p:sp>
      <p:sp>
        <p:nvSpPr>
          <p:cNvPr id="14" name="AutoShape 109"/>
          <p:cNvSpPr>
            <a:spLocks noChangeArrowheads="1"/>
          </p:cNvSpPr>
          <p:nvPr/>
        </p:nvSpPr>
        <p:spPr bwMode="auto">
          <a:xfrm rot="16200000">
            <a:off x="4412166" y="2308552"/>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5" name="AutoShape 109"/>
          <p:cNvSpPr>
            <a:spLocks noChangeArrowheads="1"/>
          </p:cNvSpPr>
          <p:nvPr/>
        </p:nvSpPr>
        <p:spPr bwMode="auto">
          <a:xfrm rot="16200000">
            <a:off x="4420792" y="3132878"/>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4253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7" name="Text Box 8"/>
          <p:cNvSpPr txBox="1">
            <a:spLocks noChangeArrowheads="1"/>
          </p:cNvSpPr>
          <p:nvPr/>
        </p:nvSpPr>
        <p:spPr bwMode="auto">
          <a:xfrm>
            <a:off x="861028" y="1300568"/>
            <a:ext cx="2849563" cy="338554"/>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（号俸 ＋ </a:t>
            </a:r>
            <a:r>
              <a:rPr kumimoji="0" lang="ja-JP" altLang="en-US" sz="1600" b="0" i="0" u="sng"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進号数</a:t>
            </a: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　</a:t>
            </a:r>
          </a:p>
        </p:txBody>
      </p:sp>
      <p:sp>
        <p:nvSpPr>
          <p:cNvPr id="8" name="Text Box 10"/>
          <p:cNvSpPr txBox="1">
            <a:spLocks noChangeArrowheads="1"/>
          </p:cNvSpPr>
          <p:nvPr/>
        </p:nvSpPr>
        <p:spPr bwMode="auto">
          <a:xfrm>
            <a:off x="1800101" y="1621243"/>
            <a:ext cx="1454244"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評価内容により決定</a:t>
            </a:r>
          </a:p>
        </p:txBody>
      </p:sp>
      <p:sp>
        <p:nvSpPr>
          <p:cNvPr id="9" name="AutoShape 11"/>
          <p:cNvSpPr>
            <a:spLocks noChangeArrowheads="1"/>
          </p:cNvSpPr>
          <p:nvPr/>
        </p:nvSpPr>
        <p:spPr bwMode="auto">
          <a:xfrm>
            <a:off x="3444117" y="1172033"/>
            <a:ext cx="296092" cy="67252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0" name="Text Box 12"/>
          <p:cNvSpPr txBox="1">
            <a:spLocks noChangeArrowheads="1"/>
          </p:cNvSpPr>
          <p:nvPr/>
        </p:nvSpPr>
        <p:spPr bwMode="auto">
          <a:xfrm>
            <a:off x="3972528" y="1388057"/>
            <a:ext cx="800219"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新号俸</a:t>
            </a:r>
          </a:p>
        </p:txBody>
      </p:sp>
      <p:sp>
        <p:nvSpPr>
          <p:cNvPr id="11" name="Rectangle 13"/>
          <p:cNvSpPr>
            <a:spLocks noChangeArrowheads="1"/>
          </p:cNvSpPr>
          <p:nvPr/>
        </p:nvSpPr>
        <p:spPr bwMode="auto">
          <a:xfrm>
            <a:off x="5328253" y="1323029"/>
            <a:ext cx="1187450" cy="432000"/>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俸給表</a:t>
            </a:r>
          </a:p>
        </p:txBody>
      </p:sp>
      <p:sp>
        <p:nvSpPr>
          <p:cNvPr id="12" name="Text Box 14"/>
          <p:cNvSpPr txBox="1">
            <a:spLocks noChangeArrowheads="1"/>
          </p:cNvSpPr>
          <p:nvPr/>
        </p:nvSpPr>
        <p:spPr bwMode="auto">
          <a:xfrm>
            <a:off x="4177316" y="992013"/>
            <a:ext cx="595035"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等級</a:t>
            </a:r>
          </a:p>
        </p:txBody>
      </p:sp>
      <p:cxnSp>
        <p:nvCxnSpPr>
          <p:cNvPr id="13" name="AutoShape 15"/>
          <p:cNvCxnSpPr>
            <a:cxnSpLocks noChangeShapeType="1"/>
            <a:endCxn id="11" idx="1"/>
          </p:cNvCxnSpPr>
          <p:nvPr/>
        </p:nvCxnSpPr>
        <p:spPr bwMode="auto">
          <a:xfrm flipV="1">
            <a:off x="4772747" y="1539029"/>
            <a:ext cx="555506" cy="1674"/>
          </a:xfrm>
          <a:prstGeom prst="straightConnector1">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cxnSp>
        <p:nvCxnSpPr>
          <p:cNvPr id="14" name="AutoShape 17"/>
          <p:cNvCxnSpPr>
            <a:cxnSpLocks noChangeShapeType="1"/>
            <a:stCxn id="12" idx="3"/>
          </p:cNvCxnSpPr>
          <p:nvPr/>
        </p:nvCxnSpPr>
        <p:spPr bwMode="auto">
          <a:xfrm>
            <a:off x="4772351" y="1161290"/>
            <a:ext cx="292377" cy="376823"/>
          </a:xfrm>
          <a:prstGeom prst="bentConnector2">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sp>
        <p:nvSpPr>
          <p:cNvPr id="15" name="Text Box 18"/>
          <p:cNvSpPr txBox="1">
            <a:spLocks noChangeArrowheads="1"/>
          </p:cNvSpPr>
          <p:nvPr/>
        </p:nvSpPr>
        <p:spPr bwMode="auto">
          <a:xfrm>
            <a:off x="7236428" y="1319897"/>
            <a:ext cx="1188000" cy="432000"/>
          </a:xfrm>
          <a:prstGeom prst="rect">
            <a:avLst/>
          </a:prstGeom>
          <a:solidFill>
            <a:srgbClr val="54C2F0"/>
          </a:solidFill>
          <a:ln w="25400" cap="flat" cmpd="sng" algn="ctr">
            <a:solidFill>
              <a:srgbClr val="FFFFFF">
                <a:lumMod val="85000"/>
              </a:srgbClr>
            </a:solidFill>
            <a:prstDash val="solid"/>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昇給額</a:t>
            </a:r>
          </a:p>
        </p:txBody>
      </p:sp>
      <p:sp>
        <p:nvSpPr>
          <p:cNvPr id="16" name="AutoShape 19"/>
          <p:cNvSpPr>
            <a:spLocks noChangeArrowheads="1"/>
          </p:cNvSpPr>
          <p:nvPr/>
        </p:nvSpPr>
        <p:spPr bwMode="auto">
          <a:xfrm>
            <a:off x="6671144" y="1345142"/>
            <a:ext cx="395741" cy="48725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7" name="Text Box 7"/>
          <p:cNvSpPr txBox="1">
            <a:spLocks noChangeArrowheads="1"/>
          </p:cNvSpPr>
          <p:nvPr/>
        </p:nvSpPr>
        <p:spPr bwMode="auto">
          <a:xfrm>
            <a:off x="359532" y="949324"/>
            <a:ext cx="3057247" cy="338554"/>
          </a:xfrm>
          <a:prstGeom prst="rect">
            <a:avLst/>
          </a:prstGeom>
          <a:solidFill>
            <a:srgbClr val="EE5500"/>
          </a:solidFill>
          <a:ln w="19050">
            <a:solidFill>
              <a:schemeClr val="bg1">
                <a:lumMod val="75000"/>
              </a:schemeClr>
            </a:solidFill>
            <a:headEnd/>
            <a:tailEnd/>
          </a:ln>
          <a:effectLst/>
          <a:scene3d>
            <a:camera prst="orthographicFront">
              <a:rot lat="0" lon="0" rev="0"/>
            </a:camera>
            <a:lightRig rig="threePt" dir="t">
              <a:rot lat="0" lon="0" rev="1200000"/>
            </a:lightRig>
          </a:scene3d>
          <a:sp3d/>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計算式の設定例：昇給構成登録</a:t>
            </a:r>
          </a:p>
        </p:txBody>
      </p:sp>
      <p:sp>
        <p:nvSpPr>
          <p:cNvPr id="18" name="Text Box 4"/>
          <p:cNvSpPr txBox="1">
            <a:spLocks noChangeArrowheads="1"/>
          </p:cNvSpPr>
          <p:nvPr/>
        </p:nvSpPr>
        <p:spPr bwMode="auto">
          <a:xfrm>
            <a:off x="327538" y="2059560"/>
            <a:ext cx="4352474" cy="2708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①　資格等級および号俸を取得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資格等級および号俸を画面から取得</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②　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成昇給評価の内容より昇級数を取得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例）　評価</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の場合　号俸を３つ進める。　　</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その「３」を条件テーブルより取得</a:t>
            </a:r>
            <a:b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b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③　現号俸に昇級数を加算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②で取得した昇級を加算し新号俸を決定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（上限を</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10</a:t>
            </a:r>
            <a:r>
              <a:rPr kumimoji="0" lang="ja-JP" altLang="en-US" sz="13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まで</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とする）</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④　新賃金を俸給表より取得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①の等級と③の新号俸で賃金表を検索賃金を確定</a:t>
            </a:r>
          </a:p>
        </p:txBody>
      </p:sp>
      <p:pic>
        <p:nvPicPr>
          <p:cNvPr id="19" name="図 18"/>
          <p:cNvPicPr>
            <a:picLocks noChangeAspect="1"/>
          </p:cNvPicPr>
          <p:nvPr/>
        </p:nvPicPr>
        <p:blipFill rotWithShape="1">
          <a:blip r:embed="rId2"/>
          <a:srcRect t="7081" r="10842"/>
          <a:stretch/>
        </p:blipFill>
        <p:spPr>
          <a:xfrm>
            <a:off x="4656463" y="2155618"/>
            <a:ext cx="3587945" cy="2337048"/>
          </a:xfrm>
          <a:prstGeom prst="rect">
            <a:avLst/>
          </a:prstGeom>
          <a:ln>
            <a:solidFill>
              <a:schemeClr val="bg1">
                <a:lumMod val="50000"/>
              </a:schemeClr>
            </a:solidFill>
          </a:ln>
        </p:spPr>
      </p:pic>
      <p:pic>
        <p:nvPicPr>
          <p:cNvPr id="20" name="図 19"/>
          <p:cNvPicPr>
            <a:picLocks noChangeAspect="1"/>
          </p:cNvPicPr>
          <p:nvPr/>
        </p:nvPicPr>
        <p:blipFill>
          <a:blip r:embed="rId3"/>
          <a:stretch>
            <a:fillRect/>
          </a:stretch>
        </p:blipFill>
        <p:spPr>
          <a:xfrm>
            <a:off x="5876419" y="2967794"/>
            <a:ext cx="2836041" cy="1797452"/>
          </a:xfrm>
          <a:prstGeom prst="rect">
            <a:avLst/>
          </a:prstGeom>
          <a:ln>
            <a:solidFill>
              <a:schemeClr val="bg1">
                <a:lumMod val="50000"/>
              </a:schemeClr>
            </a:solidFill>
          </a:ln>
        </p:spPr>
      </p:pic>
    </p:spTree>
    <p:extLst>
      <p:ext uri="{BB962C8B-B14F-4D97-AF65-F5344CB8AC3E}">
        <p14:creationId xmlns:p14="http://schemas.microsoft.com/office/powerpoint/2010/main" val="88755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a:xfrm>
            <a:off x="371624" y="4803998"/>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9" name="Text Box 10"/>
          <p:cNvSpPr txBox="1">
            <a:spLocks noChangeArrowheads="1"/>
          </p:cNvSpPr>
          <p:nvPr/>
        </p:nvSpPr>
        <p:spPr bwMode="auto">
          <a:xfrm>
            <a:off x="217264" y="1361362"/>
            <a:ext cx="8610600"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賞与額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月数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査定係数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欠勤控除</a:t>
            </a:r>
          </a:p>
        </p:txBody>
      </p:sp>
      <p:sp>
        <p:nvSpPr>
          <p:cNvPr id="10" name="Line 11"/>
          <p:cNvSpPr>
            <a:spLocks noChangeShapeType="1"/>
          </p:cNvSpPr>
          <p:nvPr/>
        </p:nvSpPr>
        <p:spPr bwMode="auto">
          <a:xfrm>
            <a:off x="4933212" y="1635807"/>
            <a:ext cx="10287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Text Box 12"/>
          <p:cNvSpPr txBox="1">
            <a:spLocks noChangeArrowheads="1"/>
          </p:cNvSpPr>
          <p:nvPr/>
        </p:nvSpPr>
        <p:spPr bwMode="auto">
          <a:xfrm>
            <a:off x="1434160" y="1781241"/>
            <a:ext cx="3570208" cy="261610"/>
          </a:xfrm>
          <a:prstGeom prst="rect">
            <a:avLst/>
          </a:prstGeom>
          <a:noFill/>
          <a:ln w="9525">
            <a:solidFill>
              <a:srgbClr val="969696"/>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資格等級／考課結果を「キー」に条件テーブルを参照</a:t>
            </a:r>
          </a:p>
        </p:txBody>
      </p:sp>
      <p:sp>
        <p:nvSpPr>
          <p:cNvPr id="12" name="Line 13"/>
          <p:cNvSpPr>
            <a:spLocks noChangeShapeType="1"/>
          </p:cNvSpPr>
          <p:nvPr/>
        </p:nvSpPr>
        <p:spPr bwMode="auto">
          <a:xfrm>
            <a:off x="6688500"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Line 14"/>
          <p:cNvSpPr>
            <a:spLocks noChangeShapeType="1"/>
          </p:cNvSpPr>
          <p:nvPr/>
        </p:nvSpPr>
        <p:spPr bwMode="auto">
          <a:xfrm>
            <a:off x="6688500"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Line 15"/>
          <p:cNvSpPr>
            <a:spLocks noChangeShapeType="1"/>
          </p:cNvSpPr>
          <p:nvPr/>
        </p:nvSpPr>
        <p:spPr bwMode="auto">
          <a:xfrm>
            <a:off x="6265936" y="1635807"/>
            <a:ext cx="8636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7"/>
          <p:cNvSpPr txBox="1">
            <a:spLocks noChangeArrowheads="1"/>
          </p:cNvSpPr>
          <p:nvPr/>
        </p:nvSpPr>
        <p:spPr bwMode="auto">
          <a:xfrm>
            <a:off x="7132393" y="1725163"/>
            <a:ext cx="1868099" cy="430887"/>
          </a:xfrm>
          <a:prstGeom prst="rect">
            <a:avLst/>
          </a:prstGeom>
          <a:noFill/>
          <a:ln w="9525">
            <a:solidFill>
              <a:srgbClr val="C0C0C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賞与査定額／基準出勤数</a:t>
            </a: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を控除</a:t>
            </a:r>
          </a:p>
        </p:txBody>
      </p:sp>
      <p:sp>
        <p:nvSpPr>
          <p:cNvPr id="17" name="Text Box 40"/>
          <p:cNvSpPr txBox="1">
            <a:spLocks noChangeArrowheads="1"/>
          </p:cNvSpPr>
          <p:nvPr/>
        </p:nvSpPr>
        <p:spPr bwMode="auto">
          <a:xfrm>
            <a:off x="143508" y="958658"/>
            <a:ext cx="3459752" cy="338554"/>
          </a:xfrm>
          <a:prstGeom prst="rect">
            <a:avLst/>
          </a:prstGeom>
          <a:solidFill>
            <a:srgbClr val="EE550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計算式の設定例：賞与構成登録</a:t>
            </a:r>
          </a:p>
        </p:txBody>
      </p:sp>
      <p:sp>
        <p:nvSpPr>
          <p:cNvPr id="18" name="Line 13"/>
          <p:cNvSpPr>
            <a:spLocks noChangeShapeType="1"/>
          </p:cNvSpPr>
          <p:nvPr/>
        </p:nvSpPr>
        <p:spPr bwMode="auto">
          <a:xfrm>
            <a:off x="4996808"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Line 14"/>
          <p:cNvSpPr>
            <a:spLocks noChangeShapeType="1"/>
          </p:cNvSpPr>
          <p:nvPr/>
        </p:nvSpPr>
        <p:spPr bwMode="auto">
          <a:xfrm>
            <a:off x="5437844"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AutoShape 2"/>
          <p:cNvSpPr>
            <a:spLocks noChangeArrowheads="1"/>
          </p:cNvSpPr>
          <p:nvPr/>
        </p:nvSpPr>
        <p:spPr bwMode="auto">
          <a:xfrm>
            <a:off x="179512" y="2167339"/>
            <a:ext cx="5271120" cy="1575268"/>
          </a:xfrm>
          <a:prstGeom prst="flowChartAlternateProcess">
            <a:avLst/>
          </a:prstGeom>
          <a:solidFill>
            <a:sysClr val="window" lastClr="FFFFFF"/>
          </a:solid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grpSp>
        <p:nvGrpSpPr>
          <p:cNvPr id="21" name="Group 3"/>
          <p:cNvGrpSpPr>
            <a:grpSpLocks/>
          </p:cNvGrpSpPr>
          <p:nvPr/>
        </p:nvGrpSpPr>
        <p:grpSpPr bwMode="auto">
          <a:xfrm>
            <a:off x="344238" y="2171197"/>
            <a:ext cx="4582485" cy="1509714"/>
            <a:chOff x="3307" y="2999"/>
            <a:chExt cx="2847" cy="951"/>
          </a:xfrm>
        </p:grpSpPr>
        <p:sp>
          <p:nvSpPr>
            <p:cNvPr id="22" name="Text Box 4"/>
            <p:cNvSpPr txBox="1">
              <a:spLocks noChangeArrowheads="1"/>
            </p:cNvSpPr>
            <p:nvPr/>
          </p:nvSpPr>
          <p:spPr bwMode="auto">
            <a:xfrm>
              <a:off x="3552" y="3194"/>
              <a:ext cx="2602" cy="756"/>
            </a:xfrm>
            <a:prstGeom prst="rect">
              <a:avLst/>
            </a:prstGeom>
            <a:solidFill>
              <a:srgbClr val="C0C0C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ja-JP" altLang="en-US" sz="1200" kern="0" dirty="0">
                  <a:solidFill>
                    <a:sysClr val="windowText" lastClr="000000"/>
                  </a:solidFill>
                  <a:latin typeface="メイリオ"/>
                  <a:ea typeface="メイリオ"/>
                </a:rPr>
                <a:t>  </a:t>
              </a: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B</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C</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D</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E</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１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２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３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４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1.15    1.0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3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3" name="Line 5"/>
            <p:cNvSpPr>
              <a:spLocks noChangeShapeType="1"/>
            </p:cNvSpPr>
            <p:nvPr/>
          </p:nvSpPr>
          <p:spPr bwMode="auto">
            <a:xfrm>
              <a:off x="3552" y="3340"/>
              <a:ext cx="2587"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Line 6"/>
            <p:cNvSpPr>
              <a:spLocks noChangeShapeType="1"/>
            </p:cNvSpPr>
            <p:nvPr/>
          </p:nvSpPr>
          <p:spPr bwMode="auto">
            <a:xfrm flipH="1">
              <a:off x="3800" y="3194"/>
              <a:ext cx="2" cy="75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Text Box 7"/>
            <p:cNvSpPr txBox="1">
              <a:spLocks noChangeArrowheads="1"/>
            </p:cNvSpPr>
            <p:nvPr/>
          </p:nvSpPr>
          <p:spPr bwMode="auto">
            <a:xfrm>
              <a:off x="4440" y="2999"/>
              <a:ext cx="583" cy="2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a:ea typeface="HGS創英角ｺﾞｼｯｸUB" pitchFamily="50" charset="-128"/>
                  <a:cs typeface="+mn-cs"/>
                </a:rPr>
                <a:t>考課結果</a:t>
              </a:r>
            </a:p>
          </p:txBody>
        </p:sp>
        <p:sp>
          <p:nvSpPr>
            <p:cNvPr id="26" name="Text Box 8"/>
            <p:cNvSpPr txBox="1">
              <a:spLocks noChangeArrowheads="1"/>
            </p:cNvSpPr>
            <p:nvPr/>
          </p:nvSpPr>
          <p:spPr bwMode="auto">
            <a:xfrm>
              <a:off x="3307" y="3296"/>
              <a:ext cx="249" cy="511"/>
            </a:xfrm>
            <a:prstGeom prst="rect">
              <a:avLst/>
            </a:prstGeom>
            <a:noFill/>
            <a:ln w="9525">
              <a:noFill/>
              <a:miter lim="800000"/>
              <a:headEnd/>
              <a:tailEnd/>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資格等級</a:t>
              </a:r>
            </a:p>
          </p:txBody>
        </p:sp>
      </p:grpSp>
      <p:sp>
        <p:nvSpPr>
          <p:cNvPr id="27" name="Text Box 9"/>
          <p:cNvSpPr txBox="1">
            <a:spLocks noChangeArrowheads="1"/>
          </p:cNvSpPr>
          <p:nvPr/>
        </p:nvSpPr>
        <p:spPr bwMode="auto">
          <a:xfrm>
            <a:off x="661872" y="2456942"/>
            <a:ext cx="762000" cy="2616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SYO</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Oval 20"/>
          <p:cNvSpPr>
            <a:spLocks noChangeArrowheads="1"/>
          </p:cNvSpPr>
          <p:nvPr/>
        </p:nvSpPr>
        <p:spPr bwMode="auto">
          <a:xfrm>
            <a:off x="1184782" y="3237118"/>
            <a:ext cx="548639" cy="241300"/>
          </a:xfrm>
          <a:prstGeom prst="ellips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HGP創英角ｺﾞｼｯｸUB" pitchFamily="50" charset="-128"/>
              <a:cs typeface="+mn-cs"/>
            </a:endParaRPr>
          </a:p>
        </p:txBody>
      </p:sp>
      <p:sp>
        <p:nvSpPr>
          <p:cNvPr id="29" name="Line 23"/>
          <p:cNvSpPr>
            <a:spLocks noChangeShapeType="1"/>
          </p:cNvSpPr>
          <p:nvPr/>
        </p:nvSpPr>
        <p:spPr bwMode="auto">
          <a:xfrm flipH="1">
            <a:off x="1475655" y="3483577"/>
            <a:ext cx="0" cy="363768"/>
          </a:xfrm>
          <a:prstGeom prst="line">
            <a:avLst/>
          </a:prstGeom>
          <a:noFill/>
          <a:ln w="12700">
            <a:solidFill>
              <a:sysClr val="windowText" lastClr="000000"/>
            </a:solidFill>
            <a:round/>
            <a:headEnd type="triangle" w="lg" len="lg"/>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AutoShape 32"/>
          <p:cNvSpPr>
            <a:spLocks noChangeArrowheads="1"/>
          </p:cNvSpPr>
          <p:nvPr/>
        </p:nvSpPr>
        <p:spPr bwMode="auto">
          <a:xfrm>
            <a:off x="6040329" y="2595876"/>
            <a:ext cx="1676400" cy="990600"/>
          </a:xfrm>
          <a:prstGeom prst="flowChartInternalStorage">
            <a:avLst/>
          </a:prstGeom>
          <a:solidFill>
            <a:srgbClr val="77A233"/>
          </a:solidFill>
          <a:ln w="9525"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勤怠情報</a:t>
            </a:r>
          </a:p>
        </p:txBody>
      </p:sp>
      <p:sp>
        <p:nvSpPr>
          <p:cNvPr id="31" name="AutoShape 33"/>
          <p:cNvSpPr>
            <a:spLocks noChangeArrowheads="1"/>
          </p:cNvSpPr>
          <p:nvPr/>
        </p:nvSpPr>
        <p:spPr bwMode="auto">
          <a:xfrm>
            <a:off x="7793318" y="2530453"/>
            <a:ext cx="822933" cy="609600"/>
          </a:xfrm>
          <a:custGeom>
            <a:avLst/>
            <a:gdLst>
              <a:gd name="T0" fmla="*/ 544301 w 21600"/>
              <a:gd name="T1" fmla="*/ 0 h 21600"/>
              <a:gd name="T2" fmla="*/ 326566 w 21600"/>
              <a:gd name="T3" fmla="*/ 203200 h 21600"/>
              <a:gd name="T4" fmla="*/ 0 w 21600"/>
              <a:gd name="T5" fmla="*/ 508028 h 21600"/>
              <a:gd name="T6" fmla="*/ 326566 w 21600"/>
              <a:gd name="T7" fmla="*/ 609600 h 21600"/>
              <a:gd name="T8" fmla="*/ 653133 w 21600"/>
              <a:gd name="T9" fmla="*/ 423333 h 21600"/>
              <a:gd name="T10" fmla="*/ 762000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2" name="Text Box 34"/>
          <p:cNvSpPr txBox="1">
            <a:spLocks noChangeArrowheads="1"/>
          </p:cNvSpPr>
          <p:nvPr/>
        </p:nvSpPr>
        <p:spPr bwMode="auto">
          <a:xfrm>
            <a:off x="280144" y="2229006"/>
            <a:ext cx="1261884"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条件テーブル</a:t>
            </a:r>
          </a:p>
        </p:txBody>
      </p:sp>
      <p:sp>
        <p:nvSpPr>
          <p:cNvPr id="34" name="Text Box 18"/>
          <p:cNvSpPr txBox="1">
            <a:spLocks noChangeArrowheads="1"/>
          </p:cNvSpPr>
          <p:nvPr/>
        </p:nvSpPr>
        <p:spPr bwMode="auto">
          <a:xfrm>
            <a:off x="899592" y="3847345"/>
            <a:ext cx="2299545" cy="938719"/>
          </a:xfrm>
          <a:prstGeom prst="rect">
            <a:avLst/>
          </a:prstGeom>
          <a:solidFill>
            <a:schemeClr val="bg1"/>
          </a:solidFill>
          <a:ln w="9525">
            <a:solidFill>
              <a:srgbClr val="0065AE"/>
            </a:solidFill>
            <a:miter lim="800000"/>
            <a:headEnd/>
            <a:tailEnd/>
          </a:ln>
        </p:spPr>
        <p:txBody>
          <a:bodyPr wrap="square">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基準賃金：</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200,000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月数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1.5</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ヶ月</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考課結果：　Ａ</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資格等級：　４</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総出勤日数：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120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欠勤日数：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3</a:t>
            </a:r>
            <a:r>
              <a:rPr kumimoji="0" lang="en-US" altLang="ja-JP" sz="1050" b="0" i="0" u="none" strike="noStrike" kern="0" cap="none" spc="0" normalizeH="0" noProof="0" dirty="0">
                <a:ln>
                  <a:noFill/>
                </a:ln>
                <a:solidFill>
                  <a:srgbClr val="292929"/>
                </a:solidFill>
                <a:effectLst/>
                <a:uLnTx/>
                <a:uFillTx/>
                <a:latin typeface="メイリオ" pitchFamily="50" charset="-128"/>
                <a:ea typeface="メイリオ" pitchFamily="50" charset="-128"/>
                <a:cs typeface="メイリオ" pitchFamily="50" charset="-128"/>
              </a:rPr>
              <a:t>         </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の条件の場合</a:t>
            </a:r>
          </a:p>
        </p:txBody>
      </p:sp>
      <p:sp>
        <p:nvSpPr>
          <p:cNvPr id="35" name="AutoShape 19"/>
          <p:cNvSpPr>
            <a:spLocks noChangeArrowheads="1"/>
          </p:cNvSpPr>
          <p:nvPr/>
        </p:nvSpPr>
        <p:spPr bwMode="auto">
          <a:xfrm>
            <a:off x="3324257" y="4066283"/>
            <a:ext cx="365299"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6" name="Text Box 21"/>
          <p:cNvSpPr txBox="1">
            <a:spLocks noChangeArrowheads="1"/>
          </p:cNvSpPr>
          <p:nvPr/>
        </p:nvSpPr>
        <p:spPr bwMode="auto">
          <a:xfrm>
            <a:off x="3778529" y="4091649"/>
            <a:ext cx="5113471"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(550,000×3/120)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37" name="Text Box 22"/>
          <p:cNvSpPr txBox="1">
            <a:spLocks noChangeArrowheads="1"/>
          </p:cNvSpPr>
          <p:nvPr/>
        </p:nvSpPr>
        <p:spPr bwMode="auto">
          <a:xfrm>
            <a:off x="3761026" y="3837331"/>
            <a:ext cx="723275"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賞与額</a:t>
            </a:r>
          </a:p>
        </p:txBody>
      </p:sp>
      <p:sp>
        <p:nvSpPr>
          <p:cNvPr id="38" name="Line 24"/>
          <p:cNvSpPr>
            <a:spLocks noChangeShapeType="1"/>
          </p:cNvSpPr>
          <p:nvPr/>
        </p:nvSpPr>
        <p:spPr bwMode="auto">
          <a:xfrm>
            <a:off x="3822119" y="4368648"/>
            <a:ext cx="1015858"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Line 26"/>
          <p:cNvSpPr>
            <a:spLocks noChangeShapeType="1"/>
          </p:cNvSpPr>
          <p:nvPr/>
        </p:nvSpPr>
        <p:spPr bwMode="auto">
          <a:xfrm flipV="1">
            <a:off x="6209965" y="4368648"/>
            <a:ext cx="1434772" cy="1"/>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Text Box 27"/>
          <p:cNvSpPr txBox="1">
            <a:spLocks noChangeArrowheads="1"/>
          </p:cNvSpPr>
          <p:nvPr/>
        </p:nvSpPr>
        <p:spPr bwMode="auto">
          <a:xfrm>
            <a:off x="3975752" y="4369054"/>
            <a:ext cx="646331"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基本額</a:t>
            </a:r>
          </a:p>
        </p:txBody>
      </p:sp>
      <p:sp>
        <p:nvSpPr>
          <p:cNvPr id="42" name="Text Box 28"/>
          <p:cNvSpPr txBox="1">
            <a:spLocks noChangeArrowheads="1"/>
          </p:cNvSpPr>
          <p:nvPr/>
        </p:nvSpPr>
        <p:spPr bwMode="auto">
          <a:xfrm>
            <a:off x="5044359" y="438036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査定変動額</a:t>
            </a:r>
          </a:p>
        </p:txBody>
      </p:sp>
      <p:sp>
        <p:nvSpPr>
          <p:cNvPr id="43" name="Text Box 29"/>
          <p:cNvSpPr txBox="1">
            <a:spLocks noChangeArrowheads="1"/>
          </p:cNvSpPr>
          <p:nvPr/>
        </p:nvSpPr>
        <p:spPr bwMode="auto">
          <a:xfrm>
            <a:off x="6422281" y="439552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欠勤控除額</a:t>
            </a:r>
          </a:p>
        </p:txBody>
      </p:sp>
      <p:sp>
        <p:nvSpPr>
          <p:cNvPr id="44" name="Text Box 30"/>
          <p:cNvSpPr txBox="1">
            <a:spLocks noChangeArrowheads="1"/>
          </p:cNvSpPr>
          <p:nvPr/>
        </p:nvSpPr>
        <p:spPr bwMode="auto">
          <a:xfrm>
            <a:off x="3869761" y="4599007"/>
            <a:ext cx="490261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300,000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250,000           -13,750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45" name="Text Box 31"/>
          <p:cNvSpPr txBox="1">
            <a:spLocks noChangeArrowheads="1"/>
          </p:cNvSpPr>
          <p:nvPr/>
        </p:nvSpPr>
        <p:spPr bwMode="auto">
          <a:xfrm>
            <a:off x="7926428" y="4241622"/>
            <a:ext cx="1050457" cy="307777"/>
          </a:xfrm>
          <a:prstGeom prst="rect">
            <a:avLst/>
          </a:prstGeom>
          <a:solidFill>
            <a:sysClr val="window" lastClr="FFFFFF"/>
          </a:solidFill>
          <a:ln w="15875">
            <a:solidFill>
              <a:sysClr val="windowText" lastClr="00000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\536,250</a:t>
            </a:r>
          </a:p>
        </p:txBody>
      </p:sp>
      <p:sp>
        <p:nvSpPr>
          <p:cNvPr id="46" name="Text Box 29"/>
          <p:cNvSpPr txBox="1">
            <a:spLocks noChangeArrowheads="1"/>
          </p:cNvSpPr>
          <p:nvPr/>
        </p:nvSpPr>
        <p:spPr bwMode="auto">
          <a:xfrm>
            <a:off x="7608733" y="4255294"/>
            <a:ext cx="328936"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47" name="Line 24"/>
          <p:cNvSpPr>
            <a:spLocks noChangeShapeType="1"/>
          </p:cNvSpPr>
          <p:nvPr/>
        </p:nvSpPr>
        <p:spPr bwMode="auto">
          <a:xfrm flipV="1">
            <a:off x="5018299" y="4368648"/>
            <a:ext cx="1078266" cy="519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115549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E5FBCF61-9984-EB50-9B1F-D0A8CFBF7A6B}"/>
              </a:ext>
            </a:extLst>
          </p:cNvPr>
          <p:cNvGrpSpPr/>
          <p:nvPr/>
        </p:nvGrpSpPr>
        <p:grpSpPr>
          <a:xfrm>
            <a:off x="7180727" y="3065528"/>
            <a:ext cx="1623306" cy="757911"/>
            <a:chOff x="7180727" y="2885508"/>
            <a:chExt cx="1623306" cy="757911"/>
          </a:xfrm>
        </p:grpSpPr>
        <p:sp>
          <p:nvSpPr>
            <p:cNvPr id="53" name="四角形: 角を丸くする 52">
              <a:extLst>
                <a:ext uri="{FF2B5EF4-FFF2-40B4-BE49-F238E27FC236}">
                  <a16:creationId xmlns:a16="http://schemas.microsoft.com/office/drawing/2014/main" id="{BFFADDE0-B265-DF78-0343-A63184727E7F}"/>
                </a:ext>
              </a:extLst>
            </p:cNvPr>
            <p:cNvSpPr/>
            <p:nvPr/>
          </p:nvSpPr>
          <p:spPr>
            <a:xfrm>
              <a:off x="7180727" y="2885508"/>
              <a:ext cx="1623306" cy="75791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7FE857A-F80A-3DE5-BB13-149B783AED0F}"/>
                </a:ext>
              </a:extLst>
            </p:cNvPr>
            <p:cNvSpPr txBox="1"/>
            <p:nvPr/>
          </p:nvSpPr>
          <p:spPr>
            <a:xfrm>
              <a:off x="7261654" y="3072602"/>
              <a:ext cx="1506708"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○○研修コース受講を△等級昇格条件とする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研修管理</a:t>
            </a:r>
            <a:endParaRPr kumimoji="1" lang="ja-JP" altLang="en-US" dirty="0"/>
          </a:p>
        </p:txBody>
      </p:sp>
      <p:sp>
        <p:nvSpPr>
          <p:cNvPr id="15" name="テキスト ボックス 14">
            <a:extLst>
              <a:ext uri="{FF2B5EF4-FFF2-40B4-BE49-F238E27FC236}">
                <a16:creationId xmlns:a16="http://schemas.microsoft.com/office/drawing/2014/main" id="{93747155-2F7F-3D5E-69EB-94CF4D319582}"/>
              </a:ext>
            </a:extLst>
          </p:cNvPr>
          <p:cNvSpPr txBox="1"/>
          <p:nvPr/>
        </p:nvSpPr>
        <p:spPr>
          <a:xfrm>
            <a:off x="3082517" y="3292991"/>
            <a:ext cx="13094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対象者</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抽出・確定</a:t>
            </a:r>
            <a:r>
              <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6" name="右矢印 9">
            <a:extLst>
              <a:ext uri="{FF2B5EF4-FFF2-40B4-BE49-F238E27FC236}">
                <a16:creationId xmlns:a16="http://schemas.microsoft.com/office/drawing/2014/main" id="{77CFEC7C-B5BD-6098-1DC4-703EF92458D5}"/>
              </a:ext>
            </a:extLst>
          </p:cNvPr>
          <p:cNvSpPr/>
          <p:nvPr/>
        </p:nvSpPr>
        <p:spPr>
          <a:xfrm>
            <a:off x="4217518" y="2855569"/>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テキスト ボックス 25">
            <a:extLst>
              <a:ext uri="{FF2B5EF4-FFF2-40B4-BE49-F238E27FC236}">
                <a16:creationId xmlns:a16="http://schemas.microsoft.com/office/drawing/2014/main" id="{19D69DCA-8EC3-9EBA-8AB6-D60BFB20A330}"/>
              </a:ext>
            </a:extLst>
          </p:cNvPr>
          <p:cNvSpPr txBox="1"/>
          <p:nvPr/>
        </p:nvSpPr>
        <p:spPr>
          <a:xfrm>
            <a:off x="5847329" y="3256473"/>
            <a:ext cx="9209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履歴</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7" name="右矢印 20">
            <a:extLst>
              <a:ext uri="{FF2B5EF4-FFF2-40B4-BE49-F238E27FC236}">
                <a16:creationId xmlns:a16="http://schemas.microsoft.com/office/drawing/2014/main" id="{35CC2F98-8FFC-502F-07E4-3674B142E1BB}"/>
              </a:ext>
            </a:extLst>
          </p:cNvPr>
          <p:cNvSpPr/>
          <p:nvPr/>
        </p:nvSpPr>
        <p:spPr>
          <a:xfrm rot="16200000">
            <a:off x="3594638" y="3717414"/>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右矢印 21">
            <a:extLst>
              <a:ext uri="{FF2B5EF4-FFF2-40B4-BE49-F238E27FC236}">
                <a16:creationId xmlns:a16="http://schemas.microsoft.com/office/drawing/2014/main" id="{24DF43EC-227B-0954-83AA-96B1BEF2F116}"/>
              </a:ext>
            </a:extLst>
          </p:cNvPr>
          <p:cNvSpPr/>
          <p:nvPr/>
        </p:nvSpPr>
        <p:spPr>
          <a:xfrm rot="5400000">
            <a:off x="6186930" y="3718628"/>
            <a:ext cx="328967" cy="329605"/>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9" name="Freeform 322">
            <a:extLst>
              <a:ext uri="{FF2B5EF4-FFF2-40B4-BE49-F238E27FC236}">
                <a16:creationId xmlns:a16="http://schemas.microsoft.com/office/drawing/2014/main" id="{68DCEB93-7B87-B62A-EEE9-CCE0703E0244}"/>
              </a:ext>
            </a:extLst>
          </p:cNvPr>
          <p:cNvSpPr>
            <a:spLocks/>
          </p:cNvSpPr>
          <p:nvPr/>
        </p:nvSpPr>
        <p:spPr bwMode="auto">
          <a:xfrm>
            <a:off x="6075342" y="2837629"/>
            <a:ext cx="494038" cy="302684"/>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フローチャート : 磁気ディスク 65">
            <a:extLst>
              <a:ext uri="{FF2B5EF4-FFF2-40B4-BE49-F238E27FC236}">
                <a16:creationId xmlns:a16="http://schemas.microsoft.com/office/drawing/2014/main" id="{960BD5B5-7360-4984-08B7-12FE7F260EF9}"/>
              </a:ext>
            </a:extLst>
          </p:cNvPr>
          <p:cNvSpPr/>
          <p:nvPr/>
        </p:nvSpPr>
        <p:spPr>
          <a:xfrm>
            <a:off x="3443515" y="4083918"/>
            <a:ext cx="3276364"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2" name="右矢印 25">
            <a:extLst>
              <a:ext uri="{FF2B5EF4-FFF2-40B4-BE49-F238E27FC236}">
                <a16:creationId xmlns:a16="http://schemas.microsoft.com/office/drawing/2014/main" id="{21230486-00D8-6361-191D-EFFA6CE5F22B}"/>
              </a:ext>
            </a:extLst>
          </p:cNvPr>
          <p:cNvSpPr/>
          <p:nvPr/>
        </p:nvSpPr>
        <p:spPr>
          <a:xfrm>
            <a:off x="6665790" y="3258187"/>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36" name="角丸四角形 29">
            <a:extLst>
              <a:ext uri="{FF2B5EF4-FFF2-40B4-BE49-F238E27FC236}">
                <a16:creationId xmlns:a16="http://schemas.microsoft.com/office/drawing/2014/main" id="{130D5C14-F6C1-B4BA-E653-8B1C9E05EDFC}"/>
              </a:ext>
            </a:extLst>
          </p:cNvPr>
          <p:cNvSpPr/>
          <p:nvPr/>
        </p:nvSpPr>
        <p:spPr>
          <a:xfrm>
            <a:off x="7128284" y="2548728"/>
            <a:ext cx="1728192"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rPr>
              <a:t>昇任昇格管理</a:t>
            </a:r>
            <a:endParaRPr kumimoji="1" lang="en-US" altLang="ja-JP" sz="1400"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kern="0" dirty="0">
                <a:solidFill>
                  <a:sysClr val="window" lastClr="FFFFFF"/>
                </a:solidFill>
                <a:latin typeface="メイリオ"/>
                <a:ea typeface="メイリオ"/>
              </a:rPr>
              <a:t>処遇審査条件</a:t>
            </a:r>
            <a:endPar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endParaRPr>
          </a:p>
        </p:txBody>
      </p:sp>
      <p:grpSp>
        <p:nvGrpSpPr>
          <p:cNvPr id="37" name="グループ化 36">
            <a:extLst>
              <a:ext uri="{FF2B5EF4-FFF2-40B4-BE49-F238E27FC236}">
                <a16:creationId xmlns:a16="http://schemas.microsoft.com/office/drawing/2014/main" id="{C53B04F6-408C-D282-0CC5-32E688D9DDF5}"/>
              </a:ext>
            </a:extLst>
          </p:cNvPr>
          <p:cNvGrpSpPr/>
          <p:nvPr/>
        </p:nvGrpSpPr>
        <p:grpSpPr>
          <a:xfrm>
            <a:off x="3430544" y="2783708"/>
            <a:ext cx="529388" cy="430887"/>
            <a:chOff x="1535113" y="649288"/>
            <a:chExt cx="381000" cy="381000"/>
          </a:xfrm>
          <a:solidFill>
            <a:schemeClr val="tx2"/>
          </a:solidFill>
        </p:grpSpPr>
        <p:sp>
          <p:nvSpPr>
            <p:cNvPr id="38" name="Freeform 108">
              <a:extLst>
                <a:ext uri="{FF2B5EF4-FFF2-40B4-BE49-F238E27FC236}">
                  <a16:creationId xmlns:a16="http://schemas.microsoft.com/office/drawing/2014/main" id="{24A0D281-EED7-8F48-D991-9478B83D011C}"/>
                </a:ext>
              </a:extLst>
            </p:cNvPr>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9" name="Freeform 109">
              <a:extLst>
                <a:ext uri="{FF2B5EF4-FFF2-40B4-BE49-F238E27FC236}">
                  <a16:creationId xmlns:a16="http://schemas.microsoft.com/office/drawing/2014/main" id="{880E5F03-127F-EA33-9584-B2E3E395FB3A}"/>
                </a:ext>
              </a:extLst>
            </p:cNvPr>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Freeform 110">
              <a:extLst>
                <a:ext uri="{FF2B5EF4-FFF2-40B4-BE49-F238E27FC236}">
                  <a16:creationId xmlns:a16="http://schemas.microsoft.com/office/drawing/2014/main" id="{A4670673-C2F4-1175-9657-DE584CF8AEE7}"/>
                </a:ext>
              </a:extLst>
            </p:cNvPr>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111">
              <a:extLst>
                <a:ext uri="{FF2B5EF4-FFF2-40B4-BE49-F238E27FC236}">
                  <a16:creationId xmlns:a16="http://schemas.microsoft.com/office/drawing/2014/main" id="{EF6DBC8A-45C1-E6EA-D24E-F2CE68BAAB30}"/>
                </a:ext>
              </a:extLst>
            </p:cNvPr>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12">
              <a:extLst>
                <a:ext uri="{FF2B5EF4-FFF2-40B4-BE49-F238E27FC236}">
                  <a16:creationId xmlns:a16="http://schemas.microsoft.com/office/drawing/2014/main" id="{232EB64C-576A-8376-B37E-43A1A843164E}"/>
                </a:ext>
              </a:extLst>
            </p:cNvPr>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13">
              <a:extLst>
                <a:ext uri="{FF2B5EF4-FFF2-40B4-BE49-F238E27FC236}">
                  <a16:creationId xmlns:a16="http://schemas.microsoft.com/office/drawing/2014/main" id="{9B0A8C35-C17D-55A0-9A25-936A2DB81FF6}"/>
                </a:ext>
              </a:extLst>
            </p:cNvPr>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4" name="テキスト ボックス 43">
            <a:extLst>
              <a:ext uri="{FF2B5EF4-FFF2-40B4-BE49-F238E27FC236}">
                <a16:creationId xmlns:a16="http://schemas.microsoft.com/office/drawing/2014/main" id="{774485F0-C042-4D19-469F-3ABEC0A7599E}"/>
              </a:ext>
            </a:extLst>
          </p:cNvPr>
          <p:cNvSpPr txBox="1"/>
          <p:nvPr/>
        </p:nvSpPr>
        <p:spPr>
          <a:xfrm>
            <a:off x="4296526" y="3256473"/>
            <a:ext cx="14566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研修受講</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結果登録</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itchFamily="50" charset="-128"/>
                <a:ea typeface="メイリオ" pitchFamily="50" charset="-128"/>
                <a:cs typeface="メイリオ" pitchFamily="50" charset="-128"/>
              </a:rPr>
              <a:t>(CSV</a:t>
            </a:r>
            <a:r>
              <a:rPr lang="ja-JP" altLang="en-US" sz="1100" b="1" dirty="0">
                <a:solidFill>
                  <a:prstClr val="black"/>
                </a:solidFill>
                <a:latin typeface="メイリオ" pitchFamily="50" charset="-128"/>
                <a:ea typeface="メイリオ" pitchFamily="50" charset="-128"/>
                <a:cs typeface="メイリオ" pitchFamily="50" charset="-128"/>
              </a:rPr>
              <a:t>一括取込可</a:t>
            </a:r>
            <a:r>
              <a:rPr lang="en-US" altLang="ja-JP" sz="1100" b="1" dirty="0">
                <a:solidFill>
                  <a:prstClr val="black"/>
                </a:solidFill>
                <a:latin typeface="メイリオ" pitchFamily="50" charset="-128"/>
                <a:ea typeface="メイリオ" pitchFamily="50" charset="-128"/>
                <a:cs typeface="メイリオ" pitchFamily="50" charset="-128"/>
              </a:rPr>
              <a:t>)</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45" name="右矢印 9">
            <a:extLst>
              <a:ext uri="{FF2B5EF4-FFF2-40B4-BE49-F238E27FC236}">
                <a16:creationId xmlns:a16="http://schemas.microsoft.com/office/drawing/2014/main" id="{D3EA7B62-53CB-E0E4-8B3C-B5D1B06AD5F1}"/>
              </a:ext>
            </a:extLst>
          </p:cNvPr>
          <p:cNvSpPr/>
          <p:nvPr/>
        </p:nvSpPr>
        <p:spPr>
          <a:xfrm>
            <a:off x="5503623" y="2866222"/>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右矢印 25">
            <a:extLst>
              <a:ext uri="{FF2B5EF4-FFF2-40B4-BE49-F238E27FC236}">
                <a16:creationId xmlns:a16="http://schemas.microsoft.com/office/drawing/2014/main" id="{FD3D9ED5-4388-79EF-5EC8-95BDD766F101}"/>
              </a:ext>
            </a:extLst>
          </p:cNvPr>
          <p:cNvSpPr/>
          <p:nvPr/>
        </p:nvSpPr>
        <p:spPr>
          <a:xfrm>
            <a:off x="2921374" y="3268006"/>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48" name="Freeform 16">
            <a:extLst>
              <a:ext uri="{FF2B5EF4-FFF2-40B4-BE49-F238E27FC236}">
                <a16:creationId xmlns:a16="http://schemas.microsoft.com/office/drawing/2014/main" id="{E5BC3A32-0FB5-2134-7575-E1BDBCCFAA04}"/>
              </a:ext>
            </a:extLst>
          </p:cNvPr>
          <p:cNvSpPr>
            <a:spLocks noEditPoints="1"/>
          </p:cNvSpPr>
          <p:nvPr/>
        </p:nvSpPr>
        <p:spPr bwMode="auto">
          <a:xfrm>
            <a:off x="4776106" y="2779818"/>
            <a:ext cx="462120" cy="451925"/>
          </a:xfrm>
          <a:custGeom>
            <a:avLst/>
            <a:gdLst>
              <a:gd name="T0" fmla="*/ 147 w 454"/>
              <a:gd name="T1" fmla="*/ 260 h 443"/>
              <a:gd name="T2" fmla="*/ 126 w 454"/>
              <a:gd name="T3" fmla="*/ 218 h 443"/>
              <a:gd name="T4" fmla="*/ 73 w 454"/>
              <a:gd name="T5" fmla="*/ 149 h 443"/>
              <a:gd name="T6" fmla="*/ 87 w 454"/>
              <a:gd name="T7" fmla="*/ 136 h 443"/>
              <a:gd name="T8" fmla="*/ 148 w 454"/>
              <a:gd name="T9" fmla="*/ 199 h 443"/>
              <a:gd name="T10" fmla="*/ 187 w 454"/>
              <a:gd name="T11" fmla="*/ 226 h 443"/>
              <a:gd name="T12" fmla="*/ 232 w 454"/>
              <a:gd name="T13" fmla="*/ 274 h 443"/>
              <a:gd name="T14" fmla="*/ 279 w 454"/>
              <a:gd name="T15" fmla="*/ 240 h 443"/>
              <a:gd name="T16" fmla="*/ 325 w 454"/>
              <a:gd name="T17" fmla="*/ 229 h 443"/>
              <a:gd name="T18" fmla="*/ 354 w 454"/>
              <a:gd name="T19" fmla="*/ 95 h 443"/>
              <a:gd name="T20" fmla="*/ 379 w 454"/>
              <a:gd name="T21" fmla="*/ 0 h 443"/>
              <a:gd name="T22" fmla="*/ 0 w 454"/>
              <a:gd name="T23" fmla="*/ 274 h 443"/>
              <a:gd name="T24" fmla="*/ 143 w 454"/>
              <a:gd name="T25" fmla="*/ 263 h 443"/>
              <a:gd name="T26" fmla="*/ 237 w 454"/>
              <a:gd name="T27" fmla="*/ 34 h 443"/>
              <a:gd name="T28" fmla="*/ 237 w 454"/>
              <a:gd name="T29" fmla="*/ 45 h 443"/>
              <a:gd name="T30" fmla="*/ 32 w 454"/>
              <a:gd name="T31" fmla="*/ 40 h 443"/>
              <a:gd name="T32" fmla="*/ 38 w 454"/>
              <a:gd name="T33" fmla="*/ 64 h 443"/>
              <a:gd name="T34" fmla="*/ 274 w 454"/>
              <a:gd name="T35" fmla="*/ 70 h 443"/>
              <a:gd name="T36" fmla="*/ 38 w 454"/>
              <a:gd name="T37" fmla="*/ 76 h 443"/>
              <a:gd name="T38" fmla="*/ 38 w 454"/>
              <a:gd name="T39" fmla="*/ 64 h 443"/>
              <a:gd name="T40" fmla="*/ 38 w 454"/>
              <a:gd name="T41" fmla="*/ 95 h 443"/>
              <a:gd name="T42" fmla="*/ 243 w 454"/>
              <a:gd name="T43" fmla="*/ 101 h 443"/>
              <a:gd name="T44" fmla="*/ 38 w 454"/>
              <a:gd name="T45" fmla="*/ 106 h 443"/>
              <a:gd name="T46" fmla="*/ 400 w 454"/>
              <a:gd name="T47" fmla="*/ 239 h 443"/>
              <a:gd name="T48" fmla="*/ 454 w 454"/>
              <a:gd name="T49" fmla="*/ 443 h 443"/>
              <a:gd name="T50" fmla="*/ 423 w 454"/>
              <a:gd name="T51" fmla="*/ 298 h 443"/>
              <a:gd name="T52" fmla="*/ 415 w 454"/>
              <a:gd name="T53" fmla="*/ 443 h 443"/>
              <a:gd name="T54" fmla="*/ 293 w 454"/>
              <a:gd name="T55" fmla="*/ 298 h 443"/>
              <a:gd name="T56" fmla="*/ 239 w 454"/>
              <a:gd name="T57" fmla="*/ 331 h 443"/>
              <a:gd name="T58" fmla="*/ 212 w 454"/>
              <a:gd name="T59" fmla="*/ 328 h 443"/>
              <a:gd name="T60" fmla="*/ 188 w 454"/>
              <a:gd name="T61" fmla="*/ 238 h 443"/>
              <a:gd name="T62" fmla="*/ 278 w 454"/>
              <a:gd name="T63" fmla="*/ 253 h 443"/>
              <a:gd name="T64" fmla="*/ 317 w 454"/>
              <a:gd name="T65" fmla="*/ 239 h 443"/>
              <a:gd name="T66" fmla="*/ 351 w 454"/>
              <a:gd name="T67" fmla="*/ 266 h 443"/>
              <a:gd name="T68" fmla="*/ 354 w 454"/>
              <a:gd name="T69" fmla="*/ 359 h 443"/>
              <a:gd name="T70" fmla="*/ 357 w 454"/>
              <a:gd name="T71" fmla="*/ 266 h 443"/>
              <a:gd name="T72" fmla="*/ 400 w 454"/>
              <a:gd name="T73" fmla="*/ 239 h 443"/>
              <a:gd name="T74" fmla="*/ 294 w 454"/>
              <a:gd name="T75" fmla="*/ 165 h 443"/>
              <a:gd name="T76" fmla="*/ 414 w 454"/>
              <a:gd name="T77" fmla="*/ 165 h 443"/>
              <a:gd name="T78" fmla="*/ 177 w 454"/>
              <a:gd name="T79" fmla="*/ 230 h 443"/>
              <a:gd name="T80" fmla="*/ 134 w 454"/>
              <a:gd name="T81" fmla="*/ 230 h 443"/>
              <a:gd name="T82" fmla="*/ 84 w 454"/>
              <a:gd name="T83" fmla="*/ 153 h 443"/>
              <a:gd name="T84" fmla="*/ 91 w 454"/>
              <a:gd name="T85" fmla="*/ 147 h 443"/>
              <a:gd name="T86" fmla="*/ 155 w 454"/>
              <a:gd name="T87" fmla="*/ 208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 h="443">
                <a:moveTo>
                  <a:pt x="143" y="263"/>
                </a:moveTo>
                <a:cubicBezTo>
                  <a:pt x="147" y="260"/>
                  <a:pt x="147" y="260"/>
                  <a:pt x="147" y="260"/>
                </a:cubicBezTo>
                <a:cubicBezTo>
                  <a:pt x="133" y="257"/>
                  <a:pt x="124" y="244"/>
                  <a:pt x="124" y="230"/>
                </a:cubicBezTo>
                <a:cubicBezTo>
                  <a:pt x="124" y="226"/>
                  <a:pt x="125" y="222"/>
                  <a:pt x="126" y="218"/>
                </a:cubicBezTo>
                <a:cubicBezTo>
                  <a:pt x="76" y="160"/>
                  <a:pt x="76" y="160"/>
                  <a:pt x="76" y="160"/>
                </a:cubicBezTo>
                <a:cubicBezTo>
                  <a:pt x="74" y="157"/>
                  <a:pt x="73" y="153"/>
                  <a:pt x="73" y="149"/>
                </a:cubicBezTo>
                <a:cubicBezTo>
                  <a:pt x="73" y="145"/>
                  <a:pt x="75" y="142"/>
                  <a:pt x="78" y="139"/>
                </a:cubicBezTo>
                <a:cubicBezTo>
                  <a:pt x="81" y="137"/>
                  <a:pt x="84" y="136"/>
                  <a:pt x="87" y="136"/>
                </a:cubicBezTo>
                <a:cubicBezTo>
                  <a:pt x="92" y="136"/>
                  <a:pt x="96" y="138"/>
                  <a:pt x="98" y="141"/>
                </a:cubicBezTo>
                <a:cubicBezTo>
                  <a:pt x="148" y="199"/>
                  <a:pt x="148" y="199"/>
                  <a:pt x="148" y="199"/>
                </a:cubicBezTo>
                <a:cubicBezTo>
                  <a:pt x="151" y="199"/>
                  <a:pt x="153" y="198"/>
                  <a:pt x="155" y="198"/>
                </a:cubicBezTo>
                <a:cubicBezTo>
                  <a:pt x="172" y="198"/>
                  <a:pt x="185" y="210"/>
                  <a:pt x="187" y="226"/>
                </a:cubicBezTo>
                <a:cubicBezTo>
                  <a:pt x="190" y="224"/>
                  <a:pt x="190" y="224"/>
                  <a:pt x="190" y="224"/>
                </a:cubicBezTo>
                <a:cubicBezTo>
                  <a:pt x="232" y="274"/>
                  <a:pt x="232" y="274"/>
                  <a:pt x="232" y="274"/>
                </a:cubicBezTo>
                <a:cubicBezTo>
                  <a:pt x="279" y="240"/>
                  <a:pt x="279" y="240"/>
                  <a:pt x="279" y="240"/>
                </a:cubicBezTo>
                <a:cubicBezTo>
                  <a:pt x="279" y="240"/>
                  <a:pt x="279" y="240"/>
                  <a:pt x="279" y="240"/>
                </a:cubicBezTo>
                <a:cubicBezTo>
                  <a:pt x="291" y="233"/>
                  <a:pt x="305" y="229"/>
                  <a:pt x="318" y="229"/>
                </a:cubicBezTo>
                <a:cubicBezTo>
                  <a:pt x="325" y="229"/>
                  <a:pt x="325" y="229"/>
                  <a:pt x="325" y="229"/>
                </a:cubicBezTo>
                <a:cubicBezTo>
                  <a:pt x="301" y="218"/>
                  <a:pt x="284" y="194"/>
                  <a:pt x="284" y="165"/>
                </a:cubicBezTo>
                <a:cubicBezTo>
                  <a:pt x="284" y="127"/>
                  <a:pt x="315" y="95"/>
                  <a:pt x="354" y="95"/>
                </a:cubicBezTo>
                <a:cubicBezTo>
                  <a:pt x="363" y="95"/>
                  <a:pt x="371" y="97"/>
                  <a:pt x="379" y="100"/>
                </a:cubicBezTo>
                <a:cubicBezTo>
                  <a:pt x="379" y="0"/>
                  <a:pt x="379" y="0"/>
                  <a:pt x="379" y="0"/>
                </a:cubicBezTo>
                <a:cubicBezTo>
                  <a:pt x="0" y="0"/>
                  <a:pt x="0" y="0"/>
                  <a:pt x="0" y="0"/>
                </a:cubicBezTo>
                <a:cubicBezTo>
                  <a:pt x="0" y="274"/>
                  <a:pt x="0" y="274"/>
                  <a:pt x="0" y="274"/>
                </a:cubicBezTo>
                <a:cubicBezTo>
                  <a:pt x="153" y="274"/>
                  <a:pt x="153" y="274"/>
                  <a:pt x="153" y="274"/>
                </a:cubicBezTo>
                <a:lnTo>
                  <a:pt x="143" y="263"/>
                </a:lnTo>
                <a:close/>
                <a:moveTo>
                  <a:pt x="38" y="34"/>
                </a:moveTo>
                <a:cubicBezTo>
                  <a:pt x="237" y="34"/>
                  <a:pt x="237" y="34"/>
                  <a:pt x="237" y="34"/>
                </a:cubicBezTo>
                <a:cubicBezTo>
                  <a:pt x="241" y="34"/>
                  <a:pt x="243" y="36"/>
                  <a:pt x="243" y="40"/>
                </a:cubicBezTo>
                <a:cubicBezTo>
                  <a:pt x="243" y="43"/>
                  <a:pt x="241" y="45"/>
                  <a:pt x="237" y="45"/>
                </a:cubicBezTo>
                <a:cubicBezTo>
                  <a:pt x="38" y="45"/>
                  <a:pt x="38" y="45"/>
                  <a:pt x="38" y="45"/>
                </a:cubicBezTo>
                <a:cubicBezTo>
                  <a:pt x="35" y="45"/>
                  <a:pt x="32" y="43"/>
                  <a:pt x="32" y="40"/>
                </a:cubicBezTo>
                <a:cubicBezTo>
                  <a:pt x="32" y="36"/>
                  <a:pt x="35" y="34"/>
                  <a:pt x="38" y="34"/>
                </a:cubicBezTo>
                <a:moveTo>
                  <a:pt x="38" y="64"/>
                </a:moveTo>
                <a:cubicBezTo>
                  <a:pt x="268" y="64"/>
                  <a:pt x="268" y="64"/>
                  <a:pt x="268" y="64"/>
                </a:cubicBezTo>
                <a:cubicBezTo>
                  <a:pt x="272" y="64"/>
                  <a:pt x="274" y="67"/>
                  <a:pt x="274" y="70"/>
                </a:cubicBezTo>
                <a:cubicBezTo>
                  <a:pt x="274" y="73"/>
                  <a:pt x="272" y="76"/>
                  <a:pt x="268" y="76"/>
                </a:cubicBezTo>
                <a:cubicBezTo>
                  <a:pt x="38" y="76"/>
                  <a:pt x="38" y="76"/>
                  <a:pt x="38" y="76"/>
                </a:cubicBezTo>
                <a:cubicBezTo>
                  <a:pt x="35" y="76"/>
                  <a:pt x="32" y="73"/>
                  <a:pt x="32" y="70"/>
                </a:cubicBezTo>
                <a:cubicBezTo>
                  <a:pt x="32" y="67"/>
                  <a:pt x="35" y="64"/>
                  <a:pt x="38" y="64"/>
                </a:cubicBezTo>
                <a:moveTo>
                  <a:pt x="32" y="101"/>
                </a:moveTo>
                <a:cubicBezTo>
                  <a:pt x="32" y="97"/>
                  <a:pt x="35" y="95"/>
                  <a:pt x="38" y="95"/>
                </a:cubicBezTo>
                <a:cubicBezTo>
                  <a:pt x="237" y="95"/>
                  <a:pt x="237" y="95"/>
                  <a:pt x="237" y="95"/>
                </a:cubicBezTo>
                <a:cubicBezTo>
                  <a:pt x="241" y="95"/>
                  <a:pt x="243" y="97"/>
                  <a:pt x="243" y="101"/>
                </a:cubicBezTo>
                <a:cubicBezTo>
                  <a:pt x="243" y="104"/>
                  <a:pt x="241" y="106"/>
                  <a:pt x="237" y="106"/>
                </a:cubicBezTo>
                <a:cubicBezTo>
                  <a:pt x="38" y="106"/>
                  <a:pt x="38" y="106"/>
                  <a:pt x="38" y="106"/>
                </a:cubicBezTo>
                <a:cubicBezTo>
                  <a:pt x="35" y="106"/>
                  <a:pt x="32" y="104"/>
                  <a:pt x="32" y="101"/>
                </a:cubicBezTo>
                <a:moveTo>
                  <a:pt x="400" y="239"/>
                </a:moveTo>
                <a:cubicBezTo>
                  <a:pt x="428" y="239"/>
                  <a:pt x="452" y="263"/>
                  <a:pt x="454" y="291"/>
                </a:cubicBezTo>
                <a:cubicBezTo>
                  <a:pt x="454" y="443"/>
                  <a:pt x="454" y="443"/>
                  <a:pt x="454" y="443"/>
                </a:cubicBezTo>
                <a:cubicBezTo>
                  <a:pt x="423" y="443"/>
                  <a:pt x="423" y="443"/>
                  <a:pt x="423" y="443"/>
                </a:cubicBezTo>
                <a:cubicBezTo>
                  <a:pt x="423" y="298"/>
                  <a:pt x="423" y="298"/>
                  <a:pt x="423" y="298"/>
                </a:cubicBezTo>
                <a:cubicBezTo>
                  <a:pt x="415" y="298"/>
                  <a:pt x="415" y="298"/>
                  <a:pt x="415" y="298"/>
                </a:cubicBezTo>
                <a:cubicBezTo>
                  <a:pt x="415" y="443"/>
                  <a:pt x="415" y="443"/>
                  <a:pt x="415" y="443"/>
                </a:cubicBezTo>
                <a:cubicBezTo>
                  <a:pt x="293" y="443"/>
                  <a:pt x="293" y="443"/>
                  <a:pt x="293" y="443"/>
                </a:cubicBezTo>
                <a:cubicBezTo>
                  <a:pt x="293" y="298"/>
                  <a:pt x="293" y="298"/>
                  <a:pt x="293" y="298"/>
                </a:cubicBezTo>
                <a:cubicBezTo>
                  <a:pt x="289" y="295"/>
                  <a:pt x="289" y="295"/>
                  <a:pt x="289" y="295"/>
                </a:cubicBezTo>
                <a:cubicBezTo>
                  <a:pt x="239" y="331"/>
                  <a:pt x="239" y="331"/>
                  <a:pt x="239" y="331"/>
                </a:cubicBezTo>
                <a:cubicBezTo>
                  <a:pt x="236" y="334"/>
                  <a:pt x="232" y="335"/>
                  <a:pt x="228" y="335"/>
                </a:cubicBezTo>
                <a:cubicBezTo>
                  <a:pt x="222" y="335"/>
                  <a:pt x="216" y="333"/>
                  <a:pt x="212" y="328"/>
                </a:cubicBezTo>
                <a:cubicBezTo>
                  <a:pt x="158" y="264"/>
                  <a:pt x="158" y="264"/>
                  <a:pt x="158" y="264"/>
                </a:cubicBezTo>
                <a:cubicBezTo>
                  <a:pt x="188" y="238"/>
                  <a:pt x="188" y="238"/>
                  <a:pt x="188" y="238"/>
                </a:cubicBezTo>
                <a:cubicBezTo>
                  <a:pt x="231" y="288"/>
                  <a:pt x="231" y="288"/>
                  <a:pt x="231" y="288"/>
                </a:cubicBezTo>
                <a:cubicBezTo>
                  <a:pt x="278" y="253"/>
                  <a:pt x="278" y="253"/>
                  <a:pt x="278" y="253"/>
                </a:cubicBezTo>
                <a:cubicBezTo>
                  <a:pt x="279" y="253"/>
                  <a:pt x="279" y="253"/>
                  <a:pt x="279" y="253"/>
                </a:cubicBezTo>
                <a:cubicBezTo>
                  <a:pt x="290" y="245"/>
                  <a:pt x="304" y="239"/>
                  <a:pt x="317" y="239"/>
                </a:cubicBezTo>
                <a:cubicBezTo>
                  <a:pt x="336" y="239"/>
                  <a:pt x="336" y="239"/>
                  <a:pt x="336" y="239"/>
                </a:cubicBezTo>
                <a:cubicBezTo>
                  <a:pt x="351" y="266"/>
                  <a:pt x="351" y="266"/>
                  <a:pt x="351" y="266"/>
                </a:cubicBezTo>
                <a:cubicBezTo>
                  <a:pt x="332" y="336"/>
                  <a:pt x="332" y="336"/>
                  <a:pt x="332" y="336"/>
                </a:cubicBezTo>
                <a:cubicBezTo>
                  <a:pt x="354" y="359"/>
                  <a:pt x="354" y="359"/>
                  <a:pt x="354" y="359"/>
                </a:cubicBezTo>
                <a:cubicBezTo>
                  <a:pt x="377" y="336"/>
                  <a:pt x="377" y="336"/>
                  <a:pt x="377" y="336"/>
                </a:cubicBezTo>
                <a:cubicBezTo>
                  <a:pt x="357" y="266"/>
                  <a:pt x="357" y="266"/>
                  <a:pt x="357" y="266"/>
                </a:cubicBezTo>
                <a:cubicBezTo>
                  <a:pt x="372" y="239"/>
                  <a:pt x="372" y="239"/>
                  <a:pt x="372" y="239"/>
                </a:cubicBezTo>
                <a:cubicBezTo>
                  <a:pt x="400" y="239"/>
                  <a:pt x="400" y="239"/>
                  <a:pt x="400" y="239"/>
                </a:cubicBezTo>
                <a:moveTo>
                  <a:pt x="354" y="225"/>
                </a:moveTo>
                <a:cubicBezTo>
                  <a:pt x="321" y="225"/>
                  <a:pt x="294" y="199"/>
                  <a:pt x="294" y="165"/>
                </a:cubicBezTo>
                <a:cubicBezTo>
                  <a:pt x="294" y="132"/>
                  <a:pt x="321" y="105"/>
                  <a:pt x="354" y="105"/>
                </a:cubicBezTo>
                <a:cubicBezTo>
                  <a:pt x="387" y="105"/>
                  <a:pt x="414" y="132"/>
                  <a:pt x="414" y="165"/>
                </a:cubicBezTo>
                <a:cubicBezTo>
                  <a:pt x="414" y="199"/>
                  <a:pt x="387" y="225"/>
                  <a:pt x="354" y="225"/>
                </a:cubicBezTo>
                <a:moveTo>
                  <a:pt x="177" y="230"/>
                </a:moveTo>
                <a:cubicBezTo>
                  <a:pt x="177" y="242"/>
                  <a:pt x="167" y="252"/>
                  <a:pt x="155" y="252"/>
                </a:cubicBezTo>
                <a:cubicBezTo>
                  <a:pt x="144" y="252"/>
                  <a:pt x="134" y="242"/>
                  <a:pt x="134" y="230"/>
                </a:cubicBezTo>
                <a:cubicBezTo>
                  <a:pt x="134" y="225"/>
                  <a:pt x="136" y="221"/>
                  <a:pt x="139" y="217"/>
                </a:cubicBezTo>
                <a:cubicBezTo>
                  <a:pt x="84" y="153"/>
                  <a:pt x="84" y="153"/>
                  <a:pt x="84" y="153"/>
                </a:cubicBezTo>
                <a:cubicBezTo>
                  <a:pt x="83" y="151"/>
                  <a:pt x="83" y="148"/>
                  <a:pt x="85" y="147"/>
                </a:cubicBezTo>
                <a:cubicBezTo>
                  <a:pt x="86" y="145"/>
                  <a:pt x="89" y="145"/>
                  <a:pt x="91" y="147"/>
                </a:cubicBezTo>
                <a:cubicBezTo>
                  <a:pt x="145" y="211"/>
                  <a:pt x="145" y="211"/>
                  <a:pt x="145" y="211"/>
                </a:cubicBezTo>
                <a:cubicBezTo>
                  <a:pt x="148" y="210"/>
                  <a:pt x="152" y="208"/>
                  <a:pt x="155" y="208"/>
                </a:cubicBezTo>
                <a:cubicBezTo>
                  <a:pt x="167" y="208"/>
                  <a:pt x="177" y="218"/>
                  <a:pt x="177" y="230"/>
                </a:cubicBezTo>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31" name="グループ化 30">
            <a:extLst>
              <a:ext uri="{FF2B5EF4-FFF2-40B4-BE49-F238E27FC236}">
                <a16:creationId xmlns:a16="http://schemas.microsoft.com/office/drawing/2014/main" id="{D5AB7ABC-3ABD-5466-6129-9FD2EA0F7373}"/>
              </a:ext>
            </a:extLst>
          </p:cNvPr>
          <p:cNvGrpSpPr/>
          <p:nvPr/>
        </p:nvGrpSpPr>
        <p:grpSpPr>
          <a:xfrm>
            <a:off x="371549" y="1932164"/>
            <a:ext cx="2346839" cy="2834873"/>
            <a:chOff x="307229" y="1947114"/>
            <a:chExt cx="2346839" cy="2834873"/>
          </a:xfrm>
        </p:grpSpPr>
        <p:sp>
          <p:nvSpPr>
            <p:cNvPr id="10" name="正方形/長方形 9">
              <a:extLst>
                <a:ext uri="{FF2B5EF4-FFF2-40B4-BE49-F238E27FC236}">
                  <a16:creationId xmlns:a16="http://schemas.microsoft.com/office/drawing/2014/main" id="{86A04F0F-58FC-C73C-0EA0-6F552DED7CAD}"/>
                </a:ext>
              </a:extLst>
            </p:cNvPr>
            <p:cNvSpPr/>
            <p:nvPr/>
          </p:nvSpPr>
          <p:spPr>
            <a:xfrm>
              <a:off x="307229" y="1947114"/>
              <a:ext cx="2346839" cy="283487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5DFDEF15-CFF8-C70A-DE27-3DAC8BD7E7CF}"/>
                </a:ext>
              </a:extLst>
            </p:cNvPr>
            <p:cNvGrpSpPr/>
            <p:nvPr/>
          </p:nvGrpSpPr>
          <p:grpSpPr>
            <a:xfrm>
              <a:off x="383317" y="2069519"/>
              <a:ext cx="2194662" cy="1295032"/>
              <a:chOff x="448882" y="3363838"/>
              <a:chExt cx="2194662" cy="1295032"/>
            </a:xfrm>
          </p:grpSpPr>
          <p:sp>
            <p:nvSpPr>
              <p:cNvPr id="13" name="テキスト ボックス 12">
                <a:extLst>
                  <a:ext uri="{FF2B5EF4-FFF2-40B4-BE49-F238E27FC236}">
                    <a16:creationId xmlns:a16="http://schemas.microsoft.com/office/drawing/2014/main" id="{ACAF2EAF-5244-2ADE-7955-76668AF119EB}"/>
                  </a:ext>
                </a:extLst>
              </p:cNvPr>
              <p:cNvSpPr txBox="1"/>
              <p:nvPr/>
            </p:nvSpPr>
            <p:spPr>
              <a:xfrm>
                <a:off x="448882" y="3827873"/>
                <a:ext cx="2194662" cy="83099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大分類：社内研修、社外研修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中分類：管理職研修、新入社員研修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小分類：コンプライアンス研修、</a:t>
                </a:r>
                <a:r>
                  <a:rPr lang="en-US" altLang="ja-JP" sz="800" b="1" dirty="0">
                    <a:solidFill>
                      <a:prstClr val="black"/>
                    </a:solidFill>
                    <a:latin typeface="メイリオ" pitchFamily="50" charset="-128"/>
                    <a:ea typeface="メイリオ" pitchFamily="50" charset="-128"/>
                    <a:cs typeface="メイリオ" pitchFamily="50" charset="-128"/>
                  </a:rPr>
                  <a:t>1</a:t>
                </a:r>
                <a:r>
                  <a:rPr lang="ja-JP" altLang="en-US" sz="800" b="1" dirty="0">
                    <a:solidFill>
                      <a:prstClr val="black"/>
                    </a:solidFill>
                    <a:latin typeface="メイリオ" pitchFamily="50" charset="-128"/>
                    <a:ea typeface="メイリオ" pitchFamily="50" charset="-128"/>
                    <a:cs typeface="メイリオ" pitchFamily="50" charset="-128"/>
                  </a:rPr>
                  <a:t>年目研修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コース明細：研修名称、目的、受講期間 </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800" b="1" dirty="0">
                    <a:solidFill>
                      <a:prstClr val="black"/>
                    </a:solidFill>
                    <a:latin typeface="メイリオ" pitchFamily="50" charset="-128"/>
                    <a:ea typeface="メイリオ" pitchFamily="50" charset="-128"/>
                    <a:cs typeface="メイリオ" pitchFamily="50" charset="-128"/>
                  </a:rPr>
                  <a:t>etc.</a:t>
                </a:r>
                <a:endParaRPr kumimoji="1" lang="ja-JP" altLang="en-US"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1" name="Freeform 18">
                <a:extLst>
                  <a:ext uri="{FF2B5EF4-FFF2-40B4-BE49-F238E27FC236}">
                    <a16:creationId xmlns:a16="http://schemas.microsoft.com/office/drawing/2014/main" id="{D253B2E8-B8F3-7415-63B0-5DAF327779A1}"/>
                  </a:ext>
                </a:extLst>
              </p:cNvPr>
              <p:cNvSpPr>
                <a:spLocks noEditPoints="1"/>
              </p:cNvSpPr>
              <p:nvPr/>
            </p:nvSpPr>
            <p:spPr bwMode="auto">
              <a:xfrm>
                <a:off x="1380662" y="3363838"/>
                <a:ext cx="331103" cy="254118"/>
              </a:xfrm>
              <a:custGeom>
                <a:avLst/>
                <a:gdLst>
                  <a:gd name="T0" fmla="*/ 469 w 569"/>
                  <a:gd name="T1" fmla="*/ 334 h 421"/>
                  <a:gd name="T2" fmla="*/ 456 w 569"/>
                  <a:gd name="T3" fmla="*/ 364 h 421"/>
                  <a:gd name="T4" fmla="*/ 284 w 569"/>
                  <a:gd name="T5" fmla="*/ 421 h 421"/>
                  <a:gd name="T6" fmla="*/ 112 w 569"/>
                  <a:gd name="T7" fmla="*/ 364 h 421"/>
                  <a:gd name="T8" fmla="*/ 100 w 569"/>
                  <a:gd name="T9" fmla="*/ 334 h 421"/>
                  <a:gd name="T10" fmla="*/ 126 w 569"/>
                  <a:gd name="T11" fmla="*/ 209 h 421"/>
                  <a:gd name="T12" fmla="*/ 266 w 569"/>
                  <a:gd name="T13" fmla="*/ 275 h 421"/>
                  <a:gd name="T14" fmla="*/ 284 w 569"/>
                  <a:gd name="T15" fmla="*/ 279 h 421"/>
                  <a:gd name="T16" fmla="*/ 303 w 569"/>
                  <a:gd name="T17" fmla="*/ 275 h 421"/>
                  <a:gd name="T18" fmla="*/ 443 w 569"/>
                  <a:gd name="T19" fmla="*/ 209 h 421"/>
                  <a:gd name="T20" fmla="*/ 469 w 569"/>
                  <a:gd name="T21" fmla="*/ 334 h 421"/>
                  <a:gd name="T22" fmla="*/ 284 w 569"/>
                  <a:gd name="T23" fmla="*/ 91 h 421"/>
                  <a:gd name="T24" fmla="*/ 266 w 569"/>
                  <a:gd name="T25" fmla="*/ 104 h 421"/>
                  <a:gd name="T26" fmla="*/ 284 w 569"/>
                  <a:gd name="T27" fmla="*/ 117 h 421"/>
                  <a:gd name="T28" fmla="*/ 303 w 569"/>
                  <a:gd name="T29" fmla="*/ 104 h 421"/>
                  <a:gd name="T30" fmla="*/ 284 w 569"/>
                  <a:gd name="T31" fmla="*/ 91 h 421"/>
                  <a:gd name="T32" fmla="*/ 565 w 569"/>
                  <a:gd name="T33" fmla="*/ 128 h 421"/>
                  <a:gd name="T34" fmla="*/ 298 w 569"/>
                  <a:gd name="T35" fmla="*/ 2 h 421"/>
                  <a:gd name="T36" fmla="*/ 284 w 569"/>
                  <a:gd name="T37" fmla="*/ 0 h 421"/>
                  <a:gd name="T38" fmla="*/ 271 w 569"/>
                  <a:gd name="T39" fmla="*/ 2 h 421"/>
                  <a:gd name="T40" fmla="*/ 4 w 569"/>
                  <a:gd name="T41" fmla="*/ 128 h 421"/>
                  <a:gd name="T42" fmla="*/ 4 w 569"/>
                  <a:gd name="T43" fmla="*/ 138 h 421"/>
                  <a:gd name="T44" fmla="*/ 271 w 569"/>
                  <a:gd name="T45" fmla="*/ 264 h 421"/>
                  <a:gd name="T46" fmla="*/ 284 w 569"/>
                  <a:gd name="T47" fmla="*/ 267 h 421"/>
                  <a:gd name="T48" fmla="*/ 298 w 569"/>
                  <a:gd name="T49" fmla="*/ 264 h 421"/>
                  <a:gd name="T50" fmla="*/ 521 w 569"/>
                  <a:gd name="T51" fmla="*/ 159 h 421"/>
                  <a:gd name="T52" fmla="*/ 514 w 569"/>
                  <a:gd name="T53" fmla="*/ 155 h 421"/>
                  <a:gd name="T54" fmla="*/ 310 w 569"/>
                  <a:gd name="T55" fmla="*/ 115 h 421"/>
                  <a:gd name="T56" fmla="*/ 284 w 569"/>
                  <a:gd name="T57" fmla="*/ 127 h 421"/>
                  <a:gd name="T58" fmla="*/ 255 w 569"/>
                  <a:gd name="T59" fmla="*/ 104 h 421"/>
                  <a:gd name="T60" fmla="*/ 284 w 569"/>
                  <a:gd name="T61" fmla="*/ 81 h 421"/>
                  <a:gd name="T62" fmla="*/ 313 w 569"/>
                  <a:gd name="T63" fmla="*/ 104 h 421"/>
                  <a:gd name="T64" fmla="*/ 313 w 569"/>
                  <a:gd name="T65" fmla="*/ 104 h 421"/>
                  <a:gd name="T66" fmla="*/ 516 w 569"/>
                  <a:gd name="T67" fmla="*/ 145 h 421"/>
                  <a:gd name="T68" fmla="*/ 532 w 569"/>
                  <a:gd name="T69" fmla="*/ 154 h 421"/>
                  <a:gd name="T70" fmla="*/ 564 w 569"/>
                  <a:gd name="T71" fmla="*/ 138 h 421"/>
                  <a:gd name="T72" fmla="*/ 565 w 569"/>
                  <a:gd name="T73" fmla="*/ 128 h 421"/>
                  <a:gd name="T74" fmla="*/ 527 w 569"/>
                  <a:gd name="T75" fmla="*/ 174 h 421"/>
                  <a:gd name="T76" fmla="*/ 527 w 569"/>
                  <a:gd name="T77" fmla="*/ 191 h 421"/>
                  <a:gd name="T78" fmla="*/ 516 w 569"/>
                  <a:gd name="T79" fmla="*/ 206 h 421"/>
                  <a:gd name="T80" fmla="*/ 519 w 569"/>
                  <a:gd name="T81" fmla="*/ 216 h 421"/>
                  <a:gd name="T82" fmla="*/ 511 w 569"/>
                  <a:gd name="T83" fmla="*/ 233 h 421"/>
                  <a:gd name="T84" fmla="*/ 511 w 569"/>
                  <a:gd name="T85" fmla="*/ 370 h 421"/>
                  <a:gd name="T86" fmla="*/ 516 w 569"/>
                  <a:gd name="T87" fmla="*/ 376 h 421"/>
                  <a:gd name="T88" fmla="*/ 520 w 569"/>
                  <a:gd name="T89" fmla="*/ 374 h 421"/>
                  <a:gd name="T90" fmla="*/ 524 w 569"/>
                  <a:gd name="T91" fmla="*/ 376 h 421"/>
                  <a:gd name="T92" fmla="*/ 528 w 569"/>
                  <a:gd name="T93" fmla="*/ 374 h 421"/>
                  <a:gd name="T94" fmla="*/ 532 w 569"/>
                  <a:gd name="T95" fmla="*/ 376 h 421"/>
                  <a:gd name="T96" fmla="*/ 536 w 569"/>
                  <a:gd name="T97" fmla="*/ 374 h 421"/>
                  <a:gd name="T98" fmla="*/ 540 w 569"/>
                  <a:gd name="T99" fmla="*/ 376 h 421"/>
                  <a:gd name="T100" fmla="*/ 544 w 569"/>
                  <a:gd name="T101" fmla="*/ 374 h 421"/>
                  <a:gd name="T102" fmla="*/ 548 w 569"/>
                  <a:gd name="T103" fmla="*/ 376 h 421"/>
                  <a:gd name="T104" fmla="*/ 554 w 569"/>
                  <a:gd name="T105" fmla="*/ 370 h 421"/>
                  <a:gd name="T106" fmla="*/ 554 w 569"/>
                  <a:gd name="T107" fmla="*/ 233 h 421"/>
                  <a:gd name="T108" fmla="*/ 545 w 569"/>
                  <a:gd name="T109" fmla="*/ 216 h 421"/>
                  <a:gd name="T110" fmla="*/ 548 w 569"/>
                  <a:gd name="T111" fmla="*/ 206 h 421"/>
                  <a:gd name="T112" fmla="*/ 537 w 569"/>
                  <a:gd name="T113" fmla="*/ 191 h 421"/>
                  <a:gd name="T114" fmla="*/ 537 w 569"/>
                  <a:gd name="T115" fmla="*/ 174 h 421"/>
                  <a:gd name="T116" fmla="*/ 532 w 569"/>
                  <a:gd name="T117" fmla="*/ 154 h 421"/>
                  <a:gd name="T118" fmla="*/ 521 w 569"/>
                  <a:gd name="T119" fmla="*/ 159 h 421"/>
                  <a:gd name="T120" fmla="*/ 527 w 569"/>
                  <a:gd name="T121" fmla="*/ 17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9" h="421">
                    <a:moveTo>
                      <a:pt x="469" y="334"/>
                    </a:moveTo>
                    <a:cubicBezTo>
                      <a:pt x="471" y="346"/>
                      <a:pt x="473" y="351"/>
                      <a:pt x="456" y="364"/>
                    </a:cubicBezTo>
                    <a:cubicBezTo>
                      <a:pt x="427" y="387"/>
                      <a:pt x="345" y="421"/>
                      <a:pt x="284" y="421"/>
                    </a:cubicBezTo>
                    <a:cubicBezTo>
                      <a:pt x="224" y="421"/>
                      <a:pt x="141" y="387"/>
                      <a:pt x="112" y="364"/>
                    </a:cubicBezTo>
                    <a:cubicBezTo>
                      <a:pt x="96" y="351"/>
                      <a:pt x="98" y="346"/>
                      <a:pt x="100" y="334"/>
                    </a:cubicBezTo>
                    <a:cubicBezTo>
                      <a:pt x="126" y="209"/>
                      <a:pt x="126" y="209"/>
                      <a:pt x="126" y="209"/>
                    </a:cubicBezTo>
                    <a:cubicBezTo>
                      <a:pt x="266" y="275"/>
                      <a:pt x="266" y="275"/>
                      <a:pt x="266" y="275"/>
                    </a:cubicBezTo>
                    <a:cubicBezTo>
                      <a:pt x="271" y="278"/>
                      <a:pt x="278" y="279"/>
                      <a:pt x="284" y="279"/>
                    </a:cubicBezTo>
                    <a:cubicBezTo>
                      <a:pt x="291" y="279"/>
                      <a:pt x="298" y="278"/>
                      <a:pt x="303" y="275"/>
                    </a:cubicBezTo>
                    <a:cubicBezTo>
                      <a:pt x="443" y="209"/>
                      <a:pt x="443" y="209"/>
                      <a:pt x="443" y="209"/>
                    </a:cubicBezTo>
                    <a:lnTo>
                      <a:pt x="469" y="334"/>
                    </a:lnTo>
                    <a:close/>
                    <a:moveTo>
                      <a:pt x="284" y="91"/>
                    </a:moveTo>
                    <a:cubicBezTo>
                      <a:pt x="274" y="91"/>
                      <a:pt x="266" y="97"/>
                      <a:pt x="266" y="104"/>
                    </a:cubicBezTo>
                    <a:cubicBezTo>
                      <a:pt x="266" y="111"/>
                      <a:pt x="274" y="117"/>
                      <a:pt x="284" y="117"/>
                    </a:cubicBezTo>
                    <a:cubicBezTo>
                      <a:pt x="294" y="117"/>
                      <a:pt x="303" y="111"/>
                      <a:pt x="303" y="104"/>
                    </a:cubicBezTo>
                    <a:cubicBezTo>
                      <a:pt x="303" y="97"/>
                      <a:pt x="294" y="91"/>
                      <a:pt x="284" y="91"/>
                    </a:cubicBezTo>
                    <a:close/>
                    <a:moveTo>
                      <a:pt x="565" y="128"/>
                    </a:moveTo>
                    <a:cubicBezTo>
                      <a:pt x="514" y="104"/>
                      <a:pt x="298" y="2"/>
                      <a:pt x="298" y="2"/>
                    </a:cubicBezTo>
                    <a:cubicBezTo>
                      <a:pt x="294" y="0"/>
                      <a:pt x="289" y="0"/>
                      <a:pt x="284" y="0"/>
                    </a:cubicBezTo>
                    <a:cubicBezTo>
                      <a:pt x="279" y="0"/>
                      <a:pt x="274" y="0"/>
                      <a:pt x="271" y="2"/>
                    </a:cubicBezTo>
                    <a:cubicBezTo>
                      <a:pt x="271" y="2"/>
                      <a:pt x="55" y="104"/>
                      <a:pt x="4" y="128"/>
                    </a:cubicBezTo>
                    <a:cubicBezTo>
                      <a:pt x="0" y="130"/>
                      <a:pt x="0" y="136"/>
                      <a:pt x="4" y="138"/>
                    </a:cubicBezTo>
                    <a:cubicBezTo>
                      <a:pt x="55" y="162"/>
                      <a:pt x="271" y="264"/>
                      <a:pt x="271" y="264"/>
                    </a:cubicBezTo>
                    <a:cubicBezTo>
                      <a:pt x="274" y="266"/>
                      <a:pt x="279" y="267"/>
                      <a:pt x="284" y="267"/>
                    </a:cubicBezTo>
                    <a:cubicBezTo>
                      <a:pt x="289" y="267"/>
                      <a:pt x="294" y="266"/>
                      <a:pt x="298" y="264"/>
                    </a:cubicBezTo>
                    <a:cubicBezTo>
                      <a:pt x="298" y="264"/>
                      <a:pt x="441" y="197"/>
                      <a:pt x="521" y="159"/>
                    </a:cubicBezTo>
                    <a:cubicBezTo>
                      <a:pt x="519" y="157"/>
                      <a:pt x="517" y="156"/>
                      <a:pt x="514" y="155"/>
                    </a:cubicBezTo>
                    <a:cubicBezTo>
                      <a:pt x="310" y="115"/>
                      <a:pt x="310" y="115"/>
                      <a:pt x="310" y="115"/>
                    </a:cubicBezTo>
                    <a:cubicBezTo>
                      <a:pt x="305" y="122"/>
                      <a:pt x="296" y="127"/>
                      <a:pt x="284" y="127"/>
                    </a:cubicBezTo>
                    <a:cubicBezTo>
                      <a:pt x="268" y="127"/>
                      <a:pt x="255" y="117"/>
                      <a:pt x="255" y="104"/>
                    </a:cubicBezTo>
                    <a:cubicBezTo>
                      <a:pt x="255" y="91"/>
                      <a:pt x="268" y="81"/>
                      <a:pt x="284" y="81"/>
                    </a:cubicBezTo>
                    <a:cubicBezTo>
                      <a:pt x="300" y="81"/>
                      <a:pt x="313" y="91"/>
                      <a:pt x="313" y="104"/>
                    </a:cubicBezTo>
                    <a:cubicBezTo>
                      <a:pt x="313" y="104"/>
                      <a:pt x="313" y="104"/>
                      <a:pt x="313" y="104"/>
                    </a:cubicBezTo>
                    <a:cubicBezTo>
                      <a:pt x="516" y="145"/>
                      <a:pt x="516" y="145"/>
                      <a:pt x="516" y="145"/>
                    </a:cubicBezTo>
                    <a:cubicBezTo>
                      <a:pt x="524" y="146"/>
                      <a:pt x="528" y="150"/>
                      <a:pt x="532" y="154"/>
                    </a:cubicBezTo>
                    <a:cubicBezTo>
                      <a:pt x="545" y="147"/>
                      <a:pt x="557" y="142"/>
                      <a:pt x="564" y="138"/>
                    </a:cubicBezTo>
                    <a:cubicBezTo>
                      <a:pt x="569" y="136"/>
                      <a:pt x="569" y="130"/>
                      <a:pt x="565" y="128"/>
                    </a:cubicBezTo>
                    <a:close/>
                    <a:moveTo>
                      <a:pt x="527" y="174"/>
                    </a:moveTo>
                    <a:cubicBezTo>
                      <a:pt x="527" y="191"/>
                      <a:pt x="527" y="191"/>
                      <a:pt x="527" y="191"/>
                    </a:cubicBezTo>
                    <a:cubicBezTo>
                      <a:pt x="520" y="194"/>
                      <a:pt x="516" y="199"/>
                      <a:pt x="516" y="206"/>
                    </a:cubicBezTo>
                    <a:cubicBezTo>
                      <a:pt x="516" y="210"/>
                      <a:pt x="517" y="213"/>
                      <a:pt x="519" y="216"/>
                    </a:cubicBezTo>
                    <a:cubicBezTo>
                      <a:pt x="514" y="220"/>
                      <a:pt x="511" y="226"/>
                      <a:pt x="511" y="233"/>
                    </a:cubicBezTo>
                    <a:cubicBezTo>
                      <a:pt x="511" y="370"/>
                      <a:pt x="511" y="370"/>
                      <a:pt x="511" y="370"/>
                    </a:cubicBezTo>
                    <a:cubicBezTo>
                      <a:pt x="511" y="373"/>
                      <a:pt x="513" y="376"/>
                      <a:pt x="516" y="376"/>
                    </a:cubicBezTo>
                    <a:cubicBezTo>
                      <a:pt x="517" y="376"/>
                      <a:pt x="519" y="375"/>
                      <a:pt x="520" y="374"/>
                    </a:cubicBezTo>
                    <a:cubicBezTo>
                      <a:pt x="521" y="375"/>
                      <a:pt x="522" y="376"/>
                      <a:pt x="524" y="376"/>
                    </a:cubicBezTo>
                    <a:cubicBezTo>
                      <a:pt x="526" y="376"/>
                      <a:pt x="527" y="375"/>
                      <a:pt x="528" y="374"/>
                    </a:cubicBezTo>
                    <a:cubicBezTo>
                      <a:pt x="529" y="375"/>
                      <a:pt x="530" y="376"/>
                      <a:pt x="532" y="376"/>
                    </a:cubicBezTo>
                    <a:cubicBezTo>
                      <a:pt x="534" y="376"/>
                      <a:pt x="535" y="375"/>
                      <a:pt x="536" y="374"/>
                    </a:cubicBezTo>
                    <a:cubicBezTo>
                      <a:pt x="537" y="375"/>
                      <a:pt x="538" y="376"/>
                      <a:pt x="540" y="376"/>
                    </a:cubicBezTo>
                    <a:cubicBezTo>
                      <a:pt x="542" y="376"/>
                      <a:pt x="543" y="375"/>
                      <a:pt x="544" y="374"/>
                    </a:cubicBezTo>
                    <a:cubicBezTo>
                      <a:pt x="545" y="375"/>
                      <a:pt x="547" y="376"/>
                      <a:pt x="548" y="376"/>
                    </a:cubicBezTo>
                    <a:cubicBezTo>
                      <a:pt x="551" y="376"/>
                      <a:pt x="554" y="373"/>
                      <a:pt x="554" y="370"/>
                    </a:cubicBezTo>
                    <a:cubicBezTo>
                      <a:pt x="554" y="233"/>
                      <a:pt x="554" y="233"/>
                      <a:pt x="554" y="233"/>
                    </a:cubicBezTo>
                    <a:cubicBezTo>
                      <a:pt x="554" y="226"/>
                      <a:pt x="550" y="220"/>
                      <a:pt x="545" y="216"/>
                    </a:cubicBezTo>
                    <a:cubicBezTo>
                      <a:pt x="547" y="213"/>
                      <a:pt x="548" y="210"/>
                      <a:pt x="548" y="206"/>
                    </a:cubicBezTo>
                    <a:cubicBezTo>
                      <a:pt x="548" y="199"/>
                      <a:pt x="544" y="194"/>
                      <a:pt x="537" y="191"/>
                    </a:cubicBezTo>
                    <a:cubicBezTo>
                      <a:pt x="537" y="174"/>
                      <a:pt x="537" y="174"/>
                      <a:pt x="537" y="174"/>
                    </a:cubicBezTo>
                    <a:cubicBezTo>
                      <a:pt x="537" y="170"/>
                      <a:pt x="537" y="161"/>
                      <a:pt x="532" y="154"/>
                    </a:cubicBezTo>
                    <a:cubicBezTo>
                      <a:pt x="528" y="155"/>
                      <a:pt x="525" y="157"/>
                      <a:pt x="521" y="159"/>
                    </a:cubicBezTo>
                    <a:cubicBezTo>
                      <a:pt x="525" y="162"/>
                      <a:pt x="527" y="167"/>
                      <a:pt x="527" y="174"/>
                    </a:cubicBezTo>
                    <a:close/>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5EE0C78B-8687-0B77-6715-36CC9956CD4A}"/>
                  </a:ext>
                </a:extLst>
              </p:cNvPr>
              <p:cNvSpPr txBox="1"/>
              <p:nvPr/>
            </p:nvSpPr>
            <p:spPr>
              <a:xfrm>
                <a:off x="891482" y="3614144"/>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研修コース登録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grpSp>
          <p:nvGrpSpPr>
            <p:cNvPr id="24" name="グループ化 23">
              <a:extLst>
                <a:ext uri="{FF2B5EF4-FFF2-40B4-BE49-F238E27FC236}">
                  <a16:creationId xmlns:a16="http://schemas.microsoft.com/office/drawing/2014/main" id="{8A77E1E5-DDC7-2388-E016-63C72A617FC9}"/>
                </a:ext>
              </a:extLst>
            </p:cNvPr>
            <p:cNvGrpSpPr/>
            <p:nvPr/>
          </p:nvGrpSpPr>
          <p:grpSpPr>
            <a:xfrm>
              <a:off x="376373" y="3543858"/>
              <a:ext cx="2208551" cy="1097720"/>
              <a:chOff x="275217" y="2058805"/>
              <a:chExt cx="2208551" cy="1097720"/>
            </a:xfrm>
          </p:grpSpPr>
          <p:sp>
            <p:nvSpPr>
              <p:cNvPr id="50" name="テキスト ボックス 49">
                <a:extLst>
                  <a:ext uri="{FF2B5EF4-FFF2-40B4-BE49-F238E27FC236}">
                    <a16:creationId xmlns:a16="http://schemas.microsoft.com/office/drawing/2014/main" id="{D5699F8C-57FC-CA4D-4D7C-EA9C39A4B356}"/>
                  </a:ext>
                </a:extLst>
              </p:cNvPr>
              <p:cNvSpPr txBox="1"/>
              <p:nvPr/>
            </p:nvSpPr>
            <p:spPr>
              <a:xfrm>
                <a:off x="724761" y="2337393"/>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研修計画登録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4" name="グループ化 433">
                <a:extLst>
                  <a:ext uri="{FF2B5EF4-FFF2-40B4-BE49-F238E27FC236}">
                    <a16:creationId xmlns:a16="http://schemas.microsoft.com/office/drawing/2014/main" id="{1EE0AE04-160F-F4F1-9DB1-BBFCA518C238}"/>
                  </a:ext>
                </a:extLst>
              </p:cNvPr>
              <p:cNvGrpSpPr/>
              <p:nvPr/>
            </p:nvGrpSpPr>
            <p:grpSpPr>
              <a:xfrm>
                <a:off x="1247985" y="2058805"/>
                <a:ext cx="263015" cy="276978"/>
                <a:chOff x="1727193" y="1806424"/>
                <a:chExt cx="381004" cy="381000"/>
              </a:xfrm>
              <a:solidFill>
                <a:schemeClr val="tx2"/>
              </a:solidFill>
            </p:grpSpPr>
            <p:sp>
              <p:nvSpPr>
                <p:cNvPr id="18" name="Freeform 388">
                  <a:extLst>
                    <a:ext uri="{FF2B5EF4-FFF2-40B4-BE49-F238E27FC236}">
                      <a16:creationId xmlns:a16="http://schemas.microsoft.com/office/drawing/2014/main" id="{A638FA44-3D28-8576-248B-8725554865B5}"/>
                    </a:ext>
                  </a:extLst>
                </p:cNvPr>
                <p:cNvSpPr>
                  <a:spLocks/>
                </p:cNvSpPr>
                <p:nvPr/>
              </p:nvSpPr>
              <p:spPr bwMode="auto">
                <a:xfrm>
                  <a:off x="1727193" y="2047723"/>
                  <a:ext cx="139700" cy="139701"/>
                </a:xfrm>
                <a:custGeom>
                  <a:avLst/>
                  <a:gdLst/>
                  <a:ahLst/>
                  <a:cxnLst>
                    <a:cxn ang="0">
                      <a:pos x="22" y="0"/>
                    </a:cxn>
                    <a:cxn ang="0">
                      <a:pos x="0" y="88"/>
                    </a:cxn>
                    <a:cxn ang="0">
                      <a:pos x="88" y="66"/>
                    </a:cxn>
                    <a:cxn ang="0">
                      <a:pos x="22" y="0"/>
                    </a:cxn>
                  </a:cxnLst>
                  <a:rect l="0" t="0" r="r" b="b"/>
                  <a:pathLst>
                    <a:path w="88" h="88">
                      <a:moveTo>
                        <a:pt x="22" y="0"/>
                      </a:moveTo>
                      <a:lnTo>
                        <a:pt x="0" y="88"/>
                      </a:lnTo>
                      <a:lnTo>
                        <a:pt x="88" y="66"/>
                      </a:lnTo>
                      <a:lnTo>
                        <a:pt x="2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9" name="Freeform 389">
                  <a:extLst>
                    <a:ext uri="{FF2B5EF4-FFF2-40B4-BE49-F238E27FC236}">
                      <a16:creationId xmlns:a16="http://schemas.microsoft.com/office/drawing/2014/main" id="{F8DF84B4-D598-EDCC-BDE6-6A51CA745F06}"/>
                    </a:ext>
                  </a:extLst>
                </p:cNvPr>
                <p:cNvSpPr>
                  <a:spLocks/>
                </p:cNvSpPr>
                <p:nvPr/>
              </p:nvSpPr>
              <p:spPr bwMode="auto">
                <a:xfrm>
                  <a:off x="1978023" y="1806424"/>
                  <a:ext cx="130174" cy="130175"/>
                </a:xfrm>
                <a:custGeom>
                  <a:avLst/>
                  <a:gdLst/>
                  <a:ahLst/>
                  <a:cxnLst>
                    <a:cxn ang="0">
                      <a:pos x="66" y="82"/>
                    </a:cxn>
                    <a:cxn ang="0">
                      <a:pos x="82" y="66"/>
                    </a:cxn>
                    <a:cxn ang="0">
                      <a:pos x="16" y="0"/>
                    </a:cxn>
                    <a:cxn ang="0">
                      <a:pos x="0" y="16"/>
                    </a:cxn>
                    <a:cxn ang="0">
                      <a:pos x="66" y="82"/>
                    </a:cxn>
                  </a:cxnLst>
                  <a:rect l="0" t="0" r="r" b="b"/>
                  <a:pathLst>
                    <a:path w="82" h="82">
                      <a:moveTo>
                        <a:pt x="66" y="82"/>
                      </a:moveTo>
                      <a:lnTo>
                        <a:pt x="82" y="66"/>
                      </a:lnTo>
                      <a:lnTo>
                        <a:pt x="16" y="0"/>
                      </a:lnTo>
                      <a:lnTo>
                        <a:pt x="0" y="16"/>
                      </a:lnTo>
                      <a:lnTo>
                        <a:pt x="66" y="8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0" name="Freeform 390">
                  <a:extLst>
                    <a:ext uri="{FF2B5EF4-FFF2-40B4-BE49-F238E27FC236}">
                      <a16:creationId xmlns:a16="http://schemas.microsoft.com/office/drawing/2014/main" id="{2BCDDA92-74D6-436B-37F6-0DC575E6A2CB}"/>
                    </a:ext>
                  </a:extLst>
                </p:cNvPr>
                <p:cNvSpPr>
                  <a:spLocks/>
                </p:cNvSpPr>
                <p:nvPr/>
              </p:nvSpPr>
              <p:spPr bwMode="auto">
                <a:xfrm>
                  <a:off x="1797050" y="1857225"/>
                  <a:ext cx="260349" cy="260350"/>
                </a:xfrm>
                <a:custGeom>
                  <a:avLst/>
                  <a:gdLst/>
                  <a:ahLst/>
                  <a:cxnLst>
                    <a:cxn ang="0">
                      <a:pos x="98" y="0"/>
                    </a:cxn>
                    <a:cxn ang="0">
                      <a:pos x="0" y="98"/>
                    </a:cxn>
                    <a:cxn ang="0">
                      <a:pos x="66" y="164"/>
                    </a:cxn>
                    <a:cxn ang="0">
                      <a:pos x="164" y="66"/>
                    </a:cxn>
                    <a:cxn ang="0">
                      <a:pos x="98" y="0"/>
                    </a:cxn>
                  </a:cxnLst>
                  <a:rect l="0" t="0" r="r" b="b"/>
                  <a:pathLst>
                    <a:path w="164" h="164">
                      <a:moveTo>
                        <a:pt x="98" y="0"/>
                      </a:moveTo>
                      <a:lnTo>
                        <a:pt x="0" y="98"/>
                      </a:lnTo>
                      <a:lnTo>
                        <a:pt x="66" y="164"/>
                      </a:lnTo>
                      <a:lnTo>
                        <a:pt x="164" y="66"/>
                      </a:lnTo>
                      <a:lnTo>
                        <a:pt x="98"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 name="テキスト ボックス 6">
                <a:extLst>
                  <a:ext uri="{FF2B5EF4-FFF2-40B4-BE49-F238E27FC236}">
                    <a16:creationId xmlns:a16="http://schemas.microsoft.com/office/drawing/2014/main" id="{A8BFC905-7E56-5BEF-7981-E3443FB46475}"/>
                  </a:ext>
                </a:extLst>
              </p:cNvPr>
              <p:cNvSpPr txBox="1"/>
              <p:nvPr/>
            </p:nvSpPr>
            <p:spPr>
              <a:xfrm>
                <a:off x="275217" y="2571750"/>
                <a:ext cx="2208551" cy="584775"/>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例）コンプライアンス研修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開催日時：</a:t>
                </a:r>
                <a:r>
                  <a:rPr lang="en-US" altLang="ja-JP" sz="800" b="1" dirty="0">
                    <a:solidFill>
                      <a:prstClr val="black"/>
                    </a:solidFill>
                    <a:latin typeface="メイリオ" pitchFamily="50" charset="-128"/>
                    <a:ea typeface="メイリオ" pitchFamily="50" charset="-128"/>
                    <a:cs typeface="メイリオ" pitchFamily="50" charset="-128"/>
                  </a:rPr>
                  <a:t>2025/4/7</a:t>
                </a:r>
                <a:r>
                  <a:rPr lang="ja-JP" altLang="en-US" sz="800" b="1" dirty="0">
                    <a:solidFill>
                      <a:prstClr val="black"/>
                    </a:solidFill>
                    <a:latin typeface="メイリオ" pitchFamily="50" charset="-128"/>
                    <a:ea typeface="メイリオ" pitchFamily="50" charset="-128"/>
                    <a:cs typeface="メイリオ" pitchFamily="50" charset="-128"/>
                  </a:rPr>
                  <a:t>～</a:t>
                </a:r>
                <a:r>
                  <a:rPr lang="en-US" altLang="ja-JP" sz="800" b="1" dirty="0">
                    <a:solidFill>
                      <a:prstClr val="black"/>
                    </a:solidFill>
                    <a:latin typeface="メイリオ" pitchFamily="50" charset="-128"/>
                    <a:ea typeface="メイリオ" pitchFamily="50" charset="-128"/>
                    <a:cs typeface="メイリオ" pitchFamily="50" charset="-128"/>
                  </a:rPr>
                  <a:t>2025/4/8</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開催場所：本社　研修室</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定員：</a:t>
                </a:r>
                <a:r>
                  <a:rPr lang="en-US" altLang="ja-JP" sz="800" b="1" dirty="0">
                    <a:solidFill>
                      <a:prstClr val="black"/>
                    </a:solidFill>
                    <a:latin typeface="メイリオ" pitchFamily="50" charset="-128"/>
                    <a:ea typeface="メイリオ" pitchFamily="50" charset="-128"/>
                    <a:cs typeface="メイリオ" pitchFamily="50" charset="-128"/>
                  </a:rPr>
                  <a:t>20</a:t>
                </a:r>
                <a:r>
                  <a:rPr lang="ja-JP" altLang="en-US" sz="800" b="1" dirty="0">
                    <a:solidFill>
                      <a:prstClr val="black"/>
                    </a:solidFill>
                    <a:latin typeface="メイリオ" pitchFamily="50" charset="-128"/>
                    <a:ea typeface="メイリオ" pitchFamily="50" charset="-128"/>
                    <a:cs typeface="メイリオ" pitchFamily="50" charset="-128"/>
                  </a:rPr>
                  <a:t>名</a:t>
                </a:r>
              </a:p>
            </p:txBody>
          </p:sp>
        </p:grpSp>
      </p:grpSp>
      <p:sp>
        <p:nvSpPr>
          <p:cNvPr id="23" name="テキスト プレースホルダー 5">
            <a:extLst>
              <a:ext uri="{FF2B5EF4-FFF2-40B4-BE49-F238E27FC236}">
                <a16:creationId xmlns:a16="http://schemas.microsoft.com/office/drawing/2014/main" id="{BC0F3713-FFF7-43EF-9A95-21025899114A}"/>
              </a:ext>
            </a:extLst>
          </p:cNvPr>
          <p:cNvSpPr>
            <a:spLocks noGrp="1"/>
          </p:cNvSpPr>
          <p:nvPr>
            <p:ph type="body" sz="quarter" idx="17"/>
          </p:nvPr>
        </p:nvSpPr>
        <p:spPr>
          <a:xfrm>
            <a:off x="251619" y="917812"/>
            <a:ext cx="8640382" cy="393798"/>
          </a:xfrm>
        </p:spPr>
        <p:txBody>
          <a:bodyPr/>
          <a:lstStyle/>
          <a:p>
            <a:r>
              <a:rPr lang="ja-JP" altLang="en-US" sz="1600" dirty="0"/>
              <a:t>ユーザ独自に定義した研修コース体系</a:t>
            </a:r>
            <a:r>
              <a:rPr lang="ja-JP" altLang="en-US" dirty="0"/>
              <a:t>をもとに</a:t>
            </a:r>
            <a:r>
              <a:rPr lang="ja-JP" altLang="en-US" sz="1600" dirty="0"/>
              <a:t>、所属、役職、等級の基本情報または、</a:t>
            </a:r>
            <a:endParaRPr lang="en-US" altLang="ja-JP" sz="1600" dirty="0"/>
          </a:p>
          <a:p>
            <a:r>
              <a:rPr lang="ja-JP" altLang="en-US" sz="1600" dirty="0"/>
              <a:t>スキルや資格の研修受講要件を指定して受講対象者抽出し、受講管理</a:t>
            </a:r>
            <a:r>
              <a:rPr lang="ja-JP" altLang="en-US" dirty="0"/>
              <a:t>が可能です</a:t>
            </a:r>
            <a:endParaRPr lang="en-US" altLang="ja-JP" sz="1600" dirty="0"/>
          </a:p>
          <a:p>
            <a:r>
              <a:rPr kumimoji="1" lang="ja-JP" altLang="en-US" dirty="0"/>
              <a:t>また、研修履歴情報を昇任昇格管理の処遇審査の条件として汎用的に使用いただけます</a:t>
            </a:r>
            <a:endParaRPr kumimoji="1" lang="en-US" altLang="ja-JP" dirty="0"/>
          </a:p>
          <a:p>
            <a:endParaRPr kumimoji="1" lang="en-US" altLang="ja-JP" dirty="0"/>
          </a:p>
        </p:txBody>
      </p:sp>
      <p:sp>
        <p:nvSpPr>
          <p:cNvPr id="6" name="右矢印 20">
            <a:extLst>
              <a:ext uri="{FF2B5EF4-FFF2-40B4-BE49-F238E27FC236}">
                <a16:creationId xmlns:a16="http://schemas.microsoft.com/office/drawing/2014/main" id="{B869A2CC-C381-894E-2B9B-BD5F2E196D17}"/>
              </a:ext>
            </a:extLst>
          </p:cNvPr>
          <p:cNvSpPr/>
          <p:nvPr/>
        </p:nvSpPr>
        <p:spPr>
          <a:xfrm rot="19322500">
            <a:off x="4111653" y="2416940"/>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Freeform 547">
            <a:extLst>
              <a:ext uri="{FF2B5EF4-FFF2-40B4-BE49-F238E27FC236}">
                <a16:creationId xmlns:a16="http://schemas.microsoft.com/office/drawing/2014/main" id="{2BDBD09C-8B01-9986-AB4B-DE04F2BAF34C}"/>
              </a:ext>
            </a:extLst>
          </p:cNvPr>
          <p:cNvSpPr>
            <a:spLocks noEditPoints="1"/>
          </p:cNvSpPr>
          <p:nvPr/>
        </p:nvSpPr>
        <p:spPr bwMode="auto">
          <a:xfrm>
            <a:off x="4766909" y="1959682"/>
            <a:ext cx="405490" cy="252558"/>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solidFill>
                  <a:schemeClr val="tx2"/>
                </a:solidFill>
              </a:ln>
              <a:solidFill>
                <a:schemeClr val="tx2"/>
              </a:solidFill>
              <a:effectLst/>
              <a:uLnTx/>
              <a:uFillTx/>
              <a:latin typeface="メイリオ"/>
              <a:ea typeface="メイリオ"/>
              <a:cs typeface="+mn-cs"/>
            </a:endParaRPr>
          </a:p>
        </p:txBody>
      </p:sp>
      <p:sp>
        <p:nvSpPr>
          <p:cNvPr id="11" name="テキスト ボックス 10">
            <a:extLst>
              <a:ext uri="{FF2B5EF4-FFF2-40B4-BE49-F238E27FC236}">
                <a16:creationId xmlns:a16="http://schemas.microsoft.com/office/drawing/2014/main" id="{A63B523F-7A33-FB67-A993-C55C2BEB6AE7}"/>
              </a:ext>
            </a:extLst>
          </p:cNvPr>
          <p:cNvSpPr txBox="1"/>
          <p:nvPr/>
        </p:nvSpPr>
        <p:spPr>
          <a:xfrm>
            <a:off x="4232873" y="2247714"/>
            <a:ext cx="14735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研修受講者</a:t>
            </a:r>
            <a:endPar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確定メール配信</a:t>
            </a:r>
          </a:p>
        </p:txBody>
      </p:sp>
    </p:spTree>
    <p:extLst>
      <p:ext uri="{BB962C8B-B14F-4D97-AF65-F5344CB8AC3E}">
        <p14:creationId xmlns:p14="http://schemas.microsoft.com/office/powerpoint/2010/main" val="330208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25</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03</a:t>
            </a:r>
            <a:br>
              <a:rPr lang="en-US" altLang="ja-JP" b="0" dirty="0">
                <a:solidFill>
                  <a:schemeClr val="accent1"/>
                </a:solidFill>
              </a:rPr>
            </a:br>
            <a:r>
              <a:rPr lang="ja-JP" altLang="en-US" dirty="0"/>
              <a:t>退職金管理について</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4183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ポイント方式</a:t>
            </a:r>
            <a:r>
              <a:rPr kumimoji="1" lang="en-US" altLang="ja-JP" dirty="0"/>
              <a:t>/</a:t>
            </a:r>
            <a:r>
              <a:rPr kumimoji="1" lang="ja-JP" altLang="en-US" dirty="0"/>
              <a:t>基準給スライド方式に対応</a:t>
            </a:r>
          </a:p>
        </p:txBody>
      </p:sp>
      <p:sp>
        <p:nvSpPr>
          <p:cNvPr id="6" name="テキスト プレースホルダー 5"/>
          <p:cNvSpPr>
            <a:spLocks noGrp="1"/>
          </p:cNvSpPr>
          <p:nvPr>
            <p:ph type="body" sz="quarter" idx="17"/>
          </p:nvPr>
        </p:nvSpPr>
        <p:spPr/>
        <p:txBody>
          <a:bodyPr/>
          <a:lstStyle/>
          <a:p>
            <a:r>
              <a:rPr kumimoji="1" lang="ja-JP" altLang="en-US" dirty="0"/>
              <a:t>ポイントや勤続年数の計算には</a:t>
            </a:r>
            <a:r>
              <a:rPr lang="ja-JP" altLang="en-US" dirty="0"/>
              <a:t>休職</a:t>
            </a:r>
            <a:r>
              <a:rPr kumimoji="1" lang="ja-JP" altLang="en-US" dirty="0"/>
              <a:t>による非在籍期間、期中異動や「考課」と「格付」による貢献度を考慮したポイント計算</a:t>
            </a:r>
            <a:r>
              <a:rPr lang="ja-JP" altLang="en-US" dirty="0"/>
              <a:t>が可能です</a:t>
            </a:r>
            <a:endParaRPr lang="en-US" altLang="ja-JP" dirty="0"/>
          </a:p>
          <a:p>
            <a:r>
              <a:rPr kumimoji="1" lang="ja-JP" altLang="en-US" dirty="0"/>
              <a:t>退職一時金の支払に伴う、振込データ（</a:t>
            </a:r>
            <a:r>
              <a:rPr kumimoji="1" lang="en-US" altLang="ja-JP" dirty="0"/>
              <a:t>FB</a:t>
            </a:r>
            <a:r>
              <a:rPr kumimoji="1" lang="ja-JP" altLang="en-US" dirty="0"/>
              <a:t>）作成、住民税・所得税計算と源泉徴収票の出力、統合会計へ自動仕訳連携します（退職給付引当金、退職金支払）</a:t>
            </a:r>
          </a:p>
        </p:txBody>
      </p:sp>
      <p:sp>
        <p:nvSpPr>
          <p:cNvPr id="7" name="AutoShape 5"/>
          <p:cNvSpPr>
            <a:spLocks noChangeArrowheads="1"/>
          </p:cNvSpPr>
          <p:nvPr/>
        </p:nvSpPr>
        <p:spPr bwMode="gray">
          <a:xfrm>
            <a:off x="4845082" y="4259757"/>
            <a:ext cx="3759365" cy="65225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383868" y="4255765"/>
            <a:ext cx="1440160" cy="6515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7596336"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AutoShape 5"/>
          <p:cNvSpPr>
            <a:spLocks noChangeArrowheads="1"/>
          </p:cNvSpPr>
          <p:nvPr/>
        </p:nvSpPr>
        <p:spPr bwMode="gray">
          <a:xfrm>
            <a:off x="6228184"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1" name="AutoShape 5"/>
          <p:cNvSpPr>
            <a:spLocks noChangeArrowheads="1"/>
          </p:cNvSpPr>
          <p:nvPr/>
        </p:nvSpPr>
        <p:spPr bwMode="gray">
          <a:xfrm>
            <a:off x="4860032"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2" name="AutoShape 5"/>
          <p:cNvSpPr>
            <a:spLocks noChangeArrowheads="1"/>
          </p:cNvSpPr>
          <p:nvPr/>
        </p:nvSpPr>
        <p:spPr bwMode="gray">
          <a:xfrm>
            <a:off x="3383868" y="2107395"/>
            <a:ext cx="1440160"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3" name="AutoShape 5"/>
          <p:cNvSpPr>
            <a:spLocks noChangeArrowheads="1"/>
          </p:cNvSpPr>
          <p:nvPr/>
        </p:nvSpPr>
        <p:spPr bwMode="gray">
          <a:xfrm>
            <a:off x="2051720" y="2107394"/>
            <a:ext cx="1296144" cy="14661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4" name="AutoShape 5"/>
          <p:cNvSpPr>
            <a:spLocks noChangeArrowheads="1"/>
          </p:cNvSpPr>
          <p:nvPr/>
        </p:nvSpPr>
        <p:spPr bwMode="gray">
          <a:xfrm>
            <a:off x="215516" y="2107395"/>
            <a:ext cx="1800200" cy="262829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5" name="角丸四角形 14"/>
          <p:cNvSpPr/>
          <p:nvPr/>
        </p:nvSpPr>
        <p:spPr>
          <a:xfrm>
            <a:off x="3603687" y="2698100"/>
            <a:ext cx="1008112" cy="270780"/>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6" name="角丸四角形 15"/>
          <p:cNvSpPr/>
          <p:nvPr/>
        </p:nvSpPr>
        <p:spPr>
          <a:xfrm>
            <a:off x="3606581" y="3004884"/>
            <a:ext cx="1008112" cy="286109"/>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7" name="正方形/長方形 16"/>
          <p:cNvSpPr/>
          <p:nvPr/>
        </p:nvSpPr>
        <p:spPr>
          <a:xfrm>
            <a:off x="6264188" y="2467125"/>
            <a:ext cx="1260140" cy="62426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当年度分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ポイント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a:t>
            </a: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計算</a:t>
            </a:r>
            <a:endPar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18" name="AutoShape 66"/>
          <p:cNvSpPr>
            <a:spLocks noChangeArrowheads="1"/>
          </p:cNvSpPr>
          <p:nvPr/>
        </p:nvSpPr>
        <p:spPr bwMode="auto">
          <a:xfrm>
            <a:off x="6254805" y="3009442"/>
            <a:ext cx="972000" cy="498206"/>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rgbClr val="156570"/>
                </a:solidFill>
                <a:effectLst/>
                <a:uLnTx/>
                <a:uFillTx/>
                <a:latin typeface="メイリオ"/>
                <a:ea typeface="メイリオ"/>
                <a:cs typeface="メイリオ" pitchFamily="50" charset="-128"/>
              </a:rPr>
              <a:t>　</a:t>
            </a:r>
          </a:p>
        </p:txBody>
      </p:sp>
      <p:sp>
        <p:nvSpPr>
          <p:cNvPr id="19" name="AutoShape 57"/>
          <p:cNvSpPr>
            <a:spLocks noChangeArrowheads="1"/>
          </p:cNvSpPr>
          <p:nvPr/>
        </p:nvSpPr>
        <p:spPr bwMode="auto">
          <a:xfrm>
            <a:off x="6532960" y="3407942"/>
            <a:ext cx="972000" cy="467968"/>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0" name="正方形/長方形 19"/>
          <p:cNvSpPr/>
          <p:nvPr/>
        </p:nvSpPr>
        <p:spPr>
          <a:xfrm>
            <a:off x="7655644" y="2467436"/>
            <a:ext cx="1224136" cy="477792"/>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将来退職予定者</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退職金計算</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最大</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5</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年</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1" name="正方形/長方形 20"/>
          <p:cNvSpPr/>
          <p:nvPr/>
        </p:nvSpPr>
        <p:spPr>
          <a:xfrm>
            <a:off x="7655644" y="3007495"/>
            <a:ext cx="1224136" cy="351113"/>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当年末退職金</a:t>
            </a:r>
            <a:b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b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引当金仮計算</a:t>
            </a:r>
          </a:p>
        </p:txBody>
      </p:sp>
      <p:sp>
        <p:nvSpPr>
          <p:cNvPr id="22" name="AutoShape 57"/>
          <p:cNvSpPr>
            <a:spLocks noChangeArrowheads="1"/>
          </p:cNvSpPr>
          <p:nvPr/>
        </p:nvSpPr>
        <p:spPr bwMode="auto">
          <a:xfrm>
            <a:off x="7773592" y="3441683"/>
            <a:ext cx="972000" cy="573924"/>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3" name="Rectangle 18"/>
          <p:cNvSpPr>
            <a:spLocks noChangeArrowheads="1"/>
          </p:cNvSpPr>
          <p:nvPr/>
        </p:nvSpPr>
        <p:spPr bwMode="auto">
          <a:xfrm>
            <a:off x="4894454" y="4370546"/>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退職金支払仕訳</a:t>
            </a:r>
          </a:p>
        </p:txBody>
      </p:sp>
      <p:sp>
        <p:nvSpPr>
          <p:cNvPr id="24" name="Rectangle 18"/>
          <p:cNvSpPr>
            <a:spLocks noChangeArrowheads="1"/>
          </p:cNvSpPr>
          <p:nvPr/>
        </p:nvSpPr>
        <p:spPr bwMode="auto">
          <a:xfrm>
            <a:off x="6218108" y="4382172"/>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54000" bIns="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退職給付</a:t>
            </a:r>
            <a:endParaRPr kumimoji="0" lang="en-US" altLang="ja-JP" sz="10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引当金仕訳</a:t>
            </a:r>
          </a:p>
        </p:txBody>
      </p:sp>
      <p:sp>
        <p:nvSpPr>
          <p:cNvPr id="25" name="テキスト ボックス 24"/>
          <p:cNvSpPr txBox="1"/>
          <p:nvPr/>
        </p:nvSpPr>
        <p:spPr>
          <a:xfrm>
            <a:off x="2195736" y="3327441"/>
            <a:ext cx="1008112" cy="180206"/>
          </a:xfrm>
          <a:prstGeom prst="rect">
            <a:avLst/>
          </a:prstGeom>
        </p:spPr>
        <p:txBody>
          <a:bodyPr lIns="0" tIns="0" rIns="0" bIns="0">
            <a:norm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最大</a:t>
            </a: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5</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テーブル</a:t>
            </a:r>
          </a:p>
        </p:txBody>
      </p:sp>
      <p:sp>
        <p:nvSpPr>
          <p:cNvPr id="26" name="Freeform 364"/>
          <p:cNvSpPr>
            <a:spLocks noEditPoints="1"/>
          </p:cNvSpPr>
          <p:nvPr/>
        </p:nvSpPr>
        <p:spPr bwMode="auto">
          <a:xfrm>
            <a:off x="1475073" y="4196503"/>
            <a:ext cx="324036" cy="39197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Freeform 400"/>
          <p:cNvSpPr>
            <a:spLocks noEditPoints="1"/>
          </p:cNvSpPr>
          <p:nvPr/>
        </p:nvSpPr>
        <p:spPr bwMode="auto">
          <a:xfrm>
            <a:off x="1439652" y="2786648"/>
            <a:ext cx="364541" cy="377972"/>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正方形/長方形 27"/>
          <p:cNvSpPr/>
          <p:nvPr/>
        </p:nvSpPr>
        <p:spPr>
          <a:xfrm>
            <a:off x="215516" y="2107395"/>
            <a:ext cx="180020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人事情報</a:t>
            </a:r>
          </a:p>
        </p:txBody>
      </p:sp>
      <p:sp>
        <p:nvSpPr>
          <p:cNvPr id="29" name="正方形/長方形 28"/>
          <p:cNvSpPr/>
          <p:nvPr/>
        </p:nvSpPr>
        <p:spPr>
          <a:xfrm>
            <a:off x="323528" y="2467435"/>
            <a:ext cx="1620180" cy="75608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0" name="テキスト ボックス 29"/>
          <p:cNvSpPr txBox="1"/>
          <p:nvPr/>
        </p:nvSpPr>
        <p:spPr>
          <a:xfrm>
            <a:off x="251520" y="2503439"/>
            <a:ext cx="146706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・過去の累計ポイント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・旧制度からの</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移行ポイント</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1" name="正方形/長方形 30"/>
          <p:cNvSpPr/>
          <p:nvPr/>
        </p:nvSpPr>
        <p:spPr>
          <a:xfrm>
            <a:off x="323528" y="3299300"/>
            <a:ext cx="1620180" cy="1364379"/>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2" name="テキスト ボックス 31"/>
          <p:cNvSpPr txBox="1"/>
          <p:nvPr/>
        </p:nvSpPr>
        <p:spPr>
          <a:xfrm>
            <a:off x="304253" y="3263296"/>
            <a:ext cx="1675459"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■人事情報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格付  役職  職種</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入社形態  不在籍期間</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退職金起算日</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休職</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人事異動昇格歴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人事評価情報</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3" name="正方形/長方形 32"/>
          <p:cNvSpPr/>
          <p:nvPr/>
        </p:nvSpPr>
        <p:spPr>
          <a:xfrm>
            <a:off x="2051720" y="2107395"/>
            <a:ext cx="1296144"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事由別</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TBL</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34" name="右矢印 33"/>
          <p:cNvSpPr/>
          <p:nvPr/>
        </p:nvSpPr>
        <p:spPr>
          <a:xfrm>
            <a:off x="2178317" y="3637742"/>
            <a:ext cx="1007529" cy="404081"/>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5" name="正方形/長方形 34"/>
          <p:cNvSpPr/>
          <p:nvPr/>
        </p:nvSpPr>
        <p:spPr>
          <a:xfrm>
            <a:off x="3383868" y="2107395"/>
            <a:ext cx="144016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退職金計算</a:t>
            </a:r>
          </a:p>
        </p:txBody>
      </p:sp>
      <p:sp>
        <p:nvSpPr>
          <p:cNvPr id="36" name="Freeform 418"/>
          <p:cNvSpPr>
            <a:spLocks noEditPoints="1"/>
          </p:cNvSpPr>
          <p:nvPr/>
        </p:nvSpPr>
        <p:spPr bwMode="auto">
          <a:xfrm>
            <a:off x="2776561" y="3005387"/>
            <a:ext cx="433645" cy="29014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正方形/長方形 36"/>
          <p:cNvSpPr/>
          <p:nvPr/>
        </p:nvSpPr>
        <p:spPr>
          <a:xfrm>
            <a:off x="2123728" y="2467435"/>
            <a:ext cx="1152128" cy="1007073"/>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8" name="テキスト ボックス 37"/>
          <p:cNvSpPr txBox="1"/>
          <p:nvPr/>
        </p:nvSpPr>
        <p:spPr>
          <a:xfrm>
            <a:off x="2051720"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・勤続テーブル</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9" name="テキスト ボックス 38"/>
          <p:cNvSpPr txBox="1"/>
          <p:nvPr/>
        </p:nvSpPr>
        <p:spPr>
          <a:xfrm>
            <a:off x="2053464" y="2647455"/>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・資格別評定</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テーブル</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0" name="正方形/長方形 39"/>
          <p:cNvSpPr/>
          <p:nvPr/>
        </p:nvSpPr>
        <p:spPr>
          <a:xfrm>
            <a:off x="3455876" y="2467435"/>
            <a:ext cx="1296144" cy="892116"/>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1" name="テキスト ボックス 40"/>
          <p:cNvSpPr txBox="1"/>
          <p:nvPr/>
        </p:nvSpPr>
        <p:spPr>
          <a:xfrm>
            <a:off x="3566569"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退職時一括払い</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2" name="正方形/長方形 41"/>
          <p:cNvSpPr/>
          <p:nvPr/>
        </p:nvSpPr>
        <p:spPr>
          <a:xfrm>
            <a:off x="3455876" y="3403539"/>
            <a:ext cx="1296144" cy="430887"/>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3" name="テキスト ボックス 42"/>
          <p:cNvSpPr txBox="1"/>
          <p:nvPr/>
        </p:nvSpPr>
        <p:spPr>
          <a:xfrm>
            <a:off x="3500760" y="3403539"/>
            <a:ext cx="1172116"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前払い</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（給与・賞与）</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4" name="右矢印 43"/>
          <p:cNvSpPr/>
          <p:nvPr/>
        </p:nvSpPr>
        <p:spPr>
          <a:xfrm rot="5400000">
            <a:off x="4003728" y="3924961"/>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5" name="テキスト ボックス 44"/>
          <p:cNvSpPr txBox="1"/>
          <p:nvPr/>
        </p:nvSpPr>
        <p:spPr>
          <a:xfrm>
            <a:off x="3932221"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給与管理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6" name="正方形/長方形 45"/>
          <p:cNvSpPr/>
          <p:nvPr/>
        </p:nvSpPr>
        <p:spPr>
          <a:xfrm>
            <a:off x="4860032"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退職者</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随時</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7" name="正方形/長方形 46"/>
          <p:cNvSpPr/>
          <p:nvPr/>
        </p:nvSpPr>
        <p:spPr>
          <a:xfrm>
            <a:off x="6228184"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在籍者</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rPr>
              <a:t>年次処理</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8" name="正方形/長方形 47"/>
          <p:cNvSpPr/>
          <p:nvPr/>
        </p:nvSpPr>
        <p:spPr>
          <a:xfrm>
            <a:off x="7596336" y="2107395"/>
            <a:ext cx="1332148" cy="26391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予測計算</a:t>
            </a:r>
          </a:p>
        </p:txBody>
      </p:sp>
      <p:sp>
        <p:nvSpPr>
          <p:cNvPr id="50" name="AutoShape 66"/>
          <p:cNvSpPr>
            <a:spLocks noChangeArrowheads="1"/>
          </p:cNvSpPr>
          <p:nvPr/>
        </p:nvSpPr>
        <p:spPr bwMode="auto">
          <a:xfrm>
            <a:off x="4972655" y="2994797"/>
            <a:ext cx="791980" cy="4508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1100"/>
              </a:lnSpc>
              <a:spcBef>
                <a:spcPct val="50000"/>
              </a:spcBef>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1" name="AutoShape 66"/>
          <p:cNvSpPr>
            <a:spLocks noChangeArrowheads="1"/>
          </p:cNvSpPr>
          <p:nvPr/>
        </p:nvSpPr>
        <p:spPr bwMode="auto">
          <a:xfrm>
            <a:off x="5334784" y="3373302"/>
            <a:ext cx="791980" cy="447097"/>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ts val="11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2" name="正方形/長方形 51"/>
          <p:cNvSpPr/>
          <p:nvPr/>
        </p:nvSpPr>
        <p:spPr>
          <a:xfrm>
            <a:off x="4896036" y="2467435"/>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退職金の支払い</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納税</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3" name="正方形/長方形 52"/>
          <p:cNvSpPr/>
          <p:nvPr/>
        </p:nvSpPr>
        <p:spPr>
          <a:xfrm>
            <a:off x="4896036" y="3835587"/>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仕訳</a:t>
            </a:r>
            <a:endParaRPr kumimoji="1"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4" name="テキスト ボックス 53"/>
          <p:cNvSpPr txBox="1"/>
          <p:nvPr/>
        </p:nvSpPr>
        <p:spPr>
          <a:xfrm>
            <a:off x="7881006"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統合会計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5" name="Freeform 447"/>
          <p:cNvSpPr>
            <a:spLocks noEditPoints="1"/>
          </p:cNvSpPr>
          <p:nvPr/>
        </p:nvSpPr>
        <p:spPr bwMode="auto">
          <a:xfrm>
            <a:off x="3667615"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テキスト ボックス 56"/>
          <p:cNvSpPr txBox="1"/>
          <p:nvPr/>
        </p:nvSpPr>
        <p:spPr>
          <a:xfrm>
            <a:off x="3733282" y="2674167"/>
            <a:ext cx="748923" cy="369332"/>
          </a:xfrm>
          <a:prstGeom prst="rect">
            <a:avLst/>
          </a:prstGeom>
          <a:noFill/>
        </p:spPr>
        <p:txBody>
          <a:bodyPr wrap="square" rtlCol="0">
            <a:spAutoFit/>
          </a:bodyPr>
          <a:lstStyle/>
          <a:p>
            <a:pPr algn="ctr"/>
            <a:r>
              <a:rPr lang="ja-JP" altLang="en-US" sz="900" dirty="0"/>
              <a:t>ポイント方式</a:t>
            </a:r>
            <a:endParaRPr kumimoji="1" lang="ja-JP" altLang="en-US" sz="900" dirty="0"/>
          </a:p>
        </p:txBody>
      </p:sp>
      <p:sp>
        <p:nvSpPr>
          <p:cNvPr id="58" name="テキスト ボックス 57"/>
          <p:cNvSpPr txBox="1"/>
          <p:nvPr/>
        </p:nvSpPr>
        <p:spPr>
          <a:xfrm>
            <a:off x="3623660" y="2990219"/>
            <a:ext cx="973955" cy="369332"/>
          </a:xfrm>
          <a:prstGeom prst="rect">
            <a:avLst/>
          </a:prstGeom>
          <a:noFill/>
        </p:spPr>
        <p:txBody>
          <a:bodyPr wrap="square" rtlCol="0">
            <a:spAutoFit/>
          </a:bodyPr>
          <a:lstStyle/>
          <a:p>
            <a:pPr algn="ctr"/>
            <a:r>
              <a:rPr lang="ja-JP" altLang="en-US" sz="900" dirty="0"/>
              <a:t>基準給</a:t>
            </a:r>
            <a:endParaRPr lang="en-US" altLang="ja-JP" sz="900" dirty="0"/>
          </a:p>
          <a:p>
            <a:pPr algn="ctr"/>
            <a:r>
              <a:rPr kumimoji="1" lang="ja-JP" altLang="en-US" sz="900" dirty="0"/>
              <a:t>スライド方式</a:t>
            </a:r>
          </a:p>
        </p:txBody>
      </p:sp>
      <p:sp>
        <p:nvSpPr>
          <p:cNvPr id="59" name="テキスト ボックス 58"/>
          <p:cNvSpPr txBox="1"/>
          <p:nvPr/>
        </p:nvSpPr>
        <p:spPr>
          <a:xfrm>
            <a:off x="4968231" y="3015086"/>
            <a:ext cx="748923" cy="369332"/>
          </a:xfrm>
          <a:prstGeom prst="rect">
            <a:avLst/>
          </a:prstGeom>
          <a:noFill/>
        </p:spPr>
        <p:txBody>
          <a:bodyPr wrap="square" rtlCol="0">
            <a:spAutoFit/>
          </a:bodyPr>
          <a:lstStyle/>
          <a:p>
            <a:pPr algn="ctr"/>
            <a:r>
              <a:rPr lang="ja-JP" altLang="en-US" sz="900" dirty="0"/>
              <a:t>源泉</a:t>
            </a:r>
            <a:endParaRPr lang="en-US" altLang="ja-JP" sz="900" dirty="0"/>
          </a:p>
          <a:p>
            <a:pPr algn="ctr"/>
            <a:r>
              <a:rPr kumimoji="1" lang="ja-JP" altLang="en-US" sz="900" dirty="0"/>
              <a:t>徴収票</a:t>
            </a:r>
          </a:p>
        </p:txBody>
      </p:sp>
      <p:sp>
        <p:nvSpPr>
          <p:cNvPr id="60" name="テキスト ボックス 59"/>
          <p:cNvSpPr txBox="1"/>
          <p:nvPr/>
        </p:nvSpPr>
        <p:spPr>
          <a:xfrm>
            <a:off x="5363253" y="3403539"/>
            <a:ext cx="748923" cy="369332"/>
          </a:xfrm>
          <a:prstGeom prst="rect">
            <a:avLst/>
          </a:prstGeom>
          <a:noFill/>
        </p:spPr>
        <p:txBody>
          <a:bodyPr wrap="square" rtlCol="0">
            <a:spAutoFit/>
          </a:bodyPr>
          <a:lstStyle/>
          <a:p>
            <a:pPr algn="ctr"/>
            <a:r>
              <a:rPr lang="ja-JP" altLang="en-US" sz="900" dirty="0"/>
              <a:t>退職金</a:t>
            </a:r>
            <a:endParaRPr lang="en-US" altLang="ja-JP" sz="900" dirty="0"/>
          </a:p>
          <a:p>
            <a:pPr algn="ctr"/>
            <a:r>
              <a:rPr lang="ja-JP" altLang="en-US" sz="900" dirty="0"/>
              <a:t>明細</a:t>
            </a:r>
            <a:endParaRPr kumimoji="1" lang="ja-JP" altLang="en-US" sz="900" dirty="0"/>
          </a:p>
        </p:txBody>
      </p:sp>
      <p:sp>
        <p:nvSpPr>
          <p:cNvPr id="61" name="テキスト ボックス 60"/>
          <p:cNvSpPr txBox="1"/>
          <p:nvPr/>
        </p:nvSpPr>
        <p:spPr>
          <a:xfrm>
            <a:off x="6142377" y="3034207"/>
            <a:ext cx="1196856" cy="369332"/>
          </a:xfrm>
          <a:prstGeom prst="rect">
            <a:avLst/>
          </a:prstGeom>
          <a:noFill/>
        </p:spPr>
        <p:txBody>
          <a:bodyPr wrap="square" rtlCol="0">
            <a:spAutoFit/>
          </a:bodyPr>
          <a:lstStyle/>
          <a:p>
            <a:pPr algn="ctr"/>
            <a:r>
              <a:rPr kumimoji="0" lang="ja-JP" altLang="en-US" sz="900" kern="0" dirty="0">
                <a:solidFill>
                  <a:sysClr val="windowText" lastClr="000000"/>
                </a:solidFill>
                <a:cs typeface="メイリオ" pitchFamily="50" charset="-128"/>
              </a:rPr>
              <a:t>対象者別退職金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計算基礎資料</a:t>
            </a:r>
            <a:endParaRPr kumimoji="1" lang="ja-JP" altLang="en-US" sz="900" dirty="0"/>
          </a:p>
        </p:txBody>
      </p:sp>
      <p:sp>
        <p:nvSpPr>
          <p:cNvPr id="62" name="テキスト ボックス 61"/>
          <p:cNvSpPr txBox="1"/>
          <p:nvPr/>
        </p:nvSpPr>
        <p:spPr>
          <a:xfrm>
            <a:off x="6408204" y="3439543"/>
            <a:ext cx="1196856" cy="369332"/>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退職金引当金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部門別総括表</a:t>
            </a:r>
          </a:p>
        </p:txBody>
      </p:sp>
      <p:sp>
        <p:nvSpPr>
          <p:cNvPr id="63" name="テキスト ボックス 62"/>
          <p:cNvSpPr txBox="1"/>
          <p:nvPr/>
        </p:nvSpPr>
        <p:spPr>
          <a:xfrm>
            <a:off x="7653438" y="3462916"/>
            <a:ext cx="1196856" cy="482824"/>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退職金債務</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基礎資料</a:t>
            </a:r>
            <a:endParaRPr kumimoji="0" lang="en-US" altLang="ja-JP" sz="900" kern="0" dirty="0">
              <a:solidFill>
                <a:sysClr val="windowText" lastClr="000000"/>
              </a:solidFill>
              <a:cs typeface="メイリオ" pitchFamily="50" charset="-128"/>
            </a:endParaRPr>
          </a:p>
          <a:p>
            <a:pPr lvl="0" algn="ctr">
              <a:lnSpc>
                <a:spcPts val="100"/>
              </a:lnSpc>
              <a:spcBef>
                <a:spcPct val="50000"/>
              </a:spcBef>
              <a:defRPr/>
            </a:pPr>
            <a:r>
              <a:rPr kumimoji="0" lang="en-US" altLang="ja-JP" sz="900" kern="0" dirty="0">
                <a:solidFill>
                  <a:sysClr val="windowText" lastClr="000000"/>
                </a:solidFill>
                <a:cs typeface="メイリオ" pitchFamily="50" charset="-128"/>
              </a:rPr>
              <a:t>(</a:t>
            </a:r>
            <a:r>
              <a:rPr kumimoji="0" lang="ja-JP" altLang="en-US" sz="900" kern="0" dirty="0">
                <a:solidFill>
                  <a:sysClr val="windowText" lastClr="000000"/>
                </a:solidFill>
                <a:cs typeface="メイリオ" pitchFamily="50" charset="-128"/>
              </a:rPr>
              <a:t>予測</a:t>
            </a:r>
            <a:r>
              <a:rPr kumimoji="0" lang="en-US" altLang="ja-JP" sz="900" kern="0" dirty="0">
                <a:solidFill>
                  <a:sysClr val="windowText" lastClr="000000">
                    <a:lumMod val="65000"/>
                    <a:lumOff val="35000"/>
                  </a:sysClr>
                </a:solidFill>
                <a:cs typeface="メイリオ" pitchFamily="50" charset="-128"/>
              </a:rPr>
              <a:t>)</a:t>
            </a:r>
            <a:endParaRPr kumimoji="0" lang="ja-JP" altLang="en-US" sz="900" kern="0" dirty="0">
              <a:solidFill>
                <a:sysClr val="windowText" lastClr="000000">
                  <a:lumMod val="65000"/>
                  <a:lumOff val="35000"/>
                </a:sysClr>
              </a:solidFill>
              <a:cs typeface="メイリオ" pitchFamily="50" charset="-128"/>
            </a:endParaRPr>
          </a:p>
        </p:txBody>
      </p:sp>
      <p:sp>
        <p:nvSpPr>
          <p:cNvPr id="64" name="右矢印 63"/>
          <p:cNvSpPr/>
          <p:nvPr/>
        </p:nvSpPr>
        <p:spPr>
          <a:xfrm rot="5400000">
            <a:off x="5433438" y="3927436"/>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65" name="Freeform 447"/>
          <p:cNvSpPr>
            <a:spLocks noEditPoints="1"/>
          </p:cNvSpPr>
          <p:nvPr/>
        </p:nvSpPr>
        <p:spPr bwMode="auto">
          <a:xfrm>
            <a:off x="7605060"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427338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br>
              <a:rPr kumimoji="1"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43508" y="591530"/>
            <a:ext cx="6264696" cy="315310"/>
          </a:xfrm>
        </p:spPr>
        <p:txBody>
          <a:bodyPr/>
          <a:lstStyle/>
          <a:p>
            <a:r>
              <a:rPr kumimoji="1" lang="ja-JP" altLang="en-US" dirty="0"/>
              <a:t>複数の事由別テーブルによる様々なポイント算出パターン</a:t>
            </a:r>
          </a:p>
        </p:txBody>
      </p:sp>
      <p:sp>
        <p:nvSpPr>
          <p:cNvPr id="6" name="テキスト プレースホルダー 5"/>
          <p:cNvSpPr>
            <a:spLocks noGrp="1"/>
          </p:cNvSpPr>
          <p:nvPr>
            <p:ph type="body" sz="quarter" idx="17"/>
          </p:nvPr>
        </p:nvSpPr>
        <p:spPr/>
        <p:txBody>
          <a:bodyPr/>
          <a:lstStyle/>
          <a:p>
            <a:r>
              <a:rPr kumimoji="1" lang="ja-JP" altLang="en-US" dirty="0"/>
              <a:t>退職金算出用の勤続ポイントや職能ポイントのテーブルを事由別に管理可能です。テーブルは</a:t>
            </a:r>
            <a:r>
              <a:rPr kumimoji="1" lang="en-US" altLang="ja-JP" dirty="0"/>
              <a:t>Excel</a:t>
            </a:r>
            <a:r>
              <a:rPr kumimoji="1" lang="ja-JP" altLang="en-US" dirty="0"/>
              <a:t>で作成している表を直接システムに取り込むことが可能です</a:t>
            </a:r>
          </a:p>
        </p:txBody>
      </p:sp>
      <p:pic>
        <p:nvPicPr>
          <p:cNvPr id="7" name="Picture 34"/>
          <p:cNvPicPr>
            <a:picLocks noChangeAspect="1" noChangeArrowheads="1"/>
          </p:cNvPicPr>
          <p:nvPr/>
        </p:nvPicPr>
        <p:blipFill>
          <a:blip r:embed="rId2" cstate="screen"/>
          <a:srcRect/>
          <a:stretch>
            <a:fillRect/>
          </a:stretch>
        </p:blipFill>
        <p:spPr bwMode="auto">
          <a:xfrm>
            <a:off x="590811" y="1763769"/>
            <a:ext cx="1705678" cy="1440859"/>
          </a:xfrm>
          <a:prstGeom prst="rect">
            <a:avLst/>
          </a:prstGeom>
          <a:noFill/>
          <a:ln w="9525">
            <a:noFill/>
            <a:miter lim="800000"/>
            <a:headEnd/>
            <a:tailEnd/>
          </a:ln>
        </p:spPr>
      </p:pic>
      <p:pic>
        <p:nvPicPr>
          <p:cNvPr id="8" name="Picture 35"/>
          <p:cNvPicPr>
            <a:picLocks noChangeAspect="1" noChangeArrowheads="1"/>
          </p:cNvPicPr>
          <p:nvPr/>
        </p:nvPicPr>
        <p:blipFill>
          <a:blip r:embed="rId3" cstate="screen"/>
          <a:srcRect/>
          <a:stretch>
            <a:fillRect/>
          </a:stretch>
        </p:blipFill>
        <p:spPr bwMode="auto">
          <a:xfrm>
            <a:off x="2319003" y="1772989"/>
            <a:ext cx="2394040" cy="1446833"/>
          </a:xfrm>
          <a:prstGeom prst="rect">
            <a:avLst/>
          </a:prstGeom>
          <a:noFill/>
          <a:ln w="9525">
            <a:noFill/>
            <a:miter lim="800000"/>
            <a:headEnd/>
            <a:tailEnd/>
          </a:ln>
        </p:spPr>
      </p:pic>
      <p:sp>
        <p:nvSpPr>
          <p:cNvPr id="9" name="Freeform 11"/>
          <p:cNvSpPr>
            <a:spLocks noEditPoints="1"/>
          </p:cNvSpPr>
          <p:nvPr/>
        </p:nvSpPr>
        <p:spPr bwMode="auto">
          <a:xfrm>
            <a:off x="5772950" y="2201024"/>
            <a:ext cx="1016706" cy="65467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Line 5"/>
          <p:cNvSpPr>
            <a:spLocks noChangeShapeType="1"/>
          </p:cNvSpPr>
          <p:nvPr/>
        </p:nvSpPr>
        <p:spPr bwMode="auto">
          <a:xfrm>
            <a:off x="4845850" y="2509590"/>
            <a:ext cx="912812" cy="3175"/>
          </a:xfrm>
          <a:prstGeom prst="line">
            <a:avLst/>
          </a:prstGeom>
          <a:noFill/>
          <a:ln w="50800">
            <a:solidFill>
              <a:srgbClr val="808080"/>
            </a:solidFill>
            <a:round/>
            <a:headEnd/>
            <a:tailEnd type="stealth"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AutoShape 7"/>
          <p:cNvSpPr>
            <a:spLocks noChangeArrowheads="1"/>
          </p:cNvSpPr>
          <p:nvPr/>
        </p:nvSpPr>
        <p:spPr bwMode="auto">
          <a:xfrm>
            <a:off x="6930237" y="2319639"/>
            <a:ext cx="269875" cy="495300"/>
          </a:xfrm>
          <a:prstGeom prst="rightArrow">
            <a:avLst>
              <a:gd name="adj1" fmla="val 50000"/>
              <a:gd name="adj2"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C000"/>
              </a:solidFill>
              <a:effectLst/>
              <a:uLnTx/>
              <a:uFillTx/>
              <a:latin typeface="メイリオ" pitchFamily="50" charset="-128"/>
              <a:ea typeface="メイリオ" pitchFamily="50" charset="-128"/>
              <a:cs typeface="メイリオ" pitchFamily="50" charset="-128"/>
            </a:endParaRPr>
          </a:p>
        </p:txBody>
      </p:sp>
      <p:sp>
        <p:nvSpPr>
          <p:cNvPr id="12" name="Text Box 8"/>
          <p:cNvSpPr txBox="1">
            <a:spLocks noChangeArrowheads="1"/>
          </p:cNvSpPr>
          <p:nvPr/>
        </p:nvSpPr>
        <p:spPr bwMode="auto">
          <a:xfrm>
            <a:off x="7376325" y="2283127"/>
            <a:ext cx="1350962" cy="538162"/>
          </a:xfrm>
          <a:prstGeom prst="rect">
            <a:avLst/>
          </a:prstGeom>
          <a:solidFill>
            <a:srgbClr val="54C2F0"/>
          </a:solidFill>
          <a:ln w="25400" cap="flat" cmpd="sng" algn="ctr">
            <a:solidFill>
              <a:srgbClr val="FFFFFF">
                <a:lumMod val="85000"/>
              </a:srgbClr>
            </a:solidFill>
            <a:prstDash val="solid"/>
            <a:headEnd/>
            <a:tailEnd/>
          </a:ln>
          <a:effec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退職金計算</a:t>
            </a:r>
          </a:p>
        </p:txBody>
      </p:sp>
      <p:sp>
        <p:nvSpPr>
          <p:cNvPr id="13" name="Text Box 9"/>
          <p:cNvSpPr txBox="1">
            <a:spLocks noChangeArrowheads="1"/>
          </p:cNvSpPr>
          <p:nvPr/>
        </p:nvSpPr>
        <p:spPr bwMode="auto">
          <a:xfrm>
            <a:off x="5692985" y="1671650"/>
            <a:ext cx="3149266" cy="515526"/>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Excel</a:t>
            </a: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で作成したシートを直接取込み、</a:t>
            </a:r>
            <a:endPar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退職金計算時のポイント算定などで利用可能</a:t>
            </a:r>
          </a:p>
        </p:txBody>
      </p:sp>
      <p:sp>
        <p:nvSpPr>
          <p:cNvPr id="14" name="テキスト ボックス 13"/>
          <p:cNvSpPr txBox="1"/>
          <p:nvPr/>
        </p:nvSpPr>
        <p:spPr>
          <a:xfrm>
            <a:off x="5777051" y="2479893"/>
            <a:ext cx="10167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70C0"/>
                </a:solidFill>
                <a:latin typeface="メイリオ"/>
                <a:ea typeface="メイリオ"/>
              </a:rPr>
              <a:t>人事</a:t>
            </a:r>
            <a:r>
              <a:rPr kumimoji="1" lang="ja-JP" altLang="en-US" sz="1200" b="0" i="0" u="none" strike="noStrike" kern="1200" cap="none" spc="0" normalizeH="0" baseline="0" noProof="0" dirty="0">
                <a:ln>
                  <a:noFill/>
                </a:ln>
                <a:solidFill>
                  <a:srgbClr val="0070C0"/>
                </a:solidFill>
                <a:effectLst/>
                <a:uLnTx/>
                <a:uFillTx/>
                <a:latin typeface="メイリオ"/>
                <a:ea typeface="メイリオ"/>
                <a:cs typeface="+mn-cs"/>
              </a:rPr>
              <a:t>管理</a:t>
            </a:r>
          </a:p>
        </p:txBody>
      </p:sp>
      <p:sp>
        <p:nvSpPr>
          <p:cNvPr id="15" name="AutoShape 2"/>
          <p:cNvSpPr>
            <a:spLocks noChangeArrowheads="1"/>
          </p:cNvSpPr>
          <p:nvPr/>
        </p:nvSpPr>
        <p:spPr bwMode="auto">
          <a:xfrm>
            <a:off x="431540" y="1687205"/>
            <a:ext cx="4410209" cy="1568621"/>
          </a:xfrm>
          <a:prstGeom prst="flowChartAlternateProcess">
            <a:avLst/>
          </a:prstGeom>
          <a:no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6" name="Text Box 10"/>
          <p:cNvSpPr txBox="1">
            <a:spLocks noChangeArrowheads="1"/>
          </p:cNvSpPr>
          <p:nvPr/>
        </p:nvSpPr>
        <p:spPr bwMode="auto">
          <a:xfrm>
            <a:off x="250124" y="3394731"/>
            <a:ext cx="8641716" cy="1409267"/>
          </a:xfrm>
          <a:prstGeom prst="rect">
            <a:avLst/>
          </a:prstGeom>
          <a:solidFill>
            <a:srgbClr val="FFFFFF"/>
          </a:solidFill>
          <a:ln w="25400" cap="flat" cmpd="sng" algn="ctr">
            <a:solidFill>
              <a:srgbClr val="FFFFFF">
                <a:lumMod val="85000"/>
              </a:srgbClr>
            </a:solidFill>
            <a:prstDash val="solid"/>
            <a:headEnd/>
            <a:tailEnd/>
          </a:ln>
          <a:effectLst/>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7" name="Text Box 11"/>
          <p:cNvSpPr txBox="1">
            <a:spLocks noChangeArrowheads="1"/>
          </p:cNvSpPr>
          <p:nvPr/>
        </p:nvSpPr>
        <p:spPr bwMode="auto">
          <a:xfrm>
            <a:off x="4426587" y="3435250"/>
            <a:ext cx="2430462" cy="1316283"/>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br>
              <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　</a:t>
            </a:r>
            <a:endParaRPr kumimoji="0" lang="ja-JP" altLang="en-US"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8" name="Group 12"/>
          <p:cNvGrpSpPr>
            <a:grpSpLocks/>
          </p:cNvGrpSpPr>
          <p:nvPr/>
        </p:nvGrpSpPr>
        <p:grpSpPr bwMode="auto">
          <a:xfrm>
            <a:off x="4458817" y="3635410"/>
            <a:ext cx="2531483" cy="900112"/>
            <a:chOff x="2569" y="3152"/>
            <a:chExt cx="1426" cy="567"/>
          </a:xfrm>
        </p:grpSpPr>
        <p:sp>
          <p:nvSpPr>
            <p:cNvPr id="19" name="Text Box 13"/>
            <p:cNvSpPr txBox="1">
              <a:spLocks noChangeArrowheads="1"/>
            </p:cNvSpPr>
            <p:nvPr/>
          </p:nvSpPr>
          <p:spPr bwMode="auto">
            <a:xfrm>
              <a:off x="2569" y="3152"/>
              <a:ext cx="738"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勤続年数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評価</a:t>
              </a:r>
              <a:r>
                <a:rPr kumimoji="0" lang="ja-JP" altLang="en-US" sz="7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（考課ランク）</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基準日年齢</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社員区分</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役職</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endPar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20" name="Text Box 14"/>
            <p:cNvSpPr txBox="1">
              <a:spLocks noChangeArrowheads="1"/>
            </p:cNvSpPr>
            <p:nvPr/>
          </p:nvSpPr>
          <p:spPr bwMode="auto">
            <a:xfrm>
              <a:off x="3173" y="3152"/>
              <a:ext cx="822"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職種</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職掌</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成果資格等級・号数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能力資格等級・号数</a:t>
              </a:r>
            </a:p>
          </p:txBody>
        </p:sp>
      </p:grpSp>
      <p:sp>
        <p:nvSpPr>
          <p:cNvPr id="21" name="Text Box 15"/>
          <p:cNvSpPr txBox="1">
            <a:spLocks noChangeArrowheads="1"/>
          </p:cNvSpPr>
          <p:nvPr/>
        </p:nvSpPr>
        <p:spPr bwMode="auto">
          <a:xfrm>
            <a:off x="6910863" y="3435249"/>
            <a:ext cx="1908212" cy="645621"/>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4" name="Text Box 18"/>
          <p:cNvSpPr txBox="1">
            <a:spLocks noChangeArrowheads="1"/>
          </p:cNvSpPr>
          <p:nvPr/>
        </p:nvSpPr>
        <p:spPr bwMode="auto">
          <a:xfrm>
            <a:off x="4498595" y="4535510"/>
            <a:ext cx="2378554" cy="21544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上記の個人属性をテーブルの軸に指定できます</a:t>
            </a:r>
          </a:p>
        </p:txBody>
      </p:sp>
      <p:sp>
        <p:nvSpPr>
          <p:cNvPr id="26" name="Text Box 20"/>
          <p:cNvSpPr txBox="1">
            <a:spLocks noChangeArrowheads="1"/>
          </p:cNvSpPr>
          <p:nvPr/>
        </p:nvSpPr>
        <p:spPr bwMode="auto">
          <a:xfrm>
            <a:off x="6946867" y="36714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退職理由</a:t>
            </a:r>
          </a:p>
        </p:txBody>
      </p:sp>
      <p:sp>
        <p:nvSpPr>
          <p:cNvPr id="27" name="Text Box 21"/>
          <p:cNvSpPr txBox="1">
            <a:spLocks noChangeArrowheads="1"/>
          </p:cNvSpPr>
          <p:nvPr/>
        </p:nvSpPr>
        <p:spPr bwMode="auto">
          <a:xfrm>
            <a:off x="7804117" y="36841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入社形態</a:t>
            </a:r>
          </a:p>
        </p:txBody>
      </p:sp>
      <p:sp>
        <p:nvSpPr>
          <p:cNvPr id="28" name="Text Box 22"/>
          <p:cNvSpPr txBox="1">
            <a:spLocks noChangeArrowheads="1"/>
          </p:cNvSpPr>
          <p:nvPr/>
        </p:nvSpPr>
        <p:spPr bwMode="auto">
          <a:xfrm>
            <a:off x="6948455" y="3863501"/>
            <a:ext cx="1980029"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自由項目設定（拡張追加項目）</a:t>
            </a:r>
          </a:p>
        </p:txBody>
      </p:sp>
      <p:sp>
        <p:nvSpPr>
          <p:cNvPr id="29" name="Text Box 23"/>
          <p:cNvSpPr txBox="1">
            <a:spLocks noChangeArrowheads="1"/>
          </p:cNvSpPr>
          <p:nvPr/>
        </p:nvSpPr>
        <p:spPr bwMode="auto">
          <a:xfrm>
            <a:off x="6915263" y="4136795"/>
            <a:ext cx="1908212" cy="614738"/>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1" name="Text Box 25"/>
          <p:cNvSpPr txBox="1">
            <a:spLocks noChangeArrowheads="1"/>
          </p:cNvSpPr>
          <p:nvPr/>
        </p:nvSpPr>
        <p:spPr bwMode="auto">
          <a:xfrm>
            <a:off x="7009543" y="4441146"/>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ポイント</a:t>
            </a:r>
          </a:p>
        </p:txBody>
      </p:sp>
      <p:sp>
        <p:nvSpPr>
          <p:cNvPr id="32" name="Text Box 26"/>
          <p:cNvSpPr txBox="1">
            <a:spLocks noChangeArrowheads="1"/>
          </p:cNvSpPr>
          <p:nvPr/>
        </p:nvSpPr>
        <p:spPr bwMode="auto">
          <a:xfrm>
            <a:off x="7715980" y="4441146"/>
            <a:ext cx="441146"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金額</a:t>
            </a:r>
          </a:p>
        </p:txBody>
      </p:sp>
      <p:sp>
        <p:nvSpPr>
          <p:cNvPr id="33" name="Text Box 27"/>
          <p:cNvSpPr txBox="1">
            <a:spLocks noChangeArrowheads="1"/>
          </p:cNvSpPr>
          <p:nvPr/>
        </p:nvSpPr>
        <p:spPr bwMode="auto">
          <a:xfrm>
            <a:off x="8300180" y="4441146"/>
            <a:ext cx="474736" cy="24622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係数</a:t>
            </a:r>
          </a:p>
        </p:txBody>
      </p:sp>
      <p:sp>
        <p:nvSpPr>
          <p:cNvPr id="34" name="Rectangle 28"/>
          <p:cNvSpPr>
            <a:spLocks noChangeArrowheads="1"/>
          </p:cNvSpPr>
          <p:nvPr/>
        </p:nvSpPr>
        <p:spPr bwMode="auto">
          <a:xfrm>
            <a:off x="3022431" y="356781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勤続</a:t>
            </a:r>
            <a:b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5" name="Rectangle 29"/>
          <p:cNvSpPr>
            <a:spLocks noChangeArrowheads="1"/>
          </p:cNvSpPr>
          <p:nvPr/>
        </p:nvSpPr>
        <p:spPr bwMode="auto">
          <a:xfrm>
            <a:off x="3688684" y="3567816"/>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資格別評定</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6" name="Rectangle 30"/>
          <p:cNvSpPr>
            <a:spLocks noChangeArrowheads="1"/>
          </p:cNvSpPr>
          <p:nvPr/>
        </p:nvSpPr>
        <p:spPr bwMode="auto">
          <a:xfrm>
            <a:off x="3759513" y="4340009"/>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テーブル３</a:t>
            </a:r>
          </a:p>
        </p:txBody>
      </p:sp>
      <p:sp>
        <p:nvSpPr>
          <p:cNvPr id="37" name="Rectangle 31"/>
          <p:cNvSpPr>
            <a:spLocks noChangeArrowheads="1"/>
          </p:cNvSpPr>
          <p:nvPr/>
        </p:nvSpPr>
        <p:spPr bwMode="auto">
          <a:xfrm>
            <a:off x="3367504" y="4182216"/>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テーブル２</a:t>
            </a:r>
          </a:p>
        </p:txBody>
      </p:sp>
      <p:sp>
        <p:nvSpPr>
          <p:cNvPr id="38" name="Rectangle 32"/>
          <p:cNvSpPr>
            <a:spLocks noChangeArrowheads="1"/>
          </p:cNvSpPr>
          <p:nvPr/>
        </p:nvSpPr>
        <p:spPr bwMode="auto">
          <a:xfrm>
            <a:off x="3044489" y="402695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テーブル１</a:t>
            </a:r>
          </a:p>
        </p:txBody>
      </p:sp>
      <p:sp>
        <p:nvSpPr>
          <p:cNvPr id="47" name="正方形/長方形 46"/>
          <p:cNvSpPr/>
          <p:nvPr/>
        </p:nvSpPr>
        <p:spPr>
          <a:xfrm>
            <a:off x="6926158" y="4145037"/>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918069" y="3446424"/>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429669" y="3439805"/>
            <a:ext cx="2420174"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029750" y="3417498"/>
            <a:ext cx="1224136"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利用可能な属性</a:t>
            </a:r>
          </a:p>
        </p:txBody>
      </p:sp>
      <p:sp>
        <p:nvSpPr>
          <p:cNvPr id="43" name="テキスト ボックス 42"/>
          <p:cNvSpPr txBox="1"/>
          <p:nvPr/>
        </p:nvSpPr>
        <p:spPr>
          <a:xfrm>
            <a:off x="6944745" y="4134179"/>
            <a:ext cx="1855743"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テーブル指定できる値</a:t>
            </a:r>
          </a:p>
        </p:txBody>
      </p:sp>
      <p:sp>
        <p:nvSpPr>
          <p:cNvPr id="44" name="テキスト ボックス 43"/>
          <p:cNvSpPr txBox="1"/>
          <p:nvPr/>
        </p:nvSpPr>
        <p:spPr>
          <a:xfrm>
            <a:off x="7079606" y="3417498"/>
            <a:ext cx="1612002"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事由に指定できる項目</a:t>
            </a:r>
          </a:p>
        </p:txBody>
      </p:sp>
      <p:sp>
        <p:nvSpPr>
          <p:cNvPr id="49" name="テキスト ボックス 48"/>
          <p:cNvSpPr txBox="1"/>
          <p:nvPr/>
        </p:nvSpPr>
        <p:spPr>
          <a:xfrm>
            <a:off x="238652" y="3477162"/>
            <a:ext cx="2905745" cy="1308050"/>
          </a:xfrm>
          <a:prstGeom prst="rect">
            <a:avLst/>
          </a:prstGeom>
          <a:noFill/>
        </p:spPr>
        <p:txBody>
          <a:bodyPr wrap="square" rtlCol="0">
            <a:spAutoFit/>
          </a:bodyPr>
          <a:lstStyle/>
          <a:p>
            <a:pPr lvl="0">
              <a:spcBef>
                <a:spcPct val="50000"/>
              </a:spcBef>
              <a:defRPr/>
            </a:pPr>
            <a:r>
              <a:rPr kumimoji="0" lang="ja-JP" altLang="en-US" sz="1200" u="sng" kern="0">
                <a:solidFill>
                  <a:sysClr val="windowText" lastClr="000000"/>
                </a:solidFill>
                <a:latin typeface="メイリオ" pitchFamily="50" charset="-128"/>
                <a:ea typeface="メイリオ" pitchFamily="50" charset="-128"/>
                <a:cs typeface="メイリオ" pitchFamily="50" charset="-128"/>
              </a:rPr>
              <a:t>５パターンのテーブル</a:t>
            </a:r>
            <a:br>
              <a:rPr kumimoji="0" lang="ja-JP" altLang="en-US" sz="1200" kern="0">
                <a:solidFill>
                  <a:sysClr val="windowText" lastClr="000000"/>
                </a:solidFill>
                <a:latin typeface="メイリオ" pitchFamily="50" charset="-128"/>
                <a:ea typeface="メイリオ" pitchFamily="50" charset="-128"/>
                <a:cs typeface="メイリオ" pitchFamily="50" charset="-128"/>
              </a:rPr>
            </a:br>
            <a:r>
              <a:rPr kumimoji="0" lang="ja-JP" altLang="en-US" sz="1200" kern="0">
                <a:solidFill>
                  <a:sysClr val="windowText" lastClr="000000"/>
                </a:solidFill>
                <a:latin typeface="メイリオ" pitchFamily="50" charset="-128"/>
                <a:ea typeface="メイリオ" pitchFamily="50" charset="-128"/>
                <a:cs typeface="メイリオ" pitchFamily="50" charset="-128"/>
              </a:rPr>
              <a:t>　</a:t>
            </a:r>
            <a:r>
              <a:rPr kumimoji="0" lang="ja-JP" altLang="en-US" sz="1100" kern="0">
                <a:solidFill>
                  <a:sysClr val="windowText" lastClr="000000"/>
                </a:solidFill>
                <a:latin typeface="メイリオ" pitchFamily="50" charset="-128"/>
                <a:ea typeface="メイリオ" pitchFamily="50" charset="-128"/>
                <a:cs typeface="メイリオ" pitchFamily="50" charset="-128"/>
              </a:rPr>
              <a:t>① 勤続テーブル（勤続年数の範囲）</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② 資格別評定テーブル（評価、等級）</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③ 汎用テーブル１～３</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en-US" altLang="ja-JP" sz="105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solidFill>
                <a:latin typeface="メイリオ" pitchFamily="50" charset="-128"/>
                <a:ea typeface="メイリオ" pitchFamily="50" charset="-128"/>
                <a:cs typeface="メイリオ" pitchFamily="50" charset="-128"/>
              </a:rPr>
              <a:t>事由毎に３次元のテーブルを利用できます</a:t>
            </a:r>
          </a:p>
          <a:p>
            <a:pPr lvl="0">
              <a:spcBef>
                <a:spcPct val="50000"/>
              </a:spcBef>
              <a:defRPr/>
            </a:pPr>
            <a:r>
              <a:rPr kumimoji="0" lang="ja-JP" altLang="en-US" sz="900" kern="0" dirty="0">
                <a:solidFill>
                  <a:sysClr val="windowText" lastClr="000000"/>
                </a:solidFill>
                <a:latin typeface="メイリオ" pitchFamily="50" charset="-128"/>
                <a:ea typeface="メイリオ" pitchFamily="50" charset="-128"/>
                <a:cs typeface="メイリオ" pitchFamily="50" charset="-128"/>
              </a:rPr>
              <a:t>①②はシステムで固定です。③の</a:t>
            </a:r>
            <a:r>
              <a:rPr kumimoji="0" lang="en-US" altLang="ja-JP" sz="900" kern="0" dirty="0">
                <a:solidFill>
                  <a:sysClr val="windowText" lastClr="000000"/>
                </a:solidFill>
                <a:latin typeface="メイリオ" pitchFamily="50" charset="-128"/>
                <a:ea typeface="メイリオ" pitchFamily="50" charset="-128"/>
                <a:cs typeface="メイリオ" pitchFamily="50" charset="-128"/>
              </a:rPr>
              <a:t>3</a:t>
            </a:r>
            <a:r>
              <a:rPr kumimoji="0" lang="ja-JP" altLang="en-US" sz="900" kern="0" dirty="0">
                <a:solidFill>
                  <a:sysClr val="windowText" lastClr="000000"/>
                </a:solidFill>
                <a:latin typeface="メイリオ" pitchFamily="50" charset="-128"/>
                <a:ea typeface="メイリオ" pitchFamily="50" charset="-128"/>
                <a:cs typeface="メイリオ" pitchFamily="50" charset="-128"/>
              </a:rPr>
              <a:t>種類の表は運用に</a:t>
            </a:r>
            <a:br>
              <a:rPr kumimoji="0" lang="ja-JP" altLang="en-US" sz="900" kern="0" dirty="0">
                <a:solidFill>
                  <a:sysClr val="windowText" lastClr="000000"/>
                </a:solidFill>
                <a:latin typeface="メイリオ" pitchFamily="50" charset="-128"/>
                <a:ea typeface="メイリオ" pitchFamily="50" charset="-128"/>
                <a:cs typeface="メイリオ" pitchFamily="50" charset="-128"/>
              </a:rPr>
            </a:br>
            <a:r>
              <a:rPr kumimoji="0" lang="ja-JP" altLang="en-US" sz="900" kern="0" dirty="0">
                <a:solidFill>
                  <a:sysClr val="windowText" lastClr="000000"/>
                </a:solidFill>
                <a:latin typeface="メイリオ" pitchFamily="50" charset="-128"/>
                <a:ea typeface="メイリオ" pitchFamily="50" charset="-128"/>
                <a:cs typeface="メイリオ" pitchFamily="50" charset="-128"/>
              </a:rPr>
              <a:t>応じて設定が行えます</a:t>
            </a:r>
          </a:p>
        </p:txBody>
      </p:sp>
    </p:spTree>
    <p:extLst>
      <p:ext uri="{BB962C8B-B14F-4D97-AF65-F5344CB8AC3E}">
        <p14:creationId xmlns:p14="http://schemas.microsoft.com/office/powerpoint/2010/main" val="429009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604488" y="4860000"/>
            <a:ext cx="360000" cy="135000"/>
          </a:xfrm>
        </p:spPr>
        <p:txBody>
          <a:bodyPr/>
          <a:lstStyle/>
          <a:p>
            <a:fld id="{78AE49ED-73EF-499C-8307-28EB0E7CF529}" type="slidenum">
              <a:rPr kumimoji="1" lang="ja-JP" altLang="en-US" smtClean="0"/>
              <a:t>28</a:t>
            </a:fld>
            <a:endParaRPr kumimoji="1" lang="ja-JP" altLang="en-US" sz="700"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a:xfrm>
            <a:off x="288000" y="4910550"/>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退職金計算と一時金支払業務</a:t>
            </a:r>
          </a:p>
        </p:txBody>
      </p:sp>
      <p:sp>
        <p:nvSpPr>
          <p:cNvPr id="6" name="テキスト プレースホルダー 5"/>
          <p:cNvSpPr>
            <a:spLocks noGrp="1"/>
          </p:cNvSpPr>
          <p:nvPr>
            <p:ph type="body" sz="quarter" idx="17"/>
          </p:nvPr>
        </p:nvSpPr>
        <p:spPr/>
        <p:txBody>
          <a:bodyPr/>
          <a:lstStyle/>
          <a:p>
            <a:r>
              <a:rPr kumimoji="1" lang="ja-JP" altLang="en-US" dirty="0"/>
              <a:t>退職金管理は退職者への一時金支払のための計算（随時処理）、在籍者のポイント年度更新処理が可能</a:t>
            </a:r>
            <a:r>
              <a:rPr lang="ja-JP" altLang="en-US" dirty="0"/>
              <a:t>です</a:t>
            </a:r>
            <a:endParaRPr lang="en-US" altLang="ja-JP" dirty="0"/>
          </a:p>
          <a:p>
            <a:r>
              <a:rPr kumimoji="1" lang="ja-JP" altLang="en-US" dirty="0"/>
              <a:t>退職一時金支払時では、退職金支給明細書、源泉徴収票の印字、銀行振込データ・地方税納付データ作成ができ、支払時には、特別功労金や社内貸付金などの任意の金額を支給・控除する事が可能です</a:t>
            </a:r>
          </a:p>
        </p:txBody>
      </p:sp>
      <p:pic>
        <p:nvPicPr>
          <p:cNvPr id="18" name="Picture 39"/>
          <p:cNvPicPr>
            <a:picLocks noChangeAspect="1" noChangeArrowheads="1"/>
          </p:cNvPicPr>
          <p:nvPr/>
        </p:nvPicPr>
        <p:blipFill>
          <a:blip r:embed="rId2" cstate="screen"/>
          <a:srcRect/>
          <a:stretch>
            <a:fillRect/>
          </a:stretch>
        </p:blipFill>
        <p:spPr bwMode="auto">
          <a:xfrm>
            <a:off x="1799692" y="2978035"/>
            <a:ext cx="2223091" cy="1663339"/>
          </a:xfrm>
          <a:prstGeom prst="rect">
            <a:avLst/>
          </a:prstGeom>
          <a:noFill/>
          <a:ln w="9525" algn="ctr">
            <a:noFill/>
            <a:miter lim="800000"/>
            <a:headEnd/>
            <a:tailEnd/>
          </a:ln>
        </p:spPr>
      </p:pic>
      <p:pic>
        <p:nvPicPr>
          <p:cNvPr id="19" name="Picture 36"/>
          <p:cNvPicPr>
            <a:picLocks noChangeAspect="1" noChangeArrowheads="1"/>
          </p:cNvPicPr>
          <p:nvPr/>
        </p:nvPicPr>
        <p:blipFill>
          <a:blip r:embed="rId3" cstate="screen"/>
          <a:srcRect/>
          <a:stretch>
            <a:fillRect/>
          </a:stretch>
        </p:blipFill>
        <p:spPr bwMode="auto">
          <a:xfrm>
            <a:off x="3959932" y="2980171"/>
            <a:ext cx="2060442" cy="1516274"/>
          </a:xfrm>
          <a:prstGeom prst="rect">
            <a:avLst/>
          </a:prstGeom>
          <a:noFill/>
          <a:ln w="9525">
            <a:noFill/>
            <a:miter lim="800000"/>
            <a:headEnd/>
            <a:tailEnd/>
          </a:ln>
        </p:spPr>
      </p:pic>
      <p:sp>
        <p:nvSpPr>
          <p:cNvPr id="9" name="Rectangle 2"/>
          <p:cNvSpPr>
            <a:spLocks noChangeArrowheads="1"/>
          </p:cNvSpPr>
          <p:nvPr/>
        </p:nvSpPr>
        <p:spPr bwMode="auto">
          <a:xfrm>
            <a:off x="163036" y="2517138"/>
            <a:ext cx="5965188" cy="2322864"/>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0" name="Rectangle 3"/>
          <p:cNvSpPr>
            <a:spLocks noChangeArrowheads="1"/>
          </p:cNvSpPr>
          <p:nvPr/>
        </p:nvSpPr>
        <p:spPr bwMode="auto">
          <a:xfrm>
            <a:off x="257512" y="3910744"/>
            <a:ext cx="1609731" cy="73055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1" name="Rectangle 7"/>
          <p:cNvSpPr>
            <a:spLocks noChangeArrowheads="1"/>
          </p:cNvSpPr>
          <p:nvPr/>
        </p:nvSpPr>
        <p:spPr bwMode="auto">
          <a:xfrm>
            <a:off x="255925" y="2994274"/>
            <a:ext cx="1611084" cy="73732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262274" y="2601746"/>
            <a:ext cx="1604735" cy="239428"/>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退職者（随時）</a:t>
            </a:r>
          </a:p>
        </p:txBody>
      </p:sp>
      <p:sp>
        <p:nvSpPr>
          <p:cNvPr id="15" name="Line 12"/>
          <p:cNvSpPr>
            <a:spLocks noChangeShapeType="1"/>
          </p:cNvSpPr>
          <p:nvPr/>
        </p:nvSpPr>
        <p:spPr bwMode="auto">
          <a:xfrm flipV="1">
            <a:off x="319071" y="3626073"/>
            <a:ext cx="1440160" cy="7187"/>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6"/>
          <p:cNvSpPr txBox="1">
            <a:spLocks noChangeArrowheads="1"/>
          </p:cNvSpPr>
          <p:nvPr/>
        </p:nvSpPr>
        <p:spPr bwMode="auto">
          <a:xfrm>
            <a:off x="981381" y="3983428"/>
            <a:ext cx="990600" cy="657872"/>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振込データ</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地方税納付データ</a:t>
            </a:r>
          </a:p>
        </p:txBody>
      </p:sp>
      <p:sp>
        <p:nvSpPr>
          <p:cNvPr id="17" name="Text Box 17"/>
          <p:cNvSpPr txBox="1">
            <a:spLocks noChangeArrowheads="1"/>
          </p:cNvSpPr>
          <p:nvPr/>
        </p:nvSpPr>
        <p:spPr bwMode="auto">
          <a:xfrm>
            <a:off x="330943" y="4415768"/>
            <a:ext cx="60465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FB/EB</a:t>
            </a:r>
          </a:p>
        </p:txBody>
      </p:sp>
      <p:sp>
        <p:nvSpPr>
          <p:cNvPr id="13" name="Text Box 10"/>
          <p:cNvSpPr txBox="1">
            <a:spLocks noChangeArrowheads="1"/>
          </p:cNvSpPr>
          <p:nvPr/>
        </p:nvSpPr>
        <p:spPr bwMode="auto">
          <a:xfrm>
            <a:off x="2438104" y="2697158"/>
            <a:ext cx="861206"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源泉徴収票</a:t>
            </a:r>
          </a:p>
        </p:txBody>
      </p:sp>
      <p:sp>
        <p:nvSpPr>
          <p:cNvPr id="14" name="Text Box 11"/>
          <p:cNvSpPr txBox="1">
            <a:spLocks noChangeArrowheads="1"/>
          </p:cNvSpPr>
          <p:nvPr/>
        </p:nvSpPr>
        <p:spPr bwMode="auto">
          <a:xfrm>
            <a:off x="4274811" y="2697158"/>
            <a:ext cx="1269297"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退職金支給明細票</a:t>
            </a:r>
          </a:p>
        </p:txBody>
      </p:sp>
      <p:sp>
        <p:nvSpPr>
          <p:cNvPr id="20" name="Text Box 38"/>
          <p:cNvSpPr txBox="1">
            <a:spLocks noChangeArrowheads="1"/>
          </p:cNvSpPr>
          <p:nvPr/>
        </p:nvSpPr>
        <p:spPr bwMode="auto">
          <a:xfrm>
            <a:off x="3779202" y="4443630"/>
            <a:ext cx="2340970" cy="341760"/>
          </a:xfrm>
          <a:prstGeom prst="rect">
            <a:avLst/>
          </a:prstGeom>
          <a:solidFill>
            <a:srgbClr val="BFBFBF"/>
          </a:solidFill>
          <a:ln w="9525" algn="ctr">
            <a:solidFill>
              <a:srgbClr val="C0C0C0"/>
            </a:solidFill>
            <a:miter lim="800000"/>
            <a:headEnd/>
            <a:tailEnd/>
          </a:ln>
        </p:spPr>
        <p:txBody>
          <a:bodyPr wrap="square">
            <a:spAutoFit/>
          </a:bodyPr>
          <a:lstStyle/>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退職金明細書は差込印刷機能を使っているので、</a:t>
            </a:r>
            <a:endParaRPr kumimoji="0" lang="en-US" altLang="ja-JP" sz="800" b="0" i="0" u="none" strike="noStrike" kern="0" cap="none" spc="0" normalizeH="0" baseline="0" noProof="0" dirty="0">
              <a:ln>
                <a:noFill/>
              </a:ln>
              <a:solidFill>
                <a:sysClr val="windowText" lastClr="000000"/>
              </a:solidFill>
              <a:effectLst/>
              <a:uLnTx/>
              <a:uFillTx/>
              <a:latin typeface="Arial" charset="0"/>
              <a:ea typeface="メイリオ"/>
              <a:cs typeface="+mn-cs"/>
            </a:endParaRPr>
          </a:p>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レイアウトを自由に作成できます。</a:t>
            </a:r>
          </a:p>
        </p:txBody>
      </p:sp>
      <p:pic>
        <p:nvPicPr>
          <p:cNvPr id="21" name="Picture 14"/>
          <p:cNvPicPr>
            <a:picLocks noChangeAspect="1" noChangeArrowheads="1"/>
          </p:cNvPicPr>
          <p:nvPr/>
        </p:nvPicPr>
        <p:blipFill>
          <a:blip r:embed="rId4" cstate="screen"/>
          <a:srcRect/>
          <a:stretch>
            <a:fillRect/>
          </a:stretch>
        </p:blipFill>
        <p:spPr bwMode="auto">
          <a:xfrm>
            <a:off x="401202" y="4012015"/>
            <a:ext cx="390378" cy="390378"/>
          </a:xfrm>
          <a:prstGeom prst="rect">
            <a:avLst/>
          </a:prstGeom>
          <a:noFill/>
          <a:ln w="9525">
            <a:noFill/>
            <a:miter lim="800000"/>
            <a:headEnd/>
            <a:tailEnd/>
          </a:ln>
        </p:spPr>
      </p:pic>
      <p:sp>
        <p:nvSpPr>
          <p:cNvPr id="23" name="Rectangle 4"/>
          <p:cNvSpPr>
            <a:spLocks noChangeArrowheads="1"/>
          </p:cNvSpPr>
          <p:nvPr/>
        </p:nvSpPr>
        <p:spPr bwMode="auto">
          <a:xfrm>
            <a:off x="6128224" y="2515817"/>
            <a:ext cx="2872268" cy="2324185"/>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050" b="0" i="0" u="none" strike="noStrike" kern="0" cap="none" spc="0" normalizeH="0" baseline="0" noProof="0">
              <a:ln>
                <a:noFill/>
              </a:ln>
              <a:solidFill>
                <a:srgbClr val="0082C2"/>
              </a:solidFill>
              <a:effectLst/>
              <a:uLnTx/>
              <a:uFillTx/>
              <a:latin typeface="Arial" charset="0"/>
              <a:ea typeface="ＭＳ Ｐゴシック" pitchFamily="50" charset="-128"/>
              <a:cs typeface="+mn-cs"/>
            </a:endParaRPr>
          </a:p>
        </p:txBody>
      </p:sp>
      <p:sp>
        <p:nvSpPr>
          <p:cNvPr id="22" name="Rectangle 8"/>
          <p:cNvSpPr>
            <a:spLocks noChangeArrowheads="1"/>
          </p:cNvSpPr>
          <p:nvPr/>
        </p:nvSpPr>
        <p:spPr bwMode="auto">
          <a:xfrm>
            <a:off x="163034" y="2225538"/>
            <a:ext cx="8837457" cy="299715"/>
          </a:xfrm>
          <a:prstGeom prst="rect">
            <a:avLst/>
          </a:prstGeom>
          <a:solidFill>
            <a:srgbClr val="54C2F0"/>
          </a:solidFill>
          <a:ln w="25400" cap="flat" cmpd="sng" algn="ctr">
            <a:solidFill>
              <a:srgbClr val="FFFFFF">
                <a:lumMod val="85000"/>
              </a:srgbClr>
            </a:solidFill>
            <a:prstDash val="solid"/>
            <a:headEnd/>
            <a:tailEnd/>
          </a:ln>
          <a:effectLst/>
        </p:spPr>
        <p:txBody>
          <a:bodyPr vert="horz"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退　職　金　計　算</a:t>
            </a:r>
          </a:p>
        </p:txBody>
      </p:sp>
      <p:sp>
        <p:nvSpPr>
          <p:cNvPr id="24" name="Rectangle 18"/>
          <p:cNvSpPr>
            <a:spLocks noChangeArrowheads="1"/>
          </p:cNvSpPr>
          <p:nvPr/>
        </p:nvSpPr>
        <p:spPr bwMode="auto">
          <a:xfrm>
            <a:off x="6201117" y="2601746"/>
            <a:ext cx="1870075" cy="247544"/>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在籍者・年次計算</a:t>
            </a:r>
          </a:p>
        </p:txBody>
      </p:sp>
      <p:sp>
        <p:nvSpPr>
          <p:cNvPr id="25" name="AutoShape 19"/>
          <p:cNvSpPr>
            <a:spLocks noChangeArrowheads="1"/>
          </p:cNvSpPr>
          <p:nvPr/>
        </p:nvSpPr>
        <p:spPr bwMode="auto">
          <a:xfrm>
            <a:off x="6327334" y="2893740"/>
            <a:ext cx="2565146" cy="387598"/>
          </a:xfrm>
          <a:prstGeom prst="flowChartAlternateProcess">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　　　</a:t>
            </a:r>
          </a:p>
        </p:txBody>
      </p:sp>
      <p:sp>
        <p:nvSpPr>
          <p:cNvPr id="26" name="AutoShape 20"/>
          <p:cNvSpPr>
            <a:spLocks noChangeArrowheads="1"/>
          </p:cNvSpPr>
          <p:nvPr/>
        </p:nvSpPr>
        <p:spPr bwMode="auto">
          <a:xfrm rot="5400000">
            <a:off x="7436174" y="3105789"/>
            <a:ext cx="234198" cy="684076"/>
          </a:xfrm>
          <a:prstGeom prst="rightArrow">
            <a:avLst>
              <a:gd name="adj1" fmla="val 50000"/>
              <a:gd name="adj2" fmla="val 25000"/>
            </a:avLst>
          </a:prstGeom>
          <a:solidFill>
            <a:srgbClr val="F9BE00"/>
          </a:solidFill>
          <a:ln w="12700" algn="ctr">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HGP創英角ｺﾞｼｯｸUB" pitchFamily="50" charset="-128"/>
              <a:cs typeface="+mn-cs"/>
            </a:endParaRPr>
          </a:p>
        </p:txBody>
      </p:sp>
      <p:sp>
        <p:nvSpPr>
          <p:cNvPr id="28" name="Rectangle 23"/>
          <p:cNvSpPr>
            <a:spLocks noChangeArrowheads="1"/>
          </p:cNvSpPr>
          <p:nvPr/>
        </p:nvSpPr>
        <p:spPr bwMode="auto">
          <a:xfrm>
            <a:off x="7644444" y="4029306"/>
            <a:ext cx="1140024" cy="756676"/>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退職引当金部門別総括票</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p:txBody>
      </p:sp>
      <p:grpSp>
        <p:nvGrpSpPr>
          <p:cNvPr id="43" name="グループ化 42"/>
          <p:cNvGrpSpPr/>
          <p:nvPr/>
        </p:nvGrpSpPr>
        <p:grpSpPr>
          <a:xfrm>
            <a:off x="7680880" y="4431665"/>
            <a:ext cx="1067152" cy="322763"/>
            <a:chOff x="6745208" y="6402680"/>
            <a:chExt cx="1530350" cy="450850"/>
          </a:xfrm>
        </p:grpSpPr>
        <p:sp>
          <p:nvSpPr>
            <p:cNvPr id="29" name="Rectangle 24"/>
            <p:cNvSpPr>
              <a:spLocks noChangeArrowheads="1"/>
            </p:cNvSpPr>
            <p:nvPr/>
          </p:nvSpPr>
          <p:spPr bwMode="auto">
            <a:xfrm>
              <a:off x="6745208" y="6402680"/>
              <a:ext cx="1530350" cy="450850"/>
            </a:xfrm>
            <a:prstGeom prst="rect">
              <a:avLst/>
            </a:prstGeom>
            <a:noFill/>
            <a:ln w="9525" algn="ctr">
              <a:solidFill>
                <a:sysClr val="windowText" lastClr="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65AE"/>
                </a:solidFill>
                <a:effectLst/>
                <a:uLnTx/>
                <a:uFillTx/>
                <a:latin typeface="メイリオ" pitchFamily="50" charset="-128"/>
                <a:ea typeface="メイリオ" pitchFamily="50" charset="-128"/>
                <a:cs typeface="メイリオ" pitchFamily="50" charset="-128"/>
              </a:endParaRPr>
            </a:p>
          </p:txBody>
        </p:sp>
        <p:sp>
          <p:nvSpPr>
            <p:cNvPr id="30" name="Line 25"/>
            <p:cNvSpPr>
              <a:spLocks noChangeShapeType="1"/>
            </p:cNvSpPr>
            <p:nvPr/>
          </p:nvSpPr>
          <p:spPr bwMode="auto">
            <a:xfrm>
              <a:off x="697063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Line 26"/>
            <p:cNvSpPr>
              <a:spLocks noChangeShapeType="1"/>
            </p:cNvSpPr>
            <p:nvPr/>
          </p:nvSpPr>
          <p:spPr bwMode="auto">
            <a:xfrm>
              <a:off x="719447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Line 27"/>
            <p:cNvSpPr>
              <a:spLocks noChangeShapeType="1"/>
            </p:cNvSpPr>
            <p:nvPr/>
          </p:nvSpPr>
          <p:spPr bwMode="auto">
            <a:xfrm>
              <a:off x="741989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Line 28"/>
            <p:cNvSpPr>
              <a:spLocks noChangeShapeType="1"/>
            </p:cNvSpPr>
            <p:nvPr/>
          </p:nvSpPr>
          <p:spPr bwMode="auto">
            <a:xfrm>
              <a:off x="764532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Line 29"/>
            <p:cNvSpPr>
              <a:spLocks noChangeShapeType="1"/>
            </p:cNvSpPr>
            <p:nvPr/>
          </p:nvSpPr>
          <p:spPr bwMode="auto">
            <a:xfrm>
              <a:off x="787074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Line 30"/>
            <p:cNvSpPr>
              <a:spLocks noChangeShapeType="1"/>
            </p:cNvSpPr>
            <p:nvPr/>
          </p:nvSpPr>
          <p:spPr bwMode="auto">
            <a:xfrm>
              <a:off x="809458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Line 31"/>
            <p:cNvSpPr>
              <a:spLocks noChangeShapeType="1"/>
            </p:cNvSpPr>
            <p:nvPr/>
          </p:nvSpPr>
          <p:spPr bwMode="auto">
            <a:xfrm>
              <a:off x="6745208" y="6628105"/>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Line 32"/>
            <p:cNvSpPr>
              <a:spLocks noChangeShapeType="1"/>
            </p:cNvSpPr>
            <p:nvPr/>
          </p:nvSpPr>
          <p:spPr bwMode="auto">
            <a:xfrm>
              <a:off x="6745208" y="6493168"/>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Line 33"/>
            <p:cNvSpPr>
              <a:spLocks noChangeShapeType="1"/>
            </p:cNvSpPr>
            <p:nvPr/>
          </p:nvSpPr>
          <p:spPr bwMode="auto">
            <a:xfrm>
              <a:off x="6745208" y="6763043"/>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9" name="Rectangle 34"/>
          <p:cNvSpPr>
            <a:spLocks noChangeArrowheads="1"/>
          </p:cNvSpPr>
          <p:nvPr/>
        </p:nvSpPr>
        <p:spPr bwMode="auto">
          <a:xfrm>
            <a:off x="6477033" y="3957298"/>
            <a:ext cx="1318018" cy="716348"/>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退職者別退職金計算</a:t>
            </a:r>
            <a:b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基礎資料</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氏名　　　　累計　　　当年　　　金額</a:t>
            </a:r>
            <a:b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ポイント　ポイント　　</a:t>
            </a:r>
            <a:r>
              <a:rPr kumimoji="0" lang="ja-JP" altLang="en-US"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○○太郎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150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456,000</a:t>
            </a:r>
          </a:p>
        </p:txBody>
      </p:sp>
      <p:sp>
        <p:nvSpPr>
          <p:cNvPr id="40" name="Oval 21"/>
          <p:cNvSpPr>
            <a:spLocks noChangeArrowheads="1"/>
          </p:cNvSpPr>
          <p:nvPr/>
        </p:nvSpPr>
        <p:spPr bwMode="auto">
          <a:xfrm>
            <a:off x="6505134" y="3597258"/>
            <a:ext cx="2096278" cy="411101"/>
          </a:xfrm>
          <a:prstGeom prst="ellipse">
            <a:avLst/>
          </a:prstGeom>
          <a:solidFill>
            <a:srgbClr val="FFFF99"/>
          </a:solidFill>
          <a:ln w="9525" algn="ctr">
            <a:solidFill>
              <a:srgbClr val="FFFF00"/>
            </a:solidFill>
            <a:round/>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当年度取得ポイント</a:t>
            </a:r>
          </a:p>
        </p:txBody>
      </p:sp>
      <p:sp>
        <p:nvSpPr>
          <p:cNvPr id="41" name="テキスト ボックス 40"/>
          <p:cNvSpPr txBox="1"/>
          <p:nvPr/>
        </p:nvSpPr>
        <p:spPr>
          <a:xfrm>
            <a:off x="71500" y="3096903"/>
            <a:ext cx="1687731" cy="577081"/>
          </a:xfrm>
          <a:prstGeom prst="rect">
            <a:avLst/>
          </a:prstGeom>
          <a:noFill/>
        </p:spPr>
        <p:txBody>
          <a:bodyPr wrap="square" rtlCol="0">
            <a:spAutoFit/>
          </a:bodyPr>
          <a:lstStyle/>
          <a:p>
            <a:pPr lvl="0" algn="ctr">
              <a:spcBef>
                <a:spcPct val="50000"/>
              </a:spcBef>
              <a:defRPr/>
            </a:pPr>
            <a:r>
              <a:rPr kumimoji="0" lang="ja-JP" altLang="en-US" sz="1050" kern="0" dirty="0">
                <a:solidFill>
                  <a:srgbClr val="0082C2"/>
                </a:solidFill>
                <a:latin typeface="メイリオ" pitchFamily="50" charset="-128"/>
                <a:ea typeface="メイリオ" pitchFamily="50" charset="-128"/>
                <a:cs typeface="メイリオ" pitchFamily="50" charset="-128"/>
              </a:rPr>
              <a:t>　　規定の退職金支給額</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特別功労金</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社内貸付金　</a:t>
            </a:r>
          </a:p>
        </p:txBody>
      </p:sp>
      <p:sp>
        <p:nvSpPr>
          <p:cNvPr id="42" name="テキスト ボックス 41"/>
          <p:cNvSpPr txBox="1"/>
          <p:nvPr/>
        </p:nvSpPr>
        <p:spPr>
          <a:xfrm>
            <a:off x="6257383" y="2909365"/>
            <a:ext cx="2591780" cy="415498"/>
          </a:xfrm>
          <a:prstGeom prst="rect">
            <a:avLst/>
          </a:prstGeom>
          <a:noFill/>
        </p:spPr>
        <p:txBody>
          <a:bodyPr wrap="square" rtlCol="0">
            <a:spAutoFit/>
          </a:bodyPr>
          <a:lstStyle/>
          <a:p>
            <a:r>
              <a:rPr kumimoji="0" lang="ja-JP" altLang="en-US" sz="1050" kern="0" dirty="0">
                <a:solidFill>
                  <a:srgbClr val="0082C2"/>
                </a:solidFill>
                <a:latin typeface="メイリオ" pitchFamily="50" charset="-128"/>
                <a:ea typeface="メイリオ" pitchFamily="50" charset="-128"/>
                <a:cs typeface="メイリオ" pitchFamily="50" charset="-128"/>
              </a:rPr>
              <a:t>　当年度評価　勤続年数　役職・格付</a:t>
            </a:r>
            <a:endParaRPr kumimoji="0" lang="en-US" altLang="ja-JP" sz="1050" kern="0" dirty="0">
              <a:solidFill>
                <a:srgbClr val="0082C2"/>
              </a:solidFill>
              <a:latin typeface="メイリオ" pitchFamily="50" charset="-128"/>
              <a:ea typeface="メイリオ" pitchFamily="50" charset="-128"/>
              <a:cs typeface="メイリオ" pitchFamily="50" charset="-128"/>
            </a:endParaRPr>
          </a:p>
          <a:p>
            <a:pPr algn="r"/>
            <a:r>
              <a:rPr kumimoji="0" lang="en-US" altLang="ja-JP" sz="1050" kern="0" dirty="0" err="1">
                <a:solidFill>
                  <a:srgbClr val="0082C2"/>
                </a:solidFill>
                <a:latin typeface="メイリオ" pitchFamily="50" charset="-128"/>
                <a:ea typeface="メイリオ" pitchFamily="50" charset="-128"/>
                <a:cs typeface="メイリオ" pitchFamily="50" charset="-128"/>
              </a:rPr>
              <a:t>etc</a:t>
            </a:r>
            <a:endParaRPr kumimoji="1" lang="ja-JP" altLang="en-US" dirty="0"/>
          </a:p>
        </p:txBody>
      </p:sp>
    </p:spTree>
    <p:extLst>
      <p:ext uri="{BB962C8B-B14F-4D97-AF65-F5344CB8AC3E}">
        <p14:creationId xmlns:p14="http://schemas.microsoft.com/office/powerpoint/2010/main" val="385267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err="1"/>
              <a:t>SuperStream</a:t>
            </a:r>
            <a:r>
              <a:rPr kumimoji="1" lang="en-US" altLang="ja-JP" dirty="0"/>
              <a:t>-NX </a:t>
            </a:r>
            <a:r>
              <a:rPr kumimoji="1" lang="ja-JP" altLang="en-US" dirty="0"/>
              <a:t>給与管理への連携</a:t>
            </a:r>
          </a:p>
        </p:txBody>
      </p:sp>
      <p:sp>
        <p:nvSpPr>
          <p:cNvPr id="6" name="テキスト プレースホルダー 5"/>
          <p:cNvSpPr>
            <a:spLocks noGrp="1"/>
          </p:cNvSpPr>
          <p:nvPr>
            <p:ph type="body" sz="quarter" idx="17"/>
          </p:nvPr>
        </p:nvSpPr>
        <p:spPr/>
        <p:txBody>
          <a:bodyPr/>
          <a:lstStyle/>
          <a:p>
            <a:r>
              <a:rPr kumimoji="1" lang="ja-JP" altLang="en-US" dirty="0"/>
              <a:t>退職金前払いの場合は、その支払いのタイミングを「毎月の給与」、「賞与」、</a:t>
            </a:r>
            <a:r>
              <a:rPr lang="ja-JP" altLang="en-US" dirty="0"/>
              <a:t>「年払い」から選択して給与管理で処理が可能です</a:t>
            </a:r>
            <a:endParaRPr lang="en-US" altLang="ja-JP" dirty="0"/>
          </a:p>
          <a:p>
            <a:r>
              <a:rPr kumimoji="1" lang="ja-JP" altLang="en-US" dirty="0"/>
              <a:t>社員毎に支払方法を一時金（前払）、一括払いの選択が可能です。ポイント換算方式の場合そのポイント情報を給与明細へ通知情報として印字することも可能です</a:t>
            </a:r>
            <a:endParaRPr kumimoji="1" lang="en-US" altLang="ja-JP" dirty="0"/>
          </a:p>
        </p:txBody>
      </p:sp>
      <p:sp>
        <p:nvSpPr>
          <p:cNvPr id="30" name="Rectangle 2"/>
          <p:cNvSpPr>
            <a:spLocks noChangeArrowheads="1"/>
          </p:cNvSpPr>
          <p:nvPr/>
        </p:nvSpPr>
        <p:spPr bwMode="auto">
          <a:xfrm>
            <a:off x="3447559" y="2181357"/>
            <a:ext cx="5545770" cy="2550633"/>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pic>
        <p:nvPicPr>
          <p:cNvPr id="31" name="図 30"/>
          <p:cNvPicPr>
            <a:picLocks noChangeAspect="1"/>
          </p:cNvPicPr>
          <p:nvPr/>
        </p:nvPicPr>
        <p:blipFill rotWithShape="1">
          <a:blip r:embed="rId2"/>
          <a:srcRect l="40875" t="8847" r="14118" b="9655"/>
          <a:stretch/>
        </p:blipFill>
        <p:spPr>
          <a:xfrm>
            <a:off x="6428202" y="2253365"/>
            <a:ext cx="2414967" cy="2457519"/>
          </a:xfrm>
          <a:prstGeom prst="rect">
            <a:avLst/>
          </a:prstGeom>
        </p:spPr>
      </p:pic>
      <p:sp>
        <p:nvSpPr>
          <p:cNvPr id="32" name="Rectangle 3"/>
          <p:cNvSpPr>
            <a:spLocks noChangeArrowheads="1"/>
          </p:cNvSpPr>
          <p:nvPr/>
        </p:nvSpPr>
        <p:spPr bwMode="auto">
          <a:xfrm>
            <a:off x="668264" y="3475256"/>
            <a:ext cx="2662494" cy="1226381"/>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3" name="Rectangle 4"/>
          <p:cNvSpPr>
            <a:spLocks noChangeArrowheads="1"/>
          </p:cNvSpPr>
          <p:nvPr/>
        </p:nvSpPr>
        <p:spPr bwMode="auto">
          <a:xfrm>
            <a:off x="668264" y="2181357"/>
            <a:ext cx="2662494" cy="1203403"/>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4" name="Oval 8"/>
          <p:cNvSpPr>
            <a:spLocks noChangeArrowheads="1"/>
          </p:cNvSpPr>
          <p:nvPr/>
        </p:nvSpPr>
        <p:spPr bwMode="auto">
          <a:xfrm>
            <a:off x="723511" y="2313913"/>
            <a:ext cx="953214"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前払い退職金</a:t>
            </a:r>
          </a:p>
        </p:txBody>
      </p:sp>
      <p:sp>
        <p:nvSpPr>
          <p:cNvPr id="35" name="Oval 9"/>
          <p:cNvSpPr>
            <a:spLocks noChangeArrowheads="1"/>
          </p:cNvSpPr>
          <p:nvPr/>
        </p:nvSpPr>
        <p:spPr bwMode="auto">
          <a:xfrm>
            <a:off x="723511" y="3621517"/>
            <a:ext cx="1005918"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在籍者年次処理</a:t>
            </a:r>
          </a:p>
        </p:txBody>
      </p:sp>
      <p:sp>
        <p:nvSpPr>
          <p:cNvPr id="36" name="Text Box 11"/>
          <p:cNvSpPr txBox="1">
            <a:spLocks noChangeArrowheads="1"/>
          </p:cNvSpPr>
          <p:nvPr/>
        </p:nvSpPr>
        <p:spPr bwMode="auto">
          <a:xfrm>
            <a:off x="1871365" y="2355993"/>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毎月給与支払</a:t>
            </a:r>
          </a:p>
        </p:txBody>
      </p:sp>
      <p:sp>
        <p:nvSpPr>
          <p:cNvPr id="37" name="Text Box 12"/>
          <p:cNvSpPr txBox="1">
            <a:spLocks noChangeArrowheads="1"/>
          </p:cNvSpPr>
          <p:nvPr/>
        </p:nvSpPr>
        <p:spPr bwMode="auto">
          <a:xfrm>
            <a:off x="1871365" y="2670318"/>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賞与払い</a:t>
            </a:r>
          </a:p>
        </p:txBody>
      </p:sp>
      <p:sp>
        <p:nvSpPr>
          <p:cNvPr id="38" name="Text Box 13"/>
          <p:cNvSpPr txBox="1">
            <a:spLocks noChangeArrowheads="1"/>
          </p:cNvSpPr>
          <p:nvPr/>
        </p:nvSpPr>
        <p:spPr bwMode="auto">
          <a:xfrm>
            <a:off x="1871365" y="2986230"/>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年払い</a:t>
            </a:r>
          </a:p>
        </p:txBody>
      </p:sp>
      <p:sp>
        <p:nvSpPr>
          <p:cNvPr id="39" name="Rectangle 14"/>
          <p:cNvSpPr>
            <a:spLocks noChangeArrowheads="1"/>
          </p:cNvSpPr>
          <p:nvPr/>
        </p:nvSpPr>
        <p:spPr bwMode="auto">
          <a:xfrm>
            <a:off x="1764701"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前年まで</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累計</a:t>
            </a:r>
          </a:p>
        </p:txBody>
      </p:sp>
      <p:sp>
        <p:nvSpPr>
          <p:cNvPr id="40" name="Rectangle 15"/>
          <p:cNvSpPr>
            <a:spLocks noChangeArrowheads="1"/>
          </p:cNvSpPr>
          <p:nvPr/>
        </p:nvSpPr>
        <p:spPr bwMode="auto">
          <a:xfrm>
            <a:off x="2608818"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当年取得</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ポイント</a:t>
            </a:r>
          </a:p>
        </p:txBody>
      </p:sp>
      <p:sp>
        <p:nvSpPr>
          <p:cNvPr id="41" name="Text Box 16"/>
          <p:cNvSpPr txBox="1">
            <a:spLocks noChangeArrowheads="1"/>
          </p:cNvSpPr>
          <p:nvPr/>
        </p:nvSpPr>
        <p:spPr bwMode="auto">
          <a:xfrm>
            <a:off x="2339130" y="3936474"/>
            <a:ext cx="296862" cy="276999"/>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a:t>
            </a:r>
          </a:p>
        </p:txBody>
      </p:sp>
      <p:pic>
        <p:nvPicPr>
          <p:cNvPr id="42" name="Picture 23"/>
          <p:cNvPicPr>
            <a:picLocks noChangeAspect="1" noChangeArrowheads="1"/>
          </p:cNvPicPr>
          <p:nvPr/>
        </p:nvPicPr>
        <p:blipFill>
          <a:blip r:embed="rId3" cstate="screen"/>
          <a:srcRect/>
          <a:stretch>
            <a:fillRect/>
          </a:stretch>
        </p:blipFill>
        <p:spPr bwMode="auto">
          <a:xfrm>
            <a:off x="3626101" y="3585513"/>
            <a:ext cx="2848789" cy="954381"/>
          </a:xfrm>
          <a:prstGeom prst="rect">
            <a:avLst/>
          </a:prstGeom>
          <a:noFill/>
          <a:ln w="9525">
            <a:noFill/>
            <a:miter lim="800000"/>
            <a:headEnd/>
            <a:tailEnd/>
          </a:ln>
          <a:effectLst/>
        </p:spPr>
      </p:pic>
      <p:pic>
        <p:nvPicPr>
          <p:cNvPr id="43" name="Picture 24"/>
          <p:cNvPicPr>
            <a:picLocks noChangeAspect="1" noChangeArrowheads="1"/>
          </p:cNvPicPr>
          <p:nvPr/>
        </p:nvPicPr>
        <p:blipFill>
          <a:blip r:embed="rId4" cstate="screen"/>
          <a:srcRect/>
          <a:stretch>
            <a:fillRect/>
          </a:stretch>
        </p:blipFill>
        <p:spPr bwMode="auto">
          <a:xfrm>
            <a:off x="3532382" y="2253365"/>
            <a:ext cx="2875822" cy="921907"/>
          </a:xfrm>
          <a:prstGeom prst="rect">
            <a:avLst/>
          </a:prstGeom>
          <a:noFill/>
          <a:ln w="9525">
            <a:noFill/>
            <a:miter lim="800000"/>
            <a:headEnd/>
            <a:tailEnd/>
          </a:ln>
          <a:effectLst/>
        </p:spPr>
      </p:pic>
      <p:sp>
        <p:nvSpPr>
          <p:cNvPr id="44" name="AutoShape 18"/>
          <p:cNvSpPr>
            <a:spLocks noChangeArrowheads="1"/>
          </p:cNvSpPr>
          <p:nvPr/>
        </p:nvSpPr>
        <p:spPr bwMode="auto">
          <a:xfrm>
            <a:off x="3308158" y="2575673"/>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5" name="AutoShape 19"/>
          <p:cNvSpPr>
            <a:spLocks noChangeArrowheads="1"/>
          </p:cNvSpPr>
          <p:nvPr/>
        </p:nvSpPr>
        <p:spPr bwMode="auto">
          <a:xfrm>
            <a:off x="3308158" y="3896239"/>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7" name="Freeform 11"/>
          <p:cNvSpPr>
            <a:spLocks noEditPoints="1"/>
          </p:cNvSpPr>
          <p:nvPr/>
        </p:nvSpPr>
        <p:spPr bwMode="auto">
          <a:xfrm>
            <a:off x="8072988" y="4038959"/>
            <a:ext cx="886982" cy="616970"/>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テキスト ボックス 47"/>
          <p:cNvSpPr txBox="1"/>
          <p:nvPr/>
        </p:nvSpPr>
        <p:spPr>
          <a:xfrm>
            <a:off x="8072988" y="4292794"/>
            <a:ext cx="886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給与管理</a:t>
            </a:r>
          </a:p>
        </p:txBody>
      </p:sp>
      <p:sp>
        <p:nvSpPr>
          <p:cNvPr id="65" name="Rectangle 17"/>
          <p:cNvSpPr>
            <a:spLocks noChangeArrowheads="1"/>
          </p:cNvSpPr>
          <p:nvPr/>
        </p:nvSpPr>
        <p:spPr bwMode="auto">
          <a:xfrm>
            <a:off x="125221" y="2145353"/>
            <a:ext cx="476370" cy="2586637"/>
          </a:xfrm>
          <a:prstGeom prst="rect">
            <a:avLst/>
          </a:prstGeom>
          <a:solidFill>
            <a:srgbClr val="54C2F0"/>
          </a:solidFill>
          <a:ln w="9525" cap="flat" cmpd="sng" algn="ctr">
            <a:noFill/>
            <a:prstDash val="solid"/>
            <a:headEnd/>
            <a:tailEnd/>
          </a:ln>
          <a:effectLst/>
        </p:spPr>
        <p:txBody>
          <a:bodyPr vert="eaVert"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　職　金　計　算</a:t>
            </a:r>
          </a:p>
        </p:txBody>
      </p:sp>
    </p:spTree>
    <p:extLst>
      <p:ext uri="{BB962C8B-B14F-4D97-AF65-F5344CB8AC3E}">
        <p14:creationId xmlns:p14="http://schemas.microsoft.com/office/powerpoint/2010/main" val="317763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01</a:t>
            </a:r>
            <a:br>
              <a:rPr lang="en-US" altLang="ja-JP" b="0" dirty="0">
                <a:solidFill>
                  <a:schemeClr val="accent1"/>
                </a:solidFill>
              </a:rPr>
            </a:br>
            <a:r>
              <a:rPr lang="ja-JP" altLang="en-US" dirty="0"/>
              <a:t>システムフロー</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5877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人事管理（退職金管理）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退職金の予測計算処理</a:t>
            </a:r>
          </a:p>
        </p:txBody>
      </p:sp>
      <p:sp>
        <p:nvSpPr>
          <p:cNvPr id="6" name="テキスト プレースホルダー 5"/>
          <p:cNvSpPr>
            <a:spLocks noGrp="1"/>
          </p:cNvSpPr>
          <p:nvPr>
            <p:ph type="body" sz="quarter" idx="17"/>
          </p:nvPr>
        </p:nvSpPr>
        <p:spPr/>
        <p:txBody>
          <a:bodyPr/>
          <a:lstStyle/>
          <a:p>
            <a:r>
              <a:rPr kumimoji="1" lang="ja-JP" altLang="en-US" dirty="0"/>
              <a:t>退職金の予測計算を行うことが可能です。最大将来</a:t>
            </a:r>
            <a:r>
              <a:rPr lang="ja-JP" altLang="en-US" dirty="0"/>
              <a:t>５</a:t>
            </a:r>
            <a:r>
              <a:rPr kumimoji="1" lang="ja-JP" altLang="en-US" dirty="0"/>
              <a:t>年先までの退職予定者の退職金計算を実施できます</a:t>
            </a:r>
            <a:endParaRPr kumimoji="1" lang="en-US" altLang="ja-JP" dirty="0"/>
          </a:p>
          <a:p>
            <a:r>
              <a:rPr kumimoji="1" lang="ja-JP" altLang="en-US" dirty="0"/>
              <a:t>当年度末時点で予測される退職給付引当金を一律の貢献度（評価）により事前に計算を行えます</a:t>
            </a:r>
            <a:endParaRPr kumimoji="1" lang="en-US" altLang="ja-JP" dirty="0"/>
          </a:p>
        </p:txBody>
      </p:sp>
      <p:pic>
        <p:nvPicPr>
          <p:cNvPr id="7" name="図 6"/>
          <p:cNvPicPr>
            <a:picLocks noChangeAspect="1"/>
          </p:cNvPicPr>
          <p:nvPr/>
        </p:nvPicPr>
        <p:blipFill rotWithShape="1">
          <a:blip r:embed="rId3"/>
          <a:srcRect l="376" t="6930" r="10742" b="17625"/>
          <a:stretch/>
        </p:blipFill>
        <p:spPr>
          <a:xfrm>
            <a:off x="143508" y="2084431"/>
            <a:ext cx="3853185" cy="2044160"/>
          </a:xfrm>
          <a:prstGeom prst="rect">
            <a:avLst/>
          </a:prstGeom>
          <a:ln>
            <a:solidFill>
              <a:schemeClr val="bg1">
                <a:lumMod val="50000"/>
              </a:schemeClr>
            </a:solidFill>
          </a:ln>
        </p:spPr>
      </p:pic>
      <p:sp>
        <p:nvSpPr>
          <p:cNvPr id="8" name="Line 5"/>
          <p:cNvSpPr>
            <a:spLocks noChangeShapeType="1"/>
          </p:cNvSpPr>
          <p:nvPr/>
        </p:nvSpPr>
        <p:spPr bwMode="auto">
          <a:xfrm>
            <a:off x="2449032" y="3076280"/>
            <a:ext cx="1125537" cy="0"/>
          </a:xfrm>
          <a:prstGeom prst="line">
            <a:avLst/>
          </a:prstGeom>
          <a:noFill/>
          <a:ln w="9525">
            <a:no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 name="Rectangle 7"/>
          <p:cNvSpPr>
            <a:spLocks noChangeArrowheads="1"/>
          </p:cNvSpPr>
          <p:nvPr/>
        </p:nvSpPr>
        <p:spPr bwMode="auto">
          <a:xfrm>
            <a:off x="228912" y="3266016"/>
            <a:ext cx="3345657" cy="48087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 name="Rectangle 8"/>
          <p:cNvSpPr>
            <a:spLocks noChangeArrowheads="1"/>
          </p:cNvSpPr>
          <p:nvPr/>
        </p:nvSpPr>
        <p:spPr bwMode="auto">
          <a:xfrm>
            <a:off x="999186" y="2135700"/>
            <a:ext cx="1080120" cy="19269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1" name="Rectangle 9"/>
          <p:cNvSpPr>
            <a:spLocks noChangeArrowheads="1"/>
          </p:cNvSpPr>
          <p:nvPr/>
        </p:nvSpPr>
        <p:spPr bwMode="auto">
          <a:xfrm>
            <a:off x="4082096" y="2940459"/>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将来の退職予定者</a:t>
            </a:r>
          </a:p>
        </p:txBody>
      </p:sp>
      <p:sp>
        <p:nvSpPr>
          <p:cNvPr id="12" name="Rectangle 10"/>
          <p:cNvSpPr>
            <a:spLocks noChangeArrowheads="1"/>
          </p:cNvSpPr>
          <p:nvPr/>
        </p:nvSpPr>
        <p:spPr bwMode="auto">
          <a:xfrm>
            <a:off x="4082097" y="3434620"/>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当年末の退職金引当金</a:t>
            </a:r>
          </a:p>
        </p:txBody>
      </p:sp>
      <p:sp>
        <p:nvSpPr>
          <p:cNvPr id="13" name="Rectangle 11"/>
          <p:cNvSpPr>
            <a:spLocks noChangeArrowheads="1"/>
          </p:cNvSpPr>
          <p:nvPr/>
        </p:nvSpPr>
        <p:spPr bwMode="auto">
          <a:xfrm>
            <a:off x="5989693" y="1914611"/>
            <a:ext cx="3010799" cy="1385888"/>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Text Box 12"/>
          <p:cNvSpPr txBox="1">
            <a:spLocks noChangeArrowheads="1"/>
          </p:cNvSpPr>
          <p:nvPr/>
        </p:nvSpPr>
        <p:spPr bwMode="auto">
          <a:xfrm>
            <a:off x="6080181" y="2005099"/>
            <a:ext cx="1583710"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sng" strike="noStrike" kern="0" cap="none" spc="0" normalizeH="0" baseline="0" noProof="0" dirty="0">
                <a:ln>
                  <a:noFill/>
                </a:ln>
                <a:solidFill>
                  <a:srgbClr val="0065AE"/>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仮計算するための要素</a:t>
            </a:r>
          </a:p>
        </p:txBody>
      </p:sp>
      <p:sp>
        <p:nvSpPr>
          <p:cNvPr id="15" name="Rectangle 13"/>
          <p:cNvSpPr>
            <a:spLocks noChangeArrowheads="1"/>
          </p:cNvSpPr>
          <p:nvPr/>
        </p:nvSpPr>
        <p:spPr bwMode="auto">
          <a:xfrm>
            <a:off x="6124631"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退職理由</a:t>
            </a:r>
          </a:p>
        </p:txBody>
      </p:sp>
      <p:sp>
        <p:nvSpPr>
          <p:cNvPr id="16" name="Rectangle 14"/>
          <p:cNvSpPr>
            <a:spLocks noChangeArrowheads="1"/>
          </p:cNvSpPr>
          <p:nvPr/>
        </p:nvSpPr>
        <p:spPr bwMode="auto">
          <a:xfrm>
            <a:off x="7555458"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一律の評価ランク</a:t>
            </a:r>
          </a:p>
        </p:txBody>
      </p:sp>
      <p:sp>
        <p:nvSpPr>
          <p:cNvPr id="17" name="Rectangle 15"/>
          <p:cNvSpPr>
            <a:spLocks noChangeArrowheads="1"/>
          </p:cNvSpPr>
          <p:nvPr/>
        </p:nvSpPr>
        <p:spPr bwMode="auto">
          <a:xfrm>
            <a:off x="6126218" y="2635336"/>
            <a:ext cx="1301019"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勤続年数</a:t>
            </a:r>
          </a:p>
        </p:txBody>
      </p:sp>
      <p:sp>
        <p:nvSpPr>
          <p:cNvPr id="18" name="Rectangle 16"/>
          <p:cNvSpPr>
            <a:spLocks noChangeArrowheads="1"/>
          </p:cNvSpPr>
          <p:nvPr/>
        </p:nvSpPr>
        <p:spPr bwMode="auto">
          <a:xfrm>
            <a:off x="7555458" y="2635336"/>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一律のポイント単価</a:t>
            </a:r>
          </a:p>
        </p:txBody>
      </p:sp>
      <p:sp>
        <p:nvSpPr>
          <p:cNvPr id="19" name="Rectangle 17"/>
          <p:cNvSpPr>
            <a:spLocks noChangeArrowheads="1"/>
          </p:cNvSpPr>
          <p:nvPr/>
        </p:nvSpPr>
        <p:spPr bwMode="auto">
          <a:xfrm>
            <a:off x="6124631" y="2949661"/>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資格別評定</a:t>
            </a:r>
          </a:p>
        </p:txBody>
      </p:sp>
      <p:sp>
        <p:nvSpPr>
          <p:cNvPr id="20" name="AutoShape 18"/>
          <p:cNvSpPr>
            <a:spLocks noChangeArrowheads="1"/>
          </p:cNvSpPr>
          <p:nvPr/>
        </p:nvSpPr>
        <p:spPr bwMode="auto">
          <a:xfrm>
            <a:off x="5609845" y="3052428"/>
            <a:ext cx="269875" cy="630237"/>
          </a:xfrm>
          <a:prstGeom prst="chevron">
            <a:avLst>
              <a:gd name="adj"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143508" y="4119009"/>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a:t>
            </a:r>
            <a:r>
              <a:rPr kumimoji="0" lang="en-US" altLang="ja-JP"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5</a:t>
            </a: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年先まで退職予定者の退職金計算</a:t>
            </a:r>
          </a:p>
        </p:txBody>
      </p:sp>
      <p:sp>
        <p:nvSpPr>
          <p:cNvPr id="22" name="Text Box 20"/>
          <p:cNvSpPr txBox="1">
            <a:spLocks noChangeArrowheads="1"/>
          </p:cNvSpPr>
          <p:nvPr/>
        </p:nvSpPr>
        <p:spPr bwMode="auto">
          <a:xfrm>
            <a:off x="143508" y="4443045"/>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当年末の退職金引当金予定額の計算</a:t>
            </a:r>
          </a:p>
        </p:txBody>
      </p:sp>
      <p:pic>
        <p:nvPicPr>
          <p:cNvPr id="23" name="Picture 22"/>
          <p:cNvPicPr>
            <a:picLocks noChangeAspect="1" noChangeArrowheads="1"/>
          </p:cNvPicPr>
          <p:nvPr/>
        </p:nvPicPr>
        <p:blipFill rotWithShape="1">
          <a:blip r:embed="rId4" cstate="screen"/>
          <a:srcRect b="11919"/>
          <a:stretch/>
        </p:blipFill>
        <p:spPr bwMode="auto">
          <a:xfrm>
            <a:off x="6003928" y="3446556"/>
            <a:ext cx="3005701" cy="1393446"/>
          </a:xfrm>
          <a:prstGeom prst="rect">
            <a:avLst/>
          </a:prstGeom>
          <a:noFill/>
          <a:ln w="9525">
            <a:solidFill>
              <a:srgbClr val="0065AE">
                <a:lumMod val="60000"/>
                <a:lumOff val="40000"/>
              </a:srgbClr>
            </a:solidFill>
            <a:miter lim="800000"/>
            <a:headEnd/>
            <a:tailEnd/>
          </a:ln>
        </p:spPr>
      </p:pic>
      <p:sp>
        <p:nvSpPr>
          <p:cNvPr id="2" name="スライド番号プレースホルダー 1"/>
          <p:cNvSpPr>
            <a:spLocks noGrp="1"/>
          </p:cNvSpPr>
          <p:nvPr>
            <p:ph type="sldNum" sz="quarter" idx="12"/>
          </p:nvPr>
        </p:nvSpPr>
        <p:spPr>
          <a:xfrm>
            <a:off x="8532381" y="4920910"/>
            <a:ext cx="360000" cy="146090"/>
          </a:xfrm>
        </p:spPr>
        <p:txBody>
          <a:bodyPr/>
          <a:lstStyle/>
          <a:p>
            <a:fld id="{78AE49ED-73EF-499C-8307-28EB0E7CF529}" type="slidenum">
              <a:rPr kumimoji="1" lang="ja-JP" altLang="en-US" smtClean="0"/>
              <a:t>30</a:t>
            </a:fld>
            <a:endParaRPr kumimoji="1" lang="ja-JP" altLang="en-US" dirty="0"/>
          </a:p>
        </p:txBody>
      </p:sp>
    </p:spTree>
    <p:extLst>
      <p:ext uri="{BB962C8B-B14F-4D97-AF65-F5344CB8AC3E}">
        <p14:creationId xmlns:p14="http://schemas.microsoft.com/office/powerpoint/2010/main" val="42490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79512" y="591530"/>
            <a:ext cx="6480720" cy="315310"/>
          </a:xfrm>
        </p:spPr>
        <p:txBody>
          <a:bodyPr/>
          <a:lstStyle/>
          <a:p>
            <a:r>
              <a:rPr lang="ja-JP" altLang="en-US" dirty="0"/>
              <a:t>退職給付引当金・退職金支払の仕訳を作成、統合会計へ連携</a:t>
            </a:r>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仕訳の内容は社員区分または役職により、従業員と役員の振分けが可能です。また従業員の</a:t>
            </a:r>
            <a:endParaRPr kumimoji="1" lang="en-US" altLang="ja-JP" dirty="0"/>
          </a:p>
          <a:p>
            <a:r>
              <a:rPr kumimoji="1" lang="ja-JP" altLang="en-US" dirty="0"/>
              <a:t>所属異動変更履歴をチェックし、退職金給付引当金の所属部門間の振替も行います</a:t>
            </a:r>
            <a:endParaRPr kumimoji="1" lang="en-US" altLang="ja-JP" dirty="0"/>
          </a:p>
          <a:p>
            <a:r>
              <a:rPr lang="ja-JP" altLang="en-US" dirty="0"/>
              <a:t>本支店間の処理が発生した場合は、設定に応じて本支店間の仕訳データを作成します</a:t>
            </a:r>
            <a:endParaRPr lang="en-US" altLang="ja-JP" dirty="0"/>
          </a:p>
        </p:txBody>
      </p:sp>
      <p:sp>
        <p:nvSpPr>
          <p:cNvPr id="8" name="Rectangle 3"/>
          <p:cNvSpPr>
            <a:spLocks noChangeArrowheads="1"/>
          </p:cNvSpPr>
          <p:nvPr/>
        </p:nvSpPr>
        <p:spPr bwMode="auto">
          <a:xfrm>
            <a:off x="536414" y="1839370"/>
            <a:ext cx="3986597" cy="1433221"/>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Line 6"/>
          <p:cNvSpPr>
            <a:spLocks noChangeShapeType="1"/>
          </p:cNvSpPr>
          <p:nvPr/>
        </p:nvSpPr>
        <p:spPr bwMode="auto">
          <a:xfrm>
            <a:off x="2798706" y="1658417"/>
            <a:ext cx="1125537" cy="0"/>
          </a:xfrm>
          <a:prstGeom prst="line">
            <a:avLst/>
          </a:prstGeom>
          <a:noFill/>
          <a:ln w="9525">
            <a:no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 name="Rectangle 7"/>
          <p:cNvSpPr>
            <a:spLocks noChangeArrowheads="1"/>
          </p:cNvSpPr>
          <p:nvPr/>
        </p:nvSpPr>
        <p:spPr bwMode="auto">
          <a:xfrm>
            <a:off x="529136" y="3346434"/>
            <a:ext cx="3993875"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1" name="Rectangle 8"/>
          <p:cNvSpPr>
            <a:spLocks noChangeArrowheads="1"/>
          </p:cNvSpPr>
          <p:nvPr/>
        </p:nvSpPr>
        <p:spPr bwMode="auto">
          <a:xfrm>
            <a:off x="4608780" y="3346434"/>
            <a:ext cx="3995668"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4600604" y="1832934"/>
            <a:ext cx="4003844" cy="1439657"/>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Rectangle 10"/>
          <p:cNvSpPr>
            <a:spLocks noChangeArrowheads="1"/>
          </p:cNvSpPr>
          <p:nvPr/>
        </p:nvSpPr>
        <p:spPr bwMode="auto">
          <a:xfrm>
            <a:off x="4611405" y="335232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退職一時金支払</a:t>
            </a:r>
          </a:p>
        </p:txBody>
      </p:sp>
      <p:sp>
        <p:nvSpPr>
          <p:cNvPr id="14" name="Rectangle 11"/>
          <p:cNvSpPr>
            <a:spLocks noChangeArrowheads="1"/>
          </p:cNvSpPr>
          <p:nvPr/>
        </p:nvSpPr>
        <p:spPr bwMode="auto">
          <a:xfrm>
            <a:off x="519289" y="334643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退職給付引当金計上</a:t>
            </a:r>
          </a:p>
        </p:txBody>
      </p:sp>
      <p:sp>
        <p:nvSpPr>
          <p:cNvPr id="15" name="Text Box 12"/>
          <p:cNvSpPr txBox="1">
            <a:spLocks noChangeArrowheads="1"/>
          </p:cNvSpPr>
          <p:nvPr/>
        </p:nvSpPr>
        <p:spPr bwMode="auto">
          <a:xfrm>
            <a:off x="6413767" y="3882418"/>
            <a:ext cx="184731"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Text Box 13"/>
          <p:cNvSpPr txBox="1">
            <a:spLocks noChangeArrowheads="1"/>
          </p:cNvSpPr>
          <p:nvPr/>
        </p:nvSpPr>
        <p:spPr bwMode="auto">
          <a:xfrm>
            <a:off x="472099" y="3751040"/>
            <a:ext cx="1890712"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当年度分　退職金費用</a:t>
            </a:r>
          </a:p>
        </p:txBody>
      </p:sp>
      <p:sp>
        <p:nvSpPr>
          <p:cNvPr id="17" name="Text Box 14"/>
          <p:cNvSpPr txBox="1">
            <a:spLocks noChangeArrowheads="1"/>
          </p:cNvSpPr>
          <p:nvPr/>
        </p:nvSpPr>
        <p:spPr bwMode="auto">
          <a:xfrm>
            <a:off x="4797692" y="3751040"/>
            <a:ext cx="1844675"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退職金支払額</a:t>
            </a:r>
          </a:p>
        </p:txBody>
      </p:sp>
      <p:sp>
        <p:nvSpPr>
          <p:cNvPr id="49" name="AutoShape 2"/>
          <p:cNvSpPr>
            <a:spLocks noChangeArrowheads="1"/>
          </p:cNvSpPr>
          <p:nvPr/>
        </p:nvSpPr>
        <p:spPr bwMode="auto">
          <a:xfrm>
            <a:off x="358775" y="1759063"/>
            <a:ext cx="8425225" cy="2384965"/>
          </a:xfrm>
          <a:prstGeom prst="flowChartAlternateProcess">
            <a:avLst/>
          </a:prstGeom>
          <a:noFill/>
          <a:ln w="25400" cap="flat" cmpd="sng" algn="ctr">
            <a:solidFill>
              <a:srgbClr val="54C2F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8" name="Rectangle 15"/>
          <p:cNvSpPr>
            <a:spLocks noChangeArrowheads="1"/>
          </p:cNvSpPr>
          <p:nvPr/>
        </p:nvSpPr>
        <p:spPr bwMode="auto">
          <a:xfrm>
            <a:off x="4612710" y="1838824"/>
            <a:ext cx="1624581" cy="268288"/>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部門移動</a:t>
            </a:r>
          </a:p>
        </p:txBody>
      </p:sp>
      <p:sp>
        <p:nvSpPr>
          <p:cNvPr id="19" name="Text Box 16"/>
          <p:cNvSpPr txBox="1">
            <a:spLocks noChangeArrowheads="1"/>
          </p:cNvSpPr>
          <p:nvPr/>
        </p:nvSpPr>
        <p:spPr bwMode="auto">
          <a:xfrm>
            <a:off x="1981951" y="2823844"/>
            <a:ext cx="674688" cy="315912"/>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役員</a:t>
            </a:r>
          </a:p>
        </p:txBody>
      </p:sp>
      <p:sp>
        <p:nvSpPr>
          <p:cNvPr id="20" name="AutoShape 17"/>
          <p:cNvSpPr>
            <a:spLocks/>
          </p:cNvSpPr>
          <p:nvPr/>
        </p:nvSpPr>
        <p:spPr bwMode="auto">
          <a:xfrm>
            <a:off x="1712076" y="2372994"/>
            <a:ext cx="179388" cy="765175"/>
          </a:xfrm>
          <a:prstGeom prst="leftBrace">
            <a:avLst>
              <a:gd name="adj1" fmla="val 35546"/>
              <a:gd name="adj2" fmla="val 50000"/>
            </a:avLst>
          </a:prstGeom>
          <a:noFill/>
          <a:ln w="22225">
            <a:solidFill>
              <a:srgbClr val="8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7" name="Freeform 11"/>
          <p:cNvSpPr>
            <a:spLocks noEditPoints="1"/>
          </p:cNvSpPr>
          <p:nvPr/>
        </p:nvSpPr>
        <p:spPr bwMode="auto">
          <a:xfrm>
            <a:off x="5842437" y="4226365"/>
            <a:ext cx="1735075" cy="82966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 name="Text Box 18"/>
          <p:cNvSpPr txBox="1">
            <a:spLocks noChangeArrowheads="1"/>
          </p:cNvSpPr>
          <p:nvPr/>
        </p:nvSpPr>
        <p:spPr bwMode="auto">
          <a:xfrm>
            <a:off x="2745539" y="2446019"/>
            <a:ext cx="1172116"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a:t>
            </a:r>
          </a:p>
        </p:txBody>
      </p:sp>
      <p:sp>
        <p:nvSpPr>
          <p:cNvPr id="22" name="Text Box 19"/>
          <p:cNvSpPr txBox="1">
            <a:spLocks noChangeArrowheads="1"/>
          </p:cNvSpPr>
          <p:nvPr/>
        </p:nvSpPr>
        <p:spPr bwMode="auto">
          <a:xfrm>
            <a:off x="2745539" y="2822256"/>
            <a:ext cx="1454244"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役員退職慰労引当金</a:t>
            </a:r>
          </a:p>
        </p:txBody>
      </p:sp>
      <p:sp>
        <p:nvSpPr>
          <p:cNvPr id="23" name="Text Box 20"/>
          <p:cNvSpPr txBox="1">
            <a:spLocks noChangeArrowheads="1"/>
          </p:cNvSpPr>
          <p:nvPr/>
        </p:nvSpPr>
        <p:spPr bwMode="auto">
          <a:xfrm>
            <a:off x="1981951" y="2396806"/>
            <a:ext cx="674688" cy="336550"/>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従業員</a:t>
            </a:r>
          </a:p>
        </p:txBody>
      </p:sp>
      <p:sp>
        <p:nvSpPr>
          <p:cNvPr id="24" name="Rectangle 21"/>
          <p:cNvSpPr>
            <a:spLocks noChangeArrowheads="1"/>
          </p:cNvSpPr>
          <p:nvPr/>
        </p:nvSpPr>
        <p:spPr bwMode="auto">
          <a:xfrm>
            <a:off x="811964" y="2417444"/>
            <a:ext cx="855662" cy="71913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役職</a:t>
            </a: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5" name="Text Box 22"/>
          <p:cNvSpPr txBox="1">
            <a:spLocks noChangeArrowheads="1"/>
          </p:cNvSpPr>
          <p:nvPr/>
        </p:nvSpPr>
        <p:spPr bwMode="auto">
          <a:xfrm>
            <a:off x="4653115" y="2192974"/>
            <a:ext cx="3951333" cy="430887"/>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異動にともない、費用計上部門が前期と当期で異なる場合に、退職給付引当金の振替を行います</a:t>
            </a:r>
          </a:p>
        </p:txBody>
      </p:sp>
      <p:sp>
        <p:nvSpPr>
          <p:cNvPr id="26" name="Rectangle 23"/>
          <p:cNvSpPr>
            <a:spLocks noChangeArrowheads="1"/>
          </p:cNvSpPr>
          <p:nvPr/>
        </p:nvSpPr>
        <p:spPr bwMode="auto">
          <a:xfrm>
            <a:off x="539040" y="1843673"/>
            <a:ext cx="2255779"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役員・従業員の勘定科目振分け</a:t>
            </a:r>
          </a:p>
        </p:txBody>
      </p:sp>
      <p:sp>
        <p:nvSpPr>
          <p:cNvPr id="27" name="Text Box 24"/>
          <p:cNvSpPr txBox="1">
            <a:spLocks noChangeArrowheads="1"/>
          </p:cNvSpPr>
          <p:nvPr/>
        </p:nvSpPr>
        <p:spPr bwMode="auto">
          <a:xfrm>
            <a:off x="682687" y="2156970"/>
            <a:ext cx="3970428"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社員区分もしくは役職により、設定科目を振分します</a:t>
            </a:r>
          </a:p>
        </p:txBody>
      </p:sp>
      <p:sp>
        <p:nvSpPr>
          <p:cNvPr id="28" name="AutoShape 25"/>
          <p:cNvSpPr>
            <a:spLocks noChangeArrowheads="1"/>
          </p:cNvSpPr>
          <p:nvPr/>
        </p:nvSpPr>
        <p:spPr bwMode="auto">
          <a:xfrm>
            <a:off x="2391497"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退職給付引当金　仕訳</a:t>
            </a:r>
          </a:p>
        </p:txBody>
      </p:sp>
      <p:sp>
        <p:nvSpPr>
          <p:cNvPr id="29" name="AutoShape 26"/>
          <p:cNvSpPr>
            <a:spLocks noChangeArrowheads="1"/>
          </p:cNvSpPr>
          <p:nvPr/>
        </p:nvSpPr>
        <p:spPr bwMode="auto">
          <a:xfrm>
            <a:off x="6471140"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退職金支払仕訳</a:t>
            </a:r>
          </a:p>
        </p:txBody>
      </p:sp>
      <p:sp>
        <p:nvSpPr>
          <p:cNvPr id="30" name="Line 27"/>
          <p:cNvSpPr>
            <a:spLocks noChangeShapeType="1"/>
          </p:cNvSpPr>
          <p:nvPr/>
        </p:nvSpPr>
        <p:spPr bwMode="auto">
          <a:xfrm>
            <a:off x="4717476" y="2623825"/>
            <a:ext cx="3735387" cy="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Line 28"/>
          <p:cNvSpPr>
            <a:spLocks noChangeShapeType="1"/>
          </p:cNvSpPr>
          <p:nvPr/>
        </p:nvSpPr>
        <p:spPr bwMode="auto">
          <a:xfrm>
            <a:off x="6471663" y="2623825"/>
            <a:ext cx="0" cy="54000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2" name="Text Box 29"/>
          <p:cNvSpPr txBox="1">
            <a:spLocks noChangeArrowheads="1"/>
          </p:cNvSpPr>
          <p:nvPr/>
        </p:nvSpPr>
        <p:spPr bwMode="auto">
          <a:xfrm>
            <a:off x="4653115" y="2657251"/>
            <a:ext cx="1665288"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A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33" name="Text Box 30"/>
          <p:cNvSpPr txBox="1">
            <a:spLocks noChangeArrowheads="1"/>
          </p:cNvSpPr>
          <p:nvPr/>
        </p:nvSpPr>
        <p:spPr bwMode="auto">
          <a:xfrm>
            <a:off x="6476052" y="2653350"/>
            <a:ext cx="1665287"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B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48" name="屈折矢印 47"/>
          <p:cNvSpPr/>
          <p:nvPr/>
        </p:nvSpPr>
        <p:spPr>
          <a:xfrm rot="16200000" flipH="1" flipV="1">
            <a:off x="4606034" y="3996183"/>
            <a:ext cx="875069" cy="1266566"/>
          </a:xfrm>
          <a:prstGeom prst="bentUpArrow">
            <a:avLst>
              <a:gd name="adj1" fmla="val 42284"/>
              <a:gd name="adj2" fmla="val 50000"/>
              <a:gd name="adj3" fmla="val 50000"/>
            </a:avLst>
          </a:prstGeom>
          <a:solidFill>
            <a:srgbClr val="F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bwMode="auto">
          <a:xfrm>
            <a:off x="4527865" y="4479962"/>
            <a:ext cx="816156" cy="276999"/>
          </a:xfrm>
          <a:prstGeom prst="rect">
            <a:avLst/>
          </a:prstGeom>
          <a:noFill/>
          <a:ln w="9525">
            <a:noFill/>
            <a:miter lim="800000"/>
            <a:headEnd/>
            <a:tailEn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仕訳連携</a:t>
            </a:r>
          </a:p>
        </p:txBody>
      </p:sp>
      <p:sp>
        <p:nvSpPr>
          <p:cNvPr id="36" name="テキスト ボックス 35"/>
          <p:cNvSpPr txBox="1"/>
          <p:nvPr/>
        </p:nvSpPr>
        <p:spPr>
          <a:xfrm>
            <a:off x="5824575" y="4556788"/>
            <a:ext cx="18437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solidFill>
                  <a:prstClr val="white"/>
                </a:solidFill>
                <a:effectLst/>
                <a:uLnTx/>
                <a:uFillTx/>
                <a:latin typeface="メイリオ"/>
                <a:ea typeface="メイリオ"/>
                <a:cs typeface="+mn-cs"/>
              </a:rPr>
              <a:t>SuperStream</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統合会計</a:t>
            </a:r>
          </a:p>
        </p:txBody>
      </p:sp>
    </p:spTree>
    <p:extLst>
      <p:ext uri="{BB962C8B-B14F-4D97-AF65-F5344CB8AC3E}">
        <p14:creationId xmlns:p14="http://schemas.microsoft.com/office/powerpoint/2010/main" val="1974095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04</a:t>
            </a:r>
            <a:br>
              <a:rPr lang="en-US" altLang="ja-JP" b="0" dirty="0">
                <a:solidFill>
                  <a:schemeClr val="accent1"/>
                </a:solidFill>
              </a:rPr>
            </a:br>
            <a:r>
              <a:rPr lang="ja-JP" altLang="en-US" dirty="0"/>
              <a:t>マイナンバー対応について</a:t>
            </a:r>
            <a:br>
              <a:rPr lang="en-US" altLang="ja-JP" dirty="0"/>
            </a:br>
            <a:r>
              <a:rPr lang="ja-JP" altLang="en-US" dirty="0"/>
              <a:t>（人事・給与共通）</a:t>
            </a:r>
            <a:br>
              <a:rPr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564150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マイナンバーの取得から破棄までを一元管理</a:t>
            </a:r>
          </a:p>
        </p:txBody>
      </p:sp>
      <p:sp>
        <p:nvSpPr>
          <p:cNvPr id="6" name="テキスト プレースホルダー 5"/>
          <p:cNvSpPr>
            <a:spLocks noGrp="1"/>
          </p:cNvSpPr>
          <p:nvPr>
            <p:ph type="body" sz="quarter" idx="17"/>
          </p:nvPr>
        </p:nvSpPr>
        <p:spPr/>
        <p:txBody>
          <a:bodyPr/>
          <a:lstStyle/>
          <a:p>
            <a:r>
              <a:rPr kumimoji="1" lang="en-US" altLang="ja-JP" dirty="0"/>
              <a:t>Web</a:t>
            </a:r>
            <a:r>
              <a:rPr kumimoji="1" lang="ja-JP" altLang="en-US" dirty="0"/>
              <a:t>アプリケーション（人事諸届・照会）を利用してマイナンバー情報を収集し、暗号化された</a:t>
            </a:r>
            <a:r>
              <a:rPr kumimoji="1" lang="en-US" altLang="ja-JP" dirty="0"/>
              <a:t>DB</a:t>
            </a:r>
            <a:r>
              <a:rPr kumimoji="1" lang="ja-JP" altLang="en-US" dirty="0"/>
              <a:t>で管理します。退職者のマイナンバーの有効期限を一括設定することも可能です</a:t>
            </a:r>
          </a:p>
        </p:txBody>
      </p:sp>
      <p:sp>
        <p:nvSpPr>
          <p:cNvPr id="7" name="角丸四角形 6"/>
          <p:cNvSpPr/>
          <p:nvPr/>
        </p:nvSpPr>
        <p:spPr>
          <a:xfrm>
            <a:off x="6012160" y="2723966"/>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179515" y="1624204"/>
            <a:ext cx="2664293" cy="3179793"/>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179512" y="1624205"/>
            <a:ext cx="2664295" cy="271056"/>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取　得</a:t>
            </a:r>
          </a:p>
        </p:txBody>
      </p:sp>
      <p:sp>
        <p:nvSpPr>
          <p:cNvPr id="10" name="Freeform 305"/>
          <p:cNvSpPr>
            <a:spLocks noEditPoints="1"/>
          </p:cNvSpPr>
          <p:nvPr/>
        </p:nvSpPr>
        <p:spPr bwMode="auto">
          <a:xfrm>
            <a:off x="251520" y="3903898"/>
            <a:ext cx="399963" cy="366061"/>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251520" y="1970898"/>
            <a:ext cx="372017" cy="337383"/>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Freeform 418"/>
          <p:cNvSpPr>
            <a:spLocks noEditPoints="1"/>
          </p:cNvSpPr>
          <p:nvPr/>
        </p:nvSpPr>
        <p:spPr bwMode="auto">
          <a:xfrm>
            <a:off x="251520" y="2967794"/>
            <a:ext cx="358241" cy="2692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5" name="テキスト ボックス 14"/>
          <p:cNvSpPr txBox="1"/>
          <p:nvPr/>
        </p:nvSpPr>
        <p:spPr bwMode="black">
          <a:xfrm>
            <a:off x="812652" y="2990369"/>
            <a:ext cx="1542089"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画像データ</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テキスト ボックス 15"/>
          <p:cNvSpPr txBox="1"/>
          <p:nvPr/>
        </p:nvSpPr>
        <p:spPr bwMode="black">
          <a:xfrm>
            <a:off x="795810" y="4011910"/>
            <a:ext cx="985847"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紙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コピー</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7" name="テキスト ボックス 16"/>
          <p:cNvSpPr txBox="1"/>
          <p:nvPr/>
        </p:nvSpPr>
        <p:spPr bwMode="black">
          <a:xfrm>
            <a:off x="809049" y="1984245"/>
            <a:ext cx="1825821"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Web+</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画像データ添付</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8" name="角丸四角形 17"/>
          <p:cNvSpPr/>
          <p:nvPr/>
        </p:nvSpPr>
        <p:spPr>
          <a:xfrm>
            <a:off x="2987824" y="1624204"/>
            <a:ext cx="2880320" cy="3179793"/>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9" name="角丸四角形 18"/>
          <p:cNvSpPr/>
          <p:nvPr/>
        </p:nvSpPr>
        <p:spPr>
          <a:xfrm>
            <a:off x="2987824" y="1624205"/>
            <a:ext cx="2880320"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管　理</a:t>
            </a:r>
          </a:p>
        </p:txBody>
      </p:sp>
      <p:sp>
        <p:nvSpPr>
          <p:cNvPr id="20" name="Freeform 364"/>
          <p:cNvSpPr>
            <a:spLocks noEditPoints="1"/>
          </p:cNvSpPr>
          <p:nvPr/>
        </p:nvSpPr>
        <p:spPr bwMode="auto">
          <a:xfrm>
            <a:off x="3917193" y="3429842"/>
            <a:ext cx="654715" cy="62647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4162067" y="412212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4596068" y="387009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角丸四角形 22"/>
          <p:cNvSpPr/>
          <p:nvPr/>
        </p:nvSpPr>
        <p:spPr>
          <a:xfrm>
            <a:off x="6012157" y="1624205"/>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4" name="角丸四角形 23"/>
          <p:cNvSpPr/>
          <p:nvPr/>
        </p:nvSpPr>
        <p:spPr>
          <a:xfrm>
            <a:off x="6012152" y="1624205"/>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通　知</a:t>
            </a:r>
          </a:p>
        </p:txBody>
      </p:sp>
      <p:sp>
        <p:nvSpPr>
          <p:cNvPr id="25" name="角丸四角形 24"/>
          <p:cNvSpPr/>
          <p:nvPr/>
        </p:nvSpPr>
        <p:spPr>
          <a:xfrm>
            <a:off x="6020918" y="3823727"/>
            <a:ext cx="2916324" cy="980270"/>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6" name="角丸四角形 25"/>
          <p:cNvSpPr/>
          <p:nvPr/>
        </p:nvSpPr>
        <p:spPr>
          <a:xfrm>
            <a:off x="6021079" y="3823727"/>
            <a:ext cx="2916003"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破　棄</a:t>
            </a:r>
          </a:p>
        </p:txBody>
      </p:sp>
      <p:grpSp>
        <p:nvGrpSpPr>
          <p:cNvPr id="27" name="グループ化 93"/>
          <p:cNvGrpSpPr/>
          <p:nvPr/>
        </p:nvGrpSpPr>
        <p:grpSpPr>
          <a:xfrm>
            <a:off x="8037335" y="4144962"/>
            <a:ext cx="352262" cy="438835"/>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41275"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cxnSp>
          <p:nvCxnSpPr>
            <p:cNvPr id="29" name="直線コネクタ 28"/>
            <p:cNvCxnSpPr/>
            <p:nvPr/>
          </p:nvCxnSpPr>
          <p:spPr>
            <a:xfrm>
              <a:off x="5659629" y="4101920"/>
              <a:ext cx="0" cy="337424"/>
            </a:xfrm>
            <a:prstGeom prst="line">
              <a:avLst/>
            </a:prstGeom>
            <a:noFill/>
            <a:ln w="28575"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28575" cap="flat" cmpd="sng" algn="ctr">
              <a:solidFill>
                <a:srgbClr val="54C2F0"/>
              </a:solidFill>
              <a:prstDash val="solid"/>
            </a:ln>
            <a:effectLst/>
          </p:spPr>
        </p:cxnSp>
        <p:cxnSp>
          <p:nvCxnSpPr>
            <p:cNvPr id="31" name="直線コネクタ 30"/>
            <p:cNvCxnSpPr/>
            <p:nvPr/>
          </p:nvCxnSpPr>
          <p:spPr>
            <a:xfrm>
              <a:off x="5585760" y="4101920"/>
              <a:ext cx="0" cy="337424"/>
            </a:xfrm>
            <a:prstGeom prst="line">
              <a:avLst/>
            </a:prstGeom>
            <a:noFill/>
            <a:ln w="28575"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41275"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grpSp>
      <p:sp>
        <p:nvSpPr>
          <p:cNvPr id="34" name="テキスト ボックス 33"/>
          <p:cNvSpPr txBox="1"/>
          <p:nvPr/>
        </p:nvSpPr>
        <p:spPr bwMode="black">
          <a:xfrm>
            <a:off x="7906433" y="4626181"/>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5" name="Freeform 382"/>
          <p:cNvSpPr>
            <a:spLocks noEditPoints="1"/>
          </p:cNvSpPr>
          <p:nvPr/>
        </p:nvSpPr>
        <p:spPr bwMode="auto">
          <a:xfrm>
            <a:off x="6801616" y="4168934"/>
            <a:ext cx="339922" cy="311322"/>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6" name="テキスト ボックス 35"/>
          <p:cNvSpPr txBox="1"/>
          <p:nvPr/>
        </p:nvSpPr>
        <p:spPr bwMode="black">
          <a:xfrm>
            <a:off x="7223589" y="418434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有効期限</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一括設定</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7" name="Freeform 438"/>
          <p:cNvSpPr>
            <a:spLocks noEditPoints="1"/>
          </p:cNvSpPr>
          <p:nvPr/>
        </p:nvSpPr>
        <p:spPr bwMode="auto">
          <a:xfrm>
            <a:off x="4744226" y="3414033"/>
            <a:ext cx="273509" cy="415355"/>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bwMode="black">
          <a:xfrm>
            <a:off x="3325931" y="4429440"/>
            <a:ext cx="2304256" cy="338554"/>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マイナンバーの関係する画面は</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管理者パスワードが必要</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pic>
        <p:nvPicPr>
          <p:cNvPr id="39" name="Picture 1"/>
          <p:cNvPicPr>
            <a:picLocks noChangeAspect="1" noChangeArrowheads="1"/>
          </p:cNvPicPr>
          <p:nvPr/>
        </p:nvPicPr>
        <p:blipFill>
          <a:blip r:embed="rId3" cstate="email"/>
          <a:srcRect/>
          <a:stretch>
            <a:fillRect/>
          </a:stretch>
        </p:blipFill>
        <p:spPr bwMode="auto">
          <a:xfrm>
            <a:off x="1931507" y="4315032"/>
            <a:ext cx="624177" cy="389564"/>
          </a:xfrm>
          <a:prstGeom prst="rect">
            <a:avLst/>
          </a:prstGeom>
          <a:noFill/>
          <a:ln w="9525">
            <a:noFill/>
            <a:miter lim="800000"/>
            <a:headEnd/>
            <a:tailEnd/>
          </a:ln>
        </p:spPr>
      </p:pic>
      <p:pic>
        <p:nvPicPr>
          <p:cNvPr id="40" name="Picture 1"/>
          <p:cNvPicPr>
            <a:picLocks noChangeAspect="1" noChangeArrowheads="1"/>
          </p:cNvPicPr>
          <p:nvPr/>
        </p:nvPicPr>
        <p:blipFill>
          <a:blip r:embed="rId3" cstate="email"/>
          <a:srcRect/>
          <a:stretch>
            <a:fillRect/>
          </a:stretch>
        </p:blipFill>
        <p:spPr bwMode="auto">
          <a:xfrm>
            <a:off x="1931507" y="3369387"/>
            <a:ext cx="624177" cy="389564"/>
          </a:xfrm>
          <a:prstGeom prst="rect">
            <a:avLst/>
          </a:prstGeom>
          <a:noFill/>
          <a:ln w="9525">
            <a:noFill/>
            <a:miter lim="800000"/>
            <a:headEnd/>
            <a:tailEnd/>
          </a:ln>
        </p:spPr>
      </p:pic>
      <p:pic>
        <p:nvPicPr>
          <p:cNvPr id="41" name="Picture 1"/>
          <p:cNvPicPr>
            <a:picLocks noChangeAspect="1" noChangeArrowheads="1"/>
          </p:cNvPicPr>
          <p:nvPr/>
        </p:nvPicPr>
        <p:blipFill>
          <a:blip r:embed="rId3" cstate="email"/>
          <a:srcRect/>
          <a:stretch>
            <a:fillRect/>
          </a:stretch>
        </p:blipFill>
        <p:spPr bwMode="auto">
          <a:xfrm>
            <a:off x="1931507" y="2283718"/>
            <a:ext cx="624177" cy="389564"/>
          </a:xfrm>
          <a:prstGeom prst="rect">
            <a:avLst/>
          </a:prstGeom>
          <a:noFill/>
          <a:ln w="9525">
            <a:noFill/>
            <a:miter lim="800000"/>
            <a:headEnd/>
            <a:tailEnd/>
          </a:ln>
        </p:spPr>
      </p:pic>
      <p:sp>
        <p:nvSpPr>
          <p:cNvPr id="42" name="右矢印 41"/>
          <p:cNvSpPr/>
          <p:nvPr/>
        </p:nvSpPr>
        <p:spPr bwMode="gray">
          <a:xfrm>
            <a:off x="2730698"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a:off x="2730698"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4" name="右矢印 43"/>
          <p:cNvSpPr/>
          <p:nvPr/>
        </p:nvSpPr>
        <p:spPr bwMode="gray">
          <a:xfrm>
            <a:off x="2730698"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45" name="グループ化 525"/>
          <p:cNvGrpSpPr/>
          <p:nvPr/>
        </p:nvGrpSpPr>
        <p:grpSpPr>
          <a:xfrm>
            <a:off x="3488587" y="2321027"/>
            <a:ext cx="457944" cy="44137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48" name="テキスト ボックス 47"/>
          <p:cNvSpPr txBox="1"/>
          <p:nvPr/>
        </p:nvSpPr>
        <p:spPr bwMode="black">
          <a:xfrm>
            <a:off x="3381339" y="2798517"/>
            <a:ext cx="73278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画面編集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9" name="テキスト ボックス 48"/>
          <p:cNvSpPr txBox="1"/>
          <p:nvPr/>
        </p:nvSpPr>
        <p:spPr bwMode="black">
          <a:xfrm>
            <a:off x="4572000" y="2798517"/>
            <a:ext cx="109282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チェックリスト</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50" name="Freeform 393"/>
          <p:cNvSpPr>
            <a:spLocks noEditPoints="1"/>
          </p:cNvSpPr>
          <p:nvPr/>
        </p:nvSpPr>
        <p:spPr bwMode="auto">
          <a:xfrm>
            <a:off x="4850366" y="2321027"/>
            <a:ext cx="374091" cy="44643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右矢印 50"/>
          <p:cNvSpPr/>
          <p:nvPr/>
        </p:nvSpPr>
        <p:spPr bwMode="gray">
          <a:xfrm>
            <a:off x="5760132" y="4191930"/>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2" name="右矢印 51"/>
          <p:cNvSpPr/>
          <p:nvPr/>
        </p:nvSpPr>
        <p:spPr bwMode="gray">
          <a:xfrm>
            <a:off x="5760132"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3" name="右矢印 52"/>
          <p:cNvSpPr/>
          <p:nvPr/>
        </p:nvSpPr>
        <p:spPr bwMode="gray">
          <a:xfrm rot="18714056">
            <a:off x="4823422" y="2964241"/>
            <a:ext cx="273041" cy="37094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4" name="右矢印 53"/>
          <p:cNvSpPr/>
          <p:nvPr/>
        </p:nvSpPr>
        <p:spPr bwMode="gray">
          <a:xfrm rot="3182187">
            <a:off x="3809437" y="3007955"/>
            <a:ext cx="261243" cy="359103"/>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55" name="グループ化 525"/>
          <p:cNvGrpSpPr/>
          <p:nvPr/>
        </p:nvGrpSpPr>
        <p:grpSpPr>
          <a:xfrm>
            <a:off x="6476938" y="4404647"/>
            <a:ext cx="353920" cy="35190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58" name="右矢印 57"/>
          <p:cNvSpPr/>
          <p:nvPr/>
        </p:nvSpPr>
        <p:spPr bwMode="gray">
          <a:xfrm>
            <a:off x="7402551" y="4490439"/>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9" name="テキスト ボックス 58"/>
          <p:cNvSpPr txBox="1"/>
          <p:nvPr/>
        </p:nvSpPr>
        <p:spPr bwMode="black">
          <a:xfrm>
            <a:off x="7488324" y="3543857"/>
            <a:ext cx="1368152"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操作</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アクセスログ</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0" name="右矢印 59"/>
          <p:cNvSpPr/>
          <p:nvPr/>
        </p:nvSpPr>
        <p:spPr bwMode="gray">
          <a:xfrm>
            <a:off x="5760132" y="3087486"/>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61" name="テキスト ボックス 60"/>
          <p:cNvSpPr txBox="1"/>
          <p:nvPr/>
        </p:nvSpPr>
        <p:spPr bwMode="black">
          <a:xfrm>
            <a:off x="6408204" y="3543857"/>
            <a:ext cx="900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法定調書</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2" name="角丸四角形 61"/>
          <p:cNvSpPr/>
          <p:nvPr/>
        </p:nvSpPr>
        <p:spPr>
          <a:xfrm>
            <a:off x="6012160" y="2723966"/>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出　力</a:t>
            </a:r>
          </a:p>
        </p:txBody>
      </p:sp>
      <p:sp>
        <p:nvSpPr>
          <p:cNvPr id="63" name="Freeform 547"/>
          <p:cNvSpPr>
            <a:spLocks noEditPoints="1"/>
          </p:cNvSpPr>
          <p:nvPr/>
        </p:nvSpPr>
        <p:spPr bwMode="auto">
          <a:xfrm>
            <a:off x="6516216" y="2062307"/>
            <a:ext cx="502177" cy="312779"/>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64" name="グループ化 150"/>
          <p:cNvGrpSpPr/>
          <p:nvPr/>
        </p:nvGrpSpPr>
        <p:grpSpPr>
          <a:xfrm>
            <a:off x="7942083" y="1954295"/>
            <a:ext cx="410337" cy="416659"/>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1" name="右矢印 70"/>
          <p:cNvSpPr/>
          <p:nvPr/>
        </p:nvSpPr>
        <p:spPr bwMode="gray">
          <a:xfrm>
            <a:off x="7344308" y="2137116"/>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72" name="テキスト ボックス 71"/>
          <p:cNvSpPr txBox="1"/>
          <p:nvPr/>
        </p:nvSpPr>
        <p:spPr bwMode="black">
          <a:xfrm>
            <a:off x="6120172" y="2422347"/>
            <a:ext cx="1332148" cy="180020"/>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一括メール配信</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black">
          <a:xfrm>
            <a:off x="7452320" y="2427734"/>
            <a:ext cx="1404156" cy="396044"/>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マイナンバー未登録者</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4" name="Freeform 422"/>
          <p:cNvSpPr>
            <a:spLocks noEditPoints="1"/>
          </p:cNvSpPr>
          <p:nvPr/>
        </p:nvSpPr>
        <p:spPr bwMode="auto">
          <a:xfrm>
            <a:off x="7920372" y="3075806"/>
            <a:ext cx="472903" cy="451612"/>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75" name="グループ化 282"/>
          <p:cNvGrpSpPr/>
          <p:nvPr/>
        </p:nvGrpSpPr>
        <p:grpSpPr>
          <a:xfrm>
            <a:off x="6618187" y="3099583"/>
            <a:ext cx="436209" cy="37651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9" name="Freeform 152"/>
          <p:cNvSpPr>
            <a:spLocks noEditPoints="1"/>
          </p:cNvSpPr>
          <p:nvPr/>
        </p:nvSpPr>
        <p:spPr bwMode="auto">
          <a:xfrm>
            <a:off x="1097615" y="3270451"/>
            <a:ext cx="413362" cy="48058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bwMode="black">
          <a:xfrm>
            <a:off x="1169622" y="3414468"/>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endParaRPr kumimoji="0" lang="en-US" altLang="ja-JP" sz="120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81" name="グループ化 254"/>
          <p:cNvGrpSpPr/>
          <p:nvPr/>
        </p:nvGrpSpPr>
        <p:grpSpPr>
          <a:xfrm>
            <a:off x="1057386" y="4251405"/>
            <a:ext cx="413362" cy="480585"/>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6" name="角丸四角形 85"/>
          <p:cNvSpPr/>
          <p:nvPr/>
        </p:nvSpPr>
        <p:spPr>
          <a:xfrm>
            <a:off x="3455876" y="1948241"/>
            <a:ext cx="1944216" cy="220534"/>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利用端末制限</a:t>
            </a:r>
          </a:p>
        </p:txBody>
      </p:sp>
      <p:sp>
        <p:nvSpPr>
          <p:cNvPr id="87" name="Freeform 438"/>
          <p:cNvSpPr>
            <a:spLocks noEditPoints="1"/>
          </p:cNvSpPr>
          <p:nvPr/>
        </p:nvSpPr>
        <p:spPr bwMode="auto">
          <a:xfrm>
            <a:off x="4100655" y="2315477"/>
            <a:ext cx="228537" cy="29415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8" name="図 87"/>
          <p:cNvPicPr/>
          <p:nvPr/>
        </p:nvPicPr>
        <p:blipFill>
          <a:blip r:embed="rId4" cstate="print">
            <a:extLst>
              <a:ext uri="{28A0092B-C50C-407E-A947-70E740481C1C}">
                <a14:useLocalDpi xmlns:a14="http://schemas.microsoft.com/office/drawing/2010/main" val="0"/>
              </a:ext>
            </a:extLst>
          </a:blip>
          <a:stretch>
            <a:fillRect/>
          </a:stretch>
        </p:blipFill>
        <p:spPr>
          <a:xfrm>
            <a:off x="871474" y="2254055"/>
            <a:ext cx="915705" cy="446621"/>
          </a:xfrm>
          <a:prstGeom prst="rect">
            <a:avLst/>
          </a:prstGeom>
          <a:ln>
            <a:solidFill>
              <a:schemeClr val="bg1">
                <a:lumMod val="85000"/>
              </a:schemeClr>
            </a:solidFill>
          </a:ln>
        </p:spPr>
      </p:pic>
    </p:spTree>
    <p:extLst>
      <p:ext uri="{BB962C8B-B14F-4D97-AF65-F5344CB8AC3E}">
        <p14:creationId xmlns:p14="http://schemas.microsoft.com/office/powerpoint/2010/main" val="53605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タイトル 2"/>
          <p:cNvSpPr>
            <a:spLocks noGrp="1"/>
          </p:cNvSpPr>
          <p:nvPr>
            <p:ph type="title"/>
          </p:nvPr>
        </p:nvSpPr>
        <p:spPr/>
        <p:txBody>
          <a:bodyPr/>
          <a:lstStyle/>
          <a:p>
            <a:r>
              <a:rPr kumimoji="1" lang="ja-JP" altLang="en-US" dirty="0"/>
              <a:t>人事・給与管理（マイナンバー管理）</a:t>
            </a:r>
          </a:p>
        </p:txBody>
      </p:sp>
      <p:sp>
        <p:nvSpPr>
          <p:cNvPr id="4" name="フッター プレースホルダー 3"/>
          <p:cNvSpPr>
            <a:spLocks noGrp="1"/>
          </p:cNvSpPr>
          <p:nvPr>
            <p:ph type="ftr" sz="quarter" idx="3"/>
          </p:nvPr>
        </p:nvSpPr>
        <p:spPr>
          <a:xfrm>
            <a:off x="251618" y="4958522"/>
            <a:ext cx="1693399" cy="97504"/>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a:t>CSV</a:t>
            </a:r>
            <a:r>
              <a:rPr kumimoji="1" lang="ja-JP" altLang="en-US" dirty="0"/>
              <a:t>ファイルおよび画像ファイルの一括取込</a:t>
            </a:r>
          </a:p>
        </p:txBody>
      </p:sp>
      <p:sp>
        <p:nvSpPr>
          <p:cNvPr id="6" name="テキスト プレースホルダー 5"/>
          <p:cNvSpPr>
            <a:spLocks noGrp="1"/>
          </p:cNvSpPr>
          <p:nvPr>
            <p:ph type="body" sz="quarter" idx="17"/>
          </p:nvPr>
        </p:nvSpPr>
        <p:spPr/>
        <p:txBody>
          <a:bodyPr/>
          <a:lstStyle/>
          <a:p>
            <a:pPr>
              <a:lnSpc>
                <a:spcPts val="1600"/>
              </a:lnSpc>
            </a:pPr>
            <a:r>
              <a:rPr kumimoji="1" lang="ja-JP" altLang="en-US" dirty="0"/>
              <a:t>市販のマイナンバー収集システムや、手動収集したマイナンバー情報を一括で取り込む機能です</a:t>
            </a:r>
            <a:endParaRPr kumimoji="1" lang="en-US" altLang="ja-JP" dirty="0"/>
          </a:p>
          <a:p>
            <a:pPr>
              <a:lnSpc>
                <a:spcPts val="1600"/>
              </a:lnSpc>
            </a:pPr>
            <a:r>
              <a:rPr lang="ja-JP" altLang="en-US" dirty="0"/>
              <a:t>番号情報だけでなく、番号確認や本人確認用の証憑情報も取込可能です</a:t>
            </a:r>
            <a:endParaRPr lang="en-US" altLang="ja-JP" dirty="0"/>
          </a:p>
          <a:p>
            <a:pPr>
              <a:lnSpc>
                <a:spcPts val="1600"/>
              </a:lnSpc>
            </a:pPr>
            <a:r>
              <a:rPr kumimoji="1" lang="ja-JP" altLang="en-US" dirty="0"/>
              <a:t>正常に取込まれた際に、</a:t>
            </a:r>
            <a:r>
              <a:rPr kumimoji="1" lang="en-US" altLang="ja-JP" dirty="0"/>
              <a:t>PC</a:t>
            </a:r>
            <a:r>
              <a:rPr kumimoji="1" lang="ja-JP" altLang="en-US" dirty="0" err="1"/>
              <a:t>に保</a:t>
            </a:r>
            <a:r>
              <a:rPr kumimoji="1" lang="ja-JP" altLang="en-US" dirty="0"/>
              <a:t>存され</a:t>
            </a:r>
            <a:r>
              <a:rPr lang="ja-JP" altLang="en-US" dirty="0"/>
              <a:t>た元ファイル情報を自動的に削除することも可能です</a:t>
            </a:r>
            <a:endParaRPr lang="en-US" altLang="ja-JP" dirty="0"/>
          </a:p>
          <a:p>
            <a:pPr>
              <a:lnSpc>
                <a:spcPts val="1600"/>
              </a:lnSpc>
            </a:pPr>
            <a:r>
              <a:rPr lang="en-US" altLang="ja-JP" dirty="0"/>
              <a:t>※</a:t>
            </a:r>
            <a:r>
              <a:rPr lang="ja-JP" altLang="en-US" dirty="0"/>
              <a:t>取込可能な画像ファイルの形式：</a:t>
            </a:r>
            <a:r>
              <a:rPr lang="en-US" altLang="ja-JP" dirty="0"/>
              <a:t>BMP/JPG/JPEG/GIF</a:t>
            </a:r>
          </a:p>
          <a:p>
            <a:pPr>
              <a:lnSpc>
                <a:spcPts val="1600"/>
              </a:lnSpc>
            </a:pPr>
            <a:r>
              <a:rPr lang="ja-JP" altLang="en-US" dirty="0"/>
              <a:t>　取込可能な画像ファイルの最大サイズ：縦</a:t>
            </a:r>
            <a:r>
              <a:rPr lang="en-US" altLang="ja-JP" dirty="0"/>
              <a:t>394</a:t>
            </a:r>
            <a:r>
              <a:rPr lang="ja-JP" altLang="en-US" dirty="0"/>
              <a:t>ピクセル </a:t>
            </a:r>
            <a:r>
              <a:rPr lang="en-US" altLang="ja-JP" dirty="0"/>
              <a:t>× </a:t>
            </a:r>
            <a:r>
              <a:rPr lang="ja-JP" altLang="en-US" dirty="0"/>
              <a:t>横</a:t>
            </a:r>
            <a:r>
              <a:rPr lang="en-US" altLang="ja-JP" dirty="0"/>
              <a:t>583</a:t>
            </a:r>
            <a:r>
              <a:rPr lang="ja-JP" altLang="en-US" dirty="0"/>
              <a:t>ピクセル</a:t>
            </a:r>
            <a:endParaRPr lang="en-US" altLang="ja-JP" dirty="0"/>
          </a:p>
        </p:txBody>
      </p:sp>
      <p:sp>
        <p:nvSpPr>
          <p:cNvPr id="7" name="角丸四角形 6"/>
          <p:cNvSpPr/>
          <p:nvPr/>
        </p:nvSpPr>
        <p:spPr>
          <a:xfrm>
            <a:off x="4283968" y="2499742"/>
            <a:ext cx="4501257" cy="2232247"/>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359535" y="2499742"/>
            <a:ext cx="3727601" cy="2232247"/>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359532" y="2499742"/>
            <a:ext cx="3727603" cy="288032"/>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マイナンバーの収集</a:t>
            </a:r>
          </a:p>
        </p:txBody>
      </p:sp>
      <p:sp>
        <p:nvSpPr>
          <p:cNvPr id="10" name="Freeform 305"/>
          <p:cNvSpPr>
            <a:spLocks noEditPoints="1"/>
          </p:cNvSpPr>
          <p:nvPr/>
        </p:nvSpPr>
        <p:spPr bwMode="auto">
          <a:xfrm>
            <a:off x="2771800" y="2941929"/>
            <a:ext cx="466364" cy="4296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661604" y="2952517"/>
            <a:ext cx="490016" cy="447325"/>
            <a:chOff x="3784104" y="1923678"/>
            <a:chExt cx="381000" cy="381000"/>
          </a:xfrm>
          <a:solidFill>
            <a:srgbClr val="FF8585"/>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テキスト ボックス 13"/>
          <p:cNvSpPr txBox="1"/>
          <p:nvPr/>
        </p:nvSpPr>
        <p:spPr bwMode="black">
          <a:xfrm>
            <a:off x="1403648" y="4547324"/>
            <a:ext cx="1306447"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データ</a:t>
            </a:r>
            <a:endPar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black">
          <a:xfrm>
            <a:off x="1240396" y="3013937"/>
            <a:ext cx="846386" cy="33855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収集システム</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右矢印 15"/>
          <p:cNvSpPr/>
          <p:nvPr/>
        </p:nvSpPr>
        <p:spPr bwMode="gray">
          <a:xfrm rot="2521870">
            <a:off x="1240009" y="3529987"/>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7" name="右矢印 16"/>
          <p:cNvSpPr/>
          <p:nvPr/>
        </p:nvSpPr>
        <p:spPr bwMode="gray">
          <a:xfrm rot="8164285">
            <a:off x="2613198" y="3528930"/>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8" name="テキスト ボックス 17"/>
          <p:cNvSpPr txBox="1"/>
          <p:nvPr/>
        </p:nvSpPr>
        <p:spPr bwMode="black">
          <a:xfrm>
            <a:off x="3355293" y="3073389"/>
            <a:ext cx="564257"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手動収集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9" name="右矢印 18"/>
          <p:cNvSpPr/>
          <p:nvPr/>
        </p:nvSpPr>
        <p:spPr bwMode="gray">
          <a:xfrm>
            <a:off x="3699864" y="3865319"/>
            <a:ext cx="1016152" cy="312049"/>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20" name="Freeform 364"/>
          <p:cNvSpPr>
            <a:spLocks noEditPoints="1"/>
          </p:cNvSpPr>
          <p:nvPr/>
        </p:nvSpPr>
        <p:spPr bwMode="auto">
          <a:xfrm>
            <a:off x="7242508" y="3857854"/>
            <a:ext cx="483906" cy="5881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7474385" y="448216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7690409" y="4296888"/>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Freeform 438"/>
          <p:cNvSpPr>
            <a:spLocks noEditPoints="1"/>
          </p:cNvSpPr>
          <p:nvPr/>
        </p:nvSpPr>
        <p:spPr bwMode="auto">
          <a:xfrm>
            <a:off x="7866511" y="3898084"/>
            <a:ext cx="273805" cy="352000"/>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4283968" y="2499742"/>
            <a:ext cx="4501257" cy="288032"/>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latin typeface="メイリオ"/>
                <a:ea typeface="メイリオ"/>
                <a:cs typeface="+mn-cs"/>
              </a:rPr>
              <a:t>SuperStream</a:t>
            </a:r>
            <a:endPar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25" name="グループ化 525"/>
          <p:cNvGrpSpPr/>
          <p:nvPr/>
        </p:nvGrpSpPr>
        <p:grpSpPr>
          <a:xfrm>
            <a:off x="5299100" y="3931049"/>
            <a:ext cx="490016" cy="447325"/>
            <a:chOff x="3784104" y="1923678"/>
            <a:chExt cx="381000" cy="381000"/>
          </a:xfrm>
          <a:solidFill>
            <a:srgbClr val="54C2F0"/>
          </a:solidFill>
        </p:grpSpPr>
        <p:sp>
          <p:nvSpPr>
            <p:cNvPr id="2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pic>
        <p:nvPicPr>
          <p:cNvPr id="28" name="Picture 2"/>
          <p:cNvPicPr>
            <a:picLocks noChangeAspect="1" noChangeArrowheads="1"/>
          </p:cNvPicPr>
          <p:nvPr/>
        </p:nvPicPr>
        <p:blipFill>
          <a:blip r:embed="rId3" cstate="email"/>
          <a:srcRect/>
          <a:stretch>
            <a:fillRect/>
          </a:stretch>
        </p:blipFill>
        <p:spPr bwMode="auto">
          <a:xfrm>
            <a:off x="2310643" y="3935256"/>
            <a:ext cx="631276" cy="392558"/>
          </a:xfrm>
          <a:prstGeom prst="rect">
            <a:avLst/>
          </a:prstGeom>
          <a:noFill/>
          <a:ln w="9525">
            <a:noFill/>
            <a:miter lim="800000"/>
            <a:headEnd/>
            <a:tailEnd/>
          </a:ln>
        </p:spPr>
      </p:pic>
      <p:pic>
        <p:nvPicPr>
          <p:cNvPr id="29" name="Picture 1"/>
          <p:cNvPicPr>
            <a:picLocks noChangeAspect="1" noChangeArrowheads="1"/>
          </p:cNvPicPr>
          <p:nvPr/>
        </p:nvPicPr>
        <p:blipFill>
          <a:blip r:embed="rId4" cstate="email"/>
          <a:srcRect/>
          <a:stretch>
            <a:fillRect/>
          </a:stretch>
        </p:blipFill>
        <p:spPr bwMode="auto">
          <a:xfrm>
            <a:off x="1996437" y="4083918"/>
            <a:ext cx="638242" cy="398342"/>
          </a:xfrm>
          <a:prstGeom prst="rect">
            <a:avLst/>
          </a:prstGeom>
          <a:noFill/>
          <a:ln w="9525">
            <a:noFill/>
            <a:miter lim="800000"/>
            <a:headEnd/>
            <a:tailEnd/>
          </a:ln>
        </p:spPr>
      </p:pic>
      <p:sp>
        <p:nvSpPr>
          <p:cNvPr id="30" name="右矢印 29"/>
          <p:cNvSpPr/>
          <p:nvPr/>
        </p:nvSpPr>
        <p:spPr bwMode="gray">
          <a:xfrm>
            <a:off x="6264188" y="4103111"/>
            <a:ext cx="620982" cy="260865"/>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1" name="テキスト ボックス 30"/>
          <p:cNvSpPr txBox="1"/>
          <p:nvPr/>
        </p:nvSpPr>
        <p:spPr bwMode="black">
          <a:xfrm>
            <a:off x="5120916" y="4447640"/>
            <a:ext cx="84638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取込指示画面</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2" name="Text Box 5"/>
          <p:cNvSpPr txBox="1">
            <a:spLocks noChangeArrowheads="1"/>
          </p:cNvSpPr>
          <p:nvPr/>
        </p:nvSpPr>
        <p:spPr bwMode="auto">
          <a:xfrm>
            <a:off x="4788024" y="3231726"/>
            <a:ext cx="1512168"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取込指示</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元ファイル情報</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を自動削除</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p:txBody>
      </p:sp>
      <p:cxnSp>
        <p:nvCxnSpPr>
          <p:cNvPr id="33" name="直線コネクタ 32"/>
          <p:cNvCxnSpPr/>
          <p:nvPr/>
        </p:nvCxnSpPr>
        <p:spPr>
          <a:xfrm flipH="1">
            <a:off x="6588224" y="2787774"/>
            <a:ext cx="2" cy="1980220"/>
          </a:xfrm>
          <a:prstGeom prst="line">
            <a:avLst/>
          </a:prstGeom>
          <a:noFill/>
          <a:ln w="38100" cap="flat" cmpd="sng" algn="ctr">
            <a:solidFill>
              <a:srgbClr val="54C2F0"/>
            </a:solidFill>
            <a:prstDash val="dash"/>
          </a:ln>
          <a:effectLst/>
        </p:spPr>
      </p:cxnSp>
      <p:sp>
        <p:nvSpPr>
          <p:cNvPr id="34" name="テキスト ボックス 33"/>
          <p:cNvSpPr txBox="1"/>
          <p:nvPr/>
        </p:nvSpPr>
        <p:spPr bwMode="black">
          <a:xfrm>
            <a:off x="4447758" y="2931790"/>
            <a:ext cx="923330"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一括取込機能</a:t>
            </a:r>
            <a:endParaRPr kumimoji="0" lang="en-US" altLang="ja-JP"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35" name="グループ化 525"/>
          <p:cNvGrpSpPr/>
          <p:nvPr/>
        </p:nvGrpSpPr>
        <p:grpSpPr>
          <a:xfrm>
            <a:off x="7142465" y="2948072"/>
            <a:ext cx="490016" cy="447325"/>
            <a:chOff x="3784104" y="1923678"/>
            <a:chExt cx="381000" cy="381000"/>
          </a:xfrm>
          <a:solidFill>
            <a:srgbClr val="54C2F0"/>
          </a:solidFill>
        </p:grpSpPr>
        <p:sp>
          <p:nvSpPr>
            <p:cNvPr id="3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38" name="右矢印 37"/>
          <p:cNvSpPr/>
          <p:nvPr/>
        </p:nvSpPr>
        <p:spPr bwMode="gray">
          <a:xfrm rot="5400000">
            <a:off x="7588180" y="3517298"/>
            <a:ext cx="304344" cy="28315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9" name="テキスト ボックス 38"/>
          <p:cNvSpPr txBox="1"/>
          <p:nvPr/>
        </p:nvSpPr>
        <p:spPr bwMode="black">
          <a:xfrm>
            <a:off x="7678777" y="3105386"/>
            <a:ext cx="91050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修正</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削除など</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0" name="Freeform 152"/>
          <p:cNvSpPr>
            <a:spLocks noEditPoints="1"/>
          </p:cNvSpPr>
          <p:nvPr/>
        </p:nvSpPr>
        <p:spPr bwMode="auto">
          <a:xfrm>
            <a:off x="1410543" y="4011910"/>
            <a:ext cx="395170" cy="42006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1" name="テキスト ボックス 40"/>
          <p:cNvSpPr txBox="1"/>
          <p:nvPr/>
        </p:nvSpPr>
        <p:spPr bwMode="black">
          <a:xfrm>
            <a:off x="1482551" y="4155927"/>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p>
        </p:txBody>
      </p:sp>
    </p:spTree>
    <p:extLst>
      <p:ext uri="{BB962C8B-B14F-4D97-AF65-F5344CB8AC3E}">
        <p14:creationId xmlns:p14="http://schemas.microsoft.com/office/powerpoint/2010/main" val="118415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マイナンバー専用パスワードと</a:t>
            </a:r>
            <a:r>
              <a:rPr kumimoji="1" lang="en-US" altLang="ja-JP" dirty="0"/>
              <a:t>DB</a:t>
            </a:r>
            <a:r>
              <a:rPr kumimoji="1" lang="ja-JP" altLang="en-US" dirty="0"/>
              <a:t>暗号化</a:t>
            </a:r>
          </a:p>
        </p:txBody>
      </p:sp>
      <p:sp>
        <p:nvSpPr>
          <p:cNvPr id="6" name="テキスト プレースホルダー 5"/>
          <p:cNvSpPr>
            <a:spLocks noGrp="1"/>
          </p:cNvSpPr>
          <p:nvPr>
            <p:ph type="body" sz="quarter" idx="17"/>
          </p:nvPr>
        </p:nvSpPr>
        <p:spPr/>
        <p:txBody>
          <a:bodyPr/>
          <a:lstStyle/>
          <a:p>
            <a:r>
              <a:rPr kumimoji="1" lang="ja-JP" altLang="en-US" dirty="0"/>
              <a:t>マイナンバー登録等のマイナンバー管理機能を利用する場合は、マイナンバーパスワード入力画面を表示します</a:t>
            </a:r>
            <a:endParaRPr kumimoji="1" lang="en-US" altLang="ja-JP" dirty="0"/>
          </a:p>
          <a:p>
            <a:r>
              <a:rPr lang="ja-JP" altLang="en-US" dirty="0"/>
              <a:t>また、表示制御機能により画面表示の制御も可能です</a:t>
            </a:r>
            <a:endParaRPr kumimoji="1" lang="ja-JP" altLang="en-US" dirty="0"/>
          </a:p>
        </p:txBody>
      </p:sp>
      <p:pic>
        <p:nvPicPr>
          <p:cNvPr id="7" name="図 6"/>
          <p:cNvPicPr>
            <a:picLocks noChangeAspect="1"/>
          </p:cNvPicPr>
          <p:nvPr/>
        </p:nvPicPr>
        <p:blipFill rotWithShape="1">
          <a:blip r:embed="rId2"/>
          <a:srcRect r="8724"/>
          <a:stretch/>
        </p:blipFill>
        <p:spPr>
          <a:xfrm>
            <a:off x="4222684" y="1769532"/>
            <a:ext cx="4102448" cy="2929184"/>
          </a:xfrm>
          <a:prstGeom prst="rect">
            <a:avLst/>
          </a:prstGeom>
          <a:ln>
            <a:solidFill>
              <a:schemeClr val="bg1">
                <a:lumMod val="50000"/>
              </a:schemeClr>
            </a:solidFill>
          </a:ln>
        </p:spPr>
      </p:pic>
      <p:pic>
        <p:nvPicPr>
          <p:cNvPr id="8" name="図 7"/>
          <p:cNvPicPr>
            <a:picLocks noChangeAspect="1"/>
          </p:cNvPicPr>
          <p:nvPr/>
        </p:nvPicPr>
        <p:blipFill>
          <a:blip r:embed="rId3"/>
          <a:stretch>
            <a:fillRect/>
          </a:stretch>
        </p:blipFill>
        <p:spPr>
          <a:xfrm>
            <a:off x="994478" y="3975637"/>
            <a:ext cx="2810704" cy="821814"/>
          </a:xfrm>
          <a:prstGeom prst="rect">
            <a:avLst/>
          </a:prstGeom>
          <a:ln>
            <a:solidFill>
              <a:schemeClr val="bg1">
                <a:lumMod val="50000"/>
              </a:schemeClr>
            </a:solidFill>
          </a:ln>
        </p:spPr>
      </p:pic>
      <p:sp>
        <p:nvSpPr>
          <p:cNvPr id="9" name="Oval 4"/>
          <p:cNvSpPr>
            <a:spLocks noChangeArrowheads="1"/>
          </p:cNvSpPr>
          <p:nvPr/>
        </p:nvSpPr>
        <p:spPr bwMode="auto">
          <a:xfrm>
            <a:off x="6358186" y="2611731"/>
            <a:ext cx="1040305" cy="250825"/>
          </a:xfrm>
          <a:prstGeom prst="ellipse">
            <a:avLst/>
          </a:prstGeom>
          <a:noFill/>
          <a:ln w="25400" algn="ctr">
            <a:solidFill>
              <a:srgbClr val="FF0000"/>
            </a:solidFill>
            <a:round/>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 name="下矢印 9"/>
          <p:cNvSpPr/>
          <p:nvPr/>
        </p:nvSpPr>
        <p:spPr>
          <a:xfrm>
            <a:off x="6697363" y="2907841"/>
            <a:ext cx="361950" cy="48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11" name="図 10"/>
          <p:cNvPicPr>
            <a:picLocks noChangeAspect="1"/>
          </p:cNvPicPr>
          <p:nvPr/>
        </p:nvPicPr>
        <p:blipFill rotWithShape="1">
          <a:blip r:embed="rId4"/>
          <a:srcRect l="1" r="18125"/>
          <a:stretch/>
        </p:blipFill>
        <p:spPr>
          <a:xfrm>
            <a:off x="363343" y="1779662"/>
            <a:ext cx="3439538" cy="2115849"/>
          </a:xfrm>
          <a:prstGeom prst="rect">
            <a:avLst/>
          </a:prstGeom>
          <a:ln>
            <a:solidFill>
              <a:schemeClr val="bg1">
                <a:lumMod val="50000"/>
              </a:schemeClr>
            </a:solidFill>
          </a:ln>
        </p:spPr>
      </p:pic>
      <p:cxnSp>
        <p:nvCxnSpPr>
          <p:cNvPr id="47" name="直線矢印コネクタ 46"/>
          <p:cNvCxnSpPr/>
          <p:nvPr/>
        </p:nvCxnSpPr>
        <p:spPr>
          <a:xfrm flipH="1">
            <a:off x="658122" y="3826098"/>
            <a:ext cx="3881" cy="401836"/>
          </a:xfrm>
          <a:prstGeom prst="straightConnector1">
            <a:avLst/>
          </a:prstGeom>
          <a:noFill/>
          <a:ln w="25400" cap="flat" cmpd="sng" algn="ctr">
            <a:solidFill>
              <a:srgbClr val="0065AE">
                <a:shade val="95000"/>
                <a:satMod val="105000"/>
              </a:srgbClr>
            </a:solidFill>
            <a:prstDash val="solid"/>
            <a:tailEnd type="none"/>
          </a:ln>
          <a:effectLst/>
        </p:spPr>
      </p:cxnSp>
      <p:cxnSp>
        <p:nvCxnSpPr>
          <p:cNvPr id="60" name="直線矢印コネクタ 59"/>
          <p:cNvCxnSpPr/>
          <p:nvPr/>
        </p:nvCxnSpPr>
        <p:spPr>
          <a:xfrm flipH="1">
            <a:off x="658122" y="3712294"/>
            <a:ext cx="3881" cy="401836"/>
          </a:xfrm>
          <a:prstGeom prst="straightConnector1">
            <a:avLst/>
          </a:prstGeom>
          <a:noFill/>
          <a:ln w="25400" cap="flat" cmpd="sng" algn="ctr">
            <a:solidFill>
              <a:srgbClr val="0065AE">
                <a:shade val="95000"/>
                <a:satMod val="105000"/>
              </a:srgbClr>
            </a:solidFill>
            <a:prstDash val="solid"/>
            <a:tailEnd type="none"/>
          </a:ln>
          <a:effectLst/>
        </p:spPr>
      </p:cxnSp>
      <p:sp>
        <p:nvSpPr>
          <p:cNvPr id="12" name="フローチャート: 処理 11"/>
          <p:cNvSpPr/>
          <p:nvPr/>
        </p:nvSpPr>
        <p:spPr>
          <a:xfrm>
            <a:off x="434594" y="3545352"/>
            <a:ext cx="828849" cy="172734"/>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5" name="フローチャート: 処理 14"/>
          <p:cNvSpPr/>
          <p:nvPr/>
        </p:nvSpPr>
        <p:spPr>
          <a:xfrm>
            <a:off x="1069266" y="4371950"/>
            <a:ext cx="2693325" cy="193043"/>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pic>
        <p:nvPicPr>
          <p:cNvPr id="16" name="図 15"/>
          <p:cNvPicPr>
            <a:picLocks noChangeAspect="1"/>
          </p:cNvPicPr>
          <p:nvPr/>
        </p:nvPicPr>
        <p:blipFill>
          <a:blip r:embed="rId5"/>
          <a:stretch>
            <a:fillRect/>
          </a:stretch>
        </p:blipFill>
        <p:spPr>
          <a:xfrm>
            <a:off x="4971453" y="3447337"/>
            <a:ext cx="3813772" cy="1115593"/>
          </a:xfrm>
          <a:prstGeom prst="rect">
            <a:avLst/>
          </a:prstGeom>
          <a:ln w="28575">
            <a:solidFill>
              <a:srgbClr val="FF0000"/>
            </a:solidFill>
          </a:ln>
        </p:spPr>
      </p:pic>
      <p:cxnSp>
        <p:nvCxnSpPr>
          <p:cNvPr id="43" name="直線矢印コネクタ 42"/>
          <p:cNvCxnSpPr/>
          <p:nvPr/>
        </p:nvCxnSpPr>
        <p:spPr>
          <a:xfrm>
            <a:off x="651375" y="4222142"/>
            <a:ext cx="285922" cy="0"/>
          </a:xfrm>
          <a:prstGeom prst="straightConnector1">
            <a:avLst/>
          </a:prstGeom>
          <a:noFill/>
          <a:ln w="25400" cap="flat" cmpd="sng" algn="ctr">
            <a:solidFill>
              <a:srgbClr val="0065AE">
                <a:shade val="95000"/>
                <a:satMod val="105000"/>
              </a:srgbClr>
            </a:solidFill>
            <a:prstDash val="solid"/>
            <a:tailEnd type="arrow"/>
          </a:ln>
          <a:effectLst/>
        </p:spPr>
      </p:cxnSp>
      <p:cxnSp>
        <p:nvCxnSpPr>
          <p:cNvPr id="63" name="直線矢印コネクタ 62"/>
          <p:cNvCxnSpPr/>
          <p:nvPr/>
        </p:nvCxnSpPr>
        <p:spPr>
          <a:xfrm>
            <a:off x="3854030" y="4479962"/>
            <a:ext cx="285922" cy="0"/>
          </a:xfrm>
          <a:prstGeom prst="straightConnector1">
            <a:avLst/>
          </a:prstGeom>
          <a:noFill/>
          <a:ln w="25400" cap="flat" cmpd="sng" algn="ctr">
            <a:solidFill>
              <a:srgbClr val="0065AE">
                <a:shade val="95000"/>
                <a:satMod val="105000"/>
              </a:srgbClr>
            </a:solidFill>
            <a:prstDash val="solid"/>
            <a:tailEnd type="arrow"/>
          </a:ln>
          <a:effectLst/>
        </p:spPr>
      </p:cxnSp>
    </p:spTree>
    <p:extLst>
      <p:ext uri="{BB962C8B-B14F-4D97-AF65-F5344CB8AC3E}">
        <p14:creationId xmlns:p14="http://schemas.microsoft.com/office/powerpoint/2010/main" val="283245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36</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06</a:t>
            </a:r>
            <a:br>
              <a:rPr lang="en-US" altLang="ja-JP" b="0" dirty="0">
                <a:solidFill>
                  <a:srgbClr val="FABE00"/>
                </a:solidFill>
              </a:rPr>
            </a:br>
            <a:r>
              <a:rPr lang="ja-JP" altLang="en-US" dirty="0">
                <a:solidFill>
                  <a:srgbClr val="EE7B48"/>
                </a:solidFill>
              </a:rPr>
              <a:t>その他資料</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8110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ADD0D3-D157-A37E-4F36-9738C75B1F12}"/>
              </a:ext>
            </a:extLst>
          </p:cNvPr>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フッター プレースホルダー 2">
            <a:extLst>
              <a:ext uri="{FF2B5EF4-FFF2-40B4-BE49-F238E27FC236}">
                <a16:creationId xmlns:a16="http://schemas.microsoft.com/office/drawing/2014/main" id="{9E93BC7E-A81D-DB6B-BA54-EFB1058F1606}"/>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4" name="テキスト プレースホルダー 3">
            <a:extLst>
              <a:ext uri="{FF2B5EF4-FFF2-40B4-BE49-F238E27FC236}">
                <a16:creationId xmlns:a16="http://schemas.microsoft.com/office/drawing/2014/main" id="{4F66FD83-4D7D-1E62-F4E6-E3EB24B15F93}"/>
              </a:ext>
            </a:extLst>
          </p:cNvPr>
          <p:cNvSpPr>
            <a:spLocks noGrp="1"/>
          </p:cNvSpPr>
          <p:nvPr>
            <p:ph type="body" sz="quarter" idx="16"/>
          </p:nvPr>
        </p:nvSpPr>
        <p:spPr>
          <a:xfrm>
            <a:off x="179512" y="591530"/>
            <a:ext cx="7704856" cy="315310"/>
          </a:xfrm>
        </p:spPr>
        <p:txBody>
          <a:bodyPr/>
          <a:lstStyle/>
          <a:p>
            <a:r>
              <a:rPr kumimoji="1" lang="ja-JP" altLang="en-US" dirty="0"/>
              <a:t>シングルサインオン</a:t>
            </a:r>
            <a:r>
              <a:rPr kumimoji="1" lang="en-US" altLang="ja-JP" dirty="0"/>
              <a:t>(</a:t>
            </a:r>
            <a:r>
              <a:rPr kumimoji="1" lang="en-US" altLang="ja-JP" dirty="0" err="1"/>
              <a:t>MicrosoftEntra</a:t>
            </a:r>
            <a:r>
              <a:rPr kumimoji="1" lang="en-US" altLang="ja-JP" dirty="0"/>
              <a:t> ID (</a:t>
            </a:r>
            <a:r>
              <a:rPr kumimoji="1" lang="ja-JP" altLang="en-US" dirty="0"/>
              <a:t>旧称 </a:t>
            </a:r>
            <a:r>
              <a:rPr kumimoji="1" lang="en-US" altLang="ja-JP" dirty="0"/>
              <a:t>Azure AD))</a:t>
            </a:r>
            <a:r>
              <a:rPr kumimoji="1" lang="ja-JP" altLang="en-US" dirty="0"/>
              <a:t>　</a:t>
            </a:r>
          </a:p>
          <a:p>
            <a:endParaRPr kumimoji="1" lang="ja-JP" altLang="en-US" dirty="0"/>
          </a:p>
        </p:txBody>
      </p:sp>
      <p:sp>
        <p:nvSpPr>
          <p:cNvPr id="5" name="テキスト プレースホルダー 4">
            <a:extLst>
              <a:ext uri="{FF2B5EF4-FFF2-40B4-BE49-F238E27FC236}">
                <a16:creationId xmlns:a16="http://schemas.microsoft.com/office/drawing/2014/main" id="{1BCD990B-D97B-BA28-B77F-3CD2BB12C29B}"/>
              </a:ext>
            </a:extLst>
          </p:cNvPr>
          <p:cNvSpPr>
            <a:spLocks noGrp="1"/>
          </p:cNvSpPr>
          <p:nvPr>
            <p:ph type="body" sz="quarter" idx="17"/>
          </p:nvPr>
        </p:nvSpPr>
        <p:spPr/>
        <p:txBody>
          <a:bodyPr/>
          <a:lstStyle/>
          <a:p>
            <a:r>
              <a:rPr lang="en-US" altLang="ja-JP" dirty="0" err="1"/>
              <a:t>MicrosoftEntra</a:t>
            </a:r>
            <a:r>
              <a:rPr lang="en-US" altLang="ja-JP" dirty="0"/>
              <a:t> ID</a:t>
            </a:r>
            <a:r>
              <a:rPr lang="ja-JP" altLang="en-US" dirty="0"/>
              <a:t>の</a:t>
            </a:r>
            <a:r>
              <a:rPr lang="en-US" altLang="ja-JP" dirty="0"/>
              <a:t>SAML</a:t>
            </a:r>
            <a:r>
              <a:rPr lang="ja-JP" altLang="en-US" dirty="0"/>
              <a:t>認証を利用しログイン</a:t>
            </a:r>
            <a:r>
              <a:rPr lang="en-US" altLang="ja-JP" dirty="0" err="1"/>
              <a:t>MicrosoftEntra</a:t>
            </a:r>
            <a:r>
              <a:rPr lang="en-US" altLang="ja-JP" dirty="0"/>
              <a:t> ID</a:t>
            </a:r>
            <a:r>
              <a:rPr lang="ja-JP" altLang="en-US" dirty="0"/>
              <a:t>のユーザーと</a:t>
            </a:r>
            <a:r>
              <a:rPr lang="en-US" altLang="ja-JP" dirty="0" err="1"/>
              <a:t>SuperStream</a:t>
            </a:r>
            <a:r>
              <a:rPr lang="en-US" altLang="ja-JP" dirty="0"/>
              <a:t>-NX</a:t>
            </a:r>
            <a:r>
              <a:rPr lang="ja-JP" altLang="en-US" dirty="0"/>
              <a:t>のログインユーザーを事前に紐づけておくことで、</a:t>
            </a:r>
            <a:r>
              <a:rPr lang="en-US" altLang="ja-JP" dirty="0" err="1"/>
              <a:t>MicrosoftEntra</a:t>
            </a:r>
            <a:r>
              <a:rPr lang="en-US" altLang="ja-JP" dirty="0"/>
              <a:t> ID</a:t>
            </a:r>
            <a:r>
              <a:rPr lang="ja-JP" altLang="en-US" dirty="0"/>
              <a:t>の認証が通ると紐づけたログインユーザーで </a:t>
            </a:r>
            <a:r>
              <a:rPr lang="en-US" altLang="ja-JP" dirty="0" err="1"/>
              <a:t>SuperStream</a:t>
            </a:r>
            <a:r>
              <a:rPr lang="en-US" altLang="ja-JP" dirty="0"/>
              <a:t>-NX </a:t>
            </a:r>
            <a:r>
              <a:rPr lang="ja-JP" altLang="en-US" dirty="0"/>
              <a:t>にログインします</a:t>
            </a:r>
          </a:p>
        </p:txBody>
      </p:sp>
      <p:sp>
        <p:nvSpPr>
          <p:cNvPr id="6" name="タイトル 5">
            <a:extLst>
              <a:ext uri="{FF2B5EF4-FFF2-40B4-BE49-F238E27FC236}">
                <a16:creationId xmlns:a16="http://schemas.microsoft.com/office/drawing/2014/main" id="{29C86E73-D376-16F7-4880-FFCF4261679E}"/>
              </a:ext>
            </a:extLst>
          </p:cNvPr>
          <p:cNvSpPr>
            <a:spLocks noGrp="1"/>
          </p:cNvSpPr>
          <p:nvPr>
            <p:ph type="title"/>
          </p:nvPr>
        </p:nvSpPr>
        <p:spPr/>
        <p:txBody>
          <a:bodyPr/>
          <a:lstStyle/>
          <a:p>
            <a:r>
              <a:rPr kumimoji="1" lang="ja-JP" altLang="en-US" dirty="0"/>
              <a:t>ログイン画面</a:t>
            </a:r>
          </a:p>
        </p:txBody>
      </p:sp>
      <p:sp>
        <p:nvSpPr>
          <p:cNvPr id="7" name="正方形/長方形 6">
            <a:extLst>
              <a:ext uri="{FF2B5EF4-FFF2-40B4-BE49-F238E27FC236}">
                <a16:creationId xmlns:a16="http://schemas.microsoft.com/office/drawing/2014/main" id="{AF9F4308-3DD4-0330-2DCF-721B15CD5C1E}"/>
              </a:ext>
            </a:extLst>
          </p:cNvPr>
          <p:cNvSpPr/>
          <p:nvPr/>
        </p:nvSpPr>
        <p:spPr>
          <a:xfrm>
            <a:off x="6528132" y="2141500"/>
            <a:ext cx="1932300" cy="234000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err="1">
                <a:solidFill>
                  <a:schemeClr val="tx2"/>
                </a:solidFill>
              </a:rPr>
              <a:t>MicrosoftEntra</a:t>
            </a:r>
            <a:r>
              <a:rPr lang="en-US" altLang="ja-JP" sz="1200" dirty="0">
                <a:solidFill>
                  <a:schemeClr val="tx2"/>
                </a:solidFill>
              </a:rPr>
              <a:t> ID</a:t>
            </a:r>
          </a:p>
          <a:p>
            <a:pPr algn="ctr"/>
            <a:r>
              <a:rPr lang="ja-JP" altLang="en-US" sz="1200" dirty="0">
                <a:solidFill>
                  <a:schemeClr val="tx2"/>
                </a:solidFill>
              </a:rPr>
              <a:t>エンタープライズ</a:t>
            </a:r>
            <a:endParaRPr lang="en-US" altLang="ja-JP" sz="1200" dirty="0">
              <a:solidFill>
                <a:schemeClr val="tx2"/>
              </a:solidFill>
            </a:endParaRPr>
          </a:p>
          <a:p>
            <a:pPr algn="ctr"/>
            <a:r>
              <a:rPr lang="ja-JP" altLang="en-US" sz="1200" dirty="0">
                <a:solidFill>
                  <a:schemeClr val="tx2"/>
                </a:solidFill>
              </a:rPr>
              <a:t>アプリケーション</a:t>
            </a:r>
            <a:endParaRPr kumimoji="1" lang="ja-JP" altLang="en-US" sz="1200" dirty="0">
              <a:solidFill>
                <a:schemeClr val="tx2"/>
              </a:solidFill>
            </a:endParaRPr>
          </a:p>
        </p:txBody>
      </p:sp>
      <p:sp>
        <p:nvSpPr>
          <p:cNvPr id="8" name="正方形/長方形 7">
            <a:extLst>
              <a:ext uri="{FF2B5EF4-FFF2-40B4-BE49-F238E27FC236}">
                <a16:creationId xmlns:a16="http://schemas.microsoft.com/office/drawing/2014/main" id="{BA486479-2611-88D9-B380-7476D6B56F0C}"/>
              </a:ext>
            </a:extLst>
          </p:cNvPr>
          <p:cNvSpPr/>
          <p:nvPr/>
        </p:nvSpPr>
        <p:spPr>
          <a:xfrm>
            <a:off x="2212373" y="2141501"/>
            <a:ext cx="1687467" cy="234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a:solidFill>
                  <a:schemeClr val="accent1"/>
                </a:solidFill>
              </a:rPr>
              <a:t>シングルサインオン</a:t>
            </a:r>
            <a:endParaRPr lang="en-US" altLang="ja-JP" sz="1200" b="1">
              <a:solidFill>
                <a:schemeClr val="accent1"/>
              </a:solidFill>
            </a:endParaRPr>
          </a:p>
          <a:p>
            <a:pPr algn="ctr"/>
            <a:r>
              <a:rPr lang="ja-JP" altLang="en-US" sz="1200" b="1">
                <a:solidFill>
                  <a:schemeClr val="accent1"/>
                </a:solidFill>
              </a:rPr>
              <a:t>サーバー</a:t>
            </a:r>
            <a:endParaRPr kumimoji="1" lang="ja-JP" altLang="en-US" sz="1200" b="1">
              <a:solidFill>
                <a:schemeClr val="accent1"/>
              </a:solidFill>
            </a:endParaRPr>
          </a:p>
        </p:txBody>
      </p:sp>
      <p:sp>
        <p:nvSpPr>
          <p:cNvPr id="9" name="正方形/長方形 8">
            <a:extLst>
              <a:ext uri="{FF2B5EF4-FFF2-40B4-BE49-F238E27FC236}">
                <a16:creationId xmlns:a16="http://schemas.microsoft.com/office/drawing/2014/main" id="{FE721A96-BBCA-C1FE-498C-89C1B3006519}"/>
              </a:ext>
            </a:extLst>
          </p:cNvPr>
          <p:cNvSpPr/>
          <p:nvPr/>
        </p:nvSpPr>
        <p:spPr>
          <a:xfrm>
            <a:off x="452945" y="2943639"/>
            <a:ext cx="1190297" cy="457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WEB</a:t>
            </a:r>
            <a:r>
              <a:rPr kumimoji="1" lang="ja-JP" altLang="en-US" sz="1200"/>
              <a:t>サーバー</a:t>
            </a:r>
          </a:p>
        </p:txBody>
      </p:sp>
      <p:sp>
        <p:nvSpPr>
          <p:cNvPr id="10" name="左右矢印 9">
            <a:extLst>
              <a:ext uri="{FF2B5EF4-FFF2-40B4-BE49-F238E27FC236}">
                <a16:creationId xmlns:a16="http://schemas.microsoft.com/office/drawing/2014/main" id="{01A55871-51CD-804B-3B28-5B4A33CCAA1E}"/>
              </a:ext>
            </a:extLst>
          </p:cNvPr>
          <p:cNvSpPr/>
          <p:nvPr/>
        </p:nvSpPr>
        <p:spPr>
          <a:xfrm>
            <a:off x="1703596" y="3044296"/>
            <a:ext cx="421687" cy="255884"/>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a:extLst>
              <a:ext uri="{FF2B5EF4-FFF2-40B4-BE49-F238E27FC236}">
                <a16:creationId xmlns:a16="http://schemas.microsoft.com/office/drawing/2014/main" id="{714C81C3-3763-D7B3-D685-C2CC4D8816C4}"/>
              </a:ext>
            </a:extLst>
          </p:cNvPr>
          <p:cNvSpPr/>
          <p:nvPr/>
        </p:nvSpPr>
        <p:spPr>
          <a:xfrm>
            <a:off x="4749847" y="2643869"/>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利用開始</a:t>
            </a:r>
          </a:p>
        </p:txBody>
      </p:sp>
      <p:sp>
        <p:nvSpPr>
          <p:cNvPr id="12" name="正方形/長方形 11">
            <a:extLst>
              <a:ext uri="{FF2B5EF4-FFF2-40B4-BE49-F238E27FC236}">
                <a16:creationId xmlns:a16="http://schemas.microsoft.com/office/drawing/2014/main" id="{FA563CF2-E27C-C682-E38F-9A22A76C5EF7}"/>
              </a:ext>
            </a:extLst>
          </p:cNvPr>
          <p:cNvSpPr/>
          <p:nvPr/>
        </p:nvSpPr>
        <p:spPr>
          <a:xfrm>
            <a:off x="2369264" y="2643758"/>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accent1"/>
                </a:solidFill>
              </a:rPr>
              <a:t>ポータル</a:t>
            </a:r>
            <a:endParaRPr kumimoji="1" lang="en-US" altLang="ja-JP" sz="1200" b="1">
              <a:solidFill>
                <a:schemeClr val="accent1"/>
              </a:solidFill>
            </a:endParaRPr>
          </a:p>
          <a:p>
            <a:pPr algn="ctr"/>
            <a:r>
              <a:rPr lang="ja-JP" altLang="en-US" sz="1200" b="1">
                <a:solidFill>
                  <a:schemeClr val="accent1"/>
                </a:solidFill>
              </a:rPr>
              <a:t>サイトアクセス</a:t>
            </a:r>
            <a:endParaRPr kumimoji="1" lang="ja-JP" altLang="en-US" sz="1200" b="1">
              <a:solidFill>
                <a:schemeClr val="accent1"/>
              </a:solidFill>
            </a:endParaRPr>
          </a:p>
        </p:txBody>
      </p:sp>
      <p:sp>
        <p:nvSpPr>
          <p:cNvPr id="13" name="正方形/長方形 12">
            <a:extLst>
              <a:ext uri="{FF2B5EF4-FFF2-40B4-BE49-F238E27FC236}">
                <a16:creationId xmlns:a16="http://schemas.microsoft.com/office/drawing/2014/main" id="{40F00EE3-D87A-2F9C-5028-9D4364BA8CAA}"/>
              </a:ext>
            </a:extLst>
          </p:cNvPr>
          <p:cNvSpPr/>
          <p:nvPr/>
        </p:nvSpPr>
        <p:spPr>
          <a:xfrm>
            <a:off x="6708152" y="2935630"/>
            <a:ext cx="1622674" cy="65643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rPr>
              <a:t> </a:t>
            </a:r>
            <a:r>
              <a:rPr lang="en-US" altLang="ja-JP" sz="1200" dirty="0" err="1">
                <a:solidFill>
                  <a:schemeClr val="tx2"/>
                </a:solidFill>
              </a:rPr>
              <a:t>MicrosoftEntra</a:t>
            </a:r>
            <a:r>
              <a:rPr lang="en-US" altLang="ja-JP" sz="1200" dirty="0">
                <a:solidFill>
                  <a:schemeClr val="tx2"/>
                </a:solidFill>
              </a:rPr>
              <a:t> ID</a:t>
            </a:r>
            <a:r>
              <a:rPr lang="ja-JP" altLang="en-US" sz="1200" dirty="0">
                <a:solidFill>
                  <a:schemeClr val="tx2"/>
                </a:solidFill>
              </a:rPr>
              <a:t>ログイン</a:t>
            </a:r>
            <a:endParaRPr lang="en-US" altLang="ja-JP" sz="1200" dirty="0">
              <a:solidFill>
                <a:schemeClr val="tx2"/>
              </a:solidFill>
            </a:endParaRPr>
          </a:p>
          <a:p>
            <a:pPr algn="ctr"/>
            <a:r>
              <a:rPr lang="en-US" altLang="ja-JP" sz="1100" dirty="0">
                <a:solidFill>
                  <a:schemeClr val="tx2"/>
                </a:solidFill>
                <a:latin typeface="+mn-ea"/>
              </a:rPr>
              <a:t>※</a:t>
            </a:r>
            <a:r>
              <a:rPr lang="ja-JP" altLang="en-US" sz="1100" dirty="0">
                <a:solidFill>
                  <a:schemeClr val="tx2"/>
                </a:solidFill>
                <a:latin typeface="+mn-ea"/>
              </a:rPr>
              <a:t>未ログイン時のみ</a:t>
            </a:r>
            <a:endParaRPr lang="en-US" altLang="ja-JP" sz="1100" dirty="0">
              <a:solidFill>
                <a:schemeClr val="tx2"/>
              </a:solidFill>
              <a:latin typeface="+mn-ea"/>
            </a:endParaRPr>
          </a:p>
        </p:txBody>
      </p:sp>
      <p:sp>
        <p:nvSpPr>
          <p:cNvPr id="14" name="正方形/長方形 13">
            <a:extLst>
              <a:ext uri="{FF2B5EF4-FFF2-40B4-BE49-F238E27FC236}">
                <a16:creationId xmlns:a16="http://schemas.microsoft.com/office/drawing/2014/main" id="{C317BECD-6D4D-A11F-84A3-8C5F22AFED56}"/>
              </a:ext>
            </a:extLst>
          </p:cNvPr>
          <p:cNvSpPr/>
          <p:nvPr/>
        </p:nvSpPr>
        <p:spPr>
          <a:xfrm>
            <a:off x="2369264" y="3470481"/>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accent1"/>
                </a:solidFill>
              </a:rPr>
              <a:t>NX</a:t>
            </a:r>
            <a:r>
              <a:rPr kumimoji="1" lang="ja-JP" altLang="en-US" sz="1200" b="1">
                <a:solidFill>
                  <a:schemeClr val="accent1"/>
                </a:solidFill>
              </a:rPr>
              <a:t>ログイン処理</a:t>
            </a:r>
          </a:p>
        </p:txBody>
      </p:sp>
      <p:sp>
        <p:nvSpPr>
          <p:cNvPr id="15" name="正方形/長方形 14">
            <a:extLst>
              <a:ext uri="{FF2B5EF4-FFF2-40B4-BE49-F238E27FC236}">
                <a16:creationId xmlns:a16="http://schemas.microsoft.com/office/drawing/2014/main" id="{5C995AF6-F38B-4435-8EB6-AA99BBA023AA}"/>
              </a:ext>
            </a:extLst>
          </p:cNvPr>
          <p:cNvSpPr/>
          <p:nvPr/>
        </p:nvSpPr>
        <p:spPr>
          <a:xfrm>
            <a:off x="4749847" y="3891244"/>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t>NX</a:t>
            </a:r>
            <a:r>
              <a:rPr lang="ja-JP" altLang="en-US" sz="1200"/>
              <a:t>起動</a:t>
            </a:r>
            <a:endParaRPr kumimoji="1" lang="ja-JP" altLang="en-US" sz="1200"/>
          </a:p>
        </p:txBody>
      </p:sp>
      <p:sp>
        <p:nvSpPr>
          <p:cNvPr id="16" name="正方形/長方形 15">
            <a:extLst>
              <a:ext uri="{FF2B5EF4-FFF2-40B4-BE49-F238E27FC236}">
                <a16:creationId xmlns:a16="http://schemas.microsoft.com/office/drawing/2014/main" id="{93134E21-D10B-9824-6687-842799DE2A71}"/>
              </a:ext>
            </a:extLst>
          </p:cNvPr>
          <p:cNvSpPr/>
          <p:nvPr/>
        </p:nvSpPr>
        <p:spPr>
          <a:xfrm>
            <a:off x="4367892" y="2141501"/>
            <a:ext cx="1700015" cy="23400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200" b="1">
                <a:solidFill>
                  <a:schemeClr val="accent5"/>
                </a:solidFill>
              </a:rPr>
              <a:t>ユーザー</a:t>
            </a:r>
            <a:endParaRPr kumimoji="1" lang="ja-JP" altLang="en-US" sz="1200" b="1">
              <a:solidFill>
                <a:schemeClr val="accent5"/>
              </a:solidFill>
            </a:endParaRPr>
          </a:p>
        </p:txBody>
      </p:sp>
      <p:cxnSp>
        <p:nvCxnSpPr>
          <p:cNvPr id="17" name="直線矢印コネクタ 16">
            <a:extLst>
              <a:ext uri="{FF2B5EF4-FFF2-40B4-BE49-F238E27FC236}">
                <a16:creationId xmlns:a16="http://schemas.microsoft.com/office/drawing/2014/main" id="{EEA130B6-CF83-5656-498E-EA831C720C44}"/>
              </a:ext>
            </a:extLst>
          </p:cNvPr>
          <p:cNvCxnSpPr>
            <a:stCxn id="11" idx="1"/>
            <a:endCxn id="12" idx="3"/>
          </p:cNvCxnSpPr>
          <p:nvPr/>
        </p:nvCxnSpPr>
        <p:spPr>
          <a:xfrm flipH="1">
            <a:off x="3742948" y="2859085"/>
            <a:ext cx="1006899" cy="69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09A96413-473D-D002-45D4-2BD116F47D00}"/>
              </a:ext>
            </a:extLst>
          </p:cNvPr>
          <p:cNvCxnSpPr>
            <a:cxnSpLocks/>
            <a:stCxn id="12" idx="2"/>
            <a:endCxn id="13" idx="1"/>
          </p:cNvCxnSpPr>
          <p:nvPr/>
        </p:nvCxnSpPr>
        <p:spPr>
          <a:xfrm rot="16200000" flipH="1">
            <a:off x="4788108" y="1343804"/>
            <a:ext cx="188042" cy="3652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a:extLst>
              <a:ext uri="{FF2B5EF4-FFF2-40B4-BE49-F238E27FC236}">
                <a16:creationId xmlns:a16="http://schemas.microsoft.com/office/drawing/2014/main" id="{389E8916-2B68-3819-01B4-71B0B9644580}"/>
              </a:ext>
            </a:extLst>
          </p:cNvPr>
          <p:cNvCxnSpPr>
            <a:cxnSpLocks/>
          </p:cNvCxnSpPr>
          <p:nvPr/>
        </p:nvCxnSpPr>
        <p:spPr>
          <a:xfrm rot="5400000">
            <a:off x="5563870" y="1771145"/>
            <a:ext cx="134698" cy="37765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80F839A4-16E1-44EE-D774-7D0835DE680E}"/>
              </a:ext>
            </a:extLst>
          </p:cNvPr>
          <p:cNvCxnSpPr>
            <a:stCxn id="14" idx="2"/>
            <a:endCxn id="15" idx="1"/>
          </p:cNvCxnSpPr>
          <p:nvPr/>
        </p:nvCxnSpPr>
        <p:spPr>
          <a:xfrm rot="16200000" flipH="1">
            <a:off x="3801011" y="3157623"/>
            <a:ext cx="203931" cy="16937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34">
            <a:extLst>
              <a:ext uri="{FF2B5EF4-FFF2-40B4-BE49-F238E27FC236}">
                <a16:creationId xmlns:a16="http://schemas.microsoft.com/office/drawing/2014/main" id="{1CCB37F8-5D3B-93D9-2BB4-D74976C55176}"/>
              </a:ext>
            </a:extLst>
          </p:cNvPr>
          <p:cNvSpPr>
            <a:spLocks noEditPoints="1"/>
          </p:cNvSpPr>
          <p:nvPr/>
        </p:nvSpPr>
        <p:spPr bwMode="auto">
          <a:xfrm>
            <a:off x="5034542" y="1720031"/>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E666556C-7583-7561-4367-E826DE817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14" y="1635646"/>
            <a:ext cx="474581" cy="464129"/>
          </a:xfrm>
          <a:prstGeom prst="rect">
            <a:avLst/>
          </a:prstGeom>
        </p:spPr>
      </p:pic>
      <p:pic>
        <p:nvPicPr>
          <p:cNvPr id="23" name="図 22">
            <a:extLst>
              <a:ext uri="{FF2B5EF4-FFF2-40B4-BE49-F238E27FC236}">
                <a16:creationId xmlns:a16="http://schemas.microsoft.com/office/drawing/2014/main" id="{D2CA1C57-F36F-6E1A-1354-5C9E4B61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2" y="2391730"/>
            <a:ext cx="474581" cy="464129"/>
          </a:xfrm>
          <a:prstGeom prst="rect">
            <a:avLst/>
          </a:prstGeom>
        </p:spPr>
      </p:pic>
      <p:sp>
        <p:nvSpPr>
          <p:cNvPr id="24" name="角丸四角形吹き出し 23">
            <a:extLst>
              <a:ext uri="{FF2B5EF4-FFF2-40B4-BE49-F238E27FC236}">
                <a16:creationId xmlns:a16="http://schemas.microsoft.com/office/drawing/2014/main" id="{6E0E5D51-1B50-5881-14DF-4BE9F2B1CEBF}"/>
              </a:ext>
            </a:extLst>
          </p:cNvPr>
          <p:cNvSpPr/>
          <p:nvPr/>
        </p:nvSpPr>
        <p:spPr>
          <a:xfrm>
            <a:off x="5971584" y="4275578"/>
            <a:ext cx="1707380" cy="468052"/>
          </a:xfrm>
          <a:prstGeom prst="wedgeRoundRectCallout">
            <a:avLst>
              <a:gd name="adj1" fmla="val -63226"/>
              <a:gd name="adj2" fmla="val -5126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ログイン後の画面が表示される</a:t>
            </a:r>
          </a:p>
        </p:txBody>
      </p:sp>
      <p:sp>
        <p:nvSpPr>
          <p:cNvPr id="25" name="テキスト ボックス 24">
            <a:extLst>
              <a:ext uri="{FF2B5EF4-FFF2-40B4-BE49-F238E27FC236}">
                <a16:creationId xmlns:a16="http://schemas.microsoft.com/office/drawing/2014/main" id="{4D30E43C-A7F0-724E-5E10-675E368B5973}"/>
              </a:ext>
            </a:extLst>
          </p:cNvPr>
          <p:cNvSpPr txBox="1"/>
          <p:nvPr/>
        </p:nvSpPr>
        <p:spPr>
          <a:xfrm>
            <a:off x="4361464" y="4743630"/>
            <a:ext cx="5602374" cy="230832"/>
          </a:xfrm>
          <a:prstGeom prst="rect">
            <a:avLst/>
          </a:prstGeom>
          <a:noFill/>
        </p:spPr>
        <p:txBody>
          <a:bodyPr wrap="square" rtlCol="0">
            <a:spAutoFit/>
          </a:bodyPr>
          <a:lstStyle/>
          <a:p>
            <a:r>
              <a:rPr kumimoji="1" lang="en-US" altLang="ja-JP" sz="900" dirty="0"/>
              <a:t>※</a:t>
            </a:r>
            <a:r>
              <a:rPr kumimoji="0" lang="en-US" altLang="ja-JP" sz="900" kern="0" dirty="0">
                <a:solidFill>
                  <a:schemeClr val="tx1">
                    <a:lumMod val="75000"/>
                    <a:lumOff val="25000"/>
                  </a:schemeClr>
                </a:solidFill>
              </a:rPr>
              <a:t>NX</a:t>
            </a:r>
            <a:r>
              <a:rPr kumimoji="0" lang="en-US" altLang="ja-JP" sz="900" b="0" i="0" u="none" strike="noStrike" kern="0" cap="none" spc="0" normalizeH="0" baseline="0" noProof="0" dirty="0">
                <a:ln>
                  <a:noFill/>
                </a:ln>
                <a:solidFill>
                  <a:schemeClr val="tx1">
                    <a:lumMod val="75000"/>
                    <a:lumOff val="25000"/>
                  </a:schemeClr>
                </a:solidFill>
                <a:effectLst/>
                <a:uLnTx/>
                <a:uFillTx/>
              </a:rPr>
              <a:t> Cloud</a:t>
            </a:r>
            <a:r>
              <a:rPr kumimoji="0" lang="ja-JP" altLang="en-US" sz="9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lang="en-US" altLang="ja-JP" sz="900" dirty="0" err="1"/>
              <a:t>MicrosoftEntra</a:t>
            </a:r>
            <a:r>
              <a:rPr lang="en-US" altLang="ja-JP" sz="900" dirty="0"/>
              <a:t> ID</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kumimoji="0" lang="ja-JP" altLang="en-US" sz="9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9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54553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2"/>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6" name="テキスト プレースホルダー 25"/>
          <p:cNvSpPr>
            <a:spLocks noGrp="1"/>
          </p:cNvSpPr>
          <p:nvPr>
            <p:ph type="body" sz="quarter" idx="16"/>
          </p:nvPr>
        </p:nvSpPr>
        <p:spPr/>
        <p:txBody>
          <a:bodyPr/>
          <a:lstStyle/>
          <a:p>
            <a:r>
              <a:rPr lang="ja-JP" altLang="en-US" dirty="0"/>
              <a:t>全銀協提供の銀行・支店情報を取得する</a:t>
            </a:r>
            <a:r>
              <a:rPr lang="en-US" altLang="ja-JP" dirty="0"/>
              <a:t>API</a:t>
            </a:r>
          </a:p>
          <a:p>
            <a:endParaRPr lang="ja-JP" altLang="en-US" dirty="0"/>
          </a:p>
        </p:txBody>
      </p:sp>
      <p:sp>
        <p:nvSpPr>
          <p:cNvPr id="27" name="テキスト プレースホルダー 26"/>
          <p:cNvSpPr>
            <a:spLocks noGrp="1"/>
          </p:cNvSpPr>
          <p:nvPr>
            <p:ph type="body" sz="quarter" idx="17"/>
          </p:nvPr>
        </p:nvSpPr>
        <p:spPr/>
        <p:txBody>
          <a:bodyPr/>
          <a:lstStyle/>
          <a:p>
            <a:r>
              <a:rPr lang="ja-JP" altLang="en-US" dirty="0"/>
              <a:t>全国銀行協会から提供されている最新の銀行データ、銀行支店データを、</a:t>
            </a:r>
            <a:r>
              <a:rPr lang="en-US" altLang="ja-JP" dirty="0"/>
              <a:t>SuperStream-NX</a:t>
            </a:r>
            <a:r>
              <a:rPr lang="ja-JP" altLang="en-US" dirty="0"/>
              <a:t>の画面上からボタン</a:t>
            </a:r>
            <a:r>
              <a:rPr lang="en-US" altLang="ja-JP" dirty="0"/>
              <a:t>1</a:t>
            </a:r>
            <a:r>
              <a:rPr lang="ja-JP" altLang="en-US" dirty="0" err="1"/>
              <a:t>つで</a:t>
            </a:r>
            <a:r>
              <a:rPr lang="ja-JP" altLang="en-US" dirty="0"/>
              <a:t>取得、更新できる</a:t>
            </a:r>
            <a:r>
              <a:rPr lang="en-US" altLang="ja-JP" dirty="0"/>
              <a:t>API </a:t>
            </a:r>
            <a:r>
              <a:rPr lang="ja-JP" altLang="en-US" dirty="0"/>
              <a:t>サービスです</a:t>
            </a:r>
            <a:endParaRPr lang="en-US" altLang="ja-JP" dirty="0"/>
          </a:p>
          <a:p>
            <a:r>
              <a:rPr lang="ja-JP" altLang="en-US" dirty="0"/>
              <a:t>全銀協のマスタデータは週次で最新化します</a:t>
            </a:r>
          </a:p>
          <a:p>
            <a:endParaRPr lang="ja-JP" altLang="en-US" dirty="0"/>
          </a:p>
        </p:txBody>
      </p:sp>
      <p:sp>
        <p:nvSpPr>
          <p:cNvPr id="6" name="タイトル 5"/>
          <p:cNvSpPr>
            <a:spLocks noGrp="1"/>
          </p:cNvSpPr>
          <p:nvPr>
            <p:ph type="title"/>
          </p:nvPr>
        </p:nvSpPr>
        <p:spPr/>
        <p:txBody>
          <a:bodyPr/>
          <a:lstStyle/>
          <a:p>
            <a:r>
              <a:rPr lang="en-US" altLang="ja-JP" dirty="0"/>
              <a:t>API</a:t>
            </a:r>
            <a:r>
              <a:rPr lang="ja-JP" altLang="en-US" dirty="0"/>
              <a:t>連携（銀行マスタ</a:t>
            </a:r>
            <a:r>
              <a:rPr lang="en-US" altLang="ja-JP" dirty="0"/>
              <a:t>API</a:t>
            </a:r>
            <a:r>
              <a:rPr lang="ja-JP" altLang="en-US" dirty="0"/>
              <a:t>）</a:t>
            </a:r>
            <a:br>
              <a:rPr lang="ja-JP" altLang="en-US" dirty="0"/>
            </a:br>
            <a:endParaRPr lang="ja-JP" altLang="en-US" dirty="0"/>
          </a:p>
        </p:txBody>
      </p:sp>
      <p:pic>
        <p:nvPicPr>
          <p:cNvPr id="51" name="図 50"/>
          <p:cNvPicPr>
            <a:picLocks noChangeAspect="1"/>
          </p:cNvPicPr>
          <p:nvPr/>
        </p:nvPicPr>
        <p:blipFill rotWithShape="1">
          <a:blip r:embed="rId3"/>
          <a:srcRect l="23027" r="21478" b="13683"/>
          <a:stretch/>
        </p:blipFill>
        <p:spPr>
          <a:xfrm>
            <a:off x="1547664" y="2247381"/>
            <a:ext cx="2617022" cy="1476496"/>
          </a:xfrm>
          <a:prstGeom prst="rect">
            <a:avLst/>
          </a:prstGeom>
        </p:spPr>
      </p:pic>
      <p:pic>
        <p:nvPicPr>
          <p:cNvPr id="52" name="図 51"/>
          <p:cNvPicPr>
            <a:picLocks noChangeAspect="1"/>
          </p:cNvPicPr>
          <p:nvPr/>
        </p:nvPicPr>
        <p:blipFill>
          <a:blip r:embed="rId4"/>
          <a:stretch>
            <a:fillRect/>
          </a:stretch>
        </p:blipFill>
        <p:spPr>
          <a:xfrm>
            <a:off x="1906708" y="4161434"/>
            <a:ext cx="1788999" cy="426540"/>
          </a:xfrm>
          <a:prstGeom prst="rect">
            <a:avLst/>
          </a:prstGeom>
        </p:spPr>
      </p:pic>
      <p:sp>
        <p:nvSpPr>
          <p:cNvPr id="53" name="正方形/長方形 52"/>
          <p:cNvSpPr/>
          <p:nvPr/>
        </p:nvSpPr>
        <p:spPr>
          <a:xfrm>
            <a:off x="6509256" y="1644646"/>
            <a:ext cx="1033074" cy="35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chemeClr val="bg1"/>
                </a:solidFill>
                <a:latin typeface="+mn-ea"/>
              </a:rPr>
              <a:t>Ａ社</a:t>
            </a:r>
          </a:p>
        </p:txBody>
      </p:sp>
      <p:sp>
        <p:nvSpPr>
          <p:cNvPr id="54" name="フローチャート: 磁気ディスク 53"/>
          <p:cNvSpPr/>
          <p:nvPr/>
        </p:nvSpPr>
        <p:spPr>
          <a:xfrm>
            <a:off x="2200461" y="2678152"/>
            <a:ext cx="1334345" cy="829701"/>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200" b="1" dirty="0">
                <a:latin typeface="+mn-ea"/>
              </a:rPr>
              <a:t>銀行データ</a:t>
            </a:r>
            <a:endParaRPr lang="en-US" altLang="ja-JP" sz="1200" b="1" dirty="0">
              <a:latin typeface="+mn-ea"/>
            </a:endParaRPr>
          </a:p>
          <a:p>
            <a:pPr algn="ctr"/>
            <a:r>
              <a:rPr lang="ja-JP" altLang="en-US" sz="1200" b="1" dirty="0">
                <a:latin typeface="+mn-ea"/>
              </a:rPr>
              <a:t>支店データ</a:t>
            </a:r>
          </a:p>
        </p:txBody>
      </p:sp>
      <p:sp>
        <p:nvSpPr>
          <p:cNvPr id="55" name="フローチャート: 磁気ディスク 54"/>
          <p:cNvSpPr/>
          <p:nvPr/>
        </p:nvSpPr>
        <p:spPr>
          <a:xfrm>
            <a:off x="6116382" y="2103697"/>
            <a:ext cx="960412" cy="731128"/>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6" name="フローチャート: 磁気ディスク 55"/>
          <p:cNvSpPr/>
          <p:nvPr/>
        </p:nvSpPr>
        <p:spPr>
          <a:xfrm>
            <a:off x="6116382" y="2886784"/>
            <a:ext cx="960412" cy="731128"/>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7" name="フローチャート: 磁気ディスク 56"/>
          <p:cNvSpPr/>
          <p:nvPr/>
        </p:nvSpPr>
        <p:spPr>
          <a:xfrm>
            <a:off x="6121983" y="3669871"/>
            <a:ext cx="960412" cy="731128"/>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8" name="上矢印 57"/>
          <p:cNvSpPr/>
          <p:nvPr/>
        </p:nvSpPr>
        <p:spPr>
          <a:xfrm>
            <a:off x="2505727" y="3711139"/>
            <a:ext cx="506727" cy="282768"/>
          </a:xfrm>
          <a:prstGeom prst="up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59" name="テキスト ボックス 58"/>
          <p:cNvSpPr txBox="1"/>
          <p:nvPr/>
        </p:nvSpPr>
        <p:spPr>
          <a:xfrm>
            <a:off x="5463078" y="2204739"/>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A</a:t>
            </a:r>
            <a:r>
              <a:rPr lang="ja-JP" altLang="en-US" sz="1350" b="1" dirty="0">
                <a:solidFill>
                  <a:schemeClr val="bg1">
                    <a:lumMod val="50000"/>
                  </a:schemeClr>
                </a:solidFill>
                <a:latin typeface="+mn-ea"/>
              </a:rPr>
              <a:t>社</a:t>
            </a:r>
          </a:p>
        </p:txBody>
      </p:sp>
      <p:sp>
        <p:nvSpPr>
          <p:cNvPr id="60" name="テキスト ボックス 59"/>
          <p:cNvSpPr txBox="1"/>
          <p:nvPr/>
        </p:nvSpPr>
        <p:spPr>
          <a:xfrm>
            <a:off x="5454397" y="2989888"/>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B</a:t>
            </a:r>
            <a:r>
              <a:rPr lang="ja-JP" altLang="en-US" sz="1350" b="1" dirty="0">
                <a:solidFill>
                  <a:schemeClr val="bg1">
                    <a:lumMod val="50000"/>
                  </a:schemeClr>
                </a:solidFill>
                <a:latin typeface="+mn-ea"/>
              </a:rPr>
              <a:t>社</a:t>
            </a:r>
          </a:p>
        </p:txBody>
      </p:sp>
      <p:sp>
        <p:nvSpPr>
          <p:cNvPr id="61" name="テキスト ボックス 60"/>
          <p:cNvSpPr txBox="1"/>
          <p:nvPr/>
        </p:nvSpPr>
        <p:spPr>
          <a:xfrm>
            <a:off x="5456563" y="3750881"/>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C</a:t>
            </a:r>
            <a:r>
              <a:rPr lang="ja-JP" altLang="en-US" sz="1350" b="1" dirty="0">
                <a:solidFill>
                  <a:schemeClr val="bg1">
                    <a:lumMod val="50000"/>
                  </a:schemeClr>
                </a:solidFill>
                <a:latin typeface="+mn-ea"/>
              </a:rPr>
              <a:t>社</a:t>
            </a:r>
          </a:p>
        </p:txBody>
      </p:sp>
      <p:cxnSp>
        <p:nvCxnSpPr>
          <p:cNvPr id="62" name="直線矢印コネクタ 61"/>
          <p:cNvCxnSpPr/>
          <p:nvPr/>
        </p:nvCxnSpPr>
        <p:spPr>
          <a:xfrm flipV="1">
            <a:off x="4164686" y="2455387"/>
            <a:ext cx="1107197" cy="536157"/>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p:nvPr/>
        </p:nvCxnSpPr>
        <p:spPr>
          <a:xfrm>
            <a:off x="4164550" y="3122695"/>
            <a:ext cx="1109528" cy="7116"/>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p:nvPr/>
        </p:nvCxnSpPr>
        <p:spPr>
          <a:xfrm>
            <a:off x="4187603" y="3240672"/>
            <a:ext cx="1032469" cy="645223"/>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4149368" y="2382726"/>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6" name="テキスト ボックス 65"/>
          <p:cNvSpPr txBox="1"/>
          <p:nvPr/>
        </p:nvSpPr>
        <p:spPr>
          <a:xfrm>
            <a:off x="4392394" y="2873380"/>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7" name="テキスト ボックス 66"/>
          <p:cNvSpPr txBox="1"/>
          <p:nvPr/>
        </p:nvSpPr>
        <p:spPr>
          <a:xfrm>
            <a:off x="4160926" y="3844649"/>
            <a:ext cx="954107" cy="207749"/>
          </a:xfrm>
          <a:prstGeom prst="rect">
            <a:avLst/>
          </a:prstGeom>
          <a:noFill/>
        </p:spPr>
        <p:txBody>
          <a:bodyPr wrap="none" rtlCol="0">
            <a:spAutoFit/>
          </a:bodyPr>
          <a:lstStyle/>
          <a:p>
            <a:r>
              <a:rPr lang="ja-JP" altLang="en-US" sz="750" dirty="0">
                <a:latin typeface="+mn-ea"/>
              </a:rPr>
              <a:t>最新マスタに更新</a:t>
            </a:r>
          </a:p>
        </p:txBody>
      </p:sp>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554" y="1698650"/>
            <a:ext cx="1527316" cy="292445"/>
          </a:xfrm>
          <a:prstGeom prst="rect">
            <a:avLst/>
          </a:prstGeom>
        </p:spPr>
      </p:pic>
      <p:sp>
        <p:nvSpPr>
          <p:cNvPr id="69" name="正方形/長方形 68"/>
          <p:cNvSpPr/>
          <p:nvPr/>
        </p:nvSpPr>
        <p:spPr>
          <a:xfrm>
            <a:off x="4140000" y="46800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
        <p:nvSpPr>
          <p:cNvPr id="70" name="角丸四角形 69"/>
          <p:cNvSpPr/>
          <p:nvPr/>
        </p:nvSpPr>
        <p:spPr>
          <a:xfrm>
            <a:off x="5409093" y="2022686"/>
            <a:ext cx="2296086" cy="2538282"/>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806580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39</a:t>
            </a:fld>
            <a:endParaRPr lang="ja-JP" altLang="en-US" dirty="0"/>
          </a:p>
        </p:txBody>
      </p:sp>
      <p:sp>
        <p:nvSpPr>
          <p:cNvPr id="3" name="タイトル 2"/>
          <p:cNvSpPr>
            <a:spLocks noGrp="1"/>
          </p:cNvSpPr>
          <p:nvPr>
            <p:ph type="title"/>
          </p:nvPr>
        </p:nvSpPr>
        <p:spPr/>
        <p:txBody>
          <a:bodyPr/>
          <a:lstStyle/>
          <a:p>
            <a:r>
              <a:rPr lang="en-US" altLang="ja-JP" b="0" dirty="0">
                <a:solidFill>
                  <a:schemeClr val="accent1"/>
                </a:solidFill>
              </a:rPr>
              <a:t>06</a:t>
            </a:r>
            <a:br>
              <a:rPr lang="en-US" altLang="ja-JP" b="0" dirty="0">
                <a:solidFill>
                  <a:schemeClr val="accent1"/>
                </a:solidFill>
              </a:rPr>
            </a:br>
            <a:r>
              <a:rPr lang="ja-JP" altLang="en-US" dirty="0"/>
              <a:t>稼働環境</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6327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a:xfrm>
            <a:off x="250084" y="5019753"/>
            <a:ext cx="2160000" cy="135000"/>
          </a:xfrm>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824015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41</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人事管理システムフロー</a:t>
            </a:r>
            <a:endParaRPr kumimoji="1" lang="ja-JP" altLang="en-US" dirty="0"/>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・応募者</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内定者登録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・ひな形メール配信</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・選考結果入力</a:t>
            </a:r>
            <a:endParaRPr kumimoji="0" lang="en-US" altLang="ja-JP" sz="800" kern="0" dirty="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採用管理</a:t>
            </a:r>
            <a:endParaRPr kumimoji="0" lang="en-US" altLang="ja-JP" sz="1100" kern="0" dirty="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・退職予定者照会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・退職確定者決裁連携</a:t>
            </a:r>
            <a:endParaRPr kumimoji="0" lang="en-US" altLang="ja-JP" sz="800" kern="0" dirty="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退職者管理</a:t>
            </a:r>
            <a:endParaRPr kumimoji="0" lang="en-US" altLang="ja-JP" sz="1100" kern="0" dirty="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・考課結果登録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・考課シート一括取込</a:t>
            </a:r>
            <a:endParaRPr kumimoji="0" lang="en-US" altLang="ja-JP" sz="800" kern="0" dirty="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考課管理</a:t>
            </a:r>
            <a:endParaRPr kumimoji="0" lang="en-US" altLang="ja-JP" sz="1100" kern="0" dirty="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・組織改編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・人員配置</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身分異動</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・改編シミュレーション</a:t>
            </a:r>
            <a:endParaRPr kumimoji="0" lang="en-US" altLang="ja-JP" sz="800" kern="0" dirty="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組織改編管理</a:t>
            </a:r>
            <a:endParaRPr kumimoji="0" lang="en-US" altLang="ja-JP" sz="1100" kern="0" dirty="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・昇格対象者抽出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・処遇審査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・審査履歴</a:t>
            </a:r>
            <a:endParaRPr kumimoji="0" lang="en-US" altLang="ja-JP" sz="800" kern="0" dirty="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昇任昇格管理</a:t>
            </a:r>
            <a:endParaRPr kumimoji="0" lang="en-US" altLang="ja-JP" sz="1100" kern="0" dirty="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シミュレーション</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・昇給・賞与額連携</a:t>
            </a:r>
            <a:endParaRPr kumimoji="0" lang="en-US" altLang="ja-JP" sz="800" kern="0" dirty="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賃金管理</a:t>
            </a:r>
            <a:endParaRPr kumimoji="0" lang="en-US" altLang="ja-JP" sz="1100" kern="0" dirty="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異動発令（承認・決裁・発令）処理</a:t>
            </a:r>
            <a:endParaRPr kumimoji="0" lang="en-US" altLang="ja-JP" sz="1200" kern="0" dirty="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承認済諸届情報／人事情報</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1050" kern="0" dirty="0">
                <a:solidFill>
                  <a:sysClr val="window" lastClr="FFFFFF"/>
                </a:solidFill>
                <a:cs typeface="メイリオ" panose="020B0604030504040204" pitchFamily="50" charset="-128"/>
              </a:rPr>
              <a:t>人事諸届・照会</a:t>
            </a:r>
            <a:endParaRPr kumimoji="0" lang="en-US" altLang="ja-JP" sz="1050" kern="0" dirty="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・諸届申請登録・修正</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・諸届確認一覧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・諸届申請決裁処理</a:t>
            </a:r>
            <a:endParaRPr kumimoji="0" lang="en-US" altLang="ja-JP" sz="800" kern="0" dirty="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諸届管理</a:t>
            </a:r>
            <a:endParaRPr kumimoji="0" lang="en-US" altLang="ja-JP" sz="1100" kern="0" dirty="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チェックリスト</a:t>
            </a:r>
            <a:endParaRPr kumimoji="0" lang="en-US" altLang="ja-JP" sz="800" kern="0" dirty="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マイナンバー管理</a:t>
            </a:r>
            <a:endParaRPr kumimoji="0" lang="en-US" altLang="ja-JP" sz="1100" kern="0" dirty="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・研修コース登録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・研修受講履歴</a:t>
            </a:r>
            <a:endParaRPr kumimoji="0" lang="en-US" altLang="ja-JP" sz="800" kern="0" dirty="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研修管理</a:t>
            </a:r>
            <a:endParaRPr kumimoji="0" lang="en-US" altLang="ja-JP" sz="1100" kern="0" dirty="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dirty="0">
                <a:solidFill>
                  <a:srgbClr val="434343"/>
                </a:solidFill>
                <a:cs typeface="Arial Unicode MS" pitchFamily="50" charset="-128"/>
              </a:rPr>
              <a:t>　</a:t>
            </a:r>
            <a:r>
              <a:rPr kumimoji="0" lang="ja-JP" altLang="en-US" sz="800" b="1" kern="0" dirty="0">
                <a:solidFill>
                  <a:srgbClr val="434343"/>
                </a:solidFill>
                <a:cs typeface="Arial Unicode MS" pitchFamily="50" charset="-128"/>
              </a:rPr>
              <a:t>　　　　・個人情報登録　　　・社員台帳</a:t>
            </a:r>
            <a:endParaRPr kumimoji="0" lang="en-US" altLang="ja-JP" sz="8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dirty="0">
                <a:solidFill>
                  <a:srgbClr val="434343"/>
                </a:solidFill>
                <a:cs typeface="Arial Unicode MS" pitchFamily="50" charset="-128"/>
              </a:rPr>
              <a:t>　　　　　・組織階層図　　　　・タレントボックス</a:t>
            </a:r>
            <a:endParaRPr kumimoji="0" lang="en-US" altLang="ja-JP" sz="800" b="1" kern="0" dirty="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dirty="0">
                <a:solidFill>
                  <a:sysClr val="window" lastClr="FFFFFF"/>
                </a:solidFill>
                <a:cs typeface="メイリオ" panose="020B0604030504040204" pitchFamily="50" charset="-128"/>
              </a:rPr>
              <a:t>従業員情報管理（過去・現在・未来）</a:t>
            </a:r>
            <a:endParaRPr kumimoji="0" lang="en-US" altLang="ja-JP" sz="1400" b="1" kern="0" dirty="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・統計資料　　　　  ・</a:t>
            </a:r>
            <a:r>
              <a:rPr kumimoji="0" lang="en-US" altLang="ja-JP" sz="800" kern="0" dirty="0">
                <a:solidFill>
                  <a:srgbClr val="434343"/>
                </a:solidFill>
                <a:cs typeface="Arial Unicode MS" pitchFamily="50" charset="-128"/>
              </a:rPr>
              <a:t>DB</a:t>
            </a:r>
            <a:r>
              <a:rPr kumimoji="0" lang="ja-JP" altLang="en-US" sz="800" kern="0" dirty="0">
                <a:solidFill>
                  <a:srgbClr val="434343"/>
                </a:solidFill>
                <a:cs typeface="Arial Unicode MS" pitchFamily="50" charset="-128"/>
              </a:rPr>
              <a:t>間入出力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・汎用社員検索  　　・外部データ入出力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・人員構成表　  　　・</a:t>
            </a:r>
            <a:r>
              <a:rPr kumimoji="0" lang="en-US" altLang="ja-JP" sz="800" kern="0" dirty="0">
                <a:solidFill>
                  <a:srgbClr val="434343"/>
                </a:solidFill>
                <a:cs typeface="Arial Unicode MS" pitchFamily="50" charset="-128"/>
              </a:rPr>
              <a:t>Excel</a:t>
            </a:r>
            <a:r>
              <a:rPr kumimoji="0" lang="ja-JP" altLang="en-US" sz="800" kern="0" dirty="0">
                <a:solidFill>
                  <a:srgbClr val="434343"/>
                </a:solidFill>
                <a:cs typeface="Arial Unicode MS" pitchFamily="50" charset="-128"/>
              </a:rPr>
              <a:t>差込</a:t>
            </a:r>
            <a:endParaRPr kumimoji="0" lang="en-US" altLang="ja-JP" sz="800" kern="0" dirty="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比較・検索・分析・連携</a:t>
            </a:r>
            <a:endParaRPr kumimoji="0" lang="en-US" altLang="ja-JP" sz="1100" kern="0" dirty="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・個人別マスタ設定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・事由別テーブル設定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・退職金明細印刷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・退職所得源泉</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特別徴収票印刷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・年度別退職引当金</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部門総括表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・退職金仕訳連携処理</a:t>
            </a:r>
            <a:endParaRPr kumimoji="0" lang="en-US" altLang="ja-JP" sz="800" kern="0" dirty="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退職金管理</a:t>
            </a:r>
            <a:endParaRPr kumimoji="0" lang="en-US" altLang="ja-JP" sz="1100" kern="0" dirty="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dirty="0">
                <a:solidFill>
                  <a:sysClr val="window" lastClr="FFFFFF"/>
                </a:solidFill>
                <a:cs typeface="メイリオ" panose="020B0604030504040204" pitchFamily="50" charset="-128"/>
              </a:rPr>
              <a:t>（退職金／引当金仕訳）</a:t>
            </a:r>
            <a:endParaRPr kumimoji="0" lang="en-US" altLang="ja-JP" sz="800" kern="0" dirty="0">
              <a:solidFill>
                <a:sysClr val="window" lastClr="FFFFFF"/>
              </a:solidFill>
              <a:cs typeface="メイリオ" panose="020B0604030504040204" pitchFamily="50" charset="-128"/>
            </a:endParaRPr>
          </a:p>
          <a:p>
            <a:pPr algn="ctr">
              <a:defRPr/>
            </a:pPr>
            <a:r>
              <a:rPr kumimoji="0" lang="ja-JP" altLang="en-US" sz="1050" kern="0" dirty="0">
                <a:solidFill>
                  <a:sysClr val="window" lastClr="FFFFFF"/>
                </a:solidFill>
                <a:cs typeface="メイリオ" panose="020B0604030504040204" pitchFamily="50" charset="-128"/>
              </a:rPr>
              <a:t>統合会計</a:t>
            </a:r>
            <a:endParaRPr kumimoji="0" lang="en-US" altLang="ja-JP" sz="1050" kern="0" dirty="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dirty="0">
                <a:solidFill>
                  <a:sysClr val="window" lastClr="FFFFFF"/>
                </a:solidFill>
                <a:cs typeface="メイリオ" panose="020B0604030504040204" pitchFamily="50" charset="-128"/>
              </a:rPr>
              <a:t>給与管理</a:t>
            </a:r>
            <a:endParaRPr kumimoji="0" lang="en-US" altLang="ja-JP" sz="1050" kern="0" dirty="0">
              <a:solidFill>
                <a:sysClr val="window" lastClr="FFFFFF"/>
              </a:solidFill>
              <a:cs typeface="メイリオ" panose="020B0604030504040204" pitchFamily="50" charset="-128"/>
            </a:endParaRPr>
          </a:p>
          <a:p>
            <a:pPr algn="ctr">
              <a:defRPr/>
            </a:pPr>
            <a:r>
              <a:rPr kumimoji="0" lang="ja-JP" altLang="en-US" sz="800" kern="0" dirty="0">
                <a:solidFill>
                  <a:sysClr val="window" lastClr="FFFFFF"/>
                </a:solidFill>
                <a:cs typeface="メイリオ" panose="020B0604030504040204" pitchFamily="50" charset="-128"/>
              </a:rPr>
              <a:t>（昇給・賞与確定金額</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800" kern="0" dirty="0">
                <a:solidFill>
                  <a:sysClr val="window" lastClr="FFFFFF"/>
                </a:solidFill>
                <a:cs typeface="メイリオ" panose="020B0604030504040204" pitchFamily="50" charset="-128"/>
              </a:rPr>
              <a:t>賃金</a:t>
            </a: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退職金計算結果）</a:t>
            </a:r>
            <a:endParaRPr kumimoji="0" lang="en-US" altLang="ja-JP" sz="800" kern="0" dirty="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・年度開始月　　　　　・西和暦フラグ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・メール配信設定　　　・学齢到達区分</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・セキュリティ設定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・複数会社管理設定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・マスタコピー設定</a:t>
            </a:r>
            <a:endParaRPr kumimoji="0" lang="en-US" altLang="ja-JP" sz="800" kern="0" dirty="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・グループ会社共通コード管理　</a:t>
            </a:r>
            <a:endParaRPr kumimoji="0" lang="en-US" altLang="ja-JP" sz="800" kern="0" dirty="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・出向</a:t>
            </a:r>
            <a:r>
              <a:rPr kumimoji="0" lang="en-US" altLang="ja-JP" sz="800" kern="0" dirty="0">
                <a:solidFill>
                  <a:schemeClr val="accent6">
                    <a:lumMod val="75000"/>
                  </a:schemeClr>
                </a:solidFill>
                <a:cs typeface="Arial Unicode MS" pitchFamily="50" charset="-128"/>
              </a:rPr>
              <a:t>/</a:t>
            </a:r>
            <a:r>
              <a:rPr kumimoji="0" lang="ja-JP" altLang="en-US" sz="800" kern="0" dirty="0">
                <a:solidFill>
                  <a:schemeClr val="accent6">
                    <a:lumMod val="75000"/>
                  </a:schemeClr>
                </a:solidFill>
                <a:cs typeface="Arial Unicode MS" pitchFamily="50" charset="-128"/>
              </a:rPr>
              <a:t>帰任受け渡しデータ設定</a:t>
            </a:r>
            <a:endParaRPr kumimoji="0" lang="en-US" altLang="ja-JP" sz="800" kern="0" dirty="0">
              <a:solidFill>
                <a:schemeClr val="accent6">
                  <a:lumMod val="75000"/>
                </a:schemeClr>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HR</a:t>
            </a:r>
          </a:p>
          <a:p>
            <a:pPr algn="ctr"/>
            <a:r>
              <a:rPr lang="ja-JP" altLang="en-US" sz="1100" dirty="0"/>
              <a:t>　人事管理</a:t>
            </a:r>
            <a:endParaRPr kumimoji="1" lang="ja-JP" altLang="en-US" sz="1050" dirty="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326255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02</a:t>
            </a:r>
            <a:br>
              <a:rPr lang="en-US" altLang="ja-JP" b="0" dirty="0">
                <a:solidFill>
                  <a:schemeClr val="accent1"/>
                </a:solidFill>
              </a:rPr>
            </a:br>
            <a:r>
              <a:rPr lang="ja-JP" altLang="en-US" dirty="0"/>
              <a:t>製品特長</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36488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柔軟で堅牢なセキュリティ設定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組織毎や社員毎にプログラム起動権限や個人情報の参照権限、関連会社情報の参照権限が</a:t>
            </a:r>
            <a:endParaRPr lang="en-US" altLang="ja-JP" dirty="0"/>
          </a:p>
          <a:p>
            <a:pPr>
              <a:lnSpc>
                <a:spcPts val="1600"/>
              </a:lnSpc>
            </a:pPr>
            <a:r>
              <a:rPr lang="ja-JP" altLang="en-US" dirty="0"/>
              <a:t>設定可能です</a:t>
            </a:r>
          </a:p>
          <a:p>
            <a:endParaRPr kumimoji="1" lang="ja-JP" altLang="en-US" dirty="0"/>
          </a:p>
        </p:txBody>
      </p:sp>
      <p:sp>
        <p:nvSpPr>
          <p:cNvPr id="6" name="タイトル 5"/>
          <p:cNvSpPr>
            <a:spLocks noGrp="1"/>
          </p:cNvSpPr>
          <p:nvPr>
            <p:ph type="title"/>
          </p:nvPr>
        </p:nvSpPr>
        <p:spPr/>
        <p:txBody>
          <a:bodyPr/>
          <a:lstStyle/>
          <a:p>
            <a:r>
              <a:rPr lang="ja-JP" altLang="en-US" dirty="0">
                <a:solidFill>
                  <a:srgbClr val="EE7B48"/>
                </a:solidFill>
              </a:rPr>
              <a:t>人事管理</a:t>
            </a:r>
            <a:endParaRPr kumimoji="1" lang="ja-JP" altLang="en-US" dirty="0"/>
          </a:p>
        </p:txBody>
      </p:sp>
      <p:sp>
        <p:nvSpPr>
          <p:cNvPr id="7" name="角丸四角形 6"/>
          <p:cNvSpPr/>
          <p:nvPr/>
        </p:nvSpPr>
        <p:spPr>
          <a:xfrm>
            <a:off x="157849" y="1724250"/>
            <a:ext cx="4400026"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 name="Text Box 11"/>
          <p:cNvSpPr txBox="1">
            <a:spLocks noChangeArrowheads="1"/>
          </p:cNvSpPr>
          <p:nvPr/>
        </p:nvSpPr>
        <p:spPr bwMode="auto">
          <a:xfrm>
            <a:off x="1834435" y="2133399"/>
            <a:ext cx="752083"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異動</a:t>
            </a:r>
          </a:p>
        </p:txBody>
      </p:sp>
      <p:sp>
        <p:nvSpPr>
          <p:cNvPr id="9" name="Text Box 14"/>
          <p:cNvSpPr txBox="1">
            <a:spLocks noChangeArrowheads="1"/>
          </p:cNvSpPr>
          <p:nvPr/>
        </p:nvSpPr>
        <p:spPr bwMode="auto">
          <a:xfrm>
            <a:off x="2698720" y="2867447"/>
            <a:ext cx="2472659"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endPar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         2</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0" name="テキスト ボックス 20"/>
          <p:cNvSpPr txBox="1">
            <a:spLocks noChangeArrowheads="1"/>
          </p:cNvSpPr>
          <p:nvPr/>
        </p:nvSpPr>
        <p:spPr bwMode="black">
          <a:xfrm>
            <a:off x="201391" y="1715319"/>
            <a:ext cx="778706" cy="383578"/>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組織セキュリティ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11" name="直線コネクタ 10"/>
          <p:cNvCxnSpPr/>
          <p:nvPr/>
        </p:nvCxnSpPr>
        <p:spPr bwMode="black">
          <a:xfrm flipV="1">
            <a:off x="175527" y="2068003"/>
            <a:ext cx="1776566" cy="7677"/>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12" name="Text Box 13"/>
          <p:cNvSpPr txBox="1">
            <a:spLocks noChangeArrowheads="1"/>
          </p:cNvSpPr>
          <p:nvPr/>
        </p:nvSpPr>
        <p:spPr bwMode="auto">
          <a:xfrm>
            <a:off x="165387" y="2944968"/>
            <a:ext cx="2016905"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3" name="右矢印 12"/>
          <p:cNvSpPr/>
          <p:nvPr/>
        </p:nvSpPr>
        <p:spPr>
          <a:xfrm>
            <a:off x="2045487" y="2469633"/>
            <a:ext cx="498263" cy="37447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Freeform 10"/>
          <p:cNvSpPr>
            <a:spLocks noEditPoints="1"/>
          </p:cNvSpPr>
          <p:nvPr/>
        </p:nvSpPr>
        <p:spPr bwMode="auto">
          <a:xfrm>
            <a:off x="670661" y="2136175"/>
            <a:ext cx="419966" cy="714580"/>
          </a:xfrm>
          <a:custGeom>
            <a:avLst/>
            <a:gdLst>
              <a:gd name="T0" fmla="*/ 266 w 367"/>
              <a:gd name="T1" fmla="*/ 165 h 659"/>
              <a:gd name="T2" fmla="*/ 271 w 367"/>
              <a:gd name="T3" fmla="*/ 283 h 659"/>
              <a:gd name="T4" fmla="*/ 216 w 367"/>
              <a:gd name="T5" fmla="*/ 283 h 659"/>
              <a:gd name="T6" fmla="*/ 221 w 367"/>
              <a:gd name="T7" fmla="*/ 165 h 659"/>
              <a:gd name="T8" fmla="*/ 121 w 367"/>
              <a:gd name="T9" fmla="*/ 229 h 659"/>
              <a:gd name="T10" fmla="*/ 88 w 367"/>
              <a:gd name="T11" fmla="*/ 238 h 659"/>
              <a:gd name="T12" fmla="*/ 76 w 367"/>
              <a:gd name="T13" fmla="*/ 225 h 659"/>
              <a:gd name="T14" fmla="*/ 26 w 367"/>
              <a:gd name="T15" fmla="*/ 179 h 659"/>
              <a:gd name="T16" fmla="*/ 3 w 367"/>
              <a:gd name="T17" fmla="*/ 199 h 659"/>
              <a:gd name="T18" fmla="*/ 47 w 367"/>
              <a:gd name="T19" fmla="*/ 253 h 659"/>
              <a:gd name="T20" fmla="*/ 56 w 367"/>
              <a:gd name="T21" fmla="*/ 255 h 659"/>
              <a:gd name="T22" fmla="*/ 61 w 367"/>
              <a:gd name="T23" fmla="*/ 265 h 659"/>
              <a:gd name="T24" fmla="*/ 159 w 367"/>
              <a:gd name="T25" fmla="*/ 309 h 659"/>
              <a:gd name="T26" fmla="*/ 168 w 367"/>
              <a:gd name="T27" fmla="*/ 237 h 659"/>
              <a:gd name="T28" fmla="*/ 176 w 367"/>
              <a:gd name="T29" fmla="*/ 416 h 659"/>
              <a:gd name="T30" fmla="*/ 150 w 367"/>
              <a:gd name="T31" fmla="*/ 644 h 659"/>
              <a:gd name="T32" fmla="*/ 239 w 367"/>
              <a:gd name="T33" fmla="*/ 659 h 659"/>
              <a:gd name="T34" fmla="*/ 239 w 367"/>
              <a:gd name="T35" fmla="*/ 437 h 659"/>
              <a:gd name="T36" fmla="*/ 248 w 367"/>
              <a:gd name="T37" fmla="*/ 624 h 659"/>
              <a:gd name="T38" fmla="*/ 248 w 367"/>
              <a:gd name="T39" fmla="*/ 659 h 659"/>
              <a:gd name="T40" fmla="*/ 337 w 367"/>
              <a:gd name="T41" fmla="*/ 644 h 659"/>
              <a:gd name="T42" fmla="*/ 312 w 367"/>
              <a:gd name="T43" fmla="*/ 624 h 659"/>
              <a:gd name="T44" fmla="*/ 319 w 367"/>
              <a:gd name="T45" fmla="*/ 416 h 659"/>
              <a:gd name="T46" fmla="*/ 328 w 367"/>
              <a:gd name="T47" fmla="*/ 237 h 659"/>
              <a:gd name="T48" fmla="*/ 347 w 367"/>
              <a:gd name="T49" fmla="*/ 423 h 659"/>
              <a:gd name="T50" fmla="*/ 367 w 367"/>
              <a:gd name="T51" fmla="*/ 404 h 659"/>
              <a:gd name="T52" fmla="*/ 300 w 367"/>
              <a:gd name="T53" fmla="*/ 165 h 659"/>
              <a:gd name="T54" fmla="*/ 51 w 367"/>
              <a:gd name="T55" fmla="*/ 249 h 659"/>
              <a:gd name="T56" fmla="*/ 7 w 367"/>
              <a:gd name="T57" fmla="*/ 203 h 659"/>
              <a:gd name="T58" fmla="*/ 26 w 367"/>
              <a:gd name="T59" fmla="*/ 184 h 659"/>
              <a:gd name="T60" fmla="*/ 72 w 367"/>
              <a:gd name="T61" fmla="*/ 229 h 659"/>
              <a:gd name="T62" fmla="*/ 70 w 367"/>
              <a:gd name="T63" fmla="*/ 233 h 659"/>
              <a:gd name="T64" fmla="*/ 56 w 367"/>
              <a:gd name="T65" fmla="*/ 247 h 659"/>
              <a:gd name="T66" fmla="*/ 53 w 367"/>
              <a:gd name="T67" fmla="*/ 250 h 659"/>
              <a:gd name="T68" fmla="*/ 244 w 367"/>
              <a:gd name="T69" fmla="*/ 0 h 659"/>
              <a:gd name="T70" fmla="*/ 244 w 367"/>
              <a:gd name="T71" fmla="*/ 148 h 659"/>
              <a:gd name="T72" fmla="*/ 364 w 367"/>
              <a:gd name="T73" fmla="*/ 530 h 659"/>
              <a:gd name="T74" fmla="*/ 339 w 367"/>
              <a:gd name="T75" fmla="*/ 546 h 659"/>
              <a:gd name="T76" fmla="*/ 336 w 367"/>
              <a:gd name="T77" fmla="*/ 441 h 659"/>
              <a:gd name="T78" fmla="*/ 359 w 367"/>
              <a:gd name="T79" fmla="*/ 4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659">
                <a:moveTo>
                  <a:pt x="300" y="165"/>
                </a:moveTo>
                <a:cubicBezTo>
                  <a:pt x="266" y="165"/>
                  <a:pt x="266" y="165"/>
                  <a:pt x="266" y="165"/>
                </a:cubicBezTo>
                <a:cubicBezTo>
                  <a:pt x="247" y="197"/>
                  <a:pt x="247" y="197"/>
                  <a:pt x="247" y="197"/>
                </a:cubicBezTo>
                <a:cubicBezTo>
                  <a:pt x="271" y="283"/>
                  <a:pt x="271" y="283"/>
                  <a:pt x="271" y="283"/>
                </a:cubicBezTo>
                <a:cubicBezTo>
                  <a:pt x="244" y="313"/>
                  <a:pt x="244" y="313"/>
                  <a:pt x="244" y="313"/>
                </a:cubicBezTo>
                <a:cubicBezTo>
                  <a:pt x="216" y="283"/>
                  <a:pt x="216" y="283"/>
                  <a:pt x="216" y="283"/>
                </a:cubicBezTo>
                <a:cubicBezTo>
                  <a:pt x="240" y="197"/>
                  <a:pt x="240" y="197"/>
                  <a:pt x="240" y="197"/>
                </a:cubicBezTo>
                <a:cubicBezTo>
                  <a:pt x="221" y="165"/>
                  <a:pt x="221" y="165"/>
                  <a:pt x="221" y="165"/>
                </a:cubicBezTo>
                <a:cubicBezTo>
                  <a:pt x="187" y="165"/>
                  <a:pt x="187" y="165"/>
                  <a:pt x="187" y="165"/>
                </a:cubicBezTo>
                <a:cubicBezTo>
                  <a:pt x="152" y="165"/>
                  <a:pt x="124" y="194"/>
                  <a:pt x="121" y="229"/>
                </a:cubicBezTo>
                <a:cubicBezTo>
                  <a:pt x="121" y="270"/>
                  <a:pt x="121" y="270"/>
                  <a:pt x="121" y="270"/>
                </a:cubicBezTo>
                <a:cubicBezTo>
                  <a:pt x="88" y="238"/>
                  <a:pt x="88" y="238"/>
                  <a:pt x="88" y="238"/>
                </a:cubicBezTo>
                <a:cubicBezTo>
                  <a:pt x="85" y="235"/>
                  <a:pt x="81" y="233"/>
                  <a:pt x="78" y="233"/>
                </a:cubicBezTo>
                <a:cubicBezTo>
                  <a:pt x="79" y="230"/>
                  <a:pt x="78" y="227"/>
                  <a:pt x="76" y="225"/>
                </a:cubicBezTo>
                <a:cubicBezTo>
                  <a:pt x="32" y="181"/>
                  <a:pt x="32" y="181"/>
                  <a:pt x="32" y="181"/>
                </a:cubicBezTo>
                <a:cubicBezTo>
                  <a:pt x="30" y="179"/>
                  <a:pt x="28" y="179"/>
                  <a:pt x="26" y="179"/>
                </a:cubicBezTo>
                <a:cubicBezTo>
                  <a:pt x="24" y="179"/>
                  <a:pt x="23" y="179"/>
                  <a:pt x="21" y="181"/>
                </a:cubicBezTo>
                <a:cubicBezTo>
                  <a:pt x="3" y="199"/>
                  <a:pt x="3" y="199"/>
                  <a:pt x="3" y="199"/>
                </a:cubicBezTo>
                <a:cubicBezTo>
                  <a:pt x="0" y="202"/>
                  <a:pt x="0" y="206"/>
                  <a:pt x="3" y="209"/>
                </a:cubicBezTo>
                <a:cubicBezTo>
                  <a:pt x="47" y="253"/>
                  <a:pt x="47" y="253"/>
                  <a:pt x="47" y="253"/>
                </a:cubicBezTo>
                <a:cubicBezTo>
                  <a:pt x="49" y="255"/>
                  <a:pt x="51" y="256"/>
                  <a:pt x="53" y="256"/>
                </a:cubicBezTo>
                <a:cubicBezTo>
                  <a:pt x="54" y="256"/>
                  <a:pt x="55" y="255"/>
                  <a:pt x="56" y="255"/>
                </a:cubicBezTo>
                <a:cubicBezTo>
                  <a:pt x="57" y="258"/>
                  <a:pt x="58" y="262"/>
                  <a:pt x="61" y="265"/>
                </a:cubicBezTo>
                <a:cubicBezTo>
                  <a:pt x="61" y="265"/>
                  <a:pt x="61" y="265"/>
                  <a:pt x="61" y="265"/>
                </a:cubicBezTo>
                <a:cubicBezTo>
                  <a:pt x="121" y="325"/>
                  <a:pt x="121" y="325"/>
                  <a:pt x="121" y="325"/>
                </a:cubicBezTo>
                <a:cubicBezTo>
                  <a:pt x="136" y="339"/>
                  <a:pt x="159" y="327"/>
                  <a:pt x="159" y="309"/>
                </a:cubicBezTo>
                <a:cubicBezTo>
                  <a:pt x="159" y="237"/>
                  <a:pt x="159" y="237"/>
                  <a:pt x="159" y="237"/>
                </a:cubicBezTo>
                <a:cubicBezTo>
                  <a:pt x="168" y="237"/>
                  <a:pt x="168" y="237"/>
                  <a:pt x="168" y="237"/>
                </a:cubicBezTo>
                <a:cubicBezTo>
                  <a:pt x="168" y="416"/>
                  <a:pt x="168" y="416"/>
                  <a:pt x="168" y="416"/>
                </a:cubicBezTo>
                <a:cubicBezTo>
                  <a:pt x="176" y="416"/>
                  <a:pt x="176" y="416"/>
                  <a:pt x="176" y="416"/>
                </a:cubicBezTo>
                <a:cubicBezTo>
                  <a:pt x="176" y="624"/>
                  <a:pt x="176" y="624"/>
                  <a:pt x="176" y="624"/>
                </a:cubicBezTo>
                <a:cubicBezTo>
                  <a:pt x="150" y="644"/>
                  <a:pt x="150" y="644"/>
                  <a:pt x="150" y="644"/>
                </a:cubicBezTo>
                <a:cubicBezTo>
                  <a:pt x="144" y="649"/>
                  <a:pt x="147" y="659"/>
                  <a:pt x="155" y="659"/>
                </a:cubicBezTo>
                <a:cubicBezTo>
                  <a:pt x="239" y="659"/>
                  <a:pt x="239" y="659"/>
                  <a:pt x="239" y="659"/>
                </a:cubicBezTo>
                <a:cubicBezTo>
                  <a:pt x="239" y="624"/>
                  <a:pt x="239" y="624"/>
                  <a:pt x="239" y="624"/>
                </a:cubicBezTo>
                <a:cubicBezTo>
                  <a:pt x="239" y="437"/>
                  <a:pt x="239" y="437"/>
                  <a:pt x="239" y="437"/>
                </a:cubicBezTo>
                <a:cubicBezTo>
                  <a:pt x="248" y="437"/>
                  <a:pt x="248" y="437"/>
                  <a:pt x="248" y="437"/>
                </a:cubicBezTo>
                <a:cubicBezTo>
                  <a:pt x="248" y="624"/>
                  <a:pt x="248" y="624"/>
                  <a:pt x="248" y="624"/>
                </a:cubicBezTo>
                <a:cubicBezTo>
                  <a:pt x="248" y="624"/>
                  <a:pt x="248" y="624"/>
                  <a:pt x="248" y="624"/>
                </a:cubicBezTo>
                <a:cubicBezTo>
                  <a:pt x="248" y="659"/>
                  <a:pt x="248" y="659"/>
                  <a:pt x="248" y="659"/>
                </a:cubicBezTo>
                <a:cubicBezTo>
                  <a:pt x="332" y="659"/>
                  <a:pt x="332" y="659"/>
                  <a:pt x="332" y="659"/>
                </a:cubicBezTo>
                <a:cubicBezTo>
                  <a:pt x="340" y="659"/>
                  <a:pt x="344" y="649"/>
                  <a:pt x="337" y="644"/>
                </a:cubicBezTo>
                <a:cubicBezTo>
                  <a:pt x="312" y="624"/>
                  <a:pt x="312" y="624"/>
                  <a:pt x="312" y="624"/>
                </a:cubicBezTo>
                <a:cubicBezTo>
                  <a:pt x="312" y="624"/>
                  <a:pt x="312" y="624"/>
                  <a:pt x="312" y="624"/>
                </a:cubicBezTo>
                <a:cubicBezTo>
                  <a:pt x="312" y="416"/>
                  <a:pt x="312" y="416"/>
                  <a:pt x="312" y="416"/>
                </a:cubicBezTo>
                <a:cubicBezTo>
                  <a:pt x="319" y="416"/>
                  <a:pt x="319" y="416"/>
                  <a:pt x="319" y="416"/>
                </a:cubicBezTo>
                <a:cubicBezTo>
                  <a:pt x="319" y="237"/>
                  <a:pt x="319" y="237"/>
                  <a:pt x="319" y="237"/>
                </a:cubicBezTo>
                <a:cubicBezTo>
                  <a:pt x="328" y="237"/>
                  <a:pt x="328" y="237"/>
                  <a:pt x="328" y="237"/>
                </a:cubicBezTo>
                <a:cubicBezTo>
                  <a:pt x="328" y="404"/>
                  <a:pt x="328" y="404"/>
                  <a:pt x="328" y="404"/>
                </a:cubicBezTo>
                <a:cubicBezTo>
                  <a:pt x="328" y="415"/>
                  <a:pt x="337" y="423"/>
                  <a:pt x="347" y="423"/>
                </a:cubicBezTo>
                <a:cubicBezTo>
                  <a:pt x="358" y="423"/>
                  <a:pt x="366" y="415"/>
                  <a:pt x="366" y="404"/>
                </a:cubicBezTo>
                <a:cubicBezTo>
                  <a:pt x="367" y="404"/>
                  <a:pt x="367" y="404"/>
                  <a:pt x="367" y="404"/>
                </a:cubicBezTo>
                <a:cubicBezTo>
                  <a:pt x="367" y="229"/>
                  <a:pt x="367" y="229"/>
                  <a:pt x="367" y="229"/>
                </a:cubicBezTo>
                <a:cubicBezTo>
                  <a:pt x="364" y="194"/>
                  <a:pt x="335" y="165"/>
                  <a:pt x="300" y="165"/>
                </a:cubicBezTo>
                <a:close/>
                <a:moveTo>
                  <a:pt x="53" y="250"/>
                </a:moveTo>
                <a:cubicBezTo>
                  <a:pt x="52" y="250"/>
                  <a:pt x="52" y="250"/>
                  <a:pt x="51" y="249"/>
                </a:cubicBezTo>
                <a:cubicBezTo>
                  <a:pt x="7" y="205"/>
                  <a:pt x="7" y="205"/>
                  <a:pt x="7" y="205"/>
                </a:cubicBezTo>
                <a:cubicBezTo>
                  <a:pt x="7" y="205"/>
                  <a:pt x="7" y="203"/>
                  <a:pt x="7" y="203"/>
                </a:cubicBezTo>
                <a:cubicBezTo>
                  <a:pt x="25" y="185"/>
                  <a:pt x="25" y="185"/>
                  <a:pt x="25" y="185"/>
                </a:cubicBezTo>
                <a:cubicBezTo>
                  <a:pt x="26" y="184"/>
                  <a:pt x="26" y="184"/>
                  <a:pt x="26" y="184"/>
                </a:cubicBezTo>
                <a:cubicBezTo>
                  <a:pt x="27" y="184"/>
                  <a:pt x="27" y="184"/>
                  <a:pt x="28" y="185"/>
                </a:cubicBezTo>
                <a:cubicBezTo>
                  <a:pt x="72" y="229"/>
                  <a:pt x="72" y="229"/>
                  <a:pt x="72" y="229"/>
                </a:cubicBezTo>
                <a:cubicBezTo>
                  <a:pt x="73" y="230"/>
                  <a:pt x="73" y="231"/>
                  <a:pt x="72" y="232"/>
                </a:cubicBezTo>
                <a:cubicBezTo>
                  <a:pt x="70" y="233"/>
                  <a:pt x="70" y="233"/>
                  <a:pt x="70" y="233"/>
                </a:cubicBezTo>
                <a:cubicBezTo>
                  <a:pt x="67" y="234"/>
                  <a:pt x="64" y="235"/>
                  <a:pt x="61" y="238"/>
                </a:cubicBezTo>
                <a:cubicBezTo>
                  <a:pt x="59" y="240"/>
                  <a:pt x="57" y="244"/>
                  <a:pt x="56" y="247"/>
                </a:cubicBezTo>
                <a:cubicBezTo>
                  <a:pt x="54" y="249"/>
                  <a:pt x="54" y="249"/>
                  <a:pt x="54" y="249"/>
                </a:cubicBezTo>
                <a:cubicBezTo>
                  <a:pt x="54" y="250"/>
                  <a:pt x="53" y="250"/>
                  <a:pt x="53" y="250"/>
                </a:cubicBezTo>
                <a:close/>
                <a:moveTo>
                  <a:pt x="170" y="74"/>
                </a:moveTo>
                <a:cubicBezTo>
                  <a:pt x="170" y="33"/>
                  <a:pt x="203" y="0"/>
                  <a:pt x="244" y="0"/>
                </a:cubicBezTo>
                <a:cubicBezTo>
                  <a:pt x="284" y="0"/>
                  <a:pt x="318" y="33"/>
                  <a:pt x="318" y="74"/>
                </a:cubicBezTo>
                <a:cubicBezTo>
                  <a:pt x="318" y="115"/>
                  <a:pt x="284" y="148"/>
                  <a:pt x="244" y="148"/>
                </a:cubicBezTo>
                <a:cubicBezTo>
                  <a:pt x="203" y="148"/>
                  <a:pt x="170" y="115"/>
                  <a:pt x="170" y="74"/>
                </a:cubicBezTo>
                <a:close/>
                <a:moveTo>
                  <a:pt x="364" y="530"/>
                </a:moveTo>
                <a:cubicBezTo>
                  <a:pt x="365" y="538"/>
                  <a:pt x="365" y="546"/>
                  <a:pt x="355" y="546"/>
                </a:cubicBezTo>
                <a:cubicBezTo>
                  <a:pt x="339" y="546"/>
                  <a:pt x="339" y="546"/>
                  <a:pt x="339" y="546"/>
                </a:cubicBezTo>
                <a:cubicBezTo>
                  <a:pt x="330" y="546"/>
                  <a:pt x="330" y="538"/>
                  <a:pt x="330" y="530"/>
                </a:cubicBezTo>
                <a:cubicBezTo>
                  <a:pt x="331" y="522"/>
                  <a:pt x="335" y="453"/>
                  <a:pt x="336" y="441"/>
                </a:cubicBezTo>
                <a:cubicBezTo>
                  <a:pt x="336" y="433"/>
                  <a:pt x="341" y="431"/>
                  <a:pt x="347" y="431"/>
                </a:cubicBezTo>
                <a:cubicBezTo>
                  <a:pt x="354" y="431"/>
                  <a:pt x="358" y="433"/>
                  <a:pt x="359" y="441"/>
                </a:cubicBezTo>
                <a:cubicBezTo>
                  <a:pt x="359" y="453"/>
                  <a:pt x="363" y="522"/>
                  <a:pt x="364" y="5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18"/>
          <p:cNvSpPr>
            <a:spLocks noEditPoints="1"/>
          </p:cNvSpPr>
          <p:nvPr/>
        </p:nvSpPr>
        <p:spPr bwMode="auto">
          <a:xfrm flipH="1">
            <a:off x="3177532" y="2136175"/>
            <a:ext cx="709149" cy="715937"/>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角丸四角形 15"/>
          <p:cNvSpPr/>
          <p:nvPr/>
        </p:nvSpPr>
        <p:spPr>
          <a:xfrm>
            <a:off x="4631319" y="1724250"/>
            <a:ext cx="4356484"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7" name="Text Box 6"/>
          <p:cNvSpPr txBox="1">
            <a:spLocks noChangeArrowheads="1"/>
          </p:cNvSpPr>
          <p:nvPr/>
        </p:nvSpPr>
        <p:spPr bwMode="auto">
          <a:xfrm>
            <a:off x="6148155" y="2174079"/>
            <a:ext cx="132748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昇進・昇格</a:t>
            </a:r>
          </a:p>
        </p:txBody>
      </p:sp>
      <p:sp>
        <p:nvSpPr>
          <p:cNvPr id="18" name="Text Box 7"/>
          <p:cNvSpPr txBox="1">
            <a:spLocks noChangeArrowheads="1"/>
          </p:cNvSpPr>
          <p:nvPr/>
        </p:nvSpPr>
        <p:spPr bwMode="auto">
          <a:xfrm>
            <a:off x="4651970" y="2851484"/>
            <a:ext cx="2264820"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1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４</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9" name="テキスト ボックス 18"/>
          <p:cNvSpPr txBox="1">
            <a:spLocks noChangeArrowheads="1"/>
          </p:cNvSpPr>
          <p:nvPr/>
        </p:nvSpPr>
        <p:spPr bwMode="black">
          <a:xfrm>
            <a:off x="4692270" y="1695457"/>
            <a:ext cx="742144" cy="408622"/>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社員セキュリティ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20" name="直線コネクタ 19"/>
          <p:cNvCxnSpPr/>
          <p:nvPr/>
        </p:nvCxnSpPr>
        <p:spPr bwMode="black">
          <a:xfrm>
            <a:off x="4666406" y="2045744"/>
            <a:ext cx="1813806" cy="4293"/>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21" name="右矢印 20"/>
          <p:cNvSpPr/>
          <p:nvPr/>
        </p:nvSpPr>
        <p:spPr>
          <a:xfrm>
            <a:off x="6575484" y="2469633"/>
            <a:ext cx="474869" cy="39892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2" name="Freeform 7"/>
          <p:cNvSpPr>
            <a:spLocks noEditPoints="1"/>
          </p:cNvSpPr>
          <p:nvPr/>
        </p:nvSpPr>
        <p:spPr bwMode="auto">
          <a:xfrm>
            <a:off x="5242438"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Freeform 7"/>
          <p:cNvSpPr>
            <a:spLocks noEditPoints="1"/>
          </p:cNvSpPr>
          <p:nvPr/>
        </p:nvSpPr>
        <p:spPr bwMode="auto">
          <a:xfrm>
            <a:off x="7864511"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星 4 23"/>
          <p:cNvSpPr/>
          <p:nvPr/>
        </p:nvSpPr>
        <p:spPr>
          <a:xfrm>
            <a:off x="8305421" y="2007180"/>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星 4 24"/>
          <p:cNvSpPr/>
          <p:nvPr/>
        </p:nvSpPr>
        <p:spPr>
          <a:xfrm>
            <a:off x="8398227" y="2222443"/>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6" name="Rectangle 17"/>
          <p:cNvSpPr>
            <a:spLocks noChangeArrowheads="1"/>
          </p:cNvSpPr>
          <p:nvPr/>
        </p:nvSpPr>
        <p:spPr bwMode="auto">
          <a:xfrm>
            <a:off x="154745" y="3521575"/>
            <a:ext cx="8833058" cy="1217954"/>
          </a:xfrm>
          <a:prstGeom prst="rect">
            <a:avLst/>
          </a:prstGeom>
          <a:solidFill>
            <a:srgbClr val="54C2F0"/>
          </a:solidFill>
          <a:ln w="9525" cap="flat" cmpd="sng" algn="ctr">
            <a:solidFill>
              <a:srgbClr val="0082C2">
                <a:shade val="95000"/>
                <a:satMod val="105000"/>
              </a:srgbClr>
            </a:solidFill>
            <a:prstDash val="soli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　</a:t>
            </a:r>
          </a:p>
        </p:txBody>
      </p:sp>
      <p:sp>
        <p:nvSpPr>
          <p:cNvPr id="27" name="テキスト ボックス 26"/>
          <p:cNvSpPr txBox="1"/>
          <p:nvPr/>
        </p:nvSpPr>
        <p:spPr>
          <a:xfrm>
            <a:off x="215516" y="3564760"/>
            <a:ext cx="2889748" cy="830997"/>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プログラムの起動権限</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・メニュー構成単位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・プログラム単位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（起動・参照のみ・更新可）</a:t>
            </a:r>
            <a:endParaRPr kumimoji="0" lang="en-US" altLang="ja-JP" sz="1200" kern="0" dirty="0">
              <a:solidFill>
                <a:srgbClr val="FFFFFF"/>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4644008" y="3499389"/>
            <a:ext cx="2742458" cy="553998"/>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関連会社・個人情報参照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・連結人事セキュリティ対応</a:t>
            </a:r>
          </a:p>
        </p:txBody>
      </p:sp>
      <p:sp>
        <p:nvSpPr>
          <p:cNvPr id="29" name="テキスト ボックス 28"/>
          <p:cNvSpPr txBox="1"/>
          <p:nvPr/>
        </p:nvSpPr>
        <p:spPr>
          <a:xfrm>
            <a:off x="2591780" y="3567665"/>
            <a:ext cx="2563577" cy="1200329"/>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個人情報の参照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・組織ツリーによる単位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・社員ウェイト単位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・限定社員への開示</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・社員区分単位の制限</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・役職による制限</a:t>
            </a:r>
          </a:p>
        </p:txBody>
      </p:sp>
      <p:sp>
        <p:nvSpPr>
          <p:cNvPr id="30" name="テキスト ボックス 29"/>
          <p:cNvSpPr txBox="1"/>
          <p:nvPr/>
        </p:nvSpPr>
        <p:spPr>
          <a:xfrm>
            <a:off x="6906926" y="3499389"/>
            <a:ext cx="2057562" cy="738664"/>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表示項目のマスキング</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・社員情報のタブ単位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・社員情報の項目単位</a:t>
            </a:r>
          </a:p>
        </p:txBody>
      </p:sp>
      <p:sp>
        <p:nvSpPr>
          <p:cNvPr id="31" name="Text Box 8"/>
          <p:cNvSpPr txBox="1">
            <a:spLocks noChangeArrowheads="1"/>
          </p:cNvSpPr>
          <p:nvPr/>
        </p:nvSpPr>
        <p:spPr bwMode="auto">
          <a:xfrm>
            <a:off x="6958786" y="2813071"/>
            <a:ext cx="2185214" cy="646331"/>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2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課長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2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５</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Tree>
    <p:extLst>
      <p:ext uri="{BB962C8B-B14F-4D97-AF65-F5344CB8AC3E}">
        <p14:creationId xmlns:p14="http://schemas.microsoft.com/office/powerpoint/2010/main" val="219424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セキュリティウェイトの設定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個人毎のセキュリティウェイトと機能毎のタブ構成ウェイトを設定することで、</a:t>
            </a:r>
            <a:endParaRPr lang="en-US" altLang="ja-JP" dirty="0"/>
          </a:p>
          <a:p>
            <a:r>
              <a:rPr lang="ja-JP" altLang="en-US" dirty="0"/>
              <a:t>柔軟なセキュリティ設定を実現します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18" name="右矢印 17"/>
          <p:cNvSpPr/>
          <p:nvPr/>
        </p:nvSpPr>
        <p:spPr>
          <a:xfrm>
            <a:off x="5041495" y="1848695"/>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9" name="右矢印 18"/>
          <p:cNvSpPr/>
          <p:nvPr/>
        </p:nvSpPr>
        <p:spPr>
          <a:xfrm>
            <a:off x="5041495" y="2356254"/>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0" name="Text Box 3"/>
          <p:cNvSpPr txBox="1">
            <a:spLocks noChangeArrowheads="1"/>
          </p:cNvSpPr>
          <p:nvPr/>
        </p:nvSpPr>
        <p:spPr bwMode="auto">
          <a:xfrm>
            <a:off x="301270" y="1597194"/>
            <a:ext cx="4244610"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①社員とパートで担当者を分けたい</a:t>
            </a:r>
          </a:p>
        </p:txBody>
      </p:sp>
      <p:sp>
        <p:nvSpPr>
          <p:cNvPr id="21" name="Text Box 3"/>
          <p:cNvSpPr txBox="1">
            <a:spLocks noChangeArrowheads="1"/>
          </p:cNvSpPr>
          <p:nvPr/>
        </p:nvSpPr>
        <p:spPr bwMode="auto">
          <a:xfrm>
            <a:off x="296107" y="1872389"/>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要件：社員を参照出来る担当者は社員とパートの両方参照可能</a:t>
            </a: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パートを参照出来る人はパートのみ可能としたい</a:t>
            </a:r>
          </a:p>
        </p:txBody>
      </p:sp>
      <p:sp>
        <p:nvSpPr>
          <p:cNvPr id="22" name="Text Box 3"/>
          <p:cNvSpPr txBox="1">
            <a:spLocks noChangeArrowheads="1"/>
          </p:cNvSpPr>
          <p:nvPr/>
        </p:nvSpPr>
        <p:spPr bwMode="auto">
          <a:xfrm>
            <a:off x="296908" y="2295394"/>
            <a:ext cx="4693108"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②社員を見れるが項目によっては隠したい</a:t>
            </a:r>
          </a:p>
        </p:txBody>
      </p:sp>
      <p:sp>
        <p:nvSpPr>
          <p:cNvPr id="23" name="Text Box 3"/>
          <p:cNvSpPr txBox="1">
            <a:spLocks noChangeArrowheads="1"/>
          </p:cNvSpPr>
          <p:nvPr/>
        </p:nvSpPr>
        <p:spPr bwMode="auto">
          <a:xfrm>
            <a:off x="291745" y="2565335"/>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要件：社員を参照出来る担当者で、考課・賃金履歴等を</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見れる人と見れない人を分けたい</a:t>
            </a:r>
          </a:p>
        </p:txBody>
      </p:sp>
      <p:sp>
        <p:nvSpPr>
          <p:cNvPr id="24" name="Text Box 4"/>
          <p:cNvSpPr txBox="1">
            <a:spLocks noChangeArrowheads="1"/>
          </p:cNvSpPr>
          <p:nvPr/>
        </p:nvSpPr>
        <p:spPr bwMode="auto">
          <a:xfrm>
            <a:off x="6070719" y="1887875"/>
            <a:ext cx="2159566"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セキュリティ所属を別けます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（社員とパートを固有で設定）</a:t>
            </a:r>
          </a:p>
        </p:txBody>
      </p:sp>
      <p:sp>
        <p:nvSpPr>
          <p:cNvPr id="25" name="Text Box 6"/>
          <p:cNvSpPr txBox="1">
            <a:spLocks noChangeArrowheads="1"/>
          </p:cNvSpPr>
          <p:nvPr/>
        </p:nvSpPr>
        <p:spPr bwMode="auto">
          <a:xfrm>
            <a:off x="6109146" y="2424141"/>
            <a:ext cx="2582758"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タブ構成マスタで参照権限、更新権限</a:t>
            </a:r>
            <a:endParaRPr kumimoji="1" lang="en-US" altLang="ja-JP"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を別けて設定します</a:t>
            </a:r>
          </a:p>
        </p:txBody>
      </p:sp>
      <p:sp>
        <p:nvSpPr>
          <p:cNvPr id="26" name="Text Box 7"/>
          <p:cNvSpPr txBox="1">
            <a:spLocks noChangeArrowheads="1"/>
          </p:cNvSpPr>
          <p:nvPr/>
        </p:nvSpPr>
        <p:spPr bwMode="auto">
          <a:xfrm>
            <a:off x="6214187" y="1537707"/>
            <a:ext cx="1872629"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SuperStream</a:t>
            </a:r>
            <a:r>
              <a:rPr kumimoji="1" lang="ja-JP" altLang="en-US" sz="1200" b="1" i="0" u="none" strike="noStrike" kern="1200" cap="none" spc="0" normalizeH="0" baseline="0" noProof="0" dirty="0" err="1">
                <a:ln>
                  <a:noFill/>
                </a:ln>
                <a:solidFill>
                  <a:srgbClr val="292929"/>
                </a:solidFill>
                <a:effectLst/>
                <a:uLnTx/>
                <a:uFillTx/>
                <a:latin typeface="メイリオ" pitchFamily="50" charset="-128"/>
                <a:ea typeface="メイリオ" pitchFamily="50" charset="-128"/>
                <a:cs typeface="メイリオ" pitchFamily="50" charset="-128"/>
              </a:rPr>
              <a:t>での</a:t>
            </a:r>
            <a:r>
              <a:rPr kumimoji="1" lang="ja-JP" altLang="en-US"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対応</a:t>
            </a:r>
          </a:p>
        </p:txBody>
      </p:sp>
      <p:sp>
        <p:nvSpPr>
          <p:cNvPr id="27" name="角丸四角形吹き出し 26"/>
          <p:cNvSpPr/>
          <p:nvPr/>
        </p:nvSpPr>
        <p:spPr>
          <a:xfrm>
            <a:off x="6802287" y="3674797"/>
            <a:ext cx="1927058" cy="715205"/>
          </a:xfrm>
          <a:prstGeom prst="wedgeRoundRectCallout">
            <a:avLst>
              <a:gd name="adj1" fmla="val -70459"/>
              <a:gd name="adj2" fmla="val -236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altLang="ja-JP" sz="1000" kern="0" dirty="0" err="1">
                <a:solidFill>
                  <a:sysClr val="windowText" lastClr="000000"/>
                </a:solidFill>
                <a:latin typeface="メイリオ" pitchFamily="50" charset="-128"/>
                <a:ea typeface="メイリオ" pitchFamily="50" charset="-128"/>
                <a:cs typeface="メイリオ" pitchFamily="50" charset="-128"/>
              </a:rPr>
              <a:t>SuperStream</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では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セキュリティウェイトは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en-US" altLang="ja-JP" sz="1000" kern="0" dirty="0">
                <a:solidFill>
                  <a:sysClr val="windowText" lastClr="000000"/>
                </a:solidFill>
                <a:latin typeface="メイリオ" pitchFamily="50" charset="-128"/>
                <a:ea typeface="メイリオ" pitchFamily="50" charset="-128"/>
                <a:cs typeface="メイリオ" pitchFamily="50" charset="-128"/>
              </a:rPr>
              <a:t>0</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a:t>
            </a:r>
            <a:r>
              <a:rPr kumimoji="0" lang="en-US" altLang="ja-JP" sz="1000" kern="0" dirty="0">
                <a:solidFill>
                  <a:sysClr val="windowText" lastClr="000000"/>
                </a:solidFill>
                <a:latin typeface="メイリオ" pitchFamily="50" charset="-128"/>
                <a:ea typeface="メイリオ" pitchFamily="50" charset="-128"/>
                <a:cs typeface="メイリオ" pitchFamily="50" charset="-128"/>
              </a:rPr>
              <a:t>99</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の範囲で設定出来ます</a:t>
            </a:r>
          </a:p>
        </p:txBody>
      </p:sp>
      <p:graphicFrame>
        <p:nvGraphicFramePr>
          <p:cNvPr id="28" name="表 27"/>
          <p:cNvGraphicFramePr>
            <a:graphicFrameLocks noGrp="1"/>
          </p:cNvGraphicFramePr>
          <p:nvPr>
            <p:extLst>
              <p:ext uri="{D42A27DB-BD31-4B8C-83A1-F6EECF244321}">
                <p14:modId xmlns:p14="http://schemas.microsoft.com/office/powerpoint/2010/main" val="4116806527"/>
              </p:ext>
            </p:extLst>
          </p:nvPr>
        </p:nvGraphicFramePr>
        <p:xfrm>
          <a:off x="1907704" y="3208920"/>
          <a:ext cx="4414415" cy="1667086"/>
        </p:xfrm>
        <a:graphic>
          <a:graphicData uri="http://schemas.openxmlformats.org/drawingml/2006/table">
            <a:tbl>
              <a:tblPr firstRow="1" bandRow="1">
                <a:tableStyleId>{93296810-A885-4BE3-A3E7-6D5BEEA58F35}</a:tableStyleId>
              </a:tblPr>
              <a:tblGrid>
                <a:gridCol w="1675696">
                  <a:extLst>
                    <a:ext uri="{9D8B030D-6E8A-4147-A177-3AD203B41FA5}">
                      <a16:colId xmlns:a16="http://schemas.microsoft.com/office/drawing/2014/main" val="407027795"/>
                    </a:ext>
                  </a:extLst>
                </a:gridCol>
                <a:gridCol w="1364986">
                  <a:extLst>
                    <a:ext uri="{9D8B030D-6E8A-4147-A177-3AD203B41FA5}">
                      <a16:colId xmlns:a16="http://schemas.microsoft.com/office/drawing/2014/main" val="2992258602"/>
                    </a:ext>
                  </a:extLst>
                </a:gridCol>
                <a:gridCol w="1373733">
                  <a:extLst>
                    <a:ext uri="{9D8B030D-6E8A-4147-A177-3AD203B41FA5}">
                      <a16:colId xmlns:a16="http://schemas.microsoft.com/office/drawing/2014/main" val="1282737566"/>
                    </a:ext>
                  </a:extLst>
                </a:gridCol>
              </a:tblGrid>
              <a:tr h="234661">
                <a:tc>
                  <a:txBody>
                    <a:bodyPr/>
                    <a:lstStyle/>
                    <a:p>
                      <a:pPr algn="ctr"/>
                      <a:r>
                        <a:rPr kumimoji="1" lang="ja-JP" altLang="en-US" sz="800" dirty="0"/>
                        <a:t>担当者</a:t>
                      </a:r>
                    </a:p>
                  </a:txBody>
                  <a:tcPr anchor="ctr"/>
                </a:tc>
                <a:tc>
                  <a:txBody>
                    <a:bodyPr/>
                    <a:lstStyle/>
                    <a:p>
                      <a:pPr algn="ctr"/>
                      <a:r>
                        <a:rPr kumimoji="1" lang="ja-JP" altLang="en-US" sz="800" dirty="0"/>
                        <a:t>基本情報</a:t>
                      </a:r>
                    </a:p>
                  </a:txBody>
                  <a:tcPr anchor="ctr"/>
                </a:tc>
                <a:tc>
                  <a:txBody>
                    <a:bodyPr/>
                    <a:lstStyle/>
                    <a:p>
                      <a:pPr algn="ctr"/>
                      <a:r>
                        <a:rPr kumimoji="1" lang="ja-JP" altLang="en-US" sz="800" dirty="0"/>
                        <a:t>考課・賃金履歴等</a:t>
                      </a:r>
                    </a:p>
                  </a:txBody>
                  <a:tcPr anchor="ctr"/>
                </a:tc>
                <a:extLst>
                  <a:ext uri="{0D108BD9-81ED-4DB2-BD59-A6C34878D82A}">
                    <a16:rowId xmlns:a16="http://schemas.microsoft.com/office/drawing/2014/main" val="3172016535"/>
                  </a:ext>
                </a:extLst>
              </a:tr>
              <a:tr h="477475">
                <a:tc>
                  <a:txBody>
                    <a:bodyPr/>
                    <a:lstStyle/>
                    <a:p>
                      <a:pPr algn="ctr"/>
                      <a:endParaRPr kumimoji="1" lang="ja-JP" altLang="en-US" sz="800" dirty="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6577888"/>
                  </a:ext>
                </a:extLst>
              </a:tr>
              <a:tr h="477475">
                <a:tc>
                  <a:txBody>
                    <a:bodyPr/>
                    <a:lstStyle/>
                    <a:p>
                      <a:pPr algn="ctr"/>
                      <a:endParaRPr kumimoji="1" lang="ja-JP" altLang="en-US" sz="800"/>
                    </a:p>
                  </a:txBody>
                  <a:tcPr anchor="ctr"/>
                </a:tc>
                <a:tc>
                  <a:txBody>
                    <a:bodyPr/>
                    <a:lstStyle/>
                    <a:p>
                      <a:pPr algn="ctr"/>
                      <a:endParaRPr kumimoji="1" lang="ja-JP" altLang="en-US" sz="800"/>
                    </a:p>
                  </a:txBody>
                  <a:tcPr anchor="ctr"/>
                </a:tc>
                <a:tc>
                  <a:txBody>
                    <a:bodyPr/>
                    <a:lstStyle/>
                    <a:p>
                      <a:pPr algn="ctr"/>
                      <a:endParaRPr kumimoji="1" lang="ja-JP" altLang="en-US" sz="800"/>
                    </a:p>
                  </a:txBody>
                  <a:tcPr anchor="ctr"/>
                </a:tc>
                <a:extLst>
                  <a:ext uri="{0D108BD9-81ED-4DB2-BD59-A6C34878D82A}">
                    <a16:rowId xmlns:a16="http://schemas.microsoft.com/office/drawing/2014/main" val="769240127"/>
                  </a:ext>
                </a:extLst>
              </a:tr>
              <a:tr h="477475">
                <a:tc>
                  <a:txBody>
                    <a:bodyPr/>
                    <a:lstStyle/>
                    <a:p>
                      <a:pPr algn="ctr"/>
                      <a:endParaRPr kumimoji="1" lang="ja-JP" altLang="en-US" sz="80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3217363"/>
                  </a:ext>
                </a:extLst>
              </a:tr>
            </a:tbl>
          </a:graphicData>
        </a:graphic>
      </p:graphicFrame>
      <p:grpSp>
        <p:nvGrpSpPr>
          <p:cNvPr id="54" name="グループ化 53"/>
          <p:cNvGrpSpPr/>
          <p:nvPr/>
        </p:nvGrpSpPr>
        <p:grpSpPr>
          <a:xfrm>
            <a:off x="2129390" y="3499927"/>
            <a:ext cx="4217133" cy="1368152"/>
            <a:chOff x="2129390" y="3435846"/>
            <a:chExt cx="4217133" cy="1368152"/>
          </a:xfrm>
        </p:grpSpPr>
        <p:sp>
          <p:nvSpPr>
            <p:cNvPr id="42" name="テキスト ボックス 41"/>
            <p:cNvSpPr txBox="1"/>
            <p:nvPr/>
          </p:nvSpPr>
          <p:spPr>
            <a:xfrm>
              <a:off x="2129390" y="3435846"/>
              <a:ext cx="1465692" cy="409086"/>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10002</a:t>
              </a:r>
            </a:p>
            <a:p>
              <a:pPr>
                <a:lnSpc>
                  <a:spcPts val="800"/>
                </a:lnSpc>
              </a:pPr>
              <a:endParaRPr lang="en-US" altLang="ja-JP" sz="900" dirty="0"/>
            </a:p>
            <a:p>
              <a:pPr>
                <a:lnSpc>
                  <a:spcPts val="800"/>
                </a:lnSpc>
              </a:pPr>
              <a:r>
                <a:rPr kumimoji="1" lang="ja-JP" altLang="en-US" sz="900" dirty="0"/>
                <a:t>名前：人事部長</a:t>
              </a:r>
            </a:p>
          </p:txBody>
        </p:sp>
        <p:sp>
          <p:nvSpPr>
            <p:cNvPr id="43" name="テキスト ボックス 42"/>
            <p:cNvSpPr txBox="1"/>
            <p:nvPr/>
          </p:nvSpPr>
          <p:spPr>
            <a:xfrm>
              <a:off x="2129390" y="3920682"/>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10003</a:t>
              </a:r>
            </a:p>
            <a:p>
              <a:pPr>
                <a:lnSpc>
                  <a:spcPts val="800"/>
                </a:lnSpc>
              </a:pPr>
              <a:endParaRPr lang="en-US" altLang="ja-JP" sz="900" dirty="0"/>
            </a:p>
            <a:p>
              <a:pPr>
                <a:lnSpc>
                  <a:spcPts val="800"/>
                </a:lnSpc>
              </a:pPr>
              <a:r>
                <a:rPr kumimoji="1" lang="ja-JP" altLang="en-US" sz="900" dirty="0"/>
                <a:t>名前：人事担当</a:t>
              </a:r>
            </a:p>
          </p:txBody>
        </p:sp>
        <p:sp>
          <p:nvSpPr>
            <p:cNvPr id="44" name="テキスト ボックス 43"/>
            <p:cNvSpPr txBox="1"/>
            <p:nvPr/>
          </p:nvSpPr>
          <p:spPr>
            <a:xfrm>
              <a:off x="2129390" y="4393863"/>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10031</a:t>
              </a:r>
            </a:p>
            <a:p>
              <a:pPr>
                <a:lnSpc>
                  <a:spcPts val="800"/>
                </a:lnSpc>
              </a:pPr>
              <a:endParaRPr lang="en-US" altLang="ja-JP" sz="900" dirty="0"/>
            </a:p>
            <a:p>
              <a:pPr>
                <a:lnSpc>
                  <a:spcPts val="800"/>
                </a:lnSpc>
              </a:pPr>
              <a:r>
                <a:rPr kumimoji="1" lang="ja-JP" altLang="en-US" sz="900" dirty="0"/>
                <a:t>名前：パート担当</a:t>
              </a:r>
            </a:p>
          </p:txBody>
        </p:sp>
        <p:sp>
          <p:nvSpPr>
            <p:cNvPr id="45" name="テキスト ボックス 44"/>
            <p:cNvSpPr txBox="1"/>
            <p:nvPr/>
          </p:nvSpPr>
          <p:spPr>
            <a:xfrm>
              <a:off x="3548683"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6" name="テキスト ボックス 45"/>
            <p:cNvSpPr txBox="1"/>
            <p:nvPr/>
          </p:nvSpPr>
          <p:spPr>
            <a:xfrm>
              <a:off x="3548683" y="3930707"/>
              <a:ext cx="1465692" cy="405239"/>
            </a:xfrm>
            <a:prstGeom prst="rect">
              <a:avLst/>
            </a:prstGeom>
            <a:noFill/>
          </p:spPr>
          <p:txBody>
            <a:bodyPr wrap="square" rtlCol="0">
              <a:spAutoFit/>
            </a:bodyPr>
            <a:lstStyle/>
            <a:p>
              <a:pPr algn="ctr">
                <a:lnSpc>
                  <a:spcPts val="800"/>
                </a:lnSpc>
              </a:pPr>
              <a:r>
                <a:rPr kumimoji="1" lang="ja-JP" altLang="en-US" sz="1050" dirty="0"/>
                <a:t>◎</a:t>
              </a:r>
              <a:endParaRPr kumimoji="1" lang="en-US" altLang="ja-JP" sz="1050" dirty="0"/>
            </a:p>
            <a:p>
              <a:pPr algn="ctr">
                <a:lnSpc>
                  <a:spcPts val="800"/>
                </a:lnSpc>
              </a:pPr>
              <a:endParaRPr lang="en-US" altLang="ja-JP" sz="900" dirty="0"/>
            </a:p>
            <a:p>
              <a:pPr algn="ctr">
                <a:lnSpc>
                  <a:spcPts val="800"/>
                </a:lnSpc>
              </a:pPr>
              <a:r>
                <a:rPr kumimoji="1" lang="ja-JP" altLang="en-US" sz="900" dirty="0"/>
                <a:t>（社員・パート）</a:t>
              </a:r>
              <a:endParaRPr kumimoji="1" lang="en-US" altLang="ja-JP" sz="900" dirty="0"/>
            </a:p>
          </p:txBody>
        </p:sp>
        <p:sp>
          <p:nvSpPr>
            <p:cNvPr id="47" name="テキスト ボックス 46"/>
            <p:cNvSpPr txBox="1"/>
            <p:nvPr/>
          </p:nvSpPr>
          <p:spPr>
            <a:xfrm>
              <a:off x="3548683" y="4403888"/>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48" name="テキスト ボックス 47"/>
            <p:cNvSpPr txBox="1"/>
            <p:nvPr/>
          </p:nvSpPr>
          <p:spPr>
            <a:xfrm>
              <a:off x="4880831"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9" name="テキスト ボックス 48"/>
            <p:cNvSpPr txBox="1"/>
            <p:nvPr/>
          </p:nvSpPr>
          <p:spPr>
            <a:xfrm>
              <a:off x="4880831" y="3935836"/>
              <a:ext cx="1465692" cy="400110"/>
            </a:xfrm>
            <a:prstGeom prst="rect">
              <a:avLst/>
            </a:prstGeom>
            <a:noFill/>
          </p:spPr>
          <p:txBody>
            <a:bodyPr wrap="square" rtlCol="0">
              <a:spAutoFit/>
            </a:bodyPr>
            <a:lstStyle/>
            <a:p>
              <a:pPr algn="ctr">
                <a:lnSpc>
                  <a:spcPts val="800"/>
                </a:lnSpc>
              </a:pPr>
              <a:r>
                <a:rPr kumimoji="1" lang="en-US" altLang="ja-JP" sz="1050" dirty="0"/>
                <a:t>×</a:t>
              </a:r>
            </a:p>
            <a:p>
              <a:pPr algn="ctr">
                <a:lnSpc>
                  <a:spcPts val="800"/>
                </a:lnSpc>
              </a:pPr>
              <a:endParaRPr kumimoji="1" lang="en-US" altLang="ja-JP" sz="900" dirty="0"/>
            </a:p>
            <a:p>
              <a:pPr algn="ctr">
                <a:lnSpc>
                  <a:spcPts val="800"/>
                </a:lnSpc>
              </a:pPr>
              <a:endParaRPr kumimoji="1" lang="en-US" altLang="ja-JP" sz="900" dirty="0"/>
            </a:p>
          </p:txBody>
        </p:sp>
        <p:sp>
          <p:nvSpPr>
            <p:cNvPr id="50" name="テキスト ボックス 49"/>
            <p:cNvSpPr txBox="1"/>
            <p:nvPr/>
          </p:nvSpPr>
          <p:spPr>
            <a:xfrm>
              <a:off x="4880831" y="4384936"/>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51" name="Freeform 8"/>
            <p:cNvSpPr>
              <a:spLocks noEditPoints="1"/>
            </p:cNvSpPr>
            <p:nvPr/>
          </p:nvSpPr>
          <p:spPr bwMode="auto">
            <a:xfrm>
              <a:off x="3257135" y="3938296"/>
              <a:ext cx="213782" cy="3616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Freeform 7"/>
            <p:cNvSpPr>
              <a:spLocks noEditPoints="1"/>
            </p:cNvSpPr>
            <p:nvPr/>
          </p:nvSpPr>
          <p:spPr bwMode="auto">
            <a:xfrm>
              <a:off x="3256252" y="4398565"/>
              <a:ext cx="215236" cy="3616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23"/>
            <p:cNvSpPr>
              <a:spLocks noEditPoints="1"/>
            </p:cNvSpPr>
            <p:nvPr/>
          </p:nvSpPr>
          <p:spPr bwMode="auto">
            <a:xfrm>
              <a:off x="3250179" y="3435846"/>
              <a:ext cx="225243" cy="362061"/>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5" name="グループ化 54"/>
          <p:cNvGrpSpPr/>
          <p:nvPr/>
        </p:nvGrpSpPr>
        <p:grpSpPr>
          <a:xfrm>
            <a:off x="533606" y="2949829"/>
            <a:ext cx="5895750" cy="1925009"/>
            <a:chOff x="533606" y="2885748"/>
            <a:chExt cx="5895750" cy="1925009"/>
          </a:xfrm>
        </p:grpSpPr>
        <p:sp>
          <p:nvSpPr>
            <p:cNvPr id="31" name="Text Box 10"/>
            <p:cNvSpPr txBox="1">
              <a:spLocks noChangeArrowheads="1"/>
            </p:cNvSpPr>
            <p:nvPr/>
          </p:nvSpPr>
          <p:spPr bwMode="auto">
            <a:xfrm>
              <a:off x="3632260" y="2968374"/>
              <a:ext cx="137178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10</a:t>
              </a:r>
            </a:p>
          </p:txBody>
        </p:sp>
        <p:sp>
          <p:nvSpPr>
            <p:cNvPr id="32" name="Text Box 33"/>
            <p:cNvSpPr txBox="1">
              <a:spLocks noChangeArrowheads="1"/>
            </p:cNvSpPr>
            <p:nvPr/>
          </p:nvSpPr>
          <p:spPr bwMode="auto">
            <a:xfrm>
              <a:off x="533606" y="3007453"/>
              <a:ext cx="1495746"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要件：イメージ図</a:t>
              </a:r>
            </a:p>
          </p:txBody>
        </p:sp>
        <p:sp>
          <p:nvSpPr>
            <p:cNvPr id="33" name="Text Box 34"/>
            <p:cNvSpPr txBox="1">
              <a:spLocks noChangeArrowheads="1"/>
            </p:cNvSpPr>
            <p:nvPr/>
          </p:nvSpPr>
          <p:spPr bwMode="auto">
            <a:xfrm>
              <a:off x="5004048" y="2967794"/>
              <a:ext cx="142530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p>
          </p:txBody>
        </p:sp>
        <p:sp>
          <p:nvSpPr>
            <p:cNvPr id="34" name="Text Box 36"/>
            <p:cNvSpPr txBox="1">
              <a:spLocks noChangeArrowheads="1"/>
            </p:cNvSpPr>
            <p:nvPr/>
          </p:nvSpPr>
          <p:spPr bwMode="auto">
            <a:xfrm>
              <a:off x="611560" y="3920682"/>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20</a:t>
              </a:r>
            </a:p>
          </p:txBody>
        </p:sp>
        <p:sp>
          <p:nvSpPr>
            <p:cNvPr id="35" name="Text Box 38"/>
            <p:cNvSpPr txBox="1">
              <a:spLocks noChangeArrowheads="1"/>
            </p:cNvSpPr>
            <p:nvPr/>
          </p:nvSpPr>
          <p:spPr bwMode="auto">
            <a:xfrm>
              <a:off x="611560" y="4393863"/>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40</a:t>
              </a:r>
            </a:p>
          </p:txBody>
        </p:sp>
        <p:sp>
          <p:nvSpPr>
            <p:cNvPr id="36" name="Text Box 35"/>
            <p:cNvSpPr txBox="1">
              <a:spLocks noChangeArrowheads="1"/>
            </p:cNvSpPr>
            <p:nvPr/>
          </p:nvSpPr>
          <p:spPr bwMode="auto">
            <a:xfrm>
              <a:off x="611560" y="3435846"/>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90</a:t>
              </a:r>
            </a:p>
          </p:txBody>
        </p:sp>
        <p:sp>
          <p:nvSpPr>
            <p:cNvPr id="37" name="角丸四角形 36"/>
            <p:cNvSpPr/>
            <p:nvPr/>
          </p:nvSpPr>
          <p:spPr>
            <a:xfrm>
              <a:off x="611560" y="3393994"/>
              <a:ext cx="5734963" cy="476010"/>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8" name="角丸四角形 37"/>
            <p:cNvSpPr/>
            <p:nvPr/>
          </p:nvSpPr>
          <p:spPr>
            <a:xfrm>
              <a:off x="4989365" y="2885748"/>
              <a:ext cx="1316489"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9" name="角丸四角形 38"/>
            <p:cNvSpPr/>
            <p:nvPr/>
          </p:nvSpPr>
          <p:spPr>
            <a:xfrm>
              <a:off x="3646745" y="2885748"/>
              <a:ext cx="1290957"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0" name="角丸四角形 39"/>
            <p:cNvSpPr/>
            <p:nvPr/>
          </p:nvSpPr>
          <p:spPr>
            <a:xfrm>
              <a:off x="611560" y="3863885"/>
              <a:ext cx="5734963" cy="455277"/>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1" name="角丸四角形 40"/>
            <p:cNvSpPr/>
            <p:nvPr/>
          </p:nvSpPr>
          <p:spPr>
            <a:xfrm>
              <a:off x="611560" y="4323009"/>
              <a:ext cx="5734963" cy="487748"/>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grpSp>
    </p:spTree>
    <p:extLst>
      <p:ext uri="{BB962C8B-B14F-4D97-AF65-F5344CB8AC3E}">
        <p14:creationId xmlns:p14="http://schemas.microsoft.com/office/powerpoint/2010/main" val="379330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72708" cy="315310"/>
          </a:xfrm>
        </p:spPr>
        <p:txBody>
          <a:bodyPr/>
          <a:lstStyle/>
          <a:p>
            <a:r>
              <a:rPr lang="ja-JP" altLang="en-US" dirty="0"/>
              <a:t>多角的な視点で会社組織の体制を管理できる</a:t>
            </a:r>
            <a:r>
              <a:rPr lang="en-US" altLang="ja-JP" dirty="0"/>
              <a:t>4</a:t>
            </a:r>
            <a:r>
              <a:rPr lang="ja-JP" altLang="en-US" dirty="0" err="1"/>
              <a:t>つの</a:t>
            </a:r>
            <a:r>
              <a:rPr lang="ja-JP" altLang="en-US" dirty="0"/>
              <a:t>組織体系</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人事配属のための</a:t>
            </a:r>
            <a:r>
              <a:rPr lang="en-US" altLang="ja-JP" dirty="0"/>
              <a:t>『</a:t>
            </a:r>
            <a:r>
              <a:rPr lang="ja-JP" altLang="en-US" dirty="0"/>
              <a:t>人事組織</a:t>
            </a:r>
            <a:r>
              <a:rPr lang="en-US" altLang="ja-JP" dirty="0"/>
              <a:t>』</a:t>
            </a:r>
            <a:r>
              <a:rPr lang="ja-JP" altLang="en-US" dirty="0" err="1"/>
              <a:t>、</a:t>
            </a:r>
            <a:r>
              <a:rPr lang="ja-JP" altLang="en-US" dirty="0"/>
              <a:t>会計システムとの共有する仕訳用の</a:t>
            </a:r>
            <a:r>
              <a:rPr lang="en-US" altLang="ja-JP" dirty="0"/>
              <a:t>『</a:t>
            </a:r>
            <a:r>
              <a:rPr lang="ja-JP" altLang="en-US" dirty="0"/>
              <a:t>勤務地</a:t>
            </a:r>
            <a:r>
              <a:rPr lang="en-US" altLang="ja-JP" dirty="0"/>
              <a:t>』</a:t>
            </a:r>
            <a:r>
              <a:rPr lang="ja-JP" altLang="en-US" dirty="0"/>
              <a:t>や</a:t>
            </a:r>
            <a:r>
              <a:rPr lang="en-US" altLang="ja-JP" dirty="0"/>
              <a:t>『</a:t>
            </a:r>
            <a:r>
              <a:rPr lang="ja-JP" altLang="en-US" dirty="0"/>
              <a:t>原価組織</a:t>
            </a:r>
            <a:r>
              <a:rPr lang="en-US" altLang="ja-JP" dirty="0"/>
              <a:t>』</a:t>
            </a:r>
            <a:r>
              <a:rPr lang="ja-JP" altLang="en-US" dirty="0"/>
              <a:t>などの任意の組織体系を作成することができます</a:t>
            </a:r>
            <a:endParaRPr lang="en-US" altLang="ja-JP" dirty="0"/>
          </a:p>
          <a:p>
            <a:r>
              <a:rPr lang="ja-JP" altLang="en-US" dirty="0"/>
              <a:t>仕訳データ作成には原価組織を利用するため、人事システムと会計システム間の組織体系の変換が不要です（プロジェクト組織と併せて４つの組織を管理できます）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169098" y="3426958"/>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1169098" y="2682842"/>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474"/>
          <p:cNvSpPr>
            <a:spLocks/>
          </p:cNvSpPr>
          <p:nvPr/>
        </p:nvSpPr>
        <p:spPr bwMode="auto">
          <a:xfrm>
            <a:off x="1737807" y="3412755"/>
            <a:ext cx="1699543" cy="707167"/>
          </a:xfrm>
          <a:prstGeom prst="roundRect">
            <a:avLst>
              <a:gd name="adj" fmla="val 16667"/>
            </a:avLst>
          </a:prstGeom>
          <a:noFill/>
          <a:ln w="9525" cap="flat" cmpd="sng" algn="ctr">
            <a:no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本務　 ：大阪営業部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原価　 ：営業部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勤務地 ：大阪支社４</a:t>
            </a:r>
            <a:r>
              <a:rPr kumimoji="0" lang="en-US" altLang="ja-JP"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F</a:t>
            </a:r>
          </a:p>
        </p:txBody>
      </p:sp>
      <p:sp>
        <p:nvSpPr>
          <p:cNvPr id="10" name="AutoShape 475"/>
          <p:cNvSpPr>
            <a:spLocks/>
          </p:cNvSpPr>
          <p:nvPr/>
        </p:nvSpPr>
        <p:spPr bwMode="auto">
          <a:xfrm>
            <a:off x="1169098" y="2687049"/>
            <a:ext cx="2340260" cy="760765"/>
          </a:xfrm>
          <a:prstGeom prst="flowChartAlternateProcess">
            <a:avLst/>
          </a:prstGeom>
          <a:noFill/>
          <a:ln w="9525" cap="flat" cmpd="sng" algn="ctr">
            <a:no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本務　 ：業務管理部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費用　 ：名古屋製造部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勤務地 ：名古屋工場</a:t>
            </a:r>
          </a:p>
        </p:txBody>
      </p:sp>
      <p:sp>
        <p:nvSpPr>
          <p:cNvPr id="11" name="右矢印 10"/>
          <p:cNvSpPr/>
          <p:nvPr/>
        </p:nvSpPr>
        <p:spPr>
          <a:xfrm>
            <a:off x="3509358" y="3088862"/>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2" name="右矢印 11"/>
          <p:cNvSpPr/>
          <p:nvPr/>
        </p:nvSpPr>
        <p:spPr>
          <a:xfrm rot="19531935">
            <a:off x="3502846" y="2466658"/>
            <a:ext cx="431976" cy="538971"/>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右矢印 12"/>
          <p:cNvSpPr/>
          <p:nvPr/>
        </p:nvSpPr>
        <p:spPr>
          <a:xfrm rot="1302190">
            <a:off x="3510004" y="37362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4" name="グループ化 13"/>
          <p:cNvGrpSpPr/>
          <p:nvPr/>
        </p:nvGrpSpPr>
        <p:grpSpPr>
          <a:xfrm>
            <a:off x="1343284" y="2843662"/>
            <a:ext cx="383593" cy="433582"/>
            <a:chOff x="646113" y="649288"/>
            <a:chExt cx="355600" cy="381000"/>
          </a:xfrm>
          <a:solidFill>
            <a:srgbClr val="54C2F0"/>
          </a:solidFill>
        </p:grpSpPr>
        <p:sp>
          <p:nvSpPr>
            <p:cNvPr id="1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7" name="グループ化 16"/>
          <p:cNvGrpSpPr/>
          <p:nvPr/>
        </p:nvGrpSpPr>
        <p:grpSpPr>
          <a:xfrm>
            <a:off x="1349118" y="3542324"/>
            <a:ext cx="383593" cy="433582"/>
            <a:chOff x="646113" y="649288"/>
            <a:chExt cx="355600" cy="381000"/>
          </a:xfrm>
          <a:solidFill>
            <a:srgbClr val="54C2F0"/>
          </a:solidFill>
        </p:grpSpPr>
        <p:sp>
          <p:nvSpPr>
            <p:cNvPr id="1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0" name="AutoShape 5"/>
          <p:cNvSpPr>
            <a:spLocks noChangeArrowheads="1"/>
          </p:cNvSpPr>
          <p:nvPr/>
        </p:nvSpPr>
        <p:spPr bwMode="gray">
          <a:xfrm>
            <a:off x="4146382" y="2040808"/>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21" name="グループ化 227"/>
          <p:cNvGrpSpPr/>
          <p:nvPr/>
        </p:nvGrpSpPr>
        <p:grpSpPr>
          <a:xfrm>
            <a:off x="4247164" y="2079998"/>
            <a:ext cx="1351183" cy="810502"/>
            <a:chOff x="195263" y="2743200"/>
            <a:chExt cx="2668587" cy="1285875"/>
          </a:xfrm>
        </p:grpSpPr>
        <p:grpSp>
          <p:nvGrpSpPr>
            <p:cNvPr id="22" name="Organization Chart 285"/>
            <p:cNvGrpSpPr>
              <a:grpSpLocks/>
            </p:cNvGrpSpPr>
            <p:nvPr/>
          </p:nvGrpSpPr>
          <p:grpSpPr bwMode="auto">
            <a:xfrm>
              <a:off x="195263" y="2743200"/>
              <a:ext cx="2668587" cy="1285875"/>
              <a:chOff x="317" y="1729"/>
              <a:chExt cx="1681" cy="1022"/>
            </a:xfrm>
          </p:grpSpPr>
          <p:cxnSp>
            <p:nvCxnSpPr>
              <p:cNvPr id="26" name="_s1028"/>
              <p:cNvCxnSpPr>
                <a:cxnSpLocks noChangeShapeType="1"/>
                <a:stCxn id="44" idx="0"/>
                <a:endCxn id="3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7" name="_s1029"/>
              <p:cNvCxnSpPr>
                <a:cxnSpLocks noChangeShapeType="1"/>
                <a:stCxn id="43" idx="0"/>
                <a:endCxn id="3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8" name="_s1030"/>
              <p:cNvCxnSpPr>
                <a:cxnSpLocks noChangeShapeType="1"/>
                <a:stCxn id="42" idx="0"/>
                <a:endCxn id="3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9" name="_s1031"/>
              <p:cNvCxnSpPr>
                <a:cxnSpLocks noChangeShapeType="1"/>
                <a:stCxn id="41" idx="0"/>
                <a:endCxn id="3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30" name="_s1032"/>
              <p:cNvCxnSpPr>
                <a:cxnSpLocks noChangeShapeType="1"/>
                <a:stCxn id="40" idx="0"/>
                <a:endCxn id="3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31" name="_s1033"/>
              <p:cNvCxnSpPr>
                <a:cxnSpLocks noChangeShapeType="1"/>
                <a:stCxn id="39" idx="0"/>
                <a:endCxn id="3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32" name="_s1034"/>
              <p:cNvCxnSpPr>
                <a:cxnSpLocks noChangeShapeType="1"/>
                <a:stCxn id="38" idx="0"/>
                <a:endCxn id="3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33" name="_s1035"/>
              <p:cNvCxnSpPr>
                <a:cxnSpLocks noChangeShapeType="1"/>
                <a:stCxn id="37" idx="0"/>
                <a:endCxn id="3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34" name="_s1036"/>
              <p:cNvCxnSpPr>
                <a:cxnSpLocks noChangeShapeType="1"/>
                <a:stCxn id="36" idx="0"/>
                <a:endCxn id="3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3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23" name="Group 378"/>
            <p:cNvGrpSpPr>
              <a:grpSpLocks/>
            </p:cNvGrpSpPr>
            <p:nvPr/>
          </p:nvGrpSpPr>
          <p:grpSpPr bwMode="auto">
            <a:xfrm>
              <a:off x="581660" y="3374963"/>
              <a:ext cx="1944687" cy="442423"/>
              <a:chOff x="1395" y="1511"/>
              <a:chExt cx="1225" cy="315"/>
            </a:xfrm>
            <a:solidFill>
              <a:srgbClr val="E27100"/>
            </a:solidFill>
          </p:grpSpPr>
          <p:sp>
            <p:nvSpPr>
              <p:cNvPr id="24" name="角丸四角形 2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Text Box 374"/>
              <p:cNvSpPr txBox="1">
                <a:spLocks noChangeArrowheads="1"/>
              </p:cNvSpPr>
              <p:nvPr/>
            </p:nvSpPr>
            <p:spPr bwMode="auto">
              <a:xfrm>
                <a:off x="1427" y="1511"/>
                <a:ext cx="1169"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人事組織</a:t>
                </a:r>
              </a:p>
            </p:txBody>
          </p:sp>
        </p:grpSp>
      </p:grpSp>
      <p:sp>
        <p:nvSpPr>
          <p:cNvPr id="45" name="AutoShape 5"/>
          <p:cNvSpPr>
            <a:spLocks noChangeArrowheads="1"/>
          </p:cNvSpPr>
          <p:nvPr/>
        </p:nvSpPr>
        <p:spPr bwMode="gray">
          <a:xfrm>
            <a:off x="4146382" y="3077126"/>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46" name="グループ化 227"/>
          <p:cNvGrpSpPr/>
          <p:nvPr/>
        </p:nvGrpSpPr>
        <p:grpSpPr>
          <a:xfrm>
            <a:off x="4247164" y="3116316"/>
            <a:ext cx="1351183" cy="810502"/>
            <a:chOff x="195263" y="2743200"/>
            <a:chExt cx="2668587" cy="1285875"/>
          </a:xfrm>
        </p:grpSpPr>
        <p:grpSp>
          <p:nvGrpSpPr>
            <p:cNvPr id="47" name="Organization Chart 285"/>
            <p:cNvGrpSpPr>
              <a:grpSpLocks/>
            </p:cNvGrpSpPr>
            <p:nvPr/>
          </p:nvGrpSpPr>
          <p:grpSpPr bwMode="auto">
            <a:xfrm>
              <a:off x="195263" y="2743200"/>
              <a:ext cx="2668587" cy="1285875"/>
              <a:chOff x="317" y="1729"/>
              <a:chExt cx="1681" cy="1022"/>
            </a:xfrm>
          </p:grpSpPr>
          <p:cxnSp>
            <p:nvCxnSpPr>
              <p:cNvPr id="51" name="_s1028"/>
              <p:cNvCxnSpPr>
                <a:cxnSpLocks noChangeShapeType="1"/>
                <a:stCxn id="69" idx="0"/>
                <a:endCxn id="61"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52" name="_s1029"/>
              <p:cNvCxnSpPr>
                <a:cxnSpLocks noChangeShapeType="1"/>
                <a:stCxn id="68" idx="0"/>
                <a:endCxn id="61"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53" name="_s1030"/>
              <p:cNvCxnSpPr>
                <a:cxnSpLocks noChangeShapeType="1"/>
                <a:stCxn id="67" idx="0"/>
                <a:endCxn id="62"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54" name="_s1031"/>
              <p:cNvCxnSpPr>
                <a:cxnSpLocks noChangeShapeType="1"/>
                <a:stCxn id="66" idx="0"/>
                <a:endCxn id="62"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55" name="_s1032"/>
              <p:cNvCxnSpPr>
                <a:cxnSpLocks noChangeShapeType="1"/>
                <a:stCxn id="65" idx="0"/>
                <a:endCxn id="63"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56" name="_s1033"/>
              <p:cNvCxnSpPr>
                <a:cxnSpLocks noChangeShapeType="1"/>
                <a:stCxn id="64" idx="0"/>
                <a:endCxn id="63"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57" name="_s1034"/>
              <p:cNvCxnSpPr>
                <a:cxnSpLocks noChangeShapeType="1"/>
                <a:stCxn id="63" idx="0"/>
                <a:endCxn id="60"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58" name="_s1035"/>
              <p:cNvCxnSpPr>
                <a:cxnSpLocks noChangeShapeType="1"/>
                <a:stCxn id="62" idx="0"/>
                <a:endCxn id="60"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59" name="_s1036"/>
              <p:cNvCxnSpPr>
                <a:cxnSpLocks noChangeShapeType="1"/>
                <a:stCxn id="61" idx="0"/>
                <a:endCxn id="60"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60"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1"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2"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3"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4"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5"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6"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7"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8"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9"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48" name="Group 378"/>
            <p:cNvGrpSpPr>
              <a:grpSpLocks/>
            </p:cNvGrpSpPr>
            <p:nvPr/>
          </p:nvGrpSpPr>
          <p:grpSpPr bwMode="auto">
            <a:xfrm>
              <a:off x="510222" y="3384795"/>
              <a:ext cx="2132012" cy="457873"/>
              <a:chOff x="1350" y="1518"/>
              <a:chExt cx="1343" cy="326"/>
            </a:xfrm>
            <a:solidFill>
              <a:srgbClr val="E27100"/>
            </a:solidFill>
          </p:grpSpPr>
          <p:sp>
            <p:nvSpPr>
              <p:cNvPr id="49" name="角丸四角形 48"/>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0" name="Text Box 374"/>
              <p:cNvSpPr txBox="1">
                <a:spLocks noChangeArrowheads="1"/>
              </p:cNvSpPr>
              <p:nvPr/>
            </p:nvSpPr>
            <p:spPr bwMode="auto">
              <a:xfrm>
                <a:off x="1350" y="1529"/>
                <a:ext cx="1343"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勤務地組織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70" name="AutoShape 5"/>
          <p:cNvSpPr>
            <a:spLocks noChangeArrowheads="1"/>
          </p:cNvSpPr>
          <p:nvPr/>
        </p:nvSpPr>
        <p:spPr bwMode="gray">
          <a:xfrm>
            <a:off x="4146382" y="4121242"/>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71" name="グループ化 227"/>
          <p:cNvGrpSpPr/>
          <p:nvPr/>
        </p:nvGrpSpPr>
        <p:grpSpPr>
          <a:xfrm>
            <a:off x="4254394" y="4181480"/>
            <a:ext cx="1351183" cy="810502"/>
            <a:chOff x="195263" y="2743200"/>
            <a:chExt cx="2668587" cy="1285875"/>
          </a:xfrm>
        </p:grpSpPr>
        <p:grpSp>
          <p:nvGrpSpPr>
            <p:cNvPr id="72" name="Organization Chart 285"/>
            <p:cNvGrpSpPr>
              <a:grpSpLocks/>
            </p:cNvGrpSpPr>
            <p:nvPr/>
          </p:nvGrpSpPr>
          <p:grpSpPr bwMode="auto">
            <a:xfrm>
              <a:off x="195263" y="2743200"/>
              <a:ext cx="2668587" cy="1285875"/>
              <a:chOff x="317" y="1729"/>
              <a:chExt cx="1681" cy="1022"/>
            </a:xfrm>
          </p:grpSpPr>
          <p:cxnSp>
            <p:nvCxnSpPr>
              <p:cNvPr id="76" name="_s1028"/>
              <p:cNvCxnSpPr>
                <a:cxnSpLocks noChangeShapeType="1"/>
                <a:stCxn id="94" idx="0"/>
                <a:endCxn id="8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77" name="_s1029"/>
              <p:cNvCxnSpPr>
                <a:cxnSpLocks noChangeShapeType="1"/>
                <a:stCxn id="93" idx="0"/>
                <a:endCxn id="8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78" name="_s1030"/>
              <p:cNvCxnSpPr>
                <a:cxnSpLocks noChangeShapeType="1"/>
                <a:stCxn id="92" idx="0"/>
                <a:endCxn id="8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79" name="_s1031"/>
              <p:cNvCxnSpPr>
                <a:cxnSpLocks noChangeShapeType="1"/>
                <a:stCxn id="91" idx="0"/>
                <a:endCxn id="8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80" name="_s1032"/>
              <p:cNvCxnSpPr>
                <a:cxnSpLocks noChangeShapeType="1"/>
                <a:stCxn id="90" idx="0"/>
                <a:endCxn id="8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81" name="_s1033"/>
              <p:cNvCxnSpPr>
                <a:cxnSpLocks noChangeShapeType="1"/>
                <a:stCxn id="89" idx="0"/>
                <a:endCxn id="8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82" name="_s1034"/>
              <p:cNvCxnSpPr>
                <a:cxnSpLocks noChangeShapeType="1"/>
                <a:stCxn id="88" idx="0"/>
                <a:endCxn id="8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83" name="_s1035"/>
              <p:cNvCxnSpPr>
                <a:cxnSpLocks noChangeShapeType="1"/>
                <a:stCxn id="87" idx="0"/>
                <a:endCxn id="8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84" name="_s1036"/>
              <p:cNvCxnSpPr>
                <a:cxnSpLocks noChangeShapeType="1"/>
                <a:stCxn id="86" idx="0"/>
                <a:endCxn id="8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8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73" name="Group 378"/>
            <p:cNvGrpSpPr>
              <a:grpSpLocks/>
            </p:cNvGrpSpPr>
            <p:nvPr/>
          </p:nvGrpSpPr>
          <p:grpSpPr bwMode="auto">
            <a:xfrm>
              <a:off x="535623" y="3384797"/>
              <a:ext cx="2054225" cy="455064"/>
              <a:chOff x="1366" y="1518"/>
              <a:chExt cx="1294" cy="324"/>
            </a:xfrm>
            <a:solidFill>
              <a:srgbClr val="E27100"/>
            </a:solidFill>
          </p:grpSpPr>
          <p:sp>
            <p:nvSpPr>
              <p:cNvPr id="74" name="角丸四角形 7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75" name="Text Box 374"/>
              <p:cNvSpPr txBox="1">
                <a:spLocks noChangeArrowheads="1"/>
              </p:cNvSpPr>
              <p:nvPr/>
            </p:nvSpPr>
            <p:spPr bwMode="auto">
              <a:xfrm>
                <a:off x="1366" y="1527"/>
                <a:ext cx="1294"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原価組織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95" name="Text Box 456"/>
          <p:cNvSpPr txBox="1">
            <a:spLocks noChangeArrowheads="1"/>
          </p:cNvSpPr>
          <p:nvPr/>
        </p:nvSpPr>
        <p:spPr bwMode="auto">
          <a:xfrm>
            <a:off x="1151620" y="4287548"/>
            <a:ext cx="2843808" cy="361254"/>
          </a:xfrm>
          <a:prstGeom prst="rect">
            <a:avLst/>
          </a:prstGeom>
          <a:noFill/>
          <a:ln w="9525" algn="ctr">
            <a:noFill/>
            <a:miter lim="800000"/>
            <a:headEnd/>
            <a:tailEnd/>
          </a:ln>
          <a:effectLst/>
        </p:spPr>
        <p:txBody>
          <a:bodyPr wrap="square" lIns="90000" tIns="46800" rIns="90000" bIns="46800">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原価配属先は</a:t>
            </a:r>
            <a:r>
              <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7</a:t>
            </a: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部門間で按分率の設定が行え</a:t>
            </a:r>
            <a:endPar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ます。仕訳データ作成の際に考慮します</a:t>
            </a:r>
          </a:p>
        </p:txBody>
      </p:sp>
      <p:sp>
        <p:nvSpPr>
          <p:cNvPr id="96" name="Freeform 418"/>
          <p:cNvSpPr>
            <a:spLocks noEditPoints="1"/>
          </p:cNvSpPr>
          <p:nvPr/>
        </p:nvSpPr>
        <p:spPr bwMode="auto">
          <a:xfrm>
            <a:off x="6824646" y="2279729"/>
            <a:ext cx="735178" cy="56940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角丸四角形 96"/>
          <p:cNvSpPr/>
          <p:nvPr/>
        </p:nvSpPr>
        <p:spPr bwMode="auto">
          <a:xfrm>
            <a:off x="6083661" y="1995686"/>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統計資料（原価組織）</a:t>
            </a:r>
          </a:p>
        </p:txBody>
      </p:sp>
      <p:sp>
        <p:nvSpPr>
          <p:cNvPr id="98" name="角丸四角形 97"/>
          <p:cNvSpPr/>
          <p:nvPr/>
        </p:nvSpPr>
        <p:spPr bwMode="auto">
          <a:xfrm>
            <a:off x="6155737" y="3027397"/>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組織階層図（勤務地）</a:t>
            </a:r>
          </a:p>
        </p:txBody>
      </p:sp>
      <p:sp>
        <p:nvSpPr>
          <p:cNvPr id="99" name="角丸四角形 98"/>
          <p:cNvSpPr/>
          <p:nvPr/>
        </p:nvSpPr>
        <p:spPr bwMode="auto">
          <a:xfrm>
            <a:off x="6122086" y="4112835"/>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費用計上部門配賦</a:t>
            </a:r>
          </a:p>
        </p:txBody>
      </p:sp>
      <p:grpSp>
        <p:nvGrpSpPr>
          <p:cNvPr id="100" name="グループ化 99"/>
          <p:cNvGrpSpPr/>
          <p:nvPr/>
        </p:nvGrpSpPr>
        <p:grpSpPr>
          <a:xfrm>
            <a:off x="6935205" y="4392164"/>
            <a:ext cx="729920" cy="671798"/>
            <a:chOff x="3338513" y="2452688"/>
            <a:chExt cx="381000" cy="381000"/>
          </a:xfrm>
          <a:solidFill>
            <a:srgbClr val="F9BE00"/>
          </a:solidFill>
        </p:grpSpPr>
        <p:sp>
          <p:nvSpPr>
            <p:cNvPr id="101"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07" name="グループ化 106"/>
          <p:cNvGrpSpPr/>
          <p:nvPr/>
        </p:nvGrpSpPr>
        <p:grpSpPr>
          <a:xfrm>
            <a:off x="6879079" y="3293022"/>
            <a:ext cx="680745" cy="608596"/>
            <a:chOff x="4240213" y="1550988"/>
            <a:chExt cx="381000" cy="381000"/>
          </a:xfrm>
          <a:solidFill>
            <a:srgbClr val="F9BE00"/>
          </a:solidFill>
        </p:grpSpPr>
        <p:sp>
          <p:nvSpPr>
            <p:cNvPr id="108"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1"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2"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5" name="右矢印 114"/>
          <p:cNvSpPr/>
          <p:nvPr/>
        </p:nvSpPr>
        <p:spPr>
          <a:xfrm>
            <a:off x="5840813" y="22375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6" name="右矢印 115"/>
          <p:cNvSpPr/>
          <p:nvPr/>
        </p:nvSpPr>
        <p:spPr>
          <a:xfrm>
            <a:off x="5840813" y="3255826"/>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7" name="右矢印 116"/>
          <p:cNvSpPr/>
          <p:nvPr/>
        </p:nvSpPr>
        <p:spPr>
          <a:xfrm>
            <a:off x="5840813" y="4337034"/>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52544901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5492</Words>
  <Application>Microsoft Office PowerPoint</Application>
  <PresentationFormat>画面に合わせる (16:9)</PresentationFormat>
  <Paragraphs>1107</Paragraphs>
  <Slides>41</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Arial Unicode MS</vt:lpstr>
      <vt:lpstr>HGP創英角ｺﾞｼｯｸUB</vt:lpstr>
      <vt:lpstr>メイリオ</vt:lpstr>
      <vt:lpstr>游ゴシック</vt:lpstr>
      <vt:lpstr>Arial</vt:lpstr>
      <vt:lpstr>Calibri</vt:lpstr>
      <vt:lpstr>Tahoma</vt:lpstr>
      <vt:lpstr>Wingdings</vt:lpstr>
      <vt:lpstr>Office ​​テーマ</vt:lpstr>
      <vt:lpstr>SuperStream-NX 人事管理　ご紹介補足資料</vt:lpstr>
      <vt:lpstr>PowerPoint プレゼンテーション</vt:lpstr>
      <vt:lpstr>01 システムフロー </vt:lpstr>
      <vt:lpstr>人事給与ソリューション関連図（月次）</vt:lpstr>
      <vt:lpstr>人事管理システムフロー</vt:lpstr>
      <vt:lpstr>02 製品特長 </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03 退職金管理について </vt:lpstr>
      <vt:lpstr>人事管理（退職金管理）</vt:lpstr>
      <vt:lpstr>人事管理（退職金管理） </vt:lpstr>
      <vt:lpstr>人事管理（退職金管理）</vt:lpstr>
      <vt:lpstr>人事管理（退職金管理）</vt:lpstr>
      <vt:lpstr>人事管理（退職金管理）</vt:lpstr>
      <vt:lpstr>人事管理（退職金管理）</vt:lpstr>
      <vt:lpstr>04 マイナンバー対応について （人事・給与共通） </vt:lpstr>
      <vt:lpstr>人事・給与管理（マイナンバー管理）</vt:lpstr>
      <vt:lpstr>人事・給与管理（マイナンバー管理）</vt:lpstr>
      <vt:lpstr>人事・給与管理（マイナンバー管理）</vt:lpstr>
      <vt:lpstr>06 その他資料</vt:lpstr>
      <vt:lpstr>ログイン画面</vt:lpstr>
      <vt:lpstr>API連携（銀行マスタAPI） </vt:lpstr>
      <vt:lpstr>06 稼働環境 </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2026-04-24T04:45:58Z</dcterms:created>
  <dcterms:modified xsi:type="dcterms:W3CDTF">2026-04-24T06:37:21Z</dcterms:modified>
</cp:coreProperties>
</file>