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7" r:id="rId2"/>
    <p:sldId id="288" r:id="rId3"/>
    <p:sldId id="453" r:id="rId4"/>
    <p:sldId id="1429" r:id="rId5"/>
    <p:sldId id="1430" r:id="rId6"/>
    <p:sldId id="1431" r:id="rId7"/>
    <p:sldId id="1432" r:id="rId8"/>
    <p:sldId id="1433" r:id="rId9"/>
    <p:sldId id="1436" r:id="rId10"/>
    <p:sldId id="1437" r:id="rId11"/>
    <p:sldId id="1438" r:id="rId12"/>
    <p:sldId id="1439" r:id="rId13"/>
    <p:sldId id="1440" r:id="rId14"/>
    <p:sldId id="1441" r:id="rId15"/>
    <p:sldId id="1442" r:id="rId16"/>
    <p:sldId id="1443" r:id="rId17"/>
    <p:sldId id="1444" r:id="rId18"/>
    <p:sldId id="1427" r:id="rId19"/>
  </p:sldIdLst>
  <p:sldSz cx="9144000" cy="5143500" type="screen16x9"/>
  <p:notesSz cx="6794500" cy="99187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F18F60"/>
    <a:srgbClr val="752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D2D67-CFFC-4839-8079-4732DB73A8B7}" v="1" dt="2025-07-30T06:35:08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968F-01DC-455B-B5C9-2408D4ACAB73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2C5D-B12B-4FE2-9CDE-530407AD3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9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248C-AF63-4BD2-AD88-4B686589BEB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7BCA9-3BA0-4426-9EA6-B6C30ED02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2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280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43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25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112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2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2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57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62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90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55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10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60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8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765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BCA9-3BA0-4426-9EA6-B6C30ED0242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75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269"/>
          <a:stretch/>
        </p:blipFill>
        <p:spPr>
          <a:xfrm>
            <a:off x="5364088" y="0"/>
            <a:ext cx="3780420" cy="11236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>
          <a:xfrm>
            <a:off x="7092281" y="954854"/>
            <a:ext cx="2052228" cy="3017319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9" y="2294080"/>
            <a:ext cx="558856" cy="368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3" y="1563638"/>
            <a:ext cx="268324" cy="506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326874"/>
            <a:ext cx="491409" cy="599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3316474"/>
            <a:ext cx="518382" cy="6380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30025"/>
            <a:ext cx="1242338" cy="855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1670176"/>
            <a:ext cx="6193445" cy="14761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87105"/>
            <a:ext cx="1814671" cy="400331"/>
          </a:xfrm>
          <a:prstGeom prst="rect">
            <a:avLst/>
          </a:prstGeom>
        </p:spPr>
      </p:pic>
      <p:grpSp>
        <p:nvGrpSpPr>
          <p:cNvPr id="18" name="グループ化 17"/>
          <p:cNvGrpSpPr/>
          <p:nvPr userDrawn="1"/>
        </p:nvGrpSpPr>
        <p:grpSpPr>
          <a:xfrm>
            <a:off x="5285767" y="182770"/>
            <a:ext cx="978421" cy="192736"/>
            <a:chOff x="5220072" y="159482"/>
            <a:chExt cx="978421" cy="1927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1CD444-5459-AA4B-A08B-5554E81C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9482"/>
              <a:ext cx="720941" cy="192736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 userDrawn="1"/>
          </p:nvGrpSpPr>
          <p:grpSpPr>
            <a:xfrm>
              <a:off x="5976156" y="159482"/>
              <a:ext cx="222337" cy="72008"/>
              <a:chOff x="5976156" y="159482"/>
              <a:chExt cx="222337" cy="72008"/>
            </a:xfrm>
          </p:grpSpPr>
          <p:sp>
            <p:nvSpPr>
              <p:cNvPr id="14" name="円/楕円 13"/>
              <p:cNvSpPr/>
              <p:nvPr userDrawn="1"/>
            </p:nvSpPr>
            <p:spPr>
              <a:xfrm>
                <a:off x="5976156" y="15948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 userDrawn="1"/>
            </p:nvSpPr>
            <p:spPr>
              <a:xfrm>
                <a:off x="6083306" y="170286"/>
                <a:ext cx="50400" cy="5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 userDrawn="1"/>
            </p:nvSpPr>
            <p:spPr>
              <a:xfrm>
                <a:off x="6162493" y="1774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209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440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4413"/>
          <a:stretch/>
        </p:blipFill>
        <p:spPr>
          <a:xfrm>
            <a:off x="-508" y="1437624"/>
            <a:ext cx="2434051" cy="37084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1871700" y="1275605"/>
            <a:ext cx="6840500" cy="20162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/>
              <a:t>フォントサイズ </a:t>
            </a:r>
            <a:r>
              <a:rPr kumimoji="1" lang="en-US" altLang="ja-JP"/>
              <a:t>28</a:t>
            </a:r>
            <a:br>
              <a:rPr kumimoji="1" lang="en-US" altLang="ja-JP"/>
            </a:br>
            <a:r>
              <a:rPr kumimoji="1" lang="ja-JP" altLang="en-US"/>
              <a:t>　　　　（メイリオ見出し）</a:t>
            </a:r>
          </a:p>
        </p:txBody>
      </p:sp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749002"/>
            <a:ext cx="590787" cy="5505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" y="2823778"/>
            <a:ext cx="335554" cy="512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4" y="1934005"/>
            <a:ext cx="478408" cy="4107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71353"/>
            <a:ext cx="472936" cy="351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829750"/>
            <a:ext cx="515904" cy="304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4583498"/>
            <a:ext cx="9144000" cy="5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5" b="36032"/>
          <a:stretch/>
        </p:blipFill>
        <p:spPr>
          <a:xfrm>
            <a:off x="5903640" y="3028747"/>
            <a:ext cx="3240360" cy="2137488"/>
          </a:xfrm>
          <a:prstGeom prst="rect">
            <a:avLst/>
          </a:prstGeom>
        </p:spPr>
      </p:pic>
      <p:sp>
        <p:nvSpPr>
          <p:cNvPr id="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58775" y="4803998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36" y="4434845"/>
            <a:ext cx="326068" cy="5248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3972363"/>
            <a:ext cx="298228" cy="3681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9" y="3142113"/>
            <a:ext cx="415869" cy="51514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20" y="3595673"/>
            <a:ext cx="328501" cy="5018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46" y="2592668"/>
            <a:ext cx="460056" cy="68589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358775" y="1311610"/>
            <a:ext cx="7093285" cy="19802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spcAft>
                <a:spcPts val="0"/>
              </a:spcAft>
              <a:defRPr sz="2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/>
              <a:t>フォントサイズ </a:t>
            </a:r>
            <a:r>
              <a:rPr kumimoji="1" lang="en-US" altLang="ja-JP"/>
              <a:t>28</a:t>
            </a:r>
            <a:br>
              <a:rPr kumimoji="1" lang="en-US" altLang="ja-JP"/>
            </a:br>
            <a:r>
              <a:rPr kumimoji="1" lang="ja-JP" altLang="en-US"/>
              <a:t>　　　　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14819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/>
              <a:t>フォントサイズ</a:t>
            </a:r>
            <a:r>
              <a:rPr kumimoji="1" lang="en-US" altLang="ja-JP"/>
              <a:t>24 </a:t>
            </a:r>
            <a:r>
              <a:rPr kumimoji="1" lang="ja-JP" altLang="en-US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095886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951570"/>
            <a:ext cx="8426450" cy="3780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文章（必要な場合のみ）　フォントサイズ </a:t>
            </a:r>
            <a:r>
              <a:rPr kumimoji="1" lang="en-US" altLang="ja-JP"/>
              <a:t>16P</a:t>
            </a:r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/>
              <a:t>フォントサイズ</a:t>
            </a:r>
            <a:r>
              <a:rPr kumimoji="1" lang="en-US" altLang="ja-JP"/>
              <a:t>24 </a:t>
            </a:r>
            <a:r>
              <a:rPr kumimoji="1" lang="ja-JP" altLang="en-US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4074571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79512" y="591530"/>
            <a:ext cx="6120680" cy="3153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rgbClr val="EE7B48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サブタイトル（メイリオ見出し </a:t>
            </a:r>
            <a:r>
              <a:rPr kumimoji="1" lang="en-US" altLang="ja-JP"/>
              <a:t>18Pt)</a:t>
            </a:r>
            <a:endParaRPr kumimoji="1" lang="ja-JP" altLang="en-US"/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1618" y="917812"/>
            <a:ext cx="8640763" cy="279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説明文（フォント</a:t>
            </a:r>
            <a:r>
              <a:rPr kumimoji="1" lang="en-US" altLang="ja-JP"/>
              <a:t>16Pt)</a:t>
            </a:r>
            <a:endParaRPr kumimoji="1" lang="ja-JP" altLang="en-US"/>
          </a:p>
        </p:txBody>
      </p:sp>
      <p:cxnSp>
        <p:nvCxnSpPr>
          <p:cNvPr id="15" name="直線コネクタ 14"/>
          <p:cNvCxnSpPr/>
          <p:nvPr userDrawn="1"/>
        </p:nvCxnSpPr>
        <p:spPr>
          <a:xfrm>
            <a:off x="252000" y="866278"/>
            <a:ext cx="6264696" cy="0"/>
          </a:xfrm>
          <a:prstGeom prst="line">
            <a:avLst/>
          </a:prstGeom>
          <a:ln>
            <a:solidFill>
              <a:srgbClr val="EE7B48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kumimoji="1" lang="ja-JP" altLang="en-US"/>
              <a:t>フォントサイズ</a:t>
            </a:r>
            <a:r>
              <a:rPr kumimoji="1" lang="en-US" altLang="ja-JP"/>
              <a:t>24 </a:t>
            </a:r>
            <a:r>
              <a:rPr kumimoji="1" lang="ja-JP" altLang="en-US"/>
              <a:t>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35677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r="30206"/>
          <a:stretch/>
        </p:blipFill>
        <p:spPr>
          <a:xfrm>
            <a:off x="6155795" y="0"/>
            <a:ext cx="2988332" cy="21128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28117"/>
          <a:stretch/>
        </p:blipFill>
        <p:spPr>
          <a:xfrm>
            <a:off x="6263933" y="3019264"/>
            <a:ext cx="2880321" cy="2124236"/>
          </a:xfrm>
          <a:prstGeom prst="rect">
            <a:avLst/>
          </a:prstGeom>
        </p:spPr>
      </p:pic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83518"/>
            <a:ext cx="337945" cy="222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771550"/>
            <a:ext cx="307200" cy="485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3948039"/>
            <a:ext cx="504310" cy="481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429590"/>
            <a:ext cx="311641" cy="3846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44" y="3687874"/>
            <a:ext cx="519193" cy="551406"/>
          </a:xfrm>
          <a:prstGeom prst="rect">
            <a:avLst/>
          </a:prstGeom>
        </p:spPr>
      </p:pic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04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 r="30206"/>
          <a:stretch/>
        </p:blipFill>
        <p:spPr>
          <a:xfrm>
            <a:off x="6155795" y="0"/>
            <a:ext cx="2988332" cy="21128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 b="28117"/>
          <a:stretch/>
        </p:blipFill>
        <p:spPr>
          <a:xfrm>
            <a:off x="6263933" y="3019264"/>
            <a:ext cx="2880321" cy="2124236"/>
          </a:xfrm>
          <a:prstGeom prst="rect">
            <a:avLst/>
          </a:prstGeom>
        </p:spPr>
      </p:pic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83518"/>
            <a:ext cx="337945" cy="222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771550"/>
            <a:ext cx="307200" cy="485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3948039"/>
            <a:ext cx="504310" cy="4815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4429590"/>
            <a:ext cx="311641" cy="3846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44" y="3687874"/>
            <a:ext cx="519193" cy="551406"/>
          </a:xfrm>
          <a:prstGeom prst="rect">
            <a:avLst/>
          </a:prstGeom>
        </p:spPr>
      </p:pic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902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43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" b="29513"/>
          <a:stretch/>
        </p:blipFill>
        <p:spPr>
          <a:xfrm>
            <a:off x="0" y="3471501"/>
            <a:ext cx="2792392" cy="1692187"/>
          </a:xfrm>
          <a:prstGeom prst="rect">
            <a:avLst/>
          </a:prstGeom>
        </p:spPr>
      </p:pic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" y="2794363"/>
            <a:ext cx="330128" cy="3211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2">
            <a:off x="317732" y="3810908"/>
            <a:ext cx="290393" cy="41366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7" y="4197219"/>
            <a:ext cx="458341" cy="3843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11910"/>
            <a:ext cx="336509" cy="5232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798"/>
            <a:ext cx="950255" cy="8536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273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440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4413"/>
          <a:stretch/>
        </p:blipFill>
        <p:spPr>
          <a:xfrm>
            <a:off x="-508" y="1437624"/>
            <a:ext cx="2434051" cy="37084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1871700" y="1275605"/>
            <a:ext cx="6840500" cy="20162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/>
              <a:t>フォントサイズ </a:t>
            </a:r>
            <a:r>
              <a:rPr kumimoji="1" lang="en-US" altLang="ja-JP"/>
              <a:t>28</a:t>
            </a:r>
            <a:br>
              <a:rPr kumimoji="1" lang="en-US" altLang="ja-JP"/>
            </a:br>
            <a:r>
              <a:rPr kumimoji="1" lang="ja-JP" altLang="en-US"/>
              <a:t>　　　　（メイリオ見出し）</a:t>
            </a:r>
          </a:p>
        </p:txBody>
      </p:sp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749002"/>
            <a:ext cx="590787" cy="5505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0" y="2823778"/>
            <a:ext cx="335554" cy="512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4" y="1934005"/>
            <a:ext cx="478408" cy="4107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271353"/>
            <a:ext cx="472936" cy="351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3829750"/>
            <a:ext cx="515904" cy="30400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4583498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5" b="36032"/>
          <a:stretch/>
        </p:blipFill>
        <p:spPr>
          <a:xfrm>
            <a:off x="5903640" y="3028747"/>
            <a:ext cx="3240360" cy="2137488"/>
          </a:xfrm>
          <a:prstGeom prst="rect">
            <a:avLst/>
          </a:prstGeom>
        </p:spPr>
      </p:pic>
      <p:sp>
        <p:nvSpPr>
          <p:cNvPr id="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36" y="4434845"/>
            <a:ext cx="326068" cy="5248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44" y="3972363"/>
            <a:ext cx="298228" cy="3681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9" y="3142113"/>
            <a:ext cx="415869" cy="51514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20" y="3595673"/>
            <a:ext cx="328501" cy="5018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46" y="2592668"/>
            <a:ext cx="460056" cy="68589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358775" y="1311610"/>
            <a:ext cx="7093285" cy="19802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spcAft>
                <a:spcPts val="0"/>
              </a:spcAft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/>
              <a:t>フォントサイズ </a:t>
            </a:r>
            <a:r>
              <a:rPr kumimoji="1" lang="en-US" altLang="ja-JP"/>
              <a:t>28</a:t>
            </a:r>
            <a:br>
              <a:rPr kumimoji="1" lang="en-US" altLang="ja-JP"/>
            </a:br>
            <a:r>
              <a:rPr kumimoji="1" lang="ja-JP" altLang="en-US"/>
              <a:t>　　　　（メイリオ見出し）</a:t>
            </a:r>
          </a:p>
        </p:txBody>
      </p:sp>
    </p:spTree>
    <p:extLst>
      <p:ext uri="{BB962C8B-B14F-4D97-AF65-F5344CB8AC3E}">
        <p14:creationId xmlns:p14="http://schemas.microsoft.com/office/powerpoint/2010/main" val="8498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/>
              <a:t>フォントサイズ</a:t>
            </a:r>
            <a:r>
              <a:rPr kumimoji="1" lang="en-US" altLang="ja-JP"/>
              <a:t>24 </a:t>
            </a:r>
            <a:r>
              <a:rPr kumimoji="1" lang="ja-JP" altLang="en-US"/>
              <a:t>（メイリオ見出し）</a:t>
            </a:r>
          </a:p>
        </p:txBody>
      </p:sp>
      <p:sp>
        <p:nvSpPr>
          <p:cNvPr id="11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7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972000"/>
            <a:ext cx="8460000" cy="37804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文章（必要な場合のみ）　フォントサイズ </a:t>
            </a:r>
            <a:r>
              <a:rPr kumimoji="1" lang="en-US" altLang="ja-JP"/>
              <a:t>16P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/>
              <a:t>フォントサイズ</a:t>
            </a:r>
            <a:r>
              <a:rPr kumimoji="1" lang="en-US" altLang="ja-JP"/>
              <a:t>24 </a:t>
            </a:r>
            <a:r>
              <a:rPr kumimoji="1" lang="ja-JP" altLang="en-US"/>
              <a:t>（メイリオ見出し）</a:t>
            </a:r>
          </a:p>
        </p:txBody>
      </p:sp>
      <p:sp>
        <p:nvSpPr>
          <p:cNvPr id="13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6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_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6" r="28485"/>
          <a:stretch/>
        </p:blipFill>
        <p:spPr>
          <a:xfrm>
            <a:off x="6749590" y="0"/>
            <a:ext cx="2394918" cy="5993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65" y="231490"/>
            <a:ext cx="1223974" cy="270018"/>
          </a:xfrm>
          <a:prstGeom prst="rect">
            <a:avLst/>
          </a:prstGeom>
        </p:spPr>
      </p:pic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532000" y="4932000"/>
            <a:ext cx="360000" cy="135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AE49ED-73EF-499C-8307-28EB0E7CF52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288000" y="216000"/>
            <a:ext cx="7200000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1" lang="ja-JP" altLang="en-US"/>
              <a:t>フォントサイズ</a:t>
            </a:r>
            <a:r>
              <a:rPr kumimoji="1" lang="en-US" altLang="ja-JP"/>
              <a:t>24 </a:t>
            </a:r>
            <a:r>
              <a:rPr kumimoji="1" lang="ja-JP" altLang="en-US"/>
              <a:t>（メイリオ見出し）</a:t>
            </a:r>
          </a:p>
        </p:txBody>
      </p:sp>
      <p:sp>
        <p:nvSpPr>
          <p:cNvPr id="17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©Canon IT Solutions Inc.  All rights reserved.</a:t>
            </a:r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8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98000" y="576000"/>
            <a:ext cx="6120680" cy="3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サブタイトル（メイリオ見出し </a:t>
            </a:r>
            <a:r>
              <a:rPr kumimoji="1" lang="en-US" altLang="ja-JP"/>
              <a:t>18Pt)</a:t>
            </a:r>
            <a:endParaRPr kumimoji="1" lang="ja-JP" altLang="en-US"/>
          </a:p>
        </p:txBody>
      </p:sp>
      <p:sp>
        <p:nvSpPr>
          <p:cNvPr id="19" name="テキスト プレースホルダー 10"/>
          <p:cNvSpPr>
            <a:spLocks noGrp="1"/>
          </p:cNvSpPr>
          <p:nvPr>
            <p:ph type="body" sz="quarter" idx="17" hasCustomPrompt="1"/>
          </p:nvPr>
        </p:nvSpPr>
        <p:spPr>
          <a:xfrm>
            <a:off x="359729" y="864000"/>
            <a:ext cx="8640763" cy="279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説明文（フォント</a:t>
            </a:r>
            <a:r>
              <a:rPr kumimoji="1" lang="en-US" altLang="ja-JP"/>
              <a:t>16Pt)</a:t>
            </a:r>
            <a:endParaRPr kumimoji="1" lang="ja-JP" altLang="en-US"/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252000" y="864000"/>
            <a:ext cx="6264696" cy="0"/>
          </a:xfrm>
          <a:prstGeom prst="line">
            <a:avLst/>
          </a:prstGeom>
          <a:ln>
            <a:solidFill>
              <a:srgbClr val="008CCF"/>
            </a:solidFill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4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576000"/>
            <a:ext cx="9144000" cy="399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r="3269"/>
          <a:stretch/>
        </p:blipFill>
        <p:spPr>
          <a:xfrm>
            <a:off x="5364088" y="0"/>
            <a:ext cx="3780420" cy="112363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/>
          <a:stretch/>
        </p:blipFill>
        <p:spPr>
          <a:xfrm>
            <a:off x="7092281" y="954854"/>
            <a:ext cx="2052228" cy="3017319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69" y="2294080"/>
            <a:ext cx="558856" cy="3687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43" y="1563638"/>
            <a:ext cx="268324" cy="5066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1326874"/>
            <a:ext cx="491409" cy="599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6" y="3316474"/>
            <a:ext cx="518382" cy="63800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30025"/>
            <a:ext cx="1242338" cy="855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775" y="1670176"/>
            <a:ext cx="6193445" cy="14761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100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87105"/>
            <a:ext cx="1814671" cy="400331"/>
          </a:xfrm>
          <a:prstGeom prst="rect">
            <a:avLst/>
          </a:prstGeom>
        </p:spPr>
      </p:pic>
      <p:grpSp>
        <p:nvGrpSpPr>
          <p:cNvPr id="18" name="グループ化 17"/>
          <p:cNvGrpSpPr/>
          <p:nvPr userDrawn="1"/>
        </p:nvGrpSpPr>
        <p:grpSpPr>
          <a:xfrm>
            <a:off x="5285767" y="182770"/>
            <a:ext cx="978421" cy="192736"/>
            <a:chOff x="5220072" y="159482"/>
            <a:chExt cx="978421" cy="19273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D1CD444-5459-AA4B-A08B-5554E81CF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9482"/>
              <a:ext cx="720941" cy="192736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 userDrawn="1"/>
          </p:nvGrpSpPr>
          <p:grpSpPr>
            <a:xfrm>
              <a:off x="5976156" y="159482"/>
              <a:ext cx="222337" cy="72008"/>
              <a:chOff x="5976156" y="159482"/>
              <a:chExt cx="222337" cy="72008"/>
            </a:xfrm>
          </p:grpSpPr>
          <p:sp>
            <p:nvSpPr>
              <p:cNvPr id="14" name="円/楕円 13"/>
              <p:cNvSpPr/>
              <p:nvPr userDrawn="1"/>
            </p:nvSpPr>
            <p:spPr>
              <a:xfrm>
                <a:off x="5976156" y="15948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 userDrawn="1"/>
            </p:nvSpPr>
            <p:spPr>
              <a:xfrm>
                <a:off x="6083306" y="170286"/>
                <a:ext cx="50400" cy="50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 userDrawn="1"/>
            </p:nvSpPr>
            <p:spPr>
              <a:xfrm>
                <a:off x="6162493" y="177486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86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43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" b="29513"/>
          <a:stretch/>
        </p:blipFill>
        <p:spPr>
          <a:xfrm>
            <a:off x="0" y="3471501"/>
            <a:ext cx="2792392" cy="1692187"/>
          </a:xfrm>
          <a:prstGeom prst="rect">
            <a:avLst/>
          </a:prstGeom>
        </p:spPr>
      </p:pic>
      <p:pic>
        <p:nvPicPr>
          <p:cNvPr id="8" name="Picture 5" descr="\\psf\Host\Volumes\IOHD\G5-temp01_n\SuperStream\SS_Branding_2015\SuperStream_Logo_201506\corporate\ms_office\logo_corp_nega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00" y="279525"/>
            <a:ext cx="1440000" cy="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631095" cy="37276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1">
                <a:solidFill>
                  <a:schemeClr val="accent3"/>
                </a:solidFill>
                <a:latin typeface="+mn-ea"/>
                <a:ea typeface="+mn-ea"/>
              </a:defRPr>
            </a:lvl1pPr>
            <a:lvl2pPr>
              <a:defRPr sz="1200">
                <a:latin typeface="+mn-ea"/>
                <a:ea typeface="+mn-ea"/>
              </a:defRPr>
            </a:lvl2pPr>
            <a:lvl3pPr>
              <a:defRPr sz="1200">
                <a:latin typeface="+mn-ea"/>
                <a:ea typeface="+mn-ea"/>
              </a:defRPr>
            </a:lvl3pPr>
            <a:lvl4pPr>
              <a:defRPr sz="12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1" y="2794363"/>
            <a:ext cx="330128" cy="3211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642">
            <a:off x="317732" y="3810908"/>
            <a:ext cx="290393" cy="41366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7" y="4197219"/>
            <a:ext cx="458341" cy="3843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11910"/>
            <a:ext cx="336509" cy="52328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03798"/>
            <a:ext cx="950255" cy="8536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3498"/>
            <a:ext cx="1490635" cy="328846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435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32000" y="4932000"/>
            <a:ext cx="3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E49ED-73EF-499C-8307-28EB0E7CF52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252000" y="4932000"/>
            <a:ext cx="21600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463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49" r:id="rId6"/>
    <p:sldLayoutId id="2147483657" r:id="rId7"/>
    <p:sldLayoutId id="2147483660" r:id="rId8"/>
    <p:sldLayoutId id="2147483661" r:id="rId9"/>
    <p:sldLayoutId id="2147483659" r:id="rId10"/>
    <p:sldLayoutId id="2147483665" r:id="rId11"/>
    <p:sldLayoutId id="2147483663" r:id="rId12"/>
    <p:sldLayoutId id="2147483655" r:id="rId13"/>
    <p:sldLayoutId id="2147483664" r:id="rId14"/>
    <p:sldLayoutId id="2147483662" r:id="rId15"/>
    <p:sldLayoutId id="2147483654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5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sp>
        <p:nvSpPr>
          <p:cNvPr id="5" name="タイトル 6"/>
          <p:cNvSpPr>
            <a:spLocks noGrp="1"/>
          </p:cNvSpPr>
          <p:nvPr>
            <p:ph type="title"/>
          </p:nvPr>
        </p:nvSpPr>
        <p:spPr>
          <a:xfrm>
            <a:off x="251520" y="1383618"/>
            <a:ext cx="8209728" cy="1816192"/>
          </a:xfrm>
        </p:spPr>
        <p:txBody>
          <a:bodyPr/>
          <a:lstStyle/>
          <a:p>
            <a:r>
              <a:rPr lang="en-US" altLang="ja-JP" dirty="0" err="1"/>
              <a:t>SuperStream</a:t>
            </a:r>
            <a:r>
              <a:rPr lang="en-US" altLang="ja-JP" dirty="0"/>
              <a:t>-NX</a:t>
            </a:r>
            <a:br>
              <a:rPr lang="en-US" altLang="ja-JP" dirty="0"/>
            </a:br>
            <a:r>
              <a:rPr lang="ja-JP" altLang="en-US" dirty="0"/>
              <a:t>人事給与 データ移行手法の事例</a:t>
            </a:r>
            <a:br>
              <a:rPr lang="en-US" altLang="ja-JP" dirty="0"/>
            </a:br>
            <a:r>
              <a:rPr lang="ja-JP" altLang="en-US" sz="2400" dirty="0"/>
              <a:t>（横持ちデータから縦持ちデータへの変換事例）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BF25B7-68C9-94C9-CB74-00781490E5B8}"/>
              </a:ext>
            </a:extLst>
          </p:cNvPr>
          <p:cNvSpPr txBox="1"/>
          <p:nvPr/>
        </p:nvSpPr>
        <p:spPr>
          <a:xfrm>
            <a:off x="358775" y="3975906"/>
            <a:ext cx="276998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000" dirty="0">
                <a:solidFill>
                  <a:schemeClr val="bg2">
                    <a:lumMod val="50000"/>
                  </a:schemeClr>
                </a:solidFill>
              </a:rPr>
              <a:t>キヤノンＩＴソリューションズ株式会社</a:t>
            </a:r>
            <a:r>
              <a:rPr lang="en-US" altLang="ja-JP" sz="1000" dirty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kumimoji="1" lang="en-US" altLang="ja-JP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9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３．</a:t>
            </a:r>
            <a:r>
              <a:rPr lang="ja-JP" altLang="en-US" sz="2000" dirty="0"/>
              <a:t>変換後のデータ加工例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（４）列名称（データ項目名）の変更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F4B4A410-B83D-028E-960A-8D8D143B2C12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7061836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①必要に応じて列名称（データ項目名）を変更します。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対象の列を選択し、メニューの「変換」タブより「名前の変更」の選択、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又は対象の列の名称をダブルクリックすることで、列名称（データ項目名）を変更できます。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77A7955-B17E-B7E8-37F1-DC5AB9422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1" y="1746076"/>
            <a:ext cx="6015818" cy="14841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D284492-D3B9-B613-1727-32CF9F930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81" y="3177739"/>
            <a:ext cx="6015819" cy="1636244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C7D5A9A-654F-88B4-823A-67AC759B870D}"/>
              </a:ext>
            </a:extLst>
          </p:cNvPr>
          <p:cNvSpPr/>
          <p:nvPr/>
        </p:nvSpPr>
        <p:spPr>
          <a:xfrm>
            <a:off x="788381" y="1864817"/>
            <a:ext cx="306128" cy="118075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AAAD7E7-1B00-E3E3-41C6-A92403BF40E2}"/>
              </a:ext>
            </a:extLst>
          </p:cNvPr>
          <p:cNvSpPr/>
          <p:nvPr/>
        </p:nvSpPr>
        <p:spPr>
          <a:xfrm>
            <a:off x="1332000" y="2158651"/>
            <a:ext cx="496800" cy="177532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D4EC2CF-D2E7-4F2D-05FB-205B377D62B9}"/>
              </a:ext>
            </a:extLst>
          </p:cNvPr>
          <p:cNvSpPr/>
          <p:nvPr/>
        </p:nvSpPr>
        <p:spPr>
          <a:xfrm>
            <a:off x="5003453" y="2587973"/>
            <a:ext cx="891655" cy="205409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A8384FE-F80B-2239-FAFD-B5C0ED7CE71C}"/>
              </a:ext>
            </a:extLst>
          </p:cNvPr>
          <p:cNvSpPr/>
          <p:nvPr/>
        </p:nvSpPr>
        <p:spPr>
          <a:xfrm>
            <a:off x="5449280" y="4034985"/>
            <a:ext cx="891655" cy="205409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45D20878-C783-EAC6-D462-DB23EE02A721}"/>
              </a:ext>
            </a:extLst>
          </p:cNvPr>
          <p:cNvSpPr/>
          <p:nvPr/>
        </p:nvSpPr>
        <p:spPr>
          <a:xfrm rot="3778939">
            <a:off x="5007388" y="3154899"/>
            <a:ext cx="1140765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99C73CB-7F2F-B415-2FF5-D048B90F0B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737" y="2909519"/>
            <a:ext cx="2707554" cy="743692"/>
          </a:xfrm>
          <a:prstGeom prst="rect">
            <a:avLst/>
          </a:prstGeom>
        </p:spPr>
      </p:pic>
      <p:sp>
        <p:nvSpPr>
          <p:cNvPr id="24" name="テキスト プレースホルダー 2">
            <a:extLst>
              <a:ext uri="{FF2B5EF4-FFF2-40B4-BE49-F238E27FC236}">
                <a16:creationId xmlns:a16="http://schemas.microsoft.com/office/drawing/2014/main" id="{87446DD7-E1B6-AE41-5A21-9F087525C10E}"/>
              </a:ext>
            </a:extLst>
          </p:cNvPr>
          <p:cNvSpPr txBox="1">
            <a:spLocks/>
          </p:cNvSpPr>
          <p:nvPr/>
        </p:nvSpPr>
        <p:spPr>
          <a:xfrm>
            <a:off x="6340935" y="1499581"/>
            <a:ext cx="2452360" cy="11326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②当事例では、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異動発令データの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取込フォーマット項目名に合わせて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・「属性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　→　「項目コード種別」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・「属性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　→　「項目コード連番」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・「値」　→　「新コード」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・「属性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　→　「新内容」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に列名称を変更します。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5822F23-122D-4B03-172D-A0A09ACD6777}"/>
              </a:ext>
            </a:extLst>
          </p:cNvPr>
          <p:cNvSpPr/>
          <p:nvPr/>
        </p:nvSpPr>
        <p:spPr>
          <a:xfrm>
            <a:off x="6380737" y="2882476"/>
            <a:ext cx="2652427" cy="205409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BB9B2E42-5C61-37DD-48A8-3FBF2FA5F818}"/>
              </a:ext>
            </a:extLst>
          </p:cNvPr>
          <p:cNvSpPr txBox="1">
            <a:spLocks/>
          </p:cNvSpPr>
          <p:nvPr/>
        </p:nvSpPr>
        <p:spPr>
          <a:xfrm>
            <a:off x="4699324" y="2690677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B4CDF3F7-32BA-EF26-B40E-6CACBEDAE48E}"/>
              </a:ext>
            </a:extLst>
          </p:cNvPr>
          <p:cNvSpPr txBox="1">
            <a:spLocks/>
          </p:cNvSpPr>
          <p:nvPr/>
        </p:nvSpPr>
        <p:spPr>
          <a:xfrm>
            <a:off x="493048" y="1726166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F7FCE4B1-FA56-BB16-E3AF-CA44D4BADC67}"/>
              </a:ext>
            </a:extLst>
          </p:cNvPr>
          <p:cNvSpPr txBox="1">
            <a:spLocks/>
          </p:cNvSpPr>
          <p:nvPr/>
        </p:nvSpPr>
        <p:spPr>
          <a:xfrm>
            <a:off x="1117691" y="1954808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C65D110-8192-586C-933A-6A03B5AB9624}"/>
              </a:ext>
            </a:extLst>
          </p:cNvPr>
          <p:cNvSpPr txBox="1">
            <a:spLocks/>
          </p:cNvSpPr>
          <p:nvPr/>
        </p:nvSpPr>
        <p:spPr>
          <a:xfrm>
            <a:off x="5139440" y="4108254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82595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３．</a:t>
            </a:r>
            <a:r>
              <a:rPr lang="ja-JP" altLang="en-US" sz="2000" dirty="0"/>
              <a:t>変換後のデータ加工例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（５）データの並び替え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F4B4A410-B83D-028E-960A-8D8D143B2C12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7061836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①必要に応じてデータを並び替えします。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並び替えする列を選択、メニューの「ホーム」タブより「並べ替え」を選択、又は項目見出し行の「▼」アイコンから並べ替えも可能です。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875EA9D-9625-9979-3654-94EAF80004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20" y="1809142"/>
            <a:ext cx="5255941" cy="30939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42D4D82-1FDF-6732-B557-FE4E72997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9" y="1543869"/>
            <a:ext cx="5255941" cy="1812249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D4EC2CF-D2E7-4F2D-05FB-205B377D62B9}"/>
              </a:ext>
            </a:extLst>
          </p:cNvPr>
          <p:cNvSpPr/>
          <p:nvPr/>
        </p:nvSpPr>
        <p:spPr>
          <a:xfrm>
            <a:off x="606547" y="1662587"/>
            <a:ext cx="307853" cy="146555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CDBC678-1C43-7C80-D7BB-F00B52698387}"/>
              </a:ext>
            </a:extLst>
          </p:cNvPr>
          <p:cNvSpPr/>
          <p:nvPr/>
        </p:nvSpPr>
        <p:spPr>
          <a:xfrm>
            <a:off x="2332796" y="1794719"/>
            <a:ext cx="307853" cy="357163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CE4D988-3E76-5C07-25CF-3513C0B30A88}"/>
              </a:ext>
            </a:extLst>
          </p:cNvPr>
          <p:cNvSpPr/>
          <p:nvPr/>
        </p:nvSpPr>
        <p:spPr>
          <a:xfrm>
            <a:off x="4632137" y="2505308"/>
            <a:ext cx="884000" cy="212998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386C84DB-6D24-2BD3-C46E-65ECE4EA8804}"/>
              </a:ext>
            </a:extLst>
          </p:cNvPr>
          <p:cNvSpPr/>
          <p:nvPr/>
        </p:nvSpPr>
        <p:spPr>
          <a:xfrm>
            <a:off x="7776781" y="2793422"/>
            <a:ext cx="1010380" cy="2138578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A2EDD16D-0186-487E-08A7-70018354CFED}"/>
              </a:ext>
            </a:extLst>
          </p:cNvPr>
          <p:cNvSpPr/>
          <p:nvPr/>
        </p:nvSpPr>
        <p:spPr>
          <a:xfrm rot="733977">
            <a:off x="5656588" y="2761380"/>
            <a:ext cx="2139780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プレースホルダー 2">
            <a:extLst>
              <a:ext uri="{FF2B5EF4-FFF2-40B4-BE49-F238E27FC236}">
                <a16:creationId xmlns:a16="http://schemas.microsoft.com/office/drawing/2014/main" id="{F0DF8C3B-6E7A-788F-45C9-79A42DA2A1AE}"/>
              </a:ext>
            </a:extLst>
          </p:cNvPr>
          <p:cNvSpPr txBox="1">
            <a:spLocks/>
          </p:cNvSpPr>
          <p:nvPr/>
        </p:nvSpPr>
        <p:spPr>
          <a:xfrm>
            <a:off x="288000" y="3545105"/>
            <a:ext cx="3414205" cy="8683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当事例では列分割時に「新コード」列内にある「新内容」の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データも分割しきれなかったので、「新内容」に登録されている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TEXT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」データを手掛かりに並び替えを行い「新コード」から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「新内容」に移動させるデータを洗い出しています。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5B929C3-5CF7-2F51-54E8-0FFD6236D5F2}"/>
              </a:ext>
            </a:extLst>
          </p:cNvPr>
          <p:cNvSpPr txBox="1">
            <a:spLocks/>
          </p:cNvSpPr>
          <p:nvPr/>
        </p:nvSpPr>
        <p:spPr>
          <a:xfrm>
            <a:off x="4281004" y="2478986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CA49DD01-4F9F-730D-C4CC-BD8D02916851}"/>
              </a:ext>
            </a:extLst>
          </p:cNvPr>
          <p:cNvSpPr txBox="1">
            <a:spLocks/>
          </p:cNvSpPr>
          <p:nvPr/>
        </p:nvSpPr>
        <p:spPr>
          <a:xfrm>
            <a:off x="442589" y="1767951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99DF534E-97D2-EFAA-83A5-8037D89C6712}"/>
              </a:ext>
            </a:extLst>
          </p:cNvPr>
          <p:cNvSpPr txBox="1">
            <a:spLocks/>
          </p:cNvSpPr>
          <p:nvPr/>
        </p:nvSpPr>
        <p:spPr>
          <a:xfrm>
            <a:off x="2190912" y="1582117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B268CEB2-C2B0-18A9-7305-3CF0B3246562}"/>
              </a:ext>
            </a:extLst>
          </p:cNvPr>
          <p:cNvSpPr txBox="1">
            <a:spLocks/>
          </p:cNvSpPr>
          <p:nvPr/>
        </p:nvSpPr>
        <p:spPr>
          <a:xfrm>
            <a:off x="7584112" y="2588554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300840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３．</a:t>
            </a:r>
            <a:r>
              <a:rPr lang="ja-JP" altLang="en-US" sz="2000" dirty="0"/>
              <a:t>変換後のデータ加工例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（６）編集した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Power Query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に読み込む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F4B4A410-B83D-028E-960A-8D8D143B2C12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7061836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Power Query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でデータの編集が完了したら、メニューの「ホーム」タブより「閉じて読み込む」を選択し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に読み込みます。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D383B7-6B00-A200-CDD7-6F63DBA30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1328007"/>
            <a:ext cx="4884234" cy="1440869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386C84DB-6D24-2BD3-C46E-65ECE4EA8804}"/>
              </a:ext>
            </a:extLst>
          </p:cNvPr>
          <p:cNvSpPr/>
          <p:nvPr/>
        </p:nvSpPr>
        <p:spPr>
          <a:xfrm>
            <a:off x="535924" y="1467629"/>
            <a:ext cx="259530" cy="167872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CD820F8D-EA10-FF1E-D587-9C6F8C6F4341}"/>
              </a:ext>
            </a:extLst>
          </p:cNvPr>
          <p:cNvSpPr/>
          <p:nvPr/>
        </p:nvSpPr>
        <p:spPr>
          <a:xfrm>
            <a:off x="276394" y="1590896"/>
            <a:ext cx="259530" cy="408889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5EE94-3BA1-79A3-3951-2D4C31DA07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5" y="2834502"/>
            <a:ext cx="4403734" cy="2091159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29FFF999-7647-EC77-3507-97DA0F75CF35}"/>
              </a:ext>
            </a:extLst>
          </p:cNvPr>
          <p:cNvSpPr/>
          <p:nvPr/>
        </p:nvSpPr>
        <p:spPr>
          <a:xfrm rot="5400000">
            <a:off x="522749" y="2417580"/>
            <a:ext cx="545408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プレースホルダー 2">
            <a:extLst>
              <a:ext uri="{FF2B5EF4-FFF2-40B4-BE49-F238E27FC236}">
                <a16:creationId xmlns:a16="http://schemas.microsoft.com/office/drawing/2014/main" id="{E6B21727-F81E-054E-288F-48504F4A81E5}"/>
              </a:ext>
            </a:extLst>
          </p:cNvPr>
          <p:cNvSpPr txBox="1">
            <a:spLocks/>
          </p:cNvSpPr>
          <p:nvPr/>
        </p:nvSpPr>
        <p:spPr>
          <a:xfrm>
            <a:off x="5276605" y="1661514"/>
            <a:ext cx="3435395" cy="12597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②「新内容」列に「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TEXT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」のデータがあるレコードは、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「新コード」の値を「新内容」に移動させます。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当事例では列分割時に「新コード」列内にある「新内容」の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データも分割しきれなかったので、「新内容」に登録されている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TEXT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」データを手掛かりに並び替えを行い「新コード」から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「新内容」に移動させるデータを洗い出しています。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C011E7-7469-7EEC-60D4-6C62F012F03C}"/>
              </a:ext>
            </a:extLst>
          </p:cNvPr>
          <p:cNvSpPr/>
          <p:nvPr/>
        </p:nvSpPr>
        <p:spPr>
          <a:xfrm>
            <a:off x="4161338" y="4346887"/>
            <a:ext cx="670858" cy="51504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278E4CA-A40B-5373-583A-380D561F82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207" y="2834502"/>
            <a:ext cx="1123788" cy="2062062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C286BBA-CEC0-CA40-B0BC-F65DC61CAC7B}"/>
              </a:ext>
            </a:extLst>
          </p:cNvPr>
          <p:cNvSpPr/>
          <p:nvPr/>
        </p:nvSpPr>
        <p:spPr>
          <a:xfrm>
            <a:off x="5962592" y="4361311"/>
            <a:ext cx="670858" cy="51504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2D94BF0A-8B6C-301F-AB83-24F9321E414A}"/>
              </a:ext>
            </a:extLst>
          </p:cNvPr>
          <p:cNvSpPr/>
          <p:nvPr/>
        </p:nvSpPr>
        <p:spPr>
          <a:xfrm>
            <a:off x="4988231" y="4326962"/>
            <a:ext cx="736061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0D51459E-FBE0-AD16-A2CF-C067E21CA3FB}"/>
              </a:ext>
            </a:extLst>
          </p:cNvPr>
          <p:cNvSpPr txBox="1">
            <a:spLocks/>
          </p:cNvSpPr>
          <p:nvPr/>
        </p:nvSpPr>
        <p:spPr>
          <a:xfrm>
            <a:off x="720051" y="1462925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4EF344BC-2DE4-8BDE-4E9B-2C10F21FE81C}"/>
              </a:ext>
            </a:extLst>
          </p:cNvPr>
          <p:cNvSpPr txBox="1">
            <a:spLocks/>
          </p:cNvSpPr>
          <p:nvPr/>
        </p:nvSpPr>
        <p:spPr>
          <a:xfrm>
            <a:off x="459050" y="1910670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89242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３．</a:t>
            </a:r>
            <a:r>
              <a:rPr lang="ja-JP" altLang="en-US" sz="2000" dirty="0"/>
              <a:t>変換後のデータ加工例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（７）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データの表示形式の変更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F4B4A410-B83D-028E-960A-8D8D143B2C12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4923337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①必要に応じて、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データの表示形式を整えます。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対象の列を選択し、メニューの「ホーム」タブより「表示形式」→「短い日付形式」を選択します。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FC223D6-0A7C-8857-6BC1-87717734E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1554307"/>
            <a:ext cx="4471660" cy="279257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D659C19-DE4E-839D-0382-833235C6B8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224" y="2268173"/>
            <a:ext cx="4470985" cy="2792580"/>
          </a:xfrm>
          <a:prstGeom prst="rect">
            <a:avLst/>
          </a:prstGeom>
        </p:spPr>
      </p:pic>
      <p:sp>
        <p:nvSpPr>
          <p:cNvPr id="27" name="矢印: 右 26">
            <a:extLst>
              <a:ext uri="{FF2B5EF4-FFF2-40B4-BE49-F238E27FC236}">
                <a16:creationId xmlns:a16="http://schemas.microsoft.com/office/drawing/2014/main" id="{2D94BF0A-8B6C-301F-AB83-24F9321E414A}"/>
              </a:ext>
            </a:extLst>
          </p:cNvPr>
          <p:cNvSpPr/>
          <p:nvPr/>
        </p:nvSpPr>
        <p:spPr>
          <a:xfrm>
            <a:off x="3920147" y="3047560"/>
            <a:ext cx="1845005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C286BBA-CEC0-CA40-B0BC-F65DC61CAC7B}"/>
              </a:ext>
            </a:extLst>
          </p:cNvPr>
          <p:cNvSpPr/>
          <p:nvPr/>
        </p:nvSpPr>
        <p:spPr>
          <a:xfrm>
            <a:off x="516471" y="1549153"/>
            <a:ext cx="323588" cy="15074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B989E4C-86CA-879B-A729-C638B4BDC9F6}"/>
              </a:ext>
            </a:extLst>
          </p:cNvPr>
          <p:cNvSpPr/>
          <p:nvPr/>
        </p:nvSpPr>
        <p:spPr>
          <a:xfrm>
            <a:off x="2884246" y="2663690"/>
            <a:ext cx="832826" cy="280232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4FAF99E-53FE-798D-F2CA-A23FCB28747D}"/>
              </a:ext>
            </a:extLst>
          </p:cNvPr>
          <p:cNvSpPr/>
          <p:nvPr/>
        </p:nvSpPr>
        <p:spPr>
          <a:xfrm>
            <a:off x="5896905" y="3086305"/>
            <a:ext cx="642618" cy="1974447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BE54698-AC86-6913-F55C-533261C55DCA}"/>
              </a:ext>
            </a:extLst>
          </p:cNvPr>
          <p:cNvSpPr/>
          <p:nvPr/>
        </p:nvSpPr>
        <p:spPr>
          <a:xfrm>
            <a:off x="1814374" y="2372439"/>
            <a:ext cx="642618" cy="1974447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43EA967D-AE38-0A25-1381-EA8849B2A99D}"/>
              </a:ext>
            </a:extLst>
          </p:cNvPr>
          <p:cNvSpPr txBox="1">
            <a:spLocks/>
          </p:cNvSpPr>
          <p:nvPr/>
        </p:nvSpPr>
        <p:spPr>
          <a:xfrm>
            <a:off x="1599625" y="2169228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202FA4BE-3701-9253-F064-46D3A40761BB}"/>
              </a:ext>
            </a:extLst>
          </p:cNvPr>
          <p:cNvSpPr txBox="1">
            <a:spLocks/>
          </p:cNvSpPr>
          <p:nvPr/>
        </p:nvSpPr>
        <p:spPr>
          <a:xfrm>
            <a:off x="220991" y="1549153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1B617825-0F5F-DE30-F5CC-A832997B38F8}"/>
              </a:ext>
            </a:extLst>
          </p:cNvPr>
          <p:cNvSpPr txBox="1">
            <a:spLocks/>
          </p:cNvSpPr>
          <p:nvPr/>
        </p:nvSpPr>
        <p:spPr>
          <a:xfrm>
            <a:off x="3354583" y="2730366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0F82C1B5-5AB1-4130-D0F3-01080101226B}"/>
              </a:ext>
            </a:extLst>
          </p:cNvPr>
          <p:cNvSpPr txBox="1">
            <a:spLocks/>
          </p:cNvSpPr>
          <p:nvPr/>
        </p:nvSpPr>
        <p:spPr>
          <a:xfrm>
            <a:off x="5688304" y="2873800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(d)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8B47DD0E-9F8C-4BDF-722B-81A9C16A3720}"/>
              </a:ext>
            </a:extLst>
          </p:cNvPr>
          <p:cNvSpPr txBox="1">
            <a:spLocks/>
          </p:cNvSpPr>
          <p:nvPr/>
        </p:nvSpPr>
        <p:spPr>
          <a:xfrm>
            <a:off x="5325924" y="895149"/>
            <a:ext cx="1230272" cy="373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※Power Query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メニューの「変換」タブの「データ型」又は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項目見出し行のデータ型のアイコンからも表示形式を変更できます。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A4A63AE-326C-0FE5-CBE9-1CA123BD2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962" y="933837"/>
            <a:ext cx="2520226" cy="1246888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F1A72FB-7A2C-B1F2-D4BE-6CD7294847AE}"/>
              </a:ext>
            </a:extLst>
          </p:cNvPr>
          <p:cNvSpPr/>
          <p:nvPr/>
        </p:nvSpPr>
        <p:spPr>
          <a:xfrm>
            <a:off x="7530790" y="1181076"/>
            <a:ext cx="323588" cy="15074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96B2793A-A2C4-3B41-D554-A64E62E1A9EF}"/>
              </a:ext>
            </a:extLst>
          </p:cNvPr>
          <p:cNvSpPr/>
          <p:nvPr/>
        </p:nvSpPr>
        <p:spPr>
          <a:xfrm>
            <a:off x="7709209" y="1847862"/>
            <a:ext cx="235659" cy="15074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8899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３．</a:t>
            </a:r>
            <a:r>
              <a:rPr lang="ja-JP" altLang="en-US" sz="2000" dirty="0"/>
              <a:t>変換後のデータ加工例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（８）データ取込フォーマットに合わせて列を追加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F4B4A410-B83D-028E-960A-8D8D143B2C12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7061836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①当事例で作成している異動発令データは「滞留年数引継ぎフラグ」の項目が不足しているため、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その列を追加してデータ取込フォーマットに合わせて形式を整えます。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60A2DEE-AC6B-8A2C-1FD3-1AD278BC5D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1498139"/>
            <a:ext cx="6967727" cy="3406444"/>
          </a:xfrm>
          <a:prstGeom prst="rect">
            <a:avLst/>
          </a:prstGeom>
          <a:ln>
            <a:noFill/>
          </a:ln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B989E4C-86CA-879B-A729-C638B4BDC9F6}"/>
              </a:ext>
            </a:extLst>
          </p:cNvPr>
          <p:cNvSpPr/>
          <p:nvPr/>
        </p:nvSpPr>
        <p:spPr>
          <a:xfrm>
            <a:off x="5471329" y="2356624"/>
            <a:ext cx="988944" cy="2547959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93FA2AE7-877E-F160-86BC-CBD4C448090C}"/>
              </a:ext>
            </a:extLst>
          </p:cNvPr>
          <p:cNvSpPr txBox="1">
            <a:spLocks/>
          </p:cNvSpPr>
          <p:nvPr/>
        </p:nvSpPr>
        <p:spPr>
          <a:xfrm>
            <a:off x="5471329" y="2111365"/>
            <a:ext cx="988944" cy="2452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列を追加します。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2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46868" y="4932000"/>
            <a:ext cx="360000" cy="135000"/>
          </a:xfrm>
        </p:spPr>
        <p:txBody>
          <a:bodyPr/>
          <a:lstStyle/>
          <a:p>
            <a:fld id="{78AE49ED-73EF-499C-8307-28EB0E7CF52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３．</a:t>
            </a:r>
            <a:r>
              <a:rPr lang="ja-JP" altLang="en-US" sz="2000" dirty="0"/>
              <a:t>変換後のデータ加工例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（９）データの並び替えと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CSV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ファイル保存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F4B4A410-B83D-028E-960A-8D8D143B2C12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8604000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①当事例の異動発令データは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発令日、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異動分類種別、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従業員番号 の項目順でデータが作成／登録される必要があるため、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メニューの「データ」より「並び替え」を行います。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2543679-E567-0DAA-9A29-A8114C530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1509091"/>
            <a:ext cx="4604629" cy="2596906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019B60B-EA8D-F050-E782-5EFA63A99364}"/>
              </a:ext>
            </a:extLst>
          </p:cNvPr>
          <p:cNvSpPr/>
          <p:nvPr/>
        </p:nvSpPr>
        <p:spPr>
          <a:xfrm>
            <a:off x="1757488" y="1509091"/>
            <a:ext cx="234863" cy="190807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A31EBB1-9E9D-432A-640C-89640A179182}"/>
              </a:ext>
            </a:extLst>
          </p:cNvPr>
          <p:cNvSpPr/>
          <p:nvPr/>
        </p:nvSpPr>
        <p:spPr>
          <a:xfrm>
            <a:off x="3619742" y="1604494"/>
            <a:ext cx="312921" cy="35068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928413A-CD1C-0663-FCCC-953D0BA577EF}"/>
              </a:ext>
            </a:extLst>
          </p:cNvPr>
          <p:cNvSpPr/>
          <p:nvPr/>
        </p:nvSpPr>
        <p:spPr>
          <a:xfrm>
            <a:off x="1019079" y="3065303"/>
            <a:ext cx="3500882" cy="458481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1FDAEC11-568A-249E-95F0-4855EDE20521}"/>
              </a:ext>
            </a:extLst>
          </p:cNvPr>
          <p:cNvSpPr txBox="1">
            <a:spLocks/>
          </p:cNvSpPr>
          <p:nvPr/>
        </p:nvSpPr>
        <p:spPr>
          <a:xfrm>
            <a:off x="4992097" y="1509091"/>
            <a:ext cx="4096976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②移行データの加工が完了したら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CSV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形式でファイルを保存します。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D5DACF8-FD9F-B5B2-7E34-0B4F745250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097" y="1825218"/>
            <a:ext cx="4042049" cy="150169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CCDB238-67B5-53FA-D9FD-1501864BAC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894" y="3440722"/>
            <a:ext cx="3961252" cy="1486778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9435B8BA-689C-425B-0822-DC854A6A076E}"/>
              </a:ext>
            </a:extLst>
          </p:cNvPr>
          <p:cNvSpPr/>
          <p:nvPr/>
        </p:nvSpPr>
        <p:spPr>
          <a:xfrm>
            <a:off x="4497373" y="2347233"/>
            <a:ext cx="889981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0E23AA74-4973-D787-CBA6-A8B96BF21F45}"/>
              </a:ext>
            </a:extLst>
          </p:cNvPr>
          <p:cNvSpPr/>
          <p:nvPr/>
        </p:nvSpPr>
        <p:spPr>
          <a:xfrm rot="5400000">
            <a:off x="6816231" y="3068063"/>
            <a:ext cx="448707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DC5027F-C5CA-B968-857F-4BD4EA02F7FF}"/>
              </a:ext>
            </a:extLst>
          </p:cNvPr>
          <p:cNvSpPr/>
          <p:nvPr/>
        </p:nvSpPr>
        <p:spPr>
          <a:xfrm>
            <a:off x="6508499" y="2156426"/>
            <a:ext cx="2347501" cy="133291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62846084-9157-673B-1535-77F266FA63B5}"/>
              </a:ext>
            </a:extLst>
          </p:cNvPr>
          <p:cNvSpPr txBox="1">
            <a:spLocks/>
          </p:cNvSpPr>
          <p:nvPr/>
        </p:nvSpPr>
        <p:spPr>
          <a:xfrm>
            <a:off x="6978170" y="4048991"/>
            <a:ext cx="1877830" cy="6892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SuperStream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-NX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用取込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フォーマットの異動発令データが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完成します。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CFE1F83B-0F87-DC76-B3E0-AE7468A86D28}"/>
              </a:ext>
            </a:extLst>
          </p:cNvPr>
          <p:cNvSpPr txBox="1">
            <a:spLocks/>
          </p:cNvSpPr>
          <p:nvPr/>
        </p:nvSpPr>
        <p:spPr>
          <a:xfrm>
            <a:off x="1432440" y="1524942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EB1C59D0-6362-E09C-59F4-5FE74CB66C84}"/>
              </a:ext>
            </a:extLst>
          </p:cNvPr>
          <p:cNvSpPr txBox="1">
            <a:spLocks/>
          </p:cNvSpPr>
          <p:nvPr/>
        </p:nvSpPr>
        <p:spPr>
          <a:xfrm>
            <a:off x="3420498" y="1384505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</a:p>
        </p:txBody>
      </p:sp>
      <p:sp>
        <p:nvSpPr>
          <p:cNvPr id="14" name="テキスト プレースホルダー 2">
            <a:extLst>
              <a:ext uri="{FF2B5EF4-FFF2-40B4-BE49-F238E27FC236}">
                <a16:creationId xmlns:a16="http://schemas.microsoft.com/office/drawing/2014/main" id="{2094E281-5156-5B4D-B2FE-D420E708101E}"/>
              </a:ext>
            </a:extLst>
          </p:cNvPr>
          <p:cNvSpPr txBox="1">
            <a:spLocks/>
          </p:cNvSpPr>
          <p:nvPr/>
        </p:nvSpPr>
        <p:spPr>
          <a:xfrm>
            <a:off x="738366" y="2858012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9620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４．</a:t>
            </a:r>
            <a:r>
              <a:rPr lang="ja-JP" altLang="en-US" sz="2000" dirty="0"/>
              <a:t>注意事項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（１）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CSV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ファイル作成時の注意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F4B4A410-B83D-028E-960A-8D8D143B2C12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8604000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CSV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データ作成時に余分な改行が保存されてしまうと、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SuperStream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-NX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異動情報取込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画面の処理時にエラーとなってしまうので、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余分な改行が入らないように注意してください。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5095BC4-6FB9-7A9F-9A51-4345D342FC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1587044"/>
            <a:ext cx="5153795" cy="2202476"/>
          </a:xfrm>
          <a:prstGeom prst="rect">
            <a:avLst/>
          </a:prstGeom>
        </p:spPr>
      </p:pic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DC5027F-C5CA-B968-857F-4BD4EA02F7FF}"/>
              </a:ext>
            </a:extLst>
          </p:cNvPr>
          <p:cNvSpPr/>
          <p:nvPr/>
        </p:nvSpPr>
        <p:spPr>
          <a:xfrm>
            <a:off x="288001" y="3447079"/>
            <a:ext cx="232390" cy="284862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9651D2AB-7215-7545-8096-F13E7048BA8C}"/>
              </a:ext>
            </a:extLst>
          </p:cNvPr>
          <p:cNvSpPr txBox="1">
            <a:spLocks/>
          </p:cNvSpPr>
          <p:nvPr/>
        </p:nvSpPr>
        <p:spPr>
          <a:xfrm>
            <a:off x="486623" y="3459387"/>
            <a:ext cx="1925377" cy="272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余分な改行が入っている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962D92D-83F6-58F4-E1D4-FE30E6BFB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423" y="2294253"/>
            <a:ext cx="5984035" cy="2416919"/>
          </a:xfrm>
          <a:prstGeom prst="rect">
            <a:avLst/>
          </a:prstGeom>
        </p:spPr>
      </p:pic>
      <p:sp>
        <p:nvSpPr>
          <p:cNvPr id="21" name="矢印: 右 20">
            <a:extLst>
              <a:ext uri="{FF2B5EF4-FFF2-40B4-BE49-F238E27FC236}">
                <a16:creationId xmlns:a16="http://schemas.microsoft.com/office/drawing/2014/main" id="{0E23AA74-4973-D787-CBA6-A8B96BF21F45}"/>
              </a:ext>
            </a:extLst>
          </p:cNvPr>
          <p:cNvSpPr/>
          <p:nvPr/>
        </p:nvSpPr>
        <p:spPr>
          <a:xfrm rot="1621326">
            <a:off x="2609405" y="3032387"/>
            <a:ext cx="2248714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ADDEFCE2-4923-D755-6B99-170230D93807}"/>
              </a:ext>
            </a:extLst>
          </p:cNvPr>
          <p:cNvSpPr txBox="1">
            <a:spLocks/>
          </p:cNvSpPr>
          <p:nvPr/>
        </p:nvSpPr>
        <p:spPr>
          <a:xfrm>
            <a:off x="3609311" y="4009642"/>
            <a:ext cx="1925377" cy="2725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処理エラーとなってしまう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20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５．</a:t>
            </a:r>
            <a:r>
              <a:rPr lang="ja-JP" altLang="en-US" sz="2000" dirty="0"/>
              <a:t>事例データ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499250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■当事例で利用したデータは以下のものとなります（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にコピーして動作確認等にご利用ください）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5450D7C-19DA-7695-CD5E-045AB46B3073}"/>
              </a:ext>
            </a:extLst>
          </p:cNvPr>
          <p:cNvSpPr txBox="1">
            <a:spLocks/>
          </p:cNvSpPr>
          <p:nvPr/>
        </p:nvSpPr>
        <p:spPr>
          <a:xfrm>
            <a:off x="288000" y="729429"/>
            <a:ext cx="1882771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・移行元データ事例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4E4D6ED-05B8-1E60-D1E3-F09C41D16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95863"/>
              </p:ext>
            </p:extLst>
          </p:nvPr>
        </p:nvGraphicFramePr>
        <p:xfrm>
          <a:off x="372470" y="938758"/>
          <a:ext cx="8111507" cy="9637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36912">
                  <a:extLst>
                    <a:ext uri="{9D8B030D-6E8A-4147-A177-3AD203B41FA5}">
                      <a16:colId xmlns:a16="http://schemas.microsoft.com/office/drawing/2014/main" val="460149629"/>
                    </a:ext>
                  </a:extLst>
                </a:gridCol>
                <a:gridCol w="594734">
                  <a:extLst>
                    <a:ext uri="{9D8B030D-6E8A-4147-A177-3AD203B41FA5}">
                      <a16:colId xmlns:a16="http://schemas.microsoft.com/office/drawing/2014/main" val="414973752"/>
                    </a:ext>
                  </a:extLst>
                </a:gridCol>
                <a:gridCol w="726897">
                  <a:extLst>
                    <a:ext uri="{9D8B030D-6E8A-4147-A177-3AD203B41FA5}">
                      <a16:colId xmlns:a16="http://schemas.microsoft.com/office/drawing/2014/main" val="2593222189"/>
                    </a:ext>
                  </a:extLst>
                </a:gridCol>
                <a:gridCol w="495611">
                  <a:extLst>
                    <a:ext uri="{9D8B030D-6E8A-4147-A177-3AD203B41FA5}">
                      <a16:colId xmlns:a16="http://schemas.microsoft.com/office/drawing/2014/main" val="2505461762"/>
                    </a:ext>
                  </a:extLst>
                </a:gridCol>
                <a:gridCol w="685596">
                  <a:extLst>
                    <a:ext uri="{9D8B030D-6E8A-4147-A177-3AD203B41FA5}">
                      <a16:colId xmlns:a16="http://schemas.microsoft.com/office/drawing/2014/main" val="419671965"/>
                    </a:ext>
                  </a:extLst>
                </a:gridCol>
                <a:gridCol w="660815">
                  <a:extLst>
                    <a:ext uri="{9D8B030D-6E8A-4147-A177-3AD203B41FA5}">
                      <a16:colId xmlns:a16="http://schemas.microsoft.com/office/drawing/2014/main" val="3360200597"/>
                    </a:ext>
                  </a:extLst>
                </a:gridCol>
                <a:gridCol w="685596">
                  <a:extLst>
                    <a:ext uri="{9D8B030D-6E8A-4147-A177-3AD203B41FA5}">
                      <a16:colId xmlns:a16="http://schemas.microsoft.com/office/drawing/2014/main" val="2816420491"/>
                    </a:ext>
                  </a:extLst>
                </a:gridCol>
                <a:gridCol w="726897">
                  <a:extLst>
                    <a:ext uri="{9D8B030D-6E8A-4147-A177-3AD203B41FA5}">
                      <a16:colId xmlns:a16="http://schemas.microsoft.com/office/drawing/2014/main" val="2520608849"/>
                    </a:ext>
                  </a:extLst>
                </a:gridCol>
                <a:gridCol w="611254">
                  <a:extLst>
                    <a:ext uri="{9D8B030D-6E8A-4147-A177-3AD203B41FA5}">
                      <a16:colId xmlns:a16="http://schemas.microsoft.com/office/drawing/2014/main" val="3219982456"/>
                    </a:ext>
                  </a:extLst>
                </a:gridCol>
                <a:gridCol w="735157">
                  <a:extLst>
                    <a:ext uri="{9D8B030D-6E8A-4147-A177-3AD203B41FA5}">
                      <a16:colId xmlns:a16="http://schemas.microsoft.com/office/drawing/2014/main" val="1993940463"/>
                    </a:ext>
                  </a:extLst>
                </a:gridCol>
                <a:gridCol w="875580">
                  <a:extLst>
                    <a:ext uri="{9D8B030D-6E8A-4147-A177-3AD203B41FA5}">
                      <a16:colId xmlns:a16="http://schemas.microsoft.com/office/drawing/2014/main" val="2861144737"/>
                    </a:ext>
                  </a:extLst>
                </a:gridCol>
                <a:gridCol w="776458">
                  <a:extLst>
                    <a:ext uri="{9D8B030D-6E8A-4147-A177-3AD203B41FA5}">
                      <a16:colId xmlns:a16="http://schemas.microsoft.com/office/drawing/2014/main" val="1034724789"/>
                    </a:ext>
                  </a:extLst>
                </a:gridCol>
              </a:tblGrid>
              <a:tr h="120469"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所属部門コード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役職コード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 dirty="0">
                          <a:effectLst/>
                        </a:rPr>
                        <a:t>基準資格等級</a:t>
                      </a:r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 dirty="0">
                          <a:effectLst/>
                        </a:rPr>
                        <a:t>基準号俸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2423704912"/>
                  </a:ext>
                </a:extLst>
              </a:tr>
              <a:tr h="12046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 dirty="0">
                          <a:effectLst/>
                        </a:rPr>
                        <a:t>会社コード</a:t>
                      </a:r>
                      <a:endParaRPr lang="ja-JP" alt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 dirty="0">
                          <a:effectLst/>
                        </a:rPr>
                        <a:t>従業員番号</a:t>
                      </a:r>
                      <a:endParaRPr lang="ja-JP" alt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 dirty="0">
                          <a:effectLst/>
                        </a:rPr>
                        <a:t>社員名称</a:t>
                      </a:r>
                      <a:endParaRPr lang="ja-JP" alt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 dirty="0">
                          <a:effectLst/>
                        </a:rPr>
                        <a:t>発令日</a:t>
                      </a:r>
                      <a:endParaRPr lang="ja-JP" alt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700" u="none" strike="noStrike" dirty="0">
                          <a:effectLst/>
                        </a:rPr>
                        <a:t>異動分類種別</a:t>
                      </a:r>
                      <a:endParaRPr lang="zh-TW" alt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A:1370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u="none" strike="noStrike" dirty="0">
                          <a:effectLst/>
                        </a:rPr>
                        <a:t>所属部門名称</a:t>
                      </a:r>
                      <a:endParaRPr lang="zh-CN" alt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A:0730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700" u="none" strike="noStrike" dirty="0">
                          <a:effectLst/>
                        </a:rPr>
                        <a:t>役職名称</a:t>
                      </a:r>
                      <a:endParaRPr lang="ja-JP" alt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A:0770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700" u="none" strike="noStrike" dirty="0">
                          <a:effectLst/>
                        </a:rPr>
                        <a:t>基準資格等級名称</a:t>
                      </a:r>
                      <a:endParaRPr lang="zh-TW" alt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A:0780:TEXT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2872191"/>
                  </a:ext>
                </a:extLst>
              </a:tr>
              <a:tr h="120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NXSYS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108001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テスト　社員１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2021/4/1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2030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10000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営業部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課長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3748070252"/>
                  </a:ext>
                </a:extLst>
              </a:tr>
              <a:tr h="120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NXSYS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108003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テスト　社員３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2021/4/1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2030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20000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開発部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部長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u="none" strike="noStrike" dirty="0">
                          <a:effectLst/>
                        </a:rPr>
                        <a:t>1</a:t>
                      </a:r>
                      <a:r>
                        <a:rPr lang="ja-JP" altLang="en-US" sz="700" u="none" strike="noStrike" dirty="0">
                          <a:effectLst/>
                        </a:rPr>
                        <a:t>級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1958153578"/>
                  </a:ext>
                </a:extLst>
              </a:tr>
              <a:tr h="120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NXSYS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108005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テスト　社員５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2021/4/1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2030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10000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営業部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u="none" strike="noStrike" dirty="0">
                          <a:effectLst/>
                        </a:rPr>
                        <a:t>2</a:t>
                      </a:r>
                      <a:r>
                        <a:rPr lang="ja-JP" altLang="en-US" sz="700" u="none" strike="noStrike" dirty="0">
                          <a:effectLst/>
                        </a:rPr>
                        <a:t>級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1357628899"/>
                  </a:ext>
                </a:extLst>
              </a:tr>
              <a:tr h="120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NXSYS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108007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テスト　社員７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2021/4/1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2030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20000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開発部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課長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300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u="none" strike="noStrike" dirty="0">
                          <a:effectLst/>
                        </a:rPr>
                        <a:t>3</a:t>
                      </a:r>
                      <a:r>
                        <a:rPr lang="ja-JP" altLang="en-US" sz="700" u="none" strike="noStrike" dirty="0">
                          <a:effectLst/>
                        </a:rPr>
                        <a:t>級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3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4198473296"/>
                  </a:ext>
                </a:extLst>
              </a:tr>
              <a:tr h="120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NXSYS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108009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テスト　社員９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2021/4/1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2030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10000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営業部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700" u="none" strike="noStrike" dirty="0">
                          <a:effectLst/>
                        </a:rPr>
                        <a:t>2</a:t>
                      </a:r>
                      <a:r>
                        <a:rPr lang="ja-JP" altLang="en-US" sz="700" u="none" strike="noStrike" dirty="0">
                          <a:effectLst/>
                        </a:rPr>
                        <a:t>級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4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3121760818"/>
                  </a:ext>
                </a:extLst>
              </a:tr>
              <a:tr h="120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NXSYS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108011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テスト　社員１１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2021/4/1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2030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700" u="none" strike="noStrike" dirty="0">
                          <a:effectLst/>
                        </a:rPr>
                        <a:t>20000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開発部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u="none" strike="noStrike" dirty="0">
                          <a:effectLst/>
                        </a:rPr>
                        <a:t>　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1038455516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19A3A59-AE35-5EE8-0420-E36E4CBBE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861386"/>
              </p:ext>
            </p:extLst>
          </p:nvPr>
        </p:nvGraphicFramePr>
        <p:xfrm>
          <a:off x="372470" y="2141034"/>
          <a:ext cx="7886699" cy="27864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79413">
                  <a:extLst>
                    <a:ext uri="{9D8B030D-6E8A-4147-A177-3AD203B41FA5}">
                      <a16:colId xmlns:a16="http://schemas.microsoft.com/office/drawing/2014/main" val="2972422712"/>
                    </a:ext>
                  </a:extLst>
                </a:gridCol>
                <a:gridCol w="679413">
                  <a:extLst>
                    <a:ext uri="{9D8B030D-6E8A-4147-A177-3AD203B41FA5}">
                      <a16:colId xmlns:a16="http://schemas.microsoft.com/office/drawing/2014/main" val="483669067"/>
                    </a:ext>
                  </a:extLst>
                </a:gridCol>
                <a:gridCol w="899763">
                  <a:extLst>
                    <a:ext uri="{9D8B030D-6E8A-4147-A177-3AD203B41FA5}">
                      <a16:colId xmlns:a16="http://schemas.microsoft.com/office/drawing/2014/main" val="1873434457"/>
                    </a:ext>
                  </a:extLst>
                </a:gridCol>
                <a:gridCol w="743682">
                  <a:extLst>
                    <a:ext uri="{9D8B030D-6E8A-4147-A177-3AD203B41FA5}">
                      <a16:colId xmlns:a16="http://schemas.microsoft.com/office/drawing/2014/main" val="3934414092"/>
                    </a:ext>
                  </a:extLst>
                </a:gridCol>
                <a:gridCol w="789588">
                  <a:extLst>
                    <a:ext uri="{9D8B030D-6E8A-4147-A177-3AD203B41FA5}">
                      <a16:colId xmlns:a16="http://schemas.microsoft.com/office/drawing/2014/main" val="248255739"/>
                    </a:ext>
                  </a:extLst>
                </a:gridCol>
                <a:gridCol w="899763">
                  <a:extLst>
                    <a:ext uri="{9D8B030D-6E8A-4147-A177-3AD203B41FA5}">
                      <a16:colId xmlns:a16="http://schemas.microsoft.com/office/drawing/2014/main" val="1682174221"/>
                    </a:ext>
                  </a:extLst>
                </a:gridCol>
                <a:gridCol w="899763">
                  <a:extLst>
                    <a:ext uri="{9D8B030D-6E8A-4147-A177-3AD203B41FA5}">
                      <a16:colId xmlns:a16="http://schemas.microsoft.com/office/drawing/2014/main" val="1041214329"/>
                    </a:ext>
                  </a:extLst>
                </a:gridCol>
                <a:gridCol w="587600">
                  <a:extLst>
                    <a:ext uri="{9D8B030D-6E8A-4147-A177-3AD203B41FA5}">
                      <a16:colId xmlns:a16="http://schemas.microsoft.com/office/drawing/2014/main" val="2233457761"/>
                    </a:ext>
                  </a:extLst>
                </a:gridCol>
                <a:gridCol w="486607">
                  <a:extLst>
                    <a:ext uri="{9D8B030D-6E8A-4147-A177-3AD203B41FA5}">
                      <a16:colId xmlns:a16="http://schemas.microsoft.com/office/drawing/2014/main" val="3790865268"/>
                    </a:ext>
                  </a:extLst>
                </a:gridCol>
                <a:gridCol w="1221107">
                  <a:extLst>
                    <a:ext uri="{9D8B030D-6E8A-4147-A177-3AD203B41FA5}">
                      <a16:colId xmlns:a16="http://schemas.microsoft.com/office/drawing/2014/main" val="3179799994"/>
                    </a:ext>
                  </a:extLst>
                </a:gridCol>
              </a:tblGrid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 dirty="0">
                          <a:effectLst/>
                        </a:rPr>
                        <a:t>会社コード</a:t>
                      </a:r>
                      <a:endParaRPr lang="ja-JP" alt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 dirty="0">
                          <a:effectLst/>
                        </a:rPr>
                        <a:t>従業員番号</a:t>
                      </a:r>
                      <a:endParaRPr lang="ja-JP" alt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 dirty="0">
                          <a:effectLst/>
                        </a:rPr>
                        <a:t>社員名称</a:t>
                      </a:r>
                      <a:endParaRPr lang="ja-JP" alt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発令日</a:t>
                      </a:r>
                      <a:endParaRPr lang="ja-JP" altLang="en-US" sz="800" b="1" i="0" u="none" strike="noStrike">
                        <a:solidFill>
                          <a:srgbClr val="FFFFFF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u="none" strike="noStrike" dirty="0">
                          <a:effectLst/>
                        </a:rPr>
                        <a:t>異動分類種別</a:t>
                      </a:r>
                      <a:endParaRPr lang="zh-TW" alt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項目コード種別</a:t>
                      </a:r>
                      <a:endParaRPr lang="ja-JP" altLang="en-US" sz="800" b="1" i="0" u="none" strike="noStrike">
                        <a:solidFill>
                          <a:srgbClr val="FFFFFF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項目コード連番</a:t>
                      </a:r>
                      <a:endParaRPr lang="ja-JP" altLang="en-US" sz="800" b="1" i="0" u="none" strike="noStrike">
                        <a:solidFill>
                          <a:srgbClr val="FFFFFF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新コード</a:t>
                      </a:r>
                      <a:endParaRPr lang="ja-JP" altLang="en-US" sz="800" b="1" i="0" u="none" strike="noStrike">
                        <a:solidFill>
                          <a:srgbClr val="FFFFFF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新内容</a:t>
                      </a:r>
                      <a:endParaRPr lang="ja-JP" altLang="en-US" sz="800" b="1" i="0" u="none" strike="noStrike">
                        <a:solidFill>
                          <a:srgbClr val="FFFFFF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 dirty="0">
                          <a:effectLst/>
                        </a:rPr>
                        <a:t>滞留年数引継ぎフラグ</a:t>
                      </a:r>
                      <a:endParaRPr lang="ja-JP" alt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2687634879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NXSYS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108001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 dirty="0">
                          <a:effectLst/>
                        </a:rPr>
                        <a:t>テスト　社員１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1370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10000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756724647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108009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 dirty="0">
                          <a:effectLst/>
                        </a:rPr>
                        <a:t>テスト　社員９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0770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2860703804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108009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 dirty="0">
                          <a:effectLst/>
                        </a:rPr>
                        <a:t>テスト　社員９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1370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10000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4286093131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108007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 dirty="0">
                          <a:effectLst/>
                        </a:rPr>
                        <a:t>テスト　社員７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0770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2079877388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NXSYS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108007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 dirty="0">
                          <a:effectLst/>
                        </a:rPr>
                        <a:t>テスト　社員７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0730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51669152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NXSYS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108007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社員７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1370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20000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2450143568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NXSYS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108005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社員５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0770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1253210776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NXSYS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108011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社員１１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1370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20000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3812721889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NXSYS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108003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 dirty="0">
                          <a:effectLst/>
                        </a:rPr>
                        <a:t>テスト　社員３</a:t>
                      </a:r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2030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 dirty="0">
                          <a:effectLst/>
                        </a:rPr>
                        <a:t>0770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3437754964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108003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社員３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0730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2688855641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108003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社員３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1370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20000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662454733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108001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社員１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0730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2897279686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108005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社員５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1370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10000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1130610016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108009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社員９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0780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1092090961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108003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社員３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0780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2444955681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108007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社員７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0780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3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3428265399"/>
                  </a:ext>
                </a:extLst>
              </a:tr>
              <a:tr h="1548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NXSYS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108005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800" u="none" strike="noStrike">
                          <a:effectLst/>
                        </a:rPr>
                        <a:t>テスト　社員５</a:t>
                      </a:r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 dirty="0">
                          <a:effectLst/>
                        </a:rPr>
                        <a:t>2021/4/1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2030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800" u="none" strike="noStrike">
                          <a:effectLst/>
                        </a:rPr>
                        <a:t>0780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2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5509" marR="5509" marT="5509" marB="0" anchor="b"/>
                </a:tc>
                <a:extLst>
                  <a:ext uri="{0D108BD9-81ED-4DB2-BD59-A6C34878D82A}">
                    <a16:rowId xmlns:a16="http://schemas.microsoft.com/office/drawing/2014/main" val="964182600"/>
                  </a:ext>
                </a:extLst>
              </a:tr>
            </a:tbl>
          </a:graphicData>
        </a:graphic>
      </p:graphicFrame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F6B915B0-4299-2663-8435-462FDF3D3E47}"/>
              </a:ext>
            </a:extLst>
          </p:cNvPr>
          <p:cNvSpPr txBox="1">
            <a:spLocks/>
          </p:cNvSpPr>
          <p:nvPr/>
        </p:nvSpPr>
        <p:spPr>
          <a:xfrm>
            <a:off x="287999" y="1917237"/>
            <a:ext cx="1882771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・変換後データ事例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71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889314-F945-B891-FBCF-C1A6B2E0642A}"/>
              </a:ext>
            </a:extLst>
          </p:cNvPr>
          <p:cNvSpPr txBox="1"/>
          <p:nvPr/>
        </p:nvSpPr>
        <p:spPr>
          <a:xfrm>
            <a:off x="6667512" y="2643759"/>
            <a:ext cx="22249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000" dirty="0">
                <a:solidFill>
                  <a:schemeClr val="accent3"/>
                </a:solidFill>
              </a:rPr>
              <a:t>www.superstream.canon-its.co.jp/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6" y="2034961"/>
            <a:ext cx="2106819" cy="46478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58775" y="3497666"/>
            <a:ext cx="11028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b="1">
                <a:solidFill>
                  <a:srgbClr val="E88254"/>
                </a:solidFill>
              </a:rPr>
              <a:t>公式</a:t>
            </a:r>
            <a:r>
              <a:rPr lang="en-US" altLang="ja-JP" sz="1200" b="1">
                <a:solidFill>
                  <a:srgbClr val="E88254"/>
                </a:solidFill>
              </a:rPr>
              <a:t>SNS</a:t>
            </a:r>
            <a:r>
              <a:rPr lang="ja-JP" altLang="en-US" sz="1200" b="1">
                <a:solidFill>
                  <a:srgbClr val="E88254"/>
                </a:solidFill>
              </a:rPr>
              <a:t>更新中</a:t>
            </a:r>
            <a:endParaRPr kumimoji="1" lang="ja-JP" altLang="en-US" sz="1200" b="1">
              <a:solidFill>
                <a:srgbClr val="E88254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4009578"/>
            <a:ext cx="11092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000">
                <a:solidFill>
                  <a:schemeClr val="accent3"/>
                </a:solidFill>
              </a:rPr>
              <a:t>@</a:t>
            </a:r>
            <a:r>
              <a:rPr lang="en-US" altLang="ja-JP" sz="1000" err="1">
                <a:solidFill>
                  <a:schemeClr val="accent3"/>
                </a:solidFill>
              </a:rPr>
              <a:t>superstream.nx</a:t>
            </a:r>
            <a:endParaRPr lang="en-US" altLang="ja-JP" sz="1000">
              <a:solidFill>
                <a:schemeClr val="accent3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86849" y="4009578"/>
            <a:ext cx="121187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000">
                <a:solidFill>
                  <a:schemeClr val="accent3"/>
                </a:solidFill>
              </a:rPr>
              <a:t>@</a:t>
            </a:r>
            <a:r>
              <a:rPr lang="en-US" altLang="ja-JP" sz="1000" err="1">
                <a:solidFill>
                  <a:schemeClr val="accent3"/>
                </a:solidFill>
              </a:rPr>
              <a:t>SuperStream_NX</a:t>
            </a:r>
            <a:endParaRPr lang="en-US" altLang="ja-JP" sz="1000">
              <a:solidFill>
                <a:schemeClr val="accent3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3903898"/>
            <a:ext cx="327381" cy="3273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615" y="3816025"/>
            <a:ext cx="612068" cy="6148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12" y="3811135"/>
            <a:ext cx="631883" cy="632823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flipV="1">
            <a:off x="358775" y="3682332"/>
            <a:ext cx="4897301" cy="2"/>
          </a:xfrm>
          <a:prstGeom prst="line">
            <a:avLst/>
          </a:prstGeom>
          <a:ln>
            <a:solidFill>
              <a:srgbClr val="EF8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E611B0AC-4384-C0A0-C067-2D75AE9C5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634" y="3903898"/>
            <a:ext cx="327600" cy="3276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BF86DD-5C7D-747F-29FA-215280F0D592}"/>
              </a:ext>
            </a:extLst>
          </p:cNvPr>
          <p:cNvSpPr txBox="1"/>
          <p:nvPr/>
        </p:nvSpPr>
        <p:spPr>
          <a:xfrm>
            <a:off x="359532" y="1059582"/>
            <a:ext cx="5544616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>
                <a:solidFill>
                  <a:schemeClr val="accent3"/>
                </a:solidFill>
              </a:rPr>
              <a:t>会計・人事を変える。</a:t>
            </a:r>
          </a:p>
          <a:p>
            <a:pPr>
              <a:lnSpc>
                <a:spcPct val="150000"/>
              </a:lnSpc>
            </a:pPr>
            <a:r>
              <a:rPr lang="ja-JP" altLang="en-US" sz="2800">
                <a:solidFill>
                  <a:schemeClr val="accent3"/>
                </a:solidFill>
              </a:rPr>
              <a:t>もっとやさしく、</a:t>
            </a:r>
            <a:br>
              <a:rPr lang="ja-JP" altLang="en-US" sz="2800">
                <a:solidFill>
                  <a:schemeClr val="accent3"/>
                </a:solidFill>
              </a:rPr>
            </a:br>
            <a:r>
              <a:rPr lang="ja-JP" altLang="en-US" sz="2800">
                <a:solidFill>
                  <a:schemeClr val="accent3"/>
                </a:solidFill>
              </a:rPr>
              <a:t>もっと便利に、もっと楽しく</a:t>
            </a:r>
          </a:p>
        </p:txBody>
      </p:sp>
    </p:spTree>
    <p:extLst>
      <p:ext uri="{BB962C8B-B14F-4D97-AF65-F5344CB8AC3E}">
        <p14:creationId xmlns:p14="http://schemas.microsoft.com/office/powerpoint/2010/main" val="115000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©Canon IT Solutions Inc.  All rights reserved.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AE49ED-73EF-499C-8307-28EB0E7CF529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3167843" y="807554"/>
            <a:ext cx="5872079" cy="37276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ja-JP" sz="2200" b="0" dirty="0">
                <a:solidFill>
                  <a:schemeClr val="accent1"/>
                </a:solidFill>
              </a:rPr>
              <a:t>01</a:t>
            </a:r>
          </a:p>
          <a:p>
            <a:r>
              <a:rPr lang="ja-JP" altLang="en-US" dirty="0"/>
              <a:t>移行データのデータ取込フォーマットへの変換概要</a:t>
            </a:r>
          </a:p>
          <a:p>
            <a:pPr>
              <a:spcBef>
                <a:spcPts val="600"/>
              </a:spcBef>
            </a:pPr>
            <a:r>
              <a:rPr lang="en-US" altLang="ja-JP" sz="2200" b="0" dirty="0">
                <a:solidFill>
                  <a:schemeClr val="accent1"/>
                </a:solidFill>
              </a:rPr>
              <a:t>02</a:t>
            </a:r>
          </a:p>
          <a:p>
            <a:r>
              <a:rPr lang="en-US" altLang="ja-JP" dirty="0"/>
              <a:t>Excel</a:t>
            </a:r>
            <a:r>
              <a:rPr lang="ja-JP" altLang="en-US" dirty="0"/>
              <a:t>の</a:t>
            </a:r>
            <a:r>
              <a:rPr lang="en-US" altLang="ja-JP" dirty="0"/>
              <a:t>Power Query</a:t>
            </a:r>
            <a:r>
              <a:rPr lang="ja-JP" altLang="en-US" dirty="0"/>
              <a:t>エディターを利用した、</a:t>
            </a:r>
            <a:endParaRPr lang="en-US" altLang="ja-JP" dirty="0"/>
          </a:p>
          <a:p>
            <a:r>
              <a:rPr lang="ja-JP" altLang="en-US" dirty="0"/>
              <a:t>　移行元データのデータ取込フォーマットへの変換</a:t>
            </a:r>
          </a:p>
          <a:p>
            <a:pPr>
              <a:spcBef>
                <a:spcPts val="600"/>
              </a:spcBef>
            </a:pPr>
            <a:r>
              <a:rPr lang="en-US" altLang="ja-JP" sz="2200" b="0" dirty="0">
                <a:solidFill>
                  <a:schemeClr val="accent1"/>
                </a:solidFill>
              </a:rPr>
              <a:t>03</a:t>
            </a:r>
          </a:p>
          <a:p>
            <a:r>
              <a:rPr lang="ja-JP" altLang="en-US" dirty="0"/>
              <a:t>変換後のデータ加工例</a:t>
            </a:r>
          </a:p>
          <a:p>
            <a:pPr>
              <a:spcBef>
                <a:spcPts val="600"/>
              </a:spcBef>
            </a:pPr>
            <a:r>
              <a:rPr lang="en-US" altLang="ja-JP" sz="2200" b="0" dirty="0">
                <a:solidFill>
                  <a:schemeClr val="accent1"/>
                </a:solidFill>
              </a:rPr>
              <a:t>04</a:t>
            </a:r>
          </a:p>
          <a:p>
            <a:r>
              <a:rPr lang="ja-JP" altLang="en-US" dirty="0"/>
              <a:t>注意事項</a:t>
            </a:r>
          </a:p>
          <a:p>
            <a:pPr>
              <a:spcBef>
                <a:spcPts val="600"/>
              </a:spcBef>
            </a:pPr>
            <a:r>
              <a:rPr lang="en-US" altLang="ja-JP" sz="2200" b="0" dirty="0">
                <a:solidFill>
                  <a:schemeClr val="accent1"/>
                </a:solidFill>
              </a:rPr>
              <a:t>05</a:t>
            </a:r>
          </a:p>
          <a:p>
            <a:r>
              <a:rPr kumimoji="1" lang="ja-JP" altLang="en-US" dirty="0"/>
              <a:t>事例データ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23901B-1FB1-EE39-FA7C-BE467F4D7F16}"/>
              </a:ext>
            </a:extLst>
          </p:cNvPr>
          <p:cNvSpPr txBox="1">
            <a:spLocks/>
          </p:cNvSpPr>
          <p:nvPr/>
        </p:nvSpPr>
        <p:spPr>
          <a:xfrm>
            <a:off x="1066643" y="807554"/>
            <a:ext cx="1959055" cy="29166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kumimoji="1" sz="1800" b="1" kern="1200">
                <a:solidFill>
                  <a:schemeClr val="accent3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ja-JP" sz="2400" b="0" dirty="0"/>
              <a:t>CONTENTS</a:t>
            </a:r>
            <a:endParaRPr lang="ja-JP" altLang="en-US" sz="2400" b="0" dirty="0"/>
          </a:p>
          <a:p>
            <a:endParaRPr lang="ja-JP" altLang="en-US" sz="2400" dirty="0"/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C878B0FD-0443-F00F-F6B5-8FED5B53ED12}"/>
              </a:ext>
            </a:extLst>
          </p:cNvPr>
          <p:cNvSpPr txBox="1">
            <a:spLocks/>
          </p:cNvSpPr>
          <p:nvPr/>
        </p:nvSpPr>
        <p:spPr>
          <a:xfrm>
            <a:off x="5455904" y="4382972"/>
            <a:ext cx="3584018" cy="3044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および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Power Query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は、米国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Microsoft Corporation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米国、日本およびその他の国における登録商標または商標です。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353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851E34A2-0C48-CFFE-CB7A-DD352FB5D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687" y="3054341"/>
            <a:ext cx="5027210" cy="179272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１．移行データのデータ取込フォーマットへの変換概要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1999" y="519522"/>
            <a:ext cx="8505425" cy="9524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SuperStream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-NX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人事給与へのデータの移行にあたって、データ移行元が横持ち形式である場合、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データ移行先である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SuperStream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-NX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の縦持ち形式に変換するのは手間が多いと考えられます。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■当資料ではデータ移行の作業効率化の手がかりとして、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（当事例では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Microsoft 365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バージョン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2408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）の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Power Query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のデータ加工機能を活用し、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データ移行元の横持ち形式から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SuperStream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-NX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の縦持ち形式へのデータ変換とデータ加工事例をご紹介させていただきます。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■当資料で想定される事例は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SuperStream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-NX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の異動発令データの移行データを作成し、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SuperStream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-NX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異動情報取込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画面で取り込むものとします。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異動情報取込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の機能についてはシステム操作ガイドなどをご参照ください。　　　　　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NXHR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システム操作ガイド」：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5.2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異動発令データの取込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■当事例を応用することで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SuperStream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-NX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の他の縦持ち形式データ（例：給与マスタなど）の作成にも活用いただけます。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616780-49F1-D27A-882D-41257F765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1930364"/>
            <a:ext cx="6342764" cy="878325"/>
          </a:xfrm>
          <a:prstGeom prst="rect">
            <a:avLst/>
          </a:prstGeom>
        </p:spPr>
      </p:pic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CCB04502-A370-CB5D-36C6-E9E9C8F9AF2A}"/>
              </a:ext>
            </a:extLst>
          </p:cNvPr>
          <p:cNvSpPr txBox="1">
            <a:spLocks/>
          </p:cNvSpPr>
          <p:nvPr/>
        </p:nvSpPr>
        <p:spPr>
          <a:xfrm>
            <a:off x="140104" y="1835932"/>
            <a:ext cx="7218460" cy="209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▼移行元データ事例：発令履歴など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3036DBC-3F0D-DA6B-0DAC-AA1EB8B05C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07" y="3005895"/>
            <a:ext cx="2369019" cy="1983155"/>
          </a:xfrm>
          <a:prstGeom prst="rect">
            <a:avLst/>
          </a:prstGeom>
        </p:spPr>
      </p:pic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0613818C-CA9F-DAA0-F63A-1B463C47B903}"/>
              </a:ext>
            </a:extLst>
          </p:cNvPr>
          <p:cNvSpPr txBox="1">
            <a:spLocks/>
          </p:cNvSpPr>
          <p:nvPr/>
        </p:nvSpPr>
        <p:spPr>
          <a:xfrm>
            <a:off x="3790896" y="2883893"/>
            <a:ext cx="3905304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▼異動発令データ取込フォーマット事例（変換後の異動発令データ）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677E0660-9DBC-ABED-DE9F-E171A223C0AA}"/>
              </a:ext>
            </a:extLst>
          </p:cNvPr>
          <p:cNvSpPr txBox="1">
            <a:spLocks/>
          </p:cNvSpPr>
          <p:nvPr/>
        </p:nvSpPr>
        <p:spPr>
          <a:xfrm>
            <a:off x="542008" y="2800562"/>
            <a:ext cx="2507190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▼異動発令のデータ取込フォーマット定義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0920572D-5333-4DA3-C196-6D1A761EA008}"/>
              </a:ext>
            </a:extLst>
          </p:cNvPr>
          <p:cNvSpPr/>
          <p:nvPr/>
        </p:nvSpPr>
        <p:spPr>
          <a:xfrm rot="2870764">
            <a:off x="6686833" y="2320889"/>
            <a:ext cx="1187718" cy="551017"/>
          </a:xfrm>
          <a:prstGeom prst="curvedDownArrow">
            <a:avLst>
              <a:gd name="adj1" fmla="val 25000"/>
              <a:gd name="adj2" fmla="val 76588"/>
              <a:gd name="adj3" fmla="val 4129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046139B0-7BF0-5FCC-A782-68150F4179FD}"/>
              </a:ext>
            </a:extLst>
          </p:cNvPr>
          <p:cNvSpPr/>
          <p:nvPr/>
        </p:nvSpPr>
        <p:spPr>
          <a:xfrm>
            <a:off x="3156527" y="3610399"/>
            <a:ext cx="598159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プレースホルダー 2">
            <a:extLst>
              <a:ext uri="{FF2B5EF4-FFF2-40B4-BE49-F238E27FC236}">
                <a16:creationId xmlns:a16="http://schemas.microsoft.com/office/drawing/2014/main" id="{8F18C180-63CA-5D64-A56D-728149BD447C}"/>
              </a:ext>
            </a:extLst>
          </p:cNvPr>
          <p:cNvSpPr txBox="1">
            <a:spLocks/>
          </p:cNvSpPr>
          <p:nvPr/>
        </p:nvSpPr>
        <p:spPr>
          <a:xfrm>
            <a:off x="2973001" y="3203520"/>
            <a:ext cx="1029860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取込フォーマット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に合わせて加工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2C5911CA-C5CC-CB42-3981-DF54A6DEB307}"/>
              </a:ext>
            </a:extLst>
          </p:cNvPr>
          <p:cNvSpPr txBox="1">
            <a:spLocks/>
          </p:cNvSpPr>
          <p:nvPr/>
        </p:nvSpPr>
        <p:spPr>
          <a:xfrm>
            <a:off x="6838279" y="2360955"/>
            <a:ext cx="1184141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横持ち形式から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縦持ち形式へ変換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Freeform 393">
            <a:extLst>
              <a:ext uri="{FF2B5EF4-FFF2-40B4-BE49-F238E27FC236}">
                <a16:creationId xmlns:a16="http://schemas.microsoft.com/office/drawing/2014/main" id="{8DD928AC-8627-2E6D-1609-42963BADFAF8}"/>
              </a:ext>
            </a:extLst>
          </p:cNvPr>
          <p:cNvSpPr>
            <a:spLocks noEditPoints="1"/>
          </p:cNvSpPr>
          <p:nvPr/>
        </p:nvSpPr>
        <p:spPr bwMode="auto">
          <a:xfrm>
            <a:off x="4423555" y="1454182"/>
            <a:ext cx="162258" cy="197684"/>
          </a:xfrm>
          <a:custGeom>
            <a:avLst/>
            <a:gdLst>
              <a:gd name="T0" fmla="*/ 534 w 714"/>
              <a:gd name="T1" fmla="*/ 682 h 876"/>
              <a:gd name="T2" fmla="*/ 178 w 714"/>
              <a:gd name="T3" fmla="*/ 682 h 876"/>
              <a:gd name="T4" fmla="*/ 178 w 714"/>
              <a:gd name="T5" fmla="*/ 618 h 876"/>
              <a:gd name="T6" fmla="*/ 534 w 714"/>
              <a:gd name="T7" fmla="*/ 618 h 876"/>
              <a:gd name="T8" fmla="*/ 534 w 714"/>
              <a:gd name="T9" fmla="*/ 682 h 876"/>
              <a:gd name="T10" fmla="*/ 534 w 714"/>
              <a:gd name="T11" fmla="*/ 564 h 876"/>
              <a:gd name="T12" fmla="*/ 178 w 714"/>
              <a:gd name="T13" fmla="*/ 564 h 876"/>
              <a:gd name="T14" fmla="*/ 178 w 714"/>
              <a:gd name="T15" fmla="*/ 499 h 876"/>
              <a:gd name="T16" fmla="*/ 534 w 714"/>
              <a:gd name="T17" fmla="*/ 499 h 876"/>
              <a:gd name="T18" fmla="*/ 534 w 714"/>
              <a:gd name="T19" fmla="*/ 564 h 876"/>
              <a:gd name="T20" fmla="*/ 534 w 714"/>
              <a:gd name="T21" fmla="*/ 445 h 876"/>
              <a:gd name="T22" fmla="*/ 178 w 714"/>
              <a:gd name="T23" fmla="*/ 445 h 876"/>
              <a:gd name="T24" fmla="*/ 178 w 714"/>
              <a:gd name="T25" fmla="*/ 382 h 876"/>
              <a:gd name="T26" fmla="*/ 534 w 714"/>
              <a:gd name="T27" fmla="*/ 382 h 876"/>
              <a:gd name="T28" fmla="*/ 534 w 714"/>
              <a:gd name="T29" fmla="*/ 445 h 876"/>
              <a:gd name="T30" fmla="*/ 447 w 714"/>
              <a:gd name="T31" fmla="*/ 85 h 876"/>
              <a:gd name="T32" fmla="*/ 447 w 714"/>
              <a:gd name="T33" fmla="*/ 268 h 876"/>
              <a:gd name="T34" fmla="*/ 629 w 714"/>
              <a:gd name="T35" fmla="*/ 268 h 876"/>
              <a:gd name="T36" fmla="*/ 629 w 714"/>
              <a:gd name="T37" fmla="*/ 791 h 876"/>
              <a:gd name="T38" fmla="*/ 86 w 714"/>
              <a:gd name="T39" fmla="*/ 791 h 876"/>
              <a:gd name="T40" fmla="*/ 86 w 714"/>
              <a:gd name="T41" fmla="*/ 85 h 876"/>
              <a:gd name="T42" fmla="*/ 447 w 714"/>
              <a:gd name="T43" fmla="*/ 85 h 876"/>
              <a:gd name="T44" fmla="*/ 500 w 714"/>
              <a:gd name="T45" fmla="*/ 0 h 876"/>
              <a:gd name="T46" fmla="*/ 0 w 714"/>
              <a:gd name="T47" fmla="*/ 0 h 876"/>
              <a:gd name="T48" fmla="*/ 0 w 714"/>
              <a:gd name="T49" fmla="*/ 876 h 876"/>
              <a:gd name="T50" fmla="*/ 714 w 714"/>
              <a:gd name="T51" fmla="*/ 876 h 876"/>
              <a:gd name="T52" fmla="*/ 714 w 714"/>
              <a:gd name="T53" fmla="*/ 215 h 876"/>
              <a:gd name="T54" fmla="*/ 500 w 714"/>
              <a:gd name="T55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14" h="876">
                <a:moveTo>
                  <a:pt x="534" y="682"/>
                </a:moveTo>
                <a:lnTo>
                  <a:pt x="178" y="682"/>
                </a:lnTo>
                <a:lnTo>
                  <a:pt x="178" y="618"/>
                </a:lnTo>
                <a:lnTo>
                  <a:pt x="534" y="618"/>
                </a:lnTo>
                <a:lnTo>
                  <a:pt x="534" y="682"/>
                </a:lnTo>
                <a:close/>
                <a:moveTo>
                  <a:pt x="534" y="564"/>
                </a:moveTo>
                <a:lnTo>
                  <a:pt x="178" y="564"/>
                </a:lnTo>
                <a:lnTo>
                  <a:pt x="178" y="499"/>
                </a:lnTo>
                <a:lnTo>
                  <a:pt x="534" y="499"/>
                </a:lnTo>
                <a:lnTo>
                  <a:pt x="534" y="564"/>
                </a:lnTo>
                <a:close/>
                <a:moveTo>
                  <a:pt x="534" y="445"/>
                </a:moveTo>
                <a:lnTo>
                  <a:pt x="178" y="445"/>
                </a:lnTo>
                <a:lnTo>
                  <a:pt x="178" y="382"/>
                </a:lnTo>
                <a:lnTo>
                  <a:pt x="534" y="382"/>
                </a:lnTo>
                <a:lnTo>
                  <a:pt x="534" y="445"/>
                </a:lnTo>
                <a:close/>
                <a:moveTo>
                  <a:pt x="447" y="85"/>
                </a:moveTo>
                <a:lnTo>
                  <a:pt x="447" y="268"/>
                </a:lnTo>
                <a:lnTo>
                  <a:pt x="629" y="268"/>
                </a:lnTo>
                <a:lnTo>
                  <a:pt x="629" y="791"/>
                </a:lnTo>
                <a:lnTo>
                  <a:pt x="86" y="791"/>
                </a:lnTo>
                <a:lnTo>
                  <a:pt x="86" y="85"/>
                </a:lnTo>
                <a:lnTo>
                  <a:pt x="447" y="85"/>
                </a:lnTo>
                <a:close/>
                <a:moveTo>
                  <a:pt x="500" y="0"/>
                </a:moveTo>
                <a:lnTo>
                  <a:pt x="0" y="0"/>
                </a:lnTo>
                <a:lnTo>
                  <a:pt x="0" y="876"/>
                </a:lnTo>
                <a:lnTo>
                  <a:pt x="714" y="876"/>
                </a:lnTo>
                <a:lnTo>
                  <a:pt x="714" y="215"/>
                </a:lnTo>
                <a:lnTo>
                  <a:pt x="5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22793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２． </a:t>
            </a:r>
            <a:r>
              <a:rPr kumimoji="1" lang="en-US" altLang="ja-JP" sz="2000" dirty="0"/>
              <a:t>Excel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Power Query</a:t>
            </a:r>
            <a:r>
              <a:rPr kumimoji="1" lang="ja-JP" altLang="en-US" sz="2000" dirty="0"/>
              <a:t>エディターを利用した、</a:t>
            </a:r>
            <a:br>
              <a:rPr kumimoji="1" lang="en-US" altLang="ja-JP" sz="2000" dirty="0"/>
            </a:br>
            <a:r>
              <a:rPr kumimoji="1" lang="ja-JP" altLang="en-US" sz="2000" dirty="0"/>
              <a:t>　　　　移行</a:t>
            </a:r>
            <a:r>
              <a:rPr lang="ja-JP" altLang="en-US" sz="2000" dirty="0"/>
              <a:t>元データのデータ取込フォーマットへの変換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（１）移行用データの準備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F762D47-01BB-9C2C-CE0C-E43E48EA4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82" y="1530467"/>
            <a:ext cx="6342764" cy="878325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83CE980-1DEF-27B7-0933-FC3B67AA17E4}"/>
              </a:ext>
            </a:extLst>
          </p:cNvPr>
          <p:cNvSpPr/>
          <p:nvPr/>
        </p:nvSpPr>
        <p:spPr>
          <a:xfrm>
            <a:off x="2750630" y="1672851"/>
            <a:ext cx="581388" cy="149021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D381CA9-67BE-EDE5-FFC3-5F7918177B8F}"/>
              </a:ext>
            </a:extLst>
          </p:cNvPr>
          <p:cNvSpPr/>
          <p:nvPr/>
        </p:nvSpPr>
        <p:spPr>
          <a:xfrm>
            <a:off x="3846836" y="1665924"/>
            <a:ext cx="581388" cy="149021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6CD43E2-E170-57F9-58D1-BEDC13223239}"/>
              </a:ext>
            </a:extLst>
          </p:cNvPr>
          <p:cNvSpPr/>
          <p:nvPr/>
        </p:nvSpPr>
        <p:spPr>
          <a:xfrm>
            <a:off x="4943042" y="1665923"/>
            <a:ext cx="581388" cy="149021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F3C33A5-5E99-AC88-818E-88A384DC732F}"/>
              </a:ext>
            </a:extLst>
          </p:cNvPr>
          <p:cNvSpPr/>
          <p:nvPr/>
        </p:nvSpPr>
        <p:spPr>
          <a:xfrm>
            <a:off x="6165608" y="1665922"/>
            <a:ext cx="581388" cy="149021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吹き出し: 折線 26">
            <a:extLst>
              <a:ext uri="{FF2B5EF4-FFF2-40B4-BE49-F238E27FC236}">
                <a16:creationId xmlns:a16="http://schemas.microsoft.com/office/drawing/2014/main" id="{AF7B5FED-F2AD-AD7E-E25F-C9A972488E80}"/>
              </a:ext>
            </a:extLst>
          </p:cNvPr>
          <p:cNvSpPr/>
          <p:nvPr/>
        </p:nvSpPr>
        <p:spPr>
          <a:xfrm>
            <a:off x="4137530" y="2526914"/>
            <a:ext cx="4835237" cy="2322177"/>
          </a:xfrm>
          <a:prstGeom prst="borderCallout2">
            <a:avLst>
              <a:gd name="adj1" fmla="val 18750"/>
              <a:gd name="adj2" fmla="val -2459"/>
              <a:gd name="adj3" fmla="val 12595"/>
              <a:gd name="adj4" fmla="val -10077"/>
              <a:gd name="adj5" fmla="val -28012"/>
              <a:gd name="adj6" fmla="val -2318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縦持ち形式変換に伴って、移行に必要なデータ項目をデータ取込フォーマット定義の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「項目コード種別」、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「項目コード連番」に分割された形でレコードを作成する必要があります。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Power Query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の「列の分割」機能を利用して、「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」を区切り文字として項目名文字列を 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例）　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A:1370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　→　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　、「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1370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列に分割し、それぞれデータ取込フォーマットの項目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「項目コード種別：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」、「項目コード連番：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1370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のデータが新たに作成されるようにします。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上記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移行データ事例の「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:0780:TEXT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」の項目名はそれぞれ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「項目コード種別：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」、「項目コード連番：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1370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」、「新内容：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TEXT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のデータが列の分割後に新たに作成されるように工夫をしています。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具体的には「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P7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データ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取込フォーマットに合わせたデータ項目の列分割」を参照してください。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03A3199-8115-07AA-194E-9DC7E11227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25" y="2777083"/>
            <a:ext cx="2369019" cy="1983155"/>
          </a:xfrm>
          <a:prstGeom prst="rect">
            <a:avLst/>
          </a:prstGeom>
        </p:spPr>
      </p:pic>
      <p:sp>
        <p:nvSpPr>
          <p:cNvPr id="29" name="テキスト プレースホルダー 2">
            <a:extLst>
              <a:ext uri="{FF2B5EF4-FFF2-40B4-BE49-F238E27FC236}">
                <a16:creationId xmlns:a16="http://schemas.microsoft.com/office/drawing/2014/main" id="{6B158954-71AF-EE6F-EA29-F53703AA3D9C}"/>
              </a:ext>
            </a:extLst>
          </p:cNvPr>
          <p:cNvSpPr txBox="1">
            <a:spLocks/>
          </p:cNvSpPr>
          <p:nvPr/>
        </p:nvSpPr>
        <p:spPr>
          <a:xfrm>
            <a:off x="368826" y="2571750"/>
            <a:ext cx="2507190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▼異動発令のデータ取込フォーマット定義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D923ADE-9373-797C-C00B-93D80E060277}"/>
              </a:ext>
            </a:extLst>
          </p:cNvPr>
          <p:cNvSpPr/>
          <p:nvPr/>
        </p:nvSpPr>
        <p:spPr>
          <a:xfrm>
            <a:off x="537296" y="3596209"/>
            <a:ext cx="2319047" cy="373117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FBC94DC0-CF1B-E72C-C14A-C02514B2DEEC}"/>
              </a:ext>
            </a:extLst>
          </p:cNvPr>
          <p:cNvSpPr/>
          <p:nvPr/>
        </p:nvSpPr>
        <p:spPr>
          <a:xfrm>
            <a:off x="537296" y="4199006"/>
            <a:ext cx="2319047" cy="262542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プレースホルダー 2">
            <a:extLst>
              <a:ext uri="{FF2B5EF4-FFF2-40B4-BE49-F238E27FC236}">
                <a16:creationId xmlns:a16="http://schemas.microsoft.com/office/drawing/2014/main" id="{683F6456-D623-F87B-77DE-EC9F419BCCA3}"/>
              </a:ext>
            </a:extLst>
          </p:cNvPr>
          <p:cNvSpPr txBox="1">
            <a:spLocks/>
          </p:cNvSpPr>
          <p:nvPr/>
        </p:nvSpPr>
        <p:spPr>
          <a:xfrm>
            <a:off x="3002056" y="3442462"/>
            <a:ext cx="1215051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後続の作業で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「項目コード種別」、「項目コード連番」、「新内容」の項目が作成されるように移行データを準備します。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845694FA-331A-4D55-1217-1DA7854110AA}"/>
              </a:ext>
            </a:extLst>
          </p:cNvPr>
          <p:cNvSpPr/>
          <p:nvPr/>
        </p:nvSpPr>
        <p:spPr>
          <a:xfrm rot="10800000">
            <a:off x="2836869" y="3788037"/>
            <a:ext cx="244764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D40C701F-A44B-BE74-8C65-DB1FD31C0182}"/>
              </a:ext>
            </a:extLst>
          </p:cNvPr>
          <p:cNvSpPr/>
          <p:nvPr/>
        </p:nvSpPr>
        <p:spPr>
          <a:xfrm>
            <a:off x="3931913" y="2416573"/>
            <a:ext cx="1215051" cy="26254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👆</a:t>
            </a:r>
            <a:r>
              <a:rPr lang="ja-JP" altLang="en-US" sz="1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作業のコツ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テキスト プレースホルダー 2">
            <a:extLst>
              <a:ext uri="{FF2B5EF4-FFF2-40B4-BE49-F238E27FC236}">
                <a16:creationId xmlns:a16="http://schemas.microsoft.com/office/drawing/2014/main" id="{D8256A28-D41E-3442-0F93-C27BF174EC8A}"/>
              </a:ext>
            </a:extLst>
          </p:cNvPr>
          <p:cNvSpPr txBox="1">
            <a:spLocks/>
          </p:cNvSpPr>
          <p:nvPr/>
        </p:nvSpPr>
        <p:spPr>
          <a:xfrm>
            <a:off x="288000" y="1003379"/>
            <a:ext cx="8604000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①各種コードや名称など、予め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SuperStream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-NX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の形式に読み替えられた移行用のデータを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に準備します。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当事例では「所属部門コード」、「役職コード」、「基準資格等級」、「基準号俸」の項目を縦持ちに形式に変換します。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移行データの見出し項目名は後続の作業で</a:t>
            </a:r>
            <a:r>
              <a:rPr lang="en-US" altLang="ja-JP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SuperStream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-NX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の縦持ち形式に変換後、見出し項目をさらに分割加工するための工夫をしています。（赤枠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部分）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75340A34-AD47-F148-EB62-6F216F901740}"/>
              </a:ext>
            </a:extLst>
          </p:cNvPr>
          <p:cNvSpPr txBox="1">
            <a:spLocks/>
          </p:cNvSpPr>
          <p:nvPr/>
        </p:nvSpPr>
        <p:spPr>
          <a:xfrm>
            <a:off x="2694771" y="1793782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910B3572-237C-C5EA-EA1B-6D3B0E8D6CC4}"/>
              </a:ext>
            </a:extLst>
          </p:cNvPr>
          <p:cNvSpPr txBox="1">
            <a:spLocks/>
          </p:cNvSpPr>
          <p:nvPr/>
        </p:nvSpPr>
        <p:spPr>
          <a:xfrm>
            <a:off x="3775040" y="1806421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7979DB0B-7686-183A-244D-F109400C051C}"/>
              </a:ext>
            </a:extLst>
          </p:cNvPr>
          <p:cNvSpPr txBox="1">
            <a:spLocks/>
          </p:cNvSpPr>
          <p:nvPr/>
        </p:nvSpPr>
        <p:spPr>
          <a:xfrm>
            <a:off x="4871247" y="1793782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C58A9937-E11C-FC34-2D30-97586C2B309E}"/>
              </a:ext>
            </a:extLst>
          </p:cNvPr>
          <p:cNvSpPr txBox="1">
            <a:spLocks/>
          </p:cNvSpPr>
          <p:nvPr/>
        </p:nvSpPr>
        <p:spPr>
          <a:xfrm>
            <a:off x="6113135" y="1778914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8177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２． </a:t>
            </a:r>
            <a:r>
              <a:rPr kumimoji="1" lang="en-US" altLang="ja-JP" sz="2000" dirty="0"/>
              <a:t>Excel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Power Query</a:t>
            </a:r>
            <a:r>
              <a:rPr kumimoji="1" lang="ja-JP" altLang="en-US" sz="2000" dirty="0"/>
              <a:t>エディターを利用した、</a:t>
            </a:r>
            <a:br>
              <a:rPr kumimoji="1" lang="en-US" altLang="ja-JP" sz="2000" dirty="0"/>
            </a:br>
            <a:r>
              <a:rPr kumimoji="1" lang="ja-JP" altLang="en-US" sz="2000" dirty="0"/>
              <a:t>　　　　移行</a:t>
            </a:r>
            <a:r>
              <a:rPr lang="ja-JP" altLang="en-US" sz="2000" dirty="0"/>
              <a:t>元データのデータ取込フォーマットへの変換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（２）移行データの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Power Query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取り込み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BA5321B-70BA-D5CE-1453-D1D54BE8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1293523"/>
            <a:ext cx="5676381" cy="874293"/>
          </a:xfrm>
          <a:prstGeom prst="rect">
            <a:avLst/>
          </a:prstGeom>
        </p:spPr>
      </p:pic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54CB22ED-A5EC-07B9-5C8B-1A68FBD2E760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5267672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①変換する移行データを選択し、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メニュー「データ」タブの「テーブルまたは範囲から」を選択する。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336DF9C-3976-7365-052F-29C6C8716E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871" y="1048715"/>
            <a:ext cx="2482605" cy="1576724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DA2B041-BD5D-8536-CDA1-6AC8A52C4DF7}"/>
              </a:ext>
            </a:extLst>
          </p:cNvPr>
          <p:cNvSpPr/>
          <p:nvPr/>
        </p:nvSpPr>
        <p:spPr>
          <a:xfrm>
            <a:off x="287999" y="1413162"/>
            <a:ext cx="5579401" cy="616529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73A9FF6-A9B6-65D3-8CAA-A398688DE3AE}"/>
              </a:ext>
            </a:extLst>
          </p:cNvPr>
          <p:cNvSpPr/>
          <p:nvPr/>
        </p:nvSpPr>
        <p:spPr>
          <a:xfrm>
            <a:off x="8095508" y="1038906"/>
            <a:ext cx="376547" cy="194150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FF2F0C2-96D2-2658-F730-6F9B2E405C00}"/>
              </a:ext>
            </a:extLst>
          </p:cNvPr>
          <p:cNvSpPr/>
          <p:nvPr/>
        </p:nvSpPr>
        <p:spPr>
          <a:xfrm>
            <a:off x="6558599" y="1527466"/>
            <a:ext cx="972191" cy="176647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A375752-DB57-5313-18C7-2DAD5120F978}"/>
              </a:ext>
            </a:extLst>
          </p:cNvPr>
          <p:cNvSpPr/>
          <p:nvPr/>
        </p:nvSpPr>
        <p:spPr>
          <a:xfrm>
            <a:off x="5918370" y="1348303"/>
            <a:ext cx="357739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2E920560-0FC3-AFE1-9862-1D07D17A6B6E}"/>
              </a:ext>
            </a:extLst>
          </p:cNvPr>
          <p:cNvSpPr txBox="1">
            <a:spLocks/>
          </p:cNvSpPr>
          <p:nvPr/>
        </p:nvSpPr>
        <p:spPr>
          <a:xfrm>
            <a:off x="287999" y="2213688"/>
            <a:ext cx="5676381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②「テーブルの作成」画面より「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」を選択。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当画面から直接移行データを範囲選択することも可能。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移行元データが複数の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CSV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ファイルに分かれている場合は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「データの取得」メニューより取込みフォルダーを指定することも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できます。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E079D9F-DD85-57B2-CC3A-FED49AFED4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81" y="2461875"/>
            <a:ext cx="1492084" cy="788866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CF26DAF-0E11-37A8-FE75-9BE876C678F1}"/>
              </a:ext>
            </a:extLst>
          </p:cNvPr>
          <p:cNvSpPr/>
          <p:nvPr/>
        </p:nvSpPr>
        <p:spPr>
          <a:xfrm>
            <a:off x="1016781" y="3047146"/>
            <a:ext cx="521073" cy="155574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プレースホルダー 2">
            <a:extLst>
              <a:ext uri="{FF2B5EF4-FFF2-40B4-BE49-F238E27FC236}">
                <a16:creationId xmlns:a16="http://schemas.microsoft.com/office/drawing/2014/main" id="{77E5CA2E-6450-2144-188E-6F0CCCFF9270}"/>
              </a:ext>
            </a:extLst>
          </p:cNvPr>
          <p:cNvSpPr txBox="1">
            <a:spLocks/>
          </p:cNvSpPr>
          <p:nvPr/>
        </p:nvSpPr>
        <p:spPr>
          <a:xfrm>
            <a:off x="287998" y="3256024"/>
            <a:ext cx="6549219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Power Query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画面が立ち上がり移行データが取り込まれます。必要に応じて不要なデータ列などを選択して削除します。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99DFD67-C0BA-7E19-BC95-E70864DA13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34" y="3494402"/>
            <a:ext cx="4341524" cy="136236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2F1DA3C-E499-82BE-EEA2-C43EB8DC15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717" y="3859698"/>
            <a:ext cx="4307344" cy="822999"/>
          </a:xfrm>
          <a:prstGeom prst="rect">
            <a:avLst/>
          </a:prstGeom>
        </p:spPr>
      </p:pic>
      <p:sp>
        <p:nvSpPr>
          <p:cNvPr id="37" name="矢印: 右 36">
            <a:extLst>
              <a:ext uri="{FF2B5EF4-FFF2-40B4-BE49-F238E27FC236}">
                <a16:creationId xmlns:a16="http://schemas.microsoft.com/office/drawing/2014/main" id="{CE63B6E5-551F-E43E-6055-1DDF1C142631}"/>
              </a:ext>
            </a:extLst>
          </p:cNvPr>
          <p:cNvSpPr/>
          <p:nvPr/>
        </p:nvSpPr>
        <p:spPr>
          <a:xfrm>
            <a:off x="4572000" y="4061845"/>
            <a:ext cx="357739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90093DB1-43A8-8067-D128-160385002DA0}"/>
              </a:ext>
            </a:extLst>
          </p:cNvPr>
          <p:cNvSpPr/>
          <p:nvPr/>
        </p:nvSpPr>
        <p:spPr>
          <a:xfrm>
            <a:off x="5816136" y="4152683"/>
            <a:ext cx="618055" cy="176647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D57766A3-64BE-332E-ABC2-728DFECFED69}"/>
              </a:ext>
            </a:extLst>
          </p:cNvPr>
          <p:cNvSpPr txBox="1">
            <a:spLocks/>
          </p:cNvSpPr>
          <p:nvPr/>
        </p:nvSpPr>
        <p:spPr>
          <a:xfrm>
            <a:off x="7955918" y="828487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1ED967B3-6063-0D23-4CA7-42DCD2C08D89}"/>
              </a:ext>
            </a:extLst>
          </p:cNvPr>
          <p:cNvSpPr txBox="1">
            <a:spLocks/>
          </p:cNvSpPr>
          <p:nvPr/>
        </p:nvSpPr>
        <p:spPr>
          <a:xfrm>
            <a:off x="6975251" y="1291483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31019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２． </a:t>
            </a:r>
            <a:r>
              <a:rPr kumimoji="1" lang="en-US" altLang="ja-JP" sz="2000" dirty="0"/>
              <a:t>Excel</a:t>
            </a:r>
            <a:r>
              <a:rPr kumimoji="1" lang="ja-JP" altLang="en-US" sz="2000" dirty="0"/>
              <a:t>の</a:t>
            </a:r>
            <a:r>
              <a:rPr kumimoji="1" lang="en-US" altLang="ja-JP" sz="2000" dirty="0"/>
              <a:t>Power Query</a:t>
            </a:r>
            <a:r>
              <a:rPr kumimoji="1" lang="ja-JP" altLang="en-US" sz="2000" dirty="0"/>
              <a:t>エディターを利用した、</a:t>
            </a:r>
            <a:br>
              <a:rPr kumimoji="1" lang="en-US" altLang="ja-JP" sz="2000" dirty="0"/>
            </a:br>
            <a:r>
              <a:rPr kumimoji="1" lang="ja-JP" altLang="en-US" sz="2000" dirty="0"/>
              <a:t>　　　　移行</a:t>
            </a:r>
            <a:r>
              <a:rPr lang="ja-JP" altLang="en-US" sz="2000" dirty="0"/>
              <a:t>元データのデータ取込フォーマットへの変換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（３）移行データを横持ち形式から縦持ち形式へ変換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D3865320-FA27-D2B3-E994-61E5A9B721E5}"/>
              </a:ext>
            </a:extLst>
          </p:cNvPr>
          <p:cNvSpPr txBox="1">
            <a:spLocks/>
          </p:cNvSpPr>
          <p:nvPr/>
        </p:nvSpPr>
        <p:spPr>
          <a:xfrm>
            <a:off x="287999" y="1094509"/>
            <a:ext cx="7495551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①移行用データの準備で作成した縦持ち形式に分割加工するデータ項目（例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A:1370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）を「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Ctrl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」キーを押しながらすべて選択し、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メニューの「変換」タブより、「列のピポット解除」を選択します。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5A39A46E-03B1-DEA7-B592-5B6B0D9635DA}"/>
              </a:ext>
            </a:extLst>
          </p:cNvPr>
          <p:cNvSpPr txBox="1">
            <a:spLocks/>
          </p:cNvSpPr>
          <p:nvPr/>
        </p:nvSpPr>
        <p:spPr>
          <a:xfrm>
            <a:off x="288000" y="3495199"/>
            <a:ext cx="7061836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②データが横持ちから縦持ちに変換されます。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D1A0BBB-F0D4-6B3F-E063-FFFEAA491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1514344"/>
            <a:ext cx="5832765" cy="1687856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5740770-6AFB-C4CD-F80B-12E6A64D6DEB}"/>
              </a:ext>
            </a:extLst>
          </p:cNvPr>
          <p:cNvSpPr/>
          <p:nvPr/>
        </p:nvSpPr>
        <p:spPr>
          <a:xfrm>
            <a:off x="989072" y="1612474"/>
            <a:ext cx="292473" cy="14012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B23755F-DEAC-2931-AF5E-DB96ADA44FB9}"/>
              </a:ext>
            </a:extLst>
          </p:cNvPr>
          <p:cNvSpPr/>
          <p:nvPr/>
        </p:nvSpPr>
        <p:spPr>
          <a:xfrm>
            <a:off x="2319108" y="1733415"/>
            <a:ext cx="576492" cy="14012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48360E5-7AF8-C512-F5C6-B2D5EB53FE9A}"/>
              </a:ext>
            </a:extLst>
          </p:cNvPr>
          <p:cNvSpPr/>
          <p:nvPr/>
        </p:nvSpPr>
        <p:spPr>
          <a:xfrm>
            <a:off x="3352801" y="2354619"/>
            <a:ext cx="2951018" cy="153054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31ACB4F-E95B-285C-C44F-E7C561DA6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837" y="2937103"/>
            <a:ext cx="5067837" cy="2021960"/>
          </a:xfrm>
          <a:prstGeom prst="rect">
            <a:avLst/>
          </a:prstGeom>
        </p:spPr>
      </p:pic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9BFCA943-ABCA-9622-907A-49DBAD90BE18}"/>
              </a:ext>
            </a:extLst>
          </p:cNvPr>
          <p:cNvSpPr/>
          <p:nvPr/>
        </p:nvSpPr>
        <p:spPr>
          <a:xfrm rot="2870764">
            <a:off x="6334131" y="2301537"/>
            <a:ext cx="1187718" cy="551017"/>
          </a:xfrm>
          <a:prstGeom prst="curvedDownArrow">
            <a:avLst>
              <a:gd name="adj1" fmla="val 25000"/>
              <a:gd name="adj2" fmla="val 76588"/>
              <a:gd name="adj3" fmla="val 4129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65A593D-EDF3-A7CC-DDA7-4904F353C5F7}"/>
              </a:ext>
            </a:extLst>
          </p:cNvPr>
          <p:cNvSpPr/>
          <p:nvPr/>
        </p:nvSpPr>
        <p:spPr>
          <a:xfrm>
            <a:off x="2777837" y="3143246"/>
            <a:ext cx="5067837" cy="1784254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E3027CA2-D5B3-0F7A-92D7-6ED0A324AEEB}"/>
              </a:ext>
            </a:extLst>
          </p:cNvPr>
          <p:cNvSpPr txBox="1">
            <a:spLocks/>
          </p:cNvSpPr>
          <p:nvPr/>
        </p:nvSpPr>
        <p:spPr>
          <a:xfrm>
            <a:off x="703749" y="1452516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729EBC6C-89B2-A823-B1B9-25064B38F235}"/>
              </a:ext>
            </a:extLst>
          </p:cNvPr>
          <p:cNvSpPr txBox="1">
            <a:spLocks/>
          </p:cNvSpPr>
          <p:nvPr/>
        </p:nvSpPr>
        <p:spPr>
          <a:xfrm>
            <a:off x="2171926" y="1528790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5DDE8771-A812-65B2-36B5-2AD1F31B4550}"/>
              </a:ext>
            </a:extLst>
          </p:cNvPr>
          <p:cNvSpPr txBox="1">
            <a:spLocks/>
          </p:cNvSpPr>
          <p:nvPr/>
        </p:nvSpPr>
        <p:spPr>
          <a:xfrm>
            <a:off x="4421120" y="2131105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632EBDE3-D810-DA59-232A-2D178621D3D2}"/>
              </a:ext>
            </a:extLst>
          </p:cNvPr>
          <p:cNvSpPr txBox="1">
            <a:spLocks/>
          </p:cNvSpPr>
          <p:nvPr/>
        </p:nvSpPr>
        <p:spPr>
          <a:xfrm>
            <a:off x="6599409" y="2322115"/>
            <a:ext cx="1184141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横持ち形式から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縦持ち形式へ変換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97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10A9B94-26B8-480E-80EE-40433D2B2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8" y="1499930"/>
            <a:ext cx="5763490" cy="161796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３．変換後のデータ加工例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（１）データ取込フォーマットに合わせたデータ項目の列分割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A12E20EC-FC12-9D19-C66A-FD93A6E90292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7242790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①前作業で「列のピポット解除」より縦持ち変換したデータを、データ取込フォーマットの項目定義に合わせてさらにデータ項目列を分割します。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分割対象の列を選択し、メニューの「変換」タブより「列の分割」→「区切り記号による分割」を選択します。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CF26DAF-0E11-37A8-FE75-9BE876C678F1}"/>
              </a:ext>
            </a:extLst>
          </p:cNvPr>
          <p:cNvSpPr/>
          <p:nvPr/>
        </p:nvSpPr>
        <p:spPr>
          <a:xfrm>
            <a:off x="3164235" y="2138634"/>
            <a:ext cx="680401" cy="133511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751AE94-5017-8834-E9ED-83D552D3A255}"/>
              </a:ext>
            </a:extLst>
          </p:cNvPr>
          <p:cNvSpPr/>
          <p:nvPr/>
        </p:nvSpPr>
        <p:spPr>
          <a:xfrm>
            <a:off x="954435" y="1619288"/>
            <a:ext cx="306329" cy="147167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8EBE48D-E5E1-7B1B-BF11-2599DAFCDFE4}"/>
              </a:ext>
            </a:extLst>
          </p:cNvPr>
          <p:cNvSpPr/>
          <p:nvPr/>
        </p:nvSpPr>
        <p:spPr>
          <a:xfrm>
            <a:off x="3004908" y="1756441"/>
            <a:ext cx="306329" cy="382193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D069CC4-69DF-EA48-EBAB-488B3FD83656}"/>
              </a:ext>
            </a:extLst>
          </p:cNvPr>
          <p:cNvSpPr/>
          <p:nvPr/>
        </p:nvSpPr>
        <p:spPr>
          <a:xfrm>
            <a:off x="5087537" y="2441889"/>
            <a:ext cx="946118" cy="129861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62927B5-AFDA-3E43-90BC-F436C7AC5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451" y="3039056"/>
            <a:ext cx="2791985" cy="1879785"/>
          </a:xfrm>
          <a:prstGeom prst="rect">
            <a:avLst/>
          </a:prstGeom>
        </p:spPr>
      </p:pic>
      <p:sp>
        <p:nvSpPr>
          <p:cNvPr id="37" name="矢印: 右 36">
            <a:extLst>
              <a:ext uri="{FF2B5EF4-FFF2-40B4-BE49-F238E27FC236}">
                <a16:creationId xmlns:a16="http://schemas.microsoft.com/office/drawing/2014/main" id="{CE63B6E5-551F-E43E-6055-1DDF1C142631}"/>
              </a:ext>
            </a:extLst>
          </p:cNvPr>
          <p:cNvSpPr/>
          <p:nvPr/>
        </p:nvSpPr>
        <p:spPr>
          <a:xfrm rot="4579873">
            <a:off x="3115853" y="2524799"/>
            <a:ext cx="803949" cy="377924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F6FC888-510B-5927-69E4-57B54097F2D4}"/>
              </a:ext>
            </a:extLst>
          </p:cNvPr>
          <p:cNvSpPr/>
          <p:nvPr/>
        </p:nvSpPr>
        <p:spPr>
          <a:xfrm>
            <a:off x="5476109" y="4763605"/>
            <a:ext cx="329591" cy="15523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9ABEC153-2E00-7ABF-B958-4C5667697E40}"/>
              </a:ext>
            </a:extLst>
          </p:cNvPr>
          <p:cNvSpPr txBox="1">
            <a:spLocks/>
          </p:cNvSpPr>
          <p:nvPr/>
        </p:nvSpPr>
        <p:spPr>
          <a:xfrm>
            <a:off x="288000" y="3224561"/>
            <a:ext cx="3189491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②「区切り記号による列の分割」画面より、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区切り記号と分割方法の指定を行い、「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当事例では区切り記号は「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」で指定しています。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3F16EA5-FBEB-121B-3E50-A91E677C532E}"/>
              </a:ext>
            </a:extLst>
          </p:cNvPr>
          <p:cNvSpPr/>
          <p:nvPr/>
        </p:nvSpPr>
        <p:spPr>
          <a:xfrm>
            <a:off x="3466837" y="3378307"/>
            <a:ext cx="1003816" cy="338959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90953B2-53D1-2BE1-5DB6-EFF3E11299BF}"/>
              </a:ext>
            </a:extLst>
          </p:cNvPr>
          <p:cNvSpPr/>
          <p:nvPr/>
        </p:nvSpPr>
        <p:spPr>
          <a:xfrm>
            <a:off x="3466837" y="3722700"/>
            <a:ext cx="1003816" cy="372004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2CCAD593-64E4-9DD5-C78F-39D3951D0EAD}"/>
              </a:ext>
            </a:extLst>
          </p:cNvPr>
          <p:cNvSpPr txBox="1">
            <a:spLocks/>
          </p:cNvSpPr>
          <p:nvPr/>
        </p:nvSpPr>
        <p:spPr>
          <a:xfrm>
            <a:off x="6257026" y="2298964"/>
            <a:ext cx="2998824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③指定された区切り記号より列が分割されます。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当事例では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列と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列に分割される項目があります。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913CC06-63B6-00F1-4819-4F2E309E8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822" y="2774853"/>
            <a:ext cx="2846802" cy="1988752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ADEFD68A-FCFD-16A2-9C0F-D3DE9F0A10D5}"/>
              </a:ext>
            </a:extLst>
          </p:cNvPr>
          <p:cNvSpPr/>
          <p:nvPr/>
        </p:nvSpPr>
        <p:spPr>
          <a:xfrm rot="912527">
            <a:off x="5389825" y="2710631"/>
            <a:ext cx="1055003" cy="243632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0501C899-9E83-5388-E7C8-BE395B440305}"/>
              </a:ext>
            </a:extLst>
          </p:cNvPr>
          <p:cNvSpPr/>
          <p:nvPr/>
        </p:nvSpPr>
        <p:spPr>
          <a:xfrm>
            <a:off x="6411682" y="2751324"/>
            <a:ext cx="2546962" cy="2012281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1B2C1F2-3943-79C5-7920-AAAA1FB66F49}"/>
              </a:ext>
            </a:extLst>
          </p:cNvPr>
          <p:cNvSpPr txBox="1">
            <a:spLocks/>
          </p:cNvSpPr>
          <p:nvPr/>
        </p:nvSpPr>
        <p:spPr>
          <a:xfrm>
            <a:off x="4773658" y="2359980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C573B934-ACE3-8896-0F36-E5FF139BC78F}"/>
              </a:ext>
            </a:extLst>
          </p:cNvPr>
          <p:cNvSpPr txBox="1">
            <a:spLocks/>
          </p:cNvSpPr>
          <p:nvPr/>
        </p:nvSpPr>
        <p:spPr>
          <a:xfrm>
            <a:off x="632821" y="1487279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3B8456B6-FFF8-1A0E-9362-6129406988A4}"/>
              </a:ext>
            </a:extLst>
          </p:cNvPr>
          <p:cNvSpPr txBox="1">
            <a:spLocks/>
          </p:cNvSpPr>
          <p:nvPr/>
        </p:nvSpPr>
        <p:spPr>
          <a:xfrm>
            <a:off x="2948748" y="1521957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</a:p>
        </p:txBody>
      </p:sp>
      <p:sp>
        <p:nvSpPr>
          <p:cNvPr id="14" name="テキスト プレースホルダー 2">
            <a:extLst>
              <a:ext uri="{FF2B5EF4-FFF2-40B4-BE49-F238E27FC236}">
                <a16:creationId xmlns:a16="http://schemas.microsoft.com/office/drawing/2014/main" id="{B244A8BE-AF21-B649-B696-AABA4907AFE8}"/>
              </a:ext>
            </a:extLst>
          </p:cNvPr>
          <p:cNvSpPr txBox="1">
            <a:spLocks/>
          </p:cNvSpPr>
          <p:nvPr/>
        </p:nvSpPr>
        <p:spPr>
          <a:xfrm>
            <a:off x="3552331" y="1925555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(d)</a:t>
            </a:r>
          </a:p>
        </p:txBody>
      </p:sp>
      <p:sp>
        <p:nvSpPr>
          <p:cNvPr id="22" name="テキスト プレースホルダー 2">
            <a:extLst>
              <a:ext uri="{FF2B5EF4-FFF2-40B4-BE49-F238E27FC236}">
                <a16:creationId xmlns:a16="http://schemas.microsoft.com/office/drawing/2014/main" id="{94B72262-E62A-BD50-2B75-3B2C4CFD43EC}"/>
              </a:ext>
            </a:extLst>
          </p:cNvPr>
          <p:cNvSpPr txBox="1">
            <a:spLocks/>
          </p:cNvSpPr>
          <p:nvPr/>
        </p:nvSpPr>
        <p:spPr>
          <a:xfrm>
            <a:off x="4028838" y="3415205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24" name="テキスト プレースホルダー 2">
            <a:extLst>
              <a:ext uri="{FF2B5EF4-FFF2-40B4-BE49-F238E27FC236}">
                <a16:creationId xmlns:a16="http://schemas.microsoft.com/office/drawing/2014/main" id="{C25DA8F7-7706-8096-3132-AD71D4CBC05B}"/>
              </a:ext>
            </a:extLst>
          </p:cNvPr>
          <p:cNvSpPr txBox="1">
            <a:spLocks/>
          </p:cNvSpPr>
          <p:nvPr/>
        </p:nvSpPr>
        <p:spPr>
          <a:xfrm>
            <a:off x="4028839" y="3792644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</a:p>
        </p:txBody>
      </p:sp>
      <p:sp>
        <p:nvSpPr>
          <p:cNvPr id="25" name="テキスト プレースホルダー 2">
            <a:extLst>
              <a:ext uri="{FF2B5EF4-FFF2-40B4-BE49-F238E27FC236}">
                <a16:creationId xmlns:a16="http://schemas.microsoft.com/office/drawing/2014/main" id="{1DDD5526-CBC6-1002-91C8-31CFDF532922}"/>
              </a:ext>
            </a:extLst>
          </p:cNvPr>
          <p:cNvSpPr txBox="1">
            <a:spLocks/>
          </p:cNvSpPr>
          <p:nvPr/>
        </p:nvSpPr>
        <p:spPr>
          <a:xfrm>
            <a:off x="5459659" y="4534233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120675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３．</a:t>
            </a:r>
            <a:r>
              <a:rPr lang="ja-JP" altLang="en-US" sz="2000" dirty="0"/>
              <a:t>変換後のデータ加工例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（２）前ゼロで埋める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F4B4A410-B83D-028E-960A-8D8D143B2C12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7061836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①必要に応じて前ゼロとなるデータを加工します。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対象となる列を選択し、メニューの「変換」タブより「データ型」→「テキスト」を選択します。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E48C511-6779-F42B-7EFF-1EA61B9E9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90" y="1499073"/>
            <a:ext cx="4825756" cy="1833160"/>
          </a:xfrm>
          <a:prstGeom prst="rect">
            <a:avLst/>
          </a:prstGeom>
          <a:ln>
            <a:noFill/>
          </a:ln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CF26DAF-0E11-37A8-FE75-9BE876C678F1}"/>
              </a:ext>
            </a:extLst>
          </p:cNvPr>
          <p:cNvSpPr/>
          <p:nvPr/>
        </p:nvSpPr>
        <p:spPr>
          <a:xfrm>
            <a:off x="4050927" y="2415652"/>
            <a:ext cx="985200" cy="156097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06356F0-C861-8DBE-F6F1-AE49EEEC70DD}"/>
              </a:ext>
            </a:extLst>
          </p:cNvPr>
          <p:cNvSpPr/>
          <p:nvPr/>
        </p:nvSpPr>
        <p:spPr>
          <a:xfrm>
            <a:off x="839400" y="1621850"/>
            <a:ext cx="345164" cy="14460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9AF2917-CC89-D29E-BFC1-41FC79077D69}"/>
              </a:ext>
            </a:extLst>
          </p:cNvPr>
          <p:cNvSpPr/>
          <p:nvPr/>
        </p:nvSpPr>
        <p:spPr>
          <a:xfrm>
            <a:off x="1414363" y="1749786"/>
            <a:ext cx="483709" cy="14460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2654351-4CA9-73AC-4B70-DB59FC359180}"/>
              </a:ext>
            </a:extLst>
          </p:cNvPr>
          <p:cNvSpPr/>
          <p:nvPr/>
        </p:nvSpPr>
        <p:spPr>
          <a:xfrm>
            <a:off x="1414363" y="2911814"/>
            <a:ext cx="830073" cy="14460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6583A99-AC70-FEC9-5392-24118228D2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436" y="3537966"/>
            <a:ext cx="2477998" cy="1086540"/>
          </a:xfrm>
          <a:prstGeom prst="rect">
            <a:avLst/>
          </a:prstGeom>
          <a:ln>
            <a:noFill/>
          </a:ln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C7D5A9A-654F-88B4-823A-67AC759B870D}"/>
              </a:ext>
            </a:extLst>
          </p:cNvPr>
          <p:cNvSpPr/>
          <p:nvPr/>
        </p:nvSpPr>
        <p:spPr>
          <a:xfrm>
            <a:off x="2924752" y="4328766"/>
            <a:ext cx="638837" cy="177472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F31820B-075C-AFAC-2D20-7231B1E8D2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119" y="1894392"/>
            <a:ext cx="3302891" cy="2670759"/>
          </a:xfrm>
          <a:prstGeom prst="rect">
            <a:avLst/>
          </a:prstGeom>
          <a:ln>
            <a:noFill/>
          </a:ln>
        </p:spPr>
      </p:pic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A585C278-A216-C3BD-AD21-57A12B4EC877}"/>
              </a:ext>
            </a:extLst>
          </p:cNvPr>
          <p:cNvSpPr txBox="1">
            <a:spLocks/>
          </p:cNvSpPr>
          <p:nvPr/>
        </p:nvSpPr>
        <p:spPr>
          <a:xfrm>
            <a:off x="252000" y="3776977"/>
            <a:ext cx="2110200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②「列タイプの変更」画面より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「現在のものを置換」を選択します。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2">
            <a:extLst>
              <a:ext uri="{FF2B5EF4-FFF2-40B4-BE49-F238E27FC236}">
                <a16:creationId xmlns:a16="http://schemas.microsoft.com/office/drawing/2014/main" id="{88E44BBF-9DE3-4AD0-4301-DF8F684A0142}"/>
              </a:ext>
            </a:extLst>
          </p:cNvPr>
          <p:cNvSpPr txBox="1">
            <a:spLocks/>
          </p:cNvSpPr>
          <p:nvPr/>
        </p:nvSpPr>
        <p:spPr>
          <a:xfrm>
            <a:off x="5416973" y="1582189"/>
            <a:ext cx="3237301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③選択した列が前ゼロで埋められたデータに加工されます。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CE63B6E5-551F-E43E-6055-1DDF1C142631}"/>
              </a:ext>
            </a:extLst>
          </p:cNvPr>
          <p:cNvSpPr/>
          <p:nvPr/>
        </p:nvSpPr>
        <p:spPr>
          <a:xfrm>
            <a:off x="4722434" y="3663238"/>
            <a:ext cx="1678366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2B50D219-3F03-79D6-0712-7B48B551D6BD}"/>
              </a:ext>
            </a:extLst>
          </p:cNvPr>
          <p:cNvSpPr/>
          <p:nvPr/>
        </p:nvSpPr>
        <p:spPr>
          <a:xfrm>
            <a:off x="6545589" y="1929357"/>
            <a:ext cx="1233737" cy="2635794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7096E463-70BC-40B7-280D-EF9B4306E19D}"/>
              </a:ext>
            </a:extLst>
          </p:cNvPr>
          <p:cNvSpPr txBox="1">
            <a:spLocks/>
          </p:cNvSpPr>
          <p:nvPr/>
        </p:nvSpPr>
        <p:spPr>
          <a:xfrm>
            <a:off x="3738063" y="2339953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0E5E66DF-8F80-7581-6CDB-48F2A346A771}"/>
              </a:ext>
            </a:extLst>
          </p:cNvPr>
          <p:cNvSpPr txBox="1">
            <a:spLocks/>
          </p:cNvSpPr>
          <p:nvPr/>
        </p:nvSpPr>
        <p:spPr>
          <a:xfrm>
            <a:off x="534610" y="1442292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EAB3B7BD-EB14-7EBF-DE81-58C70339002C}"/>
              </a:ext>
            </a:extLst>
          </p:cNvPr>
          <p:cNvSpPr txBox="1">
            <a:spLocks/>
          </p:cNvSpPr>
          <p:nvPr/>
        </p:nvSpPr>
        <p:spPr>
          <a:xfrm>
            <a:off x="1308109" y="1536018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A24A9E38-4AB0-A6F2-1979-24098948AD19}"/>
              </a:ext>
            </a:extLst>
          </p:cNvPr>
          <p:cNvSpPr txBox="1">
            <a:spLocks/>
          </p:cNvSpPr>
          <p:nvPr/>
        </p:nvSpPr>
        <p:spPr>
          <a:xfrm>
            <a:off x="1694520" y="2867541"/>
            <a:ext cx="362489" cy="307494"/>
          </a:xfrm>
          <a:prstGeom prst="rect">
            <a:avLst/>
          </a:prstGeom>
        </p:spPr>
        <p:txBody>
          <a:bodyPr wrap="none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000" b="1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(d)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1343A58-D655-CC4C-4782-5B1B29946015}"/>
              </a:ext>
            </a:extLst>
          </p:cNvPr>
          <p:cNvSpPr/>
          <p:nvPr/>
        </p:nvSpPr>
        <p:spPr>
          <a:xfrm rot="3182533">
            <a:off x="1764062" y="3233679"/>
            <a:ext cx="719284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96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9ED-73EF-499C-8307-28EB0E7CF529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8000" y="216000"/>
            <a:ext cx="7242790" cy="360000"/>
          </a:xfrm>
        </p:spPr>
        <p:txBody>
          <a:bodyPr/>
          <a:lstStyle/>
          <a:p>
            <a:r>
              <a:rPr kumimoji="1" lang="en-US" altLang="ja-JP" sz="2000" dirty="0"/>
              <a:t>0</a:t>
            </a:r>
            <a:r>
              <a:rPr kumimoji="1" lang="ja-JP" altLang="en-US" sz="2000" dirty="0"/>
              <a:t>３．</a:t>
            </a:r>
            <a:r>
              <a:rPr lang="ja-JP" altLang="en-US" sz="2000" dirty="0"/>
              <a:t>変換後のデータ加工例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/>
              <a:t>©Canon IT Solutions Inc.  All rights reserved.</a:t>
            </a:r>
            <a:endParaRPr lang="ja-JP" alt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F240B465-8EDB-067E-F351-B374989190ED}"/>
              </a:ext>
            </a:extLst>
          </p:cNvPr>
          <p:cNvSpPr txBox="1">
            <a:spLocks/>
          </p:cNvSpPr>
          <p:nvPr/>
        </p:nvSpPr>
        <p:spPr>
          <a:xfrm>
            <a:off x="252000" y="796614"/>
            <a:ext cx="8352448" cy="2978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（３）データ列の入れ替え</a:t>
            </a:r>
          </a:p>
          <a:p>
            <a:pPr marL="0" indent="0"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F4B4A410-B83D-028E-960A-8D8D143B2C12}"/>
              </a:ext>
            </a:extLst>
          </p:cNvPr>
          <p:cNvSpPr txBox="1">
            <a:spLocks/>
          </p:cNvSpPr>
          <p:nvPr/>
        </p:nvSpPr>
        <p:spPr>
          <a:xfrm>
            <a:off x="288000" y="1094509"/>
            <a:ext cx="7061836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①データ取込フォーマットに合わせ、必要に応じてデータの列を入れ替えます。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対象の列を選択し、ドラッグ アンド ドロップでデータの列を移動することができます。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54BF484-20C1-15DD-0DEA-0191CF74B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149" y="2698957"/>
            <a:ext cx="5022408" cy="230337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2516A28-8CC1-7367-D1DD-020422699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13" y="1549724"/>
            <a:ext cx="5084618" cy="2303370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C7D5A9A-654F-88B4-823A-67AC759B870D}"/>
              </a:ext>
            </a:extLst>
          </p:cNvPr>
          <p:cNvSpPr/>
          <p:nvPr/>
        </p:nvSpPr>
        <p:spPr>
          <a:xfrm>
            <a:off x="4012334" y="2243742"/>
            <a:ext cx="677430" cy="154547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439D3F31-B157-A1E8-3739-C08645D41115}"/>
              </a:ext>
            </a:extLst>
          </p:cNvPr>
          <p:cNvSpPr/>
          <p:nvPr/>
        </p:nvSpPr>
        <p:spPr>
          <a:xfrm>
            <a:off x="8020737" y="3426316"/>
            <a:ext cx="677430" cy="1545476"/>
          </a:xfrm>
          <a:prstGeom prst="roundRect">
            <a:avLst>
              <a:gd name="adj" fmla="val 53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ED4F5A27-4A84-6EEA-366A-EF2EDA4E6228}"/>
              </a:ext>
            </a:extLst>
          </p:cNvPr>
          <p:cNvSpPr/>
          <p:nvPr/>
        </p:nvSpPr>
        <p:spPr>
          <a:xfrm rot="855717">
            <a:off x="4783506" y="3425598"/>
            <a:ext cx="3057803" cy="534971"/>
          </a:xfrm>
          <a:prstGeom prst="rightArrow">
            <a:avLst>
              <a:gd name="adj1" fmla="val 50000"/>
              <a:gd name="adj2" fmla="val 60359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90CD47F1-F195-EBC5-FA30-6689F85475B4}"/>
              </a:ext>
            </a:extLst>
          </p:cNvPr>
          <p:cNvSpPr txBox="1">
            <a:spLocks/>
          </p:cNvSpPr>
          <p:nvPr/>
        </p:nvSpPr>
        <p:spPr>
          <a:xfrm>
            <a:off x="5375032" y="3424190"/>
            <a:ext cx="1413696" cy="3074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ドラッグ アンド ドロップで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入れ替え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05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SuperStream 2021">
      <a:dk1>
        <a:sysClr val="windowText" lastClr="000000"/>
      </a:dk1>
      <a:lt1>
        <a:sysClr val="window" lastClr="FFFFFF"/>
      </a:lt1>
      <a:dk2>
        <a:srgbClr val="008CCF"/>
      </a:dk2>
      <a:lt2>
        <a:srgbClr val="FFFFFF"/>
      </a:lt2>
      <a:accent1>
        <a:srgbClr val="FABE00"/>
      </a:accent1>
      <a:accent2>
        <a:srgbClr val="54C3F1"/>
      </a:accent2>
      <a:accent3>
        <a:srgbClr val="EE7B48"/>
      </a:accent3>
      <a:accent4>
        <a:srgbClr val="CE67A4"/>
      </a:accent4>
      <a:accent5>
        <a:srgbClr val="8FC31F"/>
      </a:accent5>
      <a:accent6>
        <a:srgbClr val="2E7DC2"/>
      </a:accent6>
      <a:hlink>
        <a:srgbClr val="008CCF"/>
      </a:hlink>
      <a:folHlink>
        <a:srgbClr val="008CCF"/>
      </a:folHlink>
    </a:clrScheme>
    <a:fontScheme name="SuperStream 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53894D17DC7C47BE63F9D1750C23E3" ma:contentTypeVersion="16" ma:contentTypeDescription="新しいドキュメントを作成します。" ma:contentTypeScope="" ma:versionID="4c35edf87c02789b171ce810a721c917">
  <xsd:schema xmlns:xsd="http://www.w3.org/2001/XMLSchema" xmlns:xs="http://www.w3.org/2001/XMLSchema" xmlns:p="http://schemas.microsoft.com/office/2006/metadata/properties" xmlns:ns2="5390fd7e-3ae6-4c6f-b2b3-e212599418c7" xmlns:ns3="c77ec646-6dad-47dc-8a8f-7ccedac5bce3" targetNamespace="http://schemas.microsoft.com/office/2006/metadata/properties" ma:root="true" ma:fieldsID="41774c6db6d921d399a5151416662aa2" ns2:_="" ns3:_="">
    <xsd:import namespace="5390fd7e-3ae6-4c6f-b2b3-e212599418c7"/>
    <xsd:import namespace="c77ec646-6dad-47dc-8a8f-7ccedac5bc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0fd7e-3ae6-4c6f-b2b3-e212599418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04E044B-0321-47DF-93AC-5F65165BAE8E}" ma:internalName="TaxCatchAll" ma:showField="CatchAllData" ma:web="{e2b653b9-dda0-4875-ae0d-da43feb7684e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ec646-6dad-47dc-8a8f-7ccedac5b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39cf6af-007c-4f7d-a604-462adfc62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7ec646-6dad-47dc-8a8f-7ccedac5bce3">
      <Terms xmlns="http://schemas.microsoft.com/office/infopath/2007/PartnerControls"/>
    </lcf76f155ced4ddcb4097134ff3c332f>
    <TaxCatchAll xmlns="5390fd7e-3ae6-4c6f-b2b3-e212599418c7" xsi:nil="true"/>
  </documentManagement>
</p:properties>
</file>

<file path=customXml/itemProps1.xml><?xml version="1.0" encoding="utf-8"?>
<ds:datastoreItem xmlns:ds="http://schemas.openxmlformats.org/officeDocument/2006/customXml" ds:itemID="{CCF2ABA1-0B9D-4B43-AFE0-F4E883E0C339}"/>
</file>

<file path=customXml/itemProps2.xml><?xml version="1.0" encoding="utf-8"?>
<ds:datastoreItem xmlns:ds="http://schemas.openxmlformats.org/officeDocument/2006/customXml" ds:itemID="{CEABB3F6-C4A5-4547-9E7B-2EDF17F22D9E}"/>
</file>

<file path=customXml/itemProps3.xml><?xml version="1.0" encoding="utf-8"?>
<ds:datastoreItem xmlns:ds="http://schemas.openxmlformats.org/officeDocument/2006/customXml" ds:itemID="{C6606060-254E-45EE-A062-4B7CCF3FE29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2726</Words>
  <Application>Microsoft Office PowerPoint</Application>
  <PresentationFormat>画面に合わせる (16:9)</PresentationFormat>
  <Paragraphs>490</Paragraphs>
  <Slides>18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Meiryo UI</vt:lpstr>
      <vt:lpstr>メイリオ</vt:lpstr>
      <vt:lpstr>Yu Gothic</vt:lpstr>
      <vt:lpstr>Yu Gothic</vt:lpstr>
      <vt:lpstr>Arial</vt:lpstr>
      <vt:lpstr>Calibri</vt:lpstr>
      <vt:lpstr>Office ​​テーマ</vt:lpstr>
      <vt:lpstr>SuperStream-NX 人事給与 データ移行手法の事例 （横持ちデータから縦持ちデータへの変換事例）</vt:lpstr>
      <vt:lpstr>PowerPoint プレゼンテーション</vt:lpstr>
      <vt:lpstr>0１．移行データのデータ取込フォーマットへの変換概要</vt:lpstr>
      <vt:lpstr>0２． ExcelのPower Queryエディターを利用した、 　　　　移行元データのデータ取込フォーマットへの変換</vt:lpstr>
      <vt:lpstr>0２． ExcelのPower Queryエディターを利用した、 　　　　移行元データのデータ取込フォーマットへの変換</vt:lpstr>
      <vt:lpstr>0２． ExcelのPower Queryエディターを利用した、 　　　　移行元データのデータ取込フォーマットへの変換</vt:lpstr>
      <vt:lpstr>0３．変換後のデータ加工例</vt:lpstr>
      <vt:lpstr>0３．変換後のデータ加工例</vt:lpstr>
      <vt:lpstr>0３．変換後のデータ加工例</vt:lpstr>
      <vt:lpstr>0３．変換後のデータ加工例</vt:lpstr>
      <vt:lpstr>0３．変換後のデータ加工例</vt:lpstr>
      <vt:lpstr>0３．変換後のデータ加工例</vt:lpstr>
      <vt:lpstr>0３．変換後のデータ加工例</vt:lpstr>
      <vt:lpstr>0３．変換後のデータ加工例</vt:lpstr>
      <vt:lpstr>0３．変換後のデータ加工例</vt:lpstr>
      <vt:lpstr>0４．注意事項</vt:lpstr>
      <vt:lpstr>0５．事例データ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2025-09-02T06:04:07Z</dcterms:created>
  <dcterms:modified xsi:type="dcterms:W3CDTF">2025-09-24T01:45:16Z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0x0101000B53894D17DC7C47BE63F9D1750C23E3</vt:lpwstr>
  </property>
</Properties>
</file>