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sldIdLst>
    <p:sldId id="292" r:id="rId2"/>
    <p:sldId id="391" r:id="rId3"/>
    <p:sldId id="285" r:id="rId4"/>
    <p:sldId id="1499" r:id="rId5"/>
    <p:sldId id="413" r:id="rId6"/>
    <p:sldId id="1533" r:id="rId7"/>
    <p:sldId id="1493" r:id="rId8"/>
    <p:sldId id="1551" r:id="rId9"/>
    <p:sldId id="1558" r:id="rId10"/>
    <p:sldId id="1534" r:id="rId11"/>
    <p:sldId id="1541" r:id="rId12"/>
    <p:sldId id="1539" r:id="rId13"/>
    <p:sldId id="1540" r:id="rId14"/>
    <p:sldId id="1542" r:id="rId15"/>
    <p:sldId id="1552" r:id="rId16"/>
    <p:sldId id="1544" r:id="rId17"/>
    <p:sldId id="1545" r:id="rId18"/>
    <p:sldId id="1546" r:id="rId19"/>
    <p:sldId id="1549" r:id="rId20"/>
    <p:sldId id="1547" r:id="rId21"/>
    <p:sldId id="1565" r:id="rId22"/>
    <p:sldId id="1559" r:id="rId23"/>
    <p:sldId id="1562" r:id="rId24"/>
    <p:sldId id="1564" r:id="rId25"/>
    <p:sldId id="1561" r:id="rId26"/>
    <p:sldId id="1548" r:id="rId27"/>
    <p:sldId id="1563" r:id="rId28"/>
    <p:sldId id="1577" r:id="rId29"/>
    <p:sldId id="1569" r:id="rId30"/>
    <p:sldId id="1572" r:id="rId31"/>
    <p:sldId id="1570" r:id="rId32"/>
    <p:sldId id="1578" r:id="rId33"/>
    <p:sldId id="1535" r:id="rId34"/>
    <p:sldId id="1573" r:id="rId35"/>
    <p:sldId id="1536" r:id="rId36"/>
    <p:sldId id="1537" r:id="rId37"/>
    <p:sldId id="1538" r:id="rId38"/>
    <p:sldId id="1574" r:id="rId39"/>
    <p:sldId id="1575" r:id="rId40"/>
    <p:sldId id="1576" r:id="rId41"/>
    <p:sldId id="441" r:id="rId42"/>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26A85"/>
    <a:srgbClr val="54C3F1"/>
    <a:srgbClr val="777777"/>
    <a:srgbClr val="DF5656"/>
    <a:srgbClr val="E5EFF9"/>
    <a:srgbClr val="000000"/>
    <a:srgbClr val="F1966D"/>
    <a:srgbClr val="BFBFBF"/>
    <a:srgbClr val="2E7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06" autoAdjust="0"/>
  </p:normalViewPr>
  <p:slideViewPr>
    <p:cSldViewPr>
      <p:cViewPr varScale="1">
        <p:scale>
          <a:sx n="139" d="100"/>
          <a:sy n="139" d="100"/>
        </p:scale>
        <p:origin x="762" y="114"/>
      </p:cViewPr>
      <p:guideLst/>
    </p:cSldViewPr>
  </p:slideViewPr>
  <p:outlineViewPr>
    <p:cViewPr>
      <p:scale>
        <a:sx n="33" d="100"/>
        <a:sy n="33" d="100"/>
      </p:scale>
      <p:origin x="0" y="-43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2026/3/12</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100116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296506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274666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endParaRPr>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383068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41</a:t>
            </a:fld>
            <a:endParaRPr kumimoji="1" lang="ja-JP" altLang="en-US"/>
          </a:p>
        </p:txBody>
      </p:sp>
    </p:spTree>
    <p:extLst>
      <p:ext uri="{BB962C8B-B14F-4D97-AF65-F5344CB8AC3E}">
        <p14:creationId xmlns:p14="http://schemas.microsoft.com/office/powerpoint/2010/main" val="14926807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endParaRPr kumimoji="1" lang="ja-JP" altLang="en-US" dirty="0"/>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accent3"/>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283513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0168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7999" y="216001"/>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5" name="テキスト プレースホルダー 10"/>
          <p:cNvSpPr>
            <a:spLocks noGrp="1"/>
          </p:cNvSpPr>
          <p:nvPr>
            <p:ph type="body" sz="quarter" idx="17" hasCustomPrompt="1"/>
          </p:nvPr>
        </p:nvSpPr>
        <p:spPr>
          <a:xfrm>
            <a:off x="360000" y="864000"/>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69496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tx2"/>
                </a:solidFill>
              </a:defRPr>
            </a:lvl1pPr>
          </a:lstStyle>
          <a:p>
            <a:r>
              <a:rPr kumimoji="1" lang="ja-JP" altLang="en-US"/>
              <a:t>マスター タイトルの書式設定</a:t>
            </a:r>
            <a:endParaRPr kumimoji="1" lang="ja-JP" altLang="en-US" dirty="0"/>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tx2"/>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8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tx2"/>
                </a:solidFill>
              </a:defRPr>
            </a:lvl1pPr>
          </a:lstStyle>
          <a:p>
            <a:r>
              <a:rPr kumimoji="1" lang="ja-JP" altLang="en-US"/>
              <a:t>マスター タイトルの書式設定</a:t>
            </a:r>
            <a:endParaRPr kumimoji="1" lang="ja-JP" altLang="en-US" dirty="0"/>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8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sp>
        <p:nvSpPr>
          <p:cNvPr id="2" name="タイトル 1"/>
          <p:cNvSpPr>
            <a:spLocks noGrp="1"/>
          </p:cNvSpPr>
          <p:nvPr>
            <p:ph type="title"/>
          </p:nvPr>
        </p:nvSpPr>
        <p:spPr>
          <a:xfrm>
            <a:off x="358775" y="267494"/>
            <a:ext cx="7057541"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a:t>マスター タイトルの書式設定</a:t>
            </a:r>
            <a:endParaRPr kumimoji="1" lang="ja-JP" altLang="en-US" dirty="0"/>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Tree>
    <p:extLst>
      <p:ext uri="{BB962C8B-B14F-4D97-AF65-F5344CB8AC3E}">
        <p14:creationId xmlns:p14="http://schemas.microsoft.com/office/powerpoint/2010/main" val="40745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endParaRPr kumimoji="1" lang="ja-JP" altLang="en-US" dirty="0"/>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11299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99504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accent3"/>
                </a:solidFill>
              </a:defRPr>
            </a:lvl1pPr>
          </a:lstStyle>
          <a:p>
            <a:r>
              <a:rPr kumimoji="1" lang="ja-JP" altLang="en-US"/>
              <a:t>マスター タイトルの書式設定</a:t>
            </a:r>
            <a:endParaRPr kumimoji="1" lang="ja-JP" altLang="en-US" dirty="0"/>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78194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55" r:id="rId6"/>
    <p:sldLayoutId id="2147483656" r:id="rId7"/>
    <p:sldLayoutId id="2147483657" r:id="rId8"/>
    <p:sldLayoutId id="2147483658" r:id="rId9"/>
    <p:sldLayoutId id="2147483659" r:id="rId10"/>
    <p:sldLayoutId id="2147483660" r:id="rId11"/>
    <p:sldLayoutId id="2147483654" r:id="rId12"/>
    <p:sldLayoutId id="2147483661" r:id="rId13"/>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固定資産管理　ご紹介補足資料</a:t>
            </a:r>
            <a:br>
              <a:rPr lang="en-US" altLang="ja-JP" dirty="0"/>
            </a:br>
            <a:r>
              <a:rPr lang="ja-JP" altLang="en-US" sz="2400" dirty="0"/>
              <a:t>ー新リース会計基準対応予定についてー</a:t>
            </a:r>
            <a:endParaRPr kumimoji="1"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sp>
        <p:nvSpPr>
          <p:cNvPr id="2" name="テキスト ボックス 1">
            <a:extLst>
              <a:ext uri="{FF2B5EF4-FFF2-40B4-BE49-F238E27FC236}">
                <a16:creationId xmlns:a16="http://schemas.microsoft.com/office/drawing/2014/main" id="{AF6F9B19-9AF5-63AF-3E76-CAC88093148B}"/>
              </a:ext>
            </a:extLst>
          </p:cNvPr>
          <p:cNvSpPr txBox="1"/>
          <p:nvPr/>
        </p:nvSpPr>
        <p:spPr>
          <a:xfrm>
            <a:off x="358775" y="3975906"/>
            <a:ext cx="2308324" cy="338554"/>
          </a:xfrm>
          <a:prstGeom prst="rect">
            <a:avLst/>
          </a:prstGeom>
          <a:noFill/>
        </p:spPr>
        <p:txBody>
          <a:bodyPr wrap="none" lIns="0" tIns="0" rIns="0" bIns="0" rtlCol="0">
            <a:spAutoFit/>
          </a:bodyPr>
          <a:lstStyle/>
          <a:p>
            <a:pPr>
              <a:lnSpc>
                <a:spcPct val="110000"/>
              </a:lnSpc>
            </a:pPr>
            <a:r>
              <a:rPr lang="en-US" altLang="ja-JP" sz="1000" dirty="0">
                <a:solidFill>
                  <a:schemeClr val="bg2">
                    <a:lumMod val="50000"/>
                  </a:schemeClr>
                </a:solidFill>
              </a:rPr>
              <a:t>2026</a:t>
            </a:r>
            <a:r>
              <a:rPr lang="ja-JP" altLang="en-US" sz="1000" dirty="0">
                <a:solidFill>
                  <a:schemeClr val="bg2">
                    <a:lumMod val="50000"/>
                  </a:schemeClr>
                </a:solidFill>
              </a:rPr>
              <a:t>年</a:t>
            </a:r>
            <a:r>
              <a:rPr lang="en-US" altLang="ja-JP" sz="1000" dirty="0">
                <a:solidFill>
                  <a:schemeClr val="bg2">
                    <a:lumMod val="50000"/>
                  </a:schemeClr>
                </a:solidFill>
              </a:rPr>
              <a:t>3</a:t>
            </a:r>
            <a:r>
              <a:rPr lang="ja-JP" altLang="en-US" sz="1000" dirty="0">
                <a:solidFill>
                  <a:schemeClr val="bg2">
                    <a:lumMod val="50000"/>
                  </a:schemeClr>
                </a:solidFill>
              </a:rPr>
              <a:t>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22724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D1F13-5F98-5B1A-12F8-DCA81201DBEB}"/>
              </a:ext>
            </a:extLst>
          </p:cNvPr>
          <p:cNvSpPr>
            <a:spLocks noGrp="1"/>
          </p:cNvSpPr>
          <p:nvPr>
            <p:ph type="title"/>
          </p:nvPr>
        </p:nvSpPr>
        <p:spPr/>
        <p:txBody>
          <a:bodyPr/>
          <a:lstStyle/>
          <a:p>
            <a:r>
              <a:rPr kumimoji="1" lang="ja-JP" altLang="en-US" dirty="0"/>
              <a:t>実装予定機能</a:t>
            </a:r>
          </a:p>
        </p:txBody>
      </p:sp>
      <p:sp>
        <p:nvSpPr>
          <p:cNvPr id="3" name="テキスト プレースホルダー 2">
            <a:extLst>
              <a:ext uri="{FF2B5EF4-FFF2-40B4-BE49-F238E27FC236}">
                <a16:creationId xmlns:a16="http://schemas.microsoft.com/office/drawing/2014/main" id="{DBE08B7D-FE22-7039-FDA2-8025B40972AD}"/>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借手リース会計処理フロー全体像</a:t>
            </a:r>
            <a:endParaRPr kumimoji="1" lang="ja-JP" altLang="en-US" dirty="0"/>
          </a:p>
        </p:txBody>
      </p:sp>
      <p:sp>
        <p:nvSpPr>
          <p:cNvPr id="4" name="テキスト プレースホルダー 3">
            <a:extLst>
              <a:ext uri="{FF2B5EF4-FFF2-40B4-BE49-F238E27FC236}">
                <a16:creationId xmlns:a16="http://schemas.microsoft.com/office/drawing/2014/main" id="{60FE53D6-3B1D-B42A-3E2E-1703C87C78ED}"/>
              </a:ext>
            </a:extLst>
          </p:cNvPr>
          <p:cNvSpPr>
            <a:spLocks noGrp="1"/>
          </p:cNvSpPr>
          <p:nvPr>
            <p:ph type="body" sz="quarter" idx="17"/>
          </p:nvPr>
        </p:nvSpPr>
        <p:spPr/>
        <p:txBody>
          <a:bodyPr/>
          <a:lstStyle/>
          <a:p>
            <a:r>
              <a:rPr kumimoji="1" lang="en-US" altLang="ja-JP" dirty="0" err="1"/>
              <a:t>SuperStream</a:t>
            </a:r>
            <a:r>
              <a:rPr kumimoji="1" lang="en-US" altLang="ja-JP" dirty="0"/>
              <a:t>-NX</a:t>
            </a:r>
            <a:r>
              <a:rPr lang="ja-JP" altLang="en-US" dirty="0"/>
              <a:t>のリース資産管理</a:t>
            </a:r>
            <a:r>
              <a:rPr kumimoji="1" lang="ja-JP" altLang="en-US" dirty="0"/>
              <a:t>では、新リース会計基準に則したリース契約の入力業務や自動仕訳、開示情報の出力をサポートし効率化を実現します</a:t>
            </a:r>
          </a:p>
          <a:p>
            <a:endParaRPr kumimoji="1" lang="ja-JP" altLang="en-US" dirty="0"/>
          </a:p>
        </p:txBody>
      </p:sp>
      <p:sp>
        <p:nvSpPr>
          <p:cNvPr id="5" name="スライド番号プレースホルダー 4">
            <a:extLst>
              <a:ext uri="{FF2B5EF4-FFF2-40B4-BE49-F238E27FC236}">
                <a16:creationId xmlns:a16="http://schemas.microsoft.com/office/drawing/2014/main" id="{639F35C4-1C99-558B-5B79-E11DE24AA1B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47B8458C-77C0-80CF-B289-4BFE113F153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8" name="正方形/長方形 7">
            <a:extLst>
              <a:ext uri="{FF2B5EF4-FFF2-40B4-BE49-F238E27FC236}">
                <a16:creationId xmlns:a16="http://schemas.microsoft.com/office/drawing/2014/main" id="{234A6454-7652-69CD-9771-1EDC450DD107}"/>
              </a:ext>
            </a:extLst>
          </p:cNvPr>
          <p:cNvSpPr/>
          <p:nvPr/>
        </p:nvSpPr>
        <p:spPr>
          <a:xfrm>
            <a:off x="1163360" y="1431346"/>
            <a:ext cx="1404000" cy="1584000"/>
          </a:xfrm>
          <a:prstGeom prst="rect">
            <a:avLst/>
          </a:prstGeom>
          <a:noFill/>
          <a:ln w="127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9" name="直線コネクタ 8">
            <a:extLst>
              <a:ext uri="{FF2B5EF4-FFF2-40B4-BE49-F238E27FC236}">
                <a16:creationId xmlns:a16="http://schemas.microsoft.com/office/drawing/2014/main" id="{4961EA90-24A4-5EC0-99FE-B017C759C5DA}"/>
              </a:ext>
            </a:extLst>
          </p:cNvPr>
          <p:cNvCxnSpPr>
            <a:cxnSpLocks/>
            <a:stCxn id="8" idx="0"/>
            <a:endCxn id="8" idx="2"/>
          </p:cNvCxnSpPr>
          <p:nvPr/>
        </p:nvCxnSpPr>
        <p:spPr>
          <a:xfrm>
            <a:off x="1865360" y="1431346"/>
            <a:ext cx="0" cy="158400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D88A956-5ACC-0512-115F-155F9E29A179}"/>
              </a:ext>
            </a:extLst>
          </p:cNvPr>
          <p:cNvCxnSpPr>
            <a:cxnSpLocks/>
            <a:stCxn id="8" idx="1"/>
          </p:cNvCxnSpPr>
          <p:nvPr/>
        </p:nvCxnSpPr>
        <p:spPr>
          <a:xfrm>
            <a:off x="1163360" y="2223346"/>
            <a:ext cx="1404000" cy="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3F0F85E-9B5D-C5F0-D605-B7F34494BBB9}"/>
              </a:ext>
            </a:extLst>
          </p:cNvPr>
          <p:cNvSpPr/>
          <p:nvPr/>
        </p:nvSpPr>
        <p:spPr>
          <a:xfrm>
            <a:off x="1234491" y="1506282"/>
            <a:ext cx="1260000" cy="14400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r>
              <a:rPr lang="ja-JP" altLang="en-US" sz="1200" dirty="0">
                <a:solidFill>
                  <a:schemeClr val="bg1"/>
                </a:solidFill>
              </a:rPr>
              <a:t>リースの識別</a:t>
            </a:r>
            <a:r>
              <a:rPr lang="en-US" altLang="ja-JP" sz="1200" dirty="0">
                <a:solidFill>
                  <a:schemeClr val="bg1"/>
                </a:solidFill>
              </a:rPr>
              <a:t>※</a:t>
            </a:r>
            <a:endParaRPr kumimoji="1" lang="ja-JP" altLang="en-US" sz="1200" dirty="0">
              <a:solidFill>
                <a:schemeClr val="bg1"/>
              </a:solidFill>
            </a:endParaRPr>
          </a:p>
        </p:txBody>
      </p:sp>
      <p:grpSp>
        <p:nvGrpSpPr>
          <p:cNvPr id="12" name="グループ化 11">
            <a:extLst>
              <a:ext uri="{FF2B5EF4-FFF2-40B4-BE49-F238E27FC236}">
                <a16:creationId xmlns:a16="http://schemas.microsoft.com/office/drawing/2014/main" id="{EFA973F9-F111-CB68-CF05-1762EF810FC7}"/>
              </a:ext>
            </a:extLst>
          </p:cNvPr>
          <p:cNvGrpSpPr/>
          <p:nvPr/>
        </p:nvGrpSpPr>
        <p:grpSpPr>
          <a:xfrm>
            <a:off x="1170287" y="1518578"/>
            <a:ext cx="504000" cy="375406"/>
            <a:chOff x="1151620" y="2247714"/>
            <a:chExt cx="576064" cy="450537"/>
          </a:xfrm>
        </p:grpSpPr>
        <p:sp>
          <p:nvSpPr>
            <p:cNvPr id="13" name="楕円 12">
              <a:extLst>
                <a:ext uri="{FF2B5EF4-FFF2-40B4-BE49-F238E27FC236}">
                  <a16:creationId xmlns:a16="http://schemas.microsoft.com/office/drawing/2014/main" id="{9837A93A-CA5A-A456-2C0E-1F3D05F3E40A}"/>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14" name="テキスト ボックス 13">
              <a:extLst>
                <a:ext uri="{FF2B5EF4-FFF2-40B4-BE49-F238E27FC236}">
                  <a16:creationId xmlns:a16="http://schemas.microsoft.com/office/drawing/2014/main" id="{F1F8A3FB-8B75-3ACB-AA51-43E02197710D}"/>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1</a:t>
              </a:r>
              <a:endParaRPr kumimoji="1" lang="ja-JP" altLang="en-US" sz="1600" dirty="0">
                <a:solidFill>
                  <a:schemeClr val="bg1"/>
                </a:solidFill>
              </a:endParaRPr>
            </a:p>
          </p:txBody>
        </p:sp>
      </p:grpSp>
      <p:sp>
        <p:nvSpPr>
          <p:cNvPr id="16" name="正方形/長方形 15">
            <a:extLst>
              <a:ext uri="{FF2B5EF4-FFF2-40B4-BE49-F238E27FC236}">
                <a16:creationId xmlns:a16="http://schemas.microsoft.com/office/drawing/2014/main" id="{F842504F-DBB3-A541-C0C0-14A0CA8B0EA8}"/>
              </a:ext>
            </a:extLst>
          </p:cNvPr>
          <p:cNvSpPr/>
          <p:nvPr/>
        </p:nvSpPr>
        <p:spPr>
          <a:xfrm>
            <a:off x="2909632" y="1431305"/>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17" name="直線コネクタ 16">
            <a:extLst>
              <a:ext uri="{FF2B5EF4-FFF2-40B4-BE49-F238E27FC236}">
                <a16:creationId xmlns:a16="http://schemas.microsoft.com/office/drawing/2014/main" id="{0D8ABB4D-887F-7F4B-D84D-9C5C614F7018}"/>
              </a:ext>
            </a:extLst>
          </p:cNvPr>
          <p:cNvCxnSpPr>
            <a:cxnSpLocks/>
            <a:stCxn id="16" idx="0"/>
            <a:endCxn id="16" idx="2"/>
          </p:cNvCxnSpPr>
          <p:nvPr/>
        </p:nvCxnSpPr>
        <p:spPr>
          <a:xfrm>
            <a:off x="3611632" y="1431305"/>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BF2C962A-D291-3DE6-55A0-B2CDE262E94D}"/>
              </a:ext>
            </a:extLst>
          </p:cNvPr>
          <p:cNvCxnSpPr>
            <a:cxnSpLocks/>
            <a:stCxn id="16" idx="1"/>
          </p:cNvCxnSpPr>
          <p:nvPr/>
        </p:nvCxnSpPr>
        <p:spPr>
          <a:xfrm>
            <a:off x="2909632" y="2223305"/>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C25CA0BC-ACE7-D1F8-9028-E1640529CCCA}"/>
              </a:ext>
            </a:extLst>
          </p:cNvPr>
          <p:cNvSpPr/>
          <p:nvPr/>
        </p:nvSpPr>
        <p:spPr>
          <a:xfrm>
            <a:off x="2980763" y="1506241"/>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リース・</a:t>
            </a:r>
            <a:endParaRPr lang="en-US" altLang="ja-JP" sz="1200" dirty="0">
              <a:solidFill>
                <a:schemeClr val="bg1"/>
              </a:solidFill>
            </a:endParaRPr>
          </a:p>
          <a:p>
            <a:pPr algn="ctr"/>
            <a:r>
              <a:rPr kumimoji="1" lang="ja-JP" altLang="en-US" sz="1200" dirty="0">
                <a:solidFill>
                  <a:schemeClr val="bg1"/>
                </a:solidFill>
              </a:rPr>
              <a:t>サービスの区分</a:t>
            </a:r>
          </a:p>
        </p:txBody>
      </p:sp>
      <p:grpSp>
        <p:nvGrpSpPr>
          <p:cNvPr id="20" name="グループ化 19">
            <a:extLst>
              <a:ext uri="{FF2B5EF4-FFF2-40B4-BE49-F238E27FC236}">
                <a16:creationId xmlns:a16="http://schemas.microsoft.com/office/drawing/2014/main" id="{78FE5A85-E787-DAF6-55EF-65CC38807F48}"/>
              </a:ext>
            </a:extLst>
          </p:cNvPr>
          <p:cNvGrpSpPr/>
          <p:nvPr/>
        </p:nvGrpSpPr>
        <p:grpSpPr>
          <a:xfrm>
            <a:off x="2916559" y="1509017"/>
            <a:ext cx="504000" cy="375406"/>
            <a:chOff x="1151620" y="2247714"/>
            <a:chExt cx="576064" cy="450537"/>
          </a:xfrm>
        </p:grpSpPr>
        <p:sp>
          <p:nvSpPr>
            <p:cNvPr id="21" name="楕円 20">
              <a:extLst>
                <a:ext uri="{FF2B5EF4-FFF2-40B4-BE49-F238E27FC236}">
                  <a16:creationId xmlns:a16="http://schemas.microsoft.com/office/drawing/2014/main" id="{EC358A4C-4490-E814-F635-F0ED0BCA25D3}"/>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22" name="テキスト ボックス 21">
              <a:extLst>
                <a:ext uri="{FF2B5EF4-FFF2-40B4-BE49-F238E27FC236}">
                  <a16:creationId xmlns:a16="http://schemas.microsoft.com/office/drawing/2014/main" id="{5563EF3C-AA9A-3B9E-4395-2F0DB55342B6}"/>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2</a:t>
              </a:r>
              <a:endParaRPr kumimoji="1" lang="ja-JP" altLang="en-US" sz="1600" dirty="0">
                <a:solidFill>
                  <a:schemeClr val="bg1"/>
                </a:solidFill>
              </a:endParaRPr>
            </a:p>
          </p:txBody>
        </p:sp>
      </p:grpSp>
      <p:grpSp>
        <p:nvGrpSpPr>
          <p:cNvPr id="23" name="グループ化 22">
            <a:extLst>
              <a:ext uri="{FF2B5EF4-FFF2-40B4-BE49-F238E27FC236}">
                <a16:creationId xmlns:a16="http://schemas.microsoft.com/office/drawing/2014/main" id="{2D13BAB5-DA86-8247-E612-2507D2AECAD4}"/>
              </a:ext>
            </a:extLst>
          </p:cNvPr>
          <p:cNvGrpSpPr/>
          <p:nvPr/>
        </p:nvGrpSpPr>
        <p:grpSpPr>
          <a:xfrm>
            <a:off x="4649565" y="1431305"/>
            <a:ext cx="1404000" cy="1584000"/>
            <a:chOff x="827584" y="1296387"/>
            <a:chExt cx="1404000" cy="1584000"/>
          </a:xfrm>
        </p:grpSpPr>
        <p:sp>
          <p:nvSpPr>
            <p:cNvPr id="24" name="正方形/長方形 23">
              <a:extLst>
                <a:ext uri="{FF2B5EF4-FFF2-40B4-BE49-F238E27FC236}">
                  <a16:creationId xmlns:a16="http://schemas.microsoft.com/office/drawing/2014/main" id="{9FFF18AD-57B7-E218-527B-A006F4C4BC43}"/>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25" name="直線コネクタ 24">
              <a:extLst>
                <a:ext uri="{FF2B5EF4-FFF2-40B4-BE49-F238E27FC236}">
                  <a16:creationId xmlns:a16="http://schemas.microsoft.com/office/drawing/2014/main" id="{D545601A-DD11-9F25-1946-E39665A6B9EC}"/>
                </a:ext>
              </a:extLst>
            </p:cNvPr>
            <p:cNvCxnSpPr>
              <a:cxnSpLocks/>
              <a:stCxn id="24" idx="0"/>
              <a:endCxn id="24"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0D2EC4E-442F-46C4-AAAC-A1961F97C952}"/>
                </a:ext>
              </a:extLst>
            </p:cNvPr>
            <p:cNvCxnSpPr>
              <a:cxnSpLocks/>
              <a:stCxn id="24"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93AB279B-90F9-5469-5806-10859EF78DB0}"/>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リース期間の</a:t>
              </a:r>
              <a:endParaRPr kumimoji="1" lang="en-US" altLang="ja-JP" sz="1200" dirty="0">
                <a:solidFill>
                  <a:schemeClr val="bg1"/>
                </a:solidFill>
              </a:endParaRPr>
            </a:p>
            <a:p>
              <a:pPr algn="ctr"/>
              <a:r>
                <a:rPr kumimoji="1" lang="ja-JP" altLang="en-US" sz="1200" dirty="0">
                  <a:solidFill>
                    <a:schemeClr val="bg1"/>
                  </a:solidFill>
                </a:rPr>
                <a:t>決定</a:t>
              </a:r>
            </a:p>
          </p:txBody>
        </p:sp>
      </p:grpSp>
      <p:grpSp>
        <p:nvGrpSpPr>
          <p:cNvPr id="28" name="グループ化 27">
            <a:extLst>
              <a:ext uri="{FF2B5EF4-FFF2-40B4-BE49-F238E27FC236}">
                <a16:creationId xmlns:a16="http://schemas.microsoft.com/office/drawing/2014/main" id="{DE5AA483-36C3-D096-AE1C-8BDC6F2F4FF7}"/>
              </a:ext>
            </a:extLst>
          </p:cNvPr>
          <p:cNvGrpSpPr/>
          <p:nvPr/>
        </p:nvGrpSpPr>
        <p:grpSpPr>
          <a:xfrm>
            <a:off x="4656492" y="1526435"/>
            <a:ext cx="504000" cy="375406"/>
            <a:chOff x="1151620" y="2247714"/>
            <a:chExt cx="576064" cy="450537"/>
          </a:xfrm>
        </p:grpSpPr>
        <p:sp>
          <p:nvSpPr>
            <p:cNvPr id="29" name="楕円 28">
              <a:extLst>
                <a:ext uri="{FF2B5EF4-FFF2-40B4-BE49-F238E27FC236}">
                  <a16:creationId xmlns:a16="http://schemas.microsoft.com/office/drawing/2014/main" id="{D1AD5999-1D03-F215-D930-698EDE4AB96B}"/>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30" name="テキスト ボックス 29">
              <a:extLst>
                <a:ext uri="{FF2B5EF4-FFF2-40B4-BE49-F238E27FC236}">
                  <a16:creationId xmlns:a16="http://schemas.microsoft.com/office/drawing/2014/main" id="{6E377C97-7E9B-A196-B92F-6B2DD14A7DA7}"/>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3</a:t>
              </a:r>
              <a:endParaRPr kumimoji="1" lang="ja-JP" altLang="en-US" sz="1600" dirty="0">
                <a:solidFill>
                  <a:schemeClr val="bg1"/>
                </a:solidFill>
              </a:endParaRPr>
            </a:p>
          </p:txBody>
        </p:sp>
      </p:grpSp>
      <p:sp>
        <p:nvSpPr>
          <p:cNvPr id="32" name="正方形/長方形 31">
            <a:extLst>
              <a:ext uri="{FF2B5EF4-FFF2-40B4-BE49-F238E27FC236}">
                <a16:creationId xmlns:a16="http://schemas.microsoft.com/office/drawing/2014/main" id="{C0966C95-EDAE-7A4E-8F24-A14D885F75A0}"/>
              </a:ext>
            </a:extLst>
          </p:cNvPr>
          <p:cNvSpPr/>
          <p:nvPr/>
        </p:nvSpPr>
        <p:spPr>
          <a:xfrm>
            <a:off x="6408360" y="1431305"/>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33" name="直線コネクタ 32">
            <a:extLst>
              <a:ext uri="{FF2B5EF4-FFF2-40B4-BE49-F238E27FC236}">
                <a16:creationId xmlns:a16="http://schemas.microsoft.com/office/drawing/2014/main" id="{CB283B3F-B689-0A19-3608-A4FA6F8549AD}"/>
              </a:ext>
            </a:extLst>
          </p:cNvPr>
          <p:cNvCxnSpPr>
            <a:cxnSpLocks/>
            <a:stCxn id="32" idx="0"/>
            <a:endCxn id="32" idx="2"/>
          </p:cNvCxnSpPr>
          <p:nvPr/>
        </p:nvCxnSpPr>
        <p:spPr>
          <a:xfrm>
            <a:off x="7110360" y="1431305"/>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9B61D8B4-8CBC-A82B-7951-0F10B973C0D8}"/>
              </a:ext>
            </a:extLst>
          </p:cNvPr>
          <p:cNvCxnSpPr>
            <a:cxnSpLocks/>
            <a:stCxn id="32" idx="1"/>
          </p:cNvCxnSpPr>
          <p:nvPr/>
        </p:nvCxnSpPr>
        <p:spPr>
          <a:xfrm>
            <a:off x="6408360" y="2223305"/>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40CDC1F3-E472-29D6-5AC4-1607A03B8950}"/>
              </a:ext>
            </a:extLst>
          </p:cNvPr>
          <p:cNvSpPr/>
          <p:nvPr/>
        </p:nvSpPr>
        <p:spPr>
          <a:xfrm>
            <a:off x="6479491" y="1506241"/>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r>
              <a:rPr lang="ja-JP" altLang="en-US" sz="1200" dirty="0">
                <a:solidFill>
                  <a:schemeClr val="bg1"/>
                </a:solidFill>
              </a:rPr>
              <a:t>使用権</a:t>
            </a:r>
            <a:r>
              <a:rPr kumimoji="1" lang="ja-JP" altLang="en-US" sz="1200" dirty="0">
                <a:solidFill>
                  <a:schemeClr val="bg1"/>
                </a:solidFill>
              </a:rPr>
              <a:t>資産・リース負債の</a:t>
            </a:r>
            <a:endParaRPr kumimoji="1" lang="en-US" altLang="ja-JP" sz="1200" dirty="0">
              <a:solidFill>
                <a:schemeClr val="bg1"/>
              </a:solidFill>
            </a:endParaRPr>
          </a:p>
          <a:p>
            <a:pPr algn="ctr"/>
            <a:r>
              <a:rPr kumimoji="1" lang="ja-JP" altLang="en-US" sz="1200" dirty="0">
                <a:solidFill>
                  <a:schemeClr val="bg1"/>
                </a:solidFill>
              </a:rPr>
              <a:t>計上</a:t>
            </a:r>
          </a:p>
        </p:txBody>
      </p:sp>
      <p:grpSp>
        <p:nvGrpSpPr>
          <p:cNvPr id="36" name="グループ化 35">
            <a:extLst>
              <a:ext uri="{FF2B5EF4-FFF2-40B4-BE49-F238E27FC236}">
                <a16:creationId xmlns:a16="http://schemas.microsoft.com/office/drawing/2014/main" id="{65A7BC21-4CAA-AAB3-1CB9-B8118FFB36E5}"/>
              </a:ext>
            </a:extLst>
          </p:cNvPr>
          <p:cNvGrpSpPr/>
          <p:nvPr/>
        </p:nvGrpSpPr>
        <p:grpSpPr>
          <a:xfrm>
            <a:off x="6415287" y="1518578"/>
            <a:ext cx="504000" cy="375406"/>
            <a:chOff x="1151620" y="2247714"/>
            <a:chExt cx="576064" cy="450537"/>
          </a:xfrm>
        </p:grpSpPr>
        <p:sp>
          <p:nvSpPr>
            <p:cNvPr id="37" name="楕円 36">
              <a:extLst>
                <a:ext uri="{FF2B5EF4-FFF2-40B4-BE49-F238E27FC236}">
                  <a16:creationId xmlns:a16="http://schemas.microsoft.com/office/drawing/2014/main" id="{86BA119A-6FF8-9BF4-5535-8F7E77DAA8E3}"/>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38" name="テキスト ボックス 37">
              <a:extLst>
                <a:ext uri="{FF2B5EF4-FFF2-40B4-BE49-F238E27FC236}">
                  <a16:creationId xmlns:a16="http://schemas.microsoft.com/office/drawing/2014/main" id="{0EC88707-1756-2EBF-6808-19665A73818D}"/>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4</a:t>
              </a:r>
              <a:endParaRPr kumimoji="1" lang="ja-JP" altLang="en-US" sz="1600" dirty="0">
                <a:solidFill>
                  <a:schemeClr val="bg1"/>
                </a:solidFill>
              </a:endParaRPr>
            </a:p>
          </p:txBody>
        </p:sp>
      </p:grpSp>
      <p:sp>
        <p:nvSpPr>
          <p:cNvPr id="40" name="正方形/長方形 39">
            <a:extLst>
              <a:ext uri="{FF2B5EF4-FFF2-40B4-BE49-F238E27FC236}">
                <a16:creationId xmlns:a16="http://schemas.microsoft.com/office/drawing/2014/main" id="{A430ECAC-3B90-20F9-AEFA-D6B221DB3D80}"/>
              </a:ext>
            </a:extLst>
          </p:cNvPr>
          <p:cNvSpPr/>
          <p:nvPr/>
        </p:nvSpPr>
        <p:spPr>
          <a:xfrm>
            <a:off x="1156607" y="3227404"/>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41" name="直線コネクタ 40">
            <a:extLst>
              <a:ext uri="{FF2B5EF4-FFF2-40B4-BE49-F238E27FC236}">
                <a16:creationId xmlns:a16="http://schemas.microsoft.com/office/drawing/2014/main" id="{0D9E2828-E688-958C-353E-F40A98076508}"/>
              </a:ext>
            </a:extLst>
          </p:cNvPr>
          <p:cNvCxnSpPr>
            <a:cxnSpLocks/>
            <a:stCxn id="40" idx="0"/>
            <a:endCxn id="40" idx="2"/>
          </p:cNvCxnSpPr>
          <p:nvPr/>
        </p:nvCxnSpPr>
        <p:spPr>
          <a:xfrm>
            <a:off x="1858607" y="3227404"/>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E9C49871-A2DC-7524-31A6-52F1AF68A624}"/>
              </a:ext>
            </a:extLst>
          </p:cNvPr>
          <p:cNvCxnSpPr>
            <a:cxnSpLocks/>
            <a:stCxn id="40" idx="1"/>
          </p:cNvCxnSpPr>
          <p:nvPr/>
        </p:nvCxnSpPr>
        <p:spPr>
          <a:xfrm>
            <a:off x="1156607" y="4019404"/>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9FBD9FCD-9AA0-1F3D-0A5D-0F420A5A4BC6}"/>
              </a:ext>
            </a:extLst>
          </p:cNvPr>
          <p:cNvSpPr/>
          <p:nvPr/>
        </p:nvSpPr>
        <p:spPr>
          <a:xfrm>
            <a:off x="1227738" y="3302340"/>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使用権資産の償却・</a:t>
            </a:r>
            <a:r>
              <a:rPr lang="ja-JP" altLang="en-US" sz="1200" dirty="0">
                <a:solidFill>
                  <a:schemeClr val="bg1"/>
                </a:solidFill>
              </a:rPr>
              <a:t>利息相当額</a:t>
            </a:r>
            <a:r>
              <a:rPr kumimoji="1" lang="ja-JP" altLang="en-US" sz="1200" dirty="0">
                <a:solidFill>
                  <a:schemeClr val="bg1"/>
                </a:solidFill>
              </a:rPr>
              <a:t>の配分</a:t>
            </a:r>
          </a:p>
        </p:txBody>
      </p:sp>
      <p:grpSp>
        <p:nvGrpSpPr>
          <p:cNvPr id="44" name="グループ化 43">
            <a:extLst>
              <a:ext uri="{FF2B5EF4-FFF2-40B4-BE49-F238E27FC236}">
                <a16:creationId xmlns:a16="http://schemas.microsoft.com/office/drawing/2014/main" id="{FB758842-F763-9B90-AA86-DB9C5150E9F6}"/>
              </a:ext>
            </a:extLst>
          </p:cNvPr>
          <p:cNvGrpSpPr/>
          <p:nvPr/>
        </p:nvGrpSpPr>
        <p:grpSpPr>
          <a:xfrm>
            <a:off x="1170287" y="3306779"/>
            <a:ext cx="504000" cy="375406"/>
            <a:chOff x="1151620" y="2247714"/>
            <a:chExt cx="576064" cy="450537"/>
          </a:xfrm>
        </p:grpSpPr>
        <p:sp>
          <p:nvSpPr>
            <p:cNvPr id="45" name="楕円 44">
              <a:extLst>
                <a:ext uri="{FF2B5EF4-FFF2-40B4-BE49-F238E27FC236}">
                  <a16:creationId xmlns:a16="http://schemas.microsoft.com/office/drawing/2014/main" id="{0A76C6AE-2E8D-6443-6875-D2ED8AF2E1D1}"/>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46" name="テキスト ボックス 45">
              <a:extLst>
                <a:ext uri="{FF2B5EF4-FFF2-40B4-BE49-F238E27FC236}">
                  <a16:creationId xmlns:a16="http://schemas.microsoft.com/office/drawing/2014/main" id="{C8A4A6B7-8F55-6A55-03D1-E8AE2A2A6EAF}"/>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5</a:t>
              </a:r>
              <a:endParaRPr kumimoji="1" lang="ja-JP" altLang="en-US" sz="1600" dirty="0">
                <a:solidFill>
                  <a:schemeClr val="bg1"/>
                </a:solidFill>
              </a:endParaRPr>
            </a:p>
          </p:txBody>
        </p:sp>
      </p:grpSp>
      <p:grpSp>
        <p:nvGrpSpPr>
          <p:cNvPr id="47" name="グループ化 46">
            <a:extLst>
              <a:ext uri="{FF2B5EF4-FFF2-40B4-BE49-F238E27FC236}">
                <a16:creationId xmlns:a16="http://schemas.microsoft.com/office/drawing/2014/main" id="{600B45DE-A386-D241-EC74-AC78A9B63F08}"/>
              </a:ext>
            </a:extLst>
          </p:cNvPr>
          <p:cNvGrpSpPr/>
          <p:nvPr/>
        </p:nvGrpSpPr>
        <p:grpSpPr>
          <a:xfrm>
            <a:off x="2909632" y="3227404"/>
            <a:ext cx="1404000" cy="1584000"/>
            <a:chOff x="827584" y="1296387"/>
            <a:chExt cx="1404000" cy="1584000"/>
          </a:xfrm>
        </p:grpSpPr>
        <p:sp>
          <p:nvSpPr>
            <p:cNvPr id="48" name="正方形/長方形 47">
              <a:extLst>
                <a:ext uri="{FF2B5EF4-FFF2-40B4-BE49-F238E27FC236}">
                  <a16:creationId xmlns:a16="http://schemas.microsoft.com/office/drawing/2014/main" id="{DF3521F5-828D-7C85-A836-6219C7C3E903}"/>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49" name="直線コネクタ 48">
              <a:extLst>
                <a:ext uri="{FF2B5EF4-FFF2-40B4-BE49-F238E27FC236}">
                  <a16:creationId xmlns:a16="http://schemas.microsoft.com/office/drawing/2014/main" id="{84A363C9-003E-8C66-7AD3-C95ED2B7228D}"/>
                </a:ext>
              </a:extLst>
            </p:cNvPr>
            <p:cNvCxnSpPr>
              <a:cxnSpLocks/>
              <a:stCxn id="48" idx="0"/>
              <a:endCxn id="48"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91987781-5742-AC62-19BD-EE06340BE4B6}"/>
                </a:ext>
              </a:extLst>
            </p:cNvPr>
            <p:cNvCxnSpPr>
              <a:cxnSpLocks/>
              <a:stCxn id="48"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2C837F5E-7C82-0F29-B4F7-BE257605C9EB}"/>
                </a:ext>
              </a:extLst>
            </p:cNvPr>
            <p:cNvSpPr/>
            <p:nvPr/>
          </p:nvSpPr>
          <p:spPr>
            <a:xfrm>
              <a:off x="898715" y="1371323"/>
              <a:ext cx="1260000" cy="1440000"/>
            </a:xfrm>
            <a:prstGeom prst="rect">
              <a:avLst/>
            </a:prstGeom>
            <a:solidFill>
              <a:srgbClr val="3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リース契約条件の変更</a:t>
              </a:r>
            </a:p>
          </p:txBody>
        </p:sp>
      </p:grpSp>
      <p:grpSp>
        <p:nvGrpSpPr>
          <p:cNvPr id="52" name="グループ化 51">
            <a:extLst>
              <a:ext uri="{FF2B5EF4-FFF2-40B4-BE49-F238E27FC236}">
                <a16:creationId xmlns:a16="http://schemas.microsoft.com/office/drawing/2014/main" id="{29049090-5F46-6318-CF24-10EB9BF667B6}"/>
              </a:ext>
            </a:extLst>
          </p:cNvPr>
          <p:cNvGrpSpPr/>
          <p:nvPr/>
        </p:nvGrpSpPr>
        <p:grpSpPr>
          <a:xfrm>
            <a:off x="2916559" y="3314636"/>
            <a:ext cx="504000" cy="375406"/>
            <a:chOff x="1151620" y="2247714"/>
            <a:chExt cx="576064" cy="450537"/>
          </a:xfrm>
        </p:grpSpPr>
        <p:sp>
          <p:nvSpPr>
            <p:cNvPr id="53" name="楕円 52">
              <a:extLst>
                <a:ext uri="{FF2B5EF4-FFF2-40B4-BE49-F238E27FC236}">
                  <a16:creationId xmlns:a16="http://schemas.microsoft.com/office/drawing/2014/main" id="{300C189D-2F54-E0EA-59CA-840C36B14502}"/>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54" name="テキスト ボックス 53">
              <a:extLst>
                <a:ext uri="{FF2B5EF4-FFF2-40B4-BE49-F238E27FC236}">
                  <a16:creationId xmlns:a16="http://schemas.microsoft.com/office/drawing/2014/main" id="{0EF3DA3D-EEBA-E4D9-93D8-0E1050241510}"/>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6</a:t>
              </a:r>
              <a:endParaRPr kumimoji="1" lang="ja-JP" altLang="en-US" sz="1600" dirty="0">
                <a:solidFill>
                  <a:schemeClr val="bg1"/>
                </a:solidFill>
              </a:endParaRPr>
            </a:p>
          </p:txBody>
        </p:sp>
      </p:grpSp>
      <p:sp>
        <p:nvSpPr>
          <p:cNvPr id="56" name="正方形/長方形 55">
            <a:extLst>
              <a:ext uri="{FF2B5EF4-FFF2-40B4-BE49-F238E27FC236}">
                <a16:creationId xmlns:a16="http://schemas.microsoft.com/office/drawing/2014/main" id="{018FAE2A-8CF8-6F6F-8AF3-6EE11EECD46C}"/>
              </a:ext>
            </a:extLst>
          </p:cNvPr>
          <p:cNvSpPr/>
          <p:nvPr/>
        </p:nvSpPr>
        <p:spPr>
          <a:xfrm>
            <a:off x="4649565" y="3227404"/>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57" name="直線コネクタ 56">
            <a:extLst>
              <a:ext uri="{FF2B5EF4-FFF2-40B4-BE49-F238E27FC236}">
                <a16:creationId xmlns:a16="http://schemas.microsoft.com/office/drawing/2014/main" id="{21719128-5423-EAF4-8844-449EB095851A}"/>
              </a:ext>
            </a:extLst>
          </p:cNvPr>
          <p:cNvCxnSpPr>
            <a:cxnSpLocks/>
            <a:stCxn id="56" idx="0"/>
            <a:endCxn id="56" idx="2"/>
          </p:cNvCxnSpPr>
          <p:nvPr/>
        </p:nvCxnSpPr>
        <p:spPr>
          <a:xfrm>
            <a:off x="5351565" y="3227404"/>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7BE84CD5-A009-67C8-91F2-C3DA50DAEBBC}"/>
              </a:ext>
            </a:extLst>
          </p:cNvPr>
          <p:cNvCxnSpPr>
            <a:cxnSpLocks/>
            <a:stCxn id="56" idx="1"/>
          </p:cNvCxnSpPr>
          <p:nvPr/>
        </p:nvCxnSpPr>
        <p:spPr>
          <a:xfrm>
            <a:off x="4649565" y="4019404"/>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26FEEAB1-4B96-C805-2393-02FA5B30DB9C}"/>
              </a:ext>
            </a:extLst>
          </p:cNvPr>
          <p:cNvSpPr/>
          <p:nvPr/>
        </p:nvSpPr>
        <p:spPr>
          <a:xfrm>
            <a:off x="4720696" y="3302340"/>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決算業務</a:t>
            </a:r>
          </a:p>
        </p:txBody>
      </p:sp>
      <p:grpSp>
        <p:nvGrpSpPr>
          <p:cNvPr id="60" name="グループ化 59">
            <a:extLst>
              <a:ext uri="{FF2B5EF4-FFF2-40B4-BE49-F238E27FC236}">
                <a16:creationId xmlns:a16="http://schemas.microsoft.com/office/drawing/2014/main" id="{FED870D2-B138-86B1-550B-4ABFB68DB13E}"/>
              </a:ext>
            </a:extLst>
          </p:cNvPr>
          <p:cNvGrpSpPr/>
          <p:nvPr/>
        </p:nvGrpSpPr>
        <p:grpSpPr>
          <a:xfrm>
            <a:off x="4656492" y="3314636"/>
            <a:ext cx="504000" cy="375406"/>
            <a:chOff x="1151620" y="2247714"/>
            <a:chExt cx="576064" cy="450537"/>
          </a:xfrm>
        </p:grpSpPr>
        <p:sp>
          <p:nvSpPr>
            <p:cNvPr id="61" name="楕円 60">
              <a:extLst>
                <a:ext uri="{FF2B5EF4-FFF2-40B4-BE49-F238E27FC236}">
                  <a16:creationId xmlns:a16="http://schemas.microsoft.com/office/drawing/2014/main" id="{16DC9B17-B31F-E132-BD0C-EF028EE2EFF5}"/>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62" name="テキスト ボックス 61">
              <a:extLst>
                <a:ext uri="{FF2B5EF4-FFF2-40B4-BE49-F238E27FC236}">
                  <a16:creationId xmlns:a16="http://schemas.microsoft.com/office/drawing/2014/main" id="{AC3DF95F-0C5D-67AF-151D-85ABA7461B44}"/>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7</a:t>
              </a:r>
              <a:endParaRPr kumimoji="1" lang="ja-JP" altLang="en-US" sz="1600" dirty="0">
                <a:solidFill>
                  <a:schemeClr val="bg1"/>
                </a:solidFill>
              </a:endParaRPr>
            </a:p>
          </p:txBody>
        </p:sp>
      </p:grpSp>
      <p:grpSp>
        <p:nvGrpSpPr>
          <p:cNvPr id="63" name="グループ化 62">
            <a:extLst>
              <a:ext uri="{FF2B5EF4-FFF2-40B4-BE49-F238E27FC236}">
                <a16:creationId xmlns:a16="http://schemas.microsoft.com/office/drawing/2014/main" id="{B4737DEB-7A5D-67A0-42F7-BD546ABD2021}"/>
              </a:ext>
            </a:extLst>
          </p:cNvPr>
          <p:cNvGrpSpPr/>
          <p:nvPr/>
        </p:nvGrpSpPr>
        <p:grpSpPr>
          <a:xfrm>
            <a:off x="6408360" y="3219547"/>
            <a:ext cx="1404000" cy="1584000"/>
            <a:chOff x="827584" y="1296387"/>
            <a:chExt cx="1404000" cy="1584000"/>
          </a:xfrm>
        </p:grpSpPr>
        <p:sp>
          <p:nvSpPr>
            <p:cNvPr id="64" name="正方形/長方形 63">
              <a:extLst>
                <a:ext uri="{FF2B5EF4-FFF2-40B4-BE49-F238E27FC236}">
                  <a16:creationId xmlns:a16="http://schemas.microsoft.com/office/drawing/2014/main" id="{973DB20E-5268-0E95-130B-AAF7E6E41EED}"/>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65" name="直線コネクタ 64">
              <a:extLst>
                <a:ext uri="{FF2B5EF4-FFF2-40B4-BE49-F238E27FC236}">
                  <a16:creationId xmlns:a16="http://schemas.microsoft.com/office/drawing/2014/main" id="{A55C40A2-9365-9B99-28ED-A6B5CE37A82E}"/>
                </a:ext>
              </a:extLst>
            </p:cNvPr>
            <p:cNvCxnSpPr>
              <a:cxnSpLocks/>
              <a:stCxn id="64" idx="0"/>
              <a:endCxn id="64"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2481D394-4C8A-02C4-B9B8-61E8B97C8EAE}"/>
                </a:ext>
              </a:extLst>
            </p:cNvPr>
            <p:cNvCxnSpPr>
              <a:cxnSpLocks/>
              <a:stCxn id="64"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CD085E61-D126-3A35-06F8-564486167526}"/>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申告調整</a:t>
              </a:r>
            </a:p>
          </p:txBody>
        </p:sp>
      </p:grpSp>
      <p:grpSp>
        <p:nvGrpSpPr>
          <p:cNvPr id="68" name="グループ化 67">
            <a:extLst>
              <a:ext uri="{FF2B5EF4-FFF2-40B4-BE49-F238E27FC236}">
                <a16:creationId xmlns:a16="http://schemas.microsoft.com/office/drawing/2014/main" id="{F2FEB405-1ABA-5717-C424-62AD41CE2287}"/>
              </a:ext>
            </a:extLst>
          </p:cNvPr>
          <p:cNvGrpSpPr/>
          <p:nvPr/>
        </p:nvGrpSpPr>
        <p:grpSpPr>
          <a:xfrm>
            <a:off x="6415287" y="3306779"/>
            <a:ext cx="504000" cy="375406"/>
            <a:chOff x="1151620" y="2247714"/>
            <a:chExt cx="576064" cy="450537"/>
          </a:xfrm>
        </p:grpSpPr>
        <p:sp>
          <p:nvSpPr>
            <p:cNvPr id="69" name="楕円 68">
              <a:extLst>
                <a:ext uri="{FF2B5EF4-FFF2-40B4-BE49-F238E27FC236}">
                  <a16:creationId xmlns:a16="http://schemas.microsoft.com/office/drawing/2014/main" id="{7D73643C-7BA2-75A7-0A69-64C7D24D12B5}"/>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70" name="テキスト ボックス 69">
              <a:extLst>
                <a:ext uri="{FF2B5EF4-FFF2-40B4-BE49-F238E27FC236}">
                  <a16:creationId xmlns:a16="http://schemas.microsoft.com/office/drawing/2014/main" id="{4CFEBB51-981A-CCA2-5570-4946688317CA}"/>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8</a:t>
              </a:r>
              <a:endParaRPr kumimoji="1" lang="ja-JP" altLang="en-US" sz="1600" dirty="0">
                <a:solidFill>
                  <a:schemeClr val="bg1"/>
                </a:solidFill>
              </a:endParaRPr>
            </a:p>
          </p:txBody>
        </p:sp>
      </p:grpSp>
      <p:sp>
        <p:nvSpPr>
          <p:cNvPr id="71" name="Freeform 393">
            <a:extLst>
              <a:ext uri="{FF2B5EF4-FFF2-40B4-BE49-F238E27FC236}">
                <a16:creationId xmlns:a16="http://schemas.microsoft.com/office/drawing/2014/main" id="{08157B61-9779-10C1-4FE9-8BAFE2397DAD}"/>
              </a:ext>
            </a:extLst>
          </p:cNvPr>
          <p:cNvSpPr>
            <a:spLocks noEditPoints="1"/>
          </p:cNvSpPr>
          <p:nvPr/>
        </p:nvSpPr>
        <p:spPr bwMode="auto">
          <a:xfrm>
            <a:off x="1685635" y="1734601"/>
            <a:ext cx="377825" cy="463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72" name="グループ化 282">
            <a:extLst>
              <a:ext uri="{FF2B5EF4-FFF2-40B4-BE49-F238E27FC236}">
                <a16:creationId xmlns:a16="http://schemas.microsoft.com/office/drawing/2014/main" id="{89F7B9D3-9806-214D-18A1-3A4D77BC17CE}"/>
              </a:ext>
            </a:extLst>
          </p:cNvPr>
          <p:cNvGrpSpPr/>
          <p:nvPr/>
        </p:nvGrpSpPr>
        <p:grpSpPr>
          <a:xfrm>
            <a:off x="3389568" y="1755389"/>
            <a:ext cx="432000" cy="432000"/>
            <a:chOff x="4887516" y="682625"/>
            <a:chExt cx="381000" cy="381000"/>
          </a:xfrm>
          <a:solidFill>
            <a:schemeClr val="bg1"/>
          </a:solidFill>
        </p:grpSpPr>
        <p:sp>
          <p:nvSpPr>
            <p:cNvPr id="73" name="Rectangle 195">
              <a:extLst>
                <a:ext uri="{FF2B5EF4-FFF2-40B4-BE49-F238E27FC236}">
                  <a16:creationId xmlns:a16="http://schemas.microsoft.com/office/drawing/2014/main" id="{2125B5E1-DC1D-5556-5EB1-55BAE70344A2}"/>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4" name="Rectangle 196">
              <a:extLst>
                <a:ext uri="{FF2B5EF4-FFF2-40B4-BE49-F238E27FC236}">
                  <a16:creationId xmlns:a16="http://schemas.microsoft.com/office/drawing/2014/main" id="{72BD4ED2-8ED6-3673-3C56-A515CC05FA1E}"/>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5" name="Freeform 197">
              <a:extLst>
                <a:ext uri="{FF2B5EF4-FFF2-40B4-BE49-F238E27FC236}">
                  <a16:creationId xmlns:a16="http://schemas.microsoft.com/office/drawing/2014/main" id="{DF964B99-35E0-E75C-2A10-E7A0F21D380F}"/>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76" name="グループ化 278">
            <a:extLst>
              <a:ext uri="{FF2B5EF4-FFF2-40B4-BE49-F238E27FC236}">
                <a16:creationId xmlns:a16="http://schemas.microsoft.com/office/drawing/2014/main" id="{B215A2A7-2B75-ED46-49C1-B3557702CB05}"/>
              </a:ext>
            </a:extLst>
          </p:cNvPr>
          <p:cNvGrpSpPr/>
          <p:nvPr/>
        </p:nvGrpSpPr>
        <p:grpSpPr>
          <a:xfrm>
            <a:off x="5159852" y="1755341"/>
            <a:ext cx="432000" cy="432000"/>
            <a:chOff x="3084116" y="682625"/>
            <a:chExt cx="381000" cy="381000"/>
          </a:xfrm>
          <a:solidFill>
            <a:schemeClr val="bg1"/>
          </a:solidFill>
        </p:grpSpPr>
        <p:sp>
          <p:nvSpPr>
            <p:cNvPr id="77" name="Freeform 191">
              <a:extLst>
                <a:ext uri="{FF2B5EF4-FFF2-40B4-BE49-F238E27FC236}">
                  <a16:creationId xmlns:a16="http://schemas.microsoft.com/office/drawing/2014/main" id="{2B00E5F9-0267-3BA9-579A-7FD25D96D405}"/>
                </a:ext>
              </a:extLst>
            </p:cNvPr>
            <p:cNvSpPr>
              <a:spLocks noEditPoints="1"/>
            </p:cNvSpPr>
            <p:nvPr/>
          </p:nvSpPr>
          <p:spPr bwMode="auto">
            <a:xfrm>
              <a:off x="3084116" y="682625"/>
              <a:ext cx="381000" cy="381000"/>
            </a:xfrm>
            <a:custGeom>
              <a:avLst/>
              <a:gdLst/>
              <a:ahLst/>
              <a:cxnLst>
                <a:cxn ang="0">
                  <a:pos x="0" y="240"/>
                </a:cxn>
                <a:cxn ang="0">
                  <a:pos x="240" y="240"/>
                </a:cxn>
                <a:cxn ang="0">
                  <a:pos x="240" y="0"/>
                </a:cxn>
                <a:cxn ang="0">
                  <a:pos x="0" y="0"/>
                </a:cxn>
                <a:cxn ang="0">
                  <a:pos x="0" y="240"/>
                </a:cxn>
                <a:cxn ang="0">
                  <a:pos x="216" y="216"/>
                </a:cxn>
                <a:cxn ang="0">
                  <a:pos x="24" y="216"/>
                </a:cxn>
                <a:cxn ang="0">
                  <a:pos x="24" y="72"/>
                </a:cxn>
                <a:cxn ang="0">
                  <a:pos x="216" y="72"/>
                </a:cxn>
                <a:cxn ang="0">
                  <a:pos x="216" y="216"/>
                </a:cxn>
              </a:cxnLst>
              <a:rect l="0" t="0" r="r" b="b"/>
              <a:pathLst>
                <a:path w="240" h="240">
                  <a:moveTo>
                    <a:pt x="0" y="240"/>
                  </a:moveTo>
                  <a:lnTo>
                    <a:pt x="240" y="240"/>
                  </a:lnTo>
                  <a:lnTo>
                    <a:pt x="240" y="0"/>
                  </a:lnTo>
                  <a:lnTo>
                    <a:pt x="0" y="0"/>
                  </a:lnTo>
                  <a:lnTo>
                    <a:pt x="0" y="240"/>
                  </a:lnTo>
                  <a:close/>
                  <a:moveTo>
                    <a:pt x="216" y="216"/>
                  </a:moveTo>
                  <a:lnTo>
                    <a:pt x="24" y="216"/>
                  </a:lnTo>
                  <a:lnTo>
                    <a:pt x="24" y="72"/>
                  </a:lnTo>
                  <a:lnTo>
                    <a:pt x="216" y="72"/>
                  </a:lnTo>
                  <a:lnTo>
                    <a:pt x="216"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8" name="Freeform 192">
              <a:extLst>
                <a:ext uri="{FF2B5EF4-FFF2-40B4-BE49-F238E27FC236}">
                  <a16:creationId xmlns:a16="http://schemas.microsoft.com/office/drawing/2014/main" id="{600CB198-E931-70A5-0755-6EC772784FB0}"/>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9" name="Freeform 193">
              <a:extLst>
                <a:ext uri="{FF2B5EF4-FFF2-40B4-BE49-F238E27FC236}">
                  <a16:creationId xmlns:a16="http://schemas.microsoft.com/office/drawing/2014/main" id="{7DEFD470-571B-D191-A419-564FCA6475E3}"/>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80" name="グループ化 507">
            <a:extLst>
              <a:ext uri="{FF2B5EF4-FFF2-40B4-BE49-F238E27FC236}">
                <a16:creationId xmlns:a16="http://schemas.microsoft.com/office/drawing/2014/main" id="{67F80287-D148-476F-20D0-381CACD4DB22}"/>
              </a:ext>
            </a:extLst>
          </p:cNvPr>
          <p:cNvGrpSpPr/>
          <p:nvPr/>
        </p:nvGrpSpPr>
        <p:grpSpPr>
          <a:xfrm>
            <a:off x="6881121" y="1719337"/>
            <a:ext cx="468000" cy="468000"/>
            <a:chOff x="5088756" y="2643758"/>
            <a:chExt cx="381000" cy="381000"/>
          </a:xfrm>
          <a:solidFill>
            <a:schemeClr val="bg1"/>
          </a:solidFill>
        </p:grpSpPr>
        <p:sp>
          <p:nvSpPr>
            <p:cNvPr id="81" name="Freeform 533">
              <a:extLst>
                <a:ext uri="{FF2B5EF4-FFF2-40B4-BE49-F238E27FC236}">
                  <a16:creationId xmlns:a16="http://schemas.microsoft.com/office/drawing/2014/main" id="{C2ED361F-D2B2-0D1E-0349-887C1CAC863E}"/>
                </a:ext>
              </a:extLst>
            </p:cNvPr>
            <p:cNvSpPr>
              <a:spLocks noEditPoints="1"/>
            </p:cNvSpPr>
            <p:nvPr/>
          </p:nvSpPr>
          <p:spPr bwMode="auto">
            <a:xfrm>
              <a:off x="5088756" y="2872358"/>
              <a:ext cx="381000" cy="152400"/>
            </a:xfrm>
            <a:custGeom>
              <a:avLst/>
              <a:gdLst/>
              <a:ahLst/>
              <a:cxnLst>
                <a:cxn ang="0">
                  <a:pos x="0" y="0"/>
                </a:cxn>
                <a:cxn ang="0">
                  <a:pos x="0" y="96"/>
                </a:cxn>
                <a:cxn ang="0">
                  <a:pos x="240" y="96"/>
                </a:cxn>
                <a:cxn ang="0">
                  <a:pos x="240" y="0"/>
                </a:cxn>
                <a:cxn ang="0">
                  <a:pos x="0" y="0"/>
                </a:cxn>
                <a:cxn ang="0">
                  <a:pos x="216" y="80"/>
                </a:cxn>
                <a:cxn ang="0">
                  <a:pos x="24" y="80"/>
                </a:cxn>
                <a:cxn ang="0">
                  <a:pos x="24" y="48"/>
                </a:cxn>
                <a:cxn ang="0">
                  <a:pos x="216" y="48"/>
                </a:cxn>
                <a:cxn ang="0">
                  <a:pos x="216" y="80"/>
                </a:cxn>
              </a:cxnLst>
              <a:rect l="0" t="0" r="r" b="b"/>
              <a:pathLst>
                <a:path w="240" h="96">
                  <a:moveTo>
                    <a:pt x="0" y="0"/>
                  </a:moveTo>
                  <a:lnTo>
                    <a:pt x="0" y="96"/>
                  </a:lnTo>
                  <a:lnTo>
                    <a:pt x="240" y="96"/>
                  </a:lnTo>
                  <a:lnTo>
                    <a:pt x="240" y="0"/>
                  </a:lnTo>
                  <a:lnTo>
                    <a:pt x="0" y="0"/>
                  </a:lnTo>
                  <a:close/>
                  <a:moveTo>
                    <a:pt x="216" y="80"/>
                  </a:moveTo>
                  <a:lnTo>
                    <a:pt x="24" y="80"/>
                  </a:lnTo>
                  <a:lnTo>
                    <a:pt x="24" y="48"/>
                  </a:lnTo>
                  <a:lnTo>
                    <a:pt x="216" y="48"/>
                  </a:lnTo>
                  <a:lnTo>
                    <a:pt x="216"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2" name="Freeform 534">
              <a:extLst>
                <a:ext uri="{FF2B5EF4-FFF2-40B4-BE49-F238E27FC236}">
                  <a16:creationId xmlns:a16="http://schemas.microsoft.com/office/drawing/2014/main" id="{9FB73E86-476B-17E9-3AC0-5178453B24E4}"/>
                </a:ext>
              </a:extLst>
            </p:cNvPr>
            <p:cNvSpPr>
              <a:spLocks/>
            </p:cNvSpPr>
            <p:nvPr/>
          </p:nvSpPr>
          <p:spPr bwMode="auto">
            <a:xfrm>
              <a:off x="5126856" y="2643758"/>
              <a:ext cx="304800" cy="190500"/>
            </a:xfrm>
            <a:custGeom>
              <a:avLst/>
              <a:gdLst/>
              <a:ahLst/>
              <a:cxnLst>
                <a:cxn ang="0">
                  <a:pos x="128" y="0"/>
                </a:cxn>
                <a:cxn ang="0">
                  <a:pos x="0" y="0"/>
                </a:cxn>
                <a:cxn ang="0">
                  <a:pos x="0" y="120"/>
                </a:cxn>
                <a:cxn ang="0">
                  <a:pos x="24" y="120"/>
                </a:cxn>
                <a:cxn ang="0">
                  <a:pos x="24" y="24"/>
                </a:cxn>
                <a:cxn ang="0">
                  <a:pos x="128" y="24"/>
                </a:cxn>
                <a:cxn ang="0">
                  <a:pos x="128" y="64"/>
                </a:cxn>
                <a:cxn ang="0">
                  <a:pos x="168" y="64"/>
                </a:cxn>
                <a:cxn ang="0">
                  <a:pos x="168" y="120"/>
                </a:cxn>
                <a:cxn ang="0">
                  <a:pos x="192" y="120"/>
                </a:cxn>
                <a:cxn ang="0">
                  <a:pos x="192" y="64"/>
                </a:cxn>
                <a:cxn ang="0">
                  <a:pos x="192" y="0"/>
                </a:cxn>
                <a:cxn ang="0">
                  <a:pos x="128" y="0"/>
                </a:cxn>
              </a:cxnLst>
              <a:rect l="0" t="0" r="r" b="b"/>
              <a:pathLst>
                <a:path w="192" h="120">
                  <a:moveTo>
                    <a:pt x="128" y="0"/>
                  </a:moveTo>
                  <a:lnTo>
                    <a:pt x="0" y="0"/>
                  </a:lnTo>
                  <a:lnTo>
                    <a:pt x="0" y="120"/>
                  </a:lnTo>
                  <a:lnTo>
                    <a:pt x="24" y="120"/>
                  </a:lnTo>
                  <a:lnTo>
                    <a:pt x="24" y="24"/>
                  </a:lnTo>
                  <a:lnTo>
                    <a:pt x="128" y="24"/>
                  </a:lnTo>
                  <a:lnTo>
                    <a:pt x="128" y="64"/>
                  </a:lnTo>
                  <a:lnTo>
                    <a:pt x="168" y="64"/>
                  </a:lnTo>
                  <a:lnTo>
                    <a:pt x="168" y="120"/>
                  </a:lnTo>
                  <a:lnTo>
                    <a:pt x="192" y="120"/>
                  </a:lnTo>
                  <a:lnTo>
                    <a:pt x="192" y="64"/>
                  </a:lnTo>
                  <a:lnTo>
                    <a:pt x="192" y="0"/>
                  </a:lnTo>
                  <a:lnTo>
                    <a:pt x="1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83" name="Freeform 324">
            <a:extLst>
              <a:ext uri="{FF2B5EF4-FFF2-40B4-BE49-F238E27FC236}">
                <a16:creationId xmlns:a16="http://schemas.microsoft.com/office/drawing/2014/main" id="{CDDF052B-9F3D-A5B5-09F0-D3F3F3FC401C}"/>
              </a:ext>
            </a:extLst>
          </p:cNvPr>
          <p:cNvSpPr>
            <a:spLocks noEditPoints="1"/>
          </p:cNvSpPr>
          <p:nvPr/>
        </p:nvSpPr>
        <p:spPr bwMode="auto">
          <a:xfrm>
            <a:off x="1653610" y="3555589"/>
            <a:ext cx="432000" cy="432000"/>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84" name="グループ化 250">
            <a:extLst>
              <a:ext uri="{FF2B5EF4-FFF2-40B4-BE49-F238E27FC236}">
                <a16:creationId xmlns:a16="http://schemas.microsoft.com/office/drawing/2014/main" id="{87CDE8DB-90FA-69B8-003C-900685EF8C53}"/>
              </a:ext>
            </a:extLst>
          </p:cNvPr>
          <p:cNvGrpSpPr/>
          <p:nvPr/>
        </p:nvGrpSpPr>
        <p:grpSpPr>
          <a:xfrm>
            <a:off x="3431660" y="3573541"/>
            <a:ext cx="432000" cy="432000"/>
            <a:chOff x="2182416" y="3387725"/>
            <a:chExt cx="381000" cy="381000"/>
          </a:xfrm>
          <a:solidFill>
            <a:schemeClr val="bg1"/>
          </a:solidFill>
        </p:grpSpPr>
        <p:sp>
          <p:nvSpPr>
            <p:cNvPr id="85" name="Freeform 220">
              <a:extLst>
                <a:ext uri="{FF2B5EF4-FFF2-40B4-BE49-F238E27FC236}">
                  <a16:creationId xmlns:a16="http://schemas.microsoft.com/office/drawing/2014/main" id="{AA615946-76F1-7983-2462-161FC32553BC}"/>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6" name="Freeform 221">
              <a:extLst>
                <a:ext uri="{FF2B5EF4-FFF2-40B4-BE49-F238E27FC236}">
                  <a16:creationId xmlns:a16="http://schemas.microsoft.com/office/drawing/2014/main" id="{CCDD9CC0-B794-6D8F-1D10-6D217FCAAF22}"/>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7" name="Freeform 222">
              <a:extLst>
                <a:ext uri="{FF2B5EF4-FFF2-40B4-BE49-F238E27FC236}">
                  <a16:creationId xmlns:a16="http://schemas.microsoft.com/office/drawing/2014/main" id="{A3C044ED-553A-65D7-6432-926383A73A33}"/>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88" name="Freeform 330">
            <a:extLst>
              <a:ext uri="{FF2B5EF4-FFF2-40B4-BE49-F238E27FC236}">
                <a16:creationId xmlns:a16="http://schemas.microsoft.com/office/drawing/2014/main" id="{C29B54F7-6CDE-9342-9D28-1A1A72E31742}"/>
              </a:ext>
            </a:extLst>
          </p:cNvPr>
          <p:cNvSpPr>
            <a:spLocks noEditPoints="1"/>
          </p:cNvSpPr>
          <p:nvPr/>
        </p:nvSpPr>
        <p:spPr bwMode="auto">
          <a:xfrm>
            <a:off x="5195844" y="3555541"/>
            <a:ext cx="324000" cy="46800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89" name="Freeform 370">
            <a:extLst>
              <a:ext uri="{FF2B5EF4-FFF2-40B4-BE49-F238E27FC236}">
                <a16:creationId xmlns:a16="http://schemas.microsoft.com/office/drawing/2014/main" id="{92DA7216-0146-567B-F383-6DFB2B3F2D31}"/>
              </a:ext>
            </a:extLst>
          </p:cNvPr>
          <p:cNvSpPr>
            <a:spLocks noEditPoints="1"/>
          </p:cNvSpPr>
          <p:nvPr/>
        </p:nvSpPr>
        <p:spPr bwMode="auto">
          <a:xfrm>
            <a:off x="6924044" y="3559934"/>
            <a:ext cx="396000" cy="43200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二等辺三角形 89">
            <a:extLst>
              <a:ext uri="{FF2B5EF4-FFF2-40B4-BE49-F238E27FC236}">
                <a16:creationId xmlns:a16="http://schemas.microsoft.com/office/drawing/2014/main" id="{2B1A2A3A-26BC-3DDB-D3C1-76DEFC102A9E}"/>
              </a:ext>
            </a:extLst>
          </p:cNvPr>
          <p:cNvSpPr/>
          <p:nvPr/>
        </p:nvSpPr>
        <p:spPr>
          <a:xfrm rot="5400000">
            <a:off x="2540504" y="2161263"/>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1" name="二等辺三角形 90">
            <a:extLst>
              <a:ext uri="{FF2B5EF4-FFF2-40B4-BE49-F238E27FC236}">
                <a16:creationId xmlns:a16="http://schemas.microsoft.com/office/drawing/2014/main" id="{376670AB-703A-D6E3-D230-D376523BDDEE}"/>
              </a:ext>
            </a:extLst>
          </p:cNvPr>
          <p:cNvSpPr/>
          <p:nvPr/>
        </p:nvSpPr>
        <p:spPr>
          <a:xfrm rot="5400000">
            <a:off x="4292034" y="2160738"/>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2" name="二等辺三角形 91">
            <a:extLst>
              <a:ext uri="{FF2B5EF4-FFF2-40B4-BE49-F238E27FC236}">
                <a16:creationId xmlns:a16="http://schemas.microsoft.com/office/drawing/2014/main" id="{1FE28278-9A2F-3C0F-E9CB-35A178CB030E}"/>
              </a:ext>
            </a:extLst>
          </p:cNvPr>
          <p:cNvSpPr/>
          <p:nvPr/>
        </p:nvSpPr>
        <p:spPr>
          <a:xfrm rot="5400000">
            <a:off x="6040157" y="2160738"/>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3" name="二等辺三角形 92">
            <a:extLst>
              <a:ext uri="{FF2B5EF4-FFF2-40B4-BE49-F238E27FC236}">
                <a16:creationId xmlns:a16="http://schemas.microsoft.com/office/drawing/2014/main" id="{7518E1A3-7944-8464-1766-F52FC71A90E8}"/>
              </a:ext>
            </a:extLst>
          </p:cNvPr>
          <p:cNvSpPr/>
          <p:nvPr/>
        </p:nvSpPr>
        <p:spPr>
          <a:xfrm rot="5400000">
            <a:off x="2545256" y="3950874"/>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4" name="二等辺三角形 93">
            <a:extLst>
              <a:ext uri="{FF2B5EF4-FFF2-40B4-BE49-F238E27FC236}">
                <a16:creationId xmlns:a16="http://schemas.microsoft.com/office/drawing/2014/main" id="{65CAEBF9-47F0-F3D1-FBF0-2BCF3FE8D04B}"/>
              </a:ext>
            </a:extLst>
          </p:cNvPr>
          <p:cNvSpPr/>
          <p:nvPr/>
        </p:nvSpPr>
        <p:spPr>
          <a:xfrm rot="5400000">
            <a:off x="4296786" y="3950349"/>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5" name="二等辺三角形 94">
            <a:extLst>
              <a:ext uri="{FF2B5EF4-FFF2-40B4-BE49-F238E27FC236}">
                <a16:creationId xmlns:a16="http://schemas.microsoft.com/office/drawing/2014/main" id="{8D4BBC6B-C0CB-621D-4B3D-BAFDE0BFC08D}"/>
              </a:ext>
            </a:extLst>
          </p:cNvPr>
          <p:cNvSpPr/>
          <p:nvPr/>
        </p:nvSpPr>
        <p:spPr>
          <a:xfrm rot="5400000">
            <a:off x="6044909" y="3950349"/>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grpSp>
        <p:nvGrpSpPr>
          <p:cNvPr id="101" name="グループ化 100">
            <a:extLst>
              <a:ext uri="{FF2B5EF4-FFF2-40B4-BE49-F238E27FC236}">
                <a16:creationId xmlns:a16="http://schemas.microsoft.com/office/drawing/2014/main" id="{F093D0DD-D08D-141F-BFD1-04F9A0600645}"/>
              </a:ext>
            </a:extLst>
          </p:cNvPr>
          <p:cNvGrpSpPr/>
          <p:nvPr/>
        </p:nvGrpSpPr>
        <p:grpSpPr>
          <a:xfrm>
            <a:off x="3826835" y="1434617"/>
            <a:ext cx="441220" cy="441220"/>
            <a:chOff x="279711" y="2015187"/>
            <a:chExt cx="441220" cy="441220"/>
          </a:xfrm>
        </p:grpSpPr>
        <p:sp>
          <p:nvSpPr>
            <p:cNvPr id="100" name="正方形/長方形 99">
              <a:extLst>
                <a:ext uri="{FF2B5EF4-FFF2-40B4-BE49-F238E27FC236}">
                  <a16:creationId xmlns:a16="http://schemas.microsoft.com/office/drawing/2014/main" id="{5DCE25E8-5D73-E418-6631-F1112E631D78}"/>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9" name="図 98">
              <a:extLst>
                <a:ext uri="{FF2B5EF4-FFF2-40B4-BE49-F238E27FC236}">
                  <a16:creationId xmlns:a16="http://schemas.microsoft.com/office/drawing/2014/main" id="{360BB981-3B0C-5540-A596-CE0C897FD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05" name="グループ化 104">
            <a:extLst>
              <a:ext uri="{FF2B5EF4-FFF2-40B4-BE49-F238E27FC236}">
                <a16:creationId xmlns:a16="http://schemas.microsoft.com/office/drawing/2014/main" id="{C1286D88-C855-341A-F945-7625FC1A3167}"/>
              </a:ext>
            </a:extLst>
          </p:cNvPr>
          <p:cNvGrpSpPr/>
          <p:nvPr/>
        </p:nvGrpSpPr>
        <p:grpSpPr>
          <a:xfrm>
            <a:off x="7334784" y="1437929"/>
            <a:ext cx="441220" cy="441220"/>
            <a:chOff x="279711" y="2015187"/>
            <a:chExt cx="441220" cy="441220"/>
          </a:xfrm>
        </p:grpSpPr>
        <p:sp>
          <p:nvSpPr>
            <p:cNvPr id="106" name="正方形/長方形 105">
              <a:extLst>
                <a:ext uri="{FF2B5EF4-FFF2-40B4-BE49-F238E27FC236}">
                  <a16:creationId xmlns:a16="http://schemas.microsoft.com/office/drawing/2014/main" id="{DA114FB7-99E6-36D4-2880-4A5A92780AEA}"/>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7" name="図 106">
              <a:extLst>
                <a:ext uri="{FF2B5EF4-FFF2-40B4-BE49-F238E27FC236}">
                  <a16:creationId xmlns:a16="http://schemas.microsoft.com/office/drawing/2014/main" id="{F6D5A45E-1C72-A299-C794-9CC48ABB9A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08" name="グループ化 107">
            <a:extLst>
              <a:ext uri="{FF2B5EF4-FFF2-40B4-BE49-F238E27FC236}">
                <a16:creationId xmlns:a16="http://schemas.microsoft.com/office/drawing/2014/main" id="{7FC766F3-B00B-B68D-B488-BBF12C258D76}"/>
              </a:ext>
            </a:extLst>
          </p:cNvPr>
          <p:cNvGrpSpPr/>
          <p:nvPr/>
        </p:nvGrpSpPr>
        <p:grpSpPr>
          <a:xfrm>
            <a:off x="3799543" y="3238055"/>
            <a:ext cx="441220" cy="441220"/>
            <a:chOff x="279711" y="2015187"/>
            <a:chExt cx="441220" cy="441220"/>
          </a:xfrm>
        </p:grpSpPr>
        <p:sp>
          <p:nvSpPr>
            <p:cNvPr id="109" name="正方形/長方形 108">
              <a:extLst>
                <a:ext uri="{FF2B5EF4-FFF2-40B4-BE49-F238E27FC236}">
                  <a16:creationId xmlns:a16="http://schemas.microsoft.com/office/drawing/2014/main" id="{17177F65-9902-CB73-0B5C-002DF5276D53}"/>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0" name="図 109">
              <a:extLst>
                <a:ext uri="{FF2B5EF4-FFF2-40B4-BE49-F238E27FC236}">
                  <a16:creationId xmlns:a16="http://schemas.microsoft.com/office/drawing/2014/main" id="{FDB24B1A-78AB-1CC6-2C3D-E1455775B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11" name="グループ化 110">
            <a:extLst>
              <a:ext uri="{FF2B5EF4-FFF2-40B4-BE49-F238E27FC236}">
                <a16:creationId xmlns:a16="http://schemas.microsoft.com/office/drawing/2014/main" id="{E4F63954-BC86-D747-E0B2-BE572B774826}"/>
              </a:ext>
            </a:extLst>
          </p:cNvPr>
          <p:cNvGrpSpPr/>
          <p:nvPr/>
        </p:nvGrpSpPr>
        <p:grpSpPr>
          <a:xfrm>
            <a:off x="7320044" y="3227404"/>
            <a:ext cx="441220" cy="441220"/>
            <a:chOff x="279711" y="2015187"/>
            <a:chExt cx="441220" cy="441220"/>
          </a:xfrm>
        </p:grpSpPr>
        <p:sp>
          <p:nvSpPr>
            <p:cNvPr id="112" name="正方形/長方形 111">
              <a:extLst>
                <a:ext uri="{FF2B5EF4-FFF2-40B4-BE49-F238E27FC236}">
                  <a16:creationId xmlns:a16="http://schemas.microsoft.com/office/drawing/2014/main" id="{17550D23-225C-F964-23C7-0531EF842D0A}"/>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3" name="図 112">
              <a:extLst>
                <a:ext uri="{FF2B5EF4-FFF2-40B4-BE49-F238E27FC236}">
                  <a16:creationId xmlns:a16="http://schemas.microsoft.com/office/drawing/2014/main" id="{47DBF8BE-365A-6BAC-597C-6603B8AF5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sp>
        <p:nvSpPr>
          <p:cNvPr id="15" name="テキスト ボックス 14">
            <a:extLst>
              <a:ext uri="{FF2B5EF4-FFF2-40B4-BE49-F238E27FC236}">
                <a16:creationId xmlns:a16="http://schemas.microsoft.com/office/drawing/2014/main" id="{20AC70D3-DE87-8C5F-5CD4-2FD3F4AE9A30}"/>
              </a:ext>
            </a:extLst>
          </p:cNvPr>
          <p:cNvSpPr txBox="1"/>
          <p:nvPr/>
        </p:nvSpPr>
        <p:spPr>
          <a:xfrm>
            <a:off x="6408360" y="4835166"/>
            <a:ext cx="2412112" cy="200055"/>
          </a:xfrm>
          <a:prstGeom prst="rect">
            <a:avLst/>
          </a:prstGeom>
          <a:noFill/>
        </p:spPr>
        <p:txBody>
          <a:bodyPr wrap="square" rtlCol="0">
            <a:spAutoFit/>
          </a:bodyPr>
          <a:lstStyle/>
          <a:p>
            <a:r>
              <a:rPr kumimoji="1" lang="en-US" altLang="ja-JP" sz="700" dirty="0"/>
              <a:t>※</a:t>
            </a:r>
            <a:r>
              <a:rPr kumimoji="1" lang="ja-JP" altLang="en-US" sz="700" dirty="0"/>
              <a:t>リースの識別はシステム外での運用を想定しています</a:t>
            </a:r>
          </a:p>
        </p:txBody>
      </p:sp>
    </p:spTree>
    <p:extLst>
      <p:ext uri="{BB962C8B-B14F-4D97-AF65-F5344CB8AC3E}">
        <p14:creationId xmlns:p14="http://schemas.microsoft.com/office/powerpoint/2010/main" val="58989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リース／サービスの区分</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「リースを構成する部分」と「リースを構成しない部分（サービス部分）」に区分します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1" name="テキスト プレースホルダー 2">
            <a:extLst>
              <a:ext uri="{FF2B5EF4-FFF2-40B4-BE49-F238E27FC236}">
                <a16:creationId xmlns:a16="http://schemas.microsoft.com/office/drawing/2014/main" id="{553C4FCD-4C0E-5B6A-CA27-E72C279633D0}"/>
              </a:ext>
            </a:extLst>
          </p:cNvPr>
          <p:cNvSpPr txBox="1">
            <a:spLocks/>
          </p:cNvSpPr>
          <p:nvPr/>
        </p:nvSpPr>
        <p:spPr>
          <a:xfrm>
            <a:off x="287999" y="1275259"/>
            <a:ext cx="8602552"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endParaRPr lang="en-US" altLang="ja-JP" sz="1600" b="1" dirty="0">
              <a:solidFill>
                <a:schemeClr val="tx2"/>
              </a:solidFill>
            </a:endParaRPr>
          </a:p>
          <a:p>
            <a:pPr>
              <a:lnSpc>
                <a:spcPts val="1900"/>
              </a:lnSpc>
              <a:buClr>
                <a:srgbClr val="F9BE00"/>
              </a:buClr>
            </a:pPr>
            <a:r>
              <a:rPr lang="ja-JP" altLang="en-US" sz="1400" dirty="0">
                <a:solidFill>
                  <a:srgbClr val="000000"/>
                </a:solidFill>
              </a:rPr>
              <a:t>リース物件台帳単位での会計処理の指定を可能とし、リース物件単位に独立価格の入力項目を設けます</a:t>
            </a:r>
            <a:endParaRPr lang="en-US" altLang="ja-JP" sz="1400" dirty="0">
              <a:solidFill>
                <a:srgbClr val="000000"/>
              </a:solidFill>
            </a:endParaRPr>
          </a:p>
        </p:txBody>
      </p:sp>
      <p:sp>
        <p:nvSpPr>
          <p:cNvPr id="28" name="テキスト ボックス 27">
            <a:extLst>
              <a:ext uri="{FF2B5EF4-FFF2-40B4-BE49-F238E27FC236}">
                <a16:creationId xmlns:a16="http://schemas.microsoft.com/office/drawing/2014/main" id="{8848D64A-F0E8-4252-B3BF-12F2EF05439E}"/>
              </a:ext>
            </a:extLst>
          </p:cNvPr>
          <p:cNvSpPr txBox="1"/>
          <p:nvPr/>
        </p:nvSpPr>
        <p:spPr>
          <a:xfrm>
            <a:off x="4589275" y="1857446"/>
            <a:ext cx="2032677" cy="261610"/>
          </a:xfrm>
          <a:prstGeom prst="rect">
            <a:avLst/>
          </a:prstGeom>
          <a:noFill/>
        </p:spPr>
        <p:txBody>
          <a:bodyPr wrap="square" rtlCol="0">
            <a:spAutoFit/>
          </a:bodyPr>
          <a:lstStyle/>
          <a:p>
            <a:r>
              <a:rPr kumimoji="1" lang="ja-JP" altLang="en-US" sz="1100" b="1" dirty="0">
                <a:solidFill>
                  <a:schemeClr val="accent6"/>
                </a:solidFill>
              </a:rPr>
              <a:t>リース仕訳パターンマスタ</a:t>
            </a:r>
            <a:endParaRPr kumimoji="1" lang="en-US" altLang="ja-JP" sz="1100" b="1" dirty="0">
              <a:solidFill>
                <a:schemeClr val="accent6"/>
              </a:solidFill>
            </a:endParaRPr>
          </a:p>
        </p:txBody>
      </p:sp>
      <p:sp>
        <p:nvSpPr>
          <p:cNvPr id="10" name="矢印: 五方向 9">
            <a:extLst>
              <a:ext uri="{FF2B5EF4-FFF2-40B4-BE49-F238E27FC236}">
                <a16:creationId xmlns:a16="http://schemas.microsoft.com/office/drawing/2014/main" id="{7156E187-A97D-2044-902A-86784D2F479D}"/>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2" name="矢印: 五方向 11">
            <a:extLst>
              <a:ext uri="{FF2B5EF4-FFF2-40B4-BE49-F238E27FC236}">
                <a16:creationId xmlns:a16="http://schemas.microsoft.com/office/drawing/2014/main" id="{B4366EE4-6152-F141-8DEC-9B23BD5E6DF0}"/>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5" name="矢印: 五方向 14">
            <a:extLst>
              <a:ext uri="{FF2B5EF4-FFF2-40B4-BE49-F238E27FC236}">
                <a16:creationId xmlns:a16="http://schemas.microsoft.com/office/drawing/2014/main" id="{52BCF65C-43C9-9799-0467-6510A19DE618}"/>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6" name="矢印: 五方向 15">
            <a:extLst>
              <a:ext uri="{FF2B5EF4-FFF2-40B4-BE49-F238E27FC236}">
                <a16:creationId xmlns:a16="http://schemas.microsoft.com/office/drawing/2014/main" id="{7C370FA2-082C-1795-7582-0E1A9AE20DA9}"/>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7" name="矢印: 五方向 16">
            <a:extLst>
              <a:ext uri="{FF2B5EF4-FFF2-40B4-BE49-F238E27FC236}">
                <a16:creationId xmlns:a16="http://schemas.microsoft.com/office/drawing/2014/main" id="{7B0EB08C-66EA-11C2-4279-8E303E46D70B}"/>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18" name="矢印: 五方向 17">
            <a:extLst>
              <a:ext uri="{FF2B5EF4-FFF2-40B4-BE49-F238E27FC236}">
                <a16:creationId xmlns:a16="http://schemas.microsoft.com/office/drawing/2014/main" id="{3E54F1DF-5CFD-9E68-C9CB-312C96F20B7E}"/>
              </a:ext>
            </a:extLst>
          </p:cNvPr>
          <p:cNvSpPr/>
          <p:nvPr/>
        </p:nvSpPr>
        <p:spPr>
          <a:xfrm>
            <a:off x="3158578" y="15462"/>
            <a:ext cx="1080000" cy="187752"/>
          </a:xfrm>
          <a:prstGeom prst="homePlate">
            <a:avLst>
              <a:gd name="adj" fmla="val 40594"/>
            </a:avLst>
          </a:prstGeom>
          <a:solidFill>
            <a:schemeClr val="bg2">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9" name="矢印: 五方向 18">
            <a:extLst>
              <a:ext uri="{FF2B5EF4-FFF2-40B4-BE49-F238E27FC236}">
                <a16:creationId xmlns:a16="http://schemas.microsoft.com/office/drawing/2014/main" id="{E5A140CC-2F11-7CB1-4EA6-FE47AD56F2AA}"/>
              </a:ext>
            </a:extLst>
          </p:cNvPr>
          <p:cNvSpPr/>
          <p:nvPr/>
        </p:nvSpPr>
        <p:spPr>
          <a:xfrm>
            <a:off x="2141682"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0" name="矢印: 五方向 19">
            <a:extLst>
              <a:ext uri="{FF2B5EF4-FFF2-40B4-BE49-F238E27FC236}">
                <a16:creationId xmlns:a16="http://schemas.microsoft.com/office/drawing/2014/main" id="{75874F67-60DC-C78B-CCBE-CBF16C073E3F}"/>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pic>
        <p:nvPicPr>
          <p:cNvPr id="9" name="図 8">
            <a:extLst>
              <a:ext uri="{FF2B5EF4-FFF2-40B4-BE49-F238E27FC236}">
                <a16:creationId xmlns:a16="http://schemas.microsoft.com/office/drawing/2014/main" id="{195F8AAC-D74A-6601-8DDD-4F328F6A7823}"/>
              </a:ext>
            </a:extLst>
          </p:cNvPr>
          <p:cNvPicPr>
            <a:picLocks noChangeAspect="1"/>
          </p:cNvPicPr>
          <p:nvPr/>
        </p:nvPicPr>
        <p:blipFill>
          <a:blip r:embed="rId3"/>
          <a:stretch>
            <a:fillRect/>
          </a:stretch>
        </p:blipFill>
        <p:spPr>
          <a:xfrm>
            <a:off x="4595175" y="2055590"/>
            <a:ext cx="4211993" cy="2527196"/>
          </a:xfrm>
          <a:prstGeom prst="rect">
            <a:avLst/>
          </a:prstGeom>
          <a:ln>
            <a:solidFill>
              <a:schemeClr val="bg1">
                <a:lumMod val="75000"/>
              </a:schemeClr>
            </a:solidFill>
          </a:ln>
        </p:spPr>
      </p:pic>
      <p:sp>
        <p:nvSpPr>
          <p:cNvPr id="23" name="テキスト プレースホルダー 2">
            <a:extLst>
              <a:ext uri="{FF2B5EF4-FFF2-40B4-BE49-F238E27FC236}">
                <a16:creationId xmlns:a16="http://schemas.microsoft.com/office/drawing/2014/main" id="{B48882F9-5D52-61B3-068A-5939D3E6DBEF}"/>
              </a:ext>
            </a:extLst>
          </p:cNvPr>
          <p:cNvSpPr txBox="1">
            <a:spLocks/>
          </p:cNvSpPr>
          <p:nvPr/>
        </p:nvSpPr>
        <p:spPr>
          <a:xfrm>
            <a:off x="257279" y="1851670"/>
            <a:ext cx="3925949" cy="94263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＜適用指針（設例７）前提条件＞</a:t>
            </a:r>
            <a:endParaRPr lang="en-US" altLang="ja-JP"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・リースを構成する部分：</a:t>
            </a:r>
            <a:r>
              <a:rPr lang="en-US" altLang="ja-JP" sz="1000" b="1" dirty="0">
                <a:solidFill>
                  <a:schemeClr val="tx1">
                    <a:lumMod val="75000"/>
                    <a:lumOff val="25000"/>
                  </a:schemeClr>
                </a:solidFill>
              </a:rPr>
              <a:t>64,800</a:t>
            </a:r>
            <a:r>
              <a:rPr lang="ja-JP" altLang="en-US" sz="1000" b="1" dirty="0">
                <a:solidFill>
                  <a:schemeClr val="tx1">
                    <a:lumMod val="75000"/>
                    <a:lumOff val="25000"/>
                  </a:schemeClr>
                </a:solidFill>
              </a:rPr>
              <a:t>千円　　</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・リースを構成しない部分：</a:t>
            </a:r>
            <a:r>
              <a:rPr lang="en-US" altLang="ja-JP" sz="1000" b="1" dirty="0">
                <a:solidFill>
                  <a:schemeClr val="tx1">
                    <a:lumMod val="75000"/>
                    <a:lumOff val="25000"/>
                  </a:schemeClr>
                </a:solidFill>
              </a:rPr>
              <a:t>16,200</a:t>
            </a:r>
            <a:r>
              <a:rPr lang="ja-JP" altLang="en-US" sz="1000" b="1" dirty="0">
                <a:solidFill>
                  <a:schemeClr val="tx1">
                    <a:lumMod val="75000"/>
                    <a:lumOff val="25000"/>
                  </a:schemeClr>
                </a:solidFill>
              </a:rPr>
              <a:t>千円</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・リース期間：５年　　</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・契約対価：</a:t>
            </a:r>
            <a:r>
              <a:rPr lang="en-US" altLang="ja-JP" sz="1000" b="1" dirty="0">
                <a:solidFill>
                  <a:schemeClr val="tx1">
                    <a:lumMod val="75000"/>
                    <a:lumOff val="25000"/>
                  </a:schemeClr>
                </a:solidFill>
              </a:rPr>
              <a:t>81,000</a:t>
            </a:r>
            <a:r>
              <a:rPr lang="ja-JP" altLang="en-US" sz="1000" b="1" dirty="0">
                <a:solidFill>
                  <a:schemeClr val="tx1">
                    <a:lumMod val="75000"/>
                    <a:lumOff val="25000"/>
                  </a:schemeClr>
                </a:solidFill>
              </a:rPr>
              <a:t>千円　各半期末に</a:t>
            </a:r>
            <a:r>
              <a:rPr lang="en-US" altLang="ja-JP" sz="1000" b="1" dirty="0">
                <a:solidFill>
                  <a:schemeClr val="tx1">
                    <a:lumMod val="75000"/>
                    <a:lumOff val="25000"/>
                  </a:schemeClr>
                </a:solidFill>
              </a:rPr>
              <a:t>8,100</a:t>
            </a:r>
            <a:r>
              <a:rPr lang="ja-JP" altLang="en-US" sz="1000" b="1" dirty="0">
                <a:solidFill>
                  <a:schemeClr val="tx1">
                    <a:lumMod val="75000"/>
                    <a:lumOff val="25000"/>
                  </a:schemeClr>
                </a:solidFill>
              </a:rPr>
              <a:t>千円ずつ支払　　</a:t>
            </a:r>
          </a:p>
        </p:txBody>
      </p:sp>
      <p:graphicFrame>
        <p:nvGraphicFramePr>
          <p:cNvPr id="24" name="表 23">
            <a:extLst>
              <a:ext uri="{FF2B5EF4-FFF2-40B4-BE49-F238E27FC236}">
                <a16:creationId xmlns:a16="http://schemas.microsoft.com/office/drawing/2014/main" id="{B9EA1450-F230-0EFE-500E-5133ED86804D}"/>
              </a:ext>
            </a:extLst>
          </p:cNvPr>
          <p:cNvGraphicFramePr>
            <a:graphicFrameLocks noGrp="1"/>
          </p:cNvGraphicFramePr>
          <p:nvPr>
            <p:extLst>
              <p:ext uri="{D42A27DB-BD31-4B8C-83A1-F6EECF244321}">
                <p14:modId xmlns:p14="http://schemas.microsoft.com/office/powerpoint/2010/main" val="401532054"/>
              </p:ext>
            </p:extLst>
          </p:nvPr>
        </p:nvGraphicFramePr>
        <p:xfrm>
          <a:off x="265309" y="2794302"/>
          <a:ext cx="4090668" cy="1518696"/>
        </p:xfrm>
        <a:graphic>
          <a:graphicData uri="http://schemas.openxmlformats.org/drawingml/2006/table">
            <a:tbl>
              <a:tblPr firstRow="1" bandRow="1">
                <a:tableStyleId>{21E4AEA4-8DFA-4A89-87EB-49C32662AFE0}</a:tableStyleId>
              </a:tblPr>
              <a:tblGrid>
                <a:gridCol w="754894">
                  <a:extLst>
                    <a:ext uri="{9D8B030D-6E8A-4147-A177-3AD203B41FA5}">
                      <a16:colId xmlns:a16="http://schemas.microsoft.com/office/drawing/2014/main" val="2364541098"/>
                    </a:ext>
                  </a:extLst>
                </a:gridCol>
                <a:gridCol w="3335774">
                  <a:extLst>
                    <a:ext uri="{9D8B030D-6E8A-4147-A177-3AD203B41FA5}">
                      <a16:colId xmlns:a16="http://schemas.microsoft.com/office/drawing/2014/main" val="2700584936"/>
                    </a:ext>
                  </a:extLst>
                </a:gridCol>
              </a:tblGrid>
              <a:tr h="194828">
                <a:tc>
                  <a:txBody>
                    <a:bodyPr/>
                    <a:lstStyle/>
                    <a:p>
                      <a:pPr algn="ctr"/>
                      <a:endParaRPr kumimoji="1" lang="en-US" altLang="ja-JP" sz="800" b="1" dirty="0">
                        <a:solidFill>
                          <a:schemeClr val="bg1"/>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800" b="1" dirty="0">
                          <a:solidFill>
                            <a:schemeClr val="bg1"/>
                          </a:solidFill>
                        </a:rPr>
                        <a:t>仕訳</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364969997"/>
                  </a:ext>
                </a:extLst>
              </a:tr>
              <a:tr h="6217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latin typeface="+mn-ea"/>
                          <a:ea typeface="+mn-ea"/>
                        </a:rPr>
                        <a:t>契約時</a:t>
                      </a:r>
                      <a:endParaRPr kumimoji="1" lang="en-US" altLang="ja-JP" sz="800" b="1" dirty="0">
                        <a:solidFill>
                          <a:schemeClr val="tx1">
                            <a:lumMod val="75000"/>
                            <a:lumOff val="25000"/>
                          </a:schemeClr>
                        </a:solidFill>
                        <a:latin typeface="+mn-ea"/>
                        <a:ea typeface="+mn-ea"/>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lumMod val="75000"/>
                              <a:lumOff val="25000"/>
                            </a:schemeClr>
                          </a:solidFill>
                        </a:rPr>
                        <a:t>使用権資産　</a:t>
                      </a:r>
                      <a:r>
                        <a:rPr kumimoji="1" lang="en-US" altLang="ja-JP" sz="800" b="0" dirty="0">
                          <a:solidFill>
                            <a:schemeClr val="tx1">
                              <a:lumMod val="75000"/>
                              <a:lumOff val="25000"/>
                            </a:schemeClr>
                          </a:solidFill>
                        </a:rPr>
                        <a:t>64,800</a:t>
                      </a:r>
                      <a:r>
                        <a:rPr kumimoji="1" lang="ja-JP" altLang="en-US" sz="800" b="0" dirty="0">
                          <a:solidFill>
                            <a:schemeClr val="tx1">
                              <a:lumMod val="75000"/>
                              <a:lumOff val="25000"/>
                            </a:schemeClr>
                          </a:solidFill>
                        </a:rPr>
                        <a:t>千円　／　リース負債　</a:t>
                      </a:r>
                      <a:r>
                        <a:rPr kumimoji="1" lang="en-US" altLang="ja-JP" sz="800" b="0" dirty="0">
                          <a:solidFill>
                            <a:schemeClr val="tx1">
                              <a:lumMod val="75000"/>
                              <a:lumOff val="25000"/>
                            </a:schemeClr>
                          </a:solidFill>
                        </a:rPr>
                        <a:t>64,800</a:t>
                      </a:r>
                      <a:r>
                        <a:rPr kumimoji="1" lang="ja-JP" altLang="en-US" sz="800" b="0" dirty="0">
                          <a:solidFill>
                            <a:schemeClr val="tx1">
                              <a:lumMod val="75000"/>
                              <a:lumOff val="25000"/>
                            </a:schemeClr>
                          </a:solidFill>
                        </a:rPr>
                        <a:t>千円</a:t>
                      </a:r>
                      <a:endParaRPr kumimoji="1" lang="en-US" altLang="ja-JP" sz="800" b="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lumMod val="75000"/>
                              <a:lumOff val="25000"/>
                            </a:schemeClr>
                          </a:solidFill>
                          <a:latin typeface="+mn-ea"/>
                          <a:ea typeface="+mn-ea"/>
                        </a:rPr>
                        <a:t>※</a:t>
                      </a:r>
                      <a:r>
                        <a:rPr kumimoji="1" lang="ja-JP" altLang="en-US" sz="800" b="0" dirty="0">
                          <a:solidFill>
                            <a:schemeClr val="tx1">
                              <a:lumMod val="75000"/>
                              <a:lumOff val="25000"/>
                            </a:schemeClr>
                          </a:solidFill>
                          <a:latin typeface="+mn-ea"/>
                          <a:ea typeface="+mn-ea"/>
                        </a:rPr>
                        <a:t>契約における対価のうち、リースを構成する部分に配分したリース負債および使用権資産を計上する</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1572896707"/>
                  </a:ext>
                </a:extLst>
              </a:tr>
              <a:tr h="702155">
                <a:tc>
                  <a:txBody>
                    <a:bodyPr/>
                    <a:lstStyle/>
                    <a:p>
                      <a:pPr algn="ctr"/>
                      <a:r>
                        <a:rPr kumimoji="1" lang="ja-JP" altLang="en-US" sz="800" b="1" dirty="0">
                          <a:solidFill>
                            <a:schemeClr val="tx1">
                              <a:lumMod val="75000"/>
                              <a:lumOff val="25000"/>
                            </a:schemeClr>
                          </a:solidFill>
                          <a:latin typeface="+mn-ea"/>
                          <a:ea typeface="+mn-ea"/>
                        </a:rPr>
                        <a:t>支払時</a:t>
                      </a:r>
                      <a:endParaRPr kumimoji="1" lang="en-US" altLang="ja-JP" sz="800" b="1" dirty="0">
                        <a:solidFill>
                          <a:schemeClr val="tx1">
                            <a:lumMod val="75000"/>
                            <a:lumOff val="25000"/>
                          </a:schemeClr>
                        </a:solidFill>
                        <a:latin typeface="+mn-ea"/>
                        <a:ea typeface="+mn-ea"/>
                      </a:endParaRPr>
                    </a:p>
                    <a:p>
                      <a:pPr algn="ctr"/>
                      <a:r>
                        <a:rPr kumimoji="1" lang="ja-JP" altLang="en-US" sz="800" b="1" dirty="0">
                          <a:solidFill>
                            <a:schemeClr val="tx1">
                              <a:lumMod val="75000"/>
                              <a:lumOff val="25000"/>
                            </a:schemeClr>
                          </a:solidFill>
                          <a:latin typeface="+mn-ea"/>
                          <a:ea typeface="+mn-ea"/>
                        </a:rPr>
                        <a:t>（１回目）</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l"/>
                      <a:r>
                        <a:rPr kumimoji="1" lang="ja-JP" altLang="en-US" sz="800" b="0" dirty="0">
                          <a:solidFill>
                            <a:schemeClr val="tx1">
                              <a:lumMod val="75000"/>
                              <a:lumOff val="25000"/>
                            </a:schemeClr>
                          </a:solidFill>
                        </a:rPr>
                        <a:t>リース負債　</a:t>
                      </a:r>
                      <a:r>
                        <a:rPr kumimoji="1" lang="en-US" altLang="ja-JP" sz="800" b="0" dirty="0">
                          <a:solidFill>
                            <a:schemeClr val="tx1">
                              <a:lumMod val="75000"/>
                              <a:lumOff val="25000"/>
                            </a:schemeClr>
                          </a:solidFill>
                        </a:rPr>
                        <a:t>6,480</a:t>
                      </a:r>
                      <a:r>
                        <a:rPr kumimoji="1" lang="ja-JP" altLang="en-US" sz="800" b="0" dirty="0">
                          <a:solidFill>
                            <a:schemeClr val="tx1">
                              <a:lumMod val="75000"/>
                              <a:lumOff val="25000"/>
                            </a:schemeClr>
                          </a:solidFill>
                        </a:rPr>
                        <a:t>千円（</a:t>
                      </a:r>
                      <a:r>
                        <a:rPr kumimoji="1" lang="en-US" altLang="ja-JP" sz="800" b="0" dirty="0">
                          <a:solidFill>
                            <a:schemeClr val="tx1">
                              <a:lumMod val="75000"/>
                              <a:lumOff val="25000"/>
                            </a:schemeClr>
                          </a:solidFill>
                        </a:rPr>
                        <a:t>※</a:t>
                      </a:r>
                      <a:r>
                        <a:rPr kumimoji="1" lang="ja-JP" altLang="en-US" sz="800" b="0" dirty="0">
                          <a:solidFill>
                            <a:schemeClr val="tx1">
                              <a:lumMod val="75000"/>
                              <a:lumOff val="25000"/>
                            </a:schemeClr>
                          </a:solidFill>
                        </a:rPr>
                        <a:t>１） ／現預金　　</a:t>
                      </a:r>
                      <a:r>
                        <a:rPr kumimoji="1" lang="en-US" altLang="ja-JP" sz="800" b="0" dirty="0">
                          <a:solidFill>
                            <a:schemeClr val="tx1">
                              <a:lumMod val="75000"/>
                              <a:lumOff val="25000"/>
                            </a:schemeClr>
                          </a:solidFill>
                        </a:rPr>
                        <a:t>8,100</a:t>
                      </a:r>
                      <a:r>
                        <a:rPr kumimoji="1" lang="ja-JP" altLang="en-US" sz="800" b="0" dirty="0">
                          <a:solidFill>
                            <a:schemeClr val="tx1">
                              <a:lumMod val="75000"/>
                              <a:lumOff val="25000"/>
                            </a:schemeClr>
                          </a:solidFill>
                        </a:rPr>
                        <a:t>千円</a:t>
                      </a:r>
                      <a:endParaRPr kumimoji="1" lang="en-US" altLang="ja-JP" sz="800" b="0" dirty="0">
                        <a:solidFill>
                          <a:schemeClr val="tx1">
                            <a:lumMod val="75000"/>
                            <a:lumOff val="25000"/>
                          </a:schemeClr>
                        </a:solidFill>
                      </a:endParaRPr>
                    </a:p>
                    <a:p>
                      <a:pPr algn="l"/>
                      <a:r>
                        <a:rPr kumimoji="1" lang="ja-JP" altLang="en-US" sz="800" b="0" dirty="0">
                          <a:solidFill>
                            <a:schemeClr val="tx1">
                              <a:lumMod val="75000"/>
                              <a:lumOff val="25000"/>
                            </a:schemeClr>
                          </a:solidFill>
                        </a:rPr>
                        <a:t>費用　　　　</a:t>
                      </a:r>
                      <a:r>
                        <a:rPr kumimoji="1" lang="en-US" altLang="ja-JP" sz="800" b="0" dirty="0">
                          <a:solidFill>
                            <a:schemeClr val="tx1">
                              <a:lumMod val="75000"/>
                              <a:lumOff val="25000"/>
                            </a:schemeClr>
                          </a:solidFill>
                        </a:rPr>
                        <a:t>1,620</a:t>
                      </a:r>
                      <a:r>
                        <a:rPr kumimoji="1" lang="ja-JP" altLang="en-US" sz="800" b="0" dirty="0">
                          <a:solidFill>
                            <a:schemeClr val="tx1">
                              <a:lumMod val="75000"/>
                              <a:lumOff val="25000"/>
                            </a:schemeClr>
                          </a:solidFill>
                        </a:rPr>
                        <a:t>千円（</a:t>
                      </a:r>
                      <a:r>
                        <a:rPr kumimoji="1" lang="en-US" altLang="ja-JP" sz="800" b="0" dirty="0">
                          <a:solidFill>
                            <a:schemeClr val="tx1">
                              <a:lumMod val="75000"/>
                              <a:lumOff val="25000"/>
                            </a:schemeClr>
                          </a:solidFill>
                        </a:rPr>
                        <a:t>※</a:t>
                      </a:r>
                      <a:r>
                        <a:rPr kumimoji="1" lang="ja-JP" altLang="en-US" sz="800" b="0" dirty="0">
                          <a:solidFill>
                            <a:schemeClr val="tx1">
                              <a:lumMod val="75000"/>
                              <a:lumOff val="25000"/>
                            </a:schemeClr>
                          </a:solidFill>
                        </a:rPr>
                        <a:t>２）</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424151274"/>
                  </a:ext>
                </a:extLst>
              </a:tr>
            </a:tbl>
          </a:graphicData>
        </a:graphic>
      </p:graphicFrame>
      <p:sp>
        <p:nvSpPr>
          <p:cNvPr id="25" name="テキスト ボックス 24">
            <a:extLst>
              <a:ext uri="{FF2B5EF4-FFF2-40B4-BE49-F238E27FC236}">
                <a16:creationId xmlns:a16="http://schemas.microsoft.com/office/drawing/2014/main" id="{777515BB-530B-3F81-C097-73CC278F79BB}"/>
              </a:ext>
            </a:extLst>
          </p:cNvPr>
          <p:cNvSpPr txBox="1"/>
          <p:nvPr/>
        </p:nvSpPr>
        <p:spPr>
          <a:xfrm>
            <a:off x="174297" y="4344645"/>
            <a:ext cx="4558908" cy="584775"/>
          </a:xfrm>
          <a:prstGeom prst="rect">
            <a:avLst/>
          </a:prstGeom>
          <a:noFill/>
        </p:spPr>
        <p:txBody>
          <a:bodyPr wrap="square" rtlCol="0">
            <a:spAutoFit/>
          </a:bodyPr>
          <a:lstStyle/>
          <a:p>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１</a:t>
            </a:r>
            <a:r>
              <a:rPr lang="ja-JP" altLang="en-US" sz="800" dirty="0">
                <a:solidFill>
                  <a:schemeClr val="tx1">
                    <a:lumMod val="75000"/>
                    <a:lumOff val="25000"/>
                  </a:schemeClr>
                </a:solidFill>
                <a:latin typeface="+mn-ea"/>
              </a:rPr>
              <a:t> </a:t>
            </a:r>
            <a:r>
              <a:rPr kumimoji="1" lang="ja-JP" altLang="en-US" sz="800" dirty="0">
                <a:solidFill>
                  <a:schemeClr val="tx1">
                    <a:lumMod val="75000"/>
                    <a:lumOff val="25000"/>
                  </a:schemeClr>
                </a:solidFill>
                <a:latin typeface="+mn-ea"/>
              </a:rPr>
              <a:t>リース負債の返済額（</a:t>
            </a:r>
            <a:r>
              <a:rPr kumimoji="1" lang="en-US" altLang="ja-JP" sz="800" dirty="0">
                <a:solidFill>
                  <a:schemeClr val="tx1">
                    <a:lumMod val="75000"/>
                    <a:lumOff val="25000"/>
                  </a:schemeClr>
                </a:solidFill>
                <a:latin typeface="+mn-ea"/>
              </a:rPr>
              <a:t>64,800 </a:t>
            </a:r>
            <a:r>
              <a:rPr kumimoji="1" lang="ja-JP" altLang="en-US" sz="800" dirty="0">
                <a:solidFill>
                  <a:schemeClr val="tx1">
                    <a:lumMod val="75000"/>
                    <a:lumOff val="25000"/>
                  </a:schemeClr>
                </a:solidFill>
                <a:latin typeface="+mn-ea"/>
              </a:rPr>
              <a:t>千円</a:t>
            </a:r>
            <a:r>
              <a:rPr kumimoji="1" lang="en-US" altLang="ja-JP" sz="800" dirty="0">
                <a:solidFill>
                  <a:schemeClr val="tx1">
                    <a:lumMod val="75000"/>
                    <a:lumOff val="25000"/>
                  </a:schemeClr>
                </a:solidFill>
                <a:latin typeface="+mn-ea"/>
              </a:rPr>
              <a:t>×1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/5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×6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/12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6,480 </a:t>
            </a:r>
            <a:r>
              <a:rPr kumimoji="1" lang="ja-JP" altLang="en-US" sz="800" dirty="0">
                <a:solidFill>
                  <a:schemeClr val="tx1">
                    <a:lumMod val="75000"/>
                    <a:lumOff val="25000"/>
                  </a:schemeClr>
                </a:solidFill>
                <a:latin typeface="+mn-ea"/>
              </a:rPr>
              <a:t>千円）</a:t>
            </a:r>
            <a:endParaRPr lang="en-US" altLang="ja-JP" sz="800" dirty="0">
              <a:solidFill>
                <a:schemeClr val="tx1">
                  <a:lumMod val="75000"/>
                  <a:lumOff val="25000"/>
                </a:schemeClr>
              </a:solidFill>
              <a:latin typeface="+mn-ea"/>
            </a:endParaRPr>
          </a:p>
          <a:p>
            <a:r>
              <a:rPr kumimoji="1" lang="en-US" altLang="ja-JP" sz="800" dirty="0">
                <a:solidFill>
                  <a:schemeClr val="tx1">
                    <a:lumMod val="75000"/>
                    <a:lumOff val="25000"/>
                  </a:schemeClr>
                </a:solidFill>
                <a:latin typeface="+mn-ea"/>
              </a:rPr>
              <a:t>※</a:t>
            </a:r>
            <a:r>
              <a:rPr lang="ja-JP" altLang="en-US" sz="800" dirty="0">
                <a:solidFill>
                  <a:schemeClr val="tx1">
                    <a:lumMod val="75000"/>
                    <a:lumOff val="25000"/>
                  </a:schemeClr>
                </a:solidFill>
                <a:latin typeface="+mn-ea"/>
              </a:rPr>
              <a:t>２</a:t>
            </a:r>
            <a:r>
              <a:rPr kumimoji="1" lang="ja-JP" altLang="en-US" sz="800" dirty="0">
                <a:solidFill>
                  <a:schemeClr val="tx1">
                    <a:lumMod val="75000"/>
                    <a:lumOff val="25000"/>
                  </a:schemeClr>
                </a:solidFill>
                <a:latin typeface="+mn-ea"/>
              </a:rPr>
              <a:t> 契約における対価のうち、リースを構成しない部分に配分した金額</a:t>
            </a:r>
            <a:endParaRPr lang="en-US" altLang="ja-JP" sz="800" dirty="0">
              <a:solidFill>
                <a:schemeClr val="tx1">
                  <a:lumMod val="75000"/>
                  <a:lumOff val="25000"/>
                </a:schemeClr>
              </a:solidFill>
              <a:latin typeface="+mn-ea"/>
            </a:endParaRPr>
          </a:p>
          <a:p>
            <a:r>
              <a:rPr kumimoji="1" lang="ja-JP" altLang="en-US" sz="800" dirty="0">
                <a:solidFill>
                  <a:schemeClr val="tx1">
                    <a:lumMod val="75000"/>
                    <a:lumOff val="25000"/>
                  </a:schemeClr>
                </a:solidFill>
                <a:latin typeface="+mn-ea"/>
              </a:rPr>
              <a:t>　　（</a:t>
            </a:r>
            <a:r>
              <a:rPr kumimoji="1" lang="en-US" altLang="ja-JP" sz="800" dirty="0">
                <a:solidFill>
                  <a:schemeClr val="tx1">
                    <a:lumMod val="75000"/>
                    <a:lumOff val="25000"/>
                  </a:schemeClr>
                </a:solidFill>
                <a:latin typeface="+mn-ea"/>
              </a:rPr>
              <a:t>16,200 </a:t>
            </a:r>
            <a:r>
              <a:rPr kumimoji="1" lang="ja-JP" altLang="en-US" sz="800" dirty="0">
                <a:solidFill>
                  <a:schemeClr val="tx1">
                    <a:lumMod val="75000"/>
                    <a:lumOff val="25000"/>
                  </a:schemeClr>
                </a:solidFill>
                <a:latin typeface="+mn-ea"/>
              </a:rPr>
              <a:t>千円</a:t>
            </a:r>
            <a:r>
              <a:rPr kumimoji="1" lang="en-US" altLang="ja-JP" sz="800" dirty="0">
                <a:solidFill>
                  <a:schemeClr val="tx1">
                    <a:lumMod val="75000"/>
                    <a:lumOff val="25000"/>
                  </a:schemeClr>
                </a:solidFill>
                <a:latin typeface="+mn-ea"/>
              </a:rPr>
              <a:t>×1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/5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×6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/12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1,620 </a:t>
            </a:r>
            <a:r>
              <a:rPr kumimoji="1" lang="ja-JP" altLang="en-US" sz="800" dirty="0">
                <a:solidFill>
                  <a:schemeClr val="tx1">
                    <a:lumMod val="75000"/>
                    <a:lumOff val="25000"/>
                  </a:schemeClr>
                </a:solidFill>
                <a:latin typeface="+mn-ea"/>
              </a:rPr>
              <a:t>千円）は、</a:t>
            </a:r>
            <a:endParaRPr lang="en-US" altLang="ja-JP" sz="800" dirty="0">
              <a:solidFill>
                <a:schemeClr val="tx1">
                  <a:lumMod val="75000"/>
                  <a:lumOff val="25000"/>
                </a:schemeClr>
              </a:solidFill>
              <a:latin typeface="+mn-ea"/>
            </a:endParaRPr>
          </a:p>
          <a:p>
            <a:r>
              <a:rPr lang="ja-JP" altLang="en-US" sz="800" b="1" dirty="0">
                <a:solidFill>
                  <a:schemeClr val="tx1">
                    <a:lumMod val="75000"/>
                    <a:lumOff val="25000"/>
                  </a:schemeClr>
                </a:solidFill>
                <a:latin typeface="+mn-ea"/>
              </a:rPr>
              <a:t>　　 </a:t>
            </a:r>
            <a:r>
              <a:rPr lang="ja-JP" altLang="en-US" sz="800" b="1" dirty="0">
                <a:solidFill>
                  <a:schemeClr val="accent3"/>
                </a:solidFill>
                <a:latin typeface="+mn-ea"/>
              </a:rPr>
              <a:t>サービス費用科目で</a:t>
            </a:r>
            <a:r>
              <a:rPr kumimoji="1" lang="ja-JP" altLang="en-US" sz="800" b="1" dirty="0">
                <a:solidFill>
                  <a:schemeClr val="accent3"/>
                </a:solidFill>
                <a:latin typeface="+mn-ea"/>
              </a:rPr>
              <a:t>計上</a:t>
            </a:r>
            <a:r>
              <a:rPr lang="ja-JP" altLang="en-US" sz="800" dirty="0">
                <a:solidFill>
                  <a:schemeClr val="tx1">
                    <a:lumMod val="75000"/>
                    <a:lumOff val="25000"/>
                  </a:schemeClr>
                </a:solidFill>
                <a:latin typeface="+mn-ea"/>
              </a:rPr>
              <a:t>します</a:t>
            </a:r>
            <a:endParaRPr kumimoji="1" lang="ja-JP" altLang="en-US" sz="800" dirty="0">
              <a:solidFill>
                <a:schemeClr val="tx1">
                  <a:lumMod val="75000"/>
                  <a:lumOff val="25000"/>
                </a:schemeClr>
              </a:solidFill>
              <a:latin typeface="+mn-ea"/>
            </a:endParaRPr>
          </a:p>
        </p:txBody>
      </p:sp>
      <p:sp>
        <p:nvSpPr>
          <p:cNvPr id="29" name="正方形/長方形 28">
            <a:extLst>
              <a:ext uri="{FF2B5EF4-FFF2-40B4-BE49-F238E27FC236}">
                <a16:creationId xmlns:a16="http://schemas.microsoft.com/office/drawing/2014/main" id="{7E6B87B4-3592-B7AB-62D4-92A1D32E2E69}"/>
              </a:ext>
            </a:extLst>
          </p:cNvPr>
          <p:cNvSpPr/>
          <p:nvPr/>
        </p:nvSpPr>
        <p:spPr>
          <a:xfrm>
            <a:off x="5984804" y="3078220"/>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31" name="正方形/長方形 30">
            <a:extLst>
              <a:ext uri="{FF2B5EF4-FFF2-40B4-BE49-F238E27FC236}">
                <a16:creationId xmlns:a16="http://schemas.microsoft.com/office/drawing/2014/main" id="{DFD393BB-6A11-9485-D8FD-DC73FEBBA697}"/>
              </a:ext>
            </a:extLst>
          </p:cNvPr>
          <p:cNvSpPr/>
          <p:nvPr/>
        </p:nvSpPr>
        <p:spPr>
          <a:xfrm>
            <a:off x="4706690" y="4449734"/>
            <a:ext cx="4096704" cy="411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リース仕訳パターンマスタに新規項目を追加します</a:t>
            </a:r>
            <a:endParaRPr kumimoji="1" lang="en-US" altLang="ja-JP" sz="1100" dirty="0"/>
          </a:p>
          <a:p>
            <a:pPr algn="ctr"/>
            <a:r>
              <a:rPr lang="ja-JP" altLang="en-US" sz="1100" dirty="0"/>
              <a:t>「リースを構成しない部分」をサービス費用科目で計上します</a:t>
            </a:r>
          </a:p>
        </p:txBody>
      </p:sp>
      <p:cxnSp>
        <p:nvCxnSpPr>
          <p:cNvPr id="32" name="直線コネクタ 31">
            <a:extLst>
              <a:ext uri="{FF2B5EF4-FFF2-40B4-BE49-F238E27FC236}">
                <a16:creationId xmlns:a16="http://schemas.microsoft.com/office/drawing/2014/main" id="{6CADBA8A-9A93-8CEF-A4B7-9CB8EED757C8}"/>
              </a:ext>
            </a:extLst>
          </p:cNvPr>
          <p:cNvCxnSpPr>
            <a:cxnSpLocks/>
          </p:cNvCxnSpPr>
          <p:nvPr/>
        </p:nvCxnSpPr>
        <p:spPr>
          <a:xfrm flipH="1" flipV="1">
            <a:off x="5415151" y="4267672"/>
            <a:ext cx="162073" cy="2304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51FF1B32-6ADB-CDDF-E00B-4CDADB9250A7}"/>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spTree>
    <p:extLst>
      <p:ext uri="{BB962C8B-B14F-4D97-AF65-F5344CB8AC3E}">
        <p14:creationId xmlns:p14="http://schemas.microsoft.com/office/powerpoint/2010/main" val="332997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BDDD5AC-F8AF-523E-6117-187ED5C431AB}"/>
              </a:ext>
            </a:extLst>
          </p:cNvPr>
          <p:cNvGrpSpPr/>
          <p:nvPr/>
        </p:nvGrpSpPr>
        <p:grpSpPr>
          <a:xfrm>
            <a:off x="4784284" y="2160965"/>
            <a:ext cx="3780051" cy="2465747"/>
            <a:chOff x="4784284" y="2461752"/>
            <a:chExt cx="3780051" cy="2465747"/>
          </a:xfrm>
        </p:grpSpPr>
        <p:pic>
          <p:nvPicPr>
            <p:cNvPr id="74" name="図 73">
              <a:extLst>
                <a:ext uri="{FF2B5EF4-FFF2-40B4-BE49-F238E27FC236}">
                  <a16:creationId xmlns:a16="http://schemas.microsoft.com/office/drawing/2014/main" id="{2323511A-6ED1-C09B-FD88-F52393329E2D}"/>
                </a:ext>
              </a:extLst>
            </p:cNvPr>
            <p:cNvPicPr>
              <a:picLocks noChangeAspect="1"/>
            </p:cNvPicPr>
            <p:nvPr/>
          </p:nvPicPr>
          <p:blipFill>
            <a:blip r:embed="rId2"/>
            <a:stretch>
              <a:fillRect/>
            </a:stretch>
          </p:blipFill>
          <p:spPr>
            <a:xfrm>
              <a:off x="4784284" y="2461752"/>
              <a:ext cx="3780051" cy="2465747"/>
            </a:xfrm>
            <a:prstGeom prst="rect">
              <a:avLst/>
            </a:prstGeom>
            <a:ln>
              <a:solidFill>
                <a:schemeClr val="bg1">
                  <a:lumMod val="75000"/>
                </a:schemeClr>
              </a:solidFill>
            </a:ln>
          </p:spPr>
        </p:pic>
        <p:pic>
          <p:nvPicPr>
            <p:cNvPr id="17" name="図 16">
              <a:extLst>
                <a:ext uri="{FF2B5EF4-FFF2-40B4-BE49-F238E27FC236}">
                  <a16:creationId xmlns:a16="http://schemas.microsoft.com/office/drawing/2014/main" id="{1FA56B92-F2BC-7EF6-515B-7D195C217929}"/>
                </a:ext>
              </a:extLst>
            </p:cNvPr>
            <p:cNvPicPr>
              <a:picLocks noChangeAspect="1"/>
            </p:cNvPicPr>
            <p:nvPr/>
          </p:nvPicPr>
          <p:blipFill>
            <a:blip r:embed="rId3"/>
            <a:stretch>
              <a:fillRect/>
            </a:stretch>
          </p:blipFill>
          <p:spPr>
            <a:xfrm flipV="1">
              <a:off x="4790102" y="2487764"/>
              <a:ext cx="940864" cy="45719"/>
            </a:xfrm>
            <a:prstGeom prst="rect">
              <a:avLst/>
            </a:prstGeom>
          </p:spPr>
        </p:pic>
      </p:grpSp>
      <p:sp>
        <p:nvSpPr>
          <p:cNvPr id="79" name="テキスト ボックス 78">
            <a:extLst>
              <a:ext uri="{FF2B5EF4-FFF2-40B4-BE49-F238E27FC236}">
                <a16:creationId xmlns:a16="http://schemas.microsoft.com/office/drawing/2014/main" id="{C0CBE750-67DF-00E1-C2AD-DC2099BDD75B}"/>
              </a:ext>
            </a:extLst>
          </p:cNvPr>
          <p:cNvSpPr txBox="1"/>
          <p:nvPr/>
        </p:nvSpPr>
        <p:spPr>
          <a:xfrm>
            <a:off x="4717732" y="1924143"/>
            <a:ext cx="1916461" cy="261610"/>
          </a:xfrm>
          <a:prstGeom prst="rect">
            <a:avLst/>
          </a:prstGeom>
          <a:noFill/>
        </p:spPr>
        <p:txBody>
          <a:bodyPr wrap="square" rtlCol="0">
            <a:spAutoFit/>
          </a:bodyPr>
          <a:lstStyle/>
          <a:p>
            <a:r>
              <a:rPr kumimoji="1" lang="ja-JP" altLang="en-US" sz="1100" b="1" dirty="0">
                <a:solidFill>
                  <a:schemeClr val="accent6"/>
                </a:solidFill>
              </a:rPr>
              <a:t>リース契約画面</a:t>
            </a:r>
            <a:endParaRPr kumimoji="1" lang="en-US" altLang="ja-JP" sz="1100" b="1" dirty="0">
              <a:solidFill>
                <a:schemeClr val="accent6"/>
              </a:solidFill>
            </a:endParaRPr>
          </a:p>
        </p:txBody>
      </p:sp>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リース期間の決定</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lang="ja-JP" altLang="en-US" sz="1600" dirty="0">
                <a:solidFill>
                  <a:srgbClr val="000000"/>
                </a:solidFill>
              </a:rPr>
              <a:t>「解約不能期間」に「延長オプション期間」と「解約オプション期間」を加えて決定します</a:t>
            </a:r>
            <a:endParaRPr kumimoji="1" lang="ja-JP" altLang="en-US" sz="1600" dirty="0">
              <a:solidFill>
                <a:srgbClr val="000000"/>
              </a:solidFill>
            </a:endParaRP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CABE8F23-F91D-6C50-FF73-F0C9390743AC}"/>
              </a:ext>
            </a:extLst>
          </p:cNvPr>
          <p:cNvSpPr txBox="1">
            <a:spLocks/>
          </p:cNvSpPr>
          <p:nvPr/>
        </p:nvSpPr>
        <p:spPr>
          <a:xfrm>
            <a:off x="287999" y="1275606"/>
            <a:ext cx="8602552"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解約不能期間＋延長オプション期間をリース期間へ設定することにより、既存機能で対応可能です</a:t>
            </a:r>
          </a:p>
          <a:p>
            <a:pPr>
              <a:lnSpc>
                <a:spcPts val="1900"/>
              </a:lnSpc>
              <a:buClr>
                <a:srgbClr val="F9BE00"/>
              </a:buClr>
            </a:pPr>
            <a:endParaRPr lang="en-US" altLang="ja-JP" sz="1400" dirty="0">
              <a:solidFill>
                <a:schemeClr val="tx1">
                  <a:lumMod val="75000"/>
                  <a:lumOff val="25000"/>
                </a:schemeClr>
              </a:solidFill>
            </a:endParaRPr>
          </a:p>
        </p:txBody>
      </p:sp>
      <p:sp>
        <p:nvSpPr>
          <p:cNvPr id="32" name="正方形/長方形 31">
            <a:extLst>
              <a:ext uri="{FF2B5EF4-FFF2-40B4-BE49-F238E27FC236}">
                <a16:creationId xmlns:a16="http://schemas.microsoft.com/office/drawing/2014/main" id="{E9F311B4-C684-1152-1549-54E994D975C2}"/>
              </a:ext>
            </a:extLst>
          </p:cNvPr>
          <p:cNvSpPr/>
          <p:nvPr/>
        </p:nvSpPr>
        <p:spPr>
          <a:xfrm>
            <a:off x="395804" y="3032270"/>
            <a:ext cx="2412000" cy="612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３</a:t>
            </a:r>
            <a:r>
              <a:rPr kumimoji="1" lang="ja-JP" altLang="en-US" sz="1200" dirty="0">
                <a:solidFill>
                  <a:schemeClr val="bg1"/>
                </a:solidFill>
              </a:rPr>
              <a:t>年</a:t>
            </a:r>
          </a:p>
        </p:txBody>
      </p:sp>
      <p:sp>
        <p:nvSpPr>
          <p:cNvPr id="33" name="正方形/長方形 32">
            <a:extLst>
              <a:ext uri="{FF2B5EF4-FFF2-40B4-BE49-F238E27FC236}">
                <a16:creationId xmlns:a16="http://schemas.microsoft.com/office/drawing/2014/main" id="{1B59C509-19C9-74AB-D85B-7F2055A3DF24}"/>
              </a:ext>
            </a:extLst>
          </p:cNvPr>
          <p:cNvSpPr/>
          <p:nvPr/>
        </p:nvSpPr>
        <p:spPr>
          <a:xfrm>
            <a:off x="2087804" y="3061587"/>
            <a:ext cx="720000" cy="562363"/>
          </a:xfrm>
          <a:prstGeom prst="rect">
            <a:avLst/>
          </a:prstGeom>
          <a:solidFill>
            <a:schemeClr val="accent6">
              <a:lumMod val="60000"/>
              <a:lumOff val="40000"/>
            </a:schemeClr>
          </a:solid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１</a:t>
            </a:r>
            <a:r>
              <a:rPr kumimoji="1" lang="ja-JP" altLang="en-US" sz="1200" dirty="0">
                <a:solidFill>
                  <a:schemeClr val="bg1"/>
                </a:solidFill>
              </a:rPr>
              <a:t>年</a:t>
            </a:r>
          </a:p>
        </p:txBody>
      </p:sp>
      <p:sp>
        <p:nvSpPr>
          <p:cNvPr id="34" name="正方形/長方形 33">
            <a:extLst>
              <a:ext uri="{FF2B5EF4-FFF2-40B4-BE49-F238E27FC236}">
                <a16:creationId xmlns:a16="http://schemas.microsoft.com/office/drawing/2014/main" id="{BC7C2F12-EFF5-D8CE-6C46-BEF7A5FE4F9F}"/>
              </a:ext>
            </a:extLst>
          </p:cNvPr>
          <p:cNvSpPr/>
          <p:nvPr/>
        </p:nvSpPr>
        <p:spPr>
          <a:xfrm>
            <a:off x="2843968" y="3028099"/>
            <a:ext cx="1440000" cy="612000"/>
          </a:xfrm>
          <a:prstGeom prst="rect">
            <a:avLst/>
          </a:prstGeom>
          <a:solidFill>
            <a:schemeClr val="accent2"/>
          </a:solid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２年</a:t>
            </a:r>
          </a:p>
        </p:txBody>
      </p:sp>
      <p:sp>
        <p:nvSpPr>
          <p:cNvPr id="35" name="正方形/長方形 34">
            <a:extLst>
              <a:ext uri="{FF2B5EF4-FFF2-40B4-BE49-F238E27FC236}">
                <a16:creationId xmlns:a16="http://schemas.microsoft.com/office/drawing/2014/main" id="{9820D8F1-25C8-1AC5-213D-02D8D2BED69F}"/>
              </a:ext>
            </a:extLst>
          </p:cNvPr>
          <p:cNvSpPr/>
          <p:nvPr/>
        </p:nvSpPr>
        <p:spPr>
          <a:xfrm>
            <a:off x="373735" y="2829879"/>
            <a:ext cx="2445778" cy="1052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6" name="テキスト ボックス 35">
            <a:extLst>
              <a:ext uri="{FF2B5EF4-FFF2-40B4-BE49-F238E27FC236}">
                <a16:creationId xmlns:a16="http://schemas.microsoft.com/office/drawing/2014/main" id="{D82E75E3-774B-C77D-5549-4D91FD6DC845}"/>
              </a:ext>
            </a:extLst>
          </p:cNvPr>
          <p:cNvSpPr txBox="1"/>
          <p:nvPr/>
        </p:nvSpPr>
        <p:spPr>
          <a:xfrm>
            <a:off x="1090369" y="2710158"/>
            <a:ext cx="756084" cy="261610"/>
          </a:xfrm>
          <a:prstGeom prst="rect">
            <a:avLst/>
          </a:prstGeom>
          <a:solidFill>
            <a:schemeClr val="bg1"/>
          </a:solidFill>
          <a:ln>
            <a:noFill/>
          </a:ln>
        </p:spPr>
        <p:txBody>
          <a:bodyPr wrap="square" rtlCol="0">
            <a:spAutoFit/>
          </a:bodyPr>
          <a:lstStyle/>
          <a:p>
            <a:pPr algn="ctr"/>
            <a:r>
              <a:rPr lang="ja-JP" altLang="en-US" sz="1050" dirty="0"/>
              <a:t>契約期間</a:t>
            </a:r>
            <a:endParaRPr kumimoji="1" lang="ja-JP" altLang="en-US" sz="1050" dirty="0"/>
          </a:p>
        </p:txBody>
      </p:sp>
      <p:sp>
        <p:nvSpPr>
          <p:cNvPr id="37" name="テキスト ボックス 36">
            <a:extLst>
              <a:ext uri="{FF2B5EF4-FFF2-40B4-BE49-F238E27FC236}">
                <a16:creationId xmlns:a16="http://schemas.microsoft.com/office/drawing/2014/main" id="{4DA740E1-DC70-7229-8463-48413E5041EC}"/>
              </a:ext>
            </a:extLst>
          </p:cNvPr>
          <p:cNvSpPr txBox="1"/>
          <p:nvPr/>
        </p:nvSpPr>
        <p:spPr>
          <a:xfrm>
            <a:off x="381743" y="3751555"/>
            <a:ext cx="2430000" cy="261610"/>
          </a:xfrm>
          <a:prstGeom prst="rect">
            <a:avLst/>
          </a:prstGeom>
          <a:solidFill>
            <a:schemeClr val="bg1"/>
          </a:solidFill>
          <a:ln>
            <a:noFill/>
          </a:ln>
        </p:spPr>
        <p:txBody>
          <a:bodyPr wrap="square" rtlCol="0">
            <a:spAutoFit/>
          </a:bodyPr>
          <a:lstStyle/>
          <a:p>
            <a:pPr algn="ctr"/>
            <a:endParaRPr kumimoji="1" lang="ja-JP" altLang="en-US" sz="1050" dirty="0"/>
          </a:p>
        </p:txBody>
      </p:sp>
      <p:cxnSp>
        <p:nvCxnSpPr>
          <p:cNvPr id="38" name="直線矢印コネクタ 37">
            <a:extLst>
              <a:ext uri="{FF2B5EF4-FFF2-40B4-BE49-F238E27FC236}">
                <a16:creationId xmlns:a16="http://schemas.microsoft.com/office/drawing/2014/main" id="{ECF4B94C-2EB1-1A15-4871-A43C908AF7D0}"/>
              </a:ext>
            </a:extLst>
          </p:cNvPr>
          <p:cNvCxnSpPr>
            <a:cxnSpLocks/>
          </p:cNvCxnSpPr>
          <p:nvPr/>
        </p:nvCxnSpPr>
        <p:spPr>
          <a:xfrm>
            <a:off x="381743" y="3765983"/>
            <a:ext cx="1688794" cy="0"/>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434917F7-A64A-B30A-AC47-509329432AC6}"/>
              </a:ext>
            </a:extLst>
          </p:cNvPr>
          <p:cNvCxnSpPr>
            <a:cxnSpLocks/>
          </p:cNvCxnSpPr>
          <p:nvPr/>
        </p:nvCxnSpPr>
        <p:spPr>
          <a:xfrm flipV="1">
            <a:off x="2094992" y="3765983"/>
            <a:ext cx="712812" cy="1693"/>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718D1030-DA4F-25E2-7103-83864E17D8A2}"/>
              </a:ext>
            </a:extLst>
          </p:cNvPr>
          <p:cNvSpPr txBox="1"/>
          <p:nvPr/>
        </p:nvSpPr>
        <p:spPr>
          <a:xfrm>
            <a:off x="828349" y="3688638"/>
            <a:ext cx="756084" cy="200055"/>
          </a:xfrm>
          <a:prstGeom prst="rect">
            <a:avLst/>
          </a:prstGeom>
          <a:solidFill>
            <a:schemeClr val="bg1"/>
          </a:solidFill>
          <a:ln>
            <a:noFill/>
          </a:ln>
        </p:spPr>
        <p:txBody>
          <a:bodyPr wrap="square" rtlCol="0">
            <a:spAutoFit/>
          </a:bodyPr>
          <a:lstStyle/>
          <a:p>
            <a:pPr algn="ctr"/>
            <a:r>
              <a:rPr lang="ja-JP" altLang="en-US" sz="700" b="1" dirty="0"/>
              <a:t>解約不能期間</a:t>
            </a:r>
            <a:endParaRPr kumimoji="1" lang="ja-JP" altLang="en-US" sz="700" b="1" dirty="0"/>
          </a:p>
        </p:txBody>
      </p:sp>
      <p:cxnSp>
        <p:nvCxnSpPr>
          <p:cNvPr id="41" name="直線矢印コネクタ 40">
            <a:extLst>
              <a:ext uri="{FF2B5EF4-FFF2-40B4-BE49-F238E27FC236}">
                <a16:creationId xmlns:a16="http://schemas.microsoft.com/office/drawing/2014/main" id="{30F3FF3B-2FF7-BAE4-0FEB-50FA41A4915B}"/>
              </a:ext>
            </a:extLst>
          </p:cNvPr>
          <p:cNvCxnSpPr>
            <a:cxnSpLocks/>
          </p:cNvCxnSpPr>
          <p:nvPr/>
        </p:nvCxnSpPr>
        <p:spPr>
          <a:xfrm>
            <a:off x="2818615" y="3765983"/>
            <a:ext cx="1465353" cy="0"/>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626185C2-A1AC-3223-1BB9-84B6C15C2F46}"/>
              </a:ext>
            </a:extLst>
          </p:cNvPr>
          <p:cNvSpPr txBox="1"/>
          <p:nvPr/>
        </p:nvSpPr>
        <p:spPr>
          <a:xfrm>
            <a:off x="3062850" y="3682305"/>
            <a:ext cx="1002236" cy="200055"/>
          </a:xfrm>
          <a:prstGeom prst="rect">
            <a:avLst/>
          </a:prstGeom>
          <a:solidFill>
            <a:schemeClr val="bg1"/>
          </a:solidFill>
          <a:ln>
            <a:noFill/>
          </a:ln>
        </p:spPr>
        <p:txBody>
          <a:bodyPr wrap="square" rtlCol="0">
            <a:spAutoFit/>
          </a:bodyPr>
          <a:lstStyle/>
          <a:p>
            <a:pPr algn="ctr"/>
            <a:r>
              <a:rPr kumimoji="1" lang="ja-JP" altLang="en-US" sz="700" b="1" dirty="0"/>
              <a:t>延長オプション期間</a:t>
            </a:r>
          </a:p>
        </p:txBody>
      </p:sp>
      <p:sp>
        <p:nvSpPr>
          <p:cNvPr id="43" name="テキスト ボックス 42">
            <a:extLst>
              <a:ext uri="{FF2B5EF4-FFF2-40B4-BE49-F238E27FC236}">
                <a16:creationId xmlns:a16="http://schemas.microsoft.com/office/drawing/2014/main" id="{79D1CDA6-2F56-0A89-F6AF-149603D32850}"/>
              </a:ext>
            </a:extLst>
          </p:cNvPr>
          <p:cNvSpPr txBox="1"/>
          <p:nvPr/>
        </p:nvSpPr>
        <p:spPr>
          <a:xfrm>
            <a:off x="2309624" y="3671847"/>
            <a:ext cx="282156" cy="200055"/>
          </a:xfrm>
          <a:prstGeom prst="rect">
            <a:avLst/>
          </a:prstGeom>
          <a:solidFill>
            <a:schemeClr val="bg1"/>
          </a:solidFill>
          <a:ln>
            <a:noFill/>
          </a:ln>
        </p:spPr>
        <p:txBody>
          <a:bodyPr wrap="square" rtlCol="0">
            <a:spAutoFit/>
          </a:bodyPr>
          <a:lstStyle/>
          <a:p>
            <a:pPr algn="ctr"/>
            <a:endParaRPr kumimoji="1" lang="en-US" altLang="ja-JP" sz="700" b="1" dirty="0"/>
          </a:p>
        </p:txBody>
      </p:sp>
      <p:sp>
        <p:nvSpPr>
          <p:cNvPr id="44" name="テキスト ボックス 43">
            <a:extLst>
              <a:ext uri="{FF2B5EF4-FFF2-40B4-BE49-F238E27FC236}">
                <a16:creationId xmlns:a16="http://schemas.microsoft.com/office/drawing/2014/main" id="{CEB342B7-EB67-DA3E-AA5B-7AB67E97766E}"/>
              </a:ext>
            </a:extLst>
          </p:cNvPr>
          <p:cNvSpPr txBox="1"/>
          <p:nvPr/>
        </p:nvSpPr>
        <p:spPr>
          <a:xfrm>
            <a:off x="2039047" y="3681059"/>
            <a:ext cx="828708" cy="307777"/>
          </a:xfrm>
          <a:prstGeom prst="rect">
            <a:avLst/>
          </a:prstGeom>
          <a:noFill/>
          <a:ln>
            <a:noFill/>
          </a:ln>
        </p:spPr>
        <p:txBody>
          <a:bodyPr wrap="square" rtlCol="0">
            <a:spAutoFit/>
          </a:bodyPr>
          <a:lstStyle/>
          <a:p>
            <a:pPr algn="ctr"/>
            <a:r>
              <a:rPr kumimoji="1" lang="ja-JP" altLang="en-US" sz="700" b="1" dirty="0"/>
              <a:t>解約</a:t>
            </a:r>
            <a:endParaRPr kumimoji="1" lang="en-US" altLang="ja-JP" sz="700" b="1" dirty="0"/>
          </a:p>
          <a:p>
            <a:pPr algn="ctr"/>
            <a:r>
              <a:rPr lang="ja-JP" altLang="en-US" sz="700" b="1" dirty="0"/>
              <a:t>オプション期間</a:t>
            </a:r>
            <a:endParaRPr kumimoji="1" lang="ja-JP" altLang="en-US" sz="700" b="1" dirty="0"/>
          </a:p>
        </p:txBody>
      </p:sp>
      <p:sp>
        <p:nvSpPr>
          <p:cNvPr id="45" name="矢印: 左右 44">
            <a:extLst>
              <a:ext uri="{FF2B5EF4-FFF2-40B4-BE49-F238E27FC236}">
                <a16:creationId xmlns:a16="http://schemas.microsoft.com/office/drawing/2014/main" id="{7C079427-EF1F-48B2-1295-FA569AB545AE}"/>
              </a:ext>
            </a:extLst>
          </p:cNvPr>
          <p:cNvSpPr/>
          <p:nvPr/>
        </p:nvSpPr>
        <p:spPr>
          <a:xfrm>
            <a:off x="2083011" y="3935111"/>
            <a:ext cx="2200958" cy="396044"/>
          </a:xfrm>
          <a:prstGeom prst="leftRightArrow">
            <a:avLst>
              <a:gd name="adj1" fmla="val 50000"/>
              <a:gd name="adj2" fmla="val 29324"/>
            </a:avLst>
          </a:prstGeom>
          <a:ln w="12700">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sz="1050" dirty="0">
                <a:solidFill>
                  <a:schemeClr val="bg1"/>
                </a:solidFill>
              </a:rPr>
              <a:t>「合理的に確実」と判断</a:t>
            </a:r>
          </a:p>
        </p:txBody>
      </p:sp>
      <p:sp>
        <p:nvSpPr>
          <p:cNvPr id="54" name="矢印: 左右 53">
            <a:extLst>
              <a:ext uri="{FF2B5EF4-FFF2-40B4-BE49-F238E27FC236}">
                <a16:creationId xmlns:a16="http://schemas.microsoft.com/office/drawing/2014/main" id="{259376EC-4B26-5B63-F439-85238C7F266D}"/>
              </a:ext>
            </a:extLst>
          </p:cNvPr>
          <p:cNvSpPr/>
          <p:nvPr/>
        </p:nvSpPr>
        <p:spPr>
          <a:xfrm>
            <a:off x="373735" y="4263938"/>
            <a:ext cx="3910233" cy="396044"/>
          </a:xfrm>
          <a:prstGeom prst="leftRightArrow">
            <a:avLst>
              <a:gd name="adj1" fmla="val 50000"/>
              <a:gd name="adj2" fmla="val 27601"/>
            </a:avLst>
          </a:prstGeom>
          <a:solidFill>
            <a:schemeClr val="accent1"/>
          </a:solidFill>
          <a:ln w="12700">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sz="1100" b="1" dirty="0">
                <a:solidFill>
                  <a:schemeClr val="bg1"/>
                </a:solidFill>
              </a:rPr>
              <a:t>リース期間：５年</a:t>
            </a:r>
          </a:p>
        </p:txBody>
      </p:sp>
      <p:sp>
        <p:nvSpPr>
          <p:cNvPr id="72" name="テキスト プレースホルダー 2">
            <a:extLst>
              <a:ext uri="{FF2B5EF4-FFF2-40B4-BE49-F238E27FC236}">
                <a16:creationId xmlns:a16="http://schemas.microsoft.com/office/drawing/2014/main" id="{CE67818E-C8DE-C1C7-1ED8-074787678B17}"/>
              </a:ext>
            </a:extLst>
          </p:cNvPr>
          <p:cNvSpPr txBox="1">
            <a:spLocks/>
          </p:cNvSpPr>
          <p:nvPr/>
        </p:nvSpPr>
        <p:spPr>
          <a:xfrm>
            <a:off x="462928" y="1965951"/>
            <a:ext cx="3731846"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800" dirty="0">
                <a:solidFill>
                  <a:schemeClr val="tx1">
                    <a:lumMod val="75000"/>
                    <a:lumOff val="25000"/>
                  </a:schemeClr>
                </a:solidFill>
              </a:rPr>
              <a:t>（例）契約期間が３年間で２年経過すると解約できる（解約オプション）。</a:t>
            </a:r>
            <a:endParaRPr lang="en-US" altLang="ja-JP" sz="800" dirty="0">
              <a:solidFill>
                <a:schemeClr val="tx1">
                  <a:lumMod val="75000"/>
                  <a:lumOff val="25000"/>
                </a:schemeClr>
              </a:solidFill>
            </a:endParaRPr>
          </a:p>
          <a:p>
            <a:pPr>
              <a:lnSpc>
                <a:spcPts val="1900"/>
              </a:lnSpc>
              <a:buClr>
                <a:srgbClr val="F9BE00"/>
              </a:buClr>
            </a:pPr>
            <a:r>
              <a:rPr lang="ja-JP" altLang="en-US" sz="800" dirty="0">
                <a:solidFill>
                  <a:schemeClr val="tx1">
                    <a:lumMod val="75000"/>
                    <a:lumOff val="25000"/>
                  </a:schemeClr>
                </a:solidFill>
              </a:rPr>
              <a:t>　　　また、契約終了後は２年延長できる（延長オプション）</a:t>
            </a:r>
            <a:endParaRPr lang="en-US" altLang="ja-JP" sz="800" dirty="0">
              <a:solidFill>
                <a:schemeClr val="tx1">
                  <a:lumMod val="75000"/>
                  <a:lumOff val="25000"/>
                </a:schemeClr>
              </a:solidFill>
            </a:endParaRPr>
          </a:p>
          <a:p>
            <a:pPr>
              <a:lnSpc>
                <a:spcPts val="1900"/>
              </a:lnSpc>
              <a:buClr>
                <a:srgbClr val="F9BE00"/>
              </a:buClr>
            </a:pPr>
            <a:r>
              <a:rPr lang="ja-JP" altLang="en-US" sz="800" dirty="0">
                <a:solidFill>
                  <a:schemeClr val="tx1">
                    <a:lumMod val="75000"/>
                    <a:lumOff val="25000"/>
                  </a:schemeClr>
                </a:solidFill>
              </a:rPr>
              <a:t>　　　会社は契約終了後も２年間契約延長することが合理的に確実と判断した</a:t>
            </a:r>
            <a:endParaRPr lang="en-US" altLang="ja-JP" sz="800" dirty="0">
              <a:solidFill>
                <a:schemeClr val="tx1">
                  <a:lumMod val="75000"/>
                  <a:lumOff val="25000"/>
                </a:schemeClr>
              </a:solidFill>
            </a:endParaRPr>
          </a:p>
        </p:txBody>
      </p:sp>
      <p:sp>
        <p:nvSpPr>
          <p:cNvPr id="73" name="正方形/長方形 72">
            <a:extLst>
              <a:ext uri="{FF2B5EF4-FFF2-40B4-BE49-F238E27FC236}">
                <a16:creationId xmlns:a16="http://schemas.microsoft.com/office/drawing/2014/main" id="{B7CA6D32-4A5B-4B37-E1B5-49B0BB39D36F}"/>
              </a:ext>
            </a:extLst>
          </p:cNvPr>
          <p:cNvSpPr/>
          <p:nvPr/>
        </p:nvSpPr>
        <p:spPr>
          <a:xfrm>
            <a:off x="381742" y="1983278"/>
            <a:ext cx="3902225" cy="715796"/>
          </a:xfrm>
          <a:prstGeom prst="rect">
            <a:avLst/>
          </a:prstGeom>
          <a:noFill/>
          <a:ln w="6350">
            <a:solidFill>
              <a:schemeClr val="bg2">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BB8ECE5B-44E0-0109-7434-BD0CFA675E3D}"/>
              </a:ext>
            </a:extLst>
          </p:cNvPr>
          <p:cNvSpPr/>
          <p:nvPr/>
        </p:nvSpPr>
        <p:spPr>
          <a:xfrm>
            <a:off x="4811104" y="3052964"/>
            <a:ext cx="1431356" cy="2036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80" name="正方形/長方形 79">
            <a:extLst>
              <a:ext uri="{FF2B5EF4-FFF2-40B4-BE49-F238E27FC236}">
                <a16:creationId xmlns:a16="http://schemas.microsoft.com/office/drawing/2014/main" id="{0222F8BD-E161-A16C-594A-AE33781828E3}"/>
              </a:ext>
            </a:extLst>
          </p:cNvPr>
          <p:cNvSpPr/>
          <p:nvPr/>
        </p:nvSpPr>
        <p:spPr>
          <a:xfrm>
            <a:off x="4848667" y="3556252"/>
            <a:ext cx="2341947" cy="5951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「合理的に確実」と判断した</a:t>
            </a:r>
            <a:endParaRPr lang="en-US" altLang="ja-JP" sz="1100" dirty="0"/>
          </a:p>
          <a:p>
            <a:pPr algn="ctr"/>
            <a:r>
              <a:rPr kumimoji="1" lang="ja-JP" altLang="en-US" sz="1100" dirty="0"/>
              <a:t>期間を含めて、</a:t>
            </a:r>
            <a:r>
              <a:rPr lang="ja-JP" altLang="en-US" sz="1100" dirty="0"/>
              <a:t>リース期間を入力</a:t>
            </a:r>
            <a:endParaRPr kumimoji="1" lang="ja-JP" altLang="en-US" sz="1100" dirty="0"/>
          </a:p>
        </p:txBody>
      </p:sp>
      <p:cxnSp>
        <p:nvCxnSpPr>
          <p:cNvPr id="81" name="直線コネクタ 80">
            <a:extLst>
              <a:ext uri="{FF2B5EF4-FFF2-40B4-BE49-F238E27FC236}">
                <a16:creationId xmlns:a16="http://schemas.microsoft.com/office/drawing/2014/main" id="{151DAEB5-7641-A6D9-1FEC-0C8E79D590F7}"/>
              </a:ext>
            </a:extLst>
          </p:cNvPr>
          <p:cNvCxnSpPr>
            <a:cxnSpLocks/>
            <a:stCxn id="75" idx="2"/>
          </p:cNvCxnSpPr>
          <p:nvPr/>
        </p:nvCxnSpPr>
        <p:spPr>
          <a:xfrm>
            <a:off x="5526782" y="3256619"/>
            <a:ext cx="584521" cy="3834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矢印: 五方向 18">
            <a:extLst>
              <a:ext uri="{FF2B5EF4-FFF2-40B4-BE49-F238E27FC236}">
                <a16:creationId xmlns:a16="http://schemas.microsoft.com/office/drawing/2014/main" id="{B53BFE63-734D-ADA9-2A20-DAEB89E12D89}"/>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0" name="矢印: 五方向 19">
            <a:extLst>
              <a:ext uri="{FF2B5EF4-FFF2-40B4-BE49-F238E27FC236}">
                <a16:creationId xmlns:a16="http://schemas.microsoft.com/office/drawing/2014/main" id="{105D88F4-9B9C-C75D-9A77-C68C7467E0A7}"/>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1" name="矢印: 五方向 20">
            <a:extLst>
              <a:ext uri="{FF2B5EF4-FFF2-40B4-BE49-F238E27FC236}">
                <a16:creationId xmlns:a16="http://schemas.microsoft.com/office/drawing/2014/main" id="{9D5FB81C-5A11-5FCF-835B-6813CD6F7CAE}"/>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2" name="矢印: 五方向 21">
            <a:extLst>
              <a:ext uri="{FF2B5EF4-FFF2-40B4-BE49-F238E27FC236}">
                <a16:creationId xmlns:a16="http://schemas.microsoft.com/office/drawing/2014/main" id="{CAD84C0B-81F3-772C-4ECE-9F1FE0673C8E}"/>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3" name="矢印: 五方向 22">
            <a:extLst>
              <a:ext uri="{FF2B5EF4-FFF2-40B4-BE49-F238E27FC236}">
                <a16:creationId xmlns:a16="http://schemas.microsoft.com/office/drawing/2014/main" id="{8CF7FC17-1CE2-1A6C-5945-2FD07BFB73EF}"/>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4" name="矢印: 五方向 23">
            <a:extLst>
              <a:ext uri="{FF2B5EF4-FFF2-40B4-BE49-F238E27FC236}">
                <a16:creationId xmlns:a16="http://schemas.microsoft.com/office/drawing/2014/main" id="{0025C4E7-0D78-069A-7D27-859D54F8C3E6}"/>
              </a:ext>
            </a:extLst>
          </p:cNvPr>
          <p:cNvSpPr/>
          <p:nvPr/>
        </p:nvSpPr>
        <p:spPr>
          <a:xfrm>
            <a:off x="3158578"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EB2B64F5-A0C9-3944-AEF2-6ED341425BA4}"/>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矢印: 五方向 25">
            <a:extLst>
              <a:ext uri="{FF2B5EF4-FFF2-40B4-BE49-F238E27FC236}">
                <a16:creationId xmlns:a16="http://schemas.microsoft.com/office/drawing/2014/main" id="{3E33A480-366E-43C9-01BD-24C71F03E7AB}"/>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9" name="正方形/長方形 8">
            <a:extLst>
              <a:ext uri="{FF2B5EF4-FFF2-40B4-BE49-F238E27FC236}">
                <a16:creationId xmlns:a16="http://schemas.microsoft.com/office/drawing/2014/main" id="{6B63F6DD-B735-A24B-3EC0-808350F5A83A}"/>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既存機能</a:t>
            </a:r>
            <a:endParaRPr kumimoji="1" lang="ja-JP" altLang="en-US" sz="1400" b="1" dirty="0"/>
          </a:p>
        </p:txBody>
      </p:sp>
    </p:spTree>
    <p:extLst>
      <p:ext uri="{BB962C8B-B14F-4D97-AF65-F5344CB8AC3E}">
        <p14:creationId xmlns:p14="http://schemas.microsoft.com/office/powerpoint/2010/main" val="3481741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E0FABF18-0B75-DC10-CA9B-D76FD9DD6697}"/>
              </a:ext>
            </a:extLst>
          </p:cNvPr>
          <p:cNvGrpSpPr/>
          <p:nvPr/>
        </p:nvGrpSpPr>
        <p:grpSpPr>
          <a:xfrm>
            <a:off x="4656232" y="2591416"/>
            <a:ext cx="3952492" cy="2159130"/>
            <a:chOff x="4656232" y="2737372"/>
            <a:chExt cx="3952492" cy="2159130"/>
          </a:xfrm>
        </p:grpSpPr>
        <p:pic>
          <p:nvPicPr>
            <p:cNvPr id="28" name="図 27">
              <a:extLst>
                <a:ext uri="{FF2B5EF4-FFF2-40B4-BE49-F238E27FC236}">
                  <a16:creationId xmlns:a16="http://schemas.microsoft.com/office/drawing/2014/main" id="{E8D8351E-292B-19C1-AB17-ADE9979ABC39}"/>
                </a:ext>
              </a:extLst>
            </p:cNvPr>
            <p:cNvPicPr>
              <a:picLocks noChangeAspect="1"/>
            </p:cNvPicPr>
            <p:nvPr/>
          </p:nvPicPr>
          <p:blipFill>
            <a:blip r:embed="rId2"/>
            <a:stretch>
              <a:fillRect/>
            </a:stretch>
          </p:blipFill>
          <p:spPr>
            <a:xfrm>
              <a:off x="4657001" y="2737372"/>
              <a:ext cx="3951723" cy="2159130"/>
            </a:xfrm>
            <a:prstGeom prst="rect">
              <a:avLst/>
            </a:prstGeom>
            <a:ln>
              <a:solidFill>
                <a:schemeClr val="bg1">
                  <a:lumMod val="75000"/>
                </a:schemeClr>
              </a:solidFill>
            </a:ln>
          </p:spPr>
        </p:pic>
        <p:pic>
          <p:nvPicPr>
            <p:cNvPr id="17" name="図 16">
              <a:extLst>
                <a:ext uri="{FF2B5EF4-FFF2-40B4-BE49-F238E27FC236}">
                  <a16:creationId xmlns:a16="http://schemas.microsoft.com/office/drawing/2014/main" id="{99C4C40A-5508-F4DA-03DC-03BA44D07A1A}"/>
                </a:ext>
              </a:extLst>
            </p:cNvPr>
            <p:cNvPicPr>
              <a:picLocks noChangeAspect="1"/>
            </p:cNvPicPr>
            <p:nvPr/>
          </p:nvPicPr>
          <p:blipFill>
            <a:blip r:embed="rId3"/>
            <a:stretch>
              <a:fillRect/>
            </a:stretch>
          </p:blipFill>
          <p:spPr>
            <a:xfrm flipV="1">
              <a:off x="4656232" y="2762868"/>
              <a:ext cx="940864" cy="45719"/>
            </a:xfrm>
            <a:prstGeom prst="rect">
              <a:avLst/>
            </a:prstGeom>
          </p:spPr>
        </p:pic>
      </p:grpSp>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a:xfrm>
            <a:off x="198000" y="576000"/>
            <a:ext cx="6678256" cy="324000"/>
          </a:xfrm>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使用権資産・リース負債の計上（取得価額相当額の計算）</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リース開始日にリース料総額の現在価値で使用権資産・リース負債を計上します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87999" y="1275606"/>
            <a:ext cx="8602552"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使用権資産の取得価額は、付随費用・除去債務費用・リースインセンティブを考慮する必要があるため、</a:t>
            </a:r>
          </a:p>
          <a:p>
            <a:pPr>
              <a:lnSpc>
                <a:spcPts val="1900"/>
              </a:lnSpc>
              <a:buClr>
                <a:srgbClr val="F9BE00"/>
              </a:buClr>
            </a:pPr>
            <a:r>
              <a:rPr lang="ja-JP" altLang="en-US" sz="1400" dirty="0">
                <a:solidFill>
                  <a:srgbClr val="000000"/>
                </a:solidFill>
              </a:rPr>
              <a:t>使用権資産の取得価額の変更入力が可能になります</a:t>
            </a:r>
          </a:p>
          <a:p>
            <a:pPr>
              <a:lnSpc>
                <a:spcPts val="1900"/>
              </a:lnSpc>
              <a:buClr>
                <a:srgbClr val="F9BE00"/>
              </a:buClr>
            </a:pPr>
            <a:r>
              <a:rPr lang="ja-JP" altLang="en-US" sz="1400" dirty="0">
                <a:solidFill>
                  <a:srgbClr val="000000"/>
                </a:solidFill>
              </a:rPr>
              <a:t>リース取得仕訳作成時、割引現在価値以外の増減金額分はリース負債とは別科目で計上されます</a:t>
            </a:r>
            <a:endParaRPr lang="en-US" altLang="ja-JP" sz="1400" dirty="0">
              <a:solidFill>
                <a:srgbClr val="000000"/>
              </a:solidFill>
            </a:endParaRPr>
          </a:p>
        </p:txBody>
      </p:sp>
      <p:sp>
        <p:nvSpPr>
          <p:cNvPr id="20" name="正方形/長方形 19">
            <a:extLst>
              <a:ext uri="{FF2B5EF4-FFF2-40B4-BE49-F238E27FC236}">
                <a16:creationId xmlns:a16="http://schemas.microsoft.com/office/drawing/2014/main" id="{798D0CA9-C9C4-93F8-32C5-1B744EE0490B}"/>
              </a:ext>
            </a:extLst>
          </p:cNvPr>
          <p:cNvSpPr/>
          <p:nvPr/>
        </p:nvSpPr>
        <p:spPr>
          <a:xfrm>
            <a:off x="627387" y="2652648"/>
            <a:ext cx="1620000" cy="13293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使用権資産</a:t>
            </a:r>
          </a:p>
        </p:txBody>
      </p:sp>
      <p:sp>
        <p:nvSpPr>
          <p:cNvPr id="21" name="正方形/長方形 20">
            <a:extLst>
              <a:ext uri="{FF2B5EF4-FFF2-40B4-BE49-F238E27FC236}">
                <a16:creationId xmlns:a16="http://schemas.microsoft.com/office/drawing/2014/main" id="{270A4024-8F3F-69F6-9D79-E620F1D52A50}"/>
              </a:ext>
            </a:extLst>
          </p:cNvPr>
          <p:cNvSpPr/>
          <p:nvPr/>
        </p:nvSpPr>
        <p:spPr>
          <a:xfrm>
            <a:off x="627387" y="3982005"/>
            <a:ext cx="1620000" cy="360000"/>
          </a:xfrm>
          <a:prstGeom prst="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lumMod val="75000"/>
                    <a:lumOff val="25000"/>
                  </a:schemeClr>
                </a:solidFill>
              </a:rPr>
              <a:t>リースインセンティブ</a:t>
            </a:r>
          </a:p>
        </p:txBody>
      </p:sp>
      <p:sp>
        <p:nvSpPr>
          <p:cNvPr id="22" name="正方形/長方形 21">
            <a:extLst>
              <a:ext uri="{FF2B5EF4-FFF2-40B4-BE49-F238E27FC236}">
                <a16:creationId xmlns:a16="http://schemas.microsoft.com/office/drawing/2014/main" id="{B596E01E-28F3-C307-FD5D-4386F5A8A1F5}"/>
              </a:ext>
            </a:extLst>
          </p:cNvPr>
          <p:cNvSpPr/>
          <p:nvPr/>
        </p:nvSpPr>
        <p:spPr>
          <a:xfrm>
            <a:off x="2431863" y="3125277"/>
            <a:ext cx="1620000" cy="1231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割引現在価値</a:t>
            </a:r>
            <a:endParaRPr kumimoji="1" lang="ja-JP" altLang="en-US" sz="1200" dirty="0">
              <a:solidFill>
                <a:schemeClr val="bg1"/>
              </a:solidFill>
            </a:endParaRPr>
          </a:p>
        </p:txBody>
      </p:sp>
      <p:sp>
        <p:nvSpPr>
          <p:cNvPr id="23" name="正方形/長方形 22">
            <a:extLst>
              <a:ext uri="{FF2B5EF4-FFF2-40B4-BE49-F238E27FC236}">
                <a16:creationId xmlns:a16="http://schemas.microsoft.com/office/drawing/2014/main" id="{E0EF11B2-DACE-8B60-8663-D8A05C934D0B}"/>
              </a:ext>
            </a:extLst>
          </p:cNvPr>
          <p:cNvSpPr/>
          <p:nvPr/>
        </p:nvSpPr>
        <p:spPr>
          <a:xfrm>
            <a:off x="627387" y="2652648"/>
            <a:ext cx="1620000" cy="47263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付随費用</a:t>
            </a:r>
            <a:endParaRPr lang="en-US" altLang="ja-JP" sz="1200" dirty="0">
              <a:solidFill>
                <a:schemeClr val="bg1"/>
              </a:solidFill>
            </a:endParaRPr>
          </a:p>
          <a:p>
            <a:pPr algn="ctr"/>
            <a:r>
              <a:rPr kumimoji="1" lang="ja-JP" altLang="en-US" sz="1200" dirty="0">
                <a:solidFill>
                  <a:schemeClr val="bg1"/>
                </a:solidFill>
              </a:rPr>
              <a:t>除去債務費用</a:t>
            </a:r>
          </a:p>
        </p:txBody>
      </p:sp>
      <p:cxnSp>
        <p:nvCxnSpPr>
          <p:cNvPr id="27" name="直線コネクタ 26">
            <a:extLst>
              <a:ext uri="{FF2B5EF4-FFF2-40B4-BE49-F238E27FC236}">
                <a16:creationId xmlns:a16="http://schemas.microsoft.com/office/drawing/2014/main" id="{1627E455-81B7-694A-18C6-EB514D6AA481}"/>
              </a:ext>
            </a:extLst>
          </p:cNvPr>
          <p:cNvCxnSpPr>
            <a:cxnSpLocks/>
          </p:cNvCxnSpPr>
          <p:nvPr/>
        </p:nvCxnSpPr>
        <p:spPr>
          <a:xfrm>
            <a:off x="451643" y="4342005"/>
            <a:ext cx="3816000" cy="0"/>
          </a:xfrm>
          <a:prstGeom prst="line">
            <a:avLst/>
          </a:prstGeom>
          <a:effectLst>
            <a:outerShdw blurRad="127000" dist="127000" dir="6000000" algn="t" rotWithShape="0">
              <a:schemeClr val="tx1">
                <a:alpha val="50000"/>
              </a:schemeClr>
            </a:outerShdw>
            <a:reflection blurRad="6350" stA="52000" endA="300" endPos="35000" dir="5400000" sy="-100000" algn="bl" rotWithShape="0"/>
          </a:effectLst>
        </p:spPr>
        <p:style>
          <a:lnRef idx="1">
            <a:schemeClr val="dk1"/>
          </a:lnRef>
          <a:fillRef idx="0">
            <a:schemeClr val="dk1"/>
          </a:fillRef>
          <a:effectRef idx="0">
            <a:schemeClr val="dk1"/>
          </a:effectRef>
          <a:fontRef idx="minor">
            <a:schemeClr val="tx1"/>
          </a:fontRef>
        </p:style>
      </p:cxnSp>
      <p:sp>
        <p:nvSpPr>
          <p:cNvPr id="29" name="正方形/長方形 28">
            <a:extLst>
              <a:ext uri="{FF2B5EF4-FFF2-40B4-BE49-F238E27FC236}">
                <a16:creationId xmlns:a16="http://schemas.microsoft.com/office/drawing/2014/main" id="{3828C0D4-CA27-29F4-B76F-76C097185D4D}"/>
              </a:ext>
            </a:extLst>
          </p:cNvPr>
          <p:cNvSpPr/>
          <p:nvPr/>
        </p:nvSpPr>
        <p:spPr>
          <a:xfrm>
            <a:off x="331123" y="2512434"/>
            <a:ext cx="3960440" cy="1903551"/>
          </a:xfrm>
          <a:prstGeom prst="rect">
            <a:avLst/>
          </a:prstGeom>
          <a:noFill/>
          <a:ln w="63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2"/>
              </a:solidFill>
            </a:endParaRPr>
          </a:p>
        </p:txBody>
      </p:sp>
      <p:sp>
        <p:nvSpPr>
          <p:cNvPr id="25" name="二等辺三角形 24">
            <a:extLst>
              <a:ext uri="{FF2B5EF4-FFF2-40B4-BE49-F238E27FC236}">
                <a16:creationId xmlns:a16="http://schemas.microsoft.com/office/drawing/2014/main" id="{E4B079DF-DFB9-BB6E-0ACC-1968146F3AC9}"/>
              </a:ext>
            </a:extLst>
          </p:cNvPr>
          <p:cNvSpPr/>
          <p:nvPr/>
        </p:nvSpPr>
        <p:spPr>
          <a:xfrm rot="18219035">
            <a:off x="905795" y="4258062"/>
            <a:ext cx="268616" cy="522973"/>
          </a:xfrm>
          <a:prstGeom prst="triangle">
            <a:avLst/>
          </a:prstGeom>
          <a:solidFill>
            <a:srgbClr val="008C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角丸四角形吹き出し 5">
            <a:extLst>
              <a:ext uri="{FF2B5EF4-FFF2-40B4-BE49-F238E27FC236}">
                <a16:creationId xmlns:a16="http://schemas.microsoft.com/office/drawing/2014/main" id="{F3B2D6D5-89C7-4CB3-6D7C-ADF6D6AF3978}"/>
              </a:ext>
            </a:extLst>
          </p:cNvPr>
          <p:cNvSpPr/>
          <p:nvPr/>
        </p:nvSpPr>
        <p:spPr>
          <a:xfrm>
            <a:off x="1081790" y="4401359"/>
            <a:ext cx="2951848" cy="402639"/>
          </a:xfrm>
          <a:prstGeom prst="wedgeRoundRectCallout">
            <a:avLst>
              <a:gd name="adj1" fmla="val -37870"/>
              <a:gd name="adj2" fmla="val -35683"/>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t>取得価額＝割引現在価値＋付随費用</a:t>
            </a:r>
            <a:endParaRPr kumimoji="1" lang="en-US" altLang="ja-JP" sz="1200" dirty="0"/>
          </a:p>
          <a:p>
            <a:r>
              <a:rPr kumimoji="1" lang="en-US" altLang="ja-JP" sz="1200" dirty="0"/>
              <a:t>+</a:t>
            </a:r>
            <a:r>
              <a:rPr kumimoji="1" lang="ja-JP" altLang="en-US" sz="1200" dirty="0"/>
              <a:t>資産除去債務－リースインセンティブ</a:t>
            </a:r>
            <a:endParaRPr kumimoji="1" lang="en-US" altLang="ja-JP" sz="1200" dirty="0"/>
          </a:p>
        </p:txBody>
      </p:sp>
      <p:sp>
        <p:nvSpPr>
          <p:cNvPr id="30" name="正方形/長方形 29">
            <a:extLst>
              <a:ext uri="{FF2B5EF4-FFF2-40B4-BE49-F238E27FC236}">
                <a16:creationId xmlns:a16="http://schemas.microsoft.com/office/drawing/2014/main" id="{2674C72C-6BC9-A13B-6041-F9702C4E514C}"/>
              </a:ext>
            </a:extLst>
          </p:cNvPr>
          <p:cNvSpPr/>
          <p:nvPr/>
        </p:nvSpPr>
        <p:spPr>
          <a:xfrm>
            <a:off x="1106502" y="2406768"/>
            <a:ext cx="661771" cy="199436"/>
          </a:xfrm>
          <a:prstGeom prst="rect">
            <a:avLst/>
          </a:prstGeom>
          <a:ln w="12700">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solidFill>
                  <a:schemeClr val="tx1">
                    <a:lumMod val="75000"/>
                    <a:lumOff val="25000"/>
                  </a:schemeClr>
                </a:solidFill>
              </a:rPr>
              <a:t>資産</a:t>
            </a:r>
          </a:p>
        </p:txBody>
      </p:sp>
      <p:sp>
        <p:nvSpPr>
          <p:cNvPr id="31" name="正方形/長方形 30">
            <a:extLst>
              <a:ext uri="{FF2B5EF4-FFF2-40B4-BE49-F238E27FC236}">
                <a16:creationId xmlns:a16="http://schemas.microsoft.com/office/drawing/2014/main" id="{313ECE81-8339-CD8A-196B-EA8B20B7F089}"/>
              </a:ext>
            </a:extLst>
          </p:cNvPr>
          <p:cNvSpPr/>
          <p:nvPr/>
        </p:nvSpPr>
        <p:spPr>
          <a:xfrm>
            <a:off x="2910977" y="2406768"/>
            <a:ext cx="661771" cy="199436"/>
          </a:xfrm>
          <a:prstGeom prst="rect">
            <a:avLst/>
          </a:prstGeom>
          <a:ln w="12700">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solidFill>
                  <a:schemeClr val="tx1">
                    <a:lumMod val="75000"/>
                    <a:lumOff val="25000"/>
                  </a:schemeClr>
                </a:solidFill>
              </a:rPr>
              <a:t>負債</a:t>
            </a:r>
            <a:endParaRPr kumimoji="1" lang="ja-JP" altLang="en-US" sz="1050" dirty="0">
              <a:solidFill>
                <a:schemeClr val="tx1">
                  <a:lumMod val="75000"/>
                  <a:lumOff val="25000"/>
                </a:schemeClr>
              </a:solidFill>
            </a:endParaRPr>
          </a:p>
        </p:txBody>
      </p:sp>
      <p:sp>
        <p:nvSpPr>
          <p:cNvPr id="32" name="テキスト ボックス 31">
            <a:extLst>
              <a:ext uri="{FF2B5EF4-FFF2-40B4-BE49-F238E27FC236}">
                <a16:creationId xmlns:a16="http://schemas.microsoft.com/office/drawing/2014/main" id="{08DE1BA2-D458-B8A6-FF48-CB6B02982EAC}"/>
              </a:ext>
            </a:extLst>
          </p:cNvPr>
          <p:cNvSpPr txBox="1"/>
          <p:nvPr/>
        </p:nvSpPr>
        <p:spPr>
          <a:xfrm>
            <a:off x="4657001" y="2348766"/>
            <a:ext cx="1916461" cy="261610"/>
          </a:xfrm>
          <a:prstGeom prst="rect">
            <a:avLst/>
          </a:prstGeom>
          <a:noFill/>
        </p:spPr>
        <p:txBody>
          <a:bodyPr wrap="square" rtlCol="0">
            <a:spAutoFit/>
          </a:bodyPr>
          <a:lstStyle/>
          <a:p>
            <a:r>
              <a:rPr kumimoji="1" lang="ja-JP" altLang="en-US" sz="1100" b="1" dirty="0">
                <a:solidFill>
                  <a:schemeClr val="accent6"/>
                </a:solidFill>
              </a:rPr>
              <a:t>固定資産入力画面</a:t>
            </a:r>
            <a:endParaRPr kumimoji="1" lang="en-US" altLang="ja-JP" sz="1100" b="1" dirty="0">
              <a:solidFill>
                <a:schemeClr val="accent6"/>
              </a:solidFill>
            </a:endParaRPr>
          </a:p>
        </p:txBody>
      </p:sp>
      <p:sp>
        <p:nvSpPr>
          <p:cNvPr id="33" name="正方形/長方形 32">
            <a:extLst>
              <a:ext uri="{FF2B5EF4-FFF2-40B4-BE49-F238E27FC236}">
                <a16:creationId xmlns:a16="http://schemas.microsoft.com/office/drawing/2014/main" id="{1D2BC93C-6E19-9A4A-C23B-24873F7484A8}"/>
              </a:ext>
            </a:extLst>
          </p:cNvPr>
          <p:cNvSpPr/>
          <p:nvPr/>
        </p:nvSpPr>
        <p:spPr>
          <a:xfrm>
            <a:off x="7093926" y="3891133"/>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34" name="正方形/長方形 33">
            <a:extLst>
              <a:ext uri="{FF2B5EF4-FFF2-40B4-BE49-F238E27FC236}">
                <a16:creationId xmlns:a16="http://schemas.microsoft.com/office/drawing/2014/main" id="{1D23380E-89E1-07D5-0825-10EA084C3A9A}"/>
              </a:ext>
            </a:extLst>
          </p:cNvPr>
          <p:cNvSpPr/>
          <p:nvPr/>
        </p:nvSpPr>
        <p:spPr>
          <a:xfrm>
            <a:off x="4850340" y="3854372"/>
            <a:ext cx="1916461" cy="65829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t>明細情報の２行目以降に</a:t>
            </a:r>
            <a:endParaRPr lang="en-US" altLang="ja-JP" sz="1100" dirty="0"/>
          </a:p>
          <a:p>
            <a:pPr algn="ctr"/>
            <a:r>
              <a:rPr lang="ja-JP" altLang="en-US" sz="1100" dirty="0"/>
              <a:t>付随費用等を入力する</a:t>
            </a:r>
            <a:endParaRPr kumimoji="1" lang="ja-JP" altLang="en-US" sz="1100" dirty="0"/>
          </a:p>
        </p:txBody>
      </p:sp>
      <p:cxnSp>
        <p:nvCxnSpPr>
          <p:cNvPr id="36" name="直線コネクタ 35">
            <a:extLst>
              <a:ext uri="{FF2B5EF4-FFF2-40B4-BE49-F238E27FC236}">
                <a16:creationId xmlns:a16="http://schemas.microsoft.com/office/drawing/2014/main" id="{1E6D0D14-D1D2-A38C-7AFF-DE1447169B6E}"/>
              </a:ext>
            </a:extLst>
          </p:cNvPr>
          <p:cNvCxnSpPr>
            <a:cxnSpLocks/>
          </p:cNvCxnSpPr>
          <p:nvPr/>
        </p:nvCxnSpPr>
        <p:spPr>
          <a:xfrm flipH="1">
            <a:off x="5615231" y="3648267"/>
            <a:ext cx="489417" cy="28644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矢印: 五方向 18">
            <a:extLst>
              <a:ext uri="{FF2B5EF4-FFF2-40B4-BE49-F238E27FC236}">
                <a16:creationId xmlns:a16="http://schemas.microsoft.com/office/drawing/2014/main" id="{D3D9ACD2-6FB2-CEA5-F87F-2FC947B9D594}"/>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矢印: 五方向 25">
            <a:extLst>
              <a:ext uri="{FF2B5EF4-FFF2-40B4-BE49-F238E27FC236}">
                <a16:creationId xmlns:a16="http://schemas.microsoft.com/office/drawing/2014/main" id="{80425EFE-8EB0-D8DF-2170-0B9E74093536}"/>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5" name="矢印: 五方向 34">
            <a:extLst>
              <a:ext uri="{FF2B5EF4-FFF2-40B4-BE49-F238E27FC236}">
                <a16:creationId xmlns:a16="http://schemas.microsoft.com/office/drawing/2014/main" id="{0829B56D-62F7-A73D-DC74-090311BFAA30}"/>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7" name="矢印: 五方向 36">
            <a:extLst>
              <a:ext uri="{FF2B5EF4-FFF2-40B4-BE49-F238E27FC236}">
                <a16:creationId xmlns:a16="http://schemas.microsoft.com/office/drawing/2014/main" id="{3B4FC303-0EEF-9F6A-FEAE-96512D9FA01B}"/>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8" name="矢印: 五方向 37">
            <a:extLst>
              <a:ext uri="{FF2B5EF4-FFF2-40B4-BE49-F238E27FC236}">
                <a16:creationId xmlns:a16="http://schemas.microsoft.com/office/drawing/2014/main" id="{87DBD3B1-CCC5-564A-F3B0-34A98C156F9D}"/>
              </a:ext>
            </a:extLst>
          </p:cNvPr>
          <p:cNvSpPr/>
          <p:nvPr/>
        </p:nvSpPr>
        <p:spPr>
          <a:xfrm>
            <a:off x="4166690"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39" name="矢印: 五方向 38">
            <a:extLst>
              <a:ext uri="{FF2B5EF4-FFF2-40B4-BE49-F238E27FC236}">
                <a16:creationId xmlns:a16="http://schemas.microsoft.com/office/drawing/2014/main" id="{ECB0CDB5-B910-9680-8B25-C9FEF7CADDB9}"/>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40" name="矢印: 五方向 39">
            <a:extLst>
              <a:ext uri="{FF2B5EF4-FFF2-40B4-BE49-F238E27FC236}">
                <a16:creationId xmlns:a16="http://schemas.microsoft.com/office/drawing/2014/main" id="{FBAD6D1C-E818-84FF-D0AF-312966F94802}"/>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41" name="矢印: 五方向 40">
            <a:extLst>
              <a:ext uri="{FF2B5EF4-FFF2-40B4-BE49-F238E27FC236}">
                <a16:creationId xmlns:a16="http://schemas.microsoft.com/office/drawing/2014/main" id="{59EDE44A-6280-53D2-0F09-4CFC6D8B44AB}"/>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8" name="正方形/長方形 7">
            <a:extLst>
              <a:ext uri="{FF2B5EF4-FFF2-40B4-BE49-F238E27FC236}">
                <a16:creationId xmlns:a16="http://schemas.microsoft.com/office/drawing/2014/main" id="{BC815BD0-39D5-5497-83C1-D630794B2DA9}"/>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spTree>
    <p:extLst>
      <p:ext uri="{BB962C8B-B14F-4D97-AF65-F5344CB8AC3E}">
        <p14:creationId xmlns:p14="http://schemas.microsoft.com/office/powerpoint/2010/main" val="393128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0D0E1050-645F-E9B2-42E2-E7808BB2B58D}"/>
              </a:ext>
            </a:extLst>
          </p:cNvPr>
          <p:cNvGrpSpPr/>
          <p:nvPr/>
        </p:nvGrpSpPr>
        <p:grpSpPr>
          <a:xfrm>
            <a:off x="514909" y="2304049"/>
            <a:ext cx="4677215" cy="2499949"/>
            <a:chOff x="514909" y="2466311"/>
            <a:chExt cx="4677215" cy="2499949"/>
          </a:xfrm>
        </p:grpSpPr>
        <p:pic>
          <p:nvPicPr>
            <p:cNvPr id="8" name="図 7">
              <a:extLst>
                <a:ext uri="{FF2B5EF4-FFF2-40B4-BE49-F238E27FC236}">
                  <a16:creationId xmlns:a16="http://schemas.microsoft.com/office/drawing/2014/main" id="{A16BACC1-43BF-648C-3BDC-5DF03387A4D8}"/>
                </a:ext>
              </a:extLst>
            </p:cNvPr>
            <p:cNvPicPr>
              <a:picLocks noChangeAspect="1"/>
            </p:cNvPicPr>
            <p:nvPr/>
          </p:nvPicPr>
          <p:blipFill>
            <a:blip r:embed="rId2"/>
            <a:stretch>
              <a:fillRect/>
            </a:stretch>
          </p:blipFill>
          <p:spPr>
            <a:xfrm>
              <a:off x="514909" y="2466311"/>
              <a:ext cx="4677215" cy="2499949"/>
            </a:xfrm>
            <a:prstGeom prst="rect">
              <a:avLst/>
            </a:prstGeom>
            <a:ln>
              <a:solidFill>
                <a:schemeClr val="bg1">
                  <a:lumMod val="75000"/>
                </a:schemeClr>
              </a:solidFill>
            </a:ln>
          </p:spPr>
        </p:pic>
        <p:pic>
          <p:nvPicPr>
            <p:cNvPr id="23" name="図 22">
              <a:extLst>
                <a:ext uri="{FF2B5EF4-FFF2-40B4-BE49-F238E27FC236}">
                  <a16:creationId xmlns:a16="http://schemas.microsoft.com/office/drawing/2014/main" id="{F9ACDB76-A67E-5842-3450-EB25B7EA7324}"/>
                </a:ext>
              </a:extLst>
            </p:cNvPr>
            <p:cNvPicPr>
              <a:picLocks noChangeAspect="1"/>
            </p:cNvPicPr>
            <p:nvPr/>
          </p:nvPicPr>
          <p:blipFill>
            <a:blip r:embed="rId3"/>
            <a:stretch>
              <a:fillRect/>
            </a:stretch>
          </p:blipFill>
          <p:spPr>
            <a:xfrm flipV="1">
              <a:off x="708448" y="2487770"/>
              <a:ext cx="940864" cy="45719"/>
            </a:xfrm>
            <a:prstGeom prst="rect">
              <a:avLst/>
            </a:prstGeom>
          </p:spPr>
        </p:pic>
      </p:grpSp>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使用権資産・リース負債の計上（取引分類自動判定）</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リース開始日にリース料総額の現在価値で使用権資産・リース負債を計上します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87999" y="1275606"/>
            <a:ext cx="8602552"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リース契約登録時の取引分類判定において、金額基準による判定機能（契約単位）を追加します</a:t>
            </a:r>
          </a:p>
          <a:p>
            <a:pPr>
              <a:lnSpc>
                <a:spcPts val="1900"/>
              </a:lnSpc>
              <a:buClr>
                <a:srgbClr val="F9BE00"/>
              </a:buClr>
            </a:pPr>
            <a:r>
              <a:rPr lang="ja-JP" altLang="en-US" sz="1400" dirty="0">
                <a:solidFill>
                  <a:srgbClr val="000000"/>
                </a:solidFill>
              </a:rPr>
              <a:t>会社独自の方針による金額設定が可能です</a:t>
            </a:r>
          </a:p>
        </p:txBody>
      </p:sp>
      <p:sp>
        <p:nvSpPr>
          <p:cNvPr id="9" name="テキスト ボックス 8">
            <a:extLst>
              <a:ext uri="{FF2B5EF4-FFF2-40B4-BE49-F238E27FC236}">
                <a16:creationId xmlns:a16="http://schemas.microsoft.com/office/drawing/2014/main" id="{1C058446-9966-44F4-3775-EB2A980A3F2B}"/>
              </a:ext>
            </a:extLst>
          </p:cNvPr>
          <p:cNvSpPr txBox="1"/>
          <p:nvPr/>
        </p:nvSpPr>
        <p:spPr>
          <a:xfrm>
            <a:off x="539196" y="2076698"/>
            <a:ext cx="1916461" cy="261610"/>
          </a:xfrm>
          <a:prstGeom prst="rect">
            <a:avLst/>
          </a:prstGeom>
          <a:noFill/>
        </p:spPr>
        <p:txBody>
          <a:bodyPr wrap="square" rtlCol="0">
            <a:spAutoFit/>
          </a:bodyPr>
          <a:lstStyle/>
          <a:p>
            <a:r>
              <a:rPr kumimoji="1" lang="en-US" altLang="ja-JP" sz="1100" b="1" dirty="0">
                <a:solidFill>
                  <a:schemeClr val="accent6"/>
                </a:solidFill>
              </a:rPr>
              <a:t>FA</a:t>
            </a:r>
            <a:r>
              <a:rPr kumimoji="1" lang="ja-JP" altLang="en-US" sz="1100" b="1" dirty="0">
                <a:solidFill>
                  <a:schemeClr val="accent6"/>
                </a:solidFill>
              </a:rPr>
              <a:t>会社方針マスタ</a:t>
            </a:r>
            <a:endParaRPr kumimoji="1" lang="en-US" altLang="ja-JP" sz="1100" b="1" dirty="0">
              <a:solidFill>
                <a:schemeClr val="accent6"/>
              </a:solidFill>
            </a:endParaRPr>
          </a:p>
        </p:txBody>
      </p:sp>
      <p:sp>
        <p:nvSpPr>
          <p:cNvPr id="10" name="正方形/長方形 9">
            <a:extLst>
              <a:ext uri="{FF2B5EF4-FFF2-40B4-BE49-F238E27FC236}">
                <a16:creationId xmlns:a16="http://schemas.microsoft.com/office/drawing/2014/main" id="{77A1B8BC-7901-3885-D6EA-CA8492E16A21}"/>
              </a:ext>
            </a:extLst>
          </p:cNvPr>
          <p:cNvSpPr/>
          <p:nvPr/>
        </p:nvSpPr>
        <p:spPr>
          <a:xfrm>
            <a:off x="1332000" y="3705632"/>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11" name="正方形/長方形 10">
            <a:extLst>
              <a:ext uri="{FF2B5EF4-FFF2-40B4-BE49-F238E27FC236}">
                <a16:creationId xmlns:a16="http://schemas.microsoft.com/office/drawing/2014/main" id="{FA141320-DF52-9557-2929-A82DD6FC2F5B}"/>
              </a:ext>
            </a:extLst>
          </p:cNvPr>
          <p:cNvSpPr/>
          <p:nvPr/>
        </p:nvSpPr>
        <p:spPr>
          <a:xfrm>
            <a:off x="5401808" y="2697174"/>
            <a:ext cx="2986700" cy="6574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FA</a:t>
            </a:r>
            <a:r>
              <a:rPr kumimoji="1" lang="ja-JP" altLang="en-US" sz="1100" dirty="0"/>
              <a:t>会社方針マスタに以下項目を追加</a:t>
            </a:r>
          </a:p>
          <a:p>
            <a:pPr algn="ctr"/>
            <a:r>
              <a:rPr kumimoji="1" lang="ja-JP" altLang="en-US" sz="1100" dirty="0"/>
              <a:t>・少額リース判定の利用有無</a:t>
            </a:r>
          </a:p>
          <a:p>
            <a:pPr algn="ctr"/>
            <a:r>
              <a:rPr kumimoji="1" lang="ja-JP" altLang="en-US" sz="1100" dirty="0"/>
              <a:t>・少額リースの金額設定</a:t>
            </a:r>
          </a:p>
        </p:txBody>
      </p:sp>
      <p:cxnSp>
        <p:nvCxnSpPr>
          <p:cNvPr id="12" name="直線コネクタ 11">
            <a:extLst>
              <a:ext uri="{FF2B5EF4-FFF2-40B4-BE49-F238E27FC236}">
                <a16:creationId xmlns:a16="http://schemas.microsoft.com/office/drawing/2014/main" id="{7135D7C6-8CFB-0D25-280B-247B2048F7EA}"/>
              </a:ext>
            </a:extLst>
          </p:cNvPr>
          <p:cNvCxnSpPr>
            <a:cxnSpLocks/>
            <a:stCxn id="11" idx="1"/>
          </p:cNvCxnSpPr>
          <p:nvPr/>
        </p:nvCxnSpPr>
        <p:spPr>
          <a:xfrm flipH="1">
            <a:off x="4355976" y="3025892"/>
            <a:ext cx="1045832" cy="46371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DDD79108-BCB7-9650-0406-118026A38E1D}"/>
              </a:ext>
            </a:extLst>
          </p:cNvPr>
          <p:cNvSpPr txBox="1"/>
          <p:nvPr/>
        </p:nvSpPr>
        <p:spPr>
          <a:xfrm>
            <a:off x="5401808" y="3533699"/>
            <a:ext cx="3598471" cy="830997"/>
          </a:xfrm>
          <a:prstGeom prst="rect">
            <a:avLst/>
          </a:prstGeom>
          <a:noFill/>
        </p:spPr>
        <p:txBody>
          <a:bodyPr wrap="square" rtlCol="0">
            <a:spAutoFit/>
          </a:bodyPr>
          <a:lstStyle/>
          <a:p>
            <a:r>
              <a:rPr lang="ja-JP" altLang="en-US" sz="1200" dirty="0"/>
              <a:t>設定金額以下のリース契約を登録した場合、</a:t>
            </a:r>
            <a:endParaRPr lang="en-US" altLang="ja-JP" sz="1200" dirty="0"/>
          </a:p>
          <a:p>
            <a:r>
              <a:rPr lang="ja-JP" altLang="en-US" sz="1200" dirty="0"/>
              <a:t>取引分類判定画面において「賃貸借処理」が</a:t>
            </a:r>
            <a:endParaRPr lang="en-US" altLang="ja-JP" sz="1200" dirty="0"/>
          </a:p>
          <a:p>
            <a:r>
              <a:rPr lang="ja-JP" altLang="en-US" sz="1200" dirty="0"/>
              <a:t>初期表示で選択されます</a:t>
            </a:r>
            <a:endParaRPr kumimoji="1" lang="en-US" altLang="ja-JP" sz="1200" dirty="0"/>
          </a:p>
          <a:p>
            <a:r>
              <a:rPr lang="ja-JP" altLang="en-US" sz="1200" dirty="0"/>
              <a:t>会社独自の金額基準を設けることも可能です</a:t>
            </a:r>
            <a:endParaRPr kumimoji="1" lang="en-US" altLang="ja-JP" sz="1200" dirty="0"/>
          </a:p>
        </p:txBody>
      </p:sp>
      <p:sp>
        <p:nvSpPr>
          <p:cNvPr id="27" name="矢印: 五方向 26">
            <a:extLst>
              <a:ext uri="{FF2B5EF4-FFF2-40B4-BE49-F238E27FC236}">
                <a16:creationId xmlns:a16="http://schemas.microsoft.com/office/drawing/2014/main" id="{C55E05F8-8017-BB22-D605-C7AB406F5F3D}"/>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8" name="矢印: 五方向 27">
            <a:extLst>
              <a:ext uri="{FF2B5EF4-FFF2-40B4-BE49-F238E27FC236}">
                <a16:creationId xmlns:a16="http://schemas.microsoft.com/office/drawing/2014/main" id="{540B15AF-308A-A327-CE3F-ABD5D1D3AAC3}"/>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9" name="矢印: 五方向 28">
            <a:extLst>
              <a:ext uri="{FF2B5EF4-FFF2-40B4-BE49-F238E27FC236}">
                <a16:creationId xmlns:a16="http://schemas.microsoft.com/office/drawing/2014/main" id="{1398C503-CE7C-8D55-82A5-4C9C69371AE7}"/>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0" name="矢印: 五方向 29">
            <a:extLst>
              <a:ext uri="{FF2B5EF4-FFF2-40B4-BE49-F238E27FC236}">
                <a16:creationId xmlns:a16="http://schemas.microsoft.com/office/drawing/2014/main" id="{A1712A74-F104-B6D7-7E1E-DFF13F27CAEF}"/>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1" name="矢印: 五方向 30">
            <a:extLst>
              <a:ext uri="{FF2B5EF4-FFF2-40B4-BE49-F238E27FC236}">
                <a16:creationId xmlns:a16="http://schemas.microsoft.com/office/drawing/2014/main" id="{D500E04D-F0CA-E849-0448-60197B759C86}"/>
              </a:ext>
            </a:extLst>
          </p:cNvPr>
          <p:cNvSpPr/>
          <p:nvPr/>
        </p:nvSpPr>
        <p:spPr>
          <a:xfrm>
            <a:off x="4166690"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32" name="矢印: 五方向 31">
            <a:extLst>
              <a:ext uri="{FF2B5EF4-FFF2-40B4-BE49-F238E27FC236}">
                <a16:creationId xmlns:a16="http://schemas.microsoft.com/office/drawing/2014/main" id="{28A8F949-60D9-957E-0EF4-763472018D90}"/>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3" name="矢印: 五方向 32">
            <a:extLst>
              <a:ext uri="{FF2B5EF4-FFF2-40B4-BE49-F238E27FC236}">
                <a16:creationId xmlns:a16="http://schemas.microsoft.com/office/drawing/2014/main" id="{DD6B77B3-1F6F-48BA-9D49-E59C7619C8DB}"/>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4" name="矢印: 五方向 33">
            <a:extLst>
              <a:ext uri="{FF2B5EF4-FFF2-40B4-BE49-F238E27FC236}">
                <a16:creationId xmlns:a16="http://schemas.microsoft.com/office/drawing/2014/main" id="{CBD57C3E-04B2-21BF-4D40-2D5AAC6B14FF}"/>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3" name="正方形/長方形 12">
            <a:extLst>
              <a:ext uri="{FF2B5EF4-FFF2-40B4-BE49-F238E27FC236}">
                <a16:creationId xmlns:a16="http://schemas.microsoft.com/office/drawing/2014/main" id="{E926C3BB-74AE-9F30-68A1-5B9CD37EC494}"/>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spTree>
    <p:extLst>
      <p:ext uri="{BB962C8B-B14F-4D97-AF65-F5344CB8AC3E}">
        <p14:creationId xmlns:p14="http://schemas.microsoft.com/office/powerpoint/2010/main" val="62799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使用権資産・リース負債の計上（消費税の計上）</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リース開始日にリース料総額の現在価値で使用権資産・リース負債を計上します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87999" y="1275606"/>
            <a:ext cx="8602552" cy="101439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令和７年度税制改正により、オペレーティングリース取引（会計：売買処理、税務：賃貸借処理）の際、</a:t>
            </a:r>
            <a:endParaRPr lang="en-US" altLang="ja-JP" sz="1400" dirty="0">
              <a:solidFill>
                <a:srgbClr val="000000"/>
              </a:solidFill>
            </a:endParaRPr>
          </a:p>
          <a:p>
            <a:pPr>
              <a:lnSpc>
                <a:spcPts val="1900"/>
              </a:lnSpc>
              <a:buClr>
                <a:srgbClr val="F9BE00"/>
              </a:buClr>
            </a:pPr>
            <a:r>
              <a:rPr lang="ja-JP" altLang="en-US" sz="1400" dirty="0">
                <a:solidFill>
                  <a:srgbClr val="000000"/>
                </a:solidFill>
              </a:rPr>
              <a:t>消費税の場合も会計上資産計上していてもリース料を支払うべき日に属する課税期間において仕入税額控除を適用する機能を追加予定です</a:t>
            </a:r>
          </a:p>
          <a:p>
            <a:pPr>
              <a:lnSpc>
                <a:spcPts val="1900"/>
              </a:lnSpc>
              <a:buClr>
                <a:srgbClr val="F9BE00"/>
              </a:buClr>
            </a:pPr>
            <a:endParaRPr lang="ja-JP" altLang="en-US" sz="1400" dirty="0">
              <a:solidFill>
                <a:schemeClr val="tx1">
                  <a:lumMod val="75000"/>
                  <a:lumOff val="25000"/>
                </a:schemeClr>
              </a:solidFill>
            </a:endParaRPr>
          </a:p>
        </p:txBody>
      </p:sp>
      <p:sp>
        <p:nvSpPr>
          <p:cNvPr id="8" name="矢印: 五方向 7">
            <a:extLst>
              <a:ext uri="{FF2B5EF4-FFF2-40B4-BE49-F238E27FC236}">
                <a16:creationId xmlns:a16="http://schemas.microsoft.com/office/drawing/2014/main" id="{AD459F22-2F58-A2F1-034A-A74AC7A8B663}"/>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9" name="矢印: 五方向 18">
            <a:extLst>
              <a:ext uri="{FF2B5EF4-FFF2-40B4-BE49-F238E27FC236}">
                <a16:creationId xmlns:a16="http://schemas.microsoft.com/office/drawing/2014/main" id="{8C6ABB43-FB18-7BFA-00B0-63FD2152527E}"/>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0" name="矢印: 五方向 19">
            <a:extLst>
              <a:ext uri="{FF2B5EF4-FFF2-40B4-BE49-F238E27FC236}">
                <a16:creationId xmlns:a16="http://schemas.microsoft.com/office/drawing/2014/main" id="{458A16F8-FF1D-A54D-23A5-28D80D5D0F60}"/>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1" name="矢印: 五方向 20">
            <a:extLst>
              <a:ext uri="{FF2B5EF4-FFF2-40B4-BE49-F238E27FC236}">
                <a16:creationId xmlns:a16="http://schemas.microsoft.com/office/drawing/2014/main" id="{D03D6861-1A80-3817-8182-9539844BB3BC}"/>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2" name="矢印: 五方向 21">
            <a:extLst>
              <a:ext uri="{FF2B5EF4-FFF2-40B4-BE49-F238E27FC236}">
                <a16:creationId xmlns:a16="http://schemas.microsoft.com/office/drawing/2014/main" id="{9E02E07B-A1E1-65EF-E646-1AFA01D64EAF}"/>
              </a:ext>
            </a:extLst>
          </p:cNvPr>
          <p:cNvSpPr/>
          <p:nvPr/>
        </p:nvSpPr>
        <p:spPr>
          <a:xfrm>
            <a:off x="4166690"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3" name="矢印: 五方向 22">
            <a:extLst>
              <a:ext uri="{FF2B5EF4-FFF2-40B4-BE49-F238E27FC236}">
                <a16:creationId xmlns:a16="http://schemas.microsoft.com/office/drawing/2014/main" id="{0CB94B60-77BB-1246-D543-61071A49C90B}"/>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4" name="矢印: 五方向 23">
            <a:extLst>
              <a:ext uri="{FF2B5EF4-FFF2-40B4-BE49-F238E27FC236}">
                <a16:creationId xmlns:a16="http://schemas.microsoft.com/office/drawing/2014/main" id="{BB9E78B7-5B4C-B967-89ED-C27562BEA3C3}"/>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39F91870-8074-410D-4DE4-E829C1C4C487}"/>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9" name="テキスト ボックス 8">
            <a:extLst>
              <a:ext uri="{FF2B5EF4-FFF2-40B4-BE49-F238E27FC236}">
                <a16:creationId xmlns:a16="http://schemas.microsoft.com/office/drawing/2014/main" id="{789A5350-7E21-ECE3-39BE-4284E76B97AF}"/>
              </a:ext>
            </a:extLst>
          </p:cNvPr>
          <p:cNvSpPr txBox="1"/>
          <p:nvPr/>
        </p:nvSpPr>
        <p:spPr>
          <a:xfrm>
            <a:off x="4217477" y="4640353"/>
            <a:ext cx="4673074" cy="246221"/>
          </a:xfrm>
          <a:prstGeom prst="rect">
            <a:avLst/>
          </a:prstGeom>
          <a:noFill/>
        </p:spPr>
        <p:txBody>
          <a:bodyPr wrap="none" rtlCol="0">
            <a:spAutoFit/>
          </a:bodyPr>
          <a:lstStyle/>
          <a:p>
            <a:r>
              <a:rPr lang="en-US" altLang="ja-JP" sz="1000" dirty="0">
                <a:solidFill>
                  <a:srgbClr val="000000"/>
                </a:solidFill>
              </a:rPr>
              <a:t>※</a:t>
            </a:r>
            <a:r>
              <a:rPr lang="ja-JP" altLang="en-US" sz="1000" dirty="0">
                <a:solidFill>
                  <a:srgbClr val="000000"/>
                </a:solidFill>
              </a:rPr>
              <a:t>今後、消費税法の改正内容によっては、仕様が変更になる可能性があります</a:t>
            </a:r>
            <a:endParaRPr lang="en-US" altLang="ja-JP" sz="1000" dirty="0">
              <a:solidFill>
                <a:srgbClr val="000000"/>
              </a:solidFill>
            </a:endParaRPr>
          </a:p>
        </p:txBody>
      </p:sp>
      <p:sp>
        <p:nvSpPr>
          <p:cNvPr id="10" name="テキスト ボックス 9">
            <a:extLst>
              <a:ext uri="{FF2B5EF4-FFF2-40B4-BE49-F238E27FC236}">
                <a16:creationId xmlns:a16="http://schemas.microsoft.com/office/drawing/2014/main" id="{02C94DF0-7FFB-E30B-65C0-FA86EED64199}"/>
              </a:ext>
            </a:extLst>
          </p:cNvPr>
          <p:cNvSpPr txBox="1"/>
          <p:nvPr/>
        </p:nvSpPr>
        <p:spPr>
          <a:xfrm>
            <a:off x="1043608" y="2546668"/>
            <a:ext cx="4036682" cy="584775"/>
          </a:xfrm>
          <a:prstGeom prst="rect">
            <a:avLst/>
          </a:prstGeom>
          <a:noFill/>
        </p:spPr>
        <p:txBody>
          <a:bodyPr wrap="none" rtlCol="0">
            <a:spAutoFit/>
          </a:bodyPr>
          <a:lstStyle/>
          <a:p>
            <a:r>
              <a:rPr kumimoji="1" lang="en-US" altLang="ja-JP" sz="1600" b="1" dirty="0">
                <a:solidFill>
                  <a:schemeClr val="tx2"/>
                </a:solidFill>
              </a:rPr>
              <a:t>【</a:t>
            </a:r>
            <a:r>
              <a:rPr kumimoji="1" lang="ja-JP" altLang="en-US" sz="1600" b="1" dirty="0">
                <a:solidFill>
                  <a:schemeClr val="tx2"/>
                </a:solidFill>
              </a:rPr>
              <a:t>取得時</a:t>
            </a:r>
            <a:r>
              <a:rPr kumimoji="1" lang="en-US" altLang="ja-JP" sz="1600" b="1" dirty="0">
                <a:solidFill>
                  <a:schemeClr val="tx2"/>
                </a:solidFill>
              </a:rPr>
              <a:t>】</a:t>
            </a:r>
          </a:p>
          <a:p>
            <a:r>
              <a:rPr kumimoji="1" lang="ja-JP" altLang="en-US" sz="1600" dirty="0">
                <a:solidFill>
                  <a:schemeClr val="tx2"/>
                </a:solidFill>
              </a:rPr>
              <a:t>　</a:t>
            </a:r>
            <a:r>
              <a:rPr kumimoji="1" lang="ja-JP" altLang="en-US" sz="1600" b="1" dirty="0">
                <a:solidFill>
                  <a:schemeClr val="tx2"/>
                </a:solidFill>
              </a:rPr>
              <a:t>リース資産　</a:t>
            </a:r>
            <a:r>
              <a:rPr kumimoji="1" lang="en-US" altLang="ja-JP" sz="1600" b="1" dirty="0">
                <a:solidFill>
                  <a:schemeClr val="tx2"/>
                </a:solidFill>
              </a:rPr>
              <a:t>xxx</a:t>
            </a:r>
            <a:r>
              <a:rPr kumimoji="1" lang="ja-JP" altLang="en-US" sz="1600" b="1" dirty="0">
                <a:solidFill>
                  <a:schemeClr val="tx2"/>
                </a:solidFill>
              </a:rPr>
              <a:t>　</a:t>
            </a:r>
            <a:r>
              <a:rPr kumimoji="1" lang="en-US" altLang="ja-JP" sz="1600" b="1" dirty="0">
                <a:solidFill>
                  <a:schemeClr val="tx2"/>
                </a:solidFill>
              </a:rPr>
              <a:t>/ </a:t>
            </a:r>
            <a:r>
              <a:rPr kumimoji="1" lang="ja-JP" altLang="en-US" sz="1600" b="1" dirty="0">
                <a:solidFill>
                  <a:schemeClr val="tx2"/>
                </a:solidFill>
              </a:rPr>
              <a:t>リース債務　</a:t>
            </a:r>
            <a:r>
              <a:rPr kumimoji="1" lang="en-US" altLang="ja-JP" sz="1600" b="1" dirty="0">
                <a:solidFill>
                  <a:schemeClr val="tx2"/>
                </a:solidFill>
              </a:rPr>
              <a:t>xxx</a:t>
            </a:r>
          </a:p>
        </p:txBody>
      </p:sp>
      <p:sp>
        <p:nvSpPr>
          <p:cNvPr id="12" name="テキスト ボックス 11">
            <a:extLst>
              <a:ext uri="{FF2B5EF4-FFF2-40B4-BE49-F238E27FC236}">
                <a16:creationId xmlns:a16="http://schemas.microsoft.com/office/drawing/2014/main" id="{C6633E43-B859-4F13-AFA7-FC637B50262F}"/>
              </a:ext>
            </a:extLst>
          </p:cNvPr>
          <p:cNvSpPr txBox="1"/>
          <p:nvPr/>
        </p:nvSpPr>
        <p:spPr>
          <a:xfrm>
            <a:off x="1059321" y="3572157"/>
            <a:ext cx="3815785" cy="830997"/>
          </a:xfrm>
          <a:prstGeom prst="rect">
            <a:avLst/>
          </a:prstGeom>
          <a:noFill/>
        </p:spPr>
        <p:txBody>
          <a:bodyPr wrap="square" rtlCol="0">
            <a:spAutoFit/>
          </a:bodyPr>
          <a:lstStyle/>
          <a:p>
            <a:r>
              <a:rPr kumimoji="1" lang="en-US" altLang="ja-JP" sz="1600" b="1" dirty="0">
                <a:solidFill>
                  <a:schemeClr val="tx2"/>
                </a:solidFill>
              </a:rPr>
              <a:t>【</a:t>
            </a:r>
            <a:r>
              <a:rPr kumimoji="1" lang="ja-JP" altLang="en-US" sz="1600" b="1" dirty="0">
                <a:solidFill>
                  <a:schemeClr val="tx2"/>
                </a:solidFill>
              </a:rPr>
              <a:t>返済</a:t>
            </a:r>
            <a:r>
              <a:rPr lang="ja-JP" altLang="en-US" sz="1600" b="1" dirty="0">
                <a:solidFill>
                  <a:schemeClr val="tx2"/>
                </a:solidFill>
              </a:rPr>
              <a:t>時</a:t>
            </a:r>
            <a:r>
              <a:rPr kumimoji="1" lang="en-US" altLang="ja-JP" sz="1600" b="1" dirty="0">
                <a:solidFill>
                  <a:schemeClr val="tx2"/>
                </a:solidFill>
              </a:rPr>
              <a:t>】</a:t>
            </a:r>
          </a:p>
          <a:p>
            <a:r>
              <a:rPr lang="ja-JP" altLang="en-US" sz="1600" b="1" dirty="0">
                <a:solidFill>
                  <a:schemeClr val="tx2"/>
                </a:solidFill>
              </a:rPr>
              <a:t>　リース債務　</a:t>
            </a:r>
            <a:r>
              <a:rPr lang="en-US" altLang="ja-JP" sz="1600" b="1" dirty="0">
                <a:solidFill>
                  <a:schemeClr val="tx2"/>
                </a:solidFill>
              </a:rPr>
              <a:t>xxx</a:t>
            </a:r>
            <a:r>
              <a:rPr lang="ja-JP" altLang="en-US" sz="1600" b="1" dirty="0">
                <a:solidFill>
                  <a:schemeClr val="tx2"/>
                </a:solidFill>
              </a:rPr>
              <a:t>　</a:t>
            </a:r>
            <a:r>
              <a:rPr lang="en-US" altLang="ja-JP" sz="1600" b="1" dirty="0">
                <a:solidFill>
                  <a:schemeClr val="tx2"/>
                </a:solidFill>
              </a:rPr>
              <a:t>/ </a:t>
            </a:r>
            <a:r>
              <a:rPr lang="ja-JP" altLang="en-US" sz="1600" b="1" dirty="0">
                <a:solidFill>
                  <a:schemeClr val="tx2"/>
                </a:solidFill>
              </a:rPr>
              <a:t>現預金　</a:t>
            </a:r>
            <a:r>
              <a:rPr lang="en-US" altLang="ja-JP" sz="1600" b="1" dirty="0">
                <a:solidFill>
                  <a:schemeClr val="tx2"/>
                </a:solidFill>
              </a:rPr>
              <a:t>xxx</a:t>
            </a:r>
          </a:p>
          <a:p>
            <a:r>
              <a:rPr kumimoji="1" lang="ja-JP" altLang="en-US" sz="1600" b="1" dirty="0">
                <a:solidFill>
                  <a:schemeClr val="tx2"/>
                </a:solidFill>
              </a:rPr>
              <a:t>　仮払消費税　</a:t>
            </a:r>
            <a:r>
              <a:rPr kumimoji="1" lang="en-US" altLang="ja-JP" sz="1600" b="1" dirty="0">
                <a:solidFill>
                  <a:schemeClr val="tx2"/>
                </a:solidFill>
              </a:rPr>
              <a:t>xxx</a:t>
            </a:r>
          </a:p>
        </p:txBody>
      </p:sp>
      <p:sp>
        <p:nvSpPr>
          <p:cNvPr id="15" name="正方形/長方形 14">
            <a:extLst>
              <a:ext uri="{FF2B5EF4-FFF2-40B4-BE49-F238E27FC236}">
                <a16:creationId xmlns:a16="http://schemas.microsoft.com/office/drawing/2014/main" id="{5F0E7F78-C882-D47E-608C-24A4625C7799}"/>
              </a:ext>
            </a:extLst>
          </p:cNvPr>
          <p:cNvSpPr/>
          <p:nvPr/>
        </p:nvSpPr>
        <p:spPr>
          <a:xfrm>
            <a:off x="1047103" y="2458800"/>
            <a:ext cx="4108817" cy="830240"/>
          </a:xfrm>
          <a:prstGeom prst="rect">
            <a:avLst/>
          </a:prstGeom>
          <a:noFill/>
          <a:ln>
            <a:solidFill>
              <a:schemeClr val="bg2">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FC23B02-95A1-0075-11F9-33210516AFE0}"/>
              </a:ext>
            </a:extLst>
          </p:cNvPr>
          <p:cNvSpPr/>
          <p:nvPr/>
        </p:nvSpPr>
        <p:spPr>
          <a:xfrm>
            <a:off x="1059321" y="3468871"/>
            <a:ext cx="4108817" cy="1014389"/>
          </a:xfrm>
          <a:prstGeom prst="rect">
            <a:avLst/>
          </a:prstGeom>
          <a:noFill/>
          <a:ln>
            <a:solidFill>
              <a:schemeClr val="bg2">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3BD0B827-1E5F-614C-554E-2E07D49AEC81}"/>
              </a:ext>
            </a:extLst>
          </p:cNvPr>
          <p:cNvGrpSpPr/>
          <p:nvPr/>
        </p:nvGrpSpPr>
        <p:grpSpPr>
          <a:xfrm>
            <a:off x="5064580" y="2424818"/>
            <a:ext cx="2612525" cy="714168"/>
            <a:chOff x="5004048" y="2457405"/>
            <a:chExt cx="2612525" cy="714168"/>
          </a:xfrm>
        </p:grpSpPr>
        <p:sp>
          <p:nvSpPr>
            <p:cNvPr id="17" name="正方形/長方形 16">
              <a:extLst>
                <a:ext uri="{FF2B5EF4-FFF2-40B4-BE49-F238E27FC236}">
                  <a16:creationId xmlns:a16="http://schemas.microsoft.com/office/drawing/2014/main" id="{54BEC2B1-4E70-958A-6307-751B011978D9}"/>
                </a:ext>
              </a:extLst>
            </p:cNvPr>
            <p:cNvSpPr/>
            <p:nvPr/>
          </p:nvSpPr>
          <p:spPr>
            <a:xfrm>
              <a:off x="5714802" y="2457405"/>
              <a:ext cx="1901771" cy="7141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DC4BC77-892E-C3DA-7959-868DBFDE90BC}"/>
                </a:ext>
              </a:extLst>
            </p:cNvPr>
            <p:cNvSpPr txBox="1"/>
            <p:nvPr/>
          </p:nvSpPr>
          <p:spPr>
            <a:xfrm>
              <a:off x="5790432" y="2527310"/>
              <a:ext cx="1826141" cy="584775"/>
            </a:xfrm>
            <a:prstGeom prst="rect">
              <a:avLst/>
            </a:prstGeom>
            <a:noFill/>
          </p:spPr>
          <p:txBody>
            <a:bodyPr wrap="none" rtlCol="0">
              <a:spAutoFit/>
            </a:bodyPr>
            <a:lstStyle/>
            <a:p>
              <a:r>
                <a:rPr kumimoji="1" lang="ja-JP" altLang="en-US" sz="1600" dirty="0">
                  <a:solidFill>
                    <a:schemeClr val="bg1"/>
                  </a:solidFill>
                </a:rPr>
                <a:t>取得時は消費税を</a:t>
              </a:r>
              <a:endParaRPr kumimoji="1" lang="en-US" altLang="ja-JP" sz="1600" dirty="0">
                <a:solidFill>
                  <a:schemeClr val="bg1"/>
                </a:solidFill>
              </a:endParaRPr>
            </a:p>
            <a:p>
              <a:r>
                <a:rPr kumimoji="1" lang="ja-JP" altLang="en-US" sz="1600" dirty="0">
                  <a:solidFill>
                    <a:schemeClr val="bg1"/>
                  </a:solidFill>
                </a:rPr>
                <a:t>一括計上しない</a:t>
              </a:r>
            </a:p>
          </p:txBody>
        </p:sp>
        <p:cxnSp>
          <p:nvCxnSpPr>
            <p:cNvPr id="27" name="直線コネクタ 26">
              <a:extLst>
                <a:ext uri="{FF2B5EF4-FFF2-40B4-BE49-F238E27FC236}">
                  <a16:creationId xmlns:a16="http://schemas.microsoft.com/office/drawing/2014/main" id="{EDC823E3-5683-E6C1-9674-AF125585442A}"/>
                </a:ext>
              </a:extLst>
            </p:cNvPr>
            <p:cNvCxnSpPr>
              <a:stCxn id="17" idx="1"/>
            </p:cNvCxnSpPr>
            <p:nvPr/>
          </p:nvCxnSpPr>
          <p:spPr>
            <a:xfrm flipH="1">
              <a:off x="5004048" y="2814489"/>
              <a:ext cx="710754" cy="297596"/>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30" name="グループ化 29">
            <a:extLst>
              <a:ext uri="{FF2B5EF4-FFF2-40B4-BE49-F238E27FC236}">
                <a16:creationId xmlns:a16="http://schemas.microsoft.com/office/drawing/2014/main" id="{57F00964-7CA3-D019-2BDC-3F56E3EB2619}"/>
              </a:ext>
            </a:extLst>
          </p:cNvPr>
          <p:cNvGrpSpPr/>
          <p:nvPr/>
        </p:nvGrpSpPr>
        <p:grpSpPr>
          <a:xfrm>
            <a:off x="5055436" y="3571404"/>
            <a:ext cx="3638447" cy="714168"/>
            <a:chOff x="5004048" y="2457405"/>
            <a:chExt cx="3638447" cy="714168"/>
          </a:xfrm>
        </p:grpSpPr>
        <p:sp>
          <p:nvSpPr>
            <p:cNvPr id="31" name="正方形/長方形 30">
              <a:extLst>
                <a:ext uri="{FF2B5EF4-FFF2-40B4-BE49-F238E27FC236}">
                  <a16:creationId xmlns:a16="http://schemas.microsoft.com/office/drawing/2014/main" id="{71AA4EF9-3B24-0601-412E-8E1C99D39555}"/>
                </a:ext>
              </a:extLst>
            </p:cNvPr>
            <p:cNvSpPr/>
            <p:nvPr/>
          </p:nvSpPr>
          <p:spPr>
            <a:xfrm>
              <a:off x="5714802" y="2457405"/>
              <a:ext cx="2852063" cy="7141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E50EA8ED-AB6A-E694-A464-671D87602F65}"/>
                </a:ext>
              </a:extLst>
            </p:cNvPr>
            <p:cNvSpPr txBox="1"/>
            <p:nvPr/>
          </p:nvSpPr>
          <p:spPr>
            <a:xfrm>
              <a:off x="5790432" y="2527310"/>
              <a:ext cx="2852063" cy="584775"/>
            </a:xfrm>
            <a:prstGeom prst="rect">
              <a:avLst/>
            </a:prstGeom>
            <a:noFill/>
          </p:spPr>
          <p:txBody>
            <a:bodyPr wrap="none" rtlCol="0">
              <a:spAutoFit/>
            </a:bodyPr>
            <a:lstStyle/>
            <a:p>
              <a:r>
                <a:rPr lang="ja-JP" altLang="en-US" sz="1600" dirty="0">
                  <a:solidFill>
                    <a:schemeClr val="bg1"/>
                  </a:solidFill>
                </a:rPr>
                <a:t>毎月の支払リース料に対する</a:t>
              </a:r>
              <a:endParaRPr lang="en-US" altLang="ja-JP" sz="1600" dirty="0">
                <a:solidFill>
                  <a:schemeClr val="bg1"/>
                </a:solidFill>
              </a:endParaRPr>
            </a:p>
            <a:p>
              <a:r>
                <a:rPr lang="ja-JP" altLang="en-US" sz="1600" dirty="0">
                  <a:solidFill>
                    <a:schemeClr val="bg1"/>
                  </a:solidFill>
                </a:rPr>
                <a:t>消費税を計上する</a:t>
              </a:r>
              <a:endParaRPr kumimoji="1" lang="ja-JP" altLang="en-US" sz="1600" dirty="0">
                <a:solidFill>
                  <a:schemeClr val="bg1"/>
                </a:solidFill>
              </a:endParaRPr>
            </a:p>
          </p:txBody>
        </p:sp>
        <p:cxnSp>
          <p:nvCxnSpPr>
            <p:cNvPr id="33" name="直線コネクタ 32">
              <a:extLst>
                <a:ext uri="{FF2B5EF4-FFF2-40B4-BE49-F238E27FC236}">
                  <a16:creationId xmlns:a16="http://schemas.microsoft.com/office/drawing/2014/main" id="{8D0CDA9C-F839-BD99-23D4-A5859881256B}"/>
                </a:ext>
              </a:extLst>
            </p:cNvPr>
            <p:cNvCxnSpPr>
              <a:cxnSpLocks/>
              <a:stCxn id="31" idx="1"/>
            </p:cNvCxnSpPr>
            <p:nvPr/>
          </p:nvCxnSpPr>
          <p:spPr>
            <a:xfrm flipH="1">
              <a:off x="5004048" y="2814489"/>
              <a:ext cx="710754" cy="297596"/>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11" name="正方形/長方形 10">
            <a:extLst>
              <a:ext uri="{FF2B5EF4-FFF2-40B4-BE49-F238E27FC236}">
                <a16:creationId xmlns:a16="http://schemas.microsoft.com/office/drawing/2014/main" id="{EAED97B5-39FF-92A3-4433-3B4FA3632746}"/>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spTree>
    <p:extLst>
      <p:ext uri="{BB962C8B-B14F-4D97-AF65-F5344CB8AC3E}">
        <p14:creationId xmlns:p14="http://schemas.microsoft.com/office/powerpoint/2010/main" val="3633342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使用権資産の償却・利息</a:t>
            </a:r>
            <a:r>
              <a:rPr lang="ja-JP" altLang="en-US" sz="1800" dirty="0">
                <a:solidFill>
                  <a:srgbClr val="008CCF"/>
                </a:solidFill>
                <a:latin typeface="メイリオ"/>
                <a:ea typeface="メイリオ"/>
              </a:rPr>
              <a:t>相当額</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の配分</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使用権資産の減価償却費と利息相当額を計上します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87999" y="1275606"/>
            <a:ext cx="8602552" cy="123315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減価償却費の計算、割引率での現在価値計算、利息相当額の配分は、現行機能にて対応しております</a:t>
            </a:r>
            <a:endParaRPr lang="en-US" altLang="ja-JP" sz="1400" dirty="0">
              <a:solidFill>
                <a:srgbClr val="000000"/>
              </a:solidFill>
            </a:endParaRPr>
          </a:p>
          <a:p>
            <a:pPr>
              <a:lnSpc>
                <a:spcPts val="1900"/>
              </a:lnSpc>
              <a:buClr>
                <a:srgbClr val="F9BE00"/>
              </a:buClr>
            </a:pPr>
            <a:r>
              <a:rPr lang="ja-JP" altLang="en-US" sz="1400" dirty="0">
                <a:solidFill>
                  <a:srgbClr val="000000"/>
                </a:solidFill>
              </a:rPr>
              <a:t>残価保証額の設定がある所有権移転外ファイナンスリースにおいて、会計台帳の残存価額初期表示は、</a:t>
            </a:r>
            <a:endParaRPr lang="en-US" altLang="ja-JP" sz="1400" dirty="0">
              <a:solidFill>
                <a:srgbClr val="000000"/>
              </a:solidFill>
            </a:endParaRPr>
          </a:p>
          <a:p>
            <a:pPr>
              <a:lnSpc>
                <a:spcPts val="1900"/>
              </a:lnSpc>
              <a:buClr>
                <a:srgbClr val="F9BE00"/>
              </a:buClr>
            </a:pPr>
            <a:r>
              <a:rPr lang="ja-JP" altLang="en-US" sz="1400" dirty="0">
                <a:solidFill>
                  <a:srgbClr val="000000"/>
                </a:solidFill>
              </a:rPr>
              <a:t>「０円」とし、税務台帳の残存価額初期表示は、「１円」となります</a:t>
            </a:r>
            <a:endParaRPr lang="en-US" altLang="ja-JP" sz="1400" dirty="0">
              <a:solidFill>
                <a:srgbClr val="000000"/>
              </a:solidFill>
            </a:endParaRPr>
          </a:p>
        </p:txBody>
      </p:sp>
      <p:graphicFrame>
        <p:nvGraphicFramePr>
          <p:cNvPr id="9" name="表 8">
            <a:extLst>
              <a:ext uri="{FF2B5EF4-FFF2-40B4-BE49-F238E27FC236}">
                <a16:creationId xmlns:a16="http://schemas.microsoft.com/office/drawing/2014/main" id="{0559CC10-E077-2A27-68BE-6014542E1712}"/>
              </a:ext>
            </a:extLst>
          </p:cNvPr>
          <p:cNvGraphicFramePr>
            <a:graphicFrameLocks noGrp="1"/>
          </p:cNvGraphicFramePr>
          <p:nvPr>
            <p:extLst>
              <p:ext uri="{D42A27DB-BD31-4B8C-83A1-F6EECF244321}">
                <p14:modId xmlns:p14="http://schemas.microsoft.com/office/powerpoint/2010/main" val="1464958988"/>
              </p:ext>
            </p:extLst>
          </p:nvPr>
        </p:nvGraphicFramePr>
        <p:xfrm>
          <a:off x="575555" y="2580766"/>
          <a:ext cx="7992889" cy="1935122"/>
        </p:xfrm>
        <a:graphic>
          <a:graphicData uri="http://schemas.openxmlformats.org/drawingml/2006/table">
            <a:tbl>
              <a:tblPr firstRow="1" bandRow="1">
                <a:tableStyleId>{93296810-A885-4BE3-A3E7-6D5BEEA58F35}</a:tableStyleId>
              </a:tblPr>
              <a:tblGrid>
                <a:gridCol w="1324589">
                  <a:extLst>
                    <a:ext uri="{9D8B030D-6E8A-4147-A177-3AD203B41FA5}">
                      <a16:colId xmlns:a16="http://schemas.microsoft.com/office/drawing/2014/main" val="2522734468"/>
                    </a:ext>
                  </a:extLst>
                </a:gridCol>
                <a:gridCol w="3334150">
                  <a:extLst>
                    <a:ext uri="{9D8B030D-6E8A-4147-A177-3AD203B41FA5}">
                      <a16:colId xmlns:a16="http://schemas.microsoft.com/office/drawing/2014/main" val="2364541098"/>
                    </a:ext>
                  </a:extLst>
                </a:gridCol>
                <a:gridCol w="3334150">
                  <a:extLst>
                    <a:ext uri="{9D8B030D-6E8A-4147-A177-3AD203B41FA5}">
                      <a16:colId xmlns:a16="http://schemas.microsoft.com/office/drawing/2014/main" val="2700584936"/>
                    </a:ext>
                  </a:extLst>
                </a:gridCol>
              </a:tblGrid>
              <a:tr h="377280">
                <a:tc>
                  <a:txBody>
                    <a:bodyPr/>
                    <a:lstStyle/>
                    <a:p>
                      <a:pPr algn="ctr"/>
                      <a:r>
                        <a:rPr kumimoji="1" lang="ja-JP" altLang="en-US" sz="1200" dirty="0"/>
                        <a:t>リースの種類</a:t>
                      </a:r>
                    </a:p>
                  </a:txBody>
                  <a:tcPr anchor="ctr"/>
                </a:tc>
                <a:tc>
                  <a:txBody>
                    <a:bodyPr/>
                    <a:lstStyle/>
                    <a:p>
                      <a:pPr algn="ctr"/>
                      <a:r>
                        <a:rPr kumimoji="1" lang="ja-JP" altLang="en-US" sz="1200" dirty="0"/>
                        <a:t>所有権移転ファイナンスリース</a:t>
                      </a:r>
                      <a:endParaRPr kumimoji="1" lang="en-US" altLang="ja-JP" sz="1200" dirty="0"/>
                    </a:p>
                  </a:txBody>
                  <a:tcPr anchor="ctr"/>
                </a:tc>
                <a:tc>
                  <a:txBody>
                    <a:bodyPr/>
                    <a:lstStyle/>
                    <a:p>
                      <a:pPr algn="ctr"/>
                      <a:r>
                        <a:rPr kumimoji="1" lang="ja-JP" altLang="en-US" sz="1200" dirty="0"/>
                        <a:t>所有権移転外ファイナンスリース</a:t>
                      </a:r>
                      <a:endParaRPr kumimoji="1" lang="en-US" altLang="ja-JP" sz="900" dirty="0"/>
                    </a:p>
                  </a:txBody>
                  <a:tcPr anchor="ctr"/>
                </a:tc>
                <a:extLst>
                  <a:ext uri="{0D108BD9-81ED-4DB2-BD59-A6C34878D82A}">
                    <a16:rowId xmlns:a16="http://schemas.microsoft.com/office/drawing/2014/main" val="3284721616"/>
                  </a:ext>
                </a:extLst>
              </a:tr>
              <a:tr h="5320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u="none" strike="noStrike" dirty="0">
                          <a:solidFill>
                            <a:srgbClr val="000000"/>
                          </a:solidFill>
                          <a:effectLst/>
                        </a:rPr>
                        <a:t>償却方法</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T="0" marB="0" anchor="ctr"/>
                </a:tc>
                <a:tc>
                  <a:txBody>
                    <a:bodyPr/>
                    <a:lstStyle/>
                    <a:p>
                      <a:pPr algn="ctr"/>
                      <a:r>
                        <a:rPr kumimoji="1" lang="ja-JP" altLang="en-US" sz="1100" dirty="0">
                          <a:solidFill>
                            <a:srgbClr val="000000"/>
                          </a:solidFill>
                        </a:rPr>
                        <a:t>自ら所有していた場合の減価償却方法</a:t>
                      </a:r>
                      <a:endParaRPr kumimoji="1" lang="en-US" altLang="ja-JP" sz="1100" dirty="0">
                        <a:solidFill>
                          <a:srgbClr val="000000"/>
                        </a:solidFill>
                      </a:endParaRPr>
                    </a:p>
                    <a:p>
                      <a:pPr algn="ctr"/>
                      <a:r>
                        <a:rPr kumimoji="1" lang="ja-JP" altLang="en-US" sz="1100" dirty="0">
                          <a:solidFill>
                            <a:srgbClr val="000000"/>
                          </a:solidFill>
                        </a:rPr>
                        <a:t>（例：定額法、</a:t>
                      </a:r>
                      <a:r>
                        <a:rPr kumimoji="1" lang="en-US" altLang="ja-JP" sz="1100" dirty="0">
                          <a:solidFill>
                            <a:srgbClr val="000000"/>
                          </a:solidFill>
                        </a:rPr>
                        <a:t>200%</a:t>
                      </a:r>
                      <a:r>
                        <a:rPr kumimoji="1" lang="ja-JP" altLang="en-US" sz="1100" dirty="0">
                          <a:solidFill>
                            <a:srgbClr val="000000"/>
                          </a:solidFill>
                        </a:rPr>
                        <a:t>定率法など）</a:t>
                      </a:r>
                    </a:p>
                  </a:txBody>
                  <a:tcPr marL="72000" marT="18000" marB="18000" anchor="ctr"/>
                </a:tc>
                <a:tc>
                  <a:txBody>
                    <a:bodyPr/>
                    <a:lstStyle/>
                    <a:p>
                      <a:pPr algn="ctr"/>
                      <a:r>
                        <a:rPr kumimoji="1" lang="ja-JP" altLang="en-US" sz="1100" dirty="0">
                          <a:solidFill>
                            <a:srgbClr val="000000"/>
                          </a:solidFill>
                        </a:rPr>
                        <a:t>定額法など、実態に応じたものを選択適用</a:t>
                      </a:r>
                      <a:endParaRPr kumimoji="1" lang="en-US" altLang="ja-JP" sz="1100" dirty="0">
                        <a:solidFill>
                          <a:srgbClr val="000000"/>
                        </a:solidFill>
                      </a:endParaRPr>
                    </a:p>
                    <a:p>
                      <a:pPr algn="ctr"/>
                      <a:r>
                        <a:rPr kumimoji="1" lang="ja-JP" altLang="en-US" sz="1100" dirty="0">
                          <a:solidFill>
                            <a:srgbClr val="000000"/>
                          </a:solidFill>
                        </a:rPr>
                        <a:t>（所有していた場合と同一にする必要はない）</a:t>
                      </a:r>
                    </a:p>
                  </a:txBody>
                  <a:tcPr marL="72000" marT="18000" marB="18000" anchor="ctr"/>
                </a:tc>
                <a:extLst>
                  <a:ext uri="{0D108BD9-81ED-4DB2-BD59-A6C34878D82A}">
                    <a16:rowId xmlns:a16="http://schemas.microsoft.com/office/drawing/2014/main" val="3364969997"/>
                  </a:ext>
                </a:extLst>
              </a:tr>
              <a:tr h="5129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u="none" strike="noStrike" dirty="0">
                          <a:solidFill>
                            <a:srgbClr val="000000"/>
                          </a:solidFill>
                          <a:effectLst/>
                        </a:rPr>
                        <a:t>耐用年数</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T="0" marB="0" anchor="ctr"/>
                </a:tc>
                <a:tc>
                  <a:txBody>
                    <a:bodyPr/>
                    <a:lstStyle/>
                    <a:p>
                      <a:pPr algn="ctr"/>
                      <a:r>
                        <a:rPr kumimoji="1" lang="ja-JP" altLang="en-US" sz="1100" dirty="0">
                          <a:solidFill>
                            <a:srgbClr val="000000"/>
                          </a:solidFill>
                        </a:rPr>
                        <a:t>経済的に使用可能と予測する期間</a:t>
                      </a:r>
                    </a:p>
                  </a:txBody>
                  <a:tcPr marL="72000" marT="18000" marB="18000" anchor="ctr"/>
                </a:tc>
                <a:tc>
                  <a:txBody>
                    <a:bodyPr/>
                    <a:lstStyle/>
                    <a:p>
                      <a:pPr algn="ctr"/>
                      <a:r>
                        <a:rPr kumimoji="1" lang="ja-JP" altLang="en-US" sz="1100" dirty="0">
                          <a:solidFill>
                            <a:srgbClr val="000000"/>
                          </a:solidFill>
                        </a:rPr>
                        <a:t>原則としてリース期間</a:t>
                      </a:r>
                      <a:endParaRPr kumimoji="1" lang="en-US" altLang="ja-JP" sz="1100" dirty="0">
                        <a:solidFill>
                          <a:srgbClr val="000000"/>
                        </a:solidFill>
                      </a:endParaRPr>
                    </a:p>
                    <a:p>
                      <a:pPr algn="ctr"/>
                      <a:r>
                        <a:rPr kumimoji="1" lang="ja-JP" altLang="en-US" sz="1100" dirty="0">
                          <a:solidFill>
                            <a:srgbClr val="000000"/>
                          </a:solidFill>
                        </a:rPr>
                        <a:t>（耐用年数の方が短い場合は耐用年数も可能）</a:t>
                      </a:r>
                    </a:p>
                  </a:txBody>
                  <a:tcPr marL="72000" marT="18000" marB="18000" anchor="ctr"/>
                </a:tc>
                <a:extLst>
                  <a:ext uri="{0D108BD9-81ED-4DB2-BD59-A6C34878D82A}">
                    <a16:rowId xmlns:a16="http://schemas.microsoft.com/office/drawing/2014/main" val="424151274"/>
                  </a:ext>
                </a:extLst>
              </a:tr>
              <a:tr h="512909">
                <a:tc>
                  <a:txBody>
                    <a:bodyPr/>
                    <a:lstStyle/>
                    <a:p>
                      <a:pPr algn="ctr"/>
                      <a:r>
                        <a:rPr kumimoji="1" lang="ja-JP" altLang="en-US" sz="1200" b="1" dirty="0">
                          <a:solidFill>
                            <a:srgbClr val="000000"/>
                          </a:solidFill>
                        </a:rPr>
                        <a:t>残存価額</a:t>
                      </a:r>
                    </a:p>
                  </a:txBody>
                  <a:tcPr marL="72000" marT="0" marB="0" anchor="ctr"/>
                </a:tc>
                <a:tc>
                  <a:txBody>
                    <a:bodyPr/>
                    <a:lstStyle/>
                    <a:p>
                      <a:pPr algn="ctr"/>
                      <a:r>
                        <a:rPr kumimoji="1" lang="ja-JP" altLang="en-US" sz="1100" dirty="0">
                          <a:solidFill>
                            <a:srgbClr val="000000"/>
                          </a:solidFill>
                        </a:rPr>
                        <a:t>合理的な見積額</a:t>
                      </a:r>
                    </a:p>
                  </a:txBody>
                  <a:tcPr marL="72000" marT="18000" marB="18000" anchor="ctr"/>
                </a:tc>
                <a:tc>
                  <a:txBody>
                    <a:bodyPr/>
                    <a:lstStyle/>
                    <a:p>
                      <a:pPr algn="ctr"/>
                      <a:r>
                        <a:rPr kumimoji="1" lang="ja-JP" altLang="en-US" sz="1100" dirty="0">
                          <a:solidFill>
                            <a:srgbClr val="000000"/>
                          </a:solidFill>
                        </a:rPr>
                        <a:t>ゼロ</a:t>
                      </a:r>
                    </a:p>
                  </a:txBody>
                  <a:tcPr marL="72000" marT="18000" marB="18000" anchor="ctr"/>
                </a:tc>
                <a:extLst>
                  <a:ext uri="{0D108BD9-81ED-4DB2-BD59-A6C34878D82A}">
                    <a16:rowId xmlns:a16="http://schemas.microsoft.com/office/drawing/2014/main" val="3295008165"/>
                  </a:ext>
                </a:extLst>
              </a:tr>
            </a:tbl>
          </a:graphicData>
        </a:graphic>
      </p:graphicFrame>
      <p:sp>
        <p:nvSpPr>
          <p:cNvPr id="10" name="正方形/長方形 9">
            <a:extLst>
              <a:ext uri="{FF2B5EF4-FFF2-40B4-BE49-F238E27FC236}">
                <a16:creationId xmlns:a16="http://schemas.microsoft.com/office/drawing/2014/main" id="{8A9999BD-393D-56E1-82B8-83E118004E8D}"/>
              </a:ext>
            </a:extLst>
          </p:cNvPr>
          <p:cNvSpPr/>
          <p:nvPr/>
        </p:nvSpPr>
        <p:spPr>
          <a:xfrm>
            <a:off x="5356216" y="4423484"/>
            <a:ext cx="3132432" cy="3278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残価保証額を残存価額とする取扱いは廃止</a:t>
            </a:r>
          </a:p>
        </p:txBody>
      </p:sp>
      <p:sp>
        <p:nvSpPr>
          <p:cNvPr id="19" name="矢印: 五方向 18">
            <a:extLst>
              <a:ext uri="{FF2B5EF4-FFF2-40B4-BE49-F238E27FC236}">
                <a16:creationId xmlns:a16="http://schemas.microsoft.com/office/drawing/2014/main" id="{97E79417-63CC-647D-8654-6355243C614C}"/>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0" name="矢印: 五方向 19">
            <a:extLst>
              <a:ext uri="{FF2B5EF4-FFF2-40B4-BE49-F238E27FC236}">
                <a16:creationId xmlns:a16="http://schemas.microsoft.com/office/drawing/2014/main" id="{3157FFEB-03BF-F1A2-6115-69D214D21DDE}"/>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1" name="矢印: 五方向 20">
            <a:extLst>
              <a:ext uri="{FF2B5EF4-FFF2-40B4-BE49-F238E27FC236}">
                <a16:creationId xmlns:a16="http://schemas.microsoft.com/office/drawing/2014/main" id="{2473C95E-E1CF-89B0-E595-E10A954447FE}"/>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2" name="矢印: 五方向 21">
            <a:extLst>
              <a:ext uri="{FF2B5EF4-FFF2-40B4-BE49-F238E27FC236}">
                <a16:creationId xmlns:a16="http://schemas.microsoft.com/office/drawing/2014/main" id="{0E44AFBD-D946-D37D-8A66-C3242D89A6C1}"/>
              </a:ext>
            </a:extLst>
          </p:cNvPr>
          <p:cNvSpPr/>
          <p:nvPr/>
        </p:nvSpPr>
        <p:spPr>
          <a:xfrm>
            <a:off x="5174802"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3" name="矢印: 五方向 22">
            <a:extLst>
              <a:ext uri="{FF2B5EF4-FFF2-40B4-BE49-F238E27FC236}">
                <a16:creationId xmlns:a16="http://schemas.microsoft.com/office/drawing/2014/main" id="{E628CF8F-ADD2-F3B4-DA2C-D76A9E2C972B}"/>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4" name="矢印: 五方向 23">
            <a:extLst>
              <a:ext uri="{FF2B5EF4-FFF2-40B4-BE49-F238E27FC236}">
                <a16:creationId xmlns:a16="http://schemas.microsoft.com/office/drawing/2014/main" id="{7577C975-2428-0126-D0BD-C50763BC2C7A}"/>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9D9B7243-7FCE-2763-1253-46194F82BC24}"/>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矢印: 五方向 25">
            <a:extLst>
              <a:ext uri="{FF2B5EF4-FFF2-40B4-BE49-F238E27FC236}">
                <a16:creationId xmlns:a16="http://schemas.microsoft.com/office/drawing/2014/main" id="{1387A9AD-76D6-F4C9-D285-CE7E2645DE40}"/>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8" name="正方形/長方形 7">
            <a:extLst>
              <a:ext uri="{FF2B5EF4-FFF2-40B4-BE49-F238E27FC236}">
                <a16:creationId xmlns:a16="http://schemas.microsoft.com/office/drawing/2014/main" id="{EDBC0296-09BE-1A52-CC03-83FC26D792F5}"/>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既存機能</a:t>
            </a:r>
            <a:endParaRPr kumimoji="1" lang="ja-JP" altLang="en-US" sz="1400" b="1" dirty="0"/>
          </a:p>
        </p:txBody>
      </p:sp>
    </p:spTree>
    <p:extLst>
      <p:ext uri="{BB962C8B-B14F-4D97-AF65-F5344CB8AC3E}">
        <p14:creationId xmlns:p14="http://schemas.microsoft.com/office/powerpoint/2010/main" val="3962861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4DBCF743-BF8D-CCD7-24A0-88CB90692868}"/>
              </a:ext>
            </a:extLst>
          </p:cNvPr>
          <p:cNvGrpSpPr/>
          <p:nvPr/>
        </p:nvGrpSpPr>
        <p:grpSpPr>
          <a:xfrm>
            <a:off x="251520" y="2213719"/>
            <a:ext cx="3760973" cy="2444013"/>
            <a:chOff x="282029" y="2483486"/>
            <a:chExt cx="3760973" cy="2444013"/>
          </a:xfrm>
        </p:grpSpPr>
        <p:pic>
          <p:nvPicPr>
            <p:cNvPr id="9" name="図 8">
              <a:extLst>
                <a:ext uri="{FF2B5EF4-FFF2-40B4-BE49-F238E27FC236}">
                  <a16:creationId xmlns:a16="http://schemas.microsoft.com/office/drawing/2014/main" id="{D924DE5B-9298-8C5F-6EFD-E7F5F2088A3B}"/>
                </a:ext>
              </a:extLst>
            </p:cNvPr>
            <p:cNvPicPr>
              <a:picLocks noChangeAspect="1"/>
            </p:cNvPicPr>
            <p:nvPr/>
          </p:nvPicPr>
          <p:blipFill>
            <a:blip r:embed="rId2"/>
            <a:stretch>
              <a:fillRect/>
            </a:stretch>
          </p:blipFill>
          <p:spPr>
            <a:xfrm>
              <a:off x="282029" y="2483486"/>
              <a:ext cx="3760973" cy="2444013"/>
            </a:xfrm>
            <a:prstGeom prst="rect">
              <a:avLst/>
            </a:prstGeom>
            <a:ln>
              <a:solidFill>
                <a:schemeClr val="bg1">
                  <a:lumMod val="75000"/>
                </a:schemeClr>
              </a:solidFill>
            </a:ln>
          </p:spPr>
        </p:pic>
        <p:pic>
          <p:nvPicPr>
            <p:cNvPr id="29" name="図 28">
              <a:extLst>
                <a:ext uri="{FF2B5EF4-FFF2-40B4-BE49-F238E27FC236}">
                  <a16:creationId xmlns:a16="http://schemas.microsoft.com/office/drawing/2014/main" id="{B1725C58-4129-3D19-1664-EBECC41DA0C8}"/>
                </a:ext>
              </a:extLst>
            </p:cNvPr>
            <p:cNvPicPr>
              <a:picLocks noChangeAspect="1"/>
            </p:cNvPicPr>
            <p:nvPr/>
          </p:nvPicPr>
          <p:blipFill>
            <a:blip r:embed="rId3"/>
            <a:stretch>
              <a:fillRect/>
            </a:stretch>
          </p:blipFill>
          <p:spPr>
            <a:xfrm flipV="1">
              <a:off x="424234" y="2498034"/>
              <a:ext cx="940864" cy="45719"/>
            </a:xfrm>
            <a:prstGeom prst="rect">
              <a:avLst/>
            </a:prstGeom>
          </p:spPr>
        </p:pic>
      </p:grpSp>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契約条件の変更</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a:xfrm>
            <a:off x="360000" y="864000"/>
            <a:ext cx="8784000" cy="279306"/>
          </a:xfrm>
        </p:spPr>
        <p:txBody>
          <a:bodyPr/>
          <a:lstStyle/>
          <a:p>
            <a:r>
              <a:rPr lang="ja-JP" altLang="en-US" dirty="0">
                <a:solidFill>
                  <a:srgbClr val="000000"/>
                </a:solidFill>
              </a:rPr>
              <a:t>契約条件変更が生じた場合、独立したリース会計処理または、リース負債の見直しを行います</a:t>
            </a:r>
            <a:endParaRPr kumimoji="1" lang="en-US" altLang="ja-JP" sz="1600" dirty="0">
              <a:solidFill>
                <a:srgbClr val="000000"/>
              </a:solidFill>
            </a:endParaRP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89928" y="1275606"/>
            <a:ext cx="8602552" cy="79208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r>
              <a:rPr lang="ja-JP" altLang="en-US" sz="1400" dirty="0">
                <a:solidFill>
                  <a:srgbClr val="000000"/>
                </a:solidFill>
              </a:rPr>
              <a:t>契約条件変更前の使用権資産、リース負債には影響を与えず、契約条件の変更が可能です</a:t>
            </a:r>
            <a:endParaRPr kumimoji="1" lang="en-US" altLang="ja-JP" sz="1400" dirty="0">
              <a:solidFill>
                <a:srgbClr val="000000"/>
              </a:solidFill>
            </a:endParaRPr>
          </a:p>
        </p:txBody>
      </p:sp>
      <p:pic>
        <p:nvPicPr>
          <p:cNvPr id="10" name="図 9">
            <a:extLst>
              <a:ext uri="{FF2B5EF4-FFF2-40B4-BE49-F238E27FC236}">
                <a16:creationId xmlns:a16="http://schemas.microsoft.com/office/drawing/2014/main" id="{6547C166-B708-C242-FC5C-11806B739FFE}"/>
              </a:ext>
            </a:extLst>
          </p:cNvPr>
          <p:cNvPicPr>
            <a:picLocks noChangeAspect="1"/>
          </p:cNvPicPr>
          <p:nvPr/>
        </p:nvPicPr>
        <p:blipFill>
          <a:blip r:embed="rId4"/>
          <a:stretch>
            <a:fillRect/>
          </a:stretch>
        </p:blipFill>
        <p:spPr>
          <a:xfrm>
            <a:off x="4682573" y="2217993"/>
            <a:ext cx="3659974" cy="1764809"/>
          </a:xfrm>
          <a:prstGeom prst="rect">
            <a:avLst/>
          </a:prstGeom>
          <a:ln>
            <a:solidFill>
              <a:schemeClr val="bg1">
                <a:lumMod val="75000"/>
              </a:schemeClr>
            </a:solidFill>
          </a:ln>
        </p:spPr>
      </p:pic>
      <p:sp>
        <p:nvSpPr>
          <p:cNvPr id="11" name="テキスト ボックス 10">
            <a:extLst>
              <a:ext uri="{FF2B5EF4-FFF2-40B4-BE49-F238E27FC236}">
                <a16:creationId xmlns:a16="http://schemas.microsoft.com/office/drawing/2014/main" id="{F746B07A-E5A5-4D15-B3D9-24A15BB03E76}"/>
              </a:ext>
            </a:extLst>
          </p:cNvPr>
          <p:cNvSpPr txBox="1"/>
          <p:nvPr/>
        </p:nvSpPr>
        <p:spPr>
          <a:xfrm>
            <a:off x="251520" y="1990909"/>
            <a:ext cx="2555022" cy="261610"/>
          </a:xfrm>
          <a:prstGeom prst="rect">
            <a:avLst/>
          </a:prstGeom>
          <a:noFill/>
        </p:spPr>
        <p:txBody>
          <a:bodyPr wrap="square" rtlCol="0">
            <a:spAutoFit/>
          </a:bodyPr>
          <a:lstStyle/>
          <a:p>
            <a:r>
              <a:rPr kumimoji="1" lang="ja-JP" altLang="en-US" sz="1100" b="1" dirty="0">
                <a:solidFill>
                  <a:schemeClr val="accent6"/>
                </a:solidFill>
              </a:rPr>
              <a:t>リース契約（変更）画面</a:t>
            </a:r>
            <a:endParaRPr kumimoji="1" lang="en-US" altLang="ja-JP" sz="1100" b="1" dirty="0">
              <a:solidFill>
                <a:schemeClr val="accent6"/>
              </a:solidFill>
            </a:endParaRPr>
          </a:p>
        </p:txBody>
      </p:sp>
      <p:sp>
        <p:nvSpPr>
          <p:cNvPr id="12" name="正方形/長方形 11">
            <a:extLst>
              <a:ext uri="{FF2B5EF4-FFF2-40B4-BE49-F238E27FC236}">
                <a16:creationId xmlns:a16="http://schemas.microsoft.com/office/drawing/2014/main" id="{D76CBA5C-56F4-8A6B-F9FA-55456D6633D4}"/>
              </a:ext>
            </a:extLst>
          </p:cNvPr>
          <p:cNvSpPr/>
          <p:nvPr/>
        </p:nvSpPr>
        <p:spPr>
          <a:xfrm>
            <a:off x="1893792" y="2652191"/>
            <a:ext cx="2192980" cy="2616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a:t>
            </a:r>
            <a:r>
              <a:rPr lang="ja-JP" altLang="en-US" sz="1100" dirty="0"/>
              <a:t>契約条件変更日」の項目追加</a:t>
            </a:r>
            <a:endParaRPr kumimoji="1" lang="ja-JP" altLang="en-US" sz="1100" dirty="0"/>
          </a:p>
        </p:txBody>
      </p:sp>
      <p:cxnSp>
        <p:nvCxnSpPr>
          <p:cNvPr id="13" name="直線コネクタ 12">
            <a:extLst>
              <a:ext uri="{FF2B5EF4-FFF2-40B4-BE49-F238E27FC236}">
                <a16:creationId xmlns:a16="http://schemas.microsoft.com/office/drawing/2014/main" id="{EB1EFC06-3524-A82B-F7C3-CA159B4E7502}"/>
              </a:ext>
            </a:extLst>
          </p:cNvPr>
          <p:cNvCxnSpPr>
            <a:cxnSpLocks/>
          </p:cNvCxnSpPr>
          <p:nvPr/>
        </p:nvCxnSpPr>
        <p:spPr>
          <a:xfrm flipH="1" flipV="1">
            <a:off x="2003154" y="2460521"/>
            <a:ext cx="162073" cy="2304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D1F374E-BF26-6932-879E-E67A056E86FB}"/>
              </a:ext>
            </a:extLst>
          </p:cNvPr>
          <p:cNvSpPr txBox="1"/>
          <p:nvPr/>
        </p:nvSpPr>
        <p:spPr>
          <a:xfrm>
            <a:off x="4630507" y="1956491"/>
            <a:ext cx="4482984" cy="261610"/>
          </a:xfrm>
          <a:prstGeom prst="rect">
            <a:avLst/>
          </a:prstGeom>
          <a:noFill/>
        </p:spPr>
        <p:txBody>
          <a:bodyPr wrap="square" rtlCol="0">
            <a:spAutoFit/>
          </a:bodyPr>
          <a:lstStyle/>
          <a:p>
            <a:r>
              <a:rPr kumimoji="1" lang="ja-JP" altLang="en-US" sz="1100" b="1" dirty="0">
                <a:solidFill>
                  <a:schemeClr val="accent6"/>
                </a:solidFill>
              </a:rPr>
              <a:t>新規帳票「契約条件変更一覧表」</a:t>
            </a:r>
            <a:endParaRPr kumimoji="1" lang="en-US" altLang="ja-JP" sz="1100" b="1" dirty="0">
              <a:solidFill>
                <a:schemeClr val="accent6"/>
              </a:solidFill>
            </a:endParaRPr>
          </a:p>
        </p:txBody>
      </p:sp>
      <p:sp>
        <p:nvSpPr>
          <p:cNvPr id="20" name="正方形/長方形 19">
            <a:extLst>
              <a:ext uri="{FF2B5EF4-FFF2-40B4-BE49-F238E27FC236}">
                <a16:creationId xmlns:a16="http://schemas.microsoft.com/office/drawing/2014/main" id="{2E1EB5D4-FBC0-6393-DF3A-33CEE8F494BC}"/>
              </a:ext>
            </a:extLst>
          </p:cNvPr>
          <p:cNvSpPr/>
          <p:nvPr/>
        </p:nvSpPr>
        <p:spPr>
          <a:xfrm>
            <a:off x="5503603" y="3702731"/>
            <a:ext cx="3327859" cy="8363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t>・契約条件変更物件のみ出力対象とします</a:t>
            </a:r>
          </a:p>
          <a:p>
            <a:r>
              <a:rPr kumimoji="1" lang="ja-JP" altLang="en-US" sz="1100" dirty="0"/>
              <a:t>・契約条件変更日前後のリース債務と支払利息の</a:t>
            </a:r>
            <a:endParaRPr kumimoji="1" lang="en-US" altLang="ja-JP" sz="1100" dirty="0"/>
          </a:p>
          <a:p>
            <a:r>
              <a:rPr lang="ja-JP" altLang="en-US" sz="1100" dirty="0"/>
              <a:t>　</a:t>
            </a:r>
            <a:r>
              <a:rPr kumimoji="1" lang="ja-JP" altLang="en-US" sz="1100" dirty="0"/>
              <a:t>金額とそれぞれの毎月の残高が確認できます</a:t>
            </a:r>
          </a:p>
        </p:txBody>
      </p:sp>
      <p:sp>
        <p:nvSpPr>
          <p:cNvPr id="21" name="正方形/長方形 20">
            <a:extLst>
              <a:ext uri="{FF2B5EF4-FFF2-40B4-BE49-F238E27FC236}">
                <a16:creationId xmlns:a16="http://schemas.microsoft.com/office/drawing/2014/main" id="{C56A5329-7950-5F7C-74E7-32C1CD461ADC}"/>
              </a:ext>
            </a:extLst>
          </p:cNvPr>
          <p:cNvSpPr/>
          <p:nvPr/>
        </p:nvSpPr>
        <p:spPr>
          <a:xfrm>
            <a:off x="1346080" y="3021086"/>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22" name="正方形/長方形 21">
            <a:extLst>
              <a:ext uri="{FF2B5EF4-FFF2-40B4-BE49-F238E27FC236}">
                <a16:creationId xmlns:a16="http://schemas.microsoft.com/office/drawing/2014/main" id="{C69A5D1C-6AE8-FCFB-5F5D-894D928FC319}"/>
              </a:ext>
            </a:extLst>
          </p:cNvPr>
          <p:cNvSpPr/>
          <p:nvPr/>
        </p:nvSpPr>
        <p:spPr>
          <a:xfrm>
            <a:off x="5649863" y="3071889"/>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23" name="正方形/長方形 22">
            <a:extLst>
              <a:ext uri="{FF2B5EF4-FFF2-40B4-BE49-F238E27FC236}">
                <a16:creationId xmlns:a16="http://schemas.microsoft.com/office/drawing/2014/main" id="{E9DC9992-D00A-C3F8-868D-F08535B78A1C}"/>
              </a:ext>
            </a:extLst>
          </p:cNvPr>
          <p:cNvSpPr/>
          <p:nvPr/>
        </p:nvSpPr>
        <p:spPr>
          <a:xfrm>
            <a:off x="864157" y="3684619"/>
            <a:ext cx="3744137" cy="97536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t>・契約変更日入力した際に、変更日以降のみ</a:t>
            </a:r>
            <a:endParaRPr kumimoji="1" lang="en-US" altLang="ja-JP" sz="1100" dirty="0"/>
          </a:p>
          <a:p>
            <a:r>
              <a:rPr kumimoji="1" lang="ja-JP" altLang="en-US" sz="1100" dirty="0"/>
              <a:t>　リース債務、利息額を再計算します</a:t>
            </a:r>
            <a:endParaRPr kumimoji="1" lang="en-US" altLang="ja-JP" sz="1100" dirty="0"/>
          </a:p>
          <a:p>
            <a:r>
              <a:rPr kumimoji="1" lang="ja-JP" altLang="en-US" sz="1100" dirty="0"/>
              <a:t>・リース終了日（リース期間）、リース料総額、割引率、</a:t>
            </a:r>
            <a:endParaRPr kumimoji="1" lang="en-US" altLang="ja-JP" sz="1100" dirty="0"/>
          </a:p>
          <a:p>
            <a:r>
              <a:rPr lang="ja-JP" altLang="en-US" sz="1100" dirty="0"/>
              <a:t>　</a:t>
            </a:r>
            <a:r>
              <a:rPr kumimoji="1" lang="ja-JP" altLang="en-US" sz="1100" dirty="0"/>
              <a:t>支払スケジュール、維持管理費、残価保証額が</a:t>
            </a:r>
            <a:endParaRPr kumimoji="1" lang="en-US" altLang="ja-JP" sz="1100" dirty="0"/>
          </a:p>
          <a:p>
            <a:r>
              <a:rPr lang="ja-JP" altLang="en-US" sz="1100" dirty="0"/>
              <a:t>　</a:t>
            </a:r>
            <a:r>
              <a:rPr kumimoji="1" lang="ja-JP" altLang="en-US" sz="1100" dirty="0"/>
              <a:t>変更になった場合、割引現在価値を再計算します　　</a:t>
            </a:r>
          </a:p>
        </p:txBody>
      </p:sp>
      <p:cxnSp>
        <p:nvCxnSpPr>
          <p:cNvPr id="24" name="直線コネクタ 23">
            <a:extLst>
              <a:ext uri="{FF2B5EF4-FFF2-40B4-BE49-F238E27FC236}">
                <a16:creationId xmlns:a16="http://schemas.microsoft.com/office/drawing/2014/main" id="{CDF4986A-CCFD-9B6B-1C8F-624EE49FF4A0}"/>
              </a:ext>
            </a:extLst>
          </p:cNvPr>
          <p:cNvCxnSpPr>
            <a:cxnSpLocks/>
          </p:cNvCxnSpPr>
          <p:nvPr/>
        </p:nvCxnSpPr>
        <p:spPr>
          <a:xfrm flipH="1" flipV="1">
            <a:off x="5389572" y="2993915"/>
            <a:ext cx="359727" cy="72755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AEFCAB51-FCEE-2384-071F-CD7C5FAE8442}"/>
              </a:ext>
            </a:extLst>
          </p:cNvPr>
          <p:cNvCxnSpPr>
            <a:cxnSpLocks/>
          </p:cNvCxnSpPr>
          <p:nvPr/>
        </p:nvCxnSpPr>
        <p:spPr>
          <a:xfrm flipH="1" flipV="1">
            <a:off x="575136" y="3598127"/>
            <a:ext cx="365955" cy="32506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矢印: 五方向 30">
            <a:extLst>
              <a:ext uri="{FF2B5EF4-FFF2-40B4-BE49-F238E27FC236}">
                <a16:creationId xmlns:a16="http://schemas.microsoft.com/office/drawing/2014/main" id="{48738522-5911-B9B4-3CED-6BC11368F356}"/>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2" name="矢印: 五方向 31">
            <a:extLst>
              <a:ext uri="{FF2B5EF4-FFF2-40B4-BE49-F238E27FC236}">
                <a16:creationId xmlns:a16="http://schemas.microsoft.com/office/drawing/2014/main" id="{8C148A72-656A-BEB4-0EEA-F242CA656A30}"/>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3" name="矢印: 五方向 32">
            <a:extLst>
              <a:ext uri="{FF2B5EF4-FFF2-40B4-BE49-F238E27FC236}">
                <a16:creationId xmlns:a16="http://schemas.microsoft.com/office/drawing/2014/main" id="{A6D67991-A8C6-76AD-EA69-83F4E7897EAA}"/>
              </a:ext>
            </a:extLst>
          </p:cNvPr>
          <p:cNvSpPr/>
          <p:nvPr/>
        </p:nvSpPr>
        <p:spPr>
          <a:xfrm>
            <a:off x="6182914"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4" name="矢印: 五方向 33">
            <a:extLst>
              <a:ext uri="{FF2B5EF4-FFF2-40B4-BE49-F238E27FC236}">
                <a16:creationId xmlns:a16="http://schemas.microsoft.com/office/drawing/2014/main" id="{17D2F348-0B6D-38C7-B93F-9175A436055E}"/>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5" name="矢印: 五方向 34">
            <a:extLst>
              <a:ext uri="{FF2B5EF4-FFF2-40B4-BE49-F238E27FC236}">
                <a16:creationId xmlns:a16="http://schemas.microsoft.com/office/drawing/2014/main" id="{51129471-8C41-E686-F623-339DE47C46AB}"/>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36" name="矢印: 五方向 35">
            <a:extLst>
              <a:ext uri="{FF2B5EF4-FFF2-40B4-BE49-F238E27FC236}">
                <a16:creationId xmlns:a16="http://schemas.microsoft.com/office/drawing/2014/main" id="{AEE60E62-FD6C-95FD-B4FB-2E214A04EFD8}"/>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7" name="矢印: 五方向 36">
            <a:extLst>
              <a:ext uri="{FF2B5EF4-FFF2-40B4-BE49-F238E27FC236}">
                <a16:creationId xmlns:a16="http://schemas.microsoft.com/office/drawing/2014/main" id="{4B589243-6A4D-0736-8A48-4FB830ADA2E8}"/>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8" name="矢印: 五方向 37">
            <a:extLst>
              <a:ext uri="{FF2B5EF4-FFF2-40B4-BE49-F238E27FC236}">
                <a16:creationId xmlns:a16="http://schemas.microsoft.com/office/drawing/2014/main" id="{82AFE8E1-731C-8A0A-1FCC-00733662931F}"/>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6" name="正方形/長方形 15">
            <a:extLst>
              <a:ext uri="{FF2B5EF4-FFF2-40B4-BE49-F238E27FC236}">
                <a16:creationId xmlns:a16="http://schemas.microsoft.com/office/drawing/2014/main" id="{AB5E32B6-1F58-3D87-085C-55F244DA4F3D}"/>
              </a:ext>
            </a:extLst>
          </p:cNvPr>
          <p:cNvSpPr/>
          <p:nvPr/>
        </p:nvSpPr>
        <p:spPr>
          <a:xfrm>
            <a:off x="5552954" y="2257670"/>
            <a:ext cx="1863083" cy="1438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9B17B69-3F4F-5BAB-F80B-270B3EFD14CD}"/>
              </a:ext>
            </a:extLst>
          </p:cNvPr>
          <p:cNvSpPr txBox="1"/>
          <p:nvPr/>
        </p:nvSpPr>
        <p:spPr>
          <a:xfrm>
            <a:off x="6073978" y="2228267"/>
            <a:ext cx="877163" cy="184666"/>
          </a:xfrm>
          <a:prstGeom prst="rect">
            <a:avLst/>
          </a:prstGeom>
          <a:noFill/>
        </p:spPr>
        <p:txBody>
          <a:bodyPr wrap="none" rtlCol="0">
            <a:spAutoFit/>
          </a:bodyPr>
          <a:lstStyle/>
          <a:p>
            <a:r>
              <a:rPr kumimoji="1" lang="ja-JP" altLang="en-US" sz="600" u="sng" dirty="0">
                <a:solidFill>
                  <a:schemeClr val="tx1">
                    <a:lumMod val="65000"/>
                    <a:lumOff val="35000"/>
                  </a:schemeClr>
                </a:solidFill>
              </a:rPr>
              <a:t>契約条件変更一覧表</a:t>
            </a:r>
          </a:p>
        </p:txBody>
      </p:sp>
      <p:sp>
        <p:nvSpPr>
          <p:cNvPr id="8" name="正方形/長方形 7">
            <a:extLst>
              <a:ext uri="{FF2B5EF4-FFF2-40B4-BE49-F238E27FC236}">
                <a16:creationId xmlns:a16="http://schemas.microsoft.com/office/drawing/2014/main" id="{F0D47CAB-43CE-8C6D-2958-5A0E855487D9}"/>
              </a:ext>
            </a:extLst>
          </p:cNvPr>
          <p:cNvSpPr/>
          <p:nvPr/>
        </p:nvSpPr>
        <p:spPr>
          <a:xfrm>
            <a:off x="6978496" y="1832146"/>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lang="en-US" altLang="ja-JP" sz="1400" b="1" dirty="0"/>
              <a:t>2</a:t>
            </a:r>
            <a:endParaRPr kumimoji="1" lang="ja-JP" altLang="en-US" sz="1400" b="1" dirty="0"/>
          </a:p>
        </p:txBody>
      </p:sp>
      <p:sp>
        <p:nvSpPr>
          <p:cNvPr id="14" name="正方形/長方形 13">
            <a:extLst>
              <a:ext uri="{FF2B5EF4-FFF2-40B4-BE49-F238E27FC236}">
                <a16:creationId xmlns:a16="http://schemas.microsoft.com/office/drawing/2014/main" id="{E87BAC8B-BB7E-E82A-3A0A-339E0122AC47}"/>
              </a:ext>
            </a:extLst>
          </p:cNvPr>
          <p:cNvSpPr/>
          <p:nvPr/>
        </p:nvSpPr>
        <p:spPr>
          <a:xfrm>
            <a:off x="2648442" y="1854013"/>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spTree>
    <p:extLst>
      <p:ext uri="{BB962C8B-B14F-4D97-AF65-F5344CB8AC3E}">
        <p14:creationId xmlns:p14="http://schemas.microsoft.com/office/powerpoint/2010/main" val="292170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決算業務（使用権資産）</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リースに関する開示</a:t>
            </a:r>
            <a:r>
              <a:rPr lang="ja-JP" altLang="en-US" sz="1600" dirty="0">
                <a:solidFill>
                  <a:srgbClr val="000000"/>
                </a:solidFill>
              </a:rPr>
              <a:t>資料</a:t>
            </a:r>
            <a:r>
              <a:rPr kumimoji="1" lang="ja-JP" altLang="en-US" sz="1600" dirty="0">
                <a:solidFill>
                  <a:srgbClr val="000000"/>
                </a:solidFill>
              </a:rPr>
              <a:t>を作成します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51520" y="1275606"/>
            <a:ext cx="8602552" cy="129614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使用権資産の内訳（科目別残高）は「固定資産異動増減内訳表（既存帳票）」にて確認できます</a:t>
            </a:r>
            <a:endParaRPr lang="en-US" altLang="ja-JP" sz="1400" dirty="0">
              <a:solidFill>
                <a:srgbClr val="000000"/>
              </a:solidFill>
            </a:endParaRPr>
          </a:p>
          <a:p>
            <a:pPr>
              <a:lnSpc>
                <a:spcPts val="1900"/>
              </a:lnSpc>
              <a:buClr>
                <a:srgbClr val="F9BE00"/>
              </a:buClr>
            </a:pPr>
            <a:endParaRPr lang="en-US" altLang="ja-JP" sz="1400" dirty="0">
              <a:solidFill>
                <a:srgbClr val="000000"/>
              </a:solidFill>
            </a:endParaRPr>
          </a:p>
          <a:p>
            <a:pPr>
              <a:lnSpc>
                <a:spcPts val="1900"/>
              </a:lnSpc>
              <a:buClr>
                <a:srgbClr val="F9BE00"/>
              </a:buClr>
            </a:pPr>
            <a:r>
              <a:rPr lang="ja-JP" altLang="en-US" sz="1400" dirty="0">
                <a:solidFill>
                  <a:srgbClr val="000000"/>
                </a:solidFill>
              </a:rPr>
              <a:t>使用権資産について、次のいずれかの方法により貸借対照表において表示します（会計基準</a:t>
            </a:r>
            <a:r>
              <a:rPr lang="en-US" altLang="ja-JP" sz="1400" dirty="0">
                <a:solidFill>
                  <a:srgbClr val="000000"/>
                </a:solidFill>
              </a:rPr>
              <a:t>49</a:t>
            </a:r>
            <a:r>
              <a:rPr lang="ja-JP" altLang="en-US" sz="1400" dirty="0">
                <a:solidFill>
                  <a:srgbClr val="000000"/>
                </a:solidFill>
              </a:rPr>
              <a:t>項）</a:t>
            </a:r>
            <a:endParaRPr lang="en-US" altLang="ja-JP" sz="1400" dirty="0">
              <a:solidFill>
                <a:srgbClr val="000000"/>
              </a:solidFill>
            </a:endParaRPr>
          </a:p>
          <a:p>
            <a:pPr>
              <a:lnSpc>
                <a:spcPts val="1900"/>
              </a:lnSpc>
              <a:buClr>
                <a:srgbClr val="F9BE00"/>
              </a:buClr>
            </a:pPr>
            <a:r>
              <a:rPr lang="ja-JP" altLang="en-US" sz="1400" dirty="0">
                <a:solidFill>
                  <a:srgbClr val="000000"/>
                </a:solidFill>
              </a:rPr>
              <a:t>（１）自社で所有していた場合に表示される科目に含め、表示科目毎の金額を注記します</a:t>
            </a:r>
          </a:p>
          <a:p>
            <a:pPr>
              <a:lnSpc>
                <a:spcPts val="1900"/>
              </a:lnSpc>
              <a:buClr>
                <a:srgbClr val="F9BE00"/>
              </a:buClr>
            </a:pPr>
            <a:r>
              <a:rPr lang="ja-JP" altLang="en-US" sz="1400" dirty="0">
                <a:solidFill>
                  <a:srgbClr val="000000"/>
                </a:solidFill>
              </a:rPr>
              <a:t>（２）他の資産とは区分して使用権資産として表示し、表示科目毎の金額を注記します</a:t>
            </a:r>
          </a:p>
          <a:p>
            <a:pPr>
              <a:lnSpc>
                <a:spcPts val="1900"/>
              </a:lnSpc>
              <a:buClr>
                <a:srgbClr val="F9BE00"/>
              </a:buClr>
            </a:pPr>
            <a:endParaRPr lang="ja-JP" altLang="en-US" sz="1400" dirty="0">
              <a:solidFill>
                <a:srgbClr val="000000"/>
              </a:solidFill>
            </a:endParaRPr>
          </a:p>
        </p:txBody>
      </p:sp>
      <p:sp>
        <p:nvSpPr>
          <p:cNvPr id="14" name="正方形/長方形 13">
            <a:extLst>
              <a:ext uri="{FF2B5EF4-FFF2-40B4-BE49-F238E27FC236}">
                <a16:creationId xmlns:a16="http://schemas.microsoft.com/office/drawing/2014/main" id="{684EA8E0-2189-CDFE-1A67-9D29D048E290}"/>
              </a:ext>
            </a:extLst>
          </p:cNvPr>
          <p:cNvSpPr/>
          <p:nvPr/>
        </p:nvSpPr>
        <p:spPr>
          <a:xfrm>
            <a:off x="804622" y="2787242"/>
            <a:ext cx="1656701" cy="1944216"/>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rgbClr val="000000"/>
                </a:solidFill>
              </a:rPr>
              <a:t>貸借対照表</a:t>
            </a:r>
            <a:endParaRPr kumimoji="1" lang="en-US" altLang="ja-JP" sz="1000" dirty="0">
              <a:solidFill>
                <a:srgbClr val="000000"/>
              </a:solidFill>
            </a:endParaRPr>
          </a:p>
          <a:p>
            <a:endParaRPr lang="en-US" altLang="ja-JP" sz="1000" dirty="0">
              <a:solidFill>
                <a:srgbClr val="000000"/>
              </a:solidFill>
            </a:endParaRPr>
          </a:p>
          <a:p>
            <a:r>
              <a:rPr kumimoji="1" lang="ja-JP" altLang="en-US" sz="1000" dirty="0">
                <a:solidFill>
                  <a:srgbClr val="000000"/>
                </a:solidFill>
              </a:rPr>
              <a:t>有形固定資産</a:t>
            </a:r>
            <a:endParaRPr kumimoji="1" lang="en-US" altLang="ja-JP" sz="1000" dirty="0">
              <a:solidFill>
                <a:srgbClr val="000000"/>
              </a:solidFill>
            </a:endParaRPr>
          </a:p>
          <a:p>
            <a:r>
              <a:rPr lang="ja-JP" altLang="en-US" sz="1000" dirty="0">
                <a:solidFill>
                  <a:schemeClr val="tx1"/>
                </a:solidFill>
              </a:rPr>
              <a:t>　</a:t>
            </a:r>
            <a:r>
              <a:rPr lang="ja-JP" altLang="en-US" sz="1000" dirty="0">
                <a:solidFill>
                  <a:schemeClr val="accent3"/>
                </a:solidFill>
              </a:rPr>
              <a:t>建　物　　　　</a:t>
            </a:r>
            <a:r>
              <a:rPr lang="en-US" altLang="ja-JP" sz="1000" dirty="0" err="1">
                <a:solidFill>
                  <a:srgbClr val="000000"/>
                </a:solidFill>
              </a:rPr>
              <a:t>xxxxx</a:t>
            </a:r>
            <a:endParaRPr lang="en-US" altLang="ja-JP" sz="1000" dirty="0">
              <a:solidFill>
                <a:srgbClr val="000000"/>
              </a:solidFill>
            </a:endParaRPr>
          </a:p>
          <a:p>
            <a:r>
              <a:rPr lang="ja-JP" altLang="en-US" sz="1000" dirty="0">
                <a:solidFill>
                  <a:schemeClr val="tx1"/>
                </a:solidFill>
              </a:rPr>
              <a:t>　</a:t>
            </a:r>
            <a:r>
              <a:rPr lang="ja-JP" altLang="en-US" sz="1000" dirty="0">
                <a:solidFill>
                  <a:schemeClr val="accent3"/>
                </a:solidFill>
              </a:rPr>
              <a:t>構築物　</a:t>
            </a:r>
            <a:r>
              <a:rPr lang="ja-JP" altLang="en-US" sz="1000" dirty="0">
                <a:solidFill>
                  <a:schemeClr val="tx1"/>
                </a:solidFill>
              </a:rPr>
              <a:t>　　　</a:t>
            </a:r>
            <a:r>
              <a:rPr lang="en-US" altLang="ja-JP" sz="1000" dirty="0" err="1">
                <a:solidFill>
                  <a:srgbClr val="000000"/>
                </a:solidFill>
              </a:rPr>
              <a:t>xxxxx</a:t>
            </a:r>
            <a:endParaRPr lang="en-US" altLang="ja-JP" sz="1000" dirty="0">
              <a:solidFill>
                <a:srgbClr val="000000"/>
              </a:solidFill>
            </a:endParaRPr>
          </a:p>
          <a:p>
            <a:r>
              <a:rPr kumimoji="1" lang="ja-JP" altLang="en-US" sz="1000" dirty="0">
                <a:solidFill>
                  <a:schemeClr val="tx1"/>
                </a:solidFill>
              </a:rPr>
              <a:t>　</a:t>
            </a:r>
            <a:r>
              <a:rPr kumimoji="1" lang="ja-JP" altLang="en-US" sz="1000" dirty="0">
                <a:solidFill>
                  <a:schemeClr val="accent3"/>
                </a:solidFill>
              </a:rPr>
              <a:t>機械装置　　　</a:t>
            </a:r>
            <a:r>
              <a:rPr kumimoji="1" lang="en-US" altLang="ja-JP" sz="1000" dirty="0" err="1">
                <a:solidFill>
                  <a:srgbClr val="000000"/>
                </a:solidFill>
              </a:rPr>
              <a:t>xxxxx</a:t>
            </a:r>
            <a:endParaRPr kumimoji="1" lang="en-US" altLang="ja-JP" sz="1000" dirty="0">
              <a:solidFill>
                <a:srgbClr val="000000"/>
              </a:solidFill>
            </a:endParaRPr>
          </a:p>
          <a:p>
            <a:r>
              <a:rPr lang="ja-JP" altLang="en-US" sz="1000" dirty="0">
                <a:solidFill>
                  <a:schemeClr val="tx1"/>
                </a:solidFill>
              </a:rPr>
              <a:t>　</a:t>
            </a:r>
            <a:r>
              <a:rPr lang="ja-JP" altLang="en-US" sz="1000" dirty="0">
                <a:solidFill>
                  <a:schemeClr val="accent3"/>
                </a:solidFill>
              </a:rPr>
              <a:t>車両運搬具　　</a:t>
            </a:r>
            <a:r>
              <a:rPr lang="en-US" altLang="ja-JP" sz="1000" dirty="0" err="1">
                <a:solidFill>
                  <a:srgbClr val="000000"/>
                </a:solidFill>
              </a:rPr>
              <a:t>xxxxx</a:t>
            </a:r>
            <a:endParaRPr lang="en-US" altLang="ja-JP" sz="1000" dirty="0">
              <a:solidFill>
                <a:srgbClr val="000000"/>
              </a:solidFill>
            </a:endParaRPr>
          </a:p>
          <a:p>
            <a:endParaRPr kumimoji="1" lang="en-US" altLang="ja-JP" sz="1000" dirty="0">
              <a:solidFill>
                <a:schemeClr val="tx1"/>
              </a:solidFill>
            </a:endParaRPr>
          </a:p>
          <a:p>
            <a:r>
              <a:rPr lang="ja-JP" altLang="en-US" sz="1000" dirty="0">
                <a:solidFill>
                  <a:srgbClr val="000000"/>
                </a:solidFill>
              </a:rPr>
              <a:t>無形固定資産</a:t>
            </a:r>
            <a:endParaRPr lang="en-US" altLang="ja-JP" sz="1000" dirty="0">
              <a:solidFill>
                <a:srgbClr val="000000"/>
              </a:solidFill>
            </a:endParaRPr>
          </a:p>
          <a:p>
            <a:r>
              <a:rPr kumimoji="1" lang="ja-JP" altLang="en-US" sz="1000" dirty="0">
                <a:solidFill>
                  <a:schemeClr val="tx1"/>
                </a:solidFill>
              </a:rPr>
              <a:t>　</a:t>
            </a:r>
            <a:r>
              <a:rPr kumimoji="1" lang="ja-JP" altLang="en-US" sz="1000" dirty="0">
                <a:solidFill>
                  <a:schemeClr val="accent3"/>
                </a:solidFill>
              </a:rPr>
              <a:t>ソフトウエア</a:t>
            </a:r>
            <a:r>
              <a:rPr kumimoji="1" lang="ja-JP" altLang="en-US" sz="1000" dirty="0">
                <a:solidFill>
                  <a:schemeClr val="tx1"/>
                </a:solidFill>
              </a:rPr>
              <a:t>　</a:t>
            </a:r>
            <a:r>
              <a:rPr kumimoji="1" lang="en-US" altLang="ja-JP" sz="1000" dirty="0" err="1">
                <a:solidFill>
                  <a:srgbClr val="000000"/>
                </a:solidFill>
              </a:rPr>
              <a:t>xxxxx</a:t>
            </a:r>
            <a:endParaRPr kumimoji="1" lang="ja-JP" altLang="en-US" sz="1000" dirty="0">
              <a:solidFill>
                <a:srgbClr val="000000"/>
              </a:solidFill>
            </a:endParaRPr>
          </a:p>
        </p:txBody>
      </p:sp>
      <p:sp>
        <p:nvSpPr>
          <p:cNvPr id="15" name="正方形/長方形 14">
            <a:extLst>
              <a:ext uri="{FF2B5EF4-FFF2-40B4-BE49-F238E27FC236}">
                <a16:creationId xmlns:a16="http://schemas.microsoft.com/office/drawing/2014/main" id="{1EDFC233-1DA1-678C-3F8E-81F160741C7E}"/>
              </a:ext>
            </a:extLst>
          </p:cNvPr>
          <p:cNvSpPr/>
          <p:nvPr/>
        </p:nvSpPr>
        <p:spPr>
          <a:xfrm>
            <a:off x="4999778" y="2787774"/>
            <a:ext cx="1656701" cy="1944216"/>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rgbClr val="000000"/>
                </a:solidFill>
              </a:rPr>
              <a:t>貸借対照表</a:t>
            </a:r>
            <a:endParaRPr kumimoji="1" lang="en-US" altLang="ja-JP" sz="1000" dirty="0">
              <a:solidFill>
                <a:srgbClr val="000000"/>
              </a:solidFill>
            </a:endParaRPr>
          </a:p>
          <a:p>
            <a:endParaRPr lang="en-US" altLang="ja-JP" sz="1000" dirty="0">
              <a:solidFill>
                <a:srgbClr val="000000"/>
              </a:solidFill>
            </a:endParaRPr>
          </a:p>
          <a:p>
            <a:r>
              <a:rPr kumimoji="1" lang="ja-JP" altLang="en-US" sz="1000" dirty="0">
                <a:solidFill>
                  <a:srgbClr val="000000"/>
                </a:solidFill>
              </a:rPr>
              <a:t>有形固定資産</a:t>
            </a:r>
            <a:endParaRPr kumimoji="1" lang="en-US" altLang="ja-JP" sz="1000" dirty="0">
              <a:solidFill>
                <a:srgbClr val="000000"/>
              </a:solidFill>
            </a:endParaRPr>
          </a:p>
          <a:p>
            <a:r>
              <a:rPr lang="ja-JP" altLang="en-US" sz="1000" dirty="0">
                <a:solidFill>
                  <a:srgbClr val="000000"/>
                </a:solidFill>
              </a:rPr>
              <a:t>　建　物　　　　</a:t>
            </a:r>
            <a:r>
              <a:rPr lang="en-US" altLang="ja-JP" sz="1000" dirty="0" err="1">
                <a:solidFill>
                  <a:srgbClr val="000000"/>
                </a:solidFill>
              </a:rPr>
              <a:t>xxxxx</a:t>
            </a:r>
            <a:endParaRPr lang="en-US" altLang="ja-JP" sz="1000" dirty="0">
              <a:solidFill>
                <a:srgbClr val="000000"/>
              </a:solidFill>
            </a:endParaRPr>
          </a:p>
          <a:p>
            <a:r>
              <a:rPr lang="ja-JP" altLang="en-US" sz="1000" dirty="0">
                <a:solidFill>
                  <a:srgbClr val="000000"/>
                </a:solidFill>
              </a:rPr>
              <a:t>　構築物　　　　</a:t>
            </a:r>
            <a:r>
              <a:rPr lang="en-US" altLang="ja-JP" sz="1000" dirty="0" err="1">
                <a:solidFill>
                  <a:srgbClr val="000000"/>
                </a:solidFill>
              </a:rPr>
              <a:t>xxxxx</a:t>
            </a:r>
            <a:endParaRPr lang="en-US" altLang="ja-JP" sz="1000" dirty="0">
              <a:solidFill>
                <a:srgbClr val="000000"/>
              </a:solidFill>
            </a:endParaRPr>
          </a:p>
          <a:p>
            <a:r>
              <a:rPr kumimoji="1" lang="ja-JP" altLang="en-US" sz="1000" dirty="0">
                <a:solidFill>
                  <a:srgbClr val="000000"/>
                </a:solidFill>
              </a:rPr>
              <a:t>　機械装置　　　</a:t>
            </a:r>
            <a:r>
              <a:rPr kumimoji="1" lang="en-US" altLang="ja-JP" sz="1000" dirty="0" err="1">
                <a:solidFill>
                  <a:srgbClr val="000000"/>
                </a:solidFill>
              </a:rPr>
              <a:t>xxxxx</a:t>
            </a:r>
            <a:endParaRPr kumimoji="1" lang="en-US" altLang="ja-JP" sz="1000" dirty="0">
              <a:solidFill>
                <a:srgbClr val="000000"/>
              </a:solidFill>
            </a:endParaRPr>
          </a:p>
          <a:p>
            <a:r>
              <a:rPr lang="ja-JP" altLang="en-US" sz="1000" dirty="0">
                <a:solidFill>
                  <a:srgbClr val="000000"/>
                </a:solidFill>
              </a:rPr>
              <a:t>　車両運搬具　　</a:t>
            </a:r>
            <a:r>
              <a:rPr lang="en-US" altLang="ja-JP" sz="1000" dirty="0" err="1">
                <a:solidFill>
                  <a:srgbClr val="000000"/>
                </a:solidFill>
              </a:rPr>
              <a:t>xxxxx</a:t>
            </a:r>
            <a:endParaRPr lang="en-US" altLang="ja-JP" sz="1000" dirty="0">
              <a:solidFill>
                <a:srgbClr val="000000"/>
              </a:solidFill>
            </a:endParaRPr>
          </a:p>
          <a:p>
            <a:r>
              <a:rPr kumimoji="1" lang="ja-JP" altLang="en-US" sz="1000" dirty="0">
                <a:solidFill>
                  <a:schemeClr val="tx1">
                    <a:lumMod val="75000"/>
                    <a:lumOff val="25000"/>
                  </a:schemeClr>
                </a:solidFill>
              </a:rPr>
              <a:t>　</a:t>
            </a:r>
            <a:r>
              <a:rPr kumimoji="1" lang="ja-JP" altLang="en-US" sz="1000" dirty="0">
                <a:solidFill>
                  <a:schemeClr val="accent3"/>
                </a:solidFill>
              </a:rPr>
              <a:t>使用権資産　　</a:t>
            </a:r>
            <a:r>
              <a:rPr kumimoji="1" lang="en-US" altLang="ja-JP" sz="1000" dirty="0" err="1">
                <a:solidFill>
                  <a:srgbClr val="000000"/>
                </a:solidFill>
              </a:rPr>
              <a:t>xxxxx</a:t>
            </a:r>
            <a:endParaRPr kumimoji="1" lang="en-US" altLang="ja-JP" sz="1000" dirty="0">
              <a:solidFill>
                <a:srgbClr val="000000"/>
              </a:solidFill>
            </a:endParaRPr>
          </a:p>
          <a:p>
            <a:endParaRPr kumimoji="1" lang="en-US" altLang="ja-JP" sz="1000" dirty="0">
              <a:solidFill>
                <a:schemeClr val="tx1">
                  <a:lumMod val="75000"/>
                  <a:lumOff val="25000"/>
                </a:schemeClr>
              </a:solidFill>
            </a:endParaRPr>
          </a:p>
          <a:p>
            <a:r>
              <a:rPr lang="ja-JP" altLang="en-US" sz="1000" dirty="0">
                <a:solidFill>
                  <a:srgbClr val="000000"/>
                </a:solidFill>
              </a:rPr>
              <a:t>無形固定資産</a:t>
            </a:r>
            <a:endParaRPr lang="en-US" altLang="ja-JP" sz="1000" dirty="0">
              <a:solidFill>
                <a:srgbClr val="000000"/>
              </a:solidFill>
            </a:endParaRPr>
          </a:p>
          <a:p>
            <a:r>
              <a:rPr kumimoji="1" lang="ja-JP" altLang="en-US" sz="1000" dirty="0">
                <a:solidFill>
                  <a:srgbClr val="000000"/>
                </a:solidFill>
              </a:rPr>
              <a:t>　ソフトウエア　</a:t>
            </a:r>
            <a:r>
              <a:rPr kumimoji="1" lang="en-US" altLang="ja-JP" sz="1000" dirty="0" err="1">
                <a:solidFill>
                  <a:srgbClr val="000000"/>
                </a:solidFill>
              </a:rPr>
              <a:t>xxxxx</a:t>
            </a:r>
            <a:endParaRPr kumimoji="1" lang="en-US" altLang="ja-JP" sz="1000" dirty="0">
              <a:solidFill>
                <a:srgbClr val="000000"/>
              </a:solidFill>
            </a:endParaRPr>
          </a:p>
          <a:p>
            <a:r>
              <a:rPr kumimoji="1" lang="ja-JP" altLang="en-US" sz="1000" dirty="0">
                <a:solidFill>
                  <a:schemeClr val="tx1">
                    <a:lumMod val="75000"/>
                    <a:lumOff val="25000"/>
                  </a:schemeClr>
                </a:solidFill>
              </a:rPr>
              <a:t>　</a:t>
            </a:r>
            <a:r>
              <a:rPr kumimoji="1" lang="ja-JP" altLang="en-US" sz="1000" dirty="0">
                <a:solidFill>
                  <a:schemeClr val="accent3"/>
                </a:solidFill>
              </a:rPr>
              <a:t>使用権資産　</a:t>
            </a:r>
            <a:r>
              <a:rPr kumimoji="1" lang="ja-JP" altLang="en-US" sz="1000" dirty="0">
                <a:solidFill>
                  <a:schemeClr val="tx1">
                    <a:lumMod val="75000"/>
                    <a:lumOff val="25000"/>
                  </a:schemeClr>
                </a:solidFill>
              </a:rPr>
              <a:t>　</a:t>
            </a:r>
            <a:r>
              <a:rPr kumimoji="1" lang="en-US" altLang="ja-JP" sz="1000" dirty="0" err="1">
                <a:solidFill>
                  <a:srgbClr val="000000"/>
                </a:solidFill>
              </a:rPr>
              <a:t>xxxxx</a:t>
            </a:r>
            <a:endParaRPr kumimoji="1" lang="ja-JP" altLang="en-US" sz="1000" dirty="0">
              <a:solidFill>
                <a:srgbClr val="000000"/>
              </a:solidFill>
            </a:endParaRPr>
          </a:p>
        </p:txBody>
      </p:sp>
      <p:sp>
        <p:nvSpPr>
          <p:cNvPr id="16" name="線吹き出し 2 (枠付き) 7">
            <a:extLst>
              <a:ext uri="{FF2B5EF4-FFF2-40B4-BE49-F238E27FC236}">
                <a16:creationId xmlns:a16="http://schemas.microsoft.com/office/drawing/2014/main" id="{DE4B05EB-8D10-5C93-8C1B-FFDAE539D40B}"/>
              </a:ext>
            </a:extLst>
          </p:cNvPr>
          <p:cNvSpPr/>
          <p:nvPr/>
        </p:nvSpPr>
        <p:spPr>
          <a:xfrm>
            <a:off x="2666436" y="2787242"/>
            <a:ext cx="1765827" cy="1080120"/>
          </a:xfrm>
          <a:prstGeom prst="borderCallout2">
            <a:avLst>
              <a:gd name="adj1" fmla="val 19313"/>
              <a:gd name="adj2" fmla="val -2413"/>
              <a:gd name="adj3" fmla="val 26570"/>
              <a:gd name="adj4" fmla="val -33921"/>
              <a:gd name="adj5" fmla="val 48874"/>
              <a:gd name="adj6" fmla="val -56271"/>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rgbClr val="000000"/>
                </a:solidFill>
              </a:rPr>
              <a:t>使用権資産を含めて表示しますが、</a:t>
            </a:r>
            <a:r>
              <a:rPr lang="ja-JP" altLang="en-US" sz="1000" b="1" dirty="0">
                <a:solidFill>
                  <a:schemeClr val="accent3"/>
                </a:solidFill>
              </a:rPr>
              <a:t>科目に含まれている使用権資産の残高は注記</a:t>
            </a:r>
            <a:r>
              <a:rPr lang="ja-JP" altLang="en-US" sz="1000" dirty="0">
                <a:solidFill>
                  <a:srgbClr val="000000"/>
                </a:solidFill>
              </a:rPr>
              <a:t>する必要があります</a:t>
            </a:r>
            <a:endParaRPr lang="en-US" altLang="ja-JP" sz="1000" dirty="0">
              <a:solidFill>
                <a:srgbClr val="000000"/>
              </a:solidFill>
            </a:endParaRPr>
          </a:p>
        </p:txBody>
      </p:sp>
      <p:sp>
        <p:nvSpPr>
          <p:cNvPr id="17" name="線吹き出し 2 (枠付き) 7">
            <a:extLst>
              <a:ext uri="{FF2B5EF4-FFF2-40B4-BE49-F238E27FC236}">
                <a16:creationId xmlns:a16="http://schemas.microsoft.com/office/drawing/2014/main" id="{DC918EA7-8741-C32E-719F-7E695307228E}"/>
              </a:ext>
            </a:extLst>
          </p:cNvPr>
          <p:cNvSpPr/>
          <p:nvPr/>
        </p:nvSpPr>
        <p:spPr>
          <a:xfrm>
            <a:off x="6872070" y="3774609"/>
            <a:ext cx="1762564" cy="935609"/>
          </a:xfrm>
          <a:prstGeom prst="borderCallout2">
            <a:avLst>
              <a:gd name="adj1" fmla="val 61099"/>
              <a:gd name="adj2" fmla="val -3267"/>
              <a:gd name="adj3" fmla="val 44023"/>
              <a:gd name="adj4" fmla="val -37340"/>
              <a:gd name="adj5" fmla="val 26180"/>
              <a:gd name="adj6" fmla="val -57126"/>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rgbClr val="000000"/>
                </a:solidFill>
              </a:rPr>
              <a:t>他の資産と区分して表示しますが、</a:t>
            </a:r>
            <a:r>
              <a:rPr lang="ja-JP" altLang="en-US" sz="1000" b="1" dirty="0">
                <a:solidFill>
                  <a:schemeClr val="accent3"/>
                </a:solidFill>
              </a:rPr>
              <a:t>使用権資産残高の科目別内訳を注記</a:t>
            </a:r>
            <a:r>
              <a:rPr lang="ja-JP" altLang="en-US" sz="1000" dirty="0">
                <a:solidFill>
                  <a:srgbClr val="000000"/>
                </a:solidFill>
              </a:rPr>
              <a:t>する必要があります</a:t>
            </a:r>
            <a:endParaRPr lang="en-US" altLang="ja-JP" sz="1000" dirty="0">
              <a:solidFill>
                <a:srgbClr val="000000"/>
              </a:solidFill>
            </a:endParaRPr>
          </a:p>
        </p:txBody>
      </p:sp>
      <p:sp>
        <p:nvSpPr>
          <p:cNvPr id="18" name="テキスト ボックス 17">
            <a:extLst>
              <a:ext uri="{FF2B5EF4-FFF2-40B4-BE49-F238E27FC236}">
                <a16:creationId xmlns:a16="http://schemas.microsoft.com/office/drawing/2014/main" id="{0D1EA174-767E-7038-F96B-852AC2DC3551}"/>
              </a:ext>
            </a:extLst>
          </p:cNvPr>
          <p:cNvSpPr txBox="1"/>
          <p:nvPr/>
        </p:nvSpPr>
        <p:spPr>
          <a:xfrm>
            <a:off x="240889" y="2786133"/>
            <a:ext cx="646331" cy="276999"/>
          </a:xfrm>
          <a:prstGeom prst="rect">
            <a:avLst/>
          </a:prstGeom>
          <a:noFill/>
        </p:spPr>
        <p:txBody>
          <a:bodyPr wrap="none" rtlCol="0">
            <a:spAutoFit/>
          </a:bodyPr>
          <a:lstStyle/>
          <a:p>
            <a:r>
              <a:rPr kumimoji="1" lang="ja-JP" altLang="en-US" sz="1200" dirty="0"/>
              <a:t>（１）</a:t>
            </a:r>
          </a:p>
        </p:txBody>
      </p:sp>
      <p:sp>
        <p:nvSpPr>
          <p:cNvPr id="19" name="テキスト ボックス 18">
            <a:extLst>
              <a:ext uri="{FF2B5EF4-FFF2-40B4-BE49-F238E27FC236}">
                <a16:creationId xmlns:a16="http://schemas.microsoft.com/office/drawing/2014/main" id="{DB9CA713-9CC1-D33C-088E-CF0BD25FA080}"/>
              </a:ext>
            </a:extLst>
          </p:cNvPr>
          <p:cNvSpPr txBox="1"/>
          <p:nvPr/>
        </p:nvSpPr>
        <p:spPr>
          <a:xfrm>
            <a:off x="4459325" y="2794540"/>
            <a:ext cx="646331" cy="276999"/>
          </a:xfrm>
          <a:prstGeom prst="rect">
            <a:avLst/>
          </a:prstGeom>
          <a:noFill/>
        </p:spPr>
        <p:txBody>
          <a:bodyPr wrap="none" rtlCol="0">
            <a:spAutoFit/>
          </a:bodyPr>
          <a:lstStyle/>
          <a:p>
            <a:r>
              <a:rPr kumimoji="1" lang="ja-JP" altLang="en-US" sz="1200" dirty="0"/>
              <a:t>（２）</a:t>
            </a:r>
          </a:p>
        </p:txBody>
      </p:sp>
      <p:sp>
        <p:nvSpPr>
          <p:cNvPr id="23" name="矢印: 五方向 22">
            <a:extLst>
              <a:ext uri="{FF2B5EF4-FFF2-40B4-BE49-F238E27FC236}">
                <a16:creationId xmlns:a16="http://schemas.microsoft.com/office/drawing/2014/main" id="{380D77B5-3E2A-EC7B-0049-BF98310C4D82}"/>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4" name="矢印: 五方向 23">
            <a:extLst>
              <a:ext uri="{FF2B5EF4-FFF2-40B4-BE49-F238E27FC236}">
                <a16:creationId xmlns:a16="http://schemas.microsoft.com/office/drawing/2014/main" id="{25002A10-AF08-2FEA-6988-9B0F3D7C2478}"/>
              </a:ext>
            </a:extLst>
          </p:cNvPr>
          <p:cNvSpPr/>
          <p:nvPr/>
        </p:nvSpPr>
        <p:spPr>
          <a:xfrm>
            <a:off x="7191026"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102A829B-21AB-0D73-3F2D-CD2B61FD854E}"/>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矢印: 五方向 25">
            <a:extLst>
              <a:ext uri="{FF2B5EF4-FFF2-40B4-BE49-F238E27FC236}">
                <a16:creationId xmlns:a16="http://schemas.microsoft.com/office/drawing/2014/main" id="{CF74ACD1-34BC-5581-29AD-B7D7FC4A9C1B}"/>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7" name="矢印: 五方向 26">
            <a:extLst>
              <a:ext uri="{FF2B5EF4-FFF2-40B4-BE49-F238E27FC236}">
                <a16:creationId xmlns:a16="http://schemas.microsoft.com/office/drawing/2014/main" id="{B726E0EA-07EF-C8D3-0D31-279841DC3104}"/>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8" name="矢印: 五方向 27">
            <a:extLst>
              <a:ext uri="{FF2B5EF4-FFF2-40B4-BE49-F238E27FC236}">
                <a16:creationId xmlns:a16="http://schemas.microsoft.com/office/drawing/2014/main" id="{B22CB584-3619-AC6C-7754-E8DEADE8BFEC}"/>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9" name="矢印: 五方向 28">
            <a:extLst>
              <a:ext uri="{FF2B5EF4-FFF2-40B4-BE49-F238E27FC236}">
                <a16:creationId xmlns:a16="http://schemas.microsoft.com/office/drawing/2014/main" id="{1B7138E3-0506-6C83-4C89-F67917E373C2}"/>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0" name="矢印: 五方向 29">
            <a:extLst>
              <a:ext uri="{FF2B5EF4-FFF2-40B4-BE49-F238E27FC236}">
                <a16:creationId xmlns:a16="http://schemas.microsoft.com/office/drawing/2014/main" id="{C0EC69A6-921C-3352-FF05-D8C384A1EB9B}"/>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8" name="正方形/長方形 7">
            <a:extLst>
              <a:ext uri="{FF2B5EF4-FFF2-40B4-BE49-F238E27FC236}">
                <a16:creationId xmlns:a16="http://schemas.microsoft.com/office/drawing/2014/main" id="{E068F44B-1546-AF7A-4155-42D04DE2A53D}"/>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既存機能</a:t>
            </a:r>
            <a:endParaRPr kumimoji="1" lang="ja-JP" altLang="en-US" sz="1400" b="1" dirty="0"/>
          </a:p>
        </p:txBody>
      </p:sp>
    </p:spTree>
    <p:extLst>
      <p:ext uri="{BB962C8B-B14F-4D97-AF65-F5344CB8AC3E}">
        <p14:creationId xmlns:p14="http://schemas.microsoft.com/office/powerpoint/2010/main" val="26378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決算業務（リース負債・支払利息）</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リースに関する開示</a:t>
            </a:r>
            <a:r>
              <a:rPr lang="ja-JP" altLang="en-US" sz="1600" dirty="0">
                <a:solidFill>
                  <a:srgbClr val="000000"/>
                </a:solidFill>
              </a:rPr>
              <a:t>資料</a:t>
            </a:r>
            <a:r>
              <a:rPr kumimoji="1" lang="ja-JP" altLang="en-US" sz="1600" dirty="0">
                <a:solidFill>
                  <a:srgbClr val="000000"/>
                </a:solidFill>
              </a:rPr>
              <a:t>を作成します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93300" y="1275606"/>
            <a:ext cx="8602552" cy="129614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リース負債、支払利息は「リース債務内訳表（既存帳票）」にて確認できます </a:t>
            </a:r>
            <a:endParaRPr lang="en-US" altLang="ja-JP" sz="1400" dirty="0">
              <a:solidFill>
                <a:srgbClr val="000000"/>
              </a:solidFill>
            </a:endParaRPr>
          </a:p>
          <a:p>
            <a:pPr>
              <a:lnSpc>
                <a:spcPts val="1900"/>
              </a:lnSpc>
              <a:buClr>
                <a:srgbClr val="F9BE00"/>
              </a:buClr>
            </a:pPr>
            <a:endParaRPr lang="en-US" altLang="ja-JP" sz="1400" dirty="0">
              <a:solidFill>
                <a:srgbClr val="000000"/>
              </a:solidFill>
            </a:endParaRPr>
          </a:p>
          <a:p>
            <a:pPr>
              <a:lnSpc>
                <a:spcPts val="1900"/>
              </a:lnSpc>
              <a:buClr>
                <a:srgbClr val="F9BE00"/>
              </a:buClr>
            </a:pPr>
            <a:r>
              <a:rPr lang="ja-JP" altLang="en-US" sz="1400" dirty="0">
                <a:solidFill>
                  <a:srgbClr val="000000"/>
                </a:solidFill>
              </a:rPr>
              <a:t>リース負債について、貸借対照表において区分して表示する又はリース負債が含まれる科目及び</a:t>
            </a:r>
            <a:endParaRPr lang="en-US" altLang="ja-JP" sz="1400" dirty="0">
              <a:solidFill>
                <a:srgbClr val="000000"/>
              </a:solidFill>
            </a:endParaRPr>
          </a:p>
          <a:p>
            <a:pPr>
              <a:lnSpc>
                <a:spcPts val="1900"/>
              </a:lnSpc>
              <a:buClr>
                <a:srgbClr val="F9BE00"/>
              </a:buClr>
            </a:pPr>
            <a:r>
              <a:rPr lang="ja-JP" altLang="en-US" sz="1400" dirty="0">
                <a:solidFill>
                  <a:srgbClr val="000000"/>
                </a:solidFill>
              </a:rPr>
              <a:t>金額を注記します（会計基準</a:t>
            </a:r>
            <a:r>
              <a:rPr lang="en-US" altLang="ja-JP" sz="1400" dirty="0">
                <a:solidFill>
                  <a:srgbClr val="000000"/>
                </a:solidFill>
              </a:rPr>
              <a:t>50</a:t>
            </a:r>
            <a:r>
              <a:rPr lang="ja-JP" altLang="en-US" sz="1400" dirty="0">
                <a:solidFill>
                  <a:srgbClr val="000000"/>
                </a:solidFill>
              </a:rPr>
              <a:t>項）</a:t>
            </a:r>
          </a:p>
          <a:p>
            <a:pPr>
              <a:lnSpc>
                <a:spcPts val="1900"/>
              </a:lnSpc>
              <a:buClr>
                <a:srgbClr val="F9BE00"/>
              </a:buClr>
            </a:pPr>
            <a:r>
              <a:rPr lang="ja-JP" altLang="en-US" sz="1400" dirty="0">
                <a:solidFill>
                  <a:srgbClr val="000000"/>
                </a:solidFill>
              </a:rPr>
              <a:t>リース負債に係る利息費用について、損益計算書において区分して表示する又はリース負債に係る</a:t>
            </a:r>
            <a:endParaRPr lang="en-US" altLang="ja-JP" sz="1400" dirty="0">
              <a:solidFill>
                <a:srgbClr val="000000"/>
              </a:solidFill>
            </a:endParaRPr>
          </a:p>
          <a:p>
            <a:pPr>
              <a:lnSpc>
                <a:spcPts val="1900"/>
              </a:lnSpc>
              <a:buClr>
                <a:srgbClr val="F9BE00"/>
              </a:buClr>
            </a:pPr>
            <a:r>
              <a:rPr lang="ja-JP" altLang="en-US" sz="1400" dirty="0">
                <a:solidFill>
                  <a:srgbClr val="000000"/>
                </a:solidFill>
              </a:rPr>
              <a:t>利息費用が含まれる科目及び金額を注記します（会計基準</a:t>
            </a:r>
            <a:r>
              <a:rPr lang="en-US" altLang="ja-JP" sz="1400" dirty="0">
                <a:solidFill>
                  <a:srgbClr val="000000"/>
                </a:solidFill>
              </a:rPr>
              <a:t>51</a:t>
            </a:r>
            <a:r>
              <a:rPr lang="ja-JP" altLang="en-US" sz="1400" dirty="0">
                <a:solidFill>
                  <a:srgbClr val="000000"/>
                </a:solidFill>
              </a:rPr>
              <a:t>項）　</a:t>
            </a:r>
          </a:p>
          <a:p>
            <a:pPr>
              <a:lnSpc>
                <a:spcPts val="1900"/>
              </a:lnSpc>
              <a:buClr>
                <a:srgbClr val="F9BE00"/>
              </a:buClr>
            </a:pPr>
            <a:endParaRPr lang="ja-JP" altLang="en-US" sz="1400"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971C1FB7-A2F9-51C0-EC47-8E53E1F6CFC1}"/>
              </a:ext>
            </a:extLst>
          </p:cNvPr>
          <p:cNvSpPr/>
          <p:nvPr/>
        </p:nvSpPr>
        <p:spPr>
          <a:xfrm>
            <a:off x="589458" y="3239672"/>
            <a:ext cx="1728192" cy="1335055"/>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rPr>
              <a:t>貸借対照表（</a:t>
            </a:r>
            <a:r>
              <a:rPr kumimoji="1" lang="ja-JP" altLang="en-US" sz="1000" dirty="0">
                <a:solidFill>
                  <a:srgbClr val="F1966D"/>
                </a:solidFill>
              </a:rPr>
              <a:t>合算表示</a:t>
            </a:r>
            <a:r>
              <a:rPr kumimoji="1" lang="ja-JP" altLang="en-US" sz="1000" dirty="0">
                <a:solidFill>
                  <a:schemeClr val="tx1"/>
                </a:solidFill>
              </a:rPr>
              <a:t>）</a:t>
            </a:r>
            <a:endParaRPr kumimoji="1" lang="en-US" altLang="ja-JP" sz="1000" dirty="0">
              <a:solidFill>
                <a:schemeClr val="tx1"/>
              </a:solidFill>
            </a:endParaRPr>
          </a:p>
          <a:p>
            <a:endParaRPr lang="en-US" altLang="ja-JP" sz="1000" dirty="0">
              <a:solidFill>
                <a:schemeClr val="tx1"/>
              </a:solidFill>
            </a:endParaRPr>
          </a:p>
          <a:p>
            <a:r>
              <a:rPr lang="ja-JP" altLang="en-US" sz="1000" dirty="0">
                <a:solidFill>
                  <a:schemeClr val="tx1"/>
                </a:solidFill>
              </a:rPr>
              <a:t>流動負債</a:t>
            </a:r>
            <a:endParaRPr kumimoji="1" lang="en-US" altLang="ja-JP" sz="1000" dirty="0">
              <a:solidFill>
                <a:schemeClr val="tx1"/>
              </a:solidFill>
            </a:endParaRPr>
          </a:p>
          <a:p>
            <a:r>
              <a:rPr lang="ja-JP" altLang="en-US" sz="1000" dirty="0">
                <a:solidFill>
                  <a:schemeClr val="tx1"/>
                </a:solidFill>
              </a:rPr>
              <a:t>　その他流動負債　</a:t>
            </a:r>
            <a:r>
              <a:rPr kumimoji="1" lang="en-US" altLang="ja-JP" sz="1000" dirty="0" err="1">
                <a:solidFill>
                  <a:schemeClr val="tx1"/>
                </a:solidFill>
              </a:rPr>
              <a:t>xxxxx</a:t>
            </a:r>
            <a:r>
              <a:rPr kumimoji="1" lang="en-US" altLang="ja-JP" sz="1000" dirty="0">
                <a:solidFill>
                  <a:schemeClr val="tx1"/>
                </a:solidFill>
              </a:rPr>
              <a:t> </a:t>
            </a:r>
            <a:r>
              <a:rPr lang="ja-JP" altLang="en-US" sz="1000" dirty="0">
                <a:solidFill>
                  <a:schemeClr val="tx1"/>
                </a:solidFill>
              </a:rPr>
              <a:t>　　　</a:t>
            </a:r>
            <a:endParaRPr lang="en-US" altLang="ja-JP" sz="1000" dirty="0">
              <a:solidFill>
                <a:schemeClr val="tx1"/>
              </a:solidFill>
            </a:endParaRPr>
          </a:p>
          <a:p>
            <a:endParaRPr kumimoji="1" lang="en-US" altLang="ja-JP" sz="1000" dirty="0">
              <a:solidFill>
                <a:schemeClr val="tx1"/>
              </a:solidFill>
            </a:endParaRPr>
          </a:p>
          <a:p>
            <a:r>
              <a:rPr lang="ja-JP" altLang="en-US" sz="1000" dirty="0">
                <a:solidFill>
                  <a:schemeClr val="tx1"/>
                </a:solidFill>
              </a:rPr>
              <a:t>固定負債</a:t>
            </a:r>
            <a:endParaRPr lang="en-US" altLang="ja-JP" sz="1000" dirty="0">
              <a:solidFill>
                <a:schemeClr val="tx1"/>
              </a:solidFill>
            </a:endParaRPr>
          </a:p>
          <a:p>
            <a:r>
              <a:rPr kumimoji="1" lang="ja-JP" altLang="en-US" sz="1000" dirty="0">
                <a:solidFill>
                  <a:schemeClr val="tx1"/>
                </a:solidFill>
              </a:rPr>
              <a:t>　</a:t>
            </a:r>
            <a:r>
              <a:rPr lang="ja-JP" altLang="en-US" sz="1000" dirty="0">
                <a:solidFill>
                  <a:schemeClr val="tx1"/>
                </a:solidFill>
              </a:rPr>
              <a:t>その他流動負債</a:t>
            </a:r>
            <a:r>
              <a:rPr kumimoji="1" lang="ja-JP" altLang="en-US" sz="1000" dirty="0">
                <a:solidFill>
                  <a:schemeClr val="tx1"/>
                </a:solidFill>
              </a:rPr>
              <a:t>　</a:t>
            </a:r>
            <a:r>
              <a:rPr kumimoji="1" lang="en-US" altLang="ja-JP" sz="1000" dirty="0" err="1">
                <a:solidFill>
                  <a:schemeClr val="tx1"/>
                </a:solidFill>
              </a:rPr>
              <a:t>xxxxx</a:t>
            </a:r>
            <a:endParaRPr kumimoji="1" lang="ja-JP" altLang="en-US" sz="1000" dirty="0">
              <a:solidFill>
                <a:schemeClr val="tx1"/>
              </a:solidFill>
            </a:endParaRPr>
          </a:p>
        </p:txBody>
      </p:sp>
      <p:sp>
        <p:nvSpPr>
          <p:cNvPr id="9" name="正方形/長方形 8">
            <a:extLst>
              <a:ext uri="{FF2B5EF4-FFF2-40B4-BE49-F238E27FC236}">
                <a16:creationId xmlns:a16="http://schemas.microsoft.com/office/drawing/2014/main" id="{3698C2EB-EA4E-0768-8D2E-38CD9F6D14DA}"/>
              </a:ext>
            </a:extLst>
          </p:cNvPr>
          <p:cNvSpPr/>
          <p:nvPr/>
        </p:nvSpPr>
        <p:spPr>
          <a:xfrm>
            <a:off x="4471226" y="3233249"/>
            <a:ext cx="1622211" cy="1335055"/>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rPr>
              <a:t>損益計算書（</a:t>
            </a:r>
            <a:r>
              <a:rPr lang="ja-JP" altLang="en-US" sz="1000" dirty="0">
                <a:solidFill>
                  <a:srgbClr val="F1966D"/>
                </a:solidFill>
              </a:rPr>
              <a:t>合算表示</a:t>
            </a:r>
            <a:r>
              <a:rPr lang="ja-JP" altLang="en-US" sz="1000" dirty="0">
                <a:solidFill>
                  <a:schemeClr val="tx1"/>
                </a:solidFill>
              </a:rPr>
              <a:t>）</a:t>
            </a:r>
            <a:endParaRPr kumimoji="1" lang="en-US" altLang="ja-JP" sz="1000" dirty="0">
              <a:solidFill>
                <a:schemeClr val="tx1"/>
              </a:solidFill>
            </a:endParaRPr>
          </a:p>
          <a:p>
            <a:endParaRPr lang="en-US" altLang="ja-JP" sz="1000" dirty="0">
              <a:solidFill>
                <a:schemeClr val="tx1"/>
              </a:solidFill>
            </a:endParaRPr>
          </a:p>
          <a:p>
            <a:r>
              <a:rPr kumimoji="1" lang="ja-JP" altLang="en-US" sz="1000" dirty="0">
                <a:solidFill>
                  <a:schemeClr val="tx1"/>
                </a:solidFill>
              </a:rPr>
              <a:t>営業外費用</a:t>
            </a:r>
            <a:endParaRPr kumimoji="1" lang="en-US" altLang="ja-JP" sz="1000" dirty="0">
              <a:solidFill>
                <a:schemeClr val="tx1"/>
              </a:solidFill>
            </a:endParaRPr>
          </a:p>
          <a:p>
            <a:r>
              <a:rPr lang="ja-JP" altLang="en-US" sz="1000" dirty="0">
                <a:solidFill>
                  <a:schemeClr val="tx1"/>
                </a:solidFill>
              </a:rPr>
              <a:t>　支払利息　　　</a:t>
            </a:r>
            <a:r>
              <a:rPr lang="en-US" altLang="ja-JP" sz="1000" dirty="0" err="1">
                <a:solidFill>
                  <a:schemeClr val="tx1"/>
                </a:solidFill>
              </a:rPr>
              <a:t>xxxxx</a:t>
            </a:r>
            <a:endParaRPr kumimoji="1" lang="en-US" altLang="ja-JP" sz="1000" dirty="0">
              <a:solidFill>
                <a:schemeClr val="tx1"/>
              </a:solidFill>
            </a:endParaRPr>
          </a:p>
          <a:p>
            <a:endParaRPr kumimoji="1" lang="en-US" altLang="ja-JP" sz="1000" dirty="0">
              <a:solidFill>
                <a:schemeClr val="tx1"/>
              </a:solidFill>
            </a:endParaRPr>
          </a:p>
        </p:txBody>
      </p:sp>
      <p:sp>
        <p:nvSpPr>
          <p:cNvPr id="10" name="テキスト プレースホルダー 2">
            <a:extLst>
              <a:ext uri="{FF2B5EF4-FFF2-40B4-BE49-F238E27FC236}">
                <a16:creationId xmlns:a16="http://schemas.microsoft.com/office/drawing/2014/main" id="{A6569EAB-8703-CA65-F26D-26EFF9208B6B}"/>
              </a:ext>
            </a:extLst>
          </p:cNvPr>
          <p:cNvSpPr txBox="1">
            <a:spLocks/>
          </p:cNvSpPr>
          <p:nvPr/>
        </p:nvSpPr>
        <p:spPr>
          <a:xfrm>
            <a:off x="539552" y="3003798"/>
            <a:ext cx="7166310" cy="23587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u="sng" dirty="0">
                <a:solidFill>
                  <a:srgbClr val="000000"/>
                </a:solidFill>
              </a:rPr>
              <a:t>リース負債の場合</a:t>
            </a:r>
            <a:r>
              <a:rPr lang="ja-JP" altLang="en-US" dirty="0">
                <a:solidFill>
                  <a:srgbClr val="000000"/>
                </a:solidFill>
              </a:rPr>
              <a:t>　</a:t>
            </a:r>
            <a:r>
              <a:rPr lang="ja-JP" altLang="en-US" b="1" dirty="0">
                <a:solidFill>
                  <a:srgbClr val="000000"/>
                </a:solidFill>
              </a:rPr>
              <a:t>　　　　　　　　　　　　　　　　</a:t>
            </a:r>
            <a:r>
              <a:rPr lang="ja-JP" altLang="en-US" u="sng" dirty="0">
                <a:solidFill>
                  <a:srgbClr val="000000"/>
                </a:solidFill>
              </a:rPr>
              <a:t>支払利息の利息</a:t>
            </a:r>
            <a:endParaRPr lang="en-US" altLang="ja-JP" u="sng" dirty="0">
              <a:solidFill>
                <a:srgbClr val="000000"/>
              </a:solidFill>
            </a:endParaRPr>
          </a:p>
        </p:txBody>
      </p:sp>
      <p:sp>
        <p:nvSpPr>
          <p:cNvPr id="11" name="正方形/長方形 10">
            <a:extLst>
              <a:ext uri="{FF2B5EF4-FFF2-40B4-BE49-F238E27FC236}">
                <a16:creationId xmlns:a16="http://schemas.microsoft.com/office/drawing/2014/main" id="{2C032F23-BC40-0266-D339-0157C91C7D7D}"/>
              </a:ext>
            </a:extLst>
          </p:cNvPr>
          <p:cNvSpPr/>
          <p:nvPr/>
        </p:nvSpPr>
        <p:spPr>
          <a:xfrm>
            <a:off x="2369127" y="3239672"/>
            <a:ext cx="1837201" cy="1335055"/>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rgbClr val="000000"/>
                </a:solidFill>
              </a:rPr>
              <a:t>貸借対照表</a:t>
            </a:r>
            <a:r>
              <a:rPr lang="ja-JP" altLang="en-US" sz="1000" dirty="0">
                <a:solidFill>
                  <a:srgbClr val="000000"/>
                </a:solidFill>
              </a:rPr>
              <a:t>（</a:t>
            </a:r>
            <a:r>
              <a:rPr lang="ja-JP" altLang="en-US" sz="1000" dirty="0">
                <a:solidFill>
                  <a:srgbClr val="F1966D"/>
                </a:solidFill>
              </a:rPr>
              <a:t>区分表示</a:t>
            </a:r>
            <a:r>
              <a:rPr lang="ja-JP" altLang="en-US" sz="1000" dirty="0">
                <a:solidFill>
                  <a:srgbClr val="000000"/>
                </a:solidFill>
              </a:rPr>
              <a:t>）</a:t>
            </a:r>
            <a:endParaRPr kumimoji="1" lang="en-US" altLang="ja-JP" sz="1000" dirty="0">
              <a:solidFill>
                <a:srgbClr val="000000"/>
              </a:solidFill>
            </a:endParaRPr>
          </a:p>
          <a:p>
            <a:endParaRPr kumimoji="1" lang="en-US" altLang="ja-JP" sz="1000" dirty="0">
              <a:solidFill>
                <a:srgbClr val="000000"/>
              </a:solidFill>
            </a:endParaRPr>
          </a:p>
          <a:p>
            <a:endParaRPr lang="en-US" altLang="ja-JP" sz="1000" dirty="0">
              <a:solidFill>
                <a:srgbClr val="000000"/>
              </a:solidFill>
            </a:endParaRPr>
          </a:p>
          <a:p>
            <a:r>
              <a:rPr lang="ja-JP" altLang="en-US" sz="1000" dirty="0">
                <a:solidFill>
                  <a:srgbClr val="000000"/>
                </a:solidFill>
              </a:rPr>
              <a:t>流動負債</a:t>
            </a:r>
            <a:endParaRPr kumimoji="1" lang="en-US" altLang="ja-JP" sz="1000" dirty="0">
              <a:solidFill>
                <a:srgbClr val="000000"/>
              </a:solidFill>
            </a:endParaRPr>
          </a:p>
          <a:p>
            <a:r>
              <a:rPr lang="ja-JP" altLang="en-US" sz="1000" dirty="0">
                <a:solidFill>
                  <a:srgbClr val="000000"/>
                </a:solidFill>
              </a:rPr>
              <a:t>　リース負債　</a:t>
            </a:r>
            <a:r>
              <a:rPr kumimoji="1" lang="en-US" altLang="ja-JP" sz="1000" dirty="0" err="1">
                <a:solidFill>
                  <a:srgbClr val="000000"/>
                </a:solidFill>
              </a:rPr>
              <a:t>xxxxx</a:t>
            </a:r>
            <a:r>
              <a:rPr kumimoji="1" lang="en-US" altLang="ja-JP" sz="1000" dirty="0">
                <a:solidFill>
                  <a:srgbClr val="000000"/>
                </a:solidFill>
              </a:rPr>
              <a:t> </a:t>
            </a:r>
            <a:r>
              <a:rPr lang="ja-JP" altLang="en-US" sz="1000" dirty="0">
                <a:solidFill>
                  <a:srgbClr val="000000"/>
                </a:solidFill>
              </a:rPr>
              <a:t>　　　</a:t>
            </a:r>
            <a:endParaRPr lang="en-US" altLang="ja-JP" sz="1000" dirty="0">
              <a:solidFill>
                <a:srgbClr val="000000"/>
              </a:solidFill>
            </a:endParaRPr>
          </a:p>
          <a:p>
            <a:endParaRPr kumimoji="1" lang="en-US" altLang="ja-JP" sz="1000" dirty="0">
              <a:solidFill>
                <a:srgbClr val="000000"/>
              </a:solidFill>
            </a:endParaRPr>
          </a:p>
          <a:p>
            <a:r>
              <a:rPr lang="ja-JP" altLang="en-US" sz="1000" dirty="0">
                <a:solidFill>
                  <a:srgbClr val="000000"/>
                </a:solidFill>
              </a:rPr>
              <a:t>固定負債</a:t>
            </a:r>
            <a:endParaRPr lang="en-US" altLang="ja-JP" sz="1000" dirty="0">
              <a:solidFill>
                <a:srgbClr val="000000"/>
              </a:solidFill>
            </a:endParaRPr>
          </a:p>
          <a:p>
            <a:r>
              <a:rPr kumimoji="1" lang="ja-JP" altLang="en-US" sz="1000" dirty="0">
                <a:solidFill>
                  <a:srgbClr val="000000"/>
                </a:solidFill>
              </a:rPr>
              <a:t>　リース負債　</a:t>
            </a:r>
            <a:r>
              <a:rPr kumimoji="1" lang="en-US" altLang="ja-JP" sz="1000" dirty="0" err="1">
                <a:solidFill>
                  <a:srgbClr val="000000"/>
                </a:solidFill>
              </a:rPr>
              <a:t>xxxxx</a:t>
            </a:r>
            <a:endParaRPr kumimoji="1" lang="ja-JP" altLang="en-US" sz="1000" dirty="0">
              <a:solidFill>
                <a:srgbClr val="000000"/>
              </a:solidFill>
            </a:endParaRPr>
          </a:p>
        </p:txBody>
      </p:sp>
      <p:sp>
        <p:nvSpPr>
          <p:cNvPr id="12" name="正方形/長方形 11">
            <a:extLst>
              <a:ext uri="{FF2B5EF4-FFF2-40B4-BE49-F238E27FC236}">
                <a16:creationId xmlns:a16="http://schemas.microsoft.com/office/drawing/2014/main" id="{1FA8423B-0A89-2B8F-7D29-32D658940FF1}"/>
              </a:ext>
            </a:extLst>
          </p:cNvPr>
          <p:cNvSpPr/>
          <p:nvPr/>
        </p:nvSpPr>
        <p:spPr>
          <a:xfrm>
            <a:off x="6144914" y="3233249"/>
            <a:ext cx="2254772" cy="1335055"/>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rPr>
              <a:t>損益計算書（</a:t>
            </a:r>
            <a:r>
              <a:rPr lang="ja-JP" altLang="en-US" sz="1000" dirty="0">
                <a:solidFill>
                  <a:srgbClr val="F1966D"/>
                </a:solidFill>
              </a:rPr>
              <a:t>区分表示</a:t>
            </a:r>
            <a:r>
              <a:rPr lang="ja-JP" altLang="en-US" sz="1000" dirty="0">
                <a:solidFill>
                  <a:schemeClr val="tx1"/>
                </a:solidFill>
              </a:rPr>
              <a:t>）</a:t>
            </a:r>
            <a:endParaRPr kumimoji="1" lang="en-US" altLang="ja-JP" sz="1000" dirty="0">
              <a:solidFill>
                <a:schemeClr val="tx1"/>
              </a:solidFill>
            </a:endParaRPr>
          </a:p>
          <a:p>
            <a:endParaRPr lang="en-US" altLang="ja-JP" sz="1000" dirty="0">
              <a:solidFill>
                <a:schemeClr val="tx1"/>
              </a:solidFill>
            </a:endParaRPr>
          </a:p>
          <a:p>
            <a:r>
              <a:rPr kumimoji="1" lang="ja-JP" altLang="en-US" sz="1000" dirty="0">
                <a:solidFill>
                  <a:schemeClr val="tx1"/>
                </a:solidFill>
              </a:rPr>
              <a:t>営業外費用</a:t>
            </a:r>
            <a:endParaRPr kumimoji="1" lang="en-US" altLang="ja-JP" sz="1000" dirty="0">
              <a:solidFill>
                <a:schemeClr val="tx1"/>
              </a:solidFill>
            </a:endParaRPr>
          </a:p>
          <a:p>
            <a:r>
              <a:rPr lang="ja-JP" altLang="en-US" sz="1000" dirty="0">
                <a:solidFill>
                  <a:schemeClr val="tx1"/>
                </a:solidFill>
              </a:rPr>
              <a:t>　支払利息　　　　　　　　</a:t>
            </a:r>
            <a:r>
              <a:rPr lang="en-US" altLang="ja-JP" sz="1000" dirty="0" err="1">
                <a:solidFill>
                  <a:schemeClr val="tx1"/>
                </a:solidFill>
              </a:rPr>
              <a:t>xxxxx</a:t>
            </a:r>
            <a:endParaRPr kumimoji="1" lang="en-US" altLang="ja-JP" sz="1000" dirty="0">
              <a:solidFill>
                <a:schemeClr val="tx1"/>
              </a:solidFill>
            </a:endParaRPr>
          </a:p>
          <a:p>
            <a:r>
              <a:rPr lang="ja-JP" altLang="en-US" sz="1000" dirty="0">
                <a:solidFill>
                  <a:schemeClr val="tx1"/>
                </a:solidFill>
              </a:rPr>
              <a:t>　支払利息（リース負債）　</a:t>
            </a:r>
            <a:r>
              <a:rPr lang="en-US" altLang="ja-JP" sz="1000" dirty="0" err="1">
                <a:solidFill>
                  <a:schemeClr val="tx1"/>
                </a:solidFill>
              </a:rPr>
              <a:t>xxxxx</a:t>
            </a:r>
            <a:endParaRPr kumimoji="1" lang="en-US" altLang="ja-JP" sz="1000" dirty="0">
              <a:solidFill>
                <a:schemeClr val="tx1"/>
              </a:solidFill>
            </a:endParaRPr>
          </a:p>
          <a:p>
            <a:endParaRPr kumimoji="1" lang="en-US" altLang="ja-JP" sz="1000" dirty="0">
              <a:solidFill>
                <a:schemeClr val="tx1"/>
              </a:solidFill>
            </a:endParaRPr>
          </a:p>
        </p:txBody>
      </p:sp>
      <p:sp>
        <p:nvSpPr>
          <p:cNvPr id="22" name="矢印: 五方向 21">
            <a:extLst>
              <a:ext uri="{FF2B5EF4-FFF2-40B4-BE49-F238E27FC236}">
                <a16:creationId xmlns:a16="http://schemas.microsoft.com/office/drawing/2014/main" id="{69F52E5A-444B-3E1C-CB06-1AC4A4B31591}"/>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3" name="矢印: 五方向 22">
            <a:extLst>
              <a:ext uri="{FF2B5EF4-FFF2-40B4-BE49-F238E27FC236}">
                <a16:creationId xmlns:a16="http://schemas.microsoft.com/office/drawing/2014/main" id="{13A8482D-81B7-44BC-E652-8EB0630F319B}"/>
              </a:ext>
            </a:extLst>
          </p:cNvPr>
          <p:cNvSpPr/>
          <p:nvPr/>
        </p:nvSpPr>
        <p:spPr>
          <a:xfrm>
            <a:off x="7191026"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4" name="矢印: 五方向 23">
            <a:extLst>
              <a:ext uri="{FF2B5EF4-FFF2-40B4-BE49-F238E27FC236}">
                <a16:creationId xmlns:a16="http://schemas.microsoft.com/office/drawing/2014/main" id="{5D75955C-065D-DDD9-58C1-E11FDE663D19}"/>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7A3A7A55-7408-11D3-7727-E028A907D5F6}"/>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矢印: 五方向 25">
            <a:extLst>
              <a:ext uri="{FF2B5EF4-FFF2-40B4-BE49-F238E27FC236}">
                <a16:creationId xmlns:a16="http://schemas.microsoft.com/office/drawing/2014/main" id="{2F699FF9-F5E6-5247-D8FF-B802473B3A79}"/>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7" name="矢印: 五方向 26">
            <a:extLst>
              <a:ext uri="{FF2B5EF4-FFF2-40B4-BE49-F238E27FC236}">
                <a16:creationId xmlns:a16="http://schemas.microsoft.com/office/drawing/2014/main" id="{1F1565BB-CDA9-199B-0601-4E6C97DAEA7D}"/>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8" name="矢印: 五方向 27">
            <a:extLst>
              <a:ext uri="{FF2B5EF4-FFF2-40B4-BE49-F238E27FC236}">
                <a16:creationId xmlns:a16="http://schemas.microsoft.com/office/drawing/2014/main" id="{8CB841C6-E44A-8F1E-E790-096A4C9D9F87}"/>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9" name="矢印: 五方向 28">
            <a:extLst>
              <a:ext uri="{FF2B5EF4-FFF2-40B4-BE49-F238E27FC236}">
                <a16:creationId xmlns:a16="http://schemas.microsoft.com/office/drawing/2014/main" id="{0FCC8B89-3E8C-0F23-96B4-000C85B5FE18}"/>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3" name="正方形/長方形 12">
            <a:extLst>
              <a:ext uri="{FF2B5EF4-FFF2-40B4-BE49-F238E27FC236}">
                <a16:creationId xmlns:a16="http://schemas.microsoft.com/office/drawing/2014/main" id="{C50788E2-1B74-B377-B4E0-A041A78B7EE6}"/>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既存機能</a:t>
            </a:r>
            <a:endParaRPr kumimoji="1" lang="ja-JP" altLang="en-US" sz="1400" b="1" dirty="0"/>
          </a:p>
        </p:txBody>
      </p:sp>
    </p:spTree>
    <p:extLst>
      <p:ext uri="{BB962C8B-B14F-4D97-AF65-F5344CB8AC3E}">
        <p14:creationId xmlns:p14="http://schemas.microsoft.com/office/powerpoint/2010/main" val="385359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a:xfrm>
            <a:off x="3167843" y="627534"/>
            <a:ext cx="5631095" cy="3727637"/>
          </a:xfrm>
        </p:spPr>
        <p:txBody>
          <a:bodyPr/>
          <a:lstStyle/>
          <a:p>
            <a:pPr>
              <a:spcBef>
                <a:spcPts val="600"/>
              </a:spcBef>
            </a:pPr>
            <a:r>
              <a:rPr lang="en-US" altLang="ja-JP" sz="2200" b="0" dirty="0">
                <a:solidFill>
                  <a:schemeClr val="accent1"/>
                </a:solidFill>
              </a:rPr>
              <a:t>01</a:t>
            </a:r>
          </a:p>
          <a:p>
            <a:pPr lvl="0"/>
            <a:r>
              <a:rPr lang="ja-JP" altLang="en-US" dirty="0">
                <a:solidFill>
                  <a:srgbClr val="008CCF"/>
                </a:solidFill>
              </a:rPr>
              <a:t>新リース会計基準対応について </a:t>
            </a:r>
            <a:endParaRPr lang="en-US" altLang="ja-JP" dirty="0">
              <a:solidFill>
                <a:srgbClr val="008CCF"/>
              </a:solidFill>
            </a:endParaRPr>
          </a:p>
          <a:p>
            <a:pPr>
              <a:spcBef>
                <a:spcPts val="600"/>
              </a:spcBef>
            </a:pPr>
            <a:r>
              <a:rPr lang="en-US" altLang="ja-JP" sz="2200" b="0" dirty="0">
                <a:solidFill>
                  <a:schemeClr val="accent1"/>
                </a:solidFill>
              </a:rPr>
              <a:t>02</a:t>
            </a:r>
          </a:p>
          <a:p>
            <a:pPr lvl="0"/>
            <a:r>
              <a:rPr lang="ja-JP" altLang="en-US" dirty="0">
                <a:solidFill>
                  <a:srgbClr val="008CCF"/>
                </a:solidFill>
              </a:rPr>
              <a:t>新リース会計基準対応</a:t>
            </a:r>
            <a:endParaRPr lang="en-US" altLang="ja-JP" dirty="0">
              <a:solidFill>
                <a:srgbClr val="008CCF"/>
              </a:solidFill>
            </a:endParaRPr>
          </a:p>
          <a:p>
            <a:pPr lvl="0"/>
            <a:r>
              <a:rPr lang="ja-JP" altLang="en-US" dirty="0">
                <a:solidFill>
                  <a:srgbClr val="008CCF"/>
                </a:solidFill>
              </a:rPr>
              <a:t>実装予定機能</a:t>
            </a:r>
            <a:endParaRPr lang="en-US" altLang="ja-JP" dirty="0">
              <a:solidFill>
                <a:srgbClr val="008CCF"/>
              </a:solidFill>
            </a:endParaRPr>
          </a:p>
          <a:p>
            <a:pPr>
              <a:spcBef>
                <a:spcPts val="600"/>
              </a:spcBef>
            </a:pPr>
            <a:r>
              <a:rPr lang="en-US" altLang="ja-JP" sz="2200" b="0" dirty="0">
                <a:solidFill>
                  <a:schemeClr val="accent1"/>
                </a:solidFill>
              </a:rPr>
              <a:t>03</a:t>
            </a:r>
          </a:p>
          <a:p>
            <a:pPr lvl="0"/>
            <a:r>
              <a:rPr lang="ja-JP" altLang="en-US" dirty="0"/>
              <a:t>実装時期</a:t>
            </a:r>
            <a:endParaRPr lang="en-US" altLang="ja-JP" dirty="0"/>
          </a:p>
          <a:p>
            <a:pPr>
              <a:spcBef>
                <a:spcPts val="600"/>
              </a:spcBef>
            </a:pPr>
            <a:r>
              <a:rPr lang="en-US" altLang="ja-JP" sz="2200" b="0" dirty="0">
                <a:solidFill>
                  <a:schemeClr val="accent1"/>
                </a:solidFill>
              </a:rPr>
              <a:t>04</a:t>
            </a:r>
          </a:p>
          <a:p>
            <a:pPr lvl="0"/>
            <a:r>
              <a:rPr lang="ja-JP" altLang="en-US" dirty="0">
                <a:solidFill>
                  <a:srgbClr val="008CCF"/>
                </a:solidFill>
              </a:rPr>
              <a:t>その他実装予定機能</a:t>
            </a:r>
            <a:endParaRPr lang="en-US" altLang="ja-JP" dirty="0">
              <a:solidFill>
                <a:srgbClr val="008CCF"/>
              </a:solidFill>
            </a:endParaRPr>
          </a:p>
          <a:p>
            <a:pPr>
              <a:spcBef>
                <a:spcPts val="600"/>
              </a:spcBef>
            </a:pPr>
            <a:r>
              <a:rPr lang="en-US" altLang="ja-JP" sz="2200" b="0" dirty="0">
                <a:solidFill>
                  <a:schemeClr val="accent1"/>
                </a:solidFill>
              </a:rPr>
              <a:t>05</a:t>
            </a:r>
          </a:p>
          <a:p>
            <a:pPr lvl="0"/>
            <a:r>
              <a:rPr lang="ja-JP" altLang="en-US" dirty="0"/>
              <a:t>参考資料</a:t>
            </a:r>
            <a:endParaRPr lang="en-US" altLang="ja-JP" dirty="0"/>
          </a:p>
          <a:p>
            <a:pPr lvl="0"/>
            <a:r>
              <a:rPr kumimoji="1" lang="ja-JP" altLang="en-US" sz="1600" dirty="0"/>
              <a:t>　・その他</a:t>
            </a:r>
            <a:br>
              <a:rPr kumimoji="1" lang="en-US" altLang="ja-JP" sz="1600" dirty="0"/>
            </a:br>
            <a:r>
              <a:rPr kumimoji="1" lang="ja-JP" altLang="en-US" sz="1600" dirty="0"/>
              <a:t>　・導入・移行スケジュール</a:t>
            </a:r>
            <a:endParaRPr lang="ja-JP" altLang="en-US" sz="1600" dirty="0"/>
          </a:p>
          <a:p>
            <a:pPr lvl="0"/>
            <a:endParaRPr lang="ja-JP" altLang="en-US" dirty="0"/>
          </a:p>
          <a:p>
            <a:pPr lvl="0"/>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66552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a:extLst>
              <a:ext uri="{FF2B5EF4-FFF2-40B4-BE49-F238E27FC236}">
                <a16:creationId xmlns:a16="http://schemas.microsoft.com/office/drawing/2014/main" id="{EB677493-D002-98AD-55BB-69DCDB4CC0AC}"/>
              </a:ext>
            </a:extLst>
          </p:cNvPr>
          <p:cNvGrpSpPr/>
          <p:nvPr/>
        </p:nvGrpSpPr>
        <p:grpSpPr>
          <a:xfrm>
            <a:off x="284126" y="2382221"/>
            <a:ext cx="3829612" cy="2163591"/>
            <a:chOff x="284126" y="2526237"/>
            <a:chExt cx="3829612" cy="2163591"/>
          </a:xfrm>
        </p:grpSpPr>
        <p:pic>
          <p:nvPicPr>
            <p:cNvPr id="15" name="図 14">
              <a:extLst>
                <a:ext uri="{FF2B5EF4-FFF2-40B4-BE49-F238E27FC236}">
                  <a16:creationId xmlns:a16="http://schemas.microsoft.com/office/drawing/2014/main" id="{6520ABCB-2ED5-2C0F-5A4C-3F8589636033}"/>
                </a:ext>
              </a:extLst>
            </p:cNvPr>
            <p:cNvPicPr>
              <a:picLocks noChangeAspect="1"/>
            </p:cNvPicPr>
            <p:nvPr/>
          </p:nvPicPr>
          <p:blipFill>
            <a:blip r:embed="rId2"/>
            <a:stretch>
              <a:fillRect/>
            </a:stretch>
          </p:blipFill>
          <p:spPr>
            <a:xfrm>
              <a:off x="284126" y="2526237"/>
              <a:ext cx="3829612" cy="2163591"/>
            </a:xfrm>
            <a:prstGeom prst="rect">
              <a:avLst/>
            </a:prstGeom>
            <a:ln>
              <a:solidFill>
                <a:schemeClr val="bg1">
                  <a:lumMod val="75000"/>
                </a:schemeClr>
              </a:solidFill>
            </a:ln>
          </p:spPr>
        </p:pic>
        <p:pic>
          <p:nvPicPr>
            <p:cNvPr id="25" name="図 24">
              <a:extLst>
                <a:ext uri="{FF2B5EF4-FFF2-40B4-BE49-F238E27FC236}">
                  <a16:creationId xmlns:a16="http://schemas.microsoft.com/office/drawing/2014/main" id="{2D0B2D20-F3EA-B3A2-D3B3-7E17DAB88CB2}"/>
                </a:ext>
              </a:extLst>
            </p:cNvPr>
            <p:cNvPicPr>
              <a:picLocks noChangeAspect="1"/>
            </p:cNvPicPr>
            <p:nvPr/>
          </p:nvPicPr>
          <p:blipFill>
            <a:blip r:embed="rId3"/>
            <a:stretch>
              <a:fillRect/>
            </a:stretch>
          </p:blipFill>
          <p:spPr>
            <a:xfrm flipV="1">
              <a:off x="441916" y="2551770"/>
              <a:ext cx="940864" cy="45719"/>
            </a:xfrm>
            <a:prstGeom prst="rect">
              <a:avLst/>
            </a:prstGeom>
          </p:spPr>
        </p:pic>
      </p:grpSp>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申告調整</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会計上の費用計上額が、税務上の損金算入限度額を超過する場合は、申告調整を行います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87999" y="1275606"/>
            <a:ext cx="8602552"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契約台帳に税務台帳を追加し、リース契約画面に税務台帳の入力・照会を可能とします</a:t>
            </a:r>
          </a:p>
          <a:p>
            <a:pPr>
              <a:lnSpc>
                <a:spcPts val="1900"/>
              </a:lnSpc>
              <a:buClr>
                <a:srgbClr val="F9BE00"/>
              </a:buClr>
            </a:pPr>
            <a:r>
              <a:rPr lang="ja-JP" altLang="en-US" sz="1400" dirty="0">
                <a:solidFill>
                  <a:srgbClr val="000000"/>
                </a:solidFill>
              </a:rPr>
              <a:t>新規帳票「仮称：リース資産台帳」を追加します</a:t>
            </a:r>
          </a:p>
          <a:p>
            <a:pPr>
              <a:lnSpc>
                <a:spcPts val="1900"/>
              </a:lnSpc>
              <a:buClr>
                <a:srgbClr val="F9BE00"/>
              </a:buClr>
            </a:pPr>
            <a:endParaRPr lang="ja-JP" altLang="en-US" sz="1400" dirty="0">
              <a:solidFill>
                <a:schemeClr val="tx1">
                  <a:lumMod val="75000"/>
                  <a:lumOff val="25000"/>
                </a:schemeClr>
              </a:solidFill>
            </a:endParaRPr>
          </a:p>
        </p:txBody>
      </p:sp>
      <p:pic>
        <p:nvPicPr>
          <p:cNvPr id="16" name="図 15">
            <a:extLst>
              <a:ext uri="{FF2B5EF4-FFF2-40B4-BE49-F238E27FC236}">
                <a16:creationId xmlns:a16="http://schemas.microsoft.com/office/drawing/2014/main" id="{DCE90FB5-D816-1AF6-2197-6CF53C20C2F8}"/>
              </a:ext>
            </a:extLst>
          </p:cNvPr>
          <p:cNvPicPr>
            <a:picLocks noChangeAspect="1"/>
          </p:cNvPicPr>
          <p:nvPr/>
        </p:nvPicPr>
        <p:blipFill>
          <a:blip r:embed="rId4"/>
          <a:stretch>
            <a:fillRect/>
          </a:stretch>
        </p:blipFill>
        <p:spPr>
          <a:xfrm>
            <a:off x="4896620" y="2386572"/>
            <a:ext cx="3963254" cy="2242564"/>
          </a:xfrm>
          <a:prstGeom prst="rect">
            <a:avLst/>
          </a:prstGeom>
          <a:ln>
            <a:solidFill>
              <a:schemeClr val="bg1">
                <a:lumMod val="75000"/>
              </a:schemeClr>
            </a:solidFill>
          </a:ln>
        </p:spPr>
      </p:pic>
      <p:sp>
        <p:nvSpPr>
          <p:cNvPr id="17" name="正方形/長方形 16">
            <a:extLst>
              <a:ext uri="{FF2B5EF4-FFF2-40B4-BE49-F238E27FC236}">
                <a16:creationId xmlns:a16="http://schemas.microsoft.com/office/drawing/2014/main" id="{5C60F7D9-0509-1761-E8E0-8C46C11C7BA8}"/>
              </a:ext>
            </a:extLst>
          </p:cNvPr>
          <p:cNvSpPr/>
          <p:nvPr/>
        </p:nvSpPr>
        <p:spPr>
          <a:xfrm>
            <a:off x="2051720" y="2734170"/>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18" name="正方形/長方形 17">
            <a:extLst>
              <a:ext uri="{FF2B5EF4-FFF2-40B4-BE49-F238E27FC236}">
                <a16:creationId xmlns:a16="http://schemas.microsoft.com/office/drawing/2014/main" id="{F74019C7-6DCD-987A-037D-DCE9B8DC7DE3}"/>
              </a:ext>
            </a:extLst>
          </p:cNvPr>
          <p:cNvSpPr/>
          <p:nvPr/>
        </p:nvSpPr>
        <p:spPr>
          <a:xfrm>
            <a:off x="6143023" y="3326542"/>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19" name="テキスト ボックス 18">
            <a:extLst>
              <a:ext uri="{FF2B5EF4-FFF2-40B4-BE49-F238E27FC236}">
                <a16:creationId xmlns:a16="http://schemas.microsoft.com/office/drawing/2014/main" id="{B8943453-F34F-C2CD-1605-D6A8B0517B76}"/>
              </a:ext>
            </a:extLst>
          </p:cNvPr>
          <p:cNvSpPr txBox="1"/>
          <p:nvPr/>
        </p:nvSpPr>
        <p:spPr>
          <a:xfrm>
            <a:off x="288786" y="2133998"/>
            <a:ext cx="2555022" cy="261610"/>
          </a:xfrm>
          <a:prstGeom prst="rect">
            <a:avLst/>
          </a:prstGeom>
          <a:noFill/>
        </p:spPr>
        <p:txBody>
          <a:bodyPr wrap="square" rtlCol="0">
            <a:spAutoFit/>
          </a:bodyPr>
          <a:lstStyle/>
          <a:p>
            <a:r>
              <a:rPr kumimoji="1" lang="ja-JP" altLang="en-US" sz="1100" b="1" dirty="0">
                <a:solidFill>
                  <a:schemeClr val="accent6"/>
                </a:solidFill>
              </a:rPr>
              <a:t>リース資産台帳　出力指示画面</a:t>
            </a:r>
            <a:endParaRPr kumimoji="1" lang="en-US" altLang="ja-JP" sz="1100" b="1" dirty="0">
              <a:solidFill>
                <a:schemeClr val="accent6"/>
              </a:solidFill>
            </a:endParaRPr>
          </a:p>
        </p:txBody>
      </p:sp>
      <p:sp>
        <p:nvSpPr>
          <p:cNvPr id="20" name="テキスト ボックス 19">
            <a:extLst>
              <a:ext uri="{FF2B5EF4-FFF2-40B4-BE49-F238E27FC236}">
                <a16:creationId xmlns:a16="http://schemas.microsoft.com/office/drawing/2014/main" id="{89D5C684-332F-F17A-F8D2-E28383962DC6}"/>
              </a:ext>
            </a:extLst>
          </p:cNvPr>
          <p:cNvSpPr txBox="1"/>
          <p:nvPr/>
        </p:nvSpPr>
        <p:spPr>
          <a:xfrm>
            <a:off x="4899014" y="2081124"/>
            <a:ext cx="2555022" cy="261610"/>
          </a:xfrm>
          <a:prstGeom prst="rect">
            <a:avLst/>
          </a:prstGeom>
          <a:noFill/>
        </p:spPr>
        <p:txBody>
          <a:bodyPr wrap="square" rtlCol="0">
            <a:spAutoFit/>
          </a:bodyPr>
          <a:lstStyle/>
          <a:p>
            <a:r>
              <a:rPr kumimoji="1" lang="ja-JP" altLang="en-US" sz="1100" b="1" dirty="0">
                <a:solidFill>
                  <a:schemeClr val="accent6"/>
                </a:solidFill>
              </a:rPr>
              <a:t>新規帳票「リース資産台帳」</a:t>
            </a:r>
          </a:p>
        </p:txBody>
      </p:sp>
      <p:sp>
        <p:nvSpPr>
          <p:cNvPr id="22" name="正方形/長方形 21">
            <a:extLst>
              <a:ext uri="{FF2B5EF4-FFF2-40B4-BE49-F238E27FC236}">
                <a16:creationId xmlns:a16="http://schemas.microsoft.com/office/drawing/2014/main" id="{FD67CEF4-BDAA-29FD-E51C-0065F1D02F6F}"/>
              </a:ext>
            </a:extLst>
          </p:cNvPr>
          <p:cNvSpPr/>
          <p:nvPr/>
        </p:nvSpPr>
        <p:spPr>
          <a:xfrm>
            <a:off x="1118880" y="3984210"/>
            <a:ext cx="2986700" cy="7924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t>オペレーテイングリースの内、少額リース・短期リースを除いたものを出力したい場合、会計売買＆税務賃貸借を指定します</a:t>
            </a:r>
            <a:endParaRPr kumimoji="1" lang="ja-JP" altLang="en-US" sz="1100" dirty="0"/>
          </a:p>
        </p:txBody>
      </p:sp>
      <p:cxnSp>
        <p:nvCxnSpPr>
          <p:cNvPr id="23" name="直線コネクタ 22">
            <a:extLst>
              <a:ext uri="{FF2B5EF4-FFF2-40B4-BE49-F238E27FC236}">
                <a16:creationId xmlns:a16="http://schemas.microsoft.com/office/drawing/2014/main" id="{09C944DD-1C6A-8DEA-14C6-DDDFF19ACAF2}"/>
              </a:ext>
            </a:extLst>
          </p:cNvPr>
          <p:cNvCxnSpPr>
            <a:cxnSpLocks/>
            <a:stCxn id="22" idx="1"/>
          </p:cNvCxnSpPr>
          <p:nvPr/>
        </p:nvCxnSpPr>
        <p:spPr>
          <a:xfrm flipH="1" flipV="1">
            <a:off x="755576" y="3507854"/>
            <a:ext cx="363304" cy="87257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DF63A17-D358-435B-5FE3-F1E49F957492}"/>
              </a:ext>
            </a:extLst>
          </p:cNvPr>
          <p:cNvSpPr/>
          <p:nvPr/>
        </p:nvSpPr>
        <p:spPr>
          <a:xfrm>
            <a:off x="4953621" y="4131096"/>
            <a:ext cx="3849252" cy="5847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a:t>
            </a:r>
            <a:r>
              <a:rPr kumimoji="1" lang="ja-JP" altLang="en-US" sz="1100" dirty="0"/>
              <a:t>出力項目</a:t>
            </a:r>
            <a:r>
              <a:rPr kumimoji="1" lang="en-US" altLang="ja-JP" sz="1100" dirty="0"/>
              <a:t>】</a:t>
            </a:r>
          </a:p>
          <a:p>
            <a:pPr algn="ctr"/>
            <a:r>
              <a:rPr kumimoji="1" lang="ja-JP" altLang="en-US" sz="1100" dirty="0"/>
              <a:t>支払年月、支払リース料、消費税、うち利息分、</a:t>
            </a:r>
            <a:endParaRPr kumimoji="1" lang="en-US" altLang="ja-JP" sz="1100" dirty="0"/>
          </a:p>
          <a:p>
            <a:pPr algn="ctr"/>
            <a:r>
              <a:rPr kumimoji="1" lang="ja-JP" altLang="en-US" sz="1100" dirty="0"/>
              <a:t>うち債務分、減価償却費、期首帳簿価額、期末帳簿価額等</a:t>
            </a:r>
          </a:p>
        </p:txBody>
      </p:sp>
      <p:sp>
        <p:nvSpPr>
          <p:cNvPr id="28" name="矢印: 五方向 27">
            <a:extLst>
              <a:ext uri="{FF2B5EF4-FFF2-40B4-BE49-F238E27FC236}">
                <a16:creationId xmlns:a16="http://schemas.microsoft.com/office/drawing/2014/main" id="{EA307D60-21AE-770B-ECA2-7C90D11B5FF4}"/>
              </a:ext>
            </a:extLst>
          </p:cNvPr>
          <p:cNvSpPr/>
          <p:nvPr/>
        </p:nvSpPr>
        <p:spPr>
          <a:xfrm>
            <a:off x="8028504"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0" name="矢印: 五方向 29">
            <a:extLst>
              <a:ext uri="{FF2B5EF4-FFF2-40B4-BE49-F238E27FC236}">
                <a16:creationId xmlns:a16="http://schemas.microsoft.com/office/drawing/2014/main" id="{8E27765A-1111-523A-18F3-3FBFA551CA20}"/>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1" name="矢印: 五方向 30">
            <a:extLst>
              <a:ext uri="{FF2B5EF4-FFF2-40B4-BE49-F238E27FC236}">
                <a16:creationId xmlns:a16="http://schemas.microsoft.com/office/drawing/2014/main" id="{1BB870C1-A7A2-2151-BE31-3CECB08ABBB1}"/>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2" name="矢印: 五方向 31">
            <a:extLst>
              <a:ext uri="{FF2B5EF4-FFF2-40B4-BE49-F238E27FC236}">
                <a16:creationId xmlns:a16="http://schemas.microsoft.com/office/drawing/2014/main" id="{3DFDCEF3-C094-5138-393E-3F9FE9F52534}"/>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3" name="矢印: 五方向 32">
            <a:extLst>
              <a:ext uri="{FF2B5EF4-FFF2-40B4-BE49-F238E27FC236}">
                <a16:creationId xmlns:a16="http://schemas.microsoft.com/office/drawing/2014/main" id="{16FC0E08-4559-0573-D7BB-A1A65244FF8F}"/>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34" name="矢印: 五方向 33">
            <a:extLst>
              <a:ext uri="{FF2B5EF4-FFF2-40B4-BE49-F238E27FC236}">
                <a16:creationId xmlns:a16="http://schemas.microsoft.com/office/drawing/2014/main" id="{2253A6A1-87D9-CBF7-2158-EEEF477A5E78}"/>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5" name="矢印: 五方向 34">
            <a:extLst>
              <a:ext uri="{FF2B5EF4-FFF2-40B4-BE49-F238E27FC236}">
                <a16:creationId xmlns:a16="http://schemas.microsoft.com/office/drawing/2014/main" id="{9C0BFBC3-4394-E153-278D-F9A845B25946}"/>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6" name="矢印: 五方向 35">
            <a:extLst>
              <a:ext uri="{FF2B5EF4-FFF2-40B4-BE49-F238E27FC236}">
                <a16:creationId xmlns:a16="http://schemas.microsoft.com/office/drawing/2014/main" id="{5AC107DE-E166-9E87-C46A-10D05DD9F1E9}"/>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9" name="正方形/長方形 8">
            <a:extLst>
              <a:ext uri="{FF2B5EF4-FFF2-40B4-BE49-F238E27FC236}">
                <a16:creationId xmlns:a16="http://schemas.microsoft.com/office/drawing/2014/main" id="{A13ABB58-CDFA-CACA-2084-BAD5055869A3}"/>
              </a:ext>
            </a:extLst>
          </p:cNvPr>
          <p:cNvSpPr/>
          <p:nvPr/>
        </p:nvSpPr>
        <p:spPr>
          <a:xfrm>
            <a:off x="7485885" y="2055096"/>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lang="en-US" altLang="ja-JP" sz="1400" b="1" dirty="0"/>
              <a:t>2</a:t>
            </a:r>
            <a:endParaRPr kumimoji="1" lang="ja-JP" altLang="en-US" sz="1400" b="1" dirty="0"/>
          </a:p>
        </p:txBody>
      </p:sp>
      <p:sp>
        <p:nvSpPr>
          <p:cNvPr id="10" name="正方形/長方形 9">
            <a:extLst>
              <a:ext uri="{FF2B5EF4-FFF2-40B4-BE49-F238E27FC236}">
                <a16:creationId xmlns:a16="http://schemas.microsoft.com/office/drawing/2014/main" id="{100C586C-3094-EF0B-AC40-13BB1B21AF12}"/>
              </a:ext>
            </a:extLst>
          </p:cNvPr>
          <p:cNvSpPr/>
          <p:nvPr/>
        </p:nvSpPr>
        <p:spPr>
          <a:xfrm>
            <a:off x="2749687" y="205473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spTree>
    <p:extLst>
      <p:ext uri="{BB962C8B-B14F-4D97-AF65-F5344CB8AC3E}">
        <p14:creationId xmlns:p14="http://schemas.microsoft.com/office/powerpoint/2010/main" val="326876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21</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03</a:t>
            </a:r>
            <a:br>
              <a:rPr kumimoji="1" lang="en-US" altLang="ja-JP" dirty="0"/>
            </a:br>
            <a:r>
              <a:rPr kumimoji="1" lang="ja-JP" altLang="en-US" dirty="0"/>
              <a:t>実装</a:t>
            </a:r>
            <a:r>
              <a:rPr lang="ja-JP" altLang="en-US" dirty="0"/>
              <a:t>時期</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97785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EC2AD-A0C4-B7A5-E52B-0F10E7ED57C5}"/>
              </a:ext>
            </a:extLst>
          </p:cNvPr>
          <p:cNvSpPr>
            <a:spLocks noGrp="1"/>
          </p:cNvSpPr>
          <p:nvPr>
            <p:ph type="title"/>
          </p:nvPr>
        </p:nvSpPr>
        <p:spPr/>
        <p:txBody>
          <a:bodyPr/>
          <a:lstStyle/>
          <a:p>
            <a:r>
              <a:rPr kumimoji="1" lang="ja-JP" altLang="en-US" dirty="0"/>
              <a:t>新リース会計基準対応</a:t>
            </a:r>
          </a:p>
        </p:txBody>
      </p:sp>
      <p:sp>
        <p:nvSpPr>
          <p:cNvPr id="3" name="テキスト プレースホルダー 2">
            <a:extLst>
              <a:ext uri="{FF2B5EF4-FFF2-40B4-BE49-F238E27FC236}">
                <a16:creationId xmlns:a16="http://schemas.microsoft.com/office/drawing/2014/main" id="{D9F25733-C5A7-C960-2E65-CF9BCE26EC4A}"/>
              </a:ext>
            </a:extLst>
          </p:cNvPr>
          <p:cNvSpPr>
            <a:spLocks noGrp="1"/>
          </p:cNvSpPr>
          <p:nvPr>
            <p:ph type="body" sz="quarter" idx="16"/>
          </p:nvPr>
        </p:nvSpPr>
        <p:spPr/>
        <p:txBody>
          <a:bodyPr/>
          <a:lstStyle/>
          <a:p>
            <a:r>
              <a:rPr kumimoji="1" lang="ja-JP" altLang="en-US" dirty="0"/>
              <a:t>実装時期</a:t>
            </a:r>
          </a:p>
        </p:txBody>
      </p:sp>
      <p:sp>
        <p:nvSpPr>
          <p:cNvPr id="5" name="スライド番号プレースホルダー 4">
            <a:extLst>
              <a:ext uri="{FF2B5EF4-FFF2-40B4-BE49-F238E27FC236}">
                <a16:creationId xmlns:a16="http://schemas.microsoft.com/office/drawing/2014/main" id="{FC03528F-E905-7BEC-D53E-4DF6A8CDC9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D3158712-1951-A91D-A8F6-FD0C5835B47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aphicFrame>
        <p:nvGraphicFramePr>
          <p:cNvPr id="8" name="表 7">
            <a:extLst>
              <a:ext uri="{FF2B5EF4-FFF2-40B4-BE49-F238E27FC236}">
                <a16:creationId xmlns:a16="http://schemas.microsoft.com/office/drawing/2014/main" id="{DBA809DA-5E67-8FB0-AD82-F82729359B8F}"/>
              </a:ext>
            </a:extLst>
          </p:cNvPr>
          <p:cNvGraphicFramePr>
            <a:graphicFrameLocks noGrp="1"/>
          </p:cNvGraphicFramePr>
          <p:nvPr>
            <p:extLst>
              <p:ext uri="{D42A27DB-BD31-4B8C-83A1-F6EECF244321}">
                <p14:modId xmlns:p14="http://schemas.microsoft.com/office/powerpoint/2010/main" val="1085485038"/>
              </p:ext>
            </p:extLst>
          </p:nvPr>
        </p:nvGraphicFramePr>
        <p:xfrm>
          <a:off x="237115" y="970726"/>
          <a:ext cx="8654885" cy="3876111"/>
        </p:xfrm>
        <a:graphic>
          <a:graphicData uri="http://schemas.openxmlformats.org/drawingml/2006/table">
            <a:tbl>
              <a:tblPr firstRow="1" bandRow="1">
                <a:tableStyleId>{21E4AEA4-8DFA-4A89-87EB-49C32662AFE0}</a:tableStyleId>
              </a:tblPr>
              <a:tblGrid>
                <a:gridCol w="1310549">
                  <a:extLst>
                    <a:ext uri="{9D8B030D-6E8A-4147-A177-3AD203B41FA5}">
                      <a16:colId xmlns:a16="http://schemas.microsoft.com/office/drawing/2014/main" val="4219559679"/>
                    </a:ext>
                  </a:extLst>
                </a:gridCol>
                <a:gridCol w="5616624">
                  <a:extLst>
                    <a:ext uri="{9D8B030D-6E8A-4147-A177-3AD203B41FA5}">
                      <a16:colId xmlns:a16="http://schemas.microsoft.com/office/drawing/2014/main" val="1341167975"/>
                    </a:ext>
                  </a:extLst>
                </a:gridCol>
                <a:gridCol w="864096">
                  <a:extLst>
                    <a:ext uri="{9D8B030D-6E8A-4147-A177-3AD203B41FA5}">
                      <a16:colId xmlns:a16="http://schemas.microsoft.com/office/drawing/2014/main" val="1341817023"/>
                    </a:ext>
                  </a:extLst>
                </a:gridCol>
                <a:gridCol w="863616">
                  <a:extLst>
                    <a:ext uri="{9D8B030D-6E8A-4147-A177-3AD203B41FA5}">
                      <a16:colId xmlns:a16="http://schemas.microsoft.com/office/drawing/2014/main" val="2783956275"/>
                    </a:ext>
                  </a:extLst>
                </a:gridCol>
              </a:tblGrid>
              <a:tr h="250912">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フェーズ１</a:t>
                      </a:r>
                      <a:endParaRPr kumimoji="1" lang="en-US" altLang="ja-JP" sz="1000" dirty="0"/>
                    </a:p>
                    <a:p>
                      <a:pPr algn="ctr"/>
                      <a:r>
                        <a:rPr kumimoji="1" lang="en-US" altLang="ja-JP" sz="800" dirty="0"/>
                        <a:t>2026/06</a:t>
                      </a:r>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フェーズ２</a:t>
                      </a:r>
                      <a:endParaRPr kumimoji="1" lang="en-US" altLang="ja-JP"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2026/11</a:t>
                      </a:r>
                      <a:endParaRPr kumimoji="1" lang="ja-JP" altLang="en-US" sz="800"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564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会計処理の指定</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リース会計処理区分を物件単位で設定できるようにし、</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同一契約内で「リースを構成する部分」（リース）を売買物件として、「リースを構成しない部分」（サービス）を賃貸借物件として登録できるように対応　</a:t>
                      </a:r>
                      <a:r>
                        <a:rPr kumimoji="1" lang="ja-JP" altLang="en-US" sz="1000" dirty="0">
                          <a:solidFill>
                            <a:schemeClr val="tx1"/>
                          </a:solidFill>
                        </a:rPr>
                        <a:t>　</a:t>
                      </a:r>
                      <a:r>
                        <a:rPr kumimoji="1" lang="ja-JP" altLang="en-US" sz="1000" dirty="0">
                          <a:solidFill>
                            <a:schemeClr val="tx1">
                              <a:lumMod val="75000"/>
                              <a:lumOff val="25000"/>
                            </a:schemeClr>
                          </a:solidFill>
                        </a:rPr>
                        <a:t>　　　　　　　　</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7450308"/>
                  </a:ext>
                </a:extLst>
              </a:tr>
              <a:tr h="359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少額資産の自動判定を追加</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30559"/>
                  </a:ext>
                </a:extLst>
              </a:tr>
              <a:tr h="456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00" b="1" dirty="0">
                          <a:solidFill>
                            <a:schemeClr val="tx1">
                              <a:lumMod val="75000"/>
                              <a:lumOff val="25000"/>
                            </a:schemeClr>
                          </a:solidFill>
                        </a:rPr>
                        <a:t>取得価額相当額</a:t>
                      </a:r>
                      <a:endParaRPr kumimoji="1" lang="ja-JP" altLang="en-US"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税務台帳の</a:t>
                      </a:r>
                      <a:r>
                        <a:rPr kumimoji="1" lang="zh-TW" altLang="en-US" sz="1000" dirty="0">
                          <a:solidFill>
                            <a:schemeClr val="tx1">
                              <a:lumMod val="75000"/>
                              <a:lumOff val="25000"/>
                            </a:schemeClr>
                          </a:solidFill>
                        </a:rPr>
                        <a:t>取得価額相当額計算区分</a:t>
                      </a:r>
                      <a:r>
                        <a:rPr kumimoji="1" lang="ja-JP" altLang="en-US" sz="1000" dirty="0">
                          <a:solidFill>
                            <a:schemeClr val="tx1">
                              <a:lumMod val="75000"/>
                              <a:lumOff val="25000"/>
                            </a:schemeClr>
                          </a:solidFill>
                        </a:rPr>
                        <a:t>について</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「見積現金購入価額と割引現在価値の小さい方」</a:t>
                      </a:r>
                      <a:r>
                        <a:rPr kumimoji="1" lang="en-US" altLang="ja-JP" sz="1000" dirty="0">
                          <a:solidFill>
                            <a:schemeClr val="tx1">
                              <a:lumMod val="75000"/>
                              <a:lumOff val="25000"/>
                            </a:schemeClr>
                          </a:solidFill>
                        </a:rPr>
                        <a:t>or</a:t>
                      </a:r>
                      <a:r>
                        <a:rPr kumimoji="1" lang="ja-JP" altLang="en-US" sz="1000" dirty="0">
                          <a:solidFill>
                            <a:schemeClr val="tx1">
                              <a:lumMod val="75000"/>
                              <a:lumOff val="25000"/>
                            </a:schemeClr>
                          </a:solidFill>
                        </a:rPr>
                        <a:t>「割引現在価値」を選択できるように対応</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883765"/>
                  </a:ext>
                </a:extLst>
              </a:tr>
              <a:tr h="407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消費税の計上</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タイミング変更</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オペレーティングリースの場合、リース取得仕訳では消費税を計上せず、</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月々の支払仕訳作成時に計上するように対応</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9115915"/>
                  </a:ext>
                </a:extLst>
              </a:tr>
              <a:tr h="407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残存価額</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残価保証額の設定がある所有権移転外ファイナンスリースについて、</a:t>
                      </a:r>
                      <a:r>
                        <a:rPr lang="ja-JP" altLang="en-US" sz="1000" dirty="0">
                          <a:solidFill>
                            <a:schemeClr val="tx1">
                              <a:lumMod val="75000"/>
                              <a:lumOff val="25000"/>
                            </a:schemeClr>
                          </a:solidFill>
                        </a:rPr>
                        <a:t>任意の残存価額が設定できるよう対応</a:t>
                      </a:r>
                      <a:endParaRPr kumimoji="1" lang="en-US" altLang="ja-JP" sz="1000" strike="sngStrike"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2504224"/>
                  </a:ext>
                </a:extLst>
              </a:tr>
              <a:tr h="564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リース契約条件の</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変更</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変更時の項目に「契約条件変更日」を追加</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入力された場合はリース契約条件と判断し、変更日以降のリース債務・利息計算を行うように対応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7418759"/>
                  </a:ext>
                </a:extLst>
              </a:tr>
              <a:tr h="407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スケジュールの自動作成時、契約条件変更日以前のスケジュールはそのままとし、</a:t>
                      </a:r>
                      <a:endParaRPr kumimoji="1" lang="en-US" altLang="ja-JP" sz="10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それ以降のスケジュールを作成するように対応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3213441"/>
                  </a:ext>
                </a:extLst>
              </a:tr>
              <a:tr h="342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リース契約条件変更仕訳を作成するように対応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44770128"/>
                  </a:ext>
                </a:extLst>
              </a:tr>
            </a:tbl>
          </a:graphicData>
        </a:graphic>
      </p:graphicFrame>
    </p:spTree>
    <p:extLst>
      <p:ext uri="{BB962C8B-B14F-4D97-AF65-F5344CB8AC3E}">
        <p14:creationId xmlns:p14="http://schemas.microsoft.com/office/powerpoint/2010/main" val="2356415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EC2AD-A0C4-B7A5-E52B-0F10E7ED57C5}"/>
              </a:ext>
            </a:extLst>
          </p:cNvPr>
          <p:cNvSpPr>
            <a:spLocks noGrp="1"/>
          </p:cNvSpPr>
          <p:nvPr>
            <p:ph type="title"/>
          </p:nvPr>
        </p:nvSpPr>
        <p:spPr/>
        <p:txBody>
          <a:bodyPr/>
          <a:lstStyle/>
          <a:p>
            <a:r>
              <a:rPr kumimoji="1" lang="ja-JP" altLang="en-US" dirty="0"/>
              <a:t>新リース会計基準対応</a:t>
            </a:r>
          </a:p>
        </p:txBody>
      </p:sp>
      <p:sp>
        <p:nvSpPr>
          <p:cNvPr id="3" name="テキスト プレースホルダー 2">
            <a:extLst>
              <a:ext uri="{FF2B5EF4-FFF2-40B4-BE49-F238E27FC236}">
                <a16:creationId xmlns:a16="http://schemas.microsoft.com/office/drawing/2014/main" id="{D9F25733-C5A7-C960-2E65-CF9BCE26EC4A}"/>
              </a:ext>
            </a:extLst>
          </p:cNvPr>
          <p:cNvSpPr>
            <a:spLocks noGrp="1"/>
          </p:cNvSpPr>
          <p:nvPr>
            <p:ph type="body" sz="quarter" idx="16"/>
          </p:nvPr>
        </p:nvSpPr>
        <p:spPr/>
        <p:txBody>
          <a:bodyPr/>
          <a:lstStyle/>
          <a:p>
            <a:r>
              <a:rPr kumimoji="1" lang="ja-JP" altLang="en-US" dirty="0"/>
              <a:t>実装時期</a:t>
            </a:r>
          </a:p>
        </p:txBody>
      </p:sp>
      <p:sp>
        <p:nvSpPr>
          <p:cNvPr id="5" name="スライド番号プレースホルダー 4">
            <a:extLst>
              <a:ext uri="{FF2B5EF4-FFF2-40B4-BE49-F238E27FC236}">
                <a16:creationId xmlns:a16="http://schemas.microsoft.com/office/drawing/2014/main" id="{FC03528F-E905-7BEC-D53E-4DF6A8CDC9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D3158712-1951-A91D-A8F6-FD0C5835B47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aphicFrame>
        <p:nvGraphicFramePr>
          <p:cNvPr id="8" name="表 7">
            <a:extLst>
              <a:ext uri="{FF2B5EF4-FFF2-40B4-BE49-F238E27FC236}">
                <a16:creationId xmlns:a16="http://schemas.microsoft.com/office/drawing/2014/main" id="{DBA809DA-5E67-8FB0-AD82-F82729359B8F}"/>
              </a:ext>
            </a:extLst>
          </p:cNvPr>
          <p:cNvGraphicFramePr>
            <a:graphicFrameLocks noGrp="1"/>
          </p:cNvGraphicFramePr>
          <p:nvPr>
            <p:extLst>
              <p:ext uri="{D42A27DB-BD31-4B8C-83A1-F6EECF244321}">
                <p14:modId xmlns:p14="http://schemas.microsoft.com/office/powerpoint/2010/main" val="1117721064"/>
              </p:ext>
            </p:extLst>
          </p:nvPr>
        </p:nvGraphicFramePr>
        <p:xfrm>
          <a:off x="237115" y="970726"/>
          <a:ext cx="8654885" cy="2373708"/>
        </p:xfrm>
        <a:graphic>
          <a:graphicData uri="http://schemas.openxmlformats.org/drawingml/2006/table">
            <a:tbl>
              <a:tblPr firstRow="1" bandRow="1">
                <a:tableStyleId>{21E4AEA4-8DFA-4A89-87EB-49C32662AFE0}</a:tableStyleId>
              </a:tblPr>
              <a:tblGrid>
                <a:gridCol w="1310549">
                  <a:extLst>
                    <a:ext uri="{9D8B030D-6E8A-4147-A177-3AD203B41FA5}">
                      <a16:colId xmlns:a16="http://schemas.microsoft.com/office/drawing/2014/main" val="4219559679"/>
                    </a:ext>
                  </a:extLst>
                </a:gridCol>
                <a:gridCol w="5616624">
                  <a:extLst>
                    <a:ext uri="{9D8B030D-6E8A-4147-A177-3AD203B41FA5}">
                      <a16:colId xmlns:a16="http://schemas.microsoft.com/office/drawing/2014/main" val="1341167975"/>
                    </a:ext>
                  </a:extLst>
                </a:gridCol>
                <a:gridCol w="864096">
                  <a:extLst>
                    <a:ext uri="{9D8B030D-6E8A-4147-A177-3AD203B41FA5}">
                      <a16:colId xmlns:a16="http://schemas.microsoft.com/office/drawing/2014/main" val="1341817023"/>
                    </a:ext>
                  </a:extLst>
                </a:gridCol>
                <a:gridCol w="863616">
                  <a:extLst>
                    <a:ext uri="{9D8B030D-6E8A-4147-A177-3AD203B41FA5}">
                      <a16:colId xmlns:a16="http://schemas.microsoft.com/office/drawing/2014/main" val="2783956275"/>
                    </a:ext>
                  </a:extLst>
                </a:gridCol>
              </a:tblGrid>
              <a:tr h="269546">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フェーズ１</a:t>
                      </a:r>
                      <a:endParaRPr kumimoji="1" lang="en-US" altLang="ja-JP" sz="1000" dirty="0"/>
                    </a:p>
                    <a:p>
                      <a:pPr algn="ctr"/>
                      <a:r>
                        <a:rPr kumimoji="1" lang="en-US" altLang="ja-JP" sz="800" dirty="0"/>
                        <a:t>2026/06</a:t>
                      </a:r>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フェーズ２</a:t>
                      </a:r>
                      <a:endParaRPr kumimoji="1" lang="en-US" altLang="ja-JP"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2026/11</a:t>
                      </a:r>
                      <a:endParaRPr kumimoji="1" lang="ja-JP" altLang="en-US" sz="800"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67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リース契約条件の</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変更</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lumMod val="75000"/>
                              <a:lumOff val="25000"/>
                            </a:schemeClr>
                          </a:solidFill>
                        </a:rPr>
                        <a:t>契約条件変更したデータの出力に対応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2550156"/>
                  </a:ext>
                </a:extLst>
              </a:tr>
              <a:tr h="367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リース契約条件の変更前後で変更内容を確認する新帳票を追加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24119728"/>
                  </a:ext>
                </a:extLst>
              </a:tr>
              <a:tr h="438012">
                <a:tc>
                  <a:txBody>
                    <a:bodyPr/>
                    <a:lstStyle/>
                    <a:p>
                      <a:r>
                        <a:rPr kumimoji="1" lang="ja-JP" altLang="en-US" sz="1000" b="1" dirty="0">
                          <a:solidFill>
                            <a:schemeClr val="tx1">
                              <a:lumMod val="75000"/>
                              <a:lumOff val="25000"/>
                            </a:schemeClr>
                          </a:solidFill>
                        </a:rPr>
                        <a:t>申告調整の確認用</a:t>
                      </a:r>
                      <a:endParaRPr kumimoji="1" lang="en-US" altLang="ja-JP" sz="1000" b="1" dirty="0">
                        <a:solidFill>
                          <a:schemeClr val="tx1">
                            <a:lumMod val="75000"/>
                            <a:lumOff val="25000"/>
                          </a:schemeClr>
                        </a:solidFill>
                      </a:endParaRPr>
                    </a:p>
                    <a:p>
                      <a:r>
                        <a:rPr kumimoji="1" lang="ja-JP" altLang="en-US" sz="1000" b="1" dirty="0">
                          <a:solidFill>
                            <a:schemeClr val="tx1">
                              <a:lumMod val="75000"/>
                              <a:lumOff val="25000"/>
                            </a:schemeClr>
                          </a:solidFill>
                        </a:rPr>
                        <a:t>帳票の追加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台帳別に減価償却費やリース料を確認出来る新帳票を追加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05009638"/>
                  </a:ext>
                </a:extLst>
              </a:tr>
              <a:tr h="438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リースの税務台帳</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対応</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dirty="0">
                          <a:solidFill>
                            <a:schemeClr val="tx1">
                              <a:lumMod val="75000"/>
                              <a:lumOff val="25000"/>
                            </a:schemeClr>
                          </a:solidFill>
                        </a:rPr>
                        <a:t>リースにおいて税務台帳を入力できるように対応し、</a:t>
                      </a:r>
                      <a:endParaRPr lang="en-US" altLang="ja-JP" sz="1000" dirty="0">
                        <a:solidFill>
                          <a:schemeClr val="tx1">
                            <a:lumMod val="75000"/>
                            <a:lumOff val="25000"/>
                          </a:schemeClr>
                        </a:solidFill>
                      </a:endParaRPr>
                    </a:p>
                    <a:p>
                      <a:r>
                        <a:rPr lang="ja-JP" altLang="en-US" sz="1000" dirty="0">
                          <a:solidFill>
                            <a:schemeClr val="tx1">
                              <a:lumMod val="75000"/>
                              <a:lumOff val="25000"/>
                            </a:schemeClr>
                          </a:solidFill>
                        </a:rPr>
                        <a:t>オペレーティングリースは会計：売買、税務：賃貸借で登録できるよう対応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8378125"/>
                  </a:ext>
                </a:extLst>
              </a:tr>
              <a:tr h="367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dirty="0">
                          <a:solidFill>
                            <a:schemeClr val="tx1">
                              <a:lumMod val="75000"/>
                              <a:lumOff val="25000"/>
                            </a:schemeClr>
                          </a:solidFill>
                        </a:rPr>
                        <a:t>税務台帳のデータを出力できるように対応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7125179"/>
                  </a:ext>
                </a:extLst>
              </a:tr>
            </a:tbl>
          </a:graphicData>
        </a:graphic>
      </p:graphicFrame>
    </p:spTree>
    <p:extLst>
      <p:ext uri="{BB962C8B-B14F-4D97-AF65-F5344CB8AC3E}">
        <p14:creationId xmlns:p14="http://schemas.microsoft.com/office/powerpoint/2010/main" val="1583485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24</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04</a:t>
            </a:r>
            <a:br>
              <a:rPr kumimoji="1" lang="en-US" altLang="ja-JP" dirty="0"/>
            </a:br>
            <a:r>
              <a:rPr kumimoji="1" lang="ja-JP" altLang="en-US" dirty="0"/>
              <a:t>その他実装予定機能</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067644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807B99-439B-0480-C0EC-408A225A7AFA}"/>
              </a:ext>
            </a:extLst>
          </p:cNvPr>
          <p:cNvSpPr>
            <a:spLocks noGrp="1"/>
          </p:cNvSpPr>
          <p:nvPr>
            <p:ph type="title"/>
          </p:nvPr>
        </p:nvSpPr>
        <p:spPr/>
        <p:txBody>
          <a:bodyPr/>
          <a:lstStyle/>
          <a:p>
            <a:r>
              <a:rPr kumimoji="1" lang="ja-JP" altLang="en-US" dirty="0"/>
              <a:t>実装予定機能</a:t>
            </a:r>
          </a:p>
        </p:txBody>
      </p:sp>
      <p:sp>
        <p:nvSpPr>
          <p:cNvPr id="3" name="テキスト プレースホルダー 2">
            <a:extLst>
              <a:ext uri="{FF2B5EF4-FFF2-40B4-BE49-F238E27FC236}">
                <a16:creationId xmlns:a16="http://schemas.microsoft.com/office/drawing/2014/main" id="{6665DA12-8254-D981-8271-B6DBBA482564}"/>
              </a:ext>
            </a:extLst>
          </p:cNvPr>
          <p:cNvSpPr>
            <a:spLocks noGrp="1"/>
          </p:cNvSpPr>
          <p:nvPr>
            <p:ph type="body" sz="quarter" idx="16"/>
          </p:nvPr>
        </p:nvSpPr>
        <p:spPr/>
        <p:txBody>
          <a:bodyPr/>
          <a:lstStyle/>
          <a:p>
            <a:r>
              <a:rPr kumimoji="1" lang="ja-JP" altLang="en-US" dirty="0"/>
              <a:t>その他</a:t>
            </a:r>
          </a:p>
        </p:txBody>
      </p:sp>
      <p:sp>
        <p:nvSpPr>
          <p:cNvPr id="5" name="スライド番号プレースホルダー 4">
            <a:extLst>
              <a:ext uri="{FF2B5EF4-FFF2-40B4-BE49-F238E27FC236}">
                <a16:creationId xmlns:a16="http://schemas.microsoft.com/office/drawing/2014/main" id="{4A56FEB1-3663-4D6D-4850-5F76CF81F9C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AAA8D906-F8C5-F582-973A-97504069A48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8" name="テキスト プレースホルダー 2">
            <a:extLst>
              <a:ext uri="{FF2B5EF4-FFF2-40B4-BE49-F238E27FC236}">
                <a16:creationId xmlns:a16="http://schemas.microsoft.com/office/drawing/2014/main" id="{7EB29973-8A11-0CF0-CB57-D92A150156FF}"/>
              </a:ext>
            </a:extLst>
          </p:cNvPr>
          <p:cNvSpPr txBox="1">
            <a:spLocks/>
          </p:cNvSpPr>
          <p:nvPr/>
        </p:nvSpPr>
        <p:spPr>
          <a:xfrm>
            <a:off x="358775" y="987574"/>
            <a:ext cx="8426450" cy="36004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機能追加・改善一覧</a:t>
            </a:r>
            <a:endParaRPr lang="en-US" altLang="ja-JP" sz="1400" b="1" dirty="0">
              <a:solidFill>
                <a:schemeClr val="tx2"/>
              </a:solidFill>
            </a:endParaRPr>
          </a:p>
        </p:txBody>
      </p:sp>
      <p:graphicFrame>
        <p:nvGraphicFramePr>
          <p:cNvPr id="9" name="表 8">
            <a:extLst>
              <a:ext uri="{FF2B5EF4-FFF2-40B4-BE49-F238E27FC236}">
                <a16:creationId xmlns:a16="http://schemas.microsoft.com/office/drawing/2014/main" id="{F86BB831-398A-34B1-7EF9-EADC69B83684}"/>
              </a:ext>
            </a:extLst>
          </p:cNvPr>
          <p:cNvGraphicFramePr>
            <a:graphicFrameLocks noGrp="1"/>
          </p:cNvGraphicFramePr>
          <p:nvPr>
            <p:extLst>
              <p:ext uri="{D42A27DB-BD31-4B8C-83A1-F6EECF244321}">
                <p14:modId xmlns:p14="http://schemas.microsoft.com/office/powerpoint/2010/main" val="627250562"/>
              </p:ext>
            </p:extLst>
          </p:nvPr>
        </p:nvGraphicFramePr>
        <p:xfrm>
          <a:off x="237114" y="1376760"/>
          <a:ext cx="8669771" cy="3200400"/>
        </p:xfrm>
        <a:graphic>
          <a:graphicData uri="http://schemas.openxmlformats.org/drawingml/2006/table">
            <a:tbl>
              <a:tblPr firstRow="1" bandRow="1">
                <a:tableStyleId>{21E4AEA4-8DFA-4A89-87EB-49C32662AFE0}</a:tableStyleId>
              </a:tblPr>
              <a:tblGrid>
                <a:gridCol w="1468971">
                  <a:extLst>
                    <a:ext uri="{9D8B030D-6E8A-4147-A177-3AD203B41FA5}">
                      <a16:colId xmlns:a16="http://schemas.microsoft.com/office/drawing/2014/main" val="4219559679"/>
                    </a:ext>
                  </a:extLst>
                </a:gridCol>
                <a:gridCol w="5408344">
                  <a:extLst>
                    <a:ext uri="{9D8B030D-6E8A-4147-A177-3AD203B41FA5}">
                      <a16:colId xmlns:a16="http://schemas.microsoft.com/office/drawing/2014/main" val="1341167975"/>
                    </a:ext>
                  </a:extLst>
                </a:gridCol>
                <a:gridCol w="856352">
                  <a:extLst>
                    <a:ext uri="{9D8B030D-6E8A-4147-A177-3AD203B41FA5}">
                      <a16:colId xmlns:a16="http://schemas.microsoft.com/office/drawing/2014/main" val="1341817023"/>
                    </a:ext>
                  </a:extLst>
                </a:gridCol>
                <a:gridCol w="936104">
                  <a:extLst>
                    <a:ext uri="{9D8B030D-6E8A-4147-A177-3AD203B41FA5}">
                      <a16:colId xmlns:a16="http://schemas.microsoft.com/office/drawing/2014/main" val="2783956275"/>
                    </a:ext>
                  </a:extLst>
                </a:gridCol>
              </a:tblGrid>
              <a:tr h="228791">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フェーズ１</a:t>
                      </a:r>
                      <a:endParaRPr kumimoji="1" lang="en-US" altLang="ja-JP" sz="1000" dirty="0"/>
                    </a:p>
                    <a:p>
                      <a:pPr algn="ctr"/>
                      <a:r>
                        <a:rPr kumimoji="1" lang="en-US" altLang="ja-JP" sz="800" dirty="0"/>
                        <a:t>2026/06</a:t>
                      </a:r>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フェーズ２</a:t>
                      </a:r>
                      <a:endParaRPr kumimoji="1" lang="en-US" altLang="ja-JP"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2026/11</a:t>
                      </a:r>
                      <a:endParaRPr kumimoji="1" lang="ja-JP" altLang="en-US" sz="800"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60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使用権資産の取得価額</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b="1" dirty="0">
                          <a:solidFill>
                            <a:schemeClr val="tx1">
                              <a:lumMod val="75000"/>
                              <a:lumOff val="25000"/>
                            </a:schemeClr>
                          </a:solidFill>
                        </a:rPr>
                        <a:t>リースの入力・取込</a:t>
                      </a:r>
                      <a:r>
                        <a:rPr kumimoji="1" lang="ja-JP" altLang="en-US" sz="1000" b="1" dirty="0">
                          <a:solidFill>
                            <a:schemeClr val="tx1">
                              <a:lumMod val="75000"/>
                              <a:lumOff val="25000"/>
                            </a:schemeClr>
                          </a:solidFill>
                        </a:rPr>
                        <a:t>　　　</a:t>
                      </a:r>
                      <a:endParaRPr kumimoji="1" lang="en-US" altLang="ja-JP" sz="1000" b="1" dirty="0">
                        <a:solidFill>
                          <a:schemeClr val="tx1">
                            <a:lumMod val="75000"/>
                            <a:lumOff val="25000"/>
                          </a:schemeClr>
                        </a:solidFill>
                      </a:endParaRPr>
                    </a:p>
                    <a:p>
                      <a:r>
                        <a:rPr lang="ja-JP" altLang="en-US" sz="1000" dirty="0">
                          <a:solidFill>
                            <a:schemeClr val="tx1">
                              <a:lumMod val="75000"/>
                              <a:lumOff val="25000"/>
                            </a:schemeClr>
                          </a:solidFill>
                        </a:rPr>
                        <a:t>付随費用や除去債務費用、インセンティブ等を明細として入力できるようにし、</a:t>
                      </a:r>
                      <a:r>
                        <a:rPr lang="zh-TW" altLang="en-US" sz="1000" dirty="0">
                          <a:solidFill>
                            <a:schemeClr val="tx1">
                              <a:lumMod val="75000"/>
                              <a:lumOff val="25000"/>
                            </a:schemeClr>
                          </a:solidFill>
                        </a:rPr>
                        <a:t>割引現在価値≠取得価額</a:t>
                      </a:r>
                      <a:r>
                        <a:rPr lang="ja-JP" altLang="en-US" sz="1000" dirty="0">
                          <a:solidFill>
                            <a:schemeClr val="tx1">
                              <a:lumMod val="75000"/>
                              <a:lumOff val="25000"/>
                            </a:schemeClr>
                          </a:solidFill>
                        </a:rPr>
                        <a:t>で登録できるように対応　　　　　　　　　　　</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7450308"/>
                  </a:ext>
                </a:extLst>
              </a:tr>
              <a:tr h="349209">
                <a:tc>
                  <a:txBody>
                    <a:bodyPr/>
                    <a:lstStyle/>
                    <a:p>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b="1" dirty="0">
                          <a:solidFill>
                            <a:schemeClr val="tx1">
                              <a:lumMod val="75000"/>
                              <a:lumOff val="25000"/>
                            </a:schemeClr>
                          </a:solidFill>
                        </a:rPr>
                        <a:t>固定資産仕訳データ作成</a:t>
                      </a:r>
                      <a:endParaRPr lang="en-US" altLang="ja-JP" sz="1000" b="1" dirty="0">
                        <a:solidFill>
                          <a:schemeClr val="tx1">
                            <a:lumMod val="75000"/>
                            <a:lumOff val="25000"/>
                          </a:schemeClr>
                        </a:solidFill>
                      </a:endParaRPr>
                    </a:p>
                    <a:p>
                      <a:r>
                        <a:rPr lang="ja-JP" altLang="en-US" sz="1000" dirty="0">
                          <a:solidFill>
                            <a:schemeClr val="tx1">
                              <a:lumMod val="75000"/>
                              <a:lumOff val="25000"/>
                            </a:schemeClr>
                          </a:solidFill>
                        </a:rPr>
                        <a:t>複数明細が存在する場合、本体リース以外は新たに追加する取得貸方科目で仕訳明細を作成するように対応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ja-JP" altLang="en-US" sz="1000" dirty="0">
                          <a:solidFill>
                            <a:schemeClr val="tx1">
                              <a:lumMod val="75000"/>
                              <a:lumOff val="25000"/>
                            </a:schemeClr>
                          </a:solidFill>
                        </a:rPr>
                        <a:t>〇</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30559"/>
                  </a:ext>
                </a:extLst>
              </a:tr>
              <a:tr h="443447">
                <a:tc>
                  <a:txBody>
                    <a:bodyPr/>
                    <a:lstStyle/>
                    <a:p>
                      <a:r>
                        <a:rPr kumimoji="1" lang="ja-JP" altLang="en-US" sz="1000" b="1" dirty="0">
                          <a:solidFill>
                            <a:schemeClr val="tx1">
                              <a:lumMod val="75000"/>
                              <a:lumOff val="25000"/>
                            </a:schemeClr>
                          </a:solidFill>
                        </a:rPr>
                        <a:t>フリーレント機能</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b="1" dirty="0">
                          <a:solidFill>
                            <a:schemeClr val="tx1">
                              <a:lumMod val="75000"/>
                              <a:lumOff val="25000"/>
                            </a:schemeClr>
                          </a:solidFill>
                        </a:rPr>
                        <a:t>リースの入力・取込</a:t>
                      </a:r>
                      <a:endParaRPr lang="en-US" altLang="ja-JP" sz="1000" b="1" dirty="0">
                        <a:solidFill>
                          <a:schemeClr val="tx1">
                            <a:lumMod val="75000"/>
                            <a:lumOff val="25000"/>
                          </a:schemeClr>
                        </a:solidFill>
                      </a:endParaRPr>
                    </a:p>
                    <a:p>
                      <a:r>
                        <a:rPr lang="ja-JP" altLang="en-US" sz="1000" dirty="0">
                          <a:solidFill>
                            <a:schemeClr val="tx1">
                              <a:lumMod val="75000"/>
                              <a:lumOff val="25000"/>
                            </a:schemeClr>
                          </a:solidFill>
                        </a:rPr>
                        <a:t>フリーレント期間を入力できるように対応</a:t>
                      </a:r>
                      <a:endParaRPr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スケジュールの自動作成時、フリーレント期間を考慮するように対応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883765"/>
                  </a:ext>
                </a:extLst>
              </a:tr>
              <a:tr h="332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chemeClr val="tx1"/>
                          </a:solidFill>
                        </a:rPr>
                        <a:t>フリーレント物件一覧表（新規追加機能）</a:t>
                      </a:r>
                      <a:endParaRPr kumimoji="1" lang="en-US" altLang="ja-JP" sz="1000" b="1" dirty="0">
                        <a:solidFill>
                          <a:schemeClr val="tx1"/>
                        </a:solidFill>
                      </a:endParaRPr>
                    </a:p>
                    <a:p>
                      <a:r>
                        <a:rPr kumimoji="1" lang="ja-JP" altLang="en-US" sz="1000" dirty="0">
                          <a:solidFill>
                            <a:schemeClr val="tx1">
                              <a:lumMod val="75000"/>
                              <a:lumOff val="25000"/>
                            </a:schemeClr>
                          </a:solidFill>
                        </a:rPr>
                        <a:t>支払と同時に費用計上の内訳と残額を確認できる帳票を新規追加</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9115915"/>
                  </a:ext>
                </a:extLst>
              </a:tr>
              <a:tr h="332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b="1" dirty="0">
                          <a:solidFill>
                            <a:schemeClr val="tx1">
                              <a:lumMod val="75000"/>
                              <a:lumOff val="25000"/>
                            </a:schemeClr>
                          </a:solidFill>
                        </a:rPr>
                        <a:t>リースの各種帳票</a:t>
                      </a:r>
                      <a:endParaRPr lang="en-US" altLang="ja-JP" sz="1000" b="1" dirty="0">
                        <a:solidFill>
                          <a:schemeClr val="tx1">
                            <a:lumMod val="75000"/>
                            <a:lumOff val="25000"/>
                          </a:schemeClr>
                        </a:solidFill>
                      </a:endParaRPr>
                    </a:p>
                    <a:p>
                      <a:r>
                        <a:rPr lang="ja-JP" altLang="en-US" sz="1000" dirty="0">
                          <a:solidFill>
                            <a:schemeClr val="tx1">
                              <a:lumMod val="75000"/>
                              <a:lumOff val="25000"/>
                            </a:schemeClr>
                          </a:solidFill>
                        </a:rPr>
                        <a:t>フリーレント期間を出力するように対応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2504224"/>
                  </a:ext>
                </a:extLst>
              </a:tr>
              <a:tr h="332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リース仕訳データ作成・リース支払データ作成</a:t>
                      </a:r>
                      <a:endParaRPr kumimoji="1" lang="en-US" altLang="ja-JP" sz="1000" b="1" dirty="0">
                        <a:solidFill>
                          <a:schemeClr val="tx1">
                            <a:lumMod val="75000"/>
                            <a:lumOff val="25000"/>
                          </a:schemeClr>
                        </a:solidFill>
                      </a:endParaRPr>
                    </a:p>
                    <a:p>
                      <a:r>
                        <a:rPr kumimoji="1" lang="ja-JP" altLang="en-US" sz="1000" dirty="0">
                          <a:solidFill>
                            <a:schemeClr val="tx1">
                              <a:lumMod val="75000"/>
                              <a:lumOff val="25000"/>
                            </a:schemeClr>
                          </a:solidFill>
                        </a:rPr>
                        <a:t>フリーレント期間を考慮した計上・支払仕訳の作成</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7418759"/>
                  </a:ext>
                </a:extLst>
              </a:tr>
            </a:tbl>
          </a:graphicData>
        </a:graphic>
      </p:graphicFrame>
    </p:spTree>
    <p:extLst>
      <p:ext uri="{BB962C8B-B14F-4D97-AF65-F5344CB8AC3E}">
        <p14:creationId xmlns:p14="http://schemas.microsoft.com/office/powerpoint/2010/main" val="3830168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807B99-439B-0480-C0EC-408A225A7AFA}"/>
              </a:ext>
            </a:extLst>
          </p:cNvPr>
          <p:cNvSpPr>
            <a:spLocks noGrp="1"/>
          </p:cNvSpPr>
          <p:nvPr>
            <p:ph type="title"/>
          </p:nvPr>
        </p:nvSpPr>
        <p:spPr/>
        <p:txBody>
          <a:bodyPr/>
          <a:lstStyle/>
          <a:p>
            <a:r>
              <a:rPr kumimoji="1" lang="ja-JP" altLang="en-US" dirty="0"/>
              <a:t>実装予定機能</a:t>
            </a:r>
          </a:p>
        </p:txBody>
      </p:sp>
      <p:sp>
        <p:nvSpPr>
          <p:cNvPr id="3" name="テキスト プレースホルダー 2">
            <a:extLst>
              <a:ext uri="{FF2B5EF4-FFF2-40B4-BE49-F238E27FC236}">
                <a16:creationId xmlns:a16="http://schemas.microsoft.com/office/drawing/2014/main" id="{6665DA12-8254-D981-8271-B6DBBA482564}"/>
              </a:ext>
            </a:extLst>
          </p:cNvPr>
          <p:cNvSpPr>
            <a:spLocks noGrp="1"/>
          </p:cNvSpPr>
          <p:nvPr>
            <p:ph type="body" sz="quarter" idx="16"/>
          </p:nvPr>
        </p:nvSpPr>
        <p:spPr/>
        <p:txBody>
          <a:bodyPr/>
          <a:lstStyle/>
          <a:p>
            <a:r>
              <a:rPr kumimoji="1" lang="ja-JP" altLang="en-US" dirty="0"/>
              <a:t>その他</a:t>
            </a:r>
          </a:p>
        </p:txBody>
      </p:sp>
      <p:sp>
        <p:nvSpPr>
          <p:cNvPr id="5" name="スライド番号プレースホルダー 4">
            <a:extLst>
              <a:ext uri="{FF2B5EF4-FFF2-40B4-BE49-F238E27FC236}">
                <a16:creationId xmlns:a16="http://schemas.microsoft.com/office/drawing/2014/main" id="{4A56FEB1-3663-4D6D-4850-5F76CF81F9C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AAA8D906-F8C5-F582-973A-97504069A48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8" name="テキスト プレースホルダー 2">
            <a:extLst>
              <a:ext uri="{FF2B5EF4-FFF2-40B4-BE49-F238E27FC236}">
                <a16:creationId xmlns:a16="http://schemas.microsoft.com/office/drawing/2014/main" id="{7EB29973-8A11-0CF0-CB57-D92A150156FF}"/>
              </a:ext>
            </a:extLst>
          </p:cNvPr>
          <p:cNvSpPr txBox="1">
            <a:spLocks/>
          </p:cNvSpPr>
          <p:nvPr/>
        </p:nvSpPr>
        <p:spPr>
          <a:xfrm>
            <a:off x="358775" y="987574"/>
            <a:ext cx="8426450" cy="36004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機能追加・改善一覧</a:t>
            </a:r>
            <a:endParaRPr lang="en-US" altLang="ja-JP" sz="1400" b="1" dirty="0">
              <a:solidFill>
                <a:schemeClr val="tx2"/>
              </a:solidFill>
            </a:endParaRPr>
          </a:p>
        </p:txBody>
      </p:sp>
      <p:graphicFrame>
        <p:nvGraphicFramePr>
          <p:cNvPr id="9" name="表 8">
            <a:extLst>
              <a:ext uri="{FF2B5EF4-FFF2-40B4-BE49-F238E27FC236}">
                <a16:creationId xmlns:a16="http://schemas.microsoft.com/office/drawing/2014/main" id="{F86BB831-398A-34B1-7EF9-EADC69B83684}"/>
              </a:ext>
            </a:extLst>
          </p:cNvPr>
          <p:cNvGraphicFramePr>
            <a:graphicFrameLocks noGrp="1"/>
          </p:cNvGraphicFramePr>
          <p:nvPr>
            <p:extLst>
              <p:ext uri="{D42A27DB-BD31-4B8C-83A1-F6EECF244321}">
                <p14:modId xmlns:p14="http://schemas.microsoft.com/office/powerpoint/2010/main" val="4080522544"/>
              </p:ext>
            </p:extLst>
          </p:nvPr>
        </p:nvGraphicFramePr>
        <p:xfrm>
          <a:off x="237600" y="1375200"/>
          <a:ext cx="8669771" cy="1950720"/>
        </p:xfrm>
        <a:graphic>
          <a:graphicData uri="http://schemas.openxmlformats.org/drawingml/2006/table">
            <a:tbl>
              <a:tblPr firstRow="1" bandRow="1">
                <a:tableStyleId>{21E4AEA4-8DFA-4A89-87EB-49C32662AFE0}</a:tableStyleId>
              </a:tblPr>
              <a:tblGrid>
                <a:gridCol w="1468971">
                  <a:extLst>
                    <a:ext uri="{9D8B030D-6E8A-4147-A177-3AD203B41FA5}">
                      <a16:colId xmlns:a16="http://schemas.microsoft.com/office/drawing/2014/main" val="4219559679"/>
                    </a:ext>
                  </a:extLst>
                </a:gridCol>
                <a:gridCol w="5408344">
                  <a:extLst>
                    <a:ext uri="{9D8B030D-6E8A-4147-A177-3AD203B41FA5}">
                      <a16:colId xmlns:a16="http://schemas.microsoft.com/office/drawing/2014/main" val="1341167975"/>
                    </a:ext>
                  </a:extLst>
                </a:gridCol>
                <a:gridCol w="856352">
                  <a:extLst>
                    <a:ext uri="{9D8B030D-6E8A-4147-A177-3AD203B41FA5}">
                      <a16:colId xmlns:a16="http://schemas.microsoft.com/office/drawing/2014/main" val="1341817023"/>
                    </a:ext>
                  </a:extLst>
                </a:gridCol>
                <a:gridCol w="936104">
                  <a:extLst>
                    <a:ext uri="{9D8B030D-6E8A-4147-A177-3AD203B41FA5}">
                      <a16:colId xmlns:a16="http://schemas.microsoft.com/office/drawing/2014/main" val="2783956275"/>
                    </a:ext>
                  </a:extLst>
                </a:gridCol>
              </a:tblGrid>
              <a:tr h="228791">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フェーズ１</a:t>
                      </a:r>
                      <a:endParaRPr kumimoji="1" lang="en-US" altLang="ja-JP" sz="1000" dirty="0"/>
                    </a:p>
                    <a:p>
                      <a:pPr algn="ctr"/>
                      <a:r>
                        <a:rPr kumimoji="1" lang="en-US" altLang="ja-JP" sz="800" dirty="0"/>
                        <a:t>2026/06</a:t>
                      </a:r>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フェーズ２</a:t>
                      </a:r>
                      <a:endParaRPr kumimoji="1" lang="en-US" altLang="ja-JP"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2026/11</a:t>
                      </a:r>
                      <a:endParaRPr kumimoji="1" lang="ja-JP" altLang="en-US" sz="800"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32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リース帳票の強化</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chemeClr val="tx1">
                              <a:lumMod val="75000"/>
                              <a:lumOff val="25000"/>
                            </a:schemeClr>
                          </a:solidFill>
                        </a:rPr>
                        <a:t>リース債務内訳表</a:t>
                      </a:r>
                      <a:endParaRPr kumimoji="1" lang="en-US" altLang="ja-JP" sz="1000" b="1" dirty="0">
                        <a:solidFill>
                          <a:schemeClr val="tx1">
                            <a:lumMod val="75000"/>
                            <a:lumOff val="25000"/>
                          </a:schemeClr>
                        </a:solidFill>
                      </a:endParaRPr>
                    </a:p>
                    <a:p>
                      <a:r>
                        <a:rPr kumimoji="1" lang="ja-JP" altLang="en-US" sz="1000" dirty="0">
                          <a:solidFill>
                            <a:schemeClr val="tx1">
                              <a:lumMod val="75000"/>
                              <a:lumOff val="25000"/>
                            </a:schemeClr>
                          </a:solidFill>
                        </a:rPr>
                        <a:t>リース債務、消費税債務、税込リースを</a:t>
                      </a:r>
                      <a:r>
                        <a:rPr kumimoji="1" lang="en-US" altLang="ja-JP" sz="1000" dirty="0">
                          <a:solidFill>
                            <a:schemeClr val="tx1">
                              <a:lumMod val="75000"/>
                              <a:lumOff val="25000"/>
                            </a:schemeClr>
                          </a:solidFill>
                        </a:rPr>
                        <a:t>5</a:t>
                      </a:r>
                      <a:r>
                        <a:rPr kumimoji="1" lang="ja-JP" altLang="en-US" sz="1000" dirty="0">
                          <a:solidFill>
                            <a:schemeClr val="tx1">
                              <a:lumMod val="75000"/>
                              <a:lumOff val="25000"/>
                            </a:schemeClr>
                          </a:solidFill>
                        </a:rPr>
                        <a:t>年後まで年度別に出力できるように対応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1284528"/>
                  </a:ext>
                </a:extLst>
              </a:tr>
              <a:tr h="332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chemeClr val="tx1"/>
                          </a:solidFill>
                        </a:rPr>
                        <a:t>賃貸借リース一覧表（新規追加機能）</a:t>
                      </a:r>
                      <a:endParaRPr kumimoji="1" lang="en-US" altLang="ja-JP" sz="1000" b="1" dirty="0">
                        <a:solidFill>
                          <a:schemeClr val="tx1"/>
                        </a:solidFill>
                      </a:endParaRPr>
                    </a:p>
                    <a:p>
                      <a:r>
                        <a:rPr kumimoji="1" lang="ja-JP" altLang="en-US" sz="1000" dirty="0">
                          <a:solidFill>
                            <a:schemeClr val="tx1">
                              <a:lumMod val="75000"/>
                              <a:lumOff val="25000"/>
                            </a:schemeClr>
                          </a:solidFill>
                        </a:rPr>
                        <a:t>短期リース、少額リース毎に支払リース料や未払いリース料を出力する新帳票を追加</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17308975"/>
                  </a:ext>
                </a:extLst>
              </a:tr>
              <a:tr h="332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年次更新の償却不足</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調整処理</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chemeClr val="tx1">
                              <a:lumMod val="75000"/>
                              <a:lumOff val="25000"/>
                            </a:schemeClr>
                          </a:solidFill>
                        </a:rPr>
                        <a:t>年次更新</a:t>
                      </a:r>
                      <a:endParaRPr kumimoji="1" lang="en-US" altLang="ja-JP" sz="1000" b="1" dirty="0">
                        <a:solidFill>
                          <a:schemeClr val="tx1">
                            <a:lumMod val="75000"/>
                            <a:lumOff val="25000"/>
                          </a:schemeClr>
                        </a:solidFill>
                      </a:endParaRPr>
                    </a:p>
                    <a:p>
                      <a:r>
                        <a:rPr kumimoji="1" lang="ja-JP" altLang="en-US" sz="1000" dirty="0">
                          <a:solidFill>
                            <a:schemeClr val="tx1">
                              <a:lumMod val="75000"/>
                              <a:lumOff val="25000"/>
                            </a:schemeClr>
                          </a:solidFill>
                        </a:rPr>
                        <a:t>償却額による償却過不足判定ではなく、帳簿価額による償却過不足判定に変更</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03944157"/>
                  </a:ext>
                </a:extLst>
              </a:tr>
              <a:tr h="332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1000" b="1" dirty="0">
                          <a:solidFill>
                            <a:schemeClr val="tx1">
                              <a:lumMod val="75000"/>
                              <a:lumOff val="25000"/>
                            </a:schemeClr>
                          </a:solidFill>
                        </a:rPr>
                        <a:t>別表十六（内訳表）</a:t>
                      </a:r>
                      <a:endParaRPr kumimoji="1" lang="en-US" altLang="ja-JP" sz="1000" b="1" dirty="0">
                        <a:solidFill>
                          <a:schemeClr val="tx1">
                            <a:lumMod val="75000"/>
                            <a:lumOff val="25000"/>
                          </a:schemeClr>
                        </a:solidFill>
                      </a:endParaRPr>
                    </a:p>
                    <a:p>
                      <a:r>
                        <a:rPr kumimoji="1" lang="ja-JP" altLang="en-US" sz="1000" dirty="0">
                          <a:solidFill>
                            <a:schemeClr val="tx1">
                              <a:lumMod val="75000"/>
                              <a:lumOff val="25000"/>
                            </a:schemeClr>
                          </a:solidFill>
                        </a:rPr>
                        <a:t>年次更新の変更に合わせて出力内容を変更</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55584519"/>
                  </a:ext>
                </a:extLst>
              </a:tr>
            </a:tbl>
          </a:graphicData>
        </a:graphic>
      </p:graphicFrame>
    </p:spTree>
    <p:extLst>
      <p:ext uri="{BB962C8B-B14F-4D97-AF65-F5344CB8AC3E}">
        <p14:creationId xmlns:p14="http://schemas.microsoft.com/office/powerpoint/2010/main" val="1883835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27</a:t>
            </a:fld>
            <a:endParaRPr lang="ja-JP" altLang="en-US" dirty="0"/>
          </a:p>
        </p:txBody>
      </p:sp>
      <p:sp>
        <p:nvSpPr>
          <p:cNvPr id="5" name="タイトル 4"/>
          <p:cNvSpPr>
            <a:spLocks noGrp="1"/>
          </p:cNvSpPr>
          <p:nvPr>
            <p:ph type="title"/>
          </p:nvPr>
        </p:nvSpPr>
        <p:spPr>
          <a:xfrm>
            <a:off x="1871700" y="1563637"/>
            <a:ext cx="6840500" cy="2016225"/>
          </a:xfrm>
        </p:spPr>
        <p:txBody>
          <a:bodyPr/>
          <a:lstStyle/>
          <a:p>
            <a:r>
              <a:rPr lang="en-US" altLang="ja-JP" sz="2400" b="0" dirty="0">
                <a:solidFill>
                  <a:srgbClr val="FFC000"/>
                </a:solidFill>
              </a:rPr>
              <a:t>05</a:t>
            </a:r>
            <a:br>
              <a:rPr kumimoji="1" lang="en-US" altLang="ja-JP" dirty="0"/>
            </a:br>
            <a:r>
              <a:rPr kumimoji="1" lang="ja-JP" altLang="en-US" dirty="0"/>
              <a:t>参考資料</a:t>
            </a:r>
            <a:br>
              <a:rPr kumimoji="1" lang="en-US" altLang="ja-JP" dirty="0"/>
            </a:br>
            <a:r>
              <a:rPr kumimoji="1" lang="ja-JP" altLang="en-US" sz="2000" dirty="0"/>
              <a:t>　・その他</a:t>
            </a:r>
            <a:br>
              <a:rPr kumimoji="1" lang="en-US" altLang="ja-JP" sz="2000" dirty="0"/>
            </a:br>
            <a:r>
              <a:rPr kumimoji="1" lang="ja-JP" altLang="en-US" sz="2000" dirty="0"/>
              <a:t>　・導入・移行スケジュール</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935864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701C7A4-8945-995A-8B11-F108E15800BA}"/>
              </a:ext>
            </a:extLst>
          </p:cNvPr>
          <p:cNvSpPr>
            <a:spLocks noGrp="1"/>
          </p:cNvSpPr>
          <p:nvPr>
            <p:ph type="ftr" sz="quarter" idx="3"/>
          </p:nvPr>
        </p:nvSpPr>
        <p:spPr/>
        <p:txBody>
          <a:bodyPr/>
          <a:lstStyle/>
          <a:p>
            <a:r>
              <a:rPr lang="en-US" altLang="ja-JP"/>
              <a:t>©Canon IT Solutions Inc.  All rights reserved.</a:t>
            </a:r>
            <a:endParaRPr lang="ja-JP" altLang="en-US" dirty="0"/>
          </a:p>
        </p:txBody>
      </p:sp>
      <p:sp>
        <p:nvSpPr>
          <p:cNvPr id="3" name="スライド番号プレースホルダー 2">
            <a:extLst>
              <a:ext uri="{FF2B5EF4-FFF2-40B4-BE49-F238E27FC236}">
                <a16:creationId xmlns:a16="http://schemas.microsoft.com/office/drawing/2014/main" id="{A9096225-8807-DD93-F112-6D4A3BFDB16D}"/>
              </a:ext>
            </a:extLst>
          </p:cNvPr>
          <p:cNvSpPr>
            <a:spLocks noGrp="1"/>
          </p:cNvSpPr>
          <p:nvPr>
            <p:ph type="sldNum" sz="quarter" idx="10"/>
          </p:nvPr>
        </p:nvSpPr>
        <p:spPr/>
        <p:txBody>
          <a:bodyPr/>
          <a:lstStyle/>
          <a:p>
            <a:fld id="{78AE49ED-73EF-499C-8307-28EB0E7CF529}" type="slidenum">
              <a:rPr lang="ja-JP" altLang="en-US" smtClean="0"/>
              <a:pPr/>
              <a:t>28</a:t>
            </a:fld>
            <a:endParaRPr lang="ja-JP" altLang="en-US" dirty="0"/>
          </a:p>
        </p:txBody>
      </p:sp>
      <p:sp>
        <p:nvSpPr>
          <p:cNvPr id="4" name="タイトル 3">
            <a:extLst>
              <a:ext uri="{FF2B5EF4-FFF2-40B4-BE49-F238E27FC236}">
                <a16:creationId xmlns:a16="http://schemas.microsoft.com/office/drawing/2014/main" id="{75AA9A50-ABE4-C2A8-4667-72FCC9E6FEF6}"/>
              </a:ext>
            </a:extLst>
          </p:cNvPr>
          <p:cNvSpPr>
            <a:spLocks noGrp="1"/>
          </p:cNvSpPr>
          <p:nvPr>
            <p:ph type="title"/>
          </p:nvPr>
        </p:nvSpPr>
        <p:spPr/>
        <p:txBody>
          <a:bodyPr/>
          <a:lstStyle/>
          <a:p>
            <a:r>
              <a:rPr kumimoji="1" lang="ja-JP" altLang="en-US" dirty="0"/>
              <a:t>その他</a:t>
            </a:r>
          </a:p>
        </p:txBody>
      </p:sp>
    </p:spTree>
    <p:extLst>
      <p:ext uri="{BB962C8B-B14F-4D97-AF65-F5344CB8AC3E}">
        <p14:creationId xmlns:p14="http://schemas.microsoft.com/office/powerpoint/2010/main" val="2334546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四角形: 角を丸くする 63">
            <a:extLst>
              <a:ext uri="{FF2B5EF4-FFF2-40B4-BE49-F238E27FC236}">
                <a16:creationId xmlns:a16="http://schemas.microsoft.com/office/drawing/2014/main" id="{CFEF9B42-8E99-AFCB-8453-0DE8D26B4071}"/>
              </a:ext>
            </a:extLst>
          </p:cNvPr>
          <p:cNvSpPr/>
          <p:nvPr/>
        </p:nvSpPr>
        <p:spPr>
          <a:xfrm>
            <a:off x="6709269" y="1183153"/>
            <a:ext cx="2098936" cy="3744345"/>
          </a:xfrm>
          <a:prstGeom prst="roundRect">
            <a:avLst>
              <a:gd name="adj" fmla="val 1035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599DFE61-41A8-4C00-ADD8-9AA2D301C92A}"/>
              </a:ext>
            </a:extLst>
          </p:cNvPr>
          <p:cNvSpPr>
            <a:spLocks noGrp="1"/>
          </p:cNvSpPr>
          <p:nvPr>
            <p:ph type="title"/>
          </p:nvPr>
        </p:nvSpPr>
        <p:spPr/>
        <p:txBody>
          <a:bodyPr/>
          <a:lstStyle/>
          <a:p>
            <a:r>
              <a:rPr kumimoji="1" lang="ja-JP" altLang="en-US" dirty="0"/>
              <a:t>統合会計との仕訳連携</a:t>
            </a:r>
          </a:p>
        </p:txBody>
      </p:sp>
      <p:sp>
        <p:nvSpPr>
          <p:cNvPr id="3" name="テキスト プレースホルダー 2">
            <a:extLst>
              <a:ext uri="{FF2B5EF4-FFF2-40B4-BE49-F238E27FC236}">
                <a16:creationId xmlns:a16="http://schemas.microsoft.com/office/drawing/2014/main" id="{85CCA53D-2268-7A87-E860-CCFCFF4BBC7C}"/>
              </a:ext>
            </a:extLst>
          </p:cNvPr>
          <p:cNvSpPr>
            <a:spLocks noGrp="1"/>
          </p:cNvSpPr>
          <p:nvPr>
            <p:ph type="body" sz="quarter" idx="16"/>
          </p:nvPr>
        </p:nvSpPr>
        <p:spPr/>
        <p:txBody>
          <a:bodyPr/>
          <a:lstStyle/>
          <a:p>
            <a:r>
              <a:rPr kumimoji="1" lang="ja-JP" altLang="en-US" dirty="0"/>
              <a:t>リース関連の会計連携可能な仕訳</a:t>
            </a:r>
          </a:p>
        </p:txBody>
      </p:sp>
      <p:sp>
        <p:nvSpPr>
          <p:cNvPr id="4" name="テキスト プレースホルダー 3">
            <a:extLst>
              <a:ext uri="{FF2B5EF4-FFF2-40B4-BE49-F238E27FC236}">
                <a16:creationId xmlns:a16="http://schemas.microsoft.com/office/drawing/2014/main" id="{E19B3757-1F0D-99BB-523B-0B8CDEF41104}"/>
              </a:ext>
            </a:extLst>
          </p:cNvPr>
          <p:cNvSpPr>
            <a:spLocks noGrp="1"/>
          </p:cNvSpPr>
          <p:nvPr>
            <p:ph type="body" sz="quarter" idx="17"/>
          </p:nvPr>
        </p:nvSpPr>
        <p:spPr/>
        <p:txBody>
          <a:bodyPr/>
          <a:lstStyle/>
          <a:p>
            <a:r>
              <a:rPr kumimoji="1" lang="ja-JP" altLang="en-US" dirty="0"/>
              <a:t>各機能で作成された仕訳は統合会計の</a:t>
            </a:r>
            <a:r>
              <a:rPr kumimoji="1" lang="en-US" altLang="ja-JP" dirty="0"/>
              <a:t>AP</a:t>
            </a:r>
            <a:r>
              <a:rPr kumimoji="1" lang="ja-JP" altLang="en-US" dirty="0"/>
              <a:t>もしくは</a:t>
            </a:r>
            <a:r>
              <a:rPr kumimoji="1" lang="en-US" altLang="ja-JP" dirty="0"/>
              <a:t>GL</a:t>
            </a:r>
            <a:r>
              <a:rPr kumimoji="1" lang="ja-JP" altLang="en-US" dirty="0"/>
              <a:t>に連携されます</a:t>
            </a:r>
          </a:p>
        </p:txBody>
      </p:sp>
      <p:sp>
        <p:nvSpPr>
          <p:cNvPr id="5" name="スライド番号プレースホルダー 4">
            <a:extLst>
              <a:ext uri="{FF2B5EF4-FFF2-40B4-BE49-F238E27FC236}">
                <a16:creationId xmlns:a16="http://schemas.microsoft.com/office/drawing/2014/main" id="{E4131820-9A14-F587-0C57-F92827C44E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EBF9E98E-EC7A-C514-D077-B847E6FD642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ボックス 6">
            <a:extLst>
              <a:ext uri="{FF2B5EF4-FFF2-40B4-BE49-F238E27FC236}">
                <a16:creationId xmlns:a16="http://schemas.microsoft.com/office/drawing/2014/main" id="{EFE850C4-F12F-E913-BC87-5DD33D76F30A}"/>
              </a:ext>
            </a:extLst>
          </p:cNvPr>
          <p:cNvSpPr txBox="1"/>
          <p:nvPr/>
        </p:nvSpPr>
        <p:spPr>
          <a:xfrm>
            <a:off x="6845666" y="1203598"/>
            <a:ext cx="1826141" cy="3785652"/>
          </a:xfrm>
          <a:prstGeom prst="rect">
            <a:avLst/>
          </a:prstGeom>
          <a:noFill/>
        </p:spPr>
        <p:txBody>
          <a:bodyPr wrap="none" rtlCol="0">
            <a:spAutoFit/>
          </a:bodyPr>
          <a:lstStyle/>
          <a:p>
            <a:r>
              <a:rPr kumimoji="1" lang="en-US" altLang="ja-JP" sz="1600" dirty="0"/>
              <a:t>【</a:t>
            </a:r>
            <a:r>
              <a:rPr lang="ja-JP" altLang="en-US" sz="1600" dirty="0"/>
              <a:t>リース支払</a:t>
            </a:r>
            <a:r>
              <a:rPr kumimoji="1" lang="en-US" altLang="ja-JP" sz="1600" dirty="0"/>
              <a:t>】</a:t>
            </a:r>
          </a:p>
          <a:p>
            <a:r>
              <a:rPr kumimoji="1" lang="ja-JP" altLang="en-US" sz="1600" dirty="0"/>
              <a:t>・支払</a:t>
            </a:r>
            <a:endParaRPr kumimoji="1" lang="en-US" altLang="ja-JP" sz="1600" dirty="0"/>
          </a:p>
          <a:p>
            <a:r>
              <a:rPr lang="en-US" altLang="ja-JP" sz="1600" dirty="0"/>
              <a:t>【</a:t>
            </a:r>
            <a:r>
              <a:rPr lang="ja-JP" altLang="en-US" sz="1600" dirty="0"/>
              <a:t>リース仕訳</a:t>
            </a:r>
            <a:r>
              <a:rPr lang="en-US" altLang="ja-JP" sz="1600" dirty="0"/>
              <a:t>】</a:t>
            </a:r>
          </a:p>
          <a:p>
            <a:r>
              <a:rPr kumimoji="1" lang="ja-JP" altLang="en-US" sz="1600" dirty="0"/>
              <a:t>・支払</a:t>
            </a:r>
            <a:endParaRPr lang="en-US" altLang="ja-JP" sz="1600" dirty="0"/>
          </a:p>
          <a:p>
            <a:r>
              <a:rPr lang="ja-JP" altLang="en-US" sz="1600" dirty="0"/>
              <a:t>・使用権資産移動</a:t>
            </a:r>
            <a:endParaRPr lang="en-US" altLang="ja-JP" sz="1600" dirty="0"/>
          </a:p>
          <a:p>
            <a:r>
              <a:rPr kumimoji="1" lang="ja-JP" altLang="en-US" sz="1600" dirty="0"/>
              <a:t>・中途解約</a:t>
            </a:r>
            <a:endParaRPr kumimoji="1" lang="en-US" altLang="ja-JP" sz="1600" dirty="0"/>
          </a:p>
          <a:p>
            <a:r>
              <a:rPr kumimoji="1" lang="en-US" altLang="ja-JP" sz="1600" dirty="0"/>
              <a:t>【</a:t>
            </a:r>
            <a:r>
              <a:rPr lang="ja-JP" altLang="en-US" sz="1600" dirty="0"/>
              <a:t>固定資産仕訳</a:t>
            </a:r>
            <a:r>
              <a:rPr kumimoji="1" lang="en-US" altLang="ja-JP" sz="1600" dirty="0"/>
              <a:t>】</a:t>
            </a:r>
          </a:p>
          <a:p>
            <a:r>
              <a:rPr kumimoji="1" lang="ja-JP" altLang="en-US" sz="1600" dirty="0"/>
              <a:t>・取得</a:t>
            </a:r>
            <a:endParaRPr kumimoji="1" lang="en-US" altLang="ja-JP" sz="1600" dirty="0"/>
          </a:p>
          <a:p>
            <a:r>
              <a:rPr lang="ja-JP" altLang="en-US" sz="1600" dirty="0"/>
              <a:t>・移動</a:t>
            </a:r>
            <a:endParaRPr lang="en-US" altLang="ja-JP" sz="1600" dirty="0"/>
          </a:p>
          <a:p>
            <a:r>
              <a:rPr kumimoji="1" lang="ja-JP" altLang="en-US" sz="1600" dirty="0"/>
              <a:t>・処分</a:t>
            </a:r>
            <a:endParaRPr kumimoji="1" lang="en-US" altLang="ja-JP" sz="1600" dirty="0"/>
          </a:p>
          <a:p>
            <a:r>
              <a:rPr lang="ja-JP" altLang="en-US" sz="1600" dirty="0"/>
              <a:t>・用途変更</a:t>
            </a:r>
            <a:endParaRPr lang="en-US" altLang="ja-JP" sz="1600" dirty="0"/>
          </a:p>
          <a:p>
            <a:r>
              <a:rPr kumimoji="1" lang="ja-JP" altLang="en-US" sz="1600" dirty="0"/>
              <a:t>・減価償却</a:t>
            </a:r>
            <a:endParaRPr kumimoji="1" lang="en-US" altLang="ja-JP" sz="1600" dirty="0"/>
          </a:p>
          <a:p>
            <a:r>
              <a:rPr lang="ja-JP" altLang="en-US" sz="1600" dirty="0"/>
              <a:t>・取得価格変更</a:t>
            </a:r>
            <a:endParaRPr lang="en-US" altLang="ja-JP" sz="1600" dirty="0"/>
          </a:p>
          <a:p>
            <a:r>
              <a:rPr kumimoji="1" lang="ja-JP" altLang="en-US" sz="1600" dirty="0"/>
              <a:t>・減価償却費修正</a:t>
            </a:r>
            <a:endParaRPr kumimoji="1" lang="en-US" altLang="ja-JP" sz="1600" dirty="0"/>
          </a:p>
          <a:p>
            <a:r>
              <a:rPr lang="ja-JP" altLang="en-US" sz="1600" dirty="0"/>
              <a:t>・減価償却費配賦</a:t>
            </a:r>
            <a:endParaRPr kumimoji="1" lang="ja-JP" altLang="en-US" sz="1600" dirty="0"/>
          </a:p>
        </p:txBody>
      </p:sp>
      <p:sp>
        <p:nvSpPr>
          <p:cNvPr id="42" name="角丸四角形 37">
            <a:extLst>
              <a:ext uri="{FF2B5EF4-FFF2-40B4-BE49-F238E27FC236}">
                <a16:creationId xmlns:a16="http://schemas.microsoft.com/office/drawing/2014/main" id="{0EDE1A70-201B-F1EA-9BDC-7CA741324F5E}"/>
              </a:ext>
            </a:extLst>
          </p:cNvPr>
          <p:cNvSpPr/>
          <p:nvPr/>
        </p:nvSpPr>
        <p:spPr>
          <a:xfrm>
            <a:off x="3970979" y="1708885"/>
            <a:ext cx="2400681" cy="372714"/>
          </a:xfrm>
          <a:prstGeom prst="roundRect">
            <a:avLst>
              <a:gd name="adj" fmla="val 9612"/>
            </a:avLst>
          </a:prstGeom>
          <a:solidFill>
            <a:schemeClr val="accent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sysClr val="window" lastClr="FFFFFF"/>
                </a:solidFill>
              </a:rPr>
              <a:t>支払予定データ</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43" name="角丸四角形 37">
            <a:extLst>
              <a:ext uri="{FF2B5EF4-FFF2-40B4-BE49-F238E27FC236}">
                <a16:creationId xmlns:a16="http://schemas.microsoft.com/office/drawing/2014/main" id="{FBCA9C2C-39A0-B2F6-4936-35D6D3202999}"/>
              </a:ext>
            </a:extLst>
          </p:cNvPr>
          <p:cNvSpPr/>
          <p:nvPr/>
        </p:nvSpPr>
        <p:spPr>
          <a:xfrm>
            <a:off x="3970979" y="2452413"/>
            <a:ext cx="2400681" cy="372714"/>
          </a:xfrm>
          <a:prstGeom prst="roundRect">
            <a:avLst>
              <a:gd name="adj" fmla="val 9612"/>
            </a:avLst>
          </a:prstGeom>
          <a:solidFill>
            <a:schemeClr val="accent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支払確定</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44" name="角丸四角形 37">
            <a:extLst>
              <a:ext uri="{FF2B5EF4-FFF2-40B4-BE49-F238E27FC236}">
                <a16:creationId xmlns:a16="http://schemas.microsoft.com/office/drawing/2014/main" id="{1395E57F-2E4C-D9F2-5F83-36AD6325D481}"/>
              </a:ext>
            </a:extLst>
          </p:cNvPr>
          <p:cNvSpPr/>
          <p:nvPr/>
        </p:nvSpPr>
        <p:spPr>
          <a:xfrm>
            <a:off x="3970979" y="4396315"/>
            <a:ext cx="2400681" cy="372714"/>
          </a:xfrm>
          <a:prstGeom prst="roundRect">
            <a:avLst>
              <a:gd name="adj" fmla="val 9612"/>
            </a:avLst>
          </a:prstGeom>
          <a:solidFill>
            <a:schemeClr val="accent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総勘定元帳</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48" name="正方形/長方形 47">
            <a:extLst>
              <a:ext uri="{FF2B5EF4-FFF2-40B4-BE49-F238E27FC236}">
                <a16:creationId xmlns:a16="http://schemas.microsoft.com/office/drawing/2014/main" id="{909A59DD-0D69-2DCC-1185-65861C204C7F}"/>
              </a:ext>
            </a:extLst>
          </p:cNvPr>
          <p:cNvSpPr/>
          <p:nvPr/>
        </p:nvSpPr>
        <p:spPr>
          <a:xfrm>
            <a:off x="260764" y="1528903"/>
            <a:ext cx="3087100" cy="3398595"/>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C3DDD752-EB26-D161-62B5-58947FE02EF6}"/>
              </a:ext>
            </a:extLst>
          </p:cNvPr>
          <p:cNvSpPr txBox="1"/>
          <p:nvPr/>
        </p:nvSpPr>
        <p:spPr>
          <a:xfrm>
            <a:off x="340012" y="1959100"/>
            <a:ext cx="1880643" cy="692497"/>
          </a:xfrm>
          <a:prstGeom prst="rect">
            <a:avLst/>
          </a:prstGeom>
          <a:noFill/>
        </p:spPr>
        <p:txBody>
          <a:bodyPr wrap="none" rtlCol="0">
            <a:spAutoFit/>
          </a:bodyPr>
          <a:lstStyle/>
          <a:p>
            <a:r>
              <a:rPr lang="en-US" altLang="ja-JP" sz="1100" dirty="0"/>
              <a:t>【</a:t>
            </a:r>
            <a:r>
              <a:rPr lang="ja-JP" altLang="en-US" sz="1100" dirty="0"/>
              <a:t>例：リース料支払</a:t>
            </a:r>
            <a:r>
              <a:rPr lang="en-US" altLang="ja-JP" sz="1100" dirty="0"/>
              <a:t>】</a:t>
            </a:r>
            <a:endParaRPr kumimoji="1" lang="en-US" altLang="ja-JP" sz="1100" dirty="0"/>
          </a:p>
          <a:p>
            <a:r>
              <a:rPr kumimoji="1" lang="ja-JP" altLang="en-US" sz="1400" dirty="0"/>
              <a:t>リース負債　</a:t>
            </a:r>
            <a:r>
              <a:rPr kumimoji="1" lang="en-US" altLang="ja-JP" sz="1400" dirty="0"/>
              <a:t>/</a:t>
            </a:r>
            <a:r>
              <a:rPr kumimoji="1" lang="ja-JP" altLang="en-US" sz="1400" dirty="0"/>
              <a:t>　</a:t>
            </a:r>
            <a:r>
              <a:rPr lang="ja-JP" altLang="en-US" sz="1400" dirty="0"/>
              <a:t>預金</a:t>
            </a:r>
            <a:endParaRPr kumimoji="1" lang="en-US" altLang="ja-JP" sz="1400" dirty="0"/>
          </a:p>
          <a:p>
            <a:r>
              <a:rPr lang="ja-JP" altLang="en-US" sz="1400" dirty="0"/>
              <a:t>リース利息</a:t>
            </a:r>
            <a:endParaRPr kumimoji="1" lang="ja-JP" altLang="en-US" sz="1400" dirty="0"/>
          </a:p>
        </p:txBody>
      </p:sp>
      <p:sp>
        <p:nvSpPr>
          <p:cNvPr id="51" name="テキスト ボックス 50">
            <a:extLst>
              <a:ext uri="{FF2B5EF4-FFF2-40B4-BE49-F238E27FC236}">
                <a16:creationId xmlns:a16="http://schemas.microsoft.com/office/drawing/2014/main" id="{2EBB9A84-1896-F313-AF69-1AB4EC8963AE}"/>
              </a:ext>
            </a:extLst>
          </p:cNvPr>
          <p:cNvSpPr txBox="1"/>
          <p:nvPr/>
        </p:nvSpPr>
        <p:spPr>
          <a:xfrm>
            <a:off x="340012" y="4505928"/>
            <a:ext cx="2957861" cy="477054"/>
          </a:xfrm>
          <a:prstGeom prst="rect">
            <a:avLst/>
          </a:prstGeom>
          <a:noFill/>
        </p:spPr>
        <p:txBody>
          <a:bodyPr wrap="none" rtlCol="0">
            <a:spAutoFit/>
          </a:bodyPr>
          <a:lstStyle/>
          <a:p>
            <a:r>
              <a:rPr lang="en-US" altLang="ja-JP" sz="1100" dirty="0"/>
              <a:t>【</a:t>
            </a:r>
            <a:r>
              <a:rPr lang="ja-JP" altLang="en-US" sz="1100" dirty="0"/>
              <a:t>例：減価償却</a:t>
            </a:r>
            <a:r>
              <a:rPr lang="en-US" altLang="ja-JP" sz="1100" dirty="0"/>
              <a:t>】</a:t>
            </a:r>
          </a:p>
          <a:p>
            <a:r>
              <a:rPr lang="ja-JP" altLang="en-US" sz="1400" dirty="0"/>
              <a:t>減価償却費　</a:t>
            </a:r>
            <a:r>
              <a:rPr lang="en-US" altLang="ja-JP" sz="1400" dirty="0"/>
              <a:t>/</a:t>
            </a:r>
            <a:r>
              <a:rPr lang="ja-JP" altLang="en-US" sz="1400" dirty="0"/>
              <a:t>　減価償却累計額</a:t>
            </a:r>
            <a:r>
              <a:rPr kumimoji="1" lang="ja-JP" altLang="en-US" sz="1400" dirty="0"/>
              <a:t>　</a:t>
            </a:r>
          </a:p>
        </p:txBody>
      </p:sp>
      <p:sp>
        <p:nvSpPr>
          <p:cNvPr id="52" name="正方形/長方形 51">
            <a:extLst>
              <a:ext uri="{FF2B5EF4-FFF2-40B4-BE49-F238E27FC236}">
                <a16:creationId xmlns:a16="http://schemas.microsoft.com/office/drawing/2014/main" id="{9F7BD014-193D-4D22-58B1-53A34DD512D5}"/>
              </a:ext>
            </a:extLst>
          </p:cNvPr>
          <p:cNvSpPr/>
          <p:nvPr/>
        </p:nvSpPr>
        <p:spPr>
          <a:xfrm>
            <a:off x="3902023" y="1528903"/>
            <a:ext cx="2573027" cy="2323918"/>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37">
            <a:extLst>
              <a:ext uri="{FF2B5EF4-FFF2-40B4-BE49-F238E27FC236}">
                <a16:creationId xmlns:a16="http://schemas.microsoft.com/office/drawing/2014/main" id="{119109D9-1D6E-09AC-FEBB-DA4E4614C2F0}"/>
              </a:ext>
            </a:extLst>
          </p:cNvPr>
          <p:cNvSpPr/>
          <p:nvPr/>
        </p:nvSpPr>
        <p:spPr>
          <a:xfrm>
            <a:off x="4113697" y="3136530"/>
            <a:ext cx="1078804" cy="552170"/>
          </a:xfrm>
          <a:prstGeom prst="roundRect">
            <a:avLst>
              <a:gd name="adj" fmla="val 9612"/>
            </a:avLst>
          </a:prstGeom>
          <a:solidFill>
            <a:schemeClr val="accent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ysClr val="window" lastClr="FFFFFF"/>
                </a:solidFill>
                <a:effectLst/>
                <a:uLnTx/>
                <a:uFillTx/>
              </a:rPr>
              <a:t>FB</a:t>
            </a:r>
            <a:r>
              <a:rPr kumimoji="0" lang="ja-JP" altLang="en-US" sz="1400" b="1" i="0" u="none" strike="noStrike" kern="0" cap="none" spc="0" normalizeH="0" baseline="0" noProof="0" dirty="0">
                <a:ln>
                  <a:noFill/>
                </a:ln>
                <a:solidFill>
                  <a:sysClr val="window" lastClr="FFFFFF"/>
                </a:solidFill>
                <a:effectLst/>
                <a:uLnTx/>
                <a:uFillTx/>
              </a:rPr>
              <a:t>データ</a:t>
            </a:r>
            <a:endParaRPr kumimoji="0" lang="en-US" altLang="ja-JP" sz="1400" b="1"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作成</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54" name="正方形/長方形 53">
            <a:extLst>
              <a:ext uri="{FF2B5EF4-FFF2-40B4-BE49-F238E27FC236}">
                <a16:creationId xmlns:a16="http://schemas.microsoft.com/office/drawing/2014/main" id="{7E922D90-E846-4081-B93B-EE9F1B3FD140}"/>
              </a:ext>
            </a:extLst>
          </p:cNvPr>
          <p:cNvSpPr/>
          <p:nvPr/>
        </p:nvSpPr>
        <p:spPr>
          <a:xfrm>
            <a:off x="3902023" y="4278132"/>
            <a:ext cx="2573027" cy="65380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右矢印 56">
            <a:extLst>
              <a:ext uri="{FF2B5EF4-FFF2-40B4-BE49-F238E27FC236}">
                <a16:creationId xmlns:a16="http://schemas.microsoft.com/office/drawing/2014/main" id="{ECDC6839-89D4-01FA-8968-4AF731A195CA}"/>
              </a:ext>
            </a:extLst>
          </p:cNvPr>
          <p:cNvSpPr/>
          <p:nvPr/>
        </p:nvSpPr>
        <p:spPr>
          <a:xfrm rot="5400000">
            <a:off x="4820567" y="2138839"/>
            <a:ext cx="221868"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6" name="右矢印 56">
            <a:extLst>
              <a:ext uri="{FF2B5EF4-FFF2-40B4-BE49-F238E27FC236}">
                <a16:creationId xmlns:a16="http://schemas.microsoft.com/office/drawing/2014/main" id="{2F63BCB9-71C8-282F-7E8E-CBB4BD4BDE0E}"/>
              </a:ext>
            </a:extLst>
          </p:cNvPr>
          <p:cNvSpPr/>
          <p:nvPr/>
        </p:nvSpPr>
        <p:spPr>
          <a:xfrm rot="5400000">
            <a:off x="4612387" y="2833503"/>
            <a:ext cx="221868"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8" name="右矢印 56">
            <a:extLst>
              <a:ext uri="{FF2B5EF4-FFF2-40B4-BE49-F238E27FC236}">
                <a16:creationId xmlns:a16="http://schemas.microsoft.com/office/drawing/2014/main" id="{CBBD3E86-4DFC-ABEF-896C-08DF044B8E8A}"/>
              </a:ext>
            </a:extLst>
          </p:cNvPr>
          <p:cNvSpPr/>
          <p:nvPr/>
        </p:nvSpPr>
        <p:spPr>
          <a:xfrm rot="5400000">
            <a:off x="5186627" y="3448560"/>
            <a:ext cx="1429710"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 lastClr="FFFFFF"/>
              </a:solidFill>
              <a:effectLst/>
              <a:uLnTx/>
              <a:uFillTx/>
            </a:endParaRPr>
          </a:p>
        </p:txBody>
      </p:sp>
      <p:sp>
        <p:nvSpPr>
          <p:cNvPr id="59" name="テキスト ボックス 58">
            <a:extLst>
              <a:ext uri="{FF2B5EF4-FFF2-40B4-BE49-F238E27FC236}">
                <a16:creationId xmlns:a16="http://schemas.microsoft.com/office/drawing/2014/main" id="{704F29E7-DAF9-9CF4-8558-78AD8FE1E5B3}"/>
              </a:ext>
            </a:extLst>
          </p:cNvPr>
          <p:cNvSpPr txBox="1"/>
          <p:nvPr/>
        </p:nvSpPr>
        <p:spPr>
          <a:xfrm>
            <a:off x="252000" y="1191317"/>
            <a:ext cx="3117229" cy="369332"/>
          </a:xfrm>
          <a:prstGeom prst="rect">
            <a:avLst/>
          </a:prstGeom>
          <a:noFill/>
        </p:spPr>
        <p:txBody>
          <a:bodyPr wrap="square" rtlCol="0">
            <a:spAutoFit/>
          </a:bodyPr>
          <a:lstStyle/>
          <a:p>
            <a:r>
              <a:rPr lang="ja-JP" altLang="en-US" sz="1800" b="1" dirty="0">
                <a:solidFill>
                  <a:schemeClr val="tx2"/>
                </a:solidFill>
              </a:rPr>
              <a:t>固定資産管理</a:t>
            </a:r>
            <a:endParaRPr kumimoji="1" lang="ja-JP" altLang="en-US" sz="1800" b="1" dirty="0">
              <a:solidFill>
                <a:schemeClr val="tx2"/>
              </a:solidFill>
            </a:endParaRPr>
          </a:p>
        </p:txBody>
      </p:sp>
      <p:sp>
        <p:nvSpPr>
          <p:cNvPr id="62" name="テキスト ボックス 61">
            <a:extLst>
              <a:ext uri="{FF2B5EF4-FFF2-40B4-BE49-F238E27FC236}">
                <a16:creationId xmlns:a16="http://schemas.microsoft.com/office/drawing/2014/main" id="{09AACF63-C5DB-84FF-EEEB-DB3E26037230}"/>
              </a:ext>
            </a:extLst>
          </p:cNvPr>
          <p:cNvSpPr txBox="1"/>
          <p:nvPr/>
        </p:nvSpPr>
        <p:spPr>
          <a:xfrm>
            <a:off x="3869347" y="1194306"/>
            <a:ext cx="2573027" cy="369332"/>
          </a:xfrm>
          <a:prstGeom prst="rect">
            <a:avLst/>
          </a:prstGeom>
          <a:noFill/>
        </p:spPr>
        <p:txBody>
          <a:bodyPr wrap="square" rtlCol="0">
            <a:spAutoFit/>
          </a:bodyPr>
          <a:lstStyle/>
          <a:p>
            <a:r>
              <a:rPr kumimoji="1" lang="ja-JP" altLang="en-US" sz="1800" b="1" dirty="0">
                <a:solidFill>
                  <a:schemeClr val="accent2"/>
                </a:solidFill>
              </a:rPr>
              <a:t>統合会計（</a:t>
            </a:r>
            <a:r>
              <a:rPr kumimoji="1" lang="en-US" altLang="ja-JP" sz="1800" b="1" dirty="0">
                <a:solidFill>
                  <a:schemeClr val="accent2"/>
                </a:solidFill>
              </a:rPr>
              <a:t>AP</a:t>
            </a:r>
            <a:r>
              <a:rPr kumimoji="1" lang="ja-JP" altLang="en-US" sz="1800" b="1" dirty="0">
                <a:solidFill>
                  <a:schemeClr val="accent2"/>
                </a:solidFill>
              </a:rPr>
              <a:t>）</a:t>
            </a:r>
          </a:p>
        </p:txBody>
      </p:sp>
      <p:sp>
        <p:nvSpPr>
          <p:cNvPr id="63" name="テキスト ボックス 62">
            <a:extLst>
              <a:ext uri="{FF2B5EF4-FFF2-40B4-BE49-F238E27FC236}">
                <a16:creationId xmlns:a16="http://schemas.microsoft.com/office/drawing/2014/main" id="{E1DE7D8B-01D9-CBAC-B036-25DAEC582387}"/>
              </a:ext>
            </a:extLst>
          </p:cNvPr>
          <p:cNvSpPr txBox="1"/>
          <p:nvPr/>
        </p:nvSpPr>
        <p:spPr>
          <a:xfrm>
            <a:off x="3851920" y="3939902"/>
            <a:ext cx="2573027" cy="369332"/>
          </a:xfrm>
          <a:prstGeom prst="rect">
            <a:avLst/>
          </a:prstGeom>
          <a:noFill/>
        </p:spPr>
        <p:txBody>
          <a:bodyPr wrap="square" rtlCol="0">
            <a:spAutoFit/>
          </a:bodyPr>
          <a:lstStyle/>
          <a:p>
            <a:r>
              <a:rPr kumimoji="1" lang="ja-JP" altLang="en-US" sz="1800" b="1" dirty="0">
                <a:solidFill>
                  <a:schemeClr val="accent2"/>
                </a:solidFill>
              </a:rPr>
              <a:t>統合会計（</a:t>
            </a:r>
            <a:r>
              <a:rPr lang="en-US" altLang="ja-JP" b="1" dirty="0">
                <a:solidFill>
                  <a:schemeClr val="accent2"/>
                </a:solidFill>
              </a:rPr>
              <a:t>GL</a:t>
            </a:r>
            <a:r>
              <a:rPr kumimoji="1" lang="ja-JP" altLang="en-US" sz="1800" b="1" dirty="0">
                <a:solidFill>
                  <a:schemeClr val="accent2"/>
                </a:solidFill>
              </a:rPr>
              <a:t>）</a:t>
            </a:r>
          </a:p>
        </p:txBody>
      </p:sp>
      <p:sp>
        <p:nvSpPr>
          <p:cNvPr id="71" name="テキスト ボックス 70">
            <a:extLst>
              <a:ext uri="{FF2B5EF4-FFF2-40B4-BE49-F238E27FC236}">
                <a16:creationId xmlns:a16="http://schemas.microsoft.com/office/drawing/2014/main" id="{9F413416-A97A-5C91-303D-260C9F24664F}"/>
              </a:ext>
            </a:extLst>
          </p:cNvPr>
          <p:cNvSpPr txBox="1"/>
          <p:nvPr/>
        </p:nvSpPr>
        <p:spPr>
          <a:xfrm>
            <a:off x="340012" y="3025933"/>
            <a:ext cx="1880643" cy="692497"/>
          </a:xfrm>
          <a:prstGeom prst="rect">
            <a:avLst/>
          </a:prstGeom>
          <a:noFill/>
        </p:spPr>
        <p:txBody>
          <a:bodyPr wrap="none" rtlCol="0">
            <a:spAutoFit/>
          </a:bodyPr>
          <a:lstStyle/>
          <a:p>
            <a:r>
              <a:rPr lang="en-US" altLang="ja-JP" sz="1100" dirty="0"/>
              <a:t>【</a:t>
            </a:r>
            <a:r>
              <a:rPr lang="ja-JP" altLang="en-US" sz="1100" dirty="0"/>
              <a:t>例：リース料支払</a:t>
            </a:r>
            <a:r>
              <a:rPr lang="en-US" altLang="ja-JP" sz="1100" dirty="0"/>
              <a:t>】</a:t>
            </a:r>
          </a:p>
          <a:p>
            <a:r>
              <a:rPr lang="ja-JP" altLang="en-US" sz="1400" dirty="0"/>
              <a:t>リース負債　</a:t>
            </a:r>
            <a:r>
              <a:rPr lang="en-US" altLang="ja-JP" sz="1400" dirty="0"/>
              <a:t>/</a:t>
            </a:r>
            <a:r>
              <a:rPr lang="ja-JP" altLang="en-US" sz="1400" dirty="0"/>
              <a:t>　預金</a:t>
            </a:r>
            <a:endParaRPr lang="en-US" altLang="ja-JP" sz="1400" dirty="0"/>
          </a:p>
          <a:p>
            <a:r>
              <a:rPr lang="ja-JP" altLang="en-US" sz="1400" dirty="0"/>
              <a:t>リース利息</a:t>
            </a:r>
            <a:endParaRPr lang="en-US" altLang="ja-JP" sz="1400" dirty="0"/>
          </a:p>
        </p:txBody>
      </p:sp>
      <p:cxnSp>
        <p:nvCxnSpPr>
          <p:cNvPr id="12" name="直線矢印コネクタ 11">
            <a:extLst>
              <a:ext uri="{FF2B5EF4-FFF2-40B4-BE49-F238E27FC236}">
                <a16:creationId xmlns:a16="http://schemas.microsoft.com/office/drawing/2014/main" id="{EA170D63-20A5-E59E-C966-BFBDE5229EC0}"/>
              </a:ext>
            </a:extLst>
          </p:cNvPr>
          <p:cNvCxnSpPr>
            <a:stCxn id="40" idx="3"/>
            <a:endCxn id="42" idx="1"/>
          </p:cNvCxnSpPr>
          <p:nvPr/>
        </p:nvCxnSpPr>
        <p:spPr>
          <a:xfrm>
            <a:off x="3220332" y="1749995"/>
            <a:ext cx="750647" cy="145247"/>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2718C686-E35F-5964-BF3F-9050BFA5959E}"/>
              </a:ext>
            </a:extLst>
          </p:cNvPr>
          <p:cNvCxnSpPr>
            <a:stCxn id="70" idx="3"/>
            <a:endCxn id="44" idx="1"/>
          </p:cNvCxnSpPr>
          <p:nvPr/>
        </p:nvCxnSpPr>
        <p:spPr>
          <a:xfrm>
            <a:off x="3220332" y="2800476"/>
            <a:ext cx="750647" cy="1782196"/>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8AFA3F45-BC06-EE2F-9ED8-B451730F507D}"/>
              </a:ext>
            </a:extLst>
          </p:cNvPr>
          <p:cNvCxnSpPr>
            <a:stCxn id="41" idx="3"/>
            <a:endCxn id="44" idx="1"/>
          </p:cNvCxnSpPr>
          <p:nvPr/>
        </p:nvCxnSpPr>
        <p:spPr>
          <a:xfrm>
            <a:off x="3220332" y="3896191"/>
            <a:ext cx="750647" cy="686481"/>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0" name="角丸四角形 37">
            <a:extLst>
              <a:ext uri="{FF2B5EF4-FFF2-40B4-BE49-F238E27FC236}">
                <a16:creationId xmlns:a16="http://schemas.microsoft.com/office/drawing/2014/main" id="{9684EB06-10ED-5316-99E9-DFDB8E86384F}"/>
              </a:ext>
            </a:extLst>
          </p:cNvPr>
          <p:cNvSpPr/>
          <p:nvPr/>
        </p:nvSpPr>
        <p:spPr>
          <a:xfrm>
            <a:off x="340012" y="1563638"/>
            <a:ext cx="2880320" cy="372714"/>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リース支払データ作成</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41" name="角丸四角形 37">
            <a:extLst>
              <a:ext uri="{FF2B5EF4-FFF2-40B4-BE49-F238E27FC236}">
                <a16:creationId xmlns:a16="http://schemas.microsoft.com/office/drawing/2014/main" id="{6999114D-58AE-D931-606B-BC7D9E88C805}"/>
              </a:ext>
            </a:extLst>
          </p:cNvPr>
          <p:cNvSpPr/>
          <p:nvPr/>
        </p:nvSpPr>
        <p:spPr>
          <a:xfrm>
            <a:off x="340012" y="3709834"/>
            <a:ext cx="2880320" cy="372714"/>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sysClr val="window" lastClr="FFFFFF"/>
                </a:solidFill>
              </a:rPr>
              <a:t>固定資産</a:t>
            </a:r>
            <a:r>
              <a:rPr kumimoji="0" lang="ja-JP" altLang="en-US" sz="1400" b="1" i="0" u="none" strike="noStrike" kern="0" cap="none" spc="0" normalizeH="0" baseline="0" noProof="0" dirty="0">
                <a:ln>
                  <a:noFill/>
                </a:ln>
                <a:solidFill>
                  <a:sysClr val="window" lastClr="FFFFFF"/>
                </a:solidFill>
                <a:effectLst/>
                <a:uLnTx/>
                <a:uFillTx/>
              </a:rPr>
              <a:t>仕訳データ作成</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70" name="角丸四角形 37">
            <a:extLst>
              <a:ext uri="{FF2B5EF4-FFF2-40B4-BE49-F238E27FC236}">
                <a16:creationId xmlns:a16="http://schemas.microsoft.com/office/drawing/2014/main" id="{09D0EB89-9427-15B7-D7A4-207586D3D677}"/>
              </a:ext>
            </a:extLst>
          </p:cNvPr>
          <p:cNvSpPr/>
          <p:nvPr/>
        </p:nvSpPr>
        <p:spPr>
          <a:xfrm>
            <a:off x="340012" y="2614119"/>
            <a:ext cx="2880320" cy="372714"/>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リース仕訳データ作成</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8" name="テキスト ボックス 7">
            <a:extLst>
              <a:ext uri="{FF2B5EF4-FFF2-40B4-BE49-F238E27FC236}">
                <a16:creationId xmlns:a16="http://schemas.microsoft.com/office/drawing/2014/main" id="{2566B377-85A9-5CF1-E532-37E1E8340E74}"/>
              </a:ext>
            </a:extLst>
          </p:cNvPr>
          <p:cNvSpPr txBox="1"/>
          <p:nvPr/>
        </p:nvSpPr>
        <p:spPr>
          <a:xfrm>
            <a:off x="340012" y="4090446"/>
            <a:ext cx="2598788" cy="477054"/>
          </a:xfrm>
          <a:prstGeom prst="rect">
            <a:avLst/>
          </a:prstGeom>
          <a:noFill/>
        </p:spPr>
        <p:txBody>
          <a:bodyPr wrap="none" rtlCol="0">
            <a:spAutoFit/>
          </a:bodyPr>
          <a:lstStyle/>
          <a:p>
            <a:r>
              <a:rPr lang="en-US" altLang="ja-JP" sz="1100" dirty="0"/>
              <a:t>【</a:t>
            </a:r>
            <a:r>
              <a:rPr lang="ja-JP" altLang="en-US" sz="1100" dirty="0"/>
              <a:t>例：リース契約時</a:t>
            </a:r>
            <a:r>
              <a:rPr lang="en-US" altLang="ja-JP" sz="1100" dirty="0"/>
              <a:t>】</a:t>
            </a:r>
          </a:p>
          <a:p>
            <a:r>
              <a:rPr lang="ja-JP" altLang="en-US" sz="1400" dirty="0"/>
              <a:t>使用権資産　</a:t>
            </a:r>
            <a:r>
              <a:rPr lang="en-US" altLang="ja-JP" sz="1400" dirty="0"/>
              <a:t>/</a:t>
            </a:r>
            <a:r>
              <a:rPr lang="ja-JP" altLang="en-US" sz="1400" dirty="0"/>
              <a:t>　リース負債</a:t>
            </a:r>
            <a:r>
              <a:rPr kumimoji="1" lang="ja-JP" altLang="en-US" sz="1400" dirty="0"/>
              <a:t>　</a:t>
            </a:r>
          </a:p>
        </p:txBody>
      </p:sp>
    </p:spTree>
    <p:extLst>
      <p:ext uri="{BB962C8B-B14F-4D97-AF65-F5344CB8AC3E}">
        <p14:creationId xmlns:p14="http://schemas.microsoft.com/office/powerpoint/2010/main" val="223599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01</a:t>
            </a:r>
            <a:br>
              <a:rPr kumimoji="1" lang="en-US" altLang="ja-JP" dirty="0"/>
            </a:br>
            <a:r>
              <a:rPr kumimoji="1" lang="ja-JP" altLang="en-US" dirty="0"/>
              <a:t>新リース会計基準対応について </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48702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747C8-B150-5980-BE81-D7CFA3BAAB84}"/>
              </a:ext>
            </a:extLst>
          </p:cNvPr>
          <p:cNvSpPr>
            <a:spLocks noGrp="1"/>
          </p:cNvSpPr>
          <p:nvPr>
            <p:ph type="title"/>
          </p:nvPr>
        </p:nvSpPr>
        <p:spPr/>
        <p:txBody>
          <a:bodyPr/>
          <a:lstStyle/>
          <a:p>
            <a:r>
              <a:rPr kumimoji="1" lang="ja-JP" altLang="en-US" dirty="0"/>
              <a:t>リース料の承認フロー</a:t>
            </a:r>
          </a:p>
        </p:txBody>
      </p:sp>
      <p:sp>
        <p:nvSpPr>
          <p:cNvPr id="3" name="テキスト プレースホルダー 2">
            <a:extLst>
              <a:ext uri="{FF2B5EF4-FFF2-40B4-BE49-F238E27FC236}">
                <a16:creationId xmlns:a16="http://schemas.microsoft.com/office/drawing/2014/main" id="{44BFC96F-FCE8-AF0D-2137-3954C2D83C23}"/>
              </a:ext>
            </a:extLst>
          </p:cNvPr>
          <p:cNvSpPr>
            <a:spLocks noGrp="1"/>
          </p:cNvSpPr>
          <p:nvPr>
            <p:ph type="body" sz="quarter" idx="16"/>
          </p:nvPr>
        </p:nvSpPr>
        <p:spPr/>
        <p:txBody>
          <a:bodyPr/>
          <a:lstStyle/>
          <a:p>
            <a:r>
              <a:rPr kumimoji="1" lang="ja-JP" altLang="en-US" dirty="0"/>
              <a:t>統合会計を合わせてご利用の場合</a:t>
            </a:r>
          </a:p>
        </p:txBody>
      </p:sp>
      <p:sp>
        <p:nvSpPr>
          <p:cNvPr id="4" name="テキスト プレースホルダー 3">
            <a:extLst>
              <a:ext uri="{FF2B5EF4-FFF2-40B4-BE49-F238E27FC236}">
                <a16:creationId xmlns:a16="http://schemas.microsoft.com/office/drawing/2014/main" id="{B971B6BA-DA0A-9DFA-50C2-748484CCC630}"/>
              </a:ext>
            </a:extLst>
          </p:cNvPr>
          <p:cNvSpPr>
            <a:spLocks noGrp="1"/>
          </p:cNvSpPr>
          <p:nvPr>
            <p:ph type="body" sz="quarter" idx="17"/>
          </p:nvPr>
        </p:nvSpPr>
        <p:spPr/>
        <p:txBody>
          <a:bodyPr/>
          <a:lstStyle/>
          <a:p>
            <a:r>
              <a:rPr kumimoji="1" lang="ja-JP" altLang="en-US" sz="1600" dirty="0"/>
              <a:t>リース料については、リース契約登録時に設定いただき、承認していただきます</a:t>
            </a:r>
            <a:endParaRPr kumimoji="1" lang="en-US" altLang="ja-JP" sz="1600" dirty="0"/>
          </a:p>
          <a:p>
            <a:r>
              <a:rPr kumimoji="1" lang="ja-JP" altLang="en-US" sz="1600" dirty="0"/>
              <a:t>月々の支払金額の確認は「リース支払データチェックリスト」もしくは、統合会計側の支払予定データを確認する「支払予定一覧表」などの帳票にて内容をご確認いただけます</a:t>
            </a:r>
            <a:endParaRPr kumimoji="1" lang="en-US" altLang="ja-JP" sz="1600" dirty="0"/>
          </a:p>
          <a:p>
            <a:endParaRPr kumimoji="1" lang="ja-JP" altLang="en-US" dirty="0"/>
          </a:p>
        </p:txBody>
      </p:sp>
      <p:sp>
        <p:nvSpPr>
          <p:cNvPr id="5" name="スライド番号プレースホルダー 4">
            <a:extLst>
              <a:ext uri="{FF2B5EF4-FFF2-40B4-BE49-F238E27FC236}">
                <a16:creationId xmlns:a16="http://schemas.microsoft.com/office/drawing/2014/main" id="{CB89ECA9-7194-B45B-1BC4-ED220A0A7BA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2F940A87-B9DE-CD4C-C6EE-3B3553DDEC4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AutoShape 4">
            <a:extLst>
              <a:ext uri="{FF2B5EF4-FFF2-40B4-BE49-F238E27FC236}">
                <a16:creationId xmlns:a16="http://schemas.microsoft.com/office/drawing/2014/main" id="{7EA829C4-768D-F0F6-0974-B31BBDE3359F}"/>
              </a:ext>
            </a:extLst>
          </p:cNvPr>
          <p:cNvSpPr>
            <a:spLocks noChangeArrowheads="1"/>
          </p:cNvSpPr>
          <p:nvPr/>
        </p:nvSpPr>
        <p:spPr bwMode="gray">
          <a:xfrm>
            <a:off x="824835" y="3327940"/>
            <a:ext cx="7995637" cy="1368152"/>
          </a:xfrm>
          <a:prstGeom prst="roundRect">
            <a:avLst>
              <a:gd name="adj" fmla="val 6349"/>
            </a:avLst>
          </a:prstGeom>
          <a:solidFill>
            <a:schemeClr val="accent2">
              <a:lumMod val="20000"/>
              <a:lumOff val="80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8" name="AutoShape 4">
            <a:extLst>
              <a:ext uri="{FF2B5EF4-FFF2-40B4-BE49-F238E27FC236}">
                <a16:creationId xmlns:a16="http://schemas.microsoft.com/office/drawing/2014/main" id="{6C012973-EF5D-3759-4BFD-EE7D19C1F284}"/>
              </a:ext>
            </a:extLst>
          </p:cNvPr>
          <p:cNvSpPr>
            <a:spLocks noChangeArrowheads="1"/>
          </p:cNvSpPr>
          <p:nvPr/>
        </p:nvSpPr>
        <p:spPr bwMode="gray">
          <a:xfrm>
            <a:off x="3673238" y="3421151"/>
            <a:ext cx="966449" cy="1192487"/>
          </a:xfrm>
          <a:prstGeom prst="roundRect">
            <a:avLst>
              <a:gd name="adj" fmla="val 10704"/>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9" name="AutoShape 4">
            <a:extLst>
              <a:ext uri="{FF2B5EF4-FFF2-40B4-BE49-F238E27FC236}">
                <a16:creationId xmlns:a16="http://schemas.microsoft.com/office/drawing/2014/main" id="{24CA7906-EB97-6CC2-82EC-B227591C3715}"/>
              </a:ext>
            </a:extLst>
          </p:cNvPr>
          <p:cNvSpPr>
            <a:spLocks noChangeArrowheads="1"/>
          </p:cNvSpPr>
          <p:nvPr/>
        </p:nvSpPr>
        <p:spPr bwMode="gray">
          <a:xfrm>
            <a:off x="4879782" y="3421151"/>
            <a:ext cx="1224136" cy="1192487"/>
          </a:xfrm>
          <a:prstGeom prst="roundRect">
            <a:avLst>
              <a:gd name="adj" fmla="val 10704"/>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10" name="AutoShape 4">
            <a:extLst>
              <a:ext uri="{FF2B5EF4-FFF2-40B4-BE49-F238E27FC236}">
                <a16:creationId xmlns:a16="http://schemas.microsoft.com/office/drawing/2014/main" id="{4C17A0D3-77A3-3141-4430-9637C241E6B3}"/>
              </a:ext>
            </a:extLst>
          </p:cNvPr>
          <p:cNvSpPr>
            <a:spLocks noChangeArrowheads="1"/>
          </p:cNvSpPr>
          <p:nvPr/>
        </p:nvSpPr>
        <p:spPr bwMode="gray">
          <a:xfrm>
            <a:off x="910058" y="3421151"/>
            <a:ext cx="2522058" cy="1192487"/>
          </a:xfrm>
          <a:prstGeom prst="roundRect">
            <a:avLst>
              <a:gd name="adj" fmla="val 3525"/>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cxnSp>
        <p:nvCxnSpPr>
          <p:cNvPr id="14" name="AutoShape 22">
            <a:extLst>
              <a:ext uri="{FF2B5EF4-FFF2-40B4-BE49-F238E27FC236}">
                <a16:creationId xmlns:a16="http://schemas.microsoft.com/office/drawing/2014/main" id="{8B427492-C117-3927-1A55-2F17CFD2862E}"/>
              </a:ext>
            </a:extLst>
          </p:cNvPr>
          <p:cNvCxnSpPr>
            <a:cxnSpLocks noChangeShapeType="1"/>
          </p:cNvCxnSpPr>
          <p:nvPr/>
        </p:nvCxnSpPr>
        <p:spPr bwMode="auto">
          <a:xfrm>
            <a:off x="4450937" y="4163625"/>
            <a:ext cx="500853" cy="4366"/>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15" name="Text Box 72">
            <a:extLst>
              <a:ext uri="{FF2B5EF4-FFF2-40B4-BE49-F238E27FC236}">
                <a16:creationId xmlns:a16="http://schemas.microsoft.com/office/drawing/2014/main" id="{246718F4-80C4-4390-D38B-E2BE9D9E0147}"/>
              </a:ext>
            </a:extLst>
          </p:cNvPr>
          <p:cNvSpPr txBox="1">
            <a:spLocks noChangeArrowheads="1"/>
          </p:cNvSpPr>
          <p:nvPr/>
        </p:nvSpPr>
        <p:spPr bwMode="auto">
          <a:xfrm>
            <a:off x="1461347" y="3421151"/>
            <a:ext cx="1500198"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支払データの入力</a:t>
            </a:r>
          </a:p>
        </p:txBody>
      </p:sp>
      <p:sp>
        <p:nvSpPr>
          <p:cNvPr id="16" name="Text Box 72">
            <a:extLst>
              <a:ext uri="{FF2B5EF4-FFF2-40B4-BE49-F238E27FC236}">
                <a16:creationId xmlns:a16="http://schemas.microsoft.com/office/drawing/2014/main" id="{438BED38-AD53-3C57-D069-9DE1FCF1A009}"/>
              </a:ext>
            </a:extLst>
          </p:cNvPr>
          <p:cNvSpPr txBox="1">
            <a:spLocks noChangeArrowheads="1"/>
          </p:cNvSpPr>
          <p:nvPr/>
        </p:nvSpPr>
        <p:spPr bwMode="auto">
          <a:xfrm>
            <a:off x="4879782" y="3459630"/>
            <a:ext cx="1214446"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支払情報の確認</a:t>
            </a:r>
          </a:p>
        </p:txBody>
      </p:sp>
      <p:cxnSp>
        <p:nvCxnSpPr>
          <p:cNvPr id="17" name="AutoShape 19">
            <a:extLst>
              <a:ext uri="{FF2B5EF4-FFF2-40B4-BE49-F238E27FC236}">
                <a16:creationId xmlns:a16="http://schemas.microsoft.com/office/drawing/2014/main" id="{67ADD89D-8A14-EA54-0AF7-C652854CD666}"/>
              </a:ext>
            </a:extLst>
          </p:cNvPr>
          <p:cNvCxnSpPr>
            <a:cxnSpLocks noChangeShapeType="1"/>
          </p:cNvCxnSpPr>
          <p:nvPr/>
        </p:nvCxnSpPr>
        <p:spPr bwMode="auto">
          <a:xfrm>
            <a:off x="3053805" y="4160143"/>
            <a:ext cx="808183" cy="3482"/>
          </a:xfrm>
          <a:prstGeom prst="straightConnector1">
            <a:avLst/>
          </a:prstGeom>
          <a:noFill/>
          <a:ln w="57150">
            <a:solidFill>
              <a:schemeClr val="tx2">
                <a:lumMod val="50000"/>
                <a:alpha val="80000"/>
              </a:schemeClr>
            </a:solidFill>
            <a:prstDash val="sysDot"/>
            <a:round/>
            <a:headEnd/>
            <a:tailEnd type="triangle" w="med" len="sm"/>
          </a:ln>
          <a:effectLst>
            <a:outerShdw dist="17961" dir="2700000" algn="ctr" rotWithShape="0">
              <a:schemeClr val="bg1"/>
            </a:outerShdw>
          </a:effectLst>
        </p:spPr>
      </p:cxnSp>
      <p:sp>
        <p:nvSpPr>
          <p:cNvPr id="18" name="Text Box 72">
            <a:extLst>
              <a:ext uri="{FF2B5EF4-FFF2-40B4-BE49-F238E27FC236}">
                <a16:creationId xmlns:a16="http://schemas.microsoft.com/office/drawing/2014/main" id="{DA9C1732-B77B-FB10-A2CD-CEFA7616B2E4}"/>
              </a:ext>
            </a:extLst>
          </p:cNvPr>
          <p:cNvSpPr txBox="1">
            <a:spLocks noChangeArrowheads="1"/>
          </p:cNvSpPr>
          <p:nvPr/>
        </p:nvSpPr>
        <p:spPr bwMode="auto">
          <a:xfrm>
            <a:off x="3673239" y="3493159"/>
            <a:ext cx="857256" cy="363176"/>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支払データの承認</a:t>
            </a:r>
          </a:p>
        </p:txBody>
      </p:sp>
      <p:sp>
        <p:nvSpPr>
          <p:cNvPr id="19" name="AutoShape 4">
            <a:extLst>
              <a:ext uri="{FF2B5EF4-FFF2-40B4-BE49-F238E27FC236}">
                <a16:creationId xmlns:a16="http://schemas.microsoft.com/office/drawing/2014/main" id="{7FFEFD0C-8F78-9319-24E6-B18B506FF04E}"/>
              </a:ext>
            </a:extLst>
          </p:cNvPr>
          <p:cNvSpPr>
            <a:spLocks noChangeArrowheads="1"/>
          </p:cNvSpPr>
          <p:nvPr/>
        </p:nvSpPr>
        <p:spPr bwMode="gray">
          <a:xfrm>
            <a:off x="6216177" y="3421151"/>
            <a:ext cx="2540281" cy="1192487"/>
          </a:xfrm>
          <a:prstGeom prst="roundRect">
            <a:avLst>
              <a:gd name="adj" fmla="val 5623"/>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20" name="Text Box 72">
            <a:extLst>
              <a:ext uri="{FF2B5EF4-FFF2-40B4-BE49-F238E27FC236}">
                <a16:creationId xmlns:a16="http://schemas.microsoft.com/office/drawing/2014/main" id="{E4A14210-E965-7228-36C8-F67826790E85}"/>
              </a:ext>
            </a:extLst>
          </p:cNvPr>
          <p:cNvSpPr txBox="1">
            <a:spLocks noChangeArrowheads="1"/>
          </p:cNvSpPr>
          <p:nvPr/>
        </p:nvSpPr>
        <p:spPr bwMode="auto">
          <a:xfrm>
            <a:off x="6879094" y="3459630"/>
            <a:ext cx="1214446"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支払の確定</a:t>
            </a:r>
          </a:p>
        </p:txBody>
      </p:sp>
      <p:cxnSp>
        <p:nvCxnSpPr>
          <p:cNvPr id="24" name="AutoShape 22">
            <a:extLst>
              <a:ext uri="{FF2B5EF4-FFF2-40B4-BE49-F238E27FC236}">
                <a16:creationId xmlns:a16="http://schemas.microsoft.com/office/drawing/2014/main" id="{55F6CCE0-E7A7-0E50-6AB0-1149BDD30E6B}"/>
              </a:ext>
            </a:extLst>
          </p:cNvPr>
          <p:cNvCxnSpPr>
            <a:cxnSpLocks noChangeShapeType="1"/>
          </p:cNvCxnSpPr>
          <p:nvPr/>
        </p:nvCxnSpPr>
        <p:spPr bwMode="auto">
          <a:xfrm>
            <a:off x="6030498" y="4167991"/>
            <a:ext cx="275560" cy="8"/>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cxnSp>
        <p:nvCxnSpPr>
          <p:cNvPr id="25" name="AutoShape 22">
            <a:extLst>
              <a:ext uri="{FF2B5EF4-FFF2-40B4-BE49-F238E27FC236}">
                <a16:creationId xmlns:a16="http://schemas.microsoft.com/office/drawing/2014/main" id="{0FF29C94-FD50-8593-AB5A-D4CD6B440C0D}"/>
              </a:ext>
            </a:extLst>
          </p:cNvPr>
          <p:cNvCxnSpPr>
            <a:cxnSpLocks noChangeShapeType="1"/>
          </p:cNvCxnSpPr>
          <p:nvPr/>
        </p:nvCxnSpPr>
        <p:spPr bwMode="auto">
          <a:xfrm>
            <a:off x="7311731" y="4160143"/>
            <a:ext cx="275560" cy="0"/>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26" name="テキスト ボックス 25">
            <a:extLst>
              <a:ext uri="{FF2B5EF4-FFF2-40B4-BE49-F238E27FC236}">
                <a16:creationId xmlns:a16="http://schemas.microsoft.com/office/drawing/2014/main" id="{1A50C51B-2110-6691-98F7-FDFCFED53D7B}"/>
              </a:ext>
            </a:extLst>
          </p:cNvPr>
          <p:cNvSpPr txBox="1"/>
          <p:nvPr/>
        </p:nvSpPr>
        <p:spPr>
          <a:xfrm>
            <a:off x="363170" y="3504185"/>
            <a:ext cx="461665" cy="1015663"/>
          </a:xfrm>
          <a:prstGeom prst="rect">
            <a:avLst/>
          </a:prstGeom>
          <a:noFill/>
        </p:spPr>
        <p:txBody>
          <a:bodyPr vert="eaVert" wrap="none" rtlCol="0">
            <a:spAutoFit/>
          </a:bodyPr>
          <a:lstStyle/>
          <a:p>
            <a:r>
              <a:rPr kumimoji="1" lang="ja-JP" altLang="en-US" b="1" dirty="0">
                <a:solidFill>
                  <a:schemeClr val="tx2"/>
                </a:solidFill>
              </a:rPr>
              <a:t>統合会計</a:t>
            </a:r>
          </a:p>
        </p:txBody>
      </p:sp>
      <p:cxnSp>
        <p:nvCxnSpPr>
          <p:cNvPr id="27" name="AutoShape 22">
            <a:extLst>
              <a:ext uri="{FF2B5EF4-FFF2-40B4-BE49-F238E27FC236}">
                <a16:creationId xmlns:a16="http://schemas.microsoft.com/office/drawing/2014/main" id="{AFEB3EFA-F158-C79D-859E-E0DE89B629FB}"/>
              </a:ext>
            </a:extLst>
          </p:cNvPr>
          <p:cNvCxnSpPr>
            <a:cxnSpLocks noChangeShapeType="1"/>
          </p:cNvCxnSpPr>
          <p:nvPr/>
        </p:nvCxnSpPr>
        <p:spPr bwMode="auto">
          <a:xfrm flipV="1">
            <a:off x="1814667" y="4152853"/>
            <a:ext cx="406216" cy="8629"/>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28" name="AutoShape 4">
            <a:extLst>
              <a:ext uri="{FF2B5EF4-FFF2-40B4-BE49-F238E27FC236}">
                <a16:creationId xmlns:a16="http://schemas.microsoft.com/office/drawing/2014/main" id="{9B638B21-EDAD-242B-FB46-F7ADB0D99B29}"/>
              </a:ext>
            </a:extLst>
          </p:cNvPr>
          <p:cNvSpPr>
            <a:spLocks noChangeArrowheads="1"/>
          </p:cNvSpPr>
          <p:nvPr/>
        </p:nvSpPr>
        <p:spPr bwMode="gray">
          <a:xfrm>
            <a:off x="824835" y="1884089"/>
            <a:ext cx="5481223" cy="1368152"/>
          </a:xfrm>
          <a:prstGeom prst="roundRect">
            <a:avLst>
              <a:gd name="adj" fmla="val 6349"/>
            </a:avLst>
          </a:prstGeom>
          <a:solidFill>
            <a:schemeClr val="accent2">
              <a:lumMod val="20000"/>
              <a:lumOff val="80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29" name="テキスト ボックス 28">
            <a:extLst>
              <a:ext uri="{FF2B5EF4-FFF2-40B4-BE49-F238E27FC236}">
                <a16:creationId xmlns:a16="http://schemas.microsoft.com/office/drawing/2014/main" id="{04C98902-3B4F-EA12-2AD8-A238CE1A85D9}"/>
              </a:ext>
            </a:extLst>
          </p:cNvPr>
          <p:cNvSpPr txBox="1"/>
          <p:nvPr/>
        </p:nvSpPr>
        <p:spPr>
          <a:xfrm>
            <a:off x="363170" y="1851670"/>
            <a:ext cx="461665" cy="1477328"/>
          </a:xfrm>
          <a:prstGeom prst="rect">
            <a:avLst/>
          </a:prstGeom>
          <a:noFill/>
        </p:spPr>
        <p:txBody>
          <a:bodyPr vert="eaVert" wrap="none" rtlCol="0">
            <a:spAutoFit/>
          </a:bodyPr>
          <a:lstStyle/>
          <a:p>
            <a:r>
              <a:rPr kumimoji="1" lang="ja-JP" altLang="en-US" b="1" dirty="0">
                <a:solidFill>
                  <a:schemeClr val="tx2"/>
                </a:solidFill>
              </a:rPr>
              <a:t>固定資産管理</a:t>
            </a:r>
          </a:p>
        </p:txBody>
      </p:sp>
      <p:sp>
        <p:nvSpPr>
          <p:cNvPr id="30" name="AutoShape 4">
            <a:extLst>
              <a:ext uri="{FF2B5EF4-FFF2-40B4-BE49-F238E27FC236}">
                <a16:creationId xmlns:a16="http://schemas.microsoft.com/office/drawing/2014/main" id="{C868A9C1-4ED2-5871-D6AB-084FFE152B0A}"/>
              </a:ext>
            </a:extLst>
          </p:cNvPr>
          <p:cNvSpPr>
            <a:spLocks noChangeArrowheads="1"/>
          </p:cNvSpPr>
          <p:nvPr/>
        </p:nvSpPr>
        <p:spPr bwMode="gray">
          <a:xfrm>
            <a:off x="910058" y="1969124"/>
            <a:ext cx="1949987" cy="1192487"/>
          </a:xfrm>
          <a:prstGeom prst="roundRect">
            <a:avLst>
              <a:gd name="adj" fmla="val 3525"/>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31" name="Text Box 72">
            <a:extLst>
              <a:ext uri="{FF2B5EF4-FFF2-40B4-BE49-F238E27FC236}">
                <a16:creationId xmlns:a16="http://schemas.microsoft.com/office/drawing/2014/main" id="{489ADE54-8CC5-3BD1-E8D8-E246E3502B9E}"/>
              </a:ext>
            </a:extLst>
          </p:cNvPr>
          <p:cNvSpPr txBox="1">
            <a:spLocks noChangeArrowheads="1"/>
          </p:cNvSpPr>
          <p:nvPr/>
        </p:nvSpPr>
        <p:spPr bwMode="auto">
          <a:xfrm>
            <a:off x="1049804" y="1969124"/>
            <a:ext cx="1670493"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リース資産データの入力</a:t>
            </a:r>
          </a:p>
        </p:txBody>
      </p:sp>
      <p:cxnSp>
        <p:nvCxnSpPr>
          <p:cNvPr id="34" name="AutoShape 22">
            <a:extLst>
              <a:ext uri="{FF2B5EF4-FFF2-40B4-BE49-F238E27FC236}">
                <a16:creationId xmlns:a16="http://schemas.microsoft.com/office/drawing/2014/main" id="{B3E4E273-AC93-141A-40BB-A0133E445AA2}"/>
              </a:ext>
            </a:extLst>
          </p:cNvPr>
          <p:cNvCxnSpPr>
            <a:cxnSpLocks noChangeShapeType="1"/>
            <a:endCxn id="49" idx="1"/>
          </p:cNvCxnSpPr>
          <p:nvPr/>
        </p:nvCxnSpPr>
        <p:spPr bwMode="auto">
          <a:xfrm>
            <a:off x="1710286" y="2593354"/>
            <a:ext cx="137260" cy="5169"/>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35" name="AutoShape 4">
            <a:extLst>
              <a:ext uri="{FF2B5EF4-FFF2-40B4-BE49-F238E27FC236}">
                <a16:creationId xmlns:a16="http://schemas.microsoft.com/office/drawing/2014/main" id="{F60D1997-C0FF-FF64-787E-C8196EEAD922}"/>
              </a:ext>
            </a:extLst>
          </p:cNvPr>
          <p:cNvSpPr>
            <a:spLocks noChangeArrowheads="1"/>
          </p:cNvSpPr>
          <p:nvPr/>
        </p:nvSpPr>
        <p:spPr bwMode="gray">
          <a:xfrm>
            <a:off x="2878960" y="1969124"/>
            <a:ext cx="3337217" cy="1192487"/>
          </a:xfrm>
          <a:prstGeom prst="roundRect">
            <a:avLst>
              <a:gd name="adj" fmla="val 3525"/>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36" name="Text Box 72">
            <a:extLst>
              <a:ext uri="{FF2B5EF4-FFF2-40B4-BE49-F238E27FC236}">
                <a16:creationId xmlns:a16="http://schemas.microsoft.com/office/drawing/2014/main" id="{449B4E13-B27B-C085-434E-DF9CA74749F8}"/>
              </a:ext>
            </a:extLst>
          </p:cNvPr>
          <p:cNvSpPr txBox="1">
            <a:spLocks noChangeArrowheads="1"/>
          </p:cNvSpPr>
          <p:nvPr/>
        </p:nvSpPr>
        <p:spPr bwMode="auto">
          <a:xfrm>
            <a:off x="3681495" y="1991004"/>
            <a:ext cx="1670493"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連携データの作成</a:t>
            </a:r>
          </a:p>
        </p:txBody>
      </p:sp>
      <p:cxnSp>
        <p:nvCxnSpPr>
          <p:cNvPr id="40" name="AutoShape 22">
            <a:extLst>
              <a:ext uri="{FF2B5EF4-FFF2-40B4-BE49-F238E27FC236}">
                <a16:creationId xmlns:a16="http://schemas.microsoft.com/office/drawing/2014/main" id="{BAB5FF05-3AB8-3ECC-8BD1-17EEEBC361E3}"/>
              </a:ext>
            </a:extLst>
          </p:cNvPr>
          <p:cNvCxnSpPr>
            <a:cxnSpLocks noChangeShapeType="1"/>
          </p:cNvCxnSpPr>
          <p:nvPr/>
        </p:nvCxnSpPr>
        <p:spPr bwMode="auto">
          <a:xfrm>
            <a:off x="2701289" y="2592703"/>
            <a:ext cx="186926" cy="1290"/>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43" name="矢印: 下 42">
            <a:extLst>
              <a:ext uri="{FF2B5EF4-FFF2-40B4-BE49-F238E27FC236}">
                <a16:creationId xmlns:a16="http://schemas.microsoft.com/office/drawing/2014/main" id="{164B3470-CBDB-2EA5-E23A-036D2F9753FA}"/>
              </a:ext>
            </a:extLst>
          </p:cNvPr>
          <p:cNvSpPr/>
          <p:nvPr/>
        </p:nvSpPr>
        <p:spPr>
          <a:xfrm>
            <a:off x="5585190" y="2913631"/>
            <a:ext cx="344758" cy="569207"/>
          </a:xfrm>
          <a:prstGeom prst="downArrow">
            <a:avLst>
              <a:gd name="adj1" fmla="val 50000"/>
              <a:gd name="adj2" fmla="val 77365"/>
            </a:avLst>
          </a:prstGeom>
          <a:solidFill>
            <a:srgbClr val="326A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376690E9-2F43-16A1-A97D-ED4043ECA4E7}"/>
              </a:ext>
            </a:extLst>
          </p:cNvPr>
          <p:cNvGrpSpPr/>
          <p:nvPr/>
        </p:nvGrpSpPr>
        <p:grpSpPr>
          <a:xfrm>
            <a:off x="891117" y="2282776"/>
            <a:ext cx="861028" cy="630216"/>
            <a:chOff x="910058" y="2282776"/>
            <a:chExt cx="861028" cy="630216"/>
          </a:xfrm>
        </p:grpSpPr>
        <p:sp>
          <p:nvSpPr>
            <p:cNvPr id="45" name="四角形: 角を丸くする 44">
              <a:extLst>
                <a:ext uri="{FF2B5EF4-FFF2-40B4-BE49-F238E27FC236}">
                  <a16:creationId xmlns:a16="http://schemas.microsoft.com/office/drawing/2014/main" id="{F3226C09-BAF5-2ADD-4EDF-088AAC4E2F05}"/>
                </a:ext>
              </a:extLst>
            </p:cNvPr>
            <p:cNvSpPr/>
            <p:nvPr/>
          </p:nvSpPr>
          <p:spPr>
            <a:xfrm>
              <a:off x="966399" y="2282776"/>
              <a:ext cx="748347"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6" name="テキスト ボックス 45">
              <a:extLst>
                <a:ext uri="{FF2B5EF4-FFF2-40B4-BE49-F238E27FC236}">
                  <a16:creationId xmlns:a16="http://schemas.microsoft.com/office/drawing/2014/main" id="{2517357F-F30C-10D9-253E-C460A1D5ED21}"/>
                </a:ext>
              </a:extLst>
            </p:cNvPr>
            <p:cNvSpPr txBox="1"/>
            <p:nvPr/>
          </p:nvSpPr>
          <p:spPr>
            <a:xfrm>
              <a:off x="910058" y="2390135"/>
              <a:ext cx="861028" cy="415498"/>
            </a:xfrm>
            <a:prstGeom prst="rect">
              <a:avLst/>
            </a:prstGeom>
            <a:noFill/>
          </p:spPr>
          <p:txBody>
            <a:bodyPr wrap="square" rtlCol="0">
              <a:spAutoFit/>
            </a:bodyPr>
            <a:lstStyle/>
            <a:p>
              <a:pPr algn="ctr"/>
              <a:r>
                <a:rPr kumimoji="1" lang="ja-JP" altLang="en-US" sz="1050" dirty="0">
                  <a:solidFill>
                    <a:schemeClr val="bg2"/>
                  </a:solidFill>
                </a:rPr>
                <a:t>リース契約</a:t>
              </a:r>
              <a:endParaRPr kumimoji="1" lang="en-US" altLang="ja-JP" sz="1050" dirty="0">
                <a:solidFill>
                  <a:schemeClr val="bg2"/>
                </a:solidFill>
              </a:endParaRPr>
            </a:p>
            <a:p>
              <a:pPr algn="ctr"/>
              <a:r>
                <a:rPr lang="ja-JP" altLang="en-US" sz="1050" dirty="0">
                  <a:solidFill>
                    <a:schemeClr val="bg2"/>
                  </a:solidFill>
                </a:rPr>
                <a:t>登録</a:t>
              </a:r>
              <a:endParaRPr kumimoji="1" lang="ja-JP" altLang="en-US" sz="1050" dirty="0">
                <a:solidFill>
                  <a:schemeClr val="bg2"/>
                </a:solidFill>
              </a:endParaRPr>
            </a:p>
          </p:txBody>
        </p:sp>
      </p:grpSp>
      <p:sp>
        <p:nvSpPr>
          <p:cNvPr id="49" name="四角形: 角を丸くする 48">
            <a:extLst>
              <a:ext uri="{FF2B5EF4-FFF2-40B4-BE49-F238E27FC236}">
                <a16:creationId xmlns:a16="http://schemas.microsoft.com/office/drawing/2014/main" id="{83982A96-4B4B-F793-8DC1-37040915C8C5}"/>
              </a:ext>
            </a:extLst>
          </p:cNvPr>
          <p:cNvSpPr/>
          <p:nvPr/>
        </p:nvSpPr>
        <p:spPr>
          <a:xfrm>
            <a:off x="1847546" y="2283415"/>
            <a:ext cx="852386" cy="630216"/>
          </a:xfrm>
          <a:prstGeom prst="roundRect">
            <a:avLst/>
          </a:prstGeom>
          <a:solidFill>
            <a:schemeClr val="tx2"/>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p>
        </p:txBody>
      </p:sp>
      <p:sp>
        <p:nvSpPr>
          <p:cNvPr id="50" name="テキスト ボックス 49">
            <a:extLst>
              <a:ext uri="{FF2B5EF4-FFF2-40B4-BE49-F238E27FC236}">
                <a16:creationId xmlns:a16="http://schemas.microsoft.com/office/drawing/2014/main" id="{E37247F3-D4B3-4EA5-F448-E56591DE0907}"/>
              </a:ext>
            </a:extLst>
          </p:cNvPr>
          <p:cNvSpPr txBox="1"/>
          <p:nvPr/>
        </p:nvSpPr>
        <p:spPr>
          <a:xfrm>
            <a:off x="1783485" y="2472298"/>
            <a:ext cx="992580" cy="253916"/>
          </a:xfrm>
          <a:prstGeom prst="rect">
            <a:avLst/>
          </a:prstGeom>
          <a:noFill/>
        </p:spPr>
        <p:txBody>
          <a:bodyPr wrap="none" rtlCol="0">
            <a:spAutoFit/>
          </a:bodyPr>
          <a:lstStyle/>
          <a:p>
            <a:pPr algn="ctr"/>
            <a:r>
              <a:rPr kumimoji="1" lang="ja-JP" altLang="en-US" sz="1050" b="1" dirty="0">
                <a:solidFill>
                  <a:schemeClr val="bg2"/>
                </a:solidFill>
              </a:rPr>
              <a:t>ワークフロー</a:t>
            </a:r>
          </a:p>
        </p:txBody>
      </p:sp>
      <p:grpSp>
        <p:nvGrpSpPr>
          <p:cNvPr id="51" name="グループ化 50">
            <a:extLst>
              <a:ext uri="{FF2B5EF4-FFF2-40B4-BE49-F238E27FC236}">
                <a16:creationId xmlns:a16="http://schemas.microsoft.com/office/drawing/2014/main" id="{48788AAE-41DF-1E4C-DC30-79DE4315B422}"/>
              </a:ext>
            </a:extLst>
          </p:cNvPr>
          <p:cNvGrpSpPr/>
          <p:nvPr/>
        </p:nvGrpSpPr>
        <p:grpSpPr>
          <a:xfrm>
            <a:off x="2853451" y="2283415"/>
            <a:ext cx="861028" cy="630216"/>
            <a:chOff x="910058" y="2282776"/>
            <a:chExt cx="861028" cy="630216"/>
          </a:xfrm>
        </p:grpSpPr>
        <p:sp>
          <p:nvSpPr>
            <p:cNvPr id="52" name="四角形: 角を丸くする 51">
              <a:extLst>
                <a:ext uri="{FF2B5EF4-FFF2-40B4-BE49-F238E27FC236}">
                  <a16:creationId xmlns:a16="http://schemas.microsoft.com/office/drawing/2014/main" id="{583DB062-42BE-FA3B-7694-15EF5B1AC05F}"/>
                </a:ext>
              </a:extLst>
            </p:cNvPr>
            <p:cNvSpPr/>
            <p:nvPr/>
          </p:nvSpPr>
          <p:spPr>
            <a:xfrm>
              <a:off x="966399" y="2282776"/>
              <a:ext cx="748347"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3" name="テキスト ボックス 52">
              <a:extLst>
                <a:ext uri="{FF2B5EF4-FFF2-40B4-BE49-F238E27FC236}">
                  <a16:creationId xmlns:a16="http://schemas.microsoft.com/office/drawing/2014/main" id="{32EEC772-649A-2266-B636-AFDDCD5B1389}"/>
                </a:ext>
              </a:extLst>
            </p:cNvPr>
            <p:cNvSpPr txBox="1"/>
            <p:nvPr/>
          </p:nvSpPr>
          <p:spPr>
            <a:xfrm>
              <a:off x="910058" y="2390135"/>
              <a:ext cx="861028" cy="415498"/>
            </a:xfrm>
            <a:prstGeom prst="rect">
              <a:avLst/>
            </a:prstGeom>
            <a:noFill/>
          </p:spPr>
          <p:txBody>
            <a:bodyPr wrap="square" rtlCol="0">
              <a:spAutoFit/>
            </a:bodyPr>
            <a:lstStyle/>
            <a:p>
              <a:pPr algn="ctr"/>
              <a:r>
                <a:rPr kumimoji="1" lang="ja-JP" altLang="en-US" sz="1050" dirty="0">
                  <a:solidFill>
                    <a:schemeClr val="bg2"/>
                  </a:solidFill>
                </a:rPr>
                <a:t>リース支払</a:t>
              </a:r>
              <a:endParaRPr kumimoji="1" lang="en-US" altLang="ja-JP" sz="1050" dirty="0">
                <a:solidFill>
                  <a:schemeClr val="bg2"/>
                </a:solidFill>
              </a:endParaRPr>
            </a:p>
            <a:p>
              <a:pPr algn="ctr"/>
              <a:r>
                <a:rPr lang="ja-JP" altLang="en-US" sz="1050" dirty="0">
                  <a:solidFill>
                    <a:schemeClr val="bg2"/>
                  </a:solidFill>
                </a:rPr>
                <a:t>データ作成</a:t>
              </a:r>
              <a:endParaRPr kumimoji="1" lang="ja-JP" altLang="en-US" sz="1050" dirty="0">
                <a:solidFill>
                  <a:schemeClr val="bg2"/>
                </a:solidFill>
              </a:endParaRPr>
            </a:p>
          </p:txBody>
        </p:sp>
      </p:grpSp>
      <p:grpSp>
        <p:nvGrpSpPr>
          <p:cNvPr id="54" name="グループ化 53">
            <a:extLst>
              <a:ext uri="{FF2B5EF4-FFF2-40B4-BE49-F238E27FC236}">
                <a16:creationId xmlns:a16="http://schemas.microsoft.com/office/drawing/2014/main" id="{1268C152-356C-6C8C-6031-34D6E86820B8}"/>
              </a:ext>
            </a:extLst>
          </p:cNvPr>
          <p:cNvGrpSpPr/>
          <p:nvPr/>
        </p:nvGrpSpPr>
        <p:grpSpPr>
          <a:xfrm>
            <a:off x="5311840" y="2277806"/>
            <a:ext cx="861028" cy="630216"/>
            <a:chOff x="910058" y="2282776"/>
            <a:chExt cx="861028" cy="630216"/>
          </a:xfrm>
        </p:grpSpPr>
        <p:sp>
          <p:nvSpPr>
            <p:cNvPr id="55" name="四角形: 角を丸くする 54">
              <a:extLst>
                <a:ext uri="{FF2B5EF4-FFF2-40B4-BE49-F238E27FC236}">
                  <a16:creationId xmlns:a16="http://schemas.microsoft.com/office/drawing/2014/main" id="{3D72F41C-91A4-F339-172C-30A966201746}"/>
                </a:ext>
              </a:extLst>
            </p:cNvPr>
            <p:cNvSpPr/>
            <p:nvPr/>
          </p:nvSpPr>
          <p:spPr>
            <a:xfrm>
              <a:off x="966399" y="2282776"/>
              <a:ext cx="748347"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6" name="テキスト ボックス 55">
              <a:extLst>
                <a:ext uri="{FF2B5EF4-FFF2-40B4-BE49-F238E27FC236}">
                  <a16:creationId xmlns:a16="http://schemas.microsoft.com/office/drawing/2014/main" id="{3977B25E-8C7D-4F7A-85B3-ADFAE9219E8C}"/>
                </a:ext>
              </a:extLst>
            </p:cNvPr>
            <p:cNvSpPr txBox="1"/>
            <p:nvPr/>
          </p:nvSpPr>
          <p:spPr>
            <a:xfrm>
              <a:off x="910058" y="2390135"/>
              <a:ext cx="861028" cy="415498"/>
            </a:xfrm>
            <a:prstGeom prst="rect">
              <a:avLst/>
            </a:prstGeom>
            <a:noFill/>
          </p:spPr>
          <p:txBody>
            <a:bodyPr wrap="square" rtlCol="0">
              <a:spAutoFit/>
            </a:bodyPr>
            <a:lstStyle/>
            <a:p>
              <a:pPr algn="ctr"/>
              <a:r>
                <a:rPr kumimoji="1" lang="ja-JP" altLang="en-US" sz="1050" dirty="0">
                  <a:solidFill>
                    <a:schemeClr val="bg2"/>
                  </a:solidFill>
                </a:rPr>
                <a:t>リース支払</a:t>
              </a:r>
              <a:endParaRPr kumimoji="1" lang="en-US" altLang="ja-JP" sz="1050" dirty="0">
                <a:solidFill>
                  <a:schemeClr val="bg2"/>
                </a:solidFill>
              </a:endParaRPr>
            </a:p>
            <a:p>
              <a:pPr algn="ctr"/>
              <a:r>
                <a:rPr lang="ja-JP" altLang="en-US" sz="1050" dirty="0">
                  <a:solidFill>
                    <a:schemeClr val="bg2"/>
                  </a:solidFill>
                </a:rPr>
                <a:t>データ確定</a:t>
              </a:r>
              <a:endParaRPr kumimoji="1" lang="ja-JP" altLang="en-US" sz="1050" dirty="0">
                <a:solidFill>
                  <a:schemeClr val="bg2"/>
                </a:solidFill>
              </a:endParaRPr>
            </a:p>
          </p:txBody>
        </p:sp>
      </p:grpSp>
      <p:sp>
        <p:nvSpPr>
          <p:cNvPr id="58" name="四角形: 角を丸くする 57">
            <a:extLst>
              <a:ext uri="{FF2B5EF4-FFF2-40B4-BE49-F238E27FC236}">
                <a16:creationId xmlns:a16="http://schemas.microsoft.com/office/drawing/2014/main" id="{CB9196AC-BE9E-8B11-05C9-3D9298ADD141}"/>
              </a:ext>
            </a:extLst>
          </p:cNvPr>
          <p:cNvSpPr/>
          <p:nvPr/>
        </p:nvSpPr>
        <p:spPr>
          <a:xfrm>
            <a:off x="3801944" y="2276893"/>
            <a:ext cx="1413304" cy="630216"/>
          </a:xfrm>
          <a:prstGeom prst="roundRect">
            <a:avLst/>
          </a:prstGeom>
          <a:solidFill>
            <a:schemeClr val="bg2">
              <a:lumMod val="65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9" name="テキスト ボックス 58">
            <a:extLst>
              <a:ext uri="{FF2B5EF4-FFF2-40B4-BE49-F238E27FC236}">
                <a16:creationId xmlns:a16="http://schemas.microsoft.com/office/drawing/2014/main" id="{A6547137-10B1-E543-7A9E-E54EF4113221}"/>
              </a:ext>
            </a:extLst>
          </p:cNvPr>
          <p:cNvSpPr txBox="1"/>
          <p:nvPr/>
        </p:nvSpPr>
        <p:spPr>
          <a:xfrm>
            <a:off x="3686309" y="2384252"/>
            <a:ext cx="1644576" cy="415498"/>
          </a:xfrm>
          <a:prstGeom prst="rect">
            <a:avLst/>
          </a:prstGeom>
          <a:noFill/>
        </p:spPr>
        <p:txBody>
          <a:bodyPr wrap="square" rtlCol="0">
            <a:spAutoFit/>
          </a:bodyPr>
          <a:lstStyle/>
          <a:p>
            <a:pPr algn="ctr"/>
            <a:r>
              <a:rPr kumimoji="1" lang="ja-JP" altLang="en-US" sz="1050" dirty="0">
                <a:solidFill>
                  <a:schemeClr val="bg2"/>
                </a:solidFill>
              </a:rPr>
              <a:t>リース支払</a:t>
            </a:r>
            <a:endParaRPr kumimoji="1" lang="en-US" altLang="ja-JP" sz="1050" dirty="0">
              <a:solidFill>
                <a:schemeClr val="bg2"/>
              </a:solidFill>
            </a:endParaRPr>
          </a:p>
          <a:p>
            <a:pPr algn="ctr"/>
            <a:r>
              <a:rPr kumimoji="1" lang="ja-JP" altLang="en-US" sz="1050" dirty="0">
                <a:solidFill>
                  <a:schemeClr val="bg2"/>
                </a:solidFill>
              </a:rPr>
              <a:t>データチェックリスト</a:t>
            </a:r>
            <a:endParaRPr kumimoji="1" lang="en-US" altLang="ja-JP" sz="1050" dirty="0">
              <a:solidFill>
                <a:schemeClr val="bg2"/>
              </a:solidFill>
            </a:endParaRPr>
          </a:p>
        </p:txBody>
      </p:sp>
      <p:cxnSp>
        <p:nvCxnSpPr>
          <p:cNvPr id="41" name="AutoShape 22">
            <a:extLst>
              <a:ext uri="{FF2B5EF4-FFF2-40B4-BE49-F238E27FC236}">
                <a16:creationId xmlns:a16="http://schemas.microsoft.com/office/drawing/2014/main" id="{47E993FF-5C85-615A-9ED1-DF20F7A2CDFF}"/>
              </a:ext>
            </a:extLst>
          </p:cNvPr>
          <p:cNvCxnSpPr>
            <a:cxnSpLocks noChangeShapeType="1"/>
          </p:cNvCxnSpPr>
          <p:nvPr/>
        </p:nvCxnSpPr>
        <p:spPr bwMode="auto">
          <a:xfrm>
            <a:off x="3668739" y="2589044"/>
            <a:ext cx="141661" cy="8840"/>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cxnSp>
        <p:nvCxnSpPr>
          <p:cNvPr id="42" name="AutoShape 22">
            <a:extLst>
              <a:ext uri="{FF2B5EF4-FFF2-40B4-BE49-F238E27FC236}">
                <a16:creationId xmlns:a16="http://schemas.microsoft.com/office/drawing/2014/main" id="{141F0BF5-00D4-CD6F-F179-EDF9613D2A4D}"/>
              </a:ext>
            </a:extLst>
          </p:cNvPr>
          <p:cNvCxnSpPr>
            <a:cxnSpLocks noChangeShapeType="1"/>
          </p:cNvCxnSpPr>
          <p:nvPr/>
        </p:nvCxnSpPr>
        <p:spPr bwMode="auto">
          <a:xfrm flipV="1">
            <a:off x="5238602" y="2597884"/>
            <a:ext cx="128222" cy="7485"/>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grpSp>
        <p:nvGrpSpPr>
          <p:cNvPr id="63" name="グループ化 62">
            <a:extLst>
              <a:ext uri="{FF2B5EF4-FFF2-40B4-BE49-F238E27FC236}">
                <a16:creationId xmlns:a16="http://schemas.microsoft.com/office/drawing/2014/main" id="{7051F6F4-5EED-EE8A-C195-BEFAF3A93C48}"/>
              </a:ext>
            </a:extLst>
          </p:cNvPr>
          <p:cNvGrpSpPr/>
          <p:nvPr/>
        </p:nvGrpSpPr>
        <p:grpSpPr>
          <a:xfrm>
            <a:off x="889896" y="3836167"/>
            <a:ext cx="994741" cy="630216"/>
            <a:chOff x="910058" y="2282776"/>
            <a:chExt cx="861028" cy="630216"/>
          </a:xfrm>
        </p:grpSpPr>
        <p:sp>
          <p:nvSpPr>
            <p:cNvPr id="64" name="四角形: 角を丸くする 63">
              <a:extLst>
                <a:ext uri="{FF2B5EF4-FFF2-40B4-BE49-F238E27FC236}">
                  <a16:creationId xmlns:a16="http://schemas.microsoft.com/office/drawing/2014/main" id="{5397BA6C-316E-2B7F-05E6-F6B5959A9946}"/>
                </a:ext>
              </a:extLst>
            </p:cNvPr>
            <p:cNvSpPr/>
            <p:nvPr/>
          </p:nvSpPr>
          <p:spPr>
            <a:xfrm>
              <a:off x="966399" y="2282776"/>
              <a:ext cx="748347"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65" name="テキスト ボックス 64">
              <a:extLst>
                <a:ext uri="{FF2B5EF4-FFF2-40B4-BE49-F238E27FC236}">
                  <a16:creationId xmlns:a16="http://schemas.microsoft.com/office/drawing/2014/main" id="{2A123ABD-4A23-EFE8-76BF-7A2C717D7FDE}"/>
                </a:ext>
              </a:extLst>
            </p:cNvPr>
            <p:cNvSpPr txBox="1"/>
            <p:nvPr/>
          </p:nvSpPr>
          <p:spPr>
            <a:xfrm>
              <a:off x="910058" y="2470926"/>
              <a:ext cx="861028" cy="253916"/>
            </a:xfrm>
            <a:prstGeom prst="rect">
              <a:avLst/>
            </a:prstGeom>
            <a:noFill/>
          </p:spPr>
          <p:txBody>
            <a:bodyPr wrap="square" rtlCol="0">
              <a:spAutoFit/>
            </a:bodyPr>
            <a:lstStyle/>
            <a:p>
              <a:pPr algn="ctr"/>
              <a:r>
                <a:rPr kumimoji="1" lang="ja-JP" altLang="en-US" sz="1050" dirty="0">
                  <a:solidFill>
                    <a:schemeClr val="bg2"/>
                  </a:solidFill>
                </a:rPr>
                <a:t>支払伝票入力</a:t>
              </a:r>
            </a:p>
          </p:txBody>
        </p:sp>
      </p:grpSp>
      <p:sp>
        <p:nvSpPr>
          <p:cNvPr id="69" name="四角形: 角を丸くする 68">
            <a:extLst>
              <a:ext uri="{FF2B5EF4-FFF2-40B4-BE49-F238E27FC236}">
                <a16:creationId xmlns:a16="http://schemas.microsoft.com/office/drawing/2014/main" id="{F6DF77AE-1CA3-FC6E-08CD-2BAE7364A8F8}"/>
              </a:ext>
            </a:extLst>
          </p:cNvPr>
          <p:cNvSpPr/>
          <p:nvPr/>
        </p:nvSpPr>
        <p:spPr>
          <a:xfrm>
            <a:off x="2226062" y="3837012"/>
            <a:ext cx="854502"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70" name="テキスト ボックス 69">
            <a:extLst>
              <a:ext uri="{FF2B5EF4-FFF2-40B4-BE49-F238E27FC236}">
                <a16:creationId xmlns:a16="http://schemas.microsoft.com/office/drawing/2014/main" id="{735B53FF-068D-C9C5-8781-D38F71E42E62}"/>
              </a:ext>
            </a:extLst>
          </p:cNvPr>
          <p:cNvSpPr txBox="1"/>
          <p:nvPr/>
        </p:nvSpPr>
        <p:spPr>
          <a:xfrm>
            <a:off x="2162001" y="4025895"/>
            <a:ext cx="992580" cy="253916"/>
          </a:xfrm>
          <a:prstGeom prst="rect">
            <a:avLst/>
          </a:prstGeom>
          <a:noFill/>
        </p:spPr>
        <p:txBody>
          <a:bodyPr wrap="none" rtlCol="0">
            <a:spAutoFit/>
          </a:bodyPr>
          <a:lstStyle/>
          <a:p>
            <a:pPr algn="ctr"/>
            <a:r>
              <a:rPr kumimoji="1" lang="ja-JP" altLang="en-US" sz="1050" b="1" dirty="0">
                <a:solidFill>
                  <a:schemeClr val="bg2"/>
                </a:solidFill>
              </a:rPr>
              <a:t>ワークフロー</a:t>
            </a:r>
          </a:p>
        </p:txBody>
      </p:sp>
      <p:sp>
        <p:nvSpPr>
          <p:cNvPr id="76" name="四角形: 角を丸くする 75">
            <a:extLst>
              <a:ext uri="{FF2B5EF4-FFF2-40B4-BE49-F238E27FC236}">
                <a16:creationId xmlns:a16="http://schemas.microsoft.com/office/drawing/2014/main" id="{68E46A68-09E7-0207-8D14-9B8B20F1D29E}"/>
              </a:ext>
            </a:extLst>
          </p:cNvPr>
          <p:cNvSpPr/>
          <p:nvPr/>
        </p:nvSpPr>
        <p:spPr>
          <a:xfrm>
            <a:off x="3870800" y="3836167"/>
            <a:ext cx="599785"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77" name="テキスト ボックス 76">
            <a:extLst>
              <a:ext uri="{FF2B5EF4-FFF2-40B4-BE49-F238E27FC236}">
                <a16:creationId xmlns:a16="http://schemas.microsoft.com/office/drawing/2014/main" id="{037C0FCD-EF9F-46EF-C349-FA9D35C9FB89}"/>
              </a:ext>
            </a:extLst>
          </p:cNvPr>
          <p:cNvSpPr txBox="1"/>
          <p:nvPr/>
        </p:nvSpPr>
        <p:spPr>
          <a:xfrm>
            <a:off x="3943707" y="3943526"/>
            <a:ext cx="453970" cy="415498"/>
          </a:xfrm>
          <a:prstGeom prst="rect">
            <a:avLst/>
          </a:prstGeom>
          <a:noFill/>
        </p:spPr>
        <p:txBody>
          <a:bodyPr wrap="none" rtlCol="0">
            <a:spAutoFit/>
          </a:bodyPr>
          <a:lstStyle/>
          <a:p>
            <a:pPr algn="ctr"/>
            <a:r>
              <a:rPr kumimoji="1" lang="ja-JP" altLang="en-US" sz="1050" b="1" dirty="0">
                <a:solidFill>
                  <a:schemeClr val="bg2"/>
                </a:solidFill>
              </a:rPr>
              <a:t>支払</a:t>
            </a:r>
            <a:endParaRPr kumimoji="1" lang="en-US" altLang="ja-JP" sz="1050" b="1" dirty="0">
              <a:solidFill>
                <a:schemeClr val="bg2"/>
              </a:solidFill>
            </a:endParaRPr>
          </a:p>
          <a:p>
            <a:pPr algn="ctr"/>
            <a:r>
              <a:rPr lang="ja-JP" altLang="en-US" sz="1050" b="1" dirty="0">
                <a:solidFill>
                  <a:schemeClr val="bg2"/>
                </a:solidFill>
              </a:rPr>
              <a:t>承認</a:t>
            </a:r>
            <a:endParaRPr kumimoji="1" lang="ja-JP" altLang="en-US" sz="1050" b="1" dirty="0">
              <a:solidFill>
                <a:schemeClr val="bg2"/>
              </a:solidFill>
            </a:endParaRPr>
          </a:p>
        </p:txBody>
      </p:sp>
      <p:sp>
        <p:nvSpPr>
          <p:cNvPr id="79" name="四角形: 角を丸くする 78">
            <a:extLst>
              <a:ext uri="{FF2B5EF4-FFF2-40B4-BE49-F238E27FC236}">
                <a16:creationId xmlns:a16="http://schemas.microsoft.com/office/drawing/2014/main" id="{2E1939B5-09B8-8613-A924-62C81A0871AD}"/>
              </a:ext>
            </a:extLst>
          </p:cNvPr>
          <p:cNvSpPr/>
          <p:nvPr/>
        </p:nvSpPr>
        <p:spPr>
          <a:xfrm>
            <a:off x="4951515" y="3836167"/>
            <a:ext cx="1070980" cy="630216"/>
          </a:xfrm>
          <a:prstGeom prst="roundRect">
            <a:avLst/>
          </a:prstGeom>
          <a:solidFill>
            <a:schemeClr val="bg2">
              <a:lumMod val="65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80" name="テキスト ボックス 79">
            <a:extLst>
              <a:ext uri="{FF2B5EF4-FFF2-40B4-BE49-F238E27FC236}">
                <a16:creationId xmlns:a16="http://schemas.microsoft.com/office/drawing/2014/main" id="{09465A24-863F-C10B-1F4F-0FAD933307EE}"/>
              </a:ext>
            </a:extLst>
          </p:cNvPr>
          <p:cNvSpPr txBox="1"/>
          <p:nvPr/>
        </p:nvSpPr>
        <p:spPr>
          <a:xfrm>
            <a:off x="4910547" y="4024317"/>
            <a:ext cx="1152916" cy="253916"/>
          </a:xfrm>
          <a:prstGeom prst="rect">
            <a:avLst/>
          </a:prstGeom>
          <a:noFill/>
        </p:spPr>
        <p:txBody>
          <a:bodyPr wrap="square" rtlCol="0">
            <a:spAutoFit/>
          </a:bodyPr>
          <a:lstStyle/>
          <a:p>
            <a:pPr algn="ctr"/>
            <a:r>
              <a:rPr kumimoji="1" lang="ja-JP" altLang="en-US" sz="1050" dirty="0">
                <a:solidFill>
                  <a:schemeClr val="bg2"/>
                </a:solidFill>
              </a:rPr>
              <a:t>支払予定一覧表</a:t>
            </a:r>
          </a:p>
        </p:txBody>
      </p:sp>
      <p:grpSp>
        <p:nvGrpSpPr>
          <p:cNvPr id="81" name="グループ化 80">
            <a:extLst>
              <a:ext uri="{FF2B5EF4-FFF2-40B4-BE49-F238E27FC236}">
                <a16:creationId xmlns:a16="http://schemas.microsoft.com/office/drawing/2014/main" id="{03ABF146-453E-053F-55DE-643A5FD1B298}"/>
              </a:ext>
            </a:extLst>
          </p:cNvPr>
          <p:cNvGrpSpPr/>
          <p:nvPr/>
        </p:nvGrpSpPr>
        <p:grpSpPr>
          <a:xfrm>
            <a:off x="6290116" y="3862294"/>
            <a:ext cx="1152916" cy="630216"/>
            <a:chOff x="910058" y="2292187"/>
            <a:chExt cx="997941" cy="630216"/>
          </a:xfrm>
        </p:grpSpPr>
        <p:sp>
          <p:nvSpPr>
            <p:cNvPr id="82" name="四角形: 角を丸くする 81">
              <a:extLst>
                <a:ext uri="{FF2B5EF4-FFF2-40B4-BE49-F238E27FC236}">
                  <a16:creationId xmlns:a16="http://schemas.microsoft.com/office/drawing/2014/main" id="{A9E3B653-A03B-E2D5-9653-F41334B6FD8A}"/>
                </a:ext>
              </a:extLst>
            </p:cNvPr>
            <p:cNvSpPr/>
            <p:nvPr/>
          </p:nvSpPr>
          <p:spPr>
            <a:xfrm>
              <a:off x="945519" y="2292187"/>
              <a:ext cx="927019"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83" name="テキスト ボックス 82">
              <a:extLst>
                <a:ext uri="{FF2B5EF4-FFF2-40B4-BE49-F238E27FC236}">
                  <a16:creationId xmlns:a16="http://schemas.microsoft.com/office/drawing/2014/main" id="{7808DB8F-55D4-BC8B-5EDF-C7ECC32C0AFA}"/>
                </a:ext>
              </a:extLst>
            </p:cNvPr>
            <p:cNvSpPr txBox="1"/>
            <p:nvPr/>
          </p:nvSpPr>
          <p:spPr>
            <a:xfrm>
              <a:off x="910058" y="2318755"/>
              <a:ext cx="997941" cy="577081"/>
            </a:xfrm>
            <a:prstGeom prst="rect">
              <a:avLst/>
            </a:prstGeom>
            <a:noFill/>
          </p:spPr>
          <p:txBody>
            <a:bodyPr wrap="square" rtlCol="0">
              <a:spAutoFit/>
            </a:bodyPr>
            <a:lstStyle/>
            <a:p>
              <a:pPr algn="ctr"/>
              <a:r>
                <a:rPr kumimoji="1" lang="ja-JP" altLang="en-US" sz="1050" dirty="0">
                  <a:solidFill>
                    <a:schemeClr val="bg2"/>
                  </a:solidFill>
                </a:rPr>
                <a:t>支払確定</a:t>
              </a:r>
              <a:endParaRPr kumimoji="1" lang="en-US" altLang="ja-JP" sz="1050" dirty="0">
                <a:solidFill>
                  <a:schemeClr val="bg2"/>
                </a:solidFill>
              </a:endParaRPr>
            </a:p>
            <a:p>
              <a:pPr algn="ctr"/>
              <a:r>
                <a:rPr lang="ja-JP" altLang="en-US" sz="1050" dirty="0">
                  <a:solidFill>
                    <a:schemeClr val="bg2"/>
                  </a:solidFill>
                </a:rPr>
                <a:t>支払確定取消</a:t>
              </a:r>
              <a:endParaRPr lang="en-US" altLang="ja-JP" sz="1050" dirty="0">
                <a:solidFill>
                  <a:schemeClr val="bg2"/>
                </a:solidFill>
              </a:endParaRPr>
            </a:p>
            <a:p>
              <a:pPr algn="ctr"/>
              <a:r>
                <a:rPr kumimoji="1" lang="ja-JP" altLang="en-US" sz="1050" dirty="0">
                  <a:solidFill>
                    <a:schemeClr val="bg2"/>
                  </a:solidFill>
                </a:rPr>
                <a:t>支払仕訳作成</a:t>
              </a:r>
            </a:p>
          </p:txBody>
        </p:sp>
      </p:grpSp>
      <p:grpSp>
        <p:nvGrpSpPr>
          <p:cNvPr id="84" name="グループ化 83">
            <a:extLst>
              <a:ext uri="{FF2B5EF4-FFF2-40B4-BE49-F238E27FC236}">
                <a16:creationId xmlns:a16="http://schemas.microsoft.com/office/drawing/2014/main" id="{795DD9CE-D301-E351-9431-E7FD332E52B5}"/>
              </a:ext>
            </a:extLst>
          </p:cNvPr>
          <p:cNvGrpSpPr/>
          <p:nvPr/>
        </p:nvGrpSpPr>
        <p:grpSpPr>
          <a:xfrm>
            <a:off x="7555291" y="3852883"/>
            <a:ext cx="1152916" cy="630216"/>
            <a:chOff x="910058" y="2282776"/>
            <a:chExt cx="997941" cy="630216"/>
          </a:xfrm>
        </p:grpSpPr>
        <p:sp>
          <p:nvSpPr>
            <p:cNvPr id="85" name="四角形: 角を丸くする 84">
              <a:extLst>
                <a:ext uri="{FF2B5EF4-FFF2-40B4-BE49-F238E27FC236}">
                  <a16:creationId xmlns:a16="http://schemas.microsoft.com/office/drawing/2014/main" id="{F4337923-5FC5-186D-6A51-AB713665D032}"/>
                </a:ext>
              </a:extLst>
            </p:cNvPr>
            <p:cNvSpPr/>
            <p:nvPr/>
          </p:nvSpPr>
          <p:spPr>
            <a:xfrm>
              <a:off x="945519" y="2282776"/>
              <a:ext cx="927019"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86" name="テキスト ボックス 85">
              <a:extLst>
                <a:ext uri="{FF2B5EF4-FFF2-40B4-BE49-F238E27FC236}">
                  <a16:creationId xmlns:a16="http://schemas.microsoft.com/office/drawing/2014/main" id="{ADC26E83-C32B-07B4-79AC-05285BDA1175}"/>
                </a:ext>
              </a:extLst>
            </p:cNvPr>
            <p:cNvSpPr txBox="1"/>
            <p:nvPr/>
          </p:nvSpPr>
          <p:spPr>
            <a:xfrm>
              <a:off x="910058" y="2470926"/>
              <a:ext cx="997941" cy="253916"/>
            </a:xfrm>
            <a:prstGeom prst="rect">
              <a:avLst/>
            </a:prstGeom>
            <a:noFill/>
          </p:spPr>
          <p:txBody>
            <a:bodyPr wrap="square" rtlCol="0">
              <a:spAutoFit/>
            </a:bodyPr>
            <a:lstStyle/>
            <a:p>
              <a:pPr algn="ctr"/>
              <a:r>
                <a:rPr kumimoji="1" lang="en-US" altLang="ja-JP" sz="1050" dirty="0">
                  <a:solidFill>
                    <a:schemeClr val="bg2"/>
                  </a:solidFill>
                </a:rPr>
                <a:t>FB</a:t>
              </a:r>
              <a:r>
                <a:rPr kumimoji="1" lang="ja-JP" altLang="en-US" sz="1050" dirty="0">
                  <a:solidFill>
                    <a:schemeClr val="bg2"/>
                  </a:solidFill>
                </a:rPr>
                <a:t>データ作成</a:t>
              </a:r>
            </a:p>
          </p:txBody>
        </p:sp>
      </p:grpSp>
    </p:spTree>
    <p:extLst>
      <p:ext uri="{BB962C8B-B14F-4D97-AF65-F5344CB8AC3E}">
        <p14:creationId xmlns:p14="http://schemas.microsoft.com/office/powerpoint/2010/main" val="3751224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242C05-8350-EEF7-831D-1C80220C05F0}"/>
              </a:ext>
            </a:extLst>
          </p:cNvPr>
          <p:cNvSpPr>
            <a:spLocks noGrp="1"/>
          </p:cNvSpPr>
          <p:nvPr>
            <p:ph type="title"/>
          </p:nvPr>
        </p:nvSpPr>
        <p:spPr/>
        <p:txBody>
          <a:bodyPr/>
          <a:lstStyle/>
          <a:p>
            <a:r>
              <a:rPr kumimoji="1" lang="ja-JP" altLang="en-US" dirty="0"/>
              <a:t>リース管理（</a:t>
            </a:r>
            <a:r>
              <a:rPr kumimoji="1" lang="en-US" altLang="ja-JP" dirty="0"/>
              <a:t>LM</a:t>
            </a:r>
            <a:r>
              <a:rPr kumimoji="1" lang="ja-JP" altLang="en-US" dirty="0"/>
              <a:t>）単独利用の場合</a:t>
            </a:r>
          </a:p>
        </p:txBody>
      </p:sp>
      <p:sp>
        <p:nvSpPr>
          <p:cNvPr id="3" name="テキスト プレースホルダー 2">
            <a:extLst>
              <a:ext uri="{FF2B5EF4-FFF2-40B4-BE49-F238E27FC236}">
                <a16:creationId xmlns:a16="http://schemas.microsoft.com/office/drawing/2014/main" id="{20A8DBE4-E079-F258-D091-038770DDC33A}"/>
              </a:ext>
            </a:extLst>
          </p:cNvPr>
          <p:cNvSpPr>
            <a:spLocks noGrp="1"/>
          </p:cNvSpPr>
          <p:nvPr>
            <p:ph type="body" sz="quarter" idx="16"/>
          </p:nvPr>
        </p:nvSpPr>
        <p:spPr/>
        <p:txBody>
          <a:bodyPr/>
          <a:lstStyle/>
          <a:p>
            <a:r>
              <a:rPr kumimoji="1" lang="ja-JP" altLang="en-US" dirty="0"/>
              <a:t>使用可能なメニュー</a:t>
            </a:r>
          </a:p>
        </p:txBody>
      </p:sp>
      <p:sp>
        <p:nvSpPr>
          <p:cNvPr id="4" name="テキスト プレースホルダー 3">
            <a:extLst>
              <a:ext uri="{FF2B5EF4-FFF2-40B4-BE49-F238E27FC236}">
                <a16:creationId xmlns:a16="http://schemas.microsoft.com/office/drawing/2014/main" id="{0C9D7BB2-3020-4410-4C3D-C5AB56E6C25A}"/>
              </a:ext>
            </a:extLst>
          </p:cNvPr>
          <p:cNvSpPr>
            <a:spLocks noGrp="1"/>
          </p:cNvSpPr>
          <p:nvPr>
            <p:ph type="body" sz="quarter" idx="17"/>
          </p:nvPr>
        </p:nvSpPr>
        <p:spPr/>
        <p:txBody>
          <a:bodyPr/>
          <a:lstStyle/>
          <a:p>
            <a:r>
              <a:rPr kumimoji="1" lang="ja-JP" altLang="en-US" dirty="0"/>
              <a:t>リース単独導入の場合、固定資産に関わるメニュー等において一部使用できないものがあるためご注意ください（マスタ関係は別途お問い合わせください）</a:t>
            </a:r>
          </a:p>
        </p:txBody>
      </p:sp>
      <p:sp>
        <p:nvSpPr>
          <p:cNvPr id="5" name="スライド番号プレースホルダー 4">
            <a:extLst>
              <a:ext uri="{FF2B5EF4-FFF2-40B4-BE49-F238E27FC236}">
                <a16:creationId xmlns:a16="http://schemas.microsoft.com/office/drawing/2014/main" id="{24E2FB49-8EC9-EB87-9955-F2826975338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3AB79658-6E87-C87A-4BA3-3C8D967BCC0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11" name="図 10">
            <a:extLst>
              <a:ext uri="{FF2B5EF4-FFF2-40B4-BE49-F238E27FC236}">
                <a16:creationId xmlns:a16="http://schemas.microsoft.com/office/drawing/2014/main" id="{5A1F6E95-203D-DF1B-0447-76059EA9F7B7}"/>
              </a:ext>
            </a:extLst>
          </p:cNvPr>
          <p:cNvPicPr>
            <a:picLocks noChangeAspect="1"/>
          </p:cNvPicPr>
          <p:nvPr/>
        </p:nvPicPr>
        <p:blipFill>
          <a:blip r:embed="rId2"/>
          <a:stretch>
            <a:fillRect/>
          </a:stretch>
        </p:blipFill>
        <p:spPr>
          <a:xfrm>
            <a:off x="1625918" y="1821219"/>
            <a:ext cx="2360620" cy="1263344"/>
          </a:xfrm>
          <a:prstGeom prst="rect">
            <a:avLst/>
          </a:prstGeom>
          <a:ln>
            <a:solidFill>
              <a:schemeClr val="bg1">
                <a:lumMod val="75000"/>
              </a:schemeClr>
            </a:solidFill>
          </a:ln>
        </p:spPr>
      </p:pic>
      <p:pic>
        <p:nvPicPr>
          <p:cNvPr id="13" name="図 12">
            <a:extLst>
              <a:ext uri="{FF2B5EF4-FFF2-40B4-BE49-F238E27FC236}">
                <a16:creationId xmlns:a16="http://schemas.microsoft.com/office/drawing/2014/main" id="{7117DAB8-CF1B-A5EC-4FF5-B8DD4A943329}"/>
              </a:ext>
            </a:extLst>
          </p:cNvPr>
          <p:cNvPicPr>
            <a:picLocks noChangeAspect="1"/>
          </p:cNvPicPr>
          <p:nvPr/>
        </p:nvPicPr>
        <p:blipFill>
          <a:blip r:embed="rId3"/>
          <a:stretch>
            <a:fillRect/>
          </a:stretch>
        </p:blipFill>
        <p:spPr>
          <a:xfrm>
            <a:off x="5150545" y="1808167"/>
            <a:ext cx="2367537" cy="1263344"/>
          </a:xfrm>
          <a:prstGeom prst="rect">
            <a:avLst/>
          </a:prstGeom>
          <a:ln>
            <a:solidFill>
              <a:schemeClr val="bg1">
                <a:lumMod val="75000"/>
              </a:schemeClr>
            </a:solidFill>
          </a:ln>
        </p:spPr>
      </p:pic>
      <p:pic>
        <p:nvPicPr>
          <p:cNvPr id="15" name="図 14">
            <a:extLst>
              <a:ext uri="{FF2B5EF4-FFF2-40B4-BE49-F238E27FC236}">
                <a16:creationId xmlns:a16="http://schemas.microsoft.com/office/drawing/2014/main" id="{82BD2536-A835-AF8B-51FD-86C85EFE7C7D}"/>
              </a:ext>
            </a:extLst>
          </p:cNvPr>
          <p:cNvPicPr>
            <a:picLocks noChangeAspect="1"/>
          </p:cNvPicPr>
          <p:nvPr/>
        </p:nvPicPr>
        <p:blipFill>
          <a:blip r:embed="rId4"/>
          <a:stretch>
            <a:fillRect/>
          </a:stretch>
        </p:blipFill>
        <p:spPr>
          <a:xfrm>
            <a:off x="1625918" y="3612662"/>
            <a:ext cx="2362921" cy="1263344"/>
          </a:xfrm>
          <a:prstGeom prst="rect">
            <a:avLst/>
          </a:prstGeom>
          <a:ln>
            <a:solidFill>
              <a:schemeClr val="bg1">
                <a:lumMod val="75000"/>
              </a:schemeClr>
            </a:solidFill>
          </a:ln>
        </p:spPr>
      </p:pic>
      <p:pic>
        <p:nvPicPr>
          <p:cNvPr id="17" name="図 16">
            <a:extLst>
              <a:ext uri="{FF2B5EF4-FFF2-40B4-BE49-F238E27FC236}">
                <a16:creationId xmlns:a16="http://schemas.microsoft.com/office/drawing/2014/main" id="{8ECB766E-5E4C-D692-08AC-D6280CB4DBA3}"/>
              </a:ext>
            </a:extLst>
          </p:cNvPr>
          <p:cNvPicPr>
            <a:picLocks noChangeAspect="1"/>
          </p:cNvPicPr>
          <p:nvPr/>
        </p:nvPicPr>
        <p:blipFill>
          <a:blip r:embed="rId5"/>
          <a:stretch>
            <a:fillRect/>
          </a:stretch>
        </p:blipFill>
        <p:spPr>
          <a:xfrm>
            <a:off x="5155160" y="3605274"/>
            <a:ext cx="2362922" cy="1267038"/>
          </a:xfrm>
          <a:prstGeom prst="rect">
            <a:avLst/>
          </a:prstGeom>
          <a:ln>
            <a:solidFill>
              <a:schemeClr val="bg1">
                <a:lumMod val="75000"/>
              </a:schemeClr>
            </a:solidFill>
          </a:ln>
        </p:spPr>
      </p:pic>
      <p:sp>
        <p:nvSpPr>
          <p:cNvPr id="18" name="テキスト ボックス 17">
            <a:extLst>
              <a:ext uri="{FF2B5EF4-FFF2-40B4-BE49-F238E27FC236}">
                <a16:creationId xmlns:a16="http://schemas.microsoft.com/office/drawing/2014/main" id="{7D614B57-1610-4D6D-281B-3FED5114493B}"/>
              </a:ext>
            </a:extLst>
          </p:cNvPr>
          <p:cNvSpPr txBox="1"/>
          <p:nvPr/>
        </p:nvSpPr>
        <p:spPr>
          <a:xfrm>
            <a:off x="1040456" y="1482665"/>
            <a:ext cx="3736729" cy="338554"/>
          </a:xfrm>
          <a:prstGeom prst="rect">
            <a:avLst/>
          </a:prstGeom>
          <a:noFill/>
        </p:spPr>
        <p:txBody>
          <a:bodyPr wrap="none" rtlCol="0">
            <a:spAutoFit/>
          </a:bodyPr>
          <a:lstStyle/>
          <a:p>
            <a:r>
              <a:rPr kumimoji="1" lang="ja-JP" altLang="en-US" sz="1600" b="1" dirty="0">
                <a:solidFill>
                  <a:schemeClr val="accent6"/>
                </a:solidFill>
              </a:rPr>
              <a:t>①</a:t>
            </a:r>
            <a:r>
              <a:rPr kumimoji="1" lang="en-US" altLang="ja-JP" sz="1600" b="1" dirty="0">
                <a:solidFill>
                  <a:schemeClr val="accent6"/>
                </a:solidFill>
              </a:rPr>
              <a:t>FA</a:t>
            </a:r>
            <a:r>
              <a:rPr kumimoji="1" lang="ja-JP" altLang="en-US" sz="1600" b="1" dirty="0">
                <a:solidFill>
                  <a:schemeClr val="accent6"/>
                </a:solidFill>
              </a:rPr>
              <a:t>汎用検索照会</a:t>
            </a:r>
            <a:r>
              <a:rPr lang="ja-JP" altLang="en-US" sz="1600" b="1" dirty="0">
                <a:solidFill>
                  <a:schemeClr val="accent6"/>
                </a:solidFill>
              </a:rPr>
              <a:t>（売買処理のみ可）</a:t>
            </a:r>
            <a:endParaRPr kumimoji="1" lang="ja-JP" altLang="en-US" sz="1600" b="1" dirty="0">
              <a:solidFill>
                <a:schemeClr val="accent6"/>
              </a:solidFill>
            </a:endParaRPr>
          </a:p>
        </p:txBody>
      </p:sp>
      <p:sp>
        <p:nvSpPr>
          <p:cNvPr id="19" name="テキスト ボックス 18">
            <a:extLst>
              <a:ext uri="{FF2B5EF4-FFF2-40B4-BE49-F238E27FC236}">
                <a16:creationId xmlns:a16="http://schemas.microsoft.com/office/drawing/2014/main" id="{0A772613-DFAB-F5D1-ACD8-1126D0245D91}"/>
              </a:ext>
            </a:extLst>
          </p:cNvPr>
          <p:cNvSpPr txBox="1"/>
          <p:nvPr/>
        </p:nvSpPr>
        <p:spPr>
          <a:xfrm>
            <a:off x="4703097" y="1482665"/>
            <a:ext cx="3467616" cy="338554"/>
          </a:xfrm>
          <a:prstGeom prst="rect">
            <a:avLst/>
          </a:prstGeom>
          <a:noFill/>
        </p:spPr>
        <p:txBody>
          <a:bodyPr wrap="none" rtlCol="0">
            <a:spAutoFit/>
          </a:bodyPr>
          <a:lstStyle/>
          <a:p>
            <a:r>
              <a:rPr lang="ja-JP" altLang="en-US" sz="1600" b="1" dirty="0">
                <a:solidFill>
                  <a:schemeClr val="accent6"/>
                </a:solidFill>
              </a:rPr>
              <a:t>②</a:t>
            </a:r>
            <a:r>
              <a:rPr kumimoji="1" lang="ja-JP" altLang="en-US" sz="1600" b="1" dirty="0">
                <a:solidFill>
                  <a:schemeClr val="accent6"/>
                </a:solidFill>
              </a:rPr>
              <a:t>予測計算指示</a:t>
            </a:r>
            <a:r>
              <a:rPr lang="ja-JP" altLang="en-US" sz="1600" b="1" dirty="0">
                <a:solidFill>
                  <a:schemeClr val="accent6"/>
                </a:solidFill>
              </a:rPr>
              <a:t>（売買処理のみ可）</a:t>
            </a:r>
            <a:endParaRPr kumimoji="1" lang="ja-JP" altLang="en-US" sz="1600" b="1" dirty="0">
              <a:solidFill>
                <a:schemeClr val="accent6"/>
              </a:solidFill>
            </a:endParaRPr>
          </a:p>
        </p:txBody>
      </p:sp>
      <p:sp>
        <p:nvSpPr>
          <p:cNvPr id="20" name="テキスト ボックス 19">
            <a:extLst>
              <a:ext uri="{FF2B5EF4-FFF2-40B4-BE49-F238E27FC236}">
                <a16:creationId xmlns:a16="http://schemas.microsoft.com/office/drawing/2014/main" id="{5994A973-4881-DC4C-100E-4C097D983EDA}"/>
              </a:ext>
            </a:extLst>
          </p:cNvPr>
          <p:cNvSpPr txBox="1"/>
          <p:nvPr/>
        </p:nvSpPr>
        <p:spPr>
          <a:xfrm>
            <a:off x="1040456" y="3240788"/>
            <a:ext cx="3057247" cy="338554"/>
          </a:xfrm>
          <a:prstGeom prst="rect">
            <a:avLst/>
          </a:prstGeom>
          <a:noFill/>
        </p:spPr>
        <p:txBody>
          <a:bodyPr wrap="none" rtlCol="0">
            <a:spAutoFit/>
          </a:bodyPr>
          <a:lstStyle/>
          <a:p>
            <a:r>
              <a:rPr lang="ja-JP" altLang="en-US" sz="1600" b="1" dirty="0">
                <a:solidFill>
                  <a:schemeClr val="accent6"/>
                </a:solidFill>
              </a:rPr>
              <a:t>③償却資産申告書（出力不可）</a:t>
            </a:r>
            <a:endParaRPr kumimoji="1" lang="ja-JP" altLang="en-US" sz="1600" b="1" dirty="0">
              <a:solidFill>
                <a:schemeClr val="accent6"/>
              </a:solidFill>
            </a:endParaRPr>
          </a:p>
        </p:txBody>
      </p:sp>
      <p:sp>
        <p:nvSpPr>
          <p:cNvPr id="21" name="テキスト ボックス 20">
            <a:extLst>
              <a:ext uri="{FF2B5EF4-FFF2-40B4-BE49-F238E27FC236}">
                <a16:creationId xmlns:a16="http://schemas.microsoft.com/office/drawing/2014/main" id="{85987172-4646-B09F-5E48-DCB825AF0525}"/>
              </a:ext>
            </a:extLst>
          </p:cNvPr>
          <p:cNvSpPr txBox="1"/>
          <p:nvPr/>
        </p:nvSpPr>
        <p:spPr>
          <a:xfrm>
            <a:off x="4703097" y="3240788"/>
            <a:ext cx="3336170" cy="338554"/>
          </a:xfrm>
          <a:prstGeom prst="rect">
            <a:avLst/>
          </a:prstGeom>
          <a:noFill/>
        </p:spPr>
        <p:txBody>
          <a:bodyPr wrap="none" rtlCol="0">
            <a:spAutoFit/>
          </a:bodyPr>
          <a:lstStyle/>
          <a:p>
            <a:r>
              <a:rPr lang="ja-JP" altLang="en-US" sz="1600" b="1" dirty="0">
                <a:solidFill>
                  <a:schemeClr val="accent6"/>
                </a:solidFill>
              </a:rPr>
              <a:t>④別表十六（リース関連のみ可）</a:t>
            </a:r>
            <a:endParaRPr kumimoji="1" lang="ja-JP" altLang="en-US" sz="1600" b="1" dirty="0">
              <a:solidFill>
                <a:schemeClr val="accent6"/>
              </a:solidFill>
            </a:endParaRPr>
          </a:p>
        </p:txBody>
      </p:sp>
      <p:sp>
        <p:nvSpPr>
          <p:cNvPr id="8" name="正方形/長方形 7">
            <a:extLst>
              <a:ext uri="{FF2B5EF4-FFF2-40B4-BE49-F238E27FC236}">
                <a16:creationId xmlns:a16="http://schemas.microsoft.com/office/drawing/2014/main" id="{D973D91D-6017-D93B-AD67-733D8555CDB0}"/>
              </a:ext>
            </a:extLst>
          </p:cNvPr>
          <p:cNvSpPr/>
          <p:nvPr/>
        </p:nvSpPr>
        <p:spPr>
          <a:xfrm>
            <a:off x="1725246" y="1830753"/>
            <a:ext cx="720320" cy="4571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A88B8E0-65EF-12BE-6E1D-C4978B2D237E}"/>
              </a:ext>
            </a:extLst>
          </p:cNvPr>
          <p:cNvSpPr/>
          <p:nvPr/>
        </p:nvSpPr>
        <p:spPr>
          <a:xfrm>
            <a:off x="1732142" y="3620030"/>
            <a:ext cx="720320" cy="4571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6E2A9BD-FE90-8F92-2348-AD9778CA8544}"/>
              </a:ext>
            </a:extLst>
          </p:cNvPr>
          <p:cNvSpPr/>
          <p:nvPr/>
        </p:nvSpPr>
        <p:spPr>
          <a:xfrm>
            <a:off x="5292080" y="1817457"/>
            <a:ext cx="720080" cy="4571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26AA7CE-D8B8-1FC0-3AAC-D1A47D304AD8}"/>
              </a:ext>
            </a:extLst>
          </p:cNvPr>
          <p:cNvSpPr/>
          <p:nvPr/>
        </p:nvSpPr>
        <p:spPr>
          <a:xfrm>
            <a:off x="5262731" y="3620029"/>
            <a:ext cx="720320" cy="4571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623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701C7A4-8945-995A-8B11-F108E15800BA}"/>
              </a:ext>
            </a:extLst>
          </p:cNvPr>
          <p:cNvSpPr>
            <a:spLocks noGrp="1"/>
          </p:cNvSpPr>
          <p:nvPr>
            <p:ph type="ftr" sz="quarter" idx="3"/>
          </p:nvPr>
        </p:nvSpPr>
        <p:spPr/>
        <p:txBody>
          <a:bodyPr/>
          <a:lstStyle/>
          <a:p>
            <a:r>
              <a:rPr lang="en-US" altLang="ja-JP"/>
              <a:t>©Canon IT Solutions Inc.  All rights reserved.</a:t>
            </a:r>
            <a:endParaRPr lang="ja-JP" altLang="en-US" dirty="0"/>
          </a:p>
        </p:txBody>
      </p:sp>
      <p:sp>
        <p:nvSpPr>
          <p:cNvPr id="3" name="スライド番号プレースホルダー 2">
            <a:extLst>
              <a:ext uri="{FF2B5EF4-FFF2-40B4-BE49-F238E27FC236}">
                <a16:creationId xmlns:a16="http://schemas.microsoft.com/office/drawing/2014/main" id="{A9096225-8807-DD93-F112-6D4A3BFDB16D}"/>
              </a:ext>
            </a:extLst>
          </p:cNvPr>
          <p:cNvSpPr>
            <a:spLocks noGrp="1"/>
          </p:cNvSpPr>
          <p:nvPr>
            <p:ph type="sldNum" sz="quarter" idx="10"/>
          </p:nvPr>
        </p:nvSpPr>
        <p:spPr/>
        <p:txBody>
          <a:bodyPr/>
          <a:lstStyle/>
          <a:p>
            <a:fld id="{78AE49ED-73EF-499C-8307-28EB0E7CF529}" type="slidenum">
              <a:rPr lang="ja-JP" altLang="en-US" smtClean="0"/>
              <a:pPr/>
              <a:t>32</a:t>
            </a:fld>
            <a:endParaRPr lang="ja-JP" altLang="en-US" dirty="0"/>
          </a:p>
        </p:txBody>
      </p:sp>
      <p:sp>
        <p:nvSpPr>
          <p:cNvPr id="4" name="タイトル 3">
            <a:extLst>
              <a:ext uri="{FF2B5EF4-FFF2-40B4-BE49-F238E27FC236}">
                <a16:creationId xmlns:a16="http://schemas.microsoft.com/office/drawing/2014/main" id="{75AA9A50-ABE4-C2A8-4667-72FCC9E6FEF6}"/>
              </a:ext>
            </a:extLst>
          </p:cNvPr>
          <p:cNvSpPr>
            <a:spLocks noGrp="1"/>
          </p:cNvSpPr>
          <p:nvPr>
            <p:ph type="title"/>
          </p:nvPr>
        </p:nvSpPr>
        <p:spPr/>
        <p:txBody>
          <a:bodyPr/>
          <a:lstStyle/>
          <a:p>
            <a:r>
              <a:rPr kumimoji="1" lang="ja-JP" altLang="en-US" dirty="0"/>
              <a:t>導入・移行スケジュール</a:t>
            </a:r>
          </a:p>
        </p:txBody>
      </p:sp>
    </p:spTree>
    <p:extLst>
      <p:ext uri="{BB962C8B-B14F-4D97-AF65-F5344CB8AC3E}">
        <p14:creationId xmlns:p14="http://schemas.microsoft.com/office/powerpoint/2010/main" val="4232909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a:t>
            </a:r>
            <a:r>
              <a:rPr kumimoji="1" lang="ja-JP" altLang="en-US" sz="1800" dirty="0"/>
              <a:t>スケジュールイメージ</a:t>
            </a:r>
            <a:endParaRPr kumimoji="1" lang="ja-JP" altLang="en-US" dirty="0"/>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a:t>2027</a:t>
            </a:r>
            <a:r>
              <a:rPr kumimoji="1" lang="ja-JP" altLang="en-US" dirty="0"/>
              <a:t>年</a:t>
            </a:r>
            <a:r>
              <a:rPr kumimoji="1" lang="en-US" altLang="ja-JP" dirty="0"/>
              <a:t>4</a:t>
            </a:r>
            <a:r>
              <a:rPr kumimoji="1" lang="ja-JP" altLang="en-US" dirty="0"/>
              <a:t>月適用に向けて、固定資産とリースを追加導入する場合のスケジュールイメージです</a:t>
            </a:r>
            <a:endParaRPr kumimoji="1" lang="en-US" altLang="ja-JP" dirty="0"/>
          </a:p>
        </p:txBody>
      </p:sp>
      <p:graphicFrame>
        <p:nvGraphicFramePr>
          <p:cNvPr id="6" name="表 6">
            <a:extLst>
              <a:ext uri="{FF2B5EF4-FFF2-40B4-BE49-F238E27FC236}">
                <a16:creationId xmlns:a16="http://schemas.microsoft.com/office/drawing/2014/main" id="{D4FD9B7C-0BB4-7E3F-19A3-BE2EDB3D5E1C}"/>
              </a:ext>
            </a:extLst>
          </p:cNvPr>
          <p:cNvGraphicFramePr>
            <a:graphicFrameLocks noGrp="1"/>
          </p:cNvGraphicFramePr>
          <p:nvPr/>
        </p:nvGraphicFramePr>
        <p:xfrm>
          <a:off x="395536" y="1275606"/>
          <a:ext cx="8280924" cy="2279187"/>
        </p:xfrm>
        <a:graphic>
          <a:graphicData uri="http://schemas.openxmlformats.org/drawingml/2006/table">
            <a:tbl>
              <a:tblPr firstRow="1" bandRow="1">
                <a:tableStyleId>{16D9F66E-5EB9-4882-86FB-DCBF35E3C3E4}</a:tableStyleId>
              </a:tblPr>
              <a:tblGrid>
                <a:gridCol w="654540">
                  <a:extLst>
                    <a:ext uri="{9D8B030D-6E8A-4147-A177-3AD203B41FA5}">
                      <a16:colId xmlns:a16="http://schemas.microsoft.com/office/drawing/2014/main" val="1365944174"/>
                    </a:ext>
                  </a:extLst>
                </a:gridCol>
                <a:gridCol w="635532">
                  <a:extLst>
                    <a:ext uri="{9D8B030D-6E8A-4147-A177-3AD203B41FA5}">
                      <a16:colId xmlns:a16="http://schemas.microsoft.com/office/drawing/2014/main" val="274578257"/>
                    </a:ext>
                  </a:extLst>
                </a:gridCol>
                <a:gridCol w="635532">
                  <a:extLst>
                    <a:ext uri="{9D8B030D-6E8A-4147-A177-3AD203B41FA5}">
                      <a16:colId xmlns:a16="http://schemas.microsoft.com/office/drawing/2014/main" val="2234870477"/>
                    </a:ext>
                  </a:extLst>
                </a:gridCol>
                <a:gridCol w="635532">
                  <a:extLst>
                    <a:ext uri="{9D8B030D-6E8A-4147-A177-3AD203B41FA5}">
                      <a16:colId xmlns:a16="http://schemas.microsoft.com/office/drawing/2014/main" val="2109836305"/>
                    </a:ext>
                  </a:extLst>
                </a:gridCol>
                <a:gridCol w="635532">
                  <a:extLst>
                    <a:ext uri="{9D8B030D-6E8A-4147-A177-3AD203B41FA5}">
                      <a16:colId xmlns:a16="http://schemas.microsoft.com/office/drawing/2014/main" val="3653594630"/>
                    </a:ext>
                  </a:extLst>
                </a:gridCol>
                <a:gridCol w="635532">
                  <a:extLst>
                    <a:ext uri="{9D8B030D-6E8A-4147-A177-3AD203B41FA5}">
                      <a16:colId xmlns:a16="http://schemas.microsoft.com/office/drawing/2014/main" val="1602808121"/>
                    </a:ext>
                  </a:extLst>
                </a:gridCol>
                <a:gridCol w="635532">
                  <a:extLst>
                    <a:ext uri="{9D8B030D-6E8A-4147-A177-3AD203B41FA5}">
                      <a16:colId xmlns:a16="http://schemas.microsoft.com/office/drawing/2014/main" val="765148028"/>
                    </a:ext>
                  </a:extLst>
                </a:gridCol>
                <a:gridCol w="635532">
                  <a:extLst>
                    <a:ext uri="{9D8B030D-6E8A-4147-A177-3AD203B41FA5}">
                      <a16:colId xmlns:a16="http://schemas.microsoft.com/office/drawing/2014/main" val="2683484417"/>
                    </a:ext>
                  </a:extLst>
                </a:gridCol>
                <a:gridCol w="635532">
                  <a:extLst>
                    <a:ext uri="{9D8B030D-6E8A-4147-A177-3AD203B41FA5}">
                      <a16:colId xmlns:a16="http://schemas.microsoft.com/office/drawing/2014/main" val="2050282667"/>
                    </a:ext>
                  </a:extLst>
                </a:gridCol>
                <a:gridCol w="635532">
                  <a:extLst>
                    <a:ext uri="{9D8B030D-6E8A-4147-A177-3AD203B41FA5}">
                      <a16:colId xmlns:a16="http://schemas.microsoft.com/office/drawing/2014/main" val="2563972138"/>
                    </a:ext>
                  </a:extLst>
                </a:gridCol>
                <a:gridCol w="635532">
                  <a:extLst>
                    <a:ext uri="{9D8B030D-6E8A-4147-A177-3AD203B41FA5}">
                      <a16:colId xmlns:a16="http://schemas.microsoft.com/office/drawing/2014/main" val="2135351199"/>
                    </a:ext>
                  </a:extLst>
                </a:gridCol>
                <a:gridCol w="635532">
                  <a:extLst>
                    <a:ext uri="{9D8B030D-6E8A-4147-A177-3AD203B41FA5}">
                      <a16:colId xmlns:a16="http://schemas.microsoft.com/office/drawing/2014/main" val="3606468559"/>
                    </a:ext>
                  </a:extLst>
                </a:gridCol>
                <a:gridCol w="635532">
                  <a:extLst>
                    <a:ext uri="{9D8B030D-6E8A-4147-A177-3AD203B41FA5}">
                      <a16:colId xmlns:a16="http://schemas.microsoft.com/office/drawing/2014/main" val="1844128831"/>
                    </a:ext>
                  </a:extLst>
                </a:gridCol>
              </a:tblGrid>
              <a:tr h="243434">
                <a:tc rowSpan="3">
                  <a:txBody>
                    <a:bodyPr/>
                    <a:lstStyle/>
                    <a:p>
                      <a:pPr algn="ctr"/>
                      <a:endParaRPr kumimoji="1" lang="ja-JP" altLang="en-US" sz="1100" dirty="0">
                        <a:latin typeface="+mn-ea"/>
                        <a:ea typeface="+mn-ea"/>
                      </a:endParaRPr>
                    </a:p>
                  </a:txBody>
                  <a:tcPr marL="0" marR="0"/>
                </a:tc>
                <a:tc gridSpan="7">
                  <a:txBody>
                    <a:bodyPr/>
                    <a:lstStyle/>
                    <a:p>
                      <a:pPr algn="ctr"/>
                      <a:r>
                        <a:rPr kumimoji="1" lang="en-US" altLang="ja-JP" sz="1100" dirty="0">
                          <a:latin typeface="+mn-ea"/>
                          <a:ea typeface="+mn-ea"/>
                        </a:rPr>
                        <a:t>2026</a:t>
                      </a:r>
                      <a:r>
                        <a:rPr kumimoji="1" lang="ja-JP" altLang="en-US" sz="1100" dirty="0">
                          <a:latin typeface="+mn-ea"/>
                          <a:ea typeface="+mn-ea"/>
                        </a:rPr>
                        <a:t>年</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gridSpan="5">
                  <a:txBody>
                    <a:bodyPr/>
                    <a:lstStyle/>
                    <a:p>
                      <a:pPr algn="ctr"/>
                      <a:r>
                        <a:rPr kumimoji="1" lang="en-US" altLang="ja-JP" sz="1100" dirty="0"/>
                        <a:t>2027</a:t>
                      </a:r>
                      <a:r>
                        <a:rPr kumimoji="1" lang="ja-JP" altLang="en-US" sz="1100" dirty="0"/>
                        <a:t>年</a:t>
                      </a: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extLst>
                  <a:ext uri="{0D108BD9-81ED-4DB2-BD59-A6C34878D82A}">
                    <a16:rowId xmlns:a16="http://schemas.microsoft.com/office/drawing/2014/main" val="2163891529"/>
                  </a:ext>
                </a:extLst>
              </a:tr>
              <a:tr h="243434">
                <a:tc vMerge="1">
                  <a:txBody>
                    <a:bodyPr/>
                    <a:lstStyle/>
                    <a:p>
                      <a:pPr algn="ctr"/>
                      <a:endParaRPr kumimoji="1" lang="ja-JP" altLang="en-US" sz="1100" dirty="0">
                        <a:latin typeface="+mn-ea"/>
                        <a:ea typeface="+mn-ea"/>
                      </a:endParaRPr>
                    </a:p>
                  </a:txBody>
                  <a:tcPr marL="0" marR="0"/>
                </a:tc>
                <a:tc>
                  <a:txBody>
                    <a:bodyPr/>
                    <a:lstStyle/>
                    <a:p>
                      <a:pPr algn="ctr"/>
                      <a:r>
                        <a:rPr kumimoji="1" lang="en-US" altLang="ja-JP" sz="1100" dirty="0"/>
                        <a:t>6</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7</a:t>
                      </a:r>
                      <a:r>
                        <a:rPr kumimoji="1" lang="ja-JP" altLang="en-US" sz="1100" dirty="0">
                          <a:latin typeface="+mn-ea"/>
                          <a:ea typeface="+mn-ea"/>
                        </a:rPr>
                        <a:t>月</a:t>
                      </a:r>
                    </a:p>
                  </a:txBody>
                  <a:tcPr/>
                </a:tc>
                <a:tc>
                  <a:txBody>
                    <a:bodyPr/>
                    <a:lstStyle/>
                    <a:p>
                      <a:pPr algn="ctr"/>
                      <a:r>
                        <a:rPr kumimoji="1" lang="en-US" altLang="ja-JP" sz="1100" dirty="0">
                          <a:latin typeface="+mn-ea"/>
                          <a:ea typeface="+mn-ea"/>
                        </a:rPr>
                        <a:t>8</a:t>
                      </a:r>
                      <a:r>
                        <a:rPr kumimoji="1" lang="ja-JP" altLang="en-US" sz="1100" dirty="0">
                          <a:latin typeface="+mn-ea"/>
                          <a:ea typeface="+mn-ea"/>
                        </a:rPr>
                        <a:t>月</a:t>
                      </a:r>
                    </a:p>
                  </a:txBody>
                  <a:tcPr/>
                </a:tc>
                <a:tc>
                  <a:txBody>
                    <a:bodyPr/>
                    <a:lstStyle/>
                    <a:p>
                      <a:pPr algn="ctr"/>
                      <a:r>
                        <a:rPr kumimoji="1" lang="en-US" altLang="ja-JP" sz="1100" dirty="0">
                          <a:latin typeface="+mn-ea"/>
                          <a:ea typeface="+mn-ea"/>
                        </a:rPr>
                        <a:t>9</a:t>
                      </a:r>
                      <a:r>
                        <a:rPr kumimoji="1" lang="ja-JP" altLang="en-US" sz="1100" dirty="0">
                          <a:latin typeface="+mn-ea"/>
                          <a:ea typeface="+mn-ea"/>
                        </a:rPr>
                        <a:t>月</a:t>
                      </a:r>
                    </a:p>
                  </a:txBody>
                  <a:tcPr/>
                </a:tc>
                <a:tc>
                  <a:txBody>
                    <a:bodyPr/>
                    <a:lstStyle/>
                    <a:p>
                      <a:pPr algn="ctr"/>
                      <a:r>
                        <a:rPr kumimoji="1" lang="en-US" altLang="ja-JP" sz="1100" dirty="0">
                          <a:latin typeface="+mn-ea"/>
                          <a:ea typeface="+mn-ea"/>
                        </a:rPr>
                        <a:t>10</a:t>
                      </a:r>
                      <a:r>
                        <a:rPr kumimoji="1" lang="ja-JP" altLang="en-US" sz="1100" dirty="0">
                          <a:latin typeface="+mn-ea"/>
                          <a:ea typeface="+mn-ea"/>
                        </a:rPr>
                        <a:t>月</a:t>
                      </a:r>
                    </a:p>
                  </a:txBody>
                  <a:tcPr/>
                </a:tc>
                <a:tc>
                  <a:txBody>
                    <a:bodyPr/>
                    <a:lstStyle/>
                    <a:p>
                      <a:pPr algn="ctr"/>
                      <a:r>
                        <a:rPr kumimoji="1" lang="en-US" altLang="ja-JP" sz="1100" dirty="0"/>
                        <a:t>11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3</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4</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5</a:t>
                      </a:r>
                      <a:r>
                        <a:rPr kumimoji="1" lang="ja-JP" altLang="en-US" sz="1100" dirty="0">
                          <a:latin typeface="+mn-ea"/>
                          <a:ea typeface="+mn-ea"/>
                        </a:rPr>
                        <a:t>月</a:t>
                      </a:r>
                    </a:p>
                  </a:txBody>
                  <a:tcPr/>
                </a:tc>
                <a:extLst>
                  <a:ext uri="{0D108BD9-81ED-4DB2-BD59-A6C34878D82A}">
                    <a16:rowId xmlns:a16="http://schemas.microsoft.com/office/drawing/2014/main" val="2682141551"/>
                  </a:ext>
                </a:extLst>
              </a:tr>
              <a:tr h="243434">
                <a:tc vMerge="1">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2689199569"/>
                  </a:ext>
                </a:extLst>
              </a:tr>
              <a:tr h="1501947">
                <a:tc>
                  <a:txBody>
                    <a:bodyPr/>
                    <a:lstStyle/>
                    <a:p>
                      <a:r>
                        <a:rPr kumimoji="1" lang="ja-JP" altLang="en-US" sz="900" dirty="0"/>
                        <a:t>固定資産</a:t>
                      </a:r>
                      <a:endParaRPr kumimoji="1" lang="en-US" altLang="ja-JP" sz="900" dirty="0"/>
                    </a:p>
                    <a:p>
                      <a:endParaRPr kumimoji="1" lang="en-US" altLang="ja-JP" sz="900" dirty="0"/>
                    </a:p>
                    <a:p>
                      <a:r>
                        <a:rPr kumimoji="1" lang="ja-JP" altLang="en-US" sz="900" dirty="0"/>
                        <a:t>リース</a:t>
                      </a:r>
                      <a:endParaRPr kumimoji="1" lang="ja-JP" altLang="en-US" sz="900" dirty="0">
                        <a:latin typeface="+mn-ea"/>
                        <a:ea typeface="+mn-ea"/>
                      </a:endParaRPr>
                    </a:p>
                  </a:txBody>
                  <a:tcPr anchor="ct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3790197663"/>
                  </a:ext>
                </a:extLst>
              </a:tr>
            </a:tbl>
          </a:graphicData>
        </a:graphic>
      </p:graphicFrame>
      <p:sp>
        <p:nvSpPr>
          <p:cNvPr id="26" name="テキスト ボックス 25">
            <a:extLst>
              <a:ext uri="{FF2B5EF4-FFF2-40B4-BE49-F238E27FC236}">
                <a16:creationId xmlns:a16="http://schemas.microsoft.com/office/drawing/2014/main" id="{0C4B1C8C-65D1-E0F4-4309-9B6E9C12819A}"/>
              </a:ext>
            </a:extLst>
          </p:cNvPr>
          <p:cNvSpPr txBox="1"/>
          <p:nvPr/>
        </p:nvSpPr>
        <p:spPr>
          <a:xfrm>
            <a:off x="4211960" y="1790695"/>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二</a:t>
            </a:r>
            <a:r>
              <a:rPr kumimoji="1" lang="ja-JP" altLang="en-US" sz="600" dirty="0">
                <a:solidFill>
                  <a:srgbClr val="FF0000"/>
                </a:solidFill>
              </a:rPr>
              <a:t>次リリース</a:t>
            </a:r>
          </a:p>
        </p:txBody>
      </p:sp>
      <p:sp>
        <p:nvSpPr>
          <p:cNvPr id="30" name="矢印: 五方向 29">
            <a:extLst>
              <a:ext uri="{FF2B5EF4-FFF2-40B4-BE49-F238E27FC236}">
                <a16:creationId xmlns:a16="http://schemas.microsoft.com/office/drawing/2014/main" id="{A0826186-DA2C-5485-4629-8307A03FC3FB}"/>
              </a:ext>
            </a:extLst>
          </p:cNvPr>
          <p:cNvSpPr/>
          <p:nvPr/>
        </p:nvSpPr>
        <p:spPr>
          <a:xfrm>
            <a:off x="3599692" y="2492756"/>
            <a:ext cx="1260340" cy="295018"/>
          </a:xfrm>
          <a:prstGeom prst="homePlate">
            <a:avLst>
              <a:gd name="adj" fmla="val 34514"/>
            </a:avLst>
          </a:prstGeom>
          <a:solidFill>
            <a:schemeClr val="accent5">
              <a:lumMod val="20000"/>
              <a:lumOff val="80000"/>
            </a:schemeClr>
          </a:solidFill>
          <a:ln w="158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適合調査</a:t>
            </a:r>
          </a:p>
        </p:txBody>
      </p:sp>
      <p:sp>
        <p:nvSpPr>
          <p:cNvPr id="31" name="矢印: 五方向 30">
            <a:extLst>
              <a:ext uri="{FF2B5EF4-FFF2-40B4-BE49-F238E27FC236}">
                <a16:creationId xmlns:a16="http://schemas.microsoft.com/office/drawing/2014/main" id="{2A19746E-8E6A-AC73-F34A-4A39157A6609}"/>
              </a:ext>
            </a:extLst>
          </p:cNvPr>
          <p:cNvSpPr/>
          <p:nvPr/>
        </p:nvSpPr>
        <p:spPr>
          <a:xfrm>
            <a:off x="4895839" y="2505445"/>
            <a:ext cx="1224528" cy="282329"/>
          </a:xfrm>
          <a:prstGeom prst="homePlate">
            <a:avLst>
              <a:gd name="adj" fmla="val 31073"/>
            </a:avLst>
          </a:prstGeom>
          <a:solidFill>
            <a:schemeClr val="accent1">
              <a:lumMod val="20000"/>
              <a:lumOff val="80000"/>
            </a:schemeClr>
          </a:solidFill>
          <a:ln w="158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マスタ設定</a:t>
            </a:r>
          </a:p>
        </p:txBody>
      </p:sp>
      <p:sp>
        <p:nvSpPr>
          <p:cNvPr id="32" name="矢印: 五方向 31">
            <a:extLst>
              <a:ext uri="{FF2B5EF4-FFF2-40B4-BE49-F238E27FC236}">
                <a16:creationId xmlns:a16="http://schemas.microsoft.com/office/drawing/2014/main" id="{B5138C1A-B48E-496F-0DF0-582D9CE526DA}"/>
              </a:ext>
            </a:extLst>
          </p:cNvPr>
          <p:cNvSpPr/>
          <p:nvPr/>
        </p:nvSpPr>
        <p:spPr>
          <a:xfrm>
            <a:off x="5796136" y="2793477"/>
            <a:ext cx="1584176" cy="282329"/>
          </a:xfrm>
          <a:prstGeom prst="homePlate">
            <a:avLst>
              <a:gd name="adj" fmla="val 31073"/>
            </a:avLst>
          </a:prstGeom>
          <a:solidFill>
            <a:schemeClr val="accent2">
              <a:lumMod val="20000"/>
              <a:lumOff val="80000"/>
            </a:schemeClr>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固定資産移行</a:t>
            </a:r>
          </a:p>
        </p:txBody>
      </p:sp>
      <p:sp>
        <p:nvSpPr>
          <p:cNvPr id="2" name="テキスト ボックス 1">
            <a:extLst>
              <a:ext uri="{FF2B5EF4-FFF2-40B4-BE49-F238E27FC236}">
                <a16:creationId xmlns:a16="http://schemas.microsoft.com/office/drawing/2014/main" id="{D8E8ADB6-16A6-3523-3532-7C2D308357B4}"/>
              </a:ext>
            </a:extLst>
          </p:cNvPr>
          <p:cNvSpPr txBox="1"/>
          <p:nvPr/>
        </p:nvSpPr>
        <p:spPr>
          <a:xfrm>
            <a:off x="971600" y="1779662"/>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一</a:t>
            </a:r>
            <a:r>
              <a:rPr kumimoji="1" lang="ja-JP" altLang="en-US" sz="600" dirty="0">
                <a:solidFill>
                  <a:srgbClr val="FF0000"/>
                </a:solidFill>
              </a:rPr>
              <a:t>次リリース</a:t>
            </a:r>
          </a:p>
        </p:txBody>
      </p:sp>
      <p:sp>
        <p:nvSpPr>
          <p:cNvPr id="8" name="矢印: 五方向 7">
            <a:extLst>
              <a:ext uri="{FF2B5EF4-FFF2-40B4-BE49-F238E27FC236}">
                <a16:creationId xmlns:a16="http://schemas.microsoft.com/office/drawing/2014/main" id="{4FF8C6D4-3AA0-A2B4-628B-5CB532EB8DDC}"/>
              </a:ext>
            </a:extLst>
          </p:cNvPr>
          <p:cNvSpPr/>
          <p:nvPr/>
        </p:nvSpPr>
        <p:spPr>
          <a:xfrm>
            <a:off x="1043608" y="2124961"/>
            <a:ext cx="6336704" cy="230765"/>
          </a:xfrm>
          <a:prstGeom prst="homePlate">
            <a:avLst>
              <a:gd name="adj" fmla="val 34514"/>
            </a:avLst>
          </a:prstGeom>
          <a:solidFill>
            <a:schemeClr val="bg1"/>
          </a:solid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900" dirty="0">
                <a:solidFill>
                  <a:schemeClr val="tx1"/>
                </a:solidFill>
              </a:rPr>
              <a:t>既存システムでの処理</a:t>
            </a:r>
          </a:p>
        </p:txBody>
      </p:sp>
      <p:sp>
        <p:nvSpPr>
          <p:cNvPr id="9" name="矢印: 五方向 8">
            <a:extLst>
              <a:ext uri="{FF2B5EF4-FFF2-40B4-BE49-F238E27FC236}">
                <a16:creationId xmlns:a16="http://schemas.microsoft.com/office/drawing/2014/main" id="{36E3AAF0-C38F-ECF2-C248-370373445941}"/>
              </a:ext>
            </a:extLst>
          </p:cNvPr>
          <p:cNvSpPr/>
          <p:nvPr/>
        </p:nvSpPr>
        <p:spPr>
          <a:xfrm>
            <a:off x="6120368" y="2496890"/>
            <a:ext cx="1259944" cy="282329"/>
          </a:xfrm>
          <a:prstGeom prst="homePlate">
            <a:avLst>
              <a:gd name="adj" fmla="val 31073"/>
            </a:avLst>
          </a:prstGeom>
          <a:solidFill>
            <a:schemeClr val="accent4">
              <a:lumMod val="40000"/>
              <a:lumOff val="6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操作習得</a:t>
            </a:r>
            <a:endParaRPr kumimoji="1" lang="en-US" altLang="ja-JP" sz="1000" dirty="0">
              <a:solidFill>
                <a:schemeClr val="tx1"/>
              </a:solidFill>
            </a:endParaRPr>
          </a:p>
          <a:p>
            <a:pPr algn="ctr"/>
            <a:r>
              <a:rPr kumimoji="1" lang="ja-JP" altLang="en-US" sz="1000" dirty="0">
                <a:solidFill>
                  <a:schemeClr val="tx1"/>
                </a:solidFill>
              </a:rPr>
              <a:t>テスト</a:t>
            </a:r>
          </a:p>
        </p:txBody>
      </p:sp>
      <p:sp>
        <p:nvSpPr>
          <p:cNvPr id="11" name="矢印: 五方向 10">
            <a:extLst>
              <a:ext uri="{FF2B5EF4-FFF2-40B4-BE49-F238E27FC236}">
                <a16:creationId xmlns:a16="http://schemas.microsoft.com/office/drawing/2014/main" id="{FBD4DDCD-86E0-54F2-016D-2AC3FFF419AF}"/>
              </a:ext>
            </a:extLst>
          </p:cNvPr>
          <p:cNvSpPr/>
          <p:nvPr/>
        </p:nvSpPr>
        <p:spPr>
          <a:xfrm>
            <a:off x="6372200" y="3098490"/>
            <a:ext cx="1008112"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sz="1200" dirty="0">
                <a:solidFill>
                  <a:schemeClr val="tx1"/>
                </a:solidFill>
              </a:rPr>
              <a:t>リース</a:t>
            </a:r>
            <a:r>
              <a:rPr kumimoji="1" lang="ja-JP" altLang="en-US" sz="1200" dirty="0">
                <a:solidFill>
                  <a:schemeClr val="tx1"/>
                </a:solidFill>
              </a:rPr>
              <a:t>移行</a:t>
            </a:r>
          </a:p>
        </p:txBody>
      </p:sp>
      <p:sp>
        <p:nvSpPr>
          <p:cNvPr id="12" name="矢印: 五方向 11">
            <a:extLst>
              <a:ext uri="{FF2B5EF4-FFF2-40B4-BE49-F238E27FC236}">
                <a16:creationId xmlns:a16="http://schemas.microsoft.com/office/drawing/2014/main" id="{111E6A3E-A67F-DA8B-7B19-025F82E182D3}"/>
              </a:ext>
            </a:extLst>
          </p:cNvPr>
          <p:cNvSpPr/>
          <p:nvPr/>
        </p:nvSpPr>
        <p:spPr>
          <a:xfrm>
            <a:off x="1043608" y="2506795"/>
            <a:ext cx="2548550" cy="295018"/>
          </a:xfrm>
          <a:prstGeom prst="homePlate">
            <a:avLst>
              <a:gd name="adj" fmla="val 34514"/>
            </a:avLst>
          </a:prstGeom>
          <a:solidFill>
            <a:schemeClr val="bg1"/>
          </a:solidFill>
          <a:ln w="158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方針決定・準備など</a:t>
            </a:r>
          </a:p>
        </p:txBody>
      </p:sp>
      <p:sp>
        <p:nvSpPr>
          <p:cNvPr id="13" name="テキスト ボックス 12">
            <a:extLst>
              <a:ext uri="{FF2B5EF4-FFF2-40B4-BE49-F238E27FC236}">
                <a16:creationId xmlns:a16="http://schemas.microsoft.com/office/drawing/2014/main" id="{60098975-BE7C-4063-F5C8-3AEDFE3D0ADC}"/>
              </a:ext>
            </a:extLst>
          </p:cNvPr>
          <p:cNvSpPr txBox="1"/>
          <p:nvPr/>
        </p:nvSpPr>
        <p:spPr>
          <a:xfrm>
            <a:off x="7380312" y="1790695"/>
            <a:ext cx="720080" cy="276999"/>
          </a:xfrm>
          <a:prstGeom prst="rect">
            <a:avLst/>
          </a:prstGeom>
          <a:noFill/>
        </p:spPr>
        <p:txBody>
          <a:bodyPr wrap="square" rtlCol="0">
            <a:spAutoFit/>
          </a:bodyPr>
          <a:lstStyle/>
          <a:p>
            <a:r>
              <a:rPr kumimoji="1" lang="ja-JP" altLang="en-US" sz="600" dirty="0">
                <a:solidFill>
                  <a:srgbClr val="FF0000"/>
                </a:solidFill>
              </a:rPr>
              <a:t>★新リース会計</a:t>
            </a:r>
            <a:endParaRPr kumimoji="1" lang="en-US" altLang="ja-JP" sz="600" dirty="0">
              <a:solidFill>
                <a:srgbClr val="FF0000"/>
              </a:solidFill>
            </a:endParaRPr>
          </a:p>
          <a:p>
            <a:r>
              <a:rPr lang="ja-JP" altLang="en-US" sz="600" dirty="0">
                <a:solidFill>
                  <a:srgbClr val="FF0000"/>
                </a:solidFill>
              </a:rPr>
              <a:t>　基準適用</a:t>
            </a:r>
            <a:endParaRPr kumimoji="1" lang="ja-JP" altLang="en-US" sz="600" dirty="0">
              <a:solidFill>
                <a:srgbClr val="FF0000"/>
              </a:solidFill>
            </a:endParaRPr>
          </a:p>
        </p:txBody>
      </p:sp>
      <p:sp>
        <p:nvSpPr>
          <p:cNvPr id="14" name="テキスト ボックス 13">
            <a:extLst>
              <a:ext uri="{FF2B5EF4-FFF2-40B4-BE49-F238E27FC236}">
                <a16:creationId xmlns:a16="http://schemas.microsoft.com/office/drawing/2014/main" id="{3DCFE399-3BE3-62D4-EB4A-0F11F2F43829}"/>
              </a:ext>
            </a:extLst>
          </p:cNvPr>
          <p:cNvSpPr txBox="1"/>
          <p:nvPr/>
        </p:nvSpPr>
        <p:spPr>
          <a:xfrm>
            <a:off x="251520" y="4495190"/>
            <a:ext cx="8568952" cy="236800"/>
          </a:xfrm>
          <a:prstGeom prst="rect">
            <a:avLst/>
          </a:prstGeom>
          <a:noFill/>
        </p:spPr>
        <p:txBody>
          <a:bodyPr wrap="none" rtlCol="0" anchor="t" anchorCtr="0">
            <a:noAutofit/>
          </a:bodyPr>
          <a:lstStyle/>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月に新リース会計基準の必要要件への対応、</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11</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月に新規帳票とその他リース機能のリリースを予定しています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□上記は、</a:t>
            </a:r>
            <a:r>
              <a:rPr lang="en-US" altLang="ja-JP" sz="1000" dirty="0" err="1">
                <a:solidFill>
                  <a:schemeClr val="tx1">
                    <a:lumMod val="75000"/>
                    <a:lumOff val="25000"/>
                  </a:schemeClr>
                </a:solidFill>
                <a:latin typeface="メイリオ" pitchFamily="50" charset="-128"/>
                <a:ea typeface="メイリオ" pitchFamily="50" charset="-128"/>
                <a:cs typeface="メイリオ" pitchFamily="50" charset="-128"/>
              </a:rPr>
              <a:t>SuperStream</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-NX</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統合会計をご利用中で、固定資産・リースを追加導入する際の標準的な作業を前提としたスケジュールイメージとなります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　詳細要件や体制を加味して決定してください</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p:txBody>
      </p:sp>
      <p:cxnSp>
        <p:nvCxnSpPr>
          <p:cNvPr id="37" name="直線コネクタ 36">
            <a:extLst>
              <a:ext uri="{FF2B5EF4-FFF2-40B4-BE49-F238E27FC236}">
                <a16:creationId xmlns:a16="http://schemas.microsoft.com/office/drawing/2014/main" id="{F7A14A1B-4489-3896-A2A9-D8A294434C87}"/>
              </a:ext>
            </a:extLst>
          </p:cNvPr>
          <p:cNvCxnSpPr>
            <a:cxnSpLocks/>
          </p:cNvCxnSpPr>
          <p:nvPr/>
        </p:nvCxnSpPr>
        <p:spPr>
          <a:xfrm>
            <a:off x="7416420" y="1563638"/>
            <a:ext cx="0" cy="19911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吹き出し: 線 37">
            <a:extLst>
              <a:ext uri="{FF2B5EF4-FFF2-40B4-BE49-F238E27FC236}">
                <a16:creationId xmlns:a16="http://schemas.microsoft.com/office/drawing/2014/main" id="{97DE57A0-AFC9-8A43-F906-A6DEBD58E639}"/>
              </a:ext>
            </a:extLst>
          </p:cNvPr>
          <p:cNvSpPr/>
          <p:nvPr/>
        </p:nvSpPr>
        <p:spPr>
          <a:xfrm>
            <a:off x="7740351" y="2056661"/>
            <a:ext cx="1116319" cy="349463"/>
          </a:xfrm>
          <a:prstGeom prst="borderCallout1">
            <a:avLst>
              <a:gd name="adj1" fmla="val 18750"/>
              <a:gd name="adj2" fmla="val -8333"/>
              <a:gd name="adj3" fmla="val 77475"/>
              <a:gd name="adj4" fmla="val -28658"/>
            </a:avLst>
          </a:prstGeom>
          <a:solidFill>
            <a:schemeClr val="accent3">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新リース開始</a:t>
            </a:r>
          </a:p>
        </p:txBody>
      </p:sp>
      <p:sp>
        <p:nvSpPr>
          <p:cNvPr id="42" name="矢印: 五方向 41">
            <a:extLst>
              <a:ext uri="{FF2B5EF4-FFF2-40B4-BE49-F238E27FC236}">
                <a16:creationId xmlns:a16="http://schemas.microsoft.com/office/drawing/2014/main" id="{8FFC28DB-1125-4141-10EF-46B3EF6C5C0C}"/>
              </a:ext>
            </a:extLst>
          </p:cNvPr>
          <p:cNvSpPr/>
          <p:nvPr/>
        </p:nvSpPr>
        <p:spPr>
          <a:xfrm>
            <a:off x="7416420" y="2793477"/>
            <a:ext cx="1252506" cy="282329"/>
          </a:xfrm>
          <a:prstGeom prst="homePlate">
            <a:avLst>
              <a:gd name="adj" fmla="val 31073"/>
            </a:avLst>
          </a:prstGeom>
          <a:solidFill>
            <a:schemeClr val="accent2">
              <a:lumMod val="20000"/>
              <a:lumOff val="80000"/>
            </a:schemeClr>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3" name="矢印: 五方向 42">
            <a:extLst>
              <a:ext uri="{FF2B5EF4-FFF2-40B4-BE49-F238E27FC236}">
                <a16:creationId xmlns:a16="http://schemas.microsoft.com/office/drawing/2014/main" id="{ACC29BC6-6421-CB5A-F03D-30CA7781ACD7}"/>
              </a:ext>
            </a:extLst>
          </p:cNvPr>
          <p:cNvSpPr/>
          <p:nvPr/>
        </p:nvSpPr>
        <p:spPr>
          <a:xfrm>
            <a:off x="7416511" y="3098490"/>
            <a:ext cx="1259944"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4" name="テキスト プレースホルダー 1">
            <a:extLst>
              <a:ext uri="{FF2B5EF4-FFF2-40B4-BE49-F238E27FC236}">
                <a16:creationId xmlns:a16="http://schemas.microsoft.com/office/drawing/2014/main" id="{06B3CD45-CCE8-2C8B-8721-14465D052706}"/>
              </a:ext>
            </a:extLst>
          </p:cNvPr>
          <p:cNvSpPr txBox="1">
            <a:spLocks/>
          </p:cNvSpPr>
          <p:nvPr/>
        </p:nvSpPr>
        <p:spPr>
          <a:xfrm>
            <a:off x="832325" y="3579862"/>
            <a:ext cx="3590919" cy="90088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kumimoji="1" lang="ja-JP" altLang="en-US" sz="1300" dirty="0"/>
              <a:t>～</a:t>
            </a:r>
            <a:r>
              <a:rPr kumimoji="1" lang="en-US" altLang="ja-JP" sz="1300" dirty="0"/>
              <a:t>2026</a:t>
            </a:r>
            <a:r>
              <a:rPr kumimoji="1" lang="ja-JP" altLang="en-US" sz="1300" dirty="0"/>
              <a:t>年</a:t>
            </a:r>
            <a:r>
              <a:rPr kumimoji="1" lang="en-US" altLang="ja-JP" sz="1300" dirty="0"/>
              <a:t>9</a:t>
            </a:r>
            <a:r>
              <a:rPr kumimoji="1" lang="ja-JP" altLang="en-US" sz="1300" dirty="0"/>
              <a:t>月　　方針決定・準備など</a:t>
            </a:r>
            <a:endParaRPr kumimoji="1" lang="en-US" altLang="ja-JP" sz="1300" dirty="0"/>
          </a:p>
          <a:p>
            <a:pPr>
              <a:lnSpc>
                <a:spcPts val="1500"/>
              </a:lnSpc>
            </a:pPr>
            <a:r>
              <a:rPr lang="ja-JP" altLang="en-US" sz="1300" dirty="0"/>
              <a:t>・</a:t>
            </a:r>
            <a:r>
              <a:rPr lang="en-US" altLang="ja-JP" sz="1300" dirty="0"/>
              <a:t>2026</a:t>
            </a:r>
            <a:r>
              <a:rPr lang="ja-JP" altLang="en-US" sz="1300" dirty="0"/>
              <a:t>年</a:t>
            </a:r>
            <a:r>
              <a:rPr lang="en-US" altLang="ja-JP" sz="1300" dirty="0"/>
              <a:t>10</a:t>
            </a:r>
            <a:r>
              <a:rPr lang="ja-JP" altLang="en-US" sz="1300" dirty="0"/>
              <a:t>月～ 　適合調査</a:t>
            </a:r>
            <a:endParaRPr lang="en-US" altLang="ja-JP" sz="1300" dirty="0"/>
          </a:p>
          <a:p>
            <a:pPr>
              <a:lnSpc>
                <a:spcPts val="1500"/>
              </a:lnSpc>
            </a:pPr>
            <a:r>
              <a:rPr kumimoji="1" lang="ja-JP" altLang="en-US" sz="1300" dirty="0"/>
              <a:t>・</a:t>
            </a:r>
            <a:r>
              <a:rPr kumimoji="1" lang="en-US" altLang="ja-JP" sz="1300" dirty="0"/>
              <a:t>2026</a:t>
            </a:r>
            <a:r>
              <a:rPr kumimoji="1" lang="ja-JP" altLang="en-US" sz="1300" dirty="0"/>
              <a:t>年</a:t>
            </a:r>
            <a:r>
              <a:rPr kumimoji="1" lang="en-US" altLang="ja-JP" sz="1300" dirty="0"/>
              <a:t>12</a:t>
            </a:r>
            <a:r>
              <a:rPr kumimoji="1" lang="ja-JP" altLang="en-US" sz="1300" dirty="0"/>
              <a:t>月～ 　マスタ設定</a:t>
            </a:r>
            <a:endParaRPr kumimoji="1"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1</a:t>
            </a:r>
            <a:r>
              <a:rPr lang="ja-JP" altLang="en-US" sz="1300" dirty="0"/>
              <a:t>月～　　固定資産移行　</a:t>
            </a:r>
            <a:endParaRPr kumimoji="1" lang="en-US" altLang="ja-JP" sz="1300" dirty="0"/>
          </a:p>
        </p:txBody>
      </p:sp>
      <p:sp>
        <p:nvSpPr>
          <p:cNvPr id="46" name="テキスト プレースホルダー 1">
            <a:extLst>
              <a:ext uri="{FF2B5EF4-FFF2-40B4-BE49-F238E27FC236}">
                <a16:creationId xmlns:a16="http://schemas.microsoft.com/office/drawing/2014/main" id="{784D52AD-291B-D1A4-2644-24AC14D46A3F}"/>
              </a:ext>
            </a:extLst>
          </p:cNvPr>
          <p:cNvSpPr txBox="1">
            <a:spLocks/>
          </p:cNvSpPr>
          <p:nvPr/>
        </p:nvSpPr>
        <p:spPr>
          <a:xfrm>
            <a:off x="4427984" y="3579862"/>
            <a:ext cx="4243731" cy="95123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lang="en-US" altLang="ja-JP" sz="1300" dirty="0"/>
              <a:t>2027</a:t>
            </a:r>
            <a:r>
              <a:rPr lang="ja-JP" altLang="en-US" sz="1300" dirty="0"/>
              <a:t>年</a:t>
            </a:r>
            <a:r>
              <a:rPr lang="en-US" altLang="ja-JP" sz="1300" dirty="0"/>
              <a:t>2</a:t>
            </a:r>
            <a:r>
              <a:rPr lang="ja-JP" altLang="en-US" sz="1300" dirty="0"/>
              <a:t>月～　 操作習得</a:t>
            </a:r>
            <a:r>
              <a:rPr lang="en-US" altLang="ja-JP" sz="1300" dirty="0"/>
              <a:t>/</a:t>
            </a:r>
            <a:r>
              <a:rPr lang="ja-JP" altLang="en-US" sz="1300" dirty="0"/>
              <a:t>テスト</a:t>
            </a:r>
            <a:endParaRPr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2</a:t>
            </a:r>
            <a:r>
              <a:rPr kumimoji="1" lang="ja-JP" altLang="en-US" sz="1300" dirty="0"/>
              <a:t>月～ 　リース移行</a:t>
            </a:r>
            <a:endParaRPr kumimoji="1" lang="en-US" altLang="ja-JP" sz="1300" dirty="0"/>
          </a:p>
          <a:p>
            <a:pPr>
              <a:lnSpc>
                <a:spcPts val="1500"/>
              </a:lnSpc>
            </a:pPr>
            <a:r>
              <a:rPr lang="ja-JP" altLang="en-US" sz="1300" dirty="0">
                <a:solidFill>
                  <a:srgbClr val="FF0000"/>
                </a:solidFill>
              </a:rPr>
              <a:t>・</a:t>
            </a:r>
            <a:r>
              <a:rPr lang="en-US" altLang="ja-JP" sz="1300" b="1" u="sng" dirty="0">
                <a:solidFill>
                  <a:srgbClr val="FF0000"/>
                </a:solidFill>
              </a:rPr>
              <a:t>2027</a:t>
            </a:r>
            <a:r>
              <a:rPr lang="ja-JP" altLang="en-US" sz="1300" b="1" u="sng" dirty="0">
                <a:solidFill>
                  <a:srgbClr val="FF0000"/>
                </a:solidFill>
              </a:rPr>
              <a:t>年</a:t>
            </a:r>
            <a:r>
              <a:rPr lang="en-US" altLang="ja-JP" sz="1300" b="1" u="sng" dirty="0">
                <a:solidFill>
                  <a:srgbClr val="FF0000"/>
                </a:solidFill>
              </a:rPr>
              <a:t>4</a:t>
            </a:r>
            <a:r>
              <a:rPr lang="ja-JP" altLang="en-US" sz="1300" b="1" u="sng" dirty="0">
                <a:solidFill>
                  <a:srgbClr val="FF0000"/>
                </a:solidFill>
              </a:rPr>
              <a:t>月～ 　新リース開始</a:t>
            </a:r>
            <a:r>
              <a:rPr lang="en-US" altLang="ja-JP" sz="1300" b="1" u="sng" dirty="0">
                <a:solidFill>
                  <a:srgbClr val="FF0000"/>
                </a:solidFill>
              </a:rPr>
              <a:t>/</a:t>
            </a:r>
            <a:r>
              <a:rPr lang="ja-JP" altLang="en-US" sz="1300" b="1" u="sng" dirty="0">
                <a:solidFill>
                  <a:srgbClr val="FF0000"/>
                </a:solidFill>
              </a:rPr>
              <a:t>本稼働</a:t>
            </a:r>
            <a:endParaRPr lang="en-US" altLang="ja-JP" sz="1300" b="1" u="sng" dirty="0">
              <a:solidFill>
                <a:srgbClr val="FF0000"/>
              </a:solidFill>
            </a:endParaRPr>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216001"/>
            <a:ext cx="2160240" cy="513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固定資産</a:t>
            </a:r>
            <a:r>
              <a:rPr lang="en-US" altLang="ja-JP" sz="1400" dirty="0">
                <a:solidFill>
                  <a:schemeClr val="bg2"/>
                </a:solidFill>
              </a:rPr>
              <a:t>/</a:t>
            </a:r>
            <a:r>
              <a:rPr kumimoji="1" lang="ja-JP" altLang="en-US" sz="1400" dirty="0">
                <a:solidFill>
                  <a:schemeClr val="bg2"/>
                </a:solidFill>
              </a:rPr>
              <a:t>リースを</a:t>
            </a:r>
            <a:endParaRPr kumimoji="1" lang="en-US" altLang="ja-JP" sz="1400" dirty="0">
              <a:solidFill>
                <a:schemeClr val="bg2"/>
              </a:solidFill>
            </a:endParaRPr>
          </a:p>
          <a:p>
            <a:pPr algn="ctr"/>
            <a:r>
              <a:rPr lang="ja-JP" altLang="en-US" sz="1400" dirty="0">
                <a:solidFill>
                  <a:schemeClr val="bg2"/>
                </a:solidFill>
              </a:rPr>
              <a:t>追加導入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C9A39341-3FD4-1999-496B-75593FCC4C05}"/>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452607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導入・移行作業</a:t>
            </a:r>
            <a:endParaRPr kumimoji="1" lang="ja-JP" altLang="en-US" dirty="0"/>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216001"/>
            <a:ext cx="2160240" cy="513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固定資産</a:t>
            </a:r>
            <a:r>
              <a:rPr lang="en-US" altLang="ja-JP" sz="1400" dirty="0">
                <a:solidFill>
                  <a:schemeClr val="bg2"/>
                </a:solidFill>
              </a:rPr>
              <a:t>/</a:t>
            </a:r>
            <a:r>
              <a:rPr kumimoji="1" lang="ja-JP" altLang="en-US" sz="1400" dirty="0">
                <a:solidFill>
                  <a:schemeClr val="bg2"/>
                </a:solidFill>
              </a:rPr>
              <a:t>リースを</a:t>
            </a:r>
            <a:endParaRPr kumimoji="1" lang="en-US" altLang="ja-JP" sz="1400" dirty="0">
              <a:solidFill>
                <a:schemeClr val="bg2"/>
              </a:solidFill>
            </a:endParaRPr>
          </a:p>
          <a:p>
            <a:pPr algn="ctr"/>
            <a:r>
              <a:rPr lang="ja-JP" altLang="en-US" sz="1400" dirty="0">
                <a:solidFill>
                  <a:schemeClr val="bg2"/>
                </a:solidFill>
              </a:rPr>
              <a:t>追加導入</a:t>
            </a:r>
            <a:endParaRPr kumimoji="1" lang="en-US" altLang="ja-JP" sz="1400" dirty="0">
              <a:solidFill>
                <a:schemeClr val="bg2"/>
              </a:solidFill>
            </a:endParaRPr>
          </a:p>
        </p:txBody>
      </p:sp>
      <p:graphicFrame>
        <p:nvGraphicFramePr>
          <p:cNvPr id="4" name="表 3">
            <a:extLst>
              <a:ext uri="{FF2B5EF4-FFF2-40B4-BE49-F238E27FC236}">
                <a16:creationId xmlns:a16="http://schemas.microsoft.com/office/drawing/2014/main" id="{790B7629-DA77-C1C8-3A05-C391F58DE83C}"/>
              </a:ext>
            </a:extLst>
          </p:cNvPr>
          <p:cNvGraphicFramePr>
            <a:graphicFrameLocks noGrp="1"/>
          </p:cNvGraphicFramePr>
          <p:nvPr>
            <p:extLst>
              <p:ext uri="{D42A27DB-BD31-4B8C-83A1-F6EECF244321}">
                <p14:modId xmlns:p14="http://schemas.microsoft.com/office/powerpoint/2010/main" val="1140652177"/>
              </p:ext>
            </p:extLst>
          </p:nvPr>
        </p:nvGraphicFramePr>
        <p:xfrm>
          <a:off x="252000" y="1282816"/>
          <a:ext cx="8712488" cy="3627120"/>
        </p:xfrm>
        <a:graphic>
          <a:graphicData uri="http://schemas.openxmlformats.org/drawingml/2006/table">
            <a:tbl>
              <a:tblPr firstRow="1" bandRow="1">
                <a:tableStyleId>{93296810-A885-4BE3-A3E7-6D5BEEA58F35}</a:tableStyleId>
              </a:tblPr>
              <a:tblGrid>
                <a:gridCol w="633114">
                  <a:extLst>
                    <a:ext uri="{9D8B030D-6E8A-4147-A177-3AD203B41FA5}">
                      <a16:colId xmlns:a16="http://schemas.microsoft.com/office/drawing/2014/main" val="142432639"/>
                    </a:ext>
                  </a:extLst>
                </a:gridCol>
                <a:gridCol w="1981734">
                  <a:extLst>
                    <a:ext uri="{9D8B030D-6E8A-4147-A177-3AD203B41FA5}">
                      <a16:colId xmlns:a16="http://schemas.microsoft.com/office/drawing/2014/main" val="522205720"/>
                    </a:ext>
                  </a:extLst>
                </a:gridCol>
                <a:gridCol w="3572417">
                  <a:extLst>
                    <a:ext uri="{9D8B030D-6E8A-4147-A177-3AD203B41FA5}">
                      <a16:colId xmlns:a16="http://schemas.microsoft.com/office/drawing/2014/main" val="2811834927"/>
                    </a:ext>
                  </a:extLst>
                </a:gridCol>
                <a:gridCol w="2525223">
                  <a:extLst>
                    <a:ext uri="{9D8B030D-6E8A-4147-A177-3AD203B41FA5}">
                      <a16:colId xmlns:a16="http://schemas.microsoft.com/office/drawing/2014/main" val="3981539716"/>
                    </a:ext>
                  </a:extLst>
                </a:gridCol>
              </a:tblGrid>
              <a:tr h="246102">
                <a:tc>
                  <a:txBody>
                    <a:bodyPr/>
                    <a:lstStyle/>
                    <a:p>
                      <a:r>
                        <a:rPr kumimoji="1" lang="en-US" altLang="ja-JP" sz="1200" dirty="0"/>
                        <a:t>No</a:t>
                      </a:r>
                      <a:endParaRPr kumimoji="1" lang="ja-JP" altLang="en-US" sz="1200" dirty="0"/>
                    </a:p>
                  </a:txBody>
                  <a:tcPr/>
                </a:tc>
                <a:tc>
                  <a:txBody>
                    <a:bodyPr/>
                    <a:lstStyle/>
                    <a:p>
                      <a:r>
                        <a:rPr kumimoji="1" lang="ja-JP" altLang="en-US" sz="1200" dirty="0"/>
                        <a:t>フェーズ</a:t>
                      </a:r>
                    </a:p>
                  </a:txBody>
                  <a:tcPr/>
                </a:tc>
                <a:tc>
                  <a:txBody>
                    <a:bodyPr/>
                    <a:lstStyle/>
                    <a:p>
                      <a:r>
                        <a:rPr kumimoji="1" lang="ja-JP" altLang="en-US" sz="1200" dirty="0"/>
                        <a:t>作業内容</a:t>
                      </a:r>
                    </a:p>
                  </a:txBody>
                  <a:tcPr/>
                </a:tc>
                <a:tc>
                  <a:txBody>
                    <a:bodyPr/>
                    <a:lstStyle/>
                    <a:p>
                      <a:r>
                        <a:rPr kumimoji="1" lang="ja-JP" altLang="en-US" sz="1200" dirty="0"/>
                        <a:t>備考</a:t>
                      </a:r>
                    </a:p>
                  </a:txBody>
                  <a:tcPr/>
                </a:tc>
                <a:extLst>
                  <a:ext uri="{0D108BD9-81ED-4DB2-BD59-A6C34878D82A}">
                    <a16:rowId xmlns:a16="http://schemas.microsoft.com/office/drawing/2014/main" val="107454713"/>
                  </a:ext>
                </a:extLst>
              </a:tr>
              <a:tr h="355481">
                <a:tc>
                  <a:txBody>
                    <a:bodyPr/>
                    <a:lstStyle/>
                    <a:p>
                      <a:r>
                        <a:rPr kumimoji="1" lang="en-US" altLang="ja-JP" sz="1000" dirty="0"/>
                        <a:t>1</a:t>
                      </a:r>
                      <a:endParaRPr kumimoji="1" lang="ja-JP" altLang="en-US" sz="1000" dirty="0"/>
                    </a:p>
                  </a:txBody>
                  <a:tcPr/>
                </a:tc>
                <a:tc>
                  <a:txBody>
                    <a:bodyPr/>
                    <a:lstStyle/>
                    <a:p>
                      <a:r>
                        <a:rPr kumimoji="1" lang="ja-JP" altLang="en-US" sz="1000" dirty="0"/>
                        <a:t>適合調査</a:t>
                      </a:r>
                    </a:p>
                  </a:txBody>
                  <a:tcPr/>
                </a:tc>
                <a:tc>
                  <a:txBody>
                    <a:bodyPr/>
                    <a:lstStyle/>
                    <a:p>
                      <a:r>
                        <a:rPr kumimoji="1" lang="ja-JP" altLang="en-US" sz="1000" dirty="0"/>
                        <a:t>固定資産・リースについて、会社全体の処理方針やマスタ構成、移行方針について検討します</a:t>
                      </a:r>
                    </a:p>
                  </a:txBody>
                  <a:tcPr/>
                </a:tc>
                <a:tc>
                  <a:txBody>
                    <a:bodyPr/>
                    <a:lstStyle/>
                    <a:p>
                      <a:endParaRPr kumimoji="1" lang="ja-JP" altLang="en-US" sz="1000" dirty="0"/>
                    </a:p>
                  </a:txBody>
                  <a:tcPr/>
                </a:tc>
                <a:extLst>
                  <a:ext uri="{0D108BD9-81ED-4DB2-BD59-A6C34878D82A}">
                    <a16:rowId xmlns:a16="http://schemas.microsoft.com/office/drawing/2014/main" val="391797073"/>
                  </a:ext>
                </a:extLst>
              </a:tr>
              <a:tr h="628928">
                <a:tc>
                  <a:txBody>
                    <a:bodyPr/>
                    <a:lstStyle/>
                    <a:p>
                      <a:r>
                        <a:rPr kumimoji="1" lang="en-US" altLang="ja-JP" sz="1000" dirty="0"/>
                        <a:t>2</a:t>
                      </a:r>
                      <a:endParaRPr kumimoji="1" lang="ja-JP" altLang="en-US" sz="1000" dirty="0"/>
                    </a:p>
                  </a:txBody>
                  <a:tcPr/>
                </a:tc>
                <a:tc>
                  <a:txBody>
                    <a:bodyPr/>
                    <a:lstStyle/>
                    <a:p>
                      <a:r>
                        <a:rPr kumimoji="1" lang="ja-JP" altLang="en-US" sz="1000" dirty="0"/>
                        <a:t>マスタ設定</a:t>
                      </a:r>
                    </a:p>
                  </a:txBody>
                  <a:tcPr/>
                </a:tc>
                <a:tc>
                  <a:txBody>
                    <a:bodyPr/>
                    <a:lstStyle/>
                    <a:p>
                      <a:r>
                        <a:rPr kumimoji="1" lang="ja-JP" altLang="en-US" sz="1000" dirty="0"/>
                        <a:t>適合調査で決定した方針に従い、固定資産・リースのマスタを設定します</a:t>
                      </a:r>
                      <a:endParaRPr kumimoji="1" lang="en-US" altLang="ja-JP" sz="1000" dirty="0"/>
                    </a:p>
                    <a:p>
                      <a:r>
                        <a:rPr kumimoji="1" lang="en-US" altLang="ja-JP" sz="1000" dirty="0"/>
                        <a:t>※FA</a:t>
                      </a:r>
                      <a:r>
                        <a:rPr kumimoji="1" lang="ja-JP" altLang="en-US" sz="1000" dirty="0"/>
                        <a:t>取引先マスタ、リース仕訳パターンマスタ、</a:t>
                      </a:r>
                      <a:endParaRPr kumimoji="1" lang="en-US" altLang="ja-JP" sz="1000" dirty="0"/>
                    </a:p>
                    <a:p>
                      <a:r>
                        <a:rPr kumimoji="1" lang="ja-JP" altLang="en-US" sz="1000" dirty="0"/>
                        <a:t>　償却情報マスタなど</a:t>
                      </a:r>
                    </a:p>
                  </a:txBody>
                  <a:tcPr/>
                </a:tc>
                <a:tc>
                  <a:txBody>
                    <a:bodyPr/>
                    <a:lstStyle/>
                    <a:p>
                      <a:r>
                        <a:rPr kumimoji="1" lang="ja-JP" altLang="en-US" sz="1000" dirty="0"/>
                        <a:t>科目などの統合会計側のマスタと共通で使用するマスタは、既存のマスタを利用できます</a:t>
                      </a:r>
                    </a:p>
                  </a:txBody>
                  <a:tcPr/>
                </a:tc>
                <a:extLst>
                  <a:ext uri="{0D108BD9-81ED-4DB2-BD59-A6C34878D82A}">
                    <a16:rowId xmlns:a16="http://schemas.microsoft.com/office/drawing/2014/main" val="2731590114"/>
                  </a:ext>
                </a:extLst>
              </a:tr>
              <a:tr h="492204">
                <a:tc>
                  <a:txBody>
                    <a:bodyPr/>
                    <a:lstStyle/>
                    <a:p>
                      <a:r>
                        <a:rPr kumimoji="1" lang="en-US" altLang="ja-JP" sz="1000" dirty="0"/>
                        <a:t>3</a:t>
                      </a:r>
                      <a:endParaRPr kumimoji="1" lang="ja-JP" altLang="en-US" sz="1000" dirty="0"/>
                    </a:p>
                  </a:txBody>
                  <a:tcPr/>
                </a:tc>
                <a:tc>
                  <a:txBody>
                    <a:bodyPr/>
                    <a:lstStyle/>
                    <a:p>
                      <a:r>
                        <a:rPr kumimoji="1" lang="ja-JP" altLang="en-US" sz="1000" dirty="0"/>
                        <a:t>操作習得・テスト</a:t>
                      </a:r>
                    </a:p>
                  </a:txBody>
                  <a:tcPr/>
                </a:tc>
                <a:tc>
                  <a:txBody>
                    <a:bodyPr/>
                    <a:lstStyle/>
                    <a:p>
                      <a:r>
                        <a:rPr kumimoji="1" lang="ja-JP" altLang="en-US" sz="1000" dirty="0"/>
                        <a:t>固定資産・リースの入力や仕訳連携処理などの操作方法を習得し、テスト会社で想定した運用が可能となるか確認します</a:t>
                      </a:r>
                    </a:p>
                  </a:txBody>
                  <a:tcPr/>
                </a:tc>
                <a:tc>
                  <a:txBody>
                    <a:bodyPr/>
                    <a:lstStyle/>
                    <a:p>
                      <a:endParaRPr kumimoji="1" lang="ja-JP" altLang="en-US" sz="1000" dirty="0"/>
                    </a:p>
                  </a:txBody>
                  <a:tcPr/>
                </a:tc>
                <a:extLst>
                  <a:ext uri="{0D108BD9-81ED-4DB2-BD59-A6C34878D82A}">
                    <a16:rowId xmlns:a16="http://schemas.microsoft.com/office/drawing/2014/main" val="2795731845"/>
                  </a:ext>
                </a:extLst>
              </a:tr>
              <a:tr h="492204">
                <a:tc>
                  <a:txBody>
                    <a:bodyPr/>
                    <a:lstStyle/>
                    <a:p>
                      <a:r>
                        <a:rPr kumimoji="1" lang="en-US" altLang="ja-JP" sz="1000" dirty="0"/>
                        <a:t>4</a:t>
                      </a:r>
                      <a:endParaRPr kumimoji="1" lang="ja-JP" altLang="en-US" sz="1000" dirty="0"/>
                    </a:p>
                  </a:txBody>
                  <a:tcPr/>
                </a:tc>
                <a:tc>
                  <a:txBody>
                    <a:bodyPr/>
                    <a:lstStyle/>
                    <a:p>
                      <a:r>
                        <a:rPr kumimoji="1" lang="ja-JP" altLang="en-US" sz="1000" dirty="0"/>
                        <a:t>固定資産移行</a:t>
                      </a:r>
                    </a:p>
                  </a:txBody>
                  <a:tcPr/>
                </a:tc>
                <a:tc>
                  <a:txBody>
                    <a:bodyPr/>
                    <a:lstStyle/>
                    <a:p>
                      <a:r>
                        <a:rPr kumimoji="1" lang="ja-JP" altLang="en-US" sz="1000" dirty="0"/>
                        <a:t>固定資産データを移行します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p>
                  </a:txBody>
                  <a:tcPr/>
                </a:tc>
                <a:tc>
                  <a:txBody>
                    <a:bodyPr/>
                    <a:lstStyle/>
                    <a:p>
                      <a:r>
                        <a:rPr kumimoji="1" lang="ja-JP" altLang="en-US" sz="1000" dirty="0"/>
                        <a:t>翌年の償却資産申告書を作成する場合には前年の</a:t>
                      </a:r>
                      <a:r>
                        <a:rPr kumimoji="1" lang="en-US" altLang="ja-JP" sz="1000" dirty="0"/>
                        <a:t>1</a:t>
                      </a:r>
                      <a:r>
                        <a:rPr kumimoji="1" lang="ja-JP" altLang="en-US" sz="1000" dirty="0"/>
                        <a:t>月から処理を行う必要があります</a:t>
                      </a:r>
                    </a:p>
                  </a:txBody>
                  <a:tcPr/>
                </a:tc>
                <a:extLst>
                  <a:ext uri="{0D108BD9-81ED-4DB2-BD59-A6C34878D82A}">
                    <a16:rowId xmlns:a16="http://schemas.microsoft.com/office/drawing/2014/main" val="3116511706"/>
                  </a:ext>
                </a:extLst>
              </a:tr>
              <a:tr h="1110267">
                <a:tc>
                  <a:txBody>
                    <a:bodyPr/>
                    <a:lstStyle/>
                    <a:p>
                      <a:r>
                        <a:rPr kumimoji="1" lang="en-US" altLang="ja-JP" sz="1000" dirty="0"/>
                        <a:t>5</a:t>
                      </a:r>
                      <a:endParaRPr kumimoji="1" lang="ja-JP" altLang="en-US" sz="1000" dirty="0"/>
                    </a:p>
                  </a:txBody>
                  <a:tcPr/>
                </a:tc>
                <a:tc>
                  <a:txBody>
                    <a:bodyPr/>
                    <a:lstStyle/>
                    <a:p>
                      <a:r>
                        <a:rPr kumimoji="1" lang="ja-JP" altLang="en-US" sz="1000" dirty="0"/>
                        <a:t>リース移行</a:t>
                      </a:r>
                    </a:p>
                  </a:txBody>
                  <a:tcPr/>
                </a:tc>
                <a:tc>
                  <a:txBody>
                    <a:bodyPr/>
                    <a:lstStyle/>
                    <a:p>
                      <a:r>
                        <a:rPr kumimoji="1" lang="ja-JP" altLang="en-US" sz="1000" dirty="0"/>
                        <a:t>新リース会計基準に沿ったリースデータを移行します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endParaRPr kumimoji="1" lang="en-US" altLang="ja-JP" sz="1000" dirty="0"/>
                    </a:p>
                  </a:txBody>
                  <a:tcPr/>
                </a:tc>
                <a:tc>
                  <a:txBody>
                    <a:bodyPr/>
                    <a:lstStyle/>
                    <a:p>
                      <a:r>
                        <a:rPr kumimoji="1" lang="ja-JP" altLang="en-US" sz="1000" dirty="0">
                          <a:solidFill>
                            <a:schemeClr val="tx1"/>
                          </a:solidFill>
                        </a:rPr>
                        <a:t>新リース会計基準適用初年度の期首時点の残りのリース料を基準として移行する。または、リース開始日から適用されていたかのような帳簿価額を基準として移行する</a:t>
                      </a:r>
                      <a:r>
                        <a:rPr kumimoji="1" lang="en-US" altLang="ja-JP" sz="1000" dirty="0">
                          <a:solidFill>
                            <a:schemeClr val="tx1"/>
                          </a:solidFill>
                        </a:rPr>
                        <a:t>(</a:t>
                      </a:r>
                      <a:r>
                        <a:rPr kumimoji="1" lang="ja-JP" altLang="en-US" sz="1000" b="0" i="0" u="none" strike="noStrike" kern="1200" baseline="0" dirty="0">
                          <a:solidFill>
                            <a:schemeClr val="dk1"/>
                          </a:solidFill>
                          <a:latin typeface="+mn-lt"/>
                          <a:ea typeface="+mn-ea"/>
                          <a:cs typeface="+mn-cs"/>
                        </a:rPr>
                        <a:t>企業会計基準適用指針第 </a:t>
                      </a:r>
                      <a:r>
                        <a:rPr kumimoji="1" lang="en-US" altLang="ja-JP" sz="1000" b="0" i="0" u="none" strike="noStrike" kern="1200" baseline="0" dirty="0">
                          <a:solidFill>
                            <a:schemeClr val="dk1"/>
                          </a:solidFill>
                          <a:latin typeface="+mn-lt"/>
                          <a:ea typeface="+mn-ea"/>
                          <a:cs typeface="+mn-cs"/>
                        </a:rPr>
                        <a:t>33 </a:t>
                      </a:r>
                      <a:r>
                        <a:rPr kumimoji="1" lang="ja-JP" altLang="en-US" sz="1000" b="0" i="0" u="none" strike="noStrike" kern="1200" baseline="0" dirty="0">
                          <a:solidFill>
                            <a:schemeClr val="dk1"/>
                          </a:solidFill>
                          <a:latin typeface="+mn-lt"/>
                          <a:ea typeface="+mn-ea"/>
                          <a:cs typeface="+mn-cs"/>
                        </a:rPr>
                        <a:t>号 リースに関する会計基準の適用指針</a:t>
                      </a:r>
                      <a:r>
                        <a:rPr kumimoji="1" lang="en-US" altLang="ja-JP" sz="1000" b="0" i="0" u="none" strike="noStrike" kern="1200" baseline="0" dirty="0">
                          <a:solidFill>
                            <a:schemeClr val="dk1"/>
                          </a:solidFill>
                          <a:latin typeface="+mn-lt"/>
                          <a:ea typeface="+mn-ea"/>
                          <a:cs typeface="+mn-cs"/>
                        </a:rPr>
                        <a:t>123 </a:t>
                      </a:r>
                      <a:r>
                        <a:rPr kumimoji="1" lang="ja-JP" altLang="en-US" sz="1000" b="0" i="0" u="none" strike="noStrike" kern="1200" baseline="0" dirty="0">
                          <a:solidFill>
                            <a:schemeClr val="dk1"/>
                          </a:solidFill>
                          <a:latin typeface="+mn-lt"/>
                          <a:ea typeface="+mn-ea"/>
                          <a:cs typeface="+mn-cs"/>
                        </a:rPr>
                        <a:t>項</a:t>
                      </a:r>
                      <a:r>
                        <a:rPr kumimoji="1" lang="en-US" altLang="ja-JP" sz="1000" b="0" i="0" u="none" strike="noStrike" kern="1200" baseline="0" dirty="0">
                          <a:solidFill>
                            <a:schemeClr val="dk1"/>
                          </a:solidFill>
                          <a:latin typeface="+mn-lt"/>
                          <a:ea typeface="+mn-ea"/>
                          <a:cs typeface="+mn-cs"/>
                        </a:rPr>
                        <a:t>(2)①)</a:t>
                      </a:r>
                      <a:r>
                        <a:rPr kumimoji="1" lang="ja-JP" altLang="en-US" sz="1000" dirty="0">
                          <a:solidFill>
                            <a:schemeClr val="tx1"/>
                          </a:solidFill>
                        </a:rPr>
                        <a:t>などの検討が必要となります</a:t>
                      </a:r>
                    </a:p>
                  </a:txBody>
                  <a:tcPr/>
                </a:tc>
                <a:extLst>
                  <a:ext uri="{0D108BD9-81ED-4DB2-BD59-A6C34878D82A}">
                    <a16:rowId xmlns:a16="http://schemas.microsoft.com/office/drawing/2014/main" val="3511375822"/>
                  </a:ext>
                </a:extLst>
              </a:tr>
            </a:tbl>
          </a:graphicData>
        </a:graphic>
      </p:graphicFrame>
      <p:sp>
        <p:nvSpPr>
          <p:cNvPr id="10" name="テキスト プレースホルダー 1">
            <a:extLst>
              <a:ext uri="{FF2B5EF4-FFF2-40B4-BE49-F238E27FC236}">
                <a16:creationId xmlns:a16="http://schemas.microsoft.com/office/drawing/2014/main" id="{1D4D856C-3B03-2429-CAA5-2A498A21663B}"/>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ja-JP" altLang="en-US" dirty="0"/>
              <a:t>各フェーズの主な作業内容は以下のとおりです</a:t>
            </a:r>
            <a:endParaRPr kumimoji="1" lang="en-US" altLang="ja-JP" dirty="0"/>
          </a:p>
        </p:txBody>
      </p:sp>
      <p:sp>
        <p:nvSpPr>
          <p:cNvPr id="2" name="スライド番号プレースホルダー 4">
            <a:extLst>
              <a:ext uri="{FF2B5EF4-FFF2-40B4-BE49-F238E27FC236}">
                <a16:creationId xmlns:a16="http://schemas.microsoft.com/office/drawing/2014/main" id="{5C674FB6-F093-7104-A6B4-16225D1CE5AE}"/>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73723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a:t>
            </a:r>
            <a:r>
              <a:rPr kumimoji="1" lang="ja-JP" altLang="en-US" sz="1800" dirty="0"/>
              <a:t>スケジュールイメージ</a:t>
            </a:r>
            <a:endParaRPr kumimoji="1" lang="ja-JP" altLang="en-US" dirty="0"/>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a:t>2027</a:t>
            </a:r>
            <a:r>
              <a:rPr kumimoji="1" lang="ja-JP" altLang="en-US" dirty="0"/>
              <a:t>年</a:t>
            </a:r>
            <a:r>
              <a:rPr kumimoji="1" lang="en-US" altLang="ja-JP" dirty="0"/>
              <a:t>4</a:t>
            </a:r>
            <a:r>
              <a:rPr kumimoji="1" lang="ja-JP" altLang="en-US" dirty="0"/>
              <a:t>月適用に向けて、リースのみ追加導入する場合のスケジュールイメージです</a:t>
            </a:r>
            <a:endParaRPr kumimoji="1" lang="en-US" altLang="ja-JP" dirty="0"/>
          </a:p>
        </p:txBody>
      </p:sp>
      <p:graphicFrame>
        <p:nvGraphicFramePr>
          <p:cNvPr id="6" name="表 6">
            <a:extLst>
              <a:ext uri="{FF2B5EF4-FFF2-40B4-BE49-F238E27FC236}">
                <a16:creationId xmlns:a16="http://schemas.microsoft.com/office/drawing/2014/main" id="{D4FD9B7C-0BB4-7E3F-19A3-BE2EDB3D5E1C}"/>
              </a:ext>
            </a:extLst>
          </p:cNvPr>
          <p:cNvGraphicFramePr>
            <a:graphicFrameLocks noGrp="1"/>
          </p:cNvGraphicFramePr>
          <p:nvPr/>
        </p:nvGraphicFramePr>
        <p:xfrm>
          <a:off x="395536" y="1275606"/>
          <a:ext cx="8280924" cy="2279187"/>
        </p:xfrm>
        <a:graphic>
          <a:graphicData uri="http://schemas.openxmlformats.org/drawingml/2006/table">
            <a:tbl>
              <a:tblPr firstRow="1" bandRow="1">
                <a:tableStyleId>{16D9F66E-5EB9-4882-86FB-DCBF35E3C3E4}</a:tableStyleId>
              </a:tblPr>
              <a:tblGrid>
                <a:gridCol w="654540">
                  <a:extLst>
                    <a:ext uri="{9D8B030D-6E8A-4147-A177-3AD203B41FA5}">
                      <a16:colId xmlns:a16="http://schemas.microsoft.com/office/drawing/2014/main" val="1365944174"/>
                    </a:ext>
                  </a:extLst>
                </a:gridCol>
                <a:gridCol w="635532">
                  <a:extLst>
                    <a:ext uri="{9D8B030D-6E8A-4147-A177-3AD203B41FA5}">
                      <a16:colId xmlns:a16="http://schemas.microsoft.com/office/drawing/2014/main" val="274578257"/>
                    </a:ext>
                  </a:extLst>
                </a:gridCol>
                <a:gridCol w="635532">
                  <a:extLst>
                    <a:ext uri="{9D8B030D-6E8A-4147-A177-3AD203B41FA5}">
                      <a16:colId xmlns:a16="http://schemas.microsoft.com/office/drawing/2014/main" val="2234870477"/>
                    </a:ext>
                  </a:extLst>
                </a:gridCol>
                <a:gridCol w="635532">
                  <a:extLst>
                    <a:ext uri="{9D8B030D-6E8A-4147-A177-3AD203B41FA5}">
                      <a16:colId xmlns:a16="http://schemas.microsoft.com/office/drawing/2014/main" val="2109836305"/>
                    </a:ext>
                  </a:extLst>
                </a:gridCol>
                <a:gridCol w="635532">
                  <a:extLst>
                    <a:ext uri="{9D8B030D-6E8A-4147-A177-3AD203B41FA5}">
                      <a16:colId xmlns:a16="http://schemas.microsoft.com/office/drawing/2014/main" val="3653594630"/>
                    </a:ext>
                  </a:extLst>
                </a:gridCol>
                <a:gridCol w="635532">
                  <a:extLst>
                    <a:ext uri="{9D8B030D-6E8A-4147-A177-3AD203B41FA5}">
                      <a16:colId xmlns:a16="http://schemas.microsoft.com/office/drawing/2014/main" val="1602808121"/>
                    </a:ext>
                  </a:extLst>
                </a:gridCol>
                <a:gridCol w="635532">
                  <a:extLst>
                    <a:ext uri="{9D8B030D-6E8A-4147-A177-3AD203B41FA5}">
                      <a16:colId xmlns:a16="http://schemas.microsoft.com/office/drawing/2014/main" val="765148028"/>
                    </a:ext>
                  </a:extLst>
                </a:gridCol>
                <a:gridCol w="635532">
                  <a:extLst>
                    <a:ext uri="{9D8B030D-6E8A-4147-A177-3AD203B41FA5}">
                      <a16:colId xmlns:a16="http://schemas.microsoft.com/office/drawing/2014/main" val="2683484417"/>
                    </a:ext>
                  </a:extLst>
                </a:gridCol>
                <a:gridCol w="635532">
                  <a:extLst>
                    <a:ext uri="{9D8B030D-6E8A-4147-A177-3AD203B41FA5}">
                      <a16:colId xmlns:a16="http://schemas.microsoft.com/office/drawing/2014/main" val="2050282667"/>
                    </a:ext>
                  </a:extLst>
                </a:gridCol>
                <a:gridCol w="635532">
                  <a:extLst>
                    <a:ext uri="{9D8B030D-6E8A-4147-A177-3AD203B41FA5}">
                      <a16:colId xmlns:a16="http://schemas.microsoft.com/office/drawing/2014/main" val="2563972138"/>
                    </a:ext>
                  </a:extLst>
                </a:gridCol>
                <a:gridCol w="635532">
                  <a:extLst>
                    <a:ext uri="{9D8B030D-6E8A-4147-A177-3AD203B41FA5}">
                      <a16:colId xmlns:a16="http://schemas.microsoft.com/office/drawing/2014/main" val="2135351199"/>
                    </a:ext>
                  </a:extLst>
                </a:gridCol>
                <a:gridCol w="635532">
                  <a:extLst>
                    <a:ext uri="{9D8B030D-6E8A-4147-A177-3AD203B41FA5}">
                      <a16:colId xmlns:a16="http://schemas.microsoft.com/office/drawing/2014/main" val="3606468559"/>
                    </a:ext>
                  </a:extLst>
                </a:gridCol>
                <a:gridCol w="635532">
                  <a:extLst>
                    <a:ext uri="{9D8B030D-6E8A-4147-A177-3AD203B41FA5}">
                      <a16:colId xmlns:a16="http://schemas.microsoft.com/office/drawing/2014/main" val="1844128831"/>
                    </a:ext>
                  </a:extLst>
                </a:gridCol>
              </a:tblGrid>
              <a:tr h="243434">
                <a:tc rowSpan="3">
                  <a:txBody>
                    <a:bodyPr/>
                    <a:lstStyle/>
                    <a:p>
                      <a:pPr algn="ctr"/>
                      <a:endParaRPr kumimoji="1" lang="ja-JP" altLang="en-US" sz="1100" dirty="0">
                        <a:latin typeface="+mn-ea"/>
                        <a:ea typeface="+mn-ea"/>
                      </a:endParaRPr>
                    </a:p>
                  </a:txBody>
                  <a:tcPr marL="0" marR="0"/>
                </a:tc>
                <a:tc gridSpan="7">
                  <a:txBody>
                    <a:bodyPr/>
                    <a:lstStyle/>
                    <a:p>
                      <a:pPr algn="ctr"/>
                      <a:r>
                        <a:rPr kumimoji="1" lang="en-US" altLang="ja-JP" sz="1100" dirty="0">
                          <a:latin typeface="+mn-ea"/>
                          <a:ea typeface="+mn-ea"/>
                        </a:rPr>
                        <a:t>2026</a:t>
                      </a:r>
                      <a:r>
                        <a:rPr kumimoji="1" lang="ja-JP" altLang="en-US" sz="1100" dirty="0">
                          <a:latin typeface="+mn-ea"/>
                          <a:ea typeface="+mn-ea"/>
                        </a:rPr>
                        <a:t>年</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gridSpan="5">
                  <a:txBody>
                    <a:bodyPr/>
                    <a:lstStyle/>
                    <a:p>
                      <a:pPr algn="ctr"/>
                      <a:r>
                        <a:rPr kumimoji="1" lang="en-US" altLang="ja-JP" sz="1100" dirty="0"/>
                        <a:t>2027</a:t>
                      </a:r>
                      <a:r>
                        <a:rPr kumimoji="1" lang="ja-JP" altLang="en-US" sz="1100" dirty="0"/>
                        <a:t>年</a:t>
                      </a: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extLst>
                  <a:ext uri="{0D108BD9-81ED-4DB2-BD59-A6C34878D82A}">
                    <a16:rowId xmlns:a16="http://schemas.microsoft.com/office/drawing/2014/main" val="2163891529"/>
                  </a:ext>
                </a:extLst>
              </a:tr>
              <a:tr h="243434">
                <a:tc vMerge="1">
                  <a:txBody>
                    <a:bodyPr/>
                    <a:lstStyle/>
                    <a:p>
                      <a:pPr algn="ctr"/>
                      <a:endParaRPr kumimoji="1" lang="ja-JP" altLang="en-US" sz="1100" dirty="0">
                        <a:latin typeface="+mn-ea"/>
                        <a:ea typeface="+mn-ea"/>
                      </a:endParaRPr>
                    </a:p>
                  </a:txBody>
                  <a:tcPr marL="0" marR="0"/>
                </a:tc>
                <a:tc>
                  <a:txBody>
                    <a:bodyPr/>
                    <a:lstStyle/>
                    <a:p>
                      <a:pPr algn="ctr"/>
                      <a:r>
                        <a:rPr kumimoji="1" lang="en-US" altLang="ja-JP" sz="1100" dirty="0"/>
                        <a:t>6</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7</a:t>
                      </a:r>
                      <a:r>
                        <a:rPr kumimoji="1" lang="ja-JP" altLang="en-US" sz="1100" dirty="0">
                          <a:latin typeface="+mn-ea"/>
                          <a:ea typeface="+mn-ea"/>
                        </a:rPr>
                        <a:t>月</a:t>
                      </a:r>
                    </a:p>
                  </a:txBody>
                  <a:tcPr/>
                </a:tc>
                <a:tc>
                  <a:txBody>
                    <a:bodyPr/>
                    <a:lstStyle/>
                    <a:p>
                      <a:pPr algn="ctr"/>
                      <a:r>
                        <a:rPr kumimoji="1" lang="en-US" altLang="ja-JP" sz="1100" dirty="0">
                          <a:latin typeface="+mn-ea"/>
                          <a:ea typeface="+mn-ea"/>
                        </a:rPr>
                        <a:t>8</a:t>
                      </a:r>
                      <a:r>
                        <a:rPr kumimoji="1" lang="ja-JP" altLang="en-US" sz="1100" dirty="0">
                          <a:latin typeface="+mn-ea"/>
                          <a:ea typeface="+mn-ea"/>
                        </a:rPr>
                        <a:t>月</a:t>
                      </a:r>
                    </a:p>
                  </a:txBody>
                  <a:tcPr/>
                </a:tc>
                <a:tc>
                  <a:txBody>
                    <a:bodyPr/>
                    <a:lstStyle/>
                    <a:p>
                      <a:pPr algn="ctr"/>
                      <a:r>
                        <a:rPr kumimoji="1" lang="en-US" altLang="ja-JP" sz="1100" dirty="0">
                          <a:latin typeface="+mn-ea"/>
                          <a:ea typeface="+mn-ea"/>
                        </a:rPr>
                        <a:t>9</a:t>
                      </a:r>
                      <a:r>
                        <a:rPr kumimoji="1" lang="ja-JP" altLang="en-US" sz="1100" dirty="0">
                          <a:latin typeface="+mn-ea"/>
                          <a:ea typeface="+mn-ea"/>
                        </a:rPr>
                        <a:t>月</a:t>
                      </a:r>
                    </a:p>
                  </a:txBody>
                  <a:tcPr/>
                </a:tc>
                <a:tc>
                  <a:txBody>
                    <a:bodyPr/>
                    <a:lstStyle/>
                    <a:p>
                      <a:pPr algn="ctr"/>
                      <a:r>
                        <a:rPr kumimoji="1" lang="en-US" altLang="ja-JP" sz="1100" dirty="0">
                          <a:latin typeface="+mn-ea"/>
                          <a:ea typeface="+mn-ea"/>
                        </a:rPr>
                        <a:t>10</a:t>
                      </a:r>
                      <a:r>
                        <a:rPr kumimoji="1" lang="ja-JP" altLang="en-US" sz="1100" dirty="0">
                          <a:latin typeface="+mn-ea"/>
                          <a:ea typeface="+mn-ea"/>
                        </a:rPr>
                        <a:t>月</a:t>
                      </a:r>
                    </a:p>
                  </a:txBody>
                  <a:tcPr/>
                </a:tc>
                <a:tc>
                  <a:txBody>
                    <a:bodyPr/>
                    <a:lstStyle/>
                    <a:p>
                      <a:pPr algn="ctr"/>
                      <a:r>
                        <a:rPr kumimoji="1" lang="en-US" altLang="ja-JP" sz="1100" dirty="0"/>
                        <a:t>11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3</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4</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5</a:t>
                      </a:r>
                      <a:r>
                        <a:rPr kumimoji="1" lang="ja-JP" altLang="en-US" sz="1100" dirty="0">
                          <a:latin typeface="+mn-ea"/>
                          <a:ea typeface="+mn-ea"/>
                        </a:rPr>
                        <a:t>月</a:t>
                      </a:r>
                    </a:p>
                  </a:txBody>
                  <a:tcPr/>
                </a:tc>
                <a:extLst>
                  <a:ext uri="{0D108BD9-81ED-4DB2-BD59-A6C34878D82A}">
                    <a16:rowId xmlns:a16="http://schemas.microsoft.com/office/drawing/2014/main" val="2682141551"/>
                  </a:ext>
                </a:extLst>
              </a:tr>
              <a:tr h="243434">
                <a:tc vMerge="1">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2689199569"/>
                  </a:ext>
                </a:extLst>
              </a:tr>
              <a:tr h="1501947">
                <a:tc>
                  <a:txBody>
                    <a:bodyPr/>
                    <a:lstStyle/>
                    <a:p>
                      <a:r>
                        <a:rPr kumimoji="1" lang="ja-JP" altLang="en-US" sz="900" dirty="0"/>
                        <a:t>固定資産</a:t>
                      </a:r>
                      <a:endParaRPr kumimoji="1" lang="en-US" altLang="ja-JP" sz="900" dirty="0"/>
                    </a:p>
                    <a:p>
                      <a:endParaRPr kumimoji="1" lang="en-US" altLang="ja-JP" sz="900" dirty="0"/>
                    </a:p>
                    <a:p>
                      <a:r>
                        <a:rPr kumimoji="1" lang="ja-JP" altLang="en-US" sz="900" dirty="0"/>
                        <a:t>リース</a:t>
                      </a:r>
                      <a:endParaRPr kumimoji="1" lang="ja-JP" altLang="en-US" sz="900" dirty="0">
                        <a:latin typeface="+mn-ea"/>
                        <a:ea typeface="+mn-ea"/>
                      </a:endParaRPr>
                    </a:p>
                  </a:txBody>
                  <a:tcPr anchor="ct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3790197663"/>
                  </a:ext>
                </a:extLst>
              </a:tr>
            </a:tbl>
          </a:graphicData>
        </a:graphic>
      </p:graphicFrame>
      <p:sp>
        <p:nvSpPr>
          <p:cNvPr id="26" name="テキスト ボックス 25">
            <a:extLst>
              <a:ext uri="{FF2B5EF4-FFF2-40B4-BE49-F238E27FC236}">
                <a16:creationId xmlns:a16="http://schemas.microsoft.com/office/drawing/2014/main" id="{0C4B1C8C-65D1-E0F4-4309-9B6E9C12819A}"/>
              </a:ext>
            </a:extLst>
          </p:cNvPr>
          <p:cNvSpPr txBox="1"/>
          <p:nvPr/>
        </p:nvSpPr>
        <p:spPr>
          <a:xfrm>
            <a:off x="4211960" y="1790695"/>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二</a:t>
            </a:r>
            <a:r>
              <a:rPr kumimoji="1" lang="ja-JP" altLang="en-US" sz="600" dirty="0">
                <a:solidFill>
                  <a:srgbClr val="FF0000"/>
                </a:solidFill>
              </a:rPr>
              <a:t>次リリース</a:t>
            </a:r>
          </a:p>
        </p:txBody>
      </p:sp>
      <p:sp>
        <p:nvSpPr>
          <p:cNvPr id="30" name="矢印: 五方向 29">
            <a:extLst>
              <a:ext uri="{FF2B5EF4-FFF2-40B4-BE49-F238E27FC236}">
                <a16:creationId xmlns:a16="http://schemas.microsoft.com/office/drawing/2014/main" id="{A0826186-DA2C-5485-4629-8307A03FC3FB}"/>
              </a:ext>
            </a:extLst>
          </p:cNvPr>
          <p:cNvSpPr/>
          <p:nvPr/>
        </p:nvSpPr>
        <p:spPr>
          <a:xfrm>
            <a:off x="4572000" y="2492756"/>
            <a:ext cx="936104" cy="295018"/>
          </a:xfrm>
          <a:prstGeom prst="homePlate">
            <a:avLst>
              <a:gd name="adj" fmla="val 34514"/>
            </a:avLst>
          </a:prstGeom>
          <a:solidFill>
            <a:schemeClr val="accent5">
              <a:lumMod val="20000"/>
              <a:lumOff val="80000"/>
            </a:schemeClr>
          </a:solidFill>
          <a:ln w="158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適合調査</a:t>
            </a:r>
          </a:p>
        </p:txBody>
      </p:sp>
      <p:sp>
        <p:nvSpPr>
          <p:cNvPr id="31" name="矢印: 五方向 30">
            <a:extLst>
              <a:ext uri="{FF2B5EF4-FFF2-40B4-BE49-F238E27FC236}">
                <a16:creationId xmlns:a16="http://schemas.microsoft.com/office/drawing/2014/main" id="{2A19746E-8E6A-AC73-F34A-4A39157A6609}"/>
              </a:ext>
            </a:extLst>
          </p:cNvPr>
          <p:cNvSpPr/>
          <p:nvPr/>
        </p:nvSpPr>
        <p:spPr>
          <a:xfrm>
            <a:off x="5508104" y="2492757"/>
            <a:ext cx="972303" cy="295018"/>
          </a:xfrm>
          <a:prstGeom prst="homePlate">
            <a:avLst>
              <a:gd name="adj" fmla="val 31073"/>
            </a:avLst>
          </a:prstGeom>
          <a:solidFill>
            <a:schemeClr val="accent1">
              <a:lumMod val="20000"/>
              <a:lumOff val="80000"/>
            </a:schemeClr>
          </a:solidFill>
          <a:ln w="158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マスタ設定</a:t>
            </a:r>
          </a:p>
        </p:txBody>
      </p:sp>
      <p:sp>
        <p:nvSpPr>
          <p:cNvPr id="2" name="テキスト ボックス 1">
            <a:extLst>
              <a:ext uri="{FF2B5EF4-FFF2-40B4-BE49-F238E27FC236}">
                <a16:creationId xmlns:a16="http://schemas.microsoft.com/office/drawing/2014/main" id="{D8E8ADB6-16A6-3523-3532-7C2D308357B4}"/>
              </a:ext>
            </a:extLst>
          </p:cNvPr>
          <p:cNvSpPr txBox="1"/>
          <p:nvPr/>
        </p:nvSpPr>
        <p:spPr>
          <a:xfrm>
            <a:off x="971600" y="1779662"/>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一</a:t>
            </a:r>
            <a:r>
              <a:rPr kumimoji="1" lang="ja-JP" altLang="en-US" sz="600" dirty="0">
                <a:solidFill>
                  <a:srgbClr val="FF0000"/>
                </a:solidFill>
              </a:rPr>
              <a:t>次リリース</a:t>
            </a:r>
          </a:p>
        </p:txBody>
      </p:sp>
      <p:sp>
        <p:nvSpPr>
          <p:cNvPr id="8" name="矢印: 五方向 7">
            <a:extLst>
              <a:ext uri="{FF2B5EF4-FFF2-40B4-BE49-F238E27FC236}">
                <a16:creationId xmlns:a16="http://schemas.microsoft.com/office/drawing/2014/main" id="{4FF8C6D4-3AA0-A2B4-628B-5CB532EB8DDC}"/>
              </a:ext>
            </a:extLst>
          </p:cNvPr>
          <p:cNvSpPr/>
          <p:nvPr/>
        </p:nvSpPr>
        <p:spPr>
          <a:xfrm>
            <a:off x="1043608" y="2124961"/>
            <a:ext cx="6336704" cy="230765"/>
          </a:xfrm>
          <a:prstGeom prst="homePlate">
            <a:avLst>
              <a:gd name="adj" fmla="val 34514"/>
            </a:avLst>
          </a:prstGeom>
          <a:solidFill>
            <a:schemeClr val="bg1"/>
          </a:solid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900" dirty="0">
                <a:solidFill>
                  <a:schemeClr val="tx1"/>
                </a:solidFill>
              </a:rPr>
              <a:t>既存システムでの処理</a:t>
            </a:r>
          </a:p>
        </p:txBody>
      </p:sp>
      <p:sp>
        <p:nvSpPr>
          <p:cNvPr id="9" name="矢印: 五方向 8">
            <a:extLst>
              <a:ext uri="{FF2B5EF4-FFF2-40B4-BE49-F238E27FC236}">
                <a16:creationId xmlns:a16="http://schemas.microsoft.com/office/drawing/2014/main" id="{36E3AAF0-C38F-ECF2-C248-370373445941}"/>
              </a:ext>
            </a:extLst>
          </p:cNvPr>
          <p:cNvSpPr/>
          <p:nvPr/>
        </p:nvSpPr>
        <p:spPr>
          <a:xfrm>
            <a:off x="6480016" y="2496890"/>
            <a:ext cx="900295" cy="282329"/>
          </a:xfrm>
          <a:prstGeom prst="homePlate">
            <a:avLst>
              <a:gd name="adj" fmla="val 31073"/>
            </a:avLst>
          </a:prstGeom>
          <a:solidFill>
            <a:schemeClr val="accent4">
              <a:lumMod val="40000"/>
              <a:lumOff val="6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操作習得</a:t>
            </a:r>
            <a:endParaRPr kumimoji="1" lang="en-US" altLang="ja-JP" sz="1000" dirty="0">
              <a:solidFill>
                <a:schemeClr val="tx1"/>
              </a:solidFill>
            </a:endParaRPr>
          </a:p>
          <a:p>
            <a:pPr algn="ctr"/>
            <a:r>
              <a:rPr kumimoji="1" lang="ja-JP" altLang="en-US" sz="1000" dirty="0">
                <a:solidFill>
                  <a:schemeClr val="tx1"/>
                </a:solidFill>
              </a:rPr>
              <a:t>テスト</a:t>
            </a:r>
          </a:p>
        </p:txBody>
      </p:sp>
      <p:sp>
        <p:nvSpPr>
          <p:cNvPr id="11" name="矢印: 五方向 10">
            <a:extLst>
              <a:ext uri="{FF2B5EF4-FFF2-40B4-BE49-F238E27FC236}">
                <a16:creationId xmlns:a16="http://schemas.microsoft.com/office/drawing/2014/main" id="{FBD4DDCD-86E0-54F2-016D-2AC3FFF419AF}"/>
              </a:ext>
            </a:extLst>
          </p:cNvPr>
          <p:cNvSpPr/>
          <p:nvPr/>
        </p:nvSpPr>
        <p:spPr>
          <a:xfrm>
            <a:off x="6372200" y="3098490"/>
            <a:ext cx="1008112"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sz="1200" dirty="0">
                <a:solidFill>
                  <a:schemeClr val="tx1"/>
                </a:solidFill>
              </a:rPr>
              <a:t>リース</a:t>
            </a:r>
            <a:r>
              <a:rPr kumimoji="1" lang="ja-JP" altLang="en-US" sz="1200" dirty="0">
                <a:solidFill>
                  <a:schemeClr val="tx1"/>
                </a:solidFill>
              </a:rPr>
              <a:t>移行</a:t>
            </a:r>
          </a:p>
        </p:txBody>
      </p:sp>
      <p:sp>
        <p:nvSpPr>
          <p:cNvPr id="12" name="矢印: 五方向 11">
            <a:extLst>
              <a:ext uri="{FF2B5EF4-FFF2-40B4-BE49-F238E27FC236}">
                <a16:creationId xmlns:a16="http://schemas.microsoft.com/office/drawing/2014/main" id="{111E6A3E-A67F-DA8B-7B19-025F82E182D3}"/>
              </a:ext>
            </a:extLst>
          </p:cNvPr>
          <p:cNvSpPr/>
          <p:nvPr/>
        </p:nvSpPr>
        <p:spPr>
          <a:xfrm>
            <a:off x="1043607" y="2506795"/>
            <a:ext cx="3528387" cy="295018"/>
          </a:xfrm>
          <a:prstGeom prst="homePlate">
            <a:avLst>
              <a:gd name="adj" fmla="val 34514"/>
            </a:avLst>
          </a:prstGeom>
          <a:solidFill>
            <a:schemeClr val="bg1"/>
          </a:solidFill>
          <a:ln w="158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方針決定・準備など</a:t>
            </a:r>
          </a:p>
        </p:txBody>
      </p:sp>
      <p:sp>
        <p:nvSpPr>
          <p:cNvPr id="13" name="テキスト ボックス 12">
            <a:extLst>
              <a:ext uri="{FF2B5EF4-FFF2-40B4-BE49-F238E27FC236}">
                <a16:creationId xmlns:a16="http://schemas.microsoft.com/office/drawing/2014/main" id="{60098975-BE7C-4063-F5C8-3AEDFE3D0ADC}"/>
              </a:ext>
            </a:extLst>
          </p:cNvPr>
          <p:cNvSpPr txBox="1"/>
          <p:nvPr/>
        </p:nvSpPr>
        <p:spPr>
          <a:xfrm>
            <a:off x="7380312" y="1790695"/>
            <a:ext cx="720080" cy="276999"/>
          </a:xfrm>
          <a:prstGeom prst="rect">
            <a:avLst/>
          </a:prstGeom>
          <a:noFill/>
        </p:spPr>
        <p:txBody>
          <a:bodyPr wrap="square" rtlCol="0">
            <a:spAutoFit/>
          </a:bodyPr>
          <a:lstStyle/>
          <a:p>
            <a:r>
              <a:rPr kumimoji="1" lang="ja-JP" altLang="en-US" sz="600" dirty="0">
                <a:solidFill>
                  <a:srgbClr val="FF0000"/>
                </a:solidFill>
              </a:rPr>
              <a:t>★新リース会計</a:t>
            </a:r>
            <a:endParaRPr kumimoji="1" lang="en-US" altLang="ja-JP" sz="600" dirty="0">
              <a:solidFill>
                <a:srgbClr val="FF0000"/>
              </a:solidFill>
            </a:endParaRPr>
          </a:p>
          <a:p>
            <a:r>
              <a:rPr lang="ja-JP" altLang="en-US" sz="600" dirty="0">
                <a:solidFill>
                  <a:srgbClr val="FF0000"/>
                </a:solidFill>
              </a:rPr>
              <a:t>　基準適用</a:t>
            </a:r>
            <a:endParaRPr kumimoji="1" lang="ja-JP" altLang="en-US" sz="600" dirty="0">
              <a:solidFill>
                <a:srgbClr val="FF0000"/>
              </a:solidFill>
            </a:endParaRPr>
          </a:p>
        </p:txBody>
      </p:sp>
      <p:sp>
        <p:nvSpPr>
          <p:cNvPr id="14" name="テキスト ボックス 13">
            <a:extLst>
              <a:ext uri="{FF2B5EF4-FFF2-40B4-BE49-F238E27FC236}">
                <a16:creationId xmlns:a16="http://schemas.microsoft.com/office/drawing/2014/main" id="{3DCFE399-3BE3-62D4-EB4A-0F11F2F43829}"/>
              </a:ext>
            </a:extLst>
          </p:cNvPr>
          <p:cNvSpPr txBox="1"/>
          <p:nvPr/>
        </p:nvSpPr>
        <p:spPr>
          <a:xfrm>
            <a:off x="251520" y="4371950"/>
            <a:ext cx="8568952" cy="236800"/>
          </a:xfrm>
          <a:prstGeom prst="rect">
            <a:avLst/>
          </a:prstGeom>
          <a:noFill/>
        </p:spPr>
        <p:txBody>
          <a:bodyPr wrap="none" rtlCol="0" anchor="t" anchorCtr="0">
            <a:noAutofit/>
          </a:bodyPr>
          <a:lstStyle/>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月に新リース会計基準の必要要件への対応、</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11</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月に新規帳票とその他リース機能のリリースを予定しています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□上記は、</a:t>
            </a:r>
            <a:r>
              <a:rPr lang="en-US" altLang="ja-JP" sz="1000" dirty="0" err="1">
                <a:solidFill>
                  <a:schemeClr val="tx1">
                    <a:lumMod val="75000"/>
                    <a:lumOff val="25000"/>
                  </a:schemeClr>
                </a:solidFill>
                <a:latin typeface="メイリオ" pitchFamily="50" charset="-128"/>
                <a:ea typeface="メイリオ" pitchFamily="50" charset="-128"/>
                <a:cs typeface="メイリオ" pitchFamily="50" charset="-128"/>
              </a:rPr>
              <a:t>SuperStream</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-NX</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統合会計と固定資産をご利用中で、リースを追加導入する際の標準的な作業を前提としたスケジュールイメージとなります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　詳細要件や体制を加味して決定してください</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p:txBody>
      </p:sp>
      <p:cxnSp>
        <p:nvCxnSpPr>
          <p:cNvPr id="37" name="直線コネクタ 36">
            <a:extLst>
              <a:ext uri="{FF2B5EF4-FFF2-40B4-BE49-F238E27FC236}">
                <a16:creationId xmlns:a16="http://schemas.microsoft.com/office/drawing/2014/main" id="{F7A14A1B-4489-3896-A2A9-D8A294434C87}"/>
              </a:ext>
            </a:extLst>
          </p:cNvPr>
          <p:cNvCxnSpPr>
            <a:cxnSpLocks/>
          </p:cNvCxnSpPr>
          <p:nvPr/>
        </p:nvCxnSpPr>
        <p:spPr>
          <a:xfrm>
            <a:off x="7416511" y="1563638"/>
            <a:ext cx="0" cy="19911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吹き出し: 線 37">
            <a:extLst>
              <a:ext uri="{FF2B5EF4-FFF2-40B4-BE49-F238E27FC236}">
                <a16:creationId xmlns:a16="http://schemas.microsoft.com/office/drawing/2014/main" id="{97DE57A0-AFC9-8A43-F906-A6DEBD58E639}"/>
              </a:ext>
            </a:extLst>
          </p:cNvPr>
          <p:cNvSpPr/>
          <p:nvPr/>
        </p:nvSpPr>
        <p:spPr>
          <a:xfrm>
            <a:off x="7740351" y="2056661"/>
            <a:ext cx="1116319" cy="349463"/>
          </a:xfrm>
          <a:prstGeom prst="borderCallout1">
            <a:avLst>
              <a:gd name="adj1" fmla="val 18750"/>
              <a:gd name="adj2" fmla="val -8333"/>
              <a:gd name="adj3" fmla="val 77475"/>
              <a:gd name="adj4" fmla="val -28658"/>
            </a:avLst>
          </a:prstGeom>
          <a:solidFill>
            <a:schemeClr val="accent3">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新リース開始</a:t>
            </a:r>
          </a:p>
        </p:txBody>
      </p:sp>
      <p:sp>
        <p:nvSpPr>
          <p:cNvPr id="43" name="矢印: 五方向 42">
            <a:extLst>
              <a:ext uri="{FF2B5EF4-FFF2-40B4-BE49-F238E27FC236}">
                <a16:creationId xmlns:a16="http://schemas.microsoft.com/office/drawing/2014/main" id="{ACC29BC6-6421-CB5A-F03D-30CA7781ACD7}"/>
              </a:ext>
            </a:extLst>
          </p:cNvPr>
          <p:cNvSpPr/>
          <p:nvPr/>
        </p:nvSpPr>
        <p:spPr>
          <a:xfrm>
            <a:off x="7416511" y="3098490"/>
            <a:ext cx="1259944"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4" name="テキスト プレースホルダー 1">
            <a:extLst>
              <a:ext uri="{FF2B5EF4-FFF2-40B4-BE49-F238E27FC236}">
                <a16:creationId xmlns:a16="http://schemas.microsoft.com/office/drawing/2014/main" id="{06B3CD45-CCE8-2C8B-8721-14465D052706}"/>
              </a:ext>
            </a:extLst>
          </p:cNvPr>
          <p:cNvSpPr txBox="1">
            <a:spLocks/>
          </p:cNvSpPr>
          <p:nvPr/>
        </p:nvSpPr>
        <p:spPr>
          <a:xfrm>
            <a:off x="832325" y="3579862"/>
            <a:ext cx="3590919" cy="90088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kumimoji="1" lang="ja-JP" altLang="en-US" sz="1300" dirty="0"/>
              <a:t>～</a:t>
            </a:r>
            <a:r>
              <a:rPr kumimoji="1" lang="en-US" altLang="ja-JP" sz="1300" dirty="0"/>
              <a:t>2026</a:t>
            </a:r>
            <a:r>
              <a:rPr kumimoji="1" lang="ja-JP" altLang="en-US" sz="1300" dirty="0"/>
              <a:t>年</a:t>
            </a:r>
            <a:r>
              <a:rPr kumimoji="1" lang="en-US" altLang="ja-JP" sz="1300" dirty="0"/>
              <a:t>11</a:t>
            </a:r>
            <a:r>
              <a:rPr kumimoji="1" lang="ja-JP" altLang="en-US" sz="1300" dirty="0"/>
              <a:t>月 　方針決定・準備など</a:t>
            </a:r>
            <a:endParaRPr kumimoji="1" lang="en-US" altLang="ja-JP" sz="1300" dirty="0"/>
          </a:p>
          <a:p>
            <a:pPr>
              <a:lnSpc>
                <a:spcPts val="1500"/>
              </a:lnSpc>
            </a:pPr>
            <a:r>
              <a:rPr lang="ja-JP" altLang="en-US" sz="1300" dirty="0"/>
              <a:t>・</a:t>
            </a:r>
            <a:r>
              <a:rPr lang="en-US" altLang="ja-JP" sz="1300" dirty="0"/>
              <a:t>2026</a:t>
            </a:r>
            <a:r>
              <a:rPr lang="ja-JP" altLang="en-US" sz="1300" dirty="0"/>
              <a:t>年</a:t>
            </a:r>
            <a:r>
              <a:rPr lang="en-US" altLang="ja-JP" sz="1300" dirty="0"/>
              <a:t>11</a:t>
            </a:r>
            <a:r>
              <a:rPr lang="ja-JP" altLang="en-US" sz="1300" dirty="0"/>
              <a:t>月～ 　適合調査</a:t>
            </a:r>
            <a:endParaRPr lang="en-US" altLang="ja-JP" sz="1300" dirty="0"/>
          </a:p>
          <a:p>
            <a:pPr>
              <a:lnSpc>
                <a:spcPts val="1500"/>
              </a:lnSpc>
            </a:pPr>
            <a:r>
              <a:rPr kumimoji="1" lang="ja-JP" altLang="en-US" sz="1300" dirty="0"/>
              <a:t>・</a:t>
            </a:r>
            <a:r>
              <a:rPr kumimoji="1" lang="en-US" altLang="ja-JP" sz="1300" dirty="0"/>
              <a:t>2027</a:t>
            </a:r>
            <a:r>
              <a:rPr kumimoji="1" lang="ja-JP" altLang="en-US" sz="1300" dirty="0"/>
              <a:t>年</a:t>
            </a:r>
            <a:r>
              <a:rPr kumimoji="1" lang="en-US" altLang="ja-JP" sz="1300" dirty="0"/>
              <a:t>1</a:t>
            </a:r>
            <a:r>
              <a:rPr kumimoji="1" lang="ja-JP" altLang="en-US" sz="1300" dirty="0"/>
              <a:t>月～　　マスタ設定</a:t>
            </a:r>
            <a:r>
              <a:rPr lang="ja-JP" altLang="en-US" sz="1300" dirty="0"/>
              <a:t>　</a:t>
            </a:r>
            <a:endParaRPr kumimoji="1" lang="en-US" altLang="ja-JP" sz="1300" dirty="0"/>
          </a:p>
        </p:txBody>
      </p:sp>
      <p:sp>
        <p:nvSpPr>
          <p:cNvPr id="46" name="テキスト プレースホルダー 1">
            <a:extLst>
              <a:ext uri="{FF2B5EF4-FFF2-40B4-BE49-F238E27FC236}">
                <a16:creationId xmlns:a16="http://schemas.microsoft.com/office/drawing/2014/main" id="{784D52AD-291B-D1A4-2644-24AC14D46A3F}"/>
              </a:ext>
            </a:extLst>
          </p:cNvPr>
          <p:cNvSpPr txBox="1">
            <a:spLocks/>
          </p:cNvSpPr>
          <p:nvPr/>
        </p:nvSpPr>
        <p:spPr>
          <a:xfrm>
            <a:off x="4427984" y="3579862"/>
            <a:ext cx="4243731" cy="95123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lang="en-US" altLang="ja-JP" sz="1300" dirty="0"/>
              <a:t>2027</a:t>
            </a:r>
            <a:r>
              <a:rPr lang="ja-JP" altLang="en-US" sz="1300" dirty="0"/>
              <a:t>年</a:t>
            </a:r>
            <a:r>
              <a:rPr lang="en-US" altLang="ja-JP" sz="1300" dirty="0"/>
              <a:t>2</a:t>
            </a:r>
            <a:r>
              <a:rPr lang="ja-JP" altLang="en-US" sz="1300" dirty="0"/>
              <a:t>月～　 操作習得</a:t>
            </a:r>
            <a:r>
              <a:rPr lang="en-US" altLang="ja-JP" sz="1300" dirty="0"/>
              <a:t>/</a:t>
            </a:r>
            <a:r>
              <a:rPr lang="ja-JP" altLang="en-US" sz="1300" dirty="0"/>
              <a:t>テスト</a:t>
            </a:r>
            <a:endParaRPr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2</a:t>
            </a:r>
            <a:r>
              <a:rPr kumimoji="1" lang="ja-JP" altLang="en-US" sz="1300" dirty="0"/>
              <a:t>月～ 　リース移行</a:t>
            </a:r>
            <a:endParaRPr kumimoji="1" lang="en-US" altLang="ja-JP" sz="1300" dirty="0"/>
          </a:p>
          <a:p>
            <a:pPr>
              <a:lnSpc>
                <a:spcPts val="1500"/>
              </a:lnSpc>
            </a:pPr>
            <a:r>
              <a:rPr lang="ja-JP" altLang="en-US" sz="1300" dirty="0">
                <a:solidFill>
                  <a:srgbClr val="FF0000"/>
                </a:solidFill>
              </a:rPr>
              <a:t>・</a:t>
            </a:r>
            <a:r>
              <a:rPr lang="en-US" altLang="ja-JP" sz="1300" b="1" u="sng" dirty="0">
                <a:solidFill>
                  <a:srgbClr val="FF0000"/>
                </a:solidFill>
              </a:rPr>
              <a:t>2027</a:t>
            </a:r>
            <a:r>
              <a:rPr lang="ja-JP" altLang="en-US" sz="1300" b="1" u="sng" dirty="0">
                <a:solidFill>
                  <a:srgbClr val="FF0000"/>
                </a:solidFill>
              </a:rPr>
              <a:t>年</a:t>
            </a:r>
            <a:r>
              <a:rPr lang="en-US" altLang="ja-JP" sz="1300" b="1" u="sng" dirty="0">
                <a:solidFill>
                  <a:srgbClr val="FF0000"/>
                </a:solidFill>
              </a:rPr>
              <a:t>4</a:t>
            </a:r>
            <a:r>
              <a:rPr lang="ja-JP" altLang="en-US" sz="1300" b="1" u="sng" dirty="0">
                <a:solidFill>
                  <a:srgbClr val="FF0000"/>
                </a:solidFill>
              </a:rPr>
              <a:t>月～ 　新リース開始</a:t>
            </a:r>
            <a:r>
              <a:rPr lang="en-US" altLang="ja-JP" sz="1300" b="1" u="sng" dirty="0">
                <a:solidFill>
                  <a:srgbClr val="FF0000"/>
                </a:solidFill>
              </a:rPr>
              <a:t>/</a:t>
            </a:r>
            <a:r>
              <a:rPr lang="ja-JP" altLang="en-US" sz="1300" b="1" u="sng" dirty="0">
                <a:solidFill>
                  <a:srgbClr val="FF0000"/>
                </a:solidFill>
              </a:rPr>
              <a:t>本稼働</a:t>
            </a:r>
            <a:endParaRPr lang="en-US" altLang="ja-JP" sz="1300" b="1" u="sng" dirty="0">
              <a:solidFill>
                <a:srgbClr val="FF0000"/>
              </a:solidFill>
            </a:endParaRPr>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216001"/>
            <a:ext cx="2160240" cy="5139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2"/>
                </a:solidFill>
              </a:rPr>
              <a:t>リースのみ追加</a:t>
            </a:r>
            <a:r>
              <a:rPr lang="ja-JP" altLang="en-US" sz="1400" dirty="0">
                <a:solidFill>
                  <a:schemeClr val="bg2"/>
                </a:solidFill>
              </a:rPr>
              <a:t>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D8F854D9-BAEF-7846-01D0-8D7358A491DE}"/>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1707400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導入・移行作業</a:t>
            </a:r>
            <a:endParaRPr kumimoji="1" lang="ja-JP" altLang="en-US" dirty="0"/>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216001"/>
            <a:ext cx="2160240" cy="5139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2"/>
                </a:solidFill>
              </a:rPr>
              <a:t>リースのみ追加</a:t>
            </a:r>
            <a:r>
              <a:rPr lang="ja-JP" altLang="en-US" sz="1400" dirty="0">
                <a:solidFill>
                  <a:schemeClr val="bg2"/>
                </a:solidFill>
              </a:rPr>
              <a:t>導入</a:t>
            </a:r>
            <a:endParaRPr kumimoji="1" lang="en-US" altLang="ja-JP" sz="1400" dirty="0">
              <a:solidFill>
                <a:schemeClr val="bg2"/>
              </a:solidFill>
            </a:endParaRPr>
          </a:p>
        </p:txBody>
      </p:sp>
      <p:graphicFrame>
        <p:nvGraphicFramePr>
          <p:cNvPr id="4" name="表 3">
            <a:extLst>
              <a:ext uri="{FF2B5EF4-FFF2-40B4-BE49-F238E27FC236}">
                <a16:creationId xmlns:a16="http://schemas.microsoft.com/office/drawing/2014/main" id="{790B7629-DA77-C1C8-3A05-C391F58DE83C}"/>
              </a:ext>
            </a:extLst>
          </p:cNvPr>
          <p:cNvGraphicFramePr>
            <a:graphicFrameLocks noGrp="1"/>
          </p:cNvGraphicFramePr>
          <p:nvPr>
            <p:extLst>
              <p:ext uri="{D42A27DB-BD31-4B8C-83A1-F6EECF244321}">
                <p14:modId xmlns:p14="http://schemas.microsoft.com/office/powerpoint/2010/main" val="2160709260"/>
              </p:ext>
            </p:extLst>
          </p:nvPr>
        </p:nvGraphicFramePr>
        <p:xfrm>
          <a:off x="252000" y="1282816"/>
          <a:ext cx="8712488" cy="3022044"/>
        </p:xfrm>
        <a:graphic>
          <a:graphicData uri="http://schemas.openxmlformats.org/drawingml/2006/table">
            <a:tbl>
              <a:tblPr firstRow="1" bandRow="1">
                <a:tableStyleId>{93296810-A885-4BE3-A3E7-6D5BEEA58F35}</a:tableStyleId>
              </a:tblPr>
              <a:tblGrid>
                <a:gridCol w="633114">
                  <a:extLst>
                    <a:ext uri="{9D8B030D-6E8A-4147-A177-3AD203B41FA5}">
                      <a16:colId xmlns:a16="http://schemas.microsoft.com/office/drawing/2014/main" val="142432639"/>
                    </a:ext>
                  </a:extLst>
                </a:gridCol>
                <a:gridCol w="1981734">
                  <a:extLst>
                    <a:ext uri="{9D8B030D-6E8A-4147-A177-3AD203B41FA5}">
                      <a16:colId xmlns:a16="http://schemas.microsoft.com/office/drawing/2014/main" val="522205720"/>
                    </a:ext>
                  </a:extLst>
                </a:gridCol>
                <a:gridCol w="3572417">
                  <a:extLst>
                    <a:ext uri="{9D8B030D-6E8A-4147-A177-3AD203B41FA5}">
                      <a16:colId xmlns:a16="http://schemas.microsoft.com/office/drawing/2014/main" val="2811834927"/>
                    </a:ext>
                  </a:extLst>
                </a:gridCol>
                <a:gridCol w="2525223">
                  <a:extLst>
                    <a:ext uri="{9D8B030D-6E8A-4147-A177-3AD203B41FA5}">
                      <a16:colId xmlns:a16="http://schemas.microsoft.com/office/drawing/2014/main" val="3981539716"/>
                    </a:ext>
                  </a:extLst>
                </a:gridCol>
              </a:tblGrid>
              <a:tr h="246102">
                <a:tc>
                  <a:txBody>
                    <a:bodyPr/>
                    <a:lstStyle/>
                    <a:p>
                      <a:r>
                        <a:rPr kumimoji="1" lang="en-US" altLang="ja-JP" sz="1200" dirty="0"/>
                        <a:t>No</a:t>
                      </a:r>
                      <a:endParaRPr kumimoji="1" lang="ja-JP" altLang="en-US" sz="1200" dirty="0"/>
                    </a:p>
                  </a:txBody>
                  <a:tcPr/>
                </a:tc>
                <a:tc>
                  <a:txBody>
                    <a:bodyPr/>
                    <a:lstStyle/>
                    <a:p>
                      <a:r>
                        <a:rPr kumimoji="1" lang="ja-JP" altLang="en-US" sz="1200" dirty="0"/>
                        <a:t>フェーズ</a:t>
                      </a:r>
                    </a:p>
                  </a:txBody>
                  <a:tcPr/>
                </a:tc>
                <a:tc>
                  <a:txBody>
                    <a:bodyPr/>
                    <a:lstStyle/>
                    <a:p>
                      <a:r>
                        <a:rPr kumimoji="1" lang="ja-JP" altLang="en-US" sz="1200" dirty="0"/>
                        <a:t>作業内容</a:t>
                      </a:r>
                    </a:p>
                  </a:txBody>
                  <a:tcPr/>
                </a:tc>
                <a:tc>
                  <a:txBody>
                    <a:bodyPr/>
                    <a:lstStyle/>
                    <a:p>
                      <a:r>
                        <a:rPr kumimoji="1" lang="ja-JP" altLang="en-US" sz="1200" dirty="0"/>
                        <a:t>備考</a:t>
                      </a:r>
                    </a:p>
                  </a:txBody>
                  <a:tcPr/>
                </a:tc>
                <a:extLst>
                  <a:ext uri="{0D108BD9-81ED-4DB2-BD59-A6C34878D82A}">
                    <a16:rowId xmlns:a16="http://schemas.microsoft.com/office/drawing/2014/main" val="107454713"/>
                  </a:ext>
                </a:extLst>
              </a:tr>
              <a:tr h="355481">
                <a:tc>
                  <a:txBody>
                    <a:bodyPr/>
                    <a:lstStyle/>
                    <a:p>
                      <a:r>
                        <a:rPr kumimoji="1" lang="en-US" altLang="ja-JP" sz="1000" dirty="0"/>
                        <a:t>1</a:t>
                      </a:r>
                      <a:endParaRPr kumimoji="1" lang="ja-JP" altLang="en-US" sz="1000" dirty="0"/>
                    </a:p>
                  </a:txBody>
                  <a:tcPr/>
                </a:tc>
                <a:tc>
                  <a:txBody>
                    <a:bodyPr/>
                    <a:lstStyle/>
                    <a:p>
                      <a:r>
                        <a:rPr kumimoji="1" lang="ja-JP" altLang="en-US" sz="1000" dirty="0"/>
                        <a:t>適合調査</a:t>
                      </a:r>
                    </a:p>
                  </a:txBody>
                  <a:tcPr/>
                </a:tc>
                <a:tc>
                  <a:txBody>
                    <a:bodyPr/>
                    <a:lstStyle/>
                    <a:p>
                      <a:r>
                        <a:rPr kumimoji="1" lang="ja-JP" altLang="en-US" sz="1000" dirty="0"/>
                        <a:t>リースについて、会社全体の処理方針やマスタ構成、移行方針について検討します</a:t>
                      </a:r>
                    </a:p>
                  </a:txBody>
                  <a:tcPr/>
                </a:tc>
                <a:tc>
                  <a:txBody>
                    <a:bodyPr/>
                    <a:lstStyle/>
                    <a:p>
                      <a:endParaRPr kumimoji="1" lang="ja-JP" altLang="en-US" sz="1000" dirty="0"/>
                    </a:p>
                  </a:txBody>
                  <a:tcPr/>
                </a:tc>
                <a:extLst>
                  <a:ext uri="{0D108BD9-81ED-4DB2-BD59-A6C34878D82A}">
                    <a16:rowId xmlns:a16="http://schemas.microsoft.com/office/drawing/2014/main" val="391797073"/>
                  </a:ext>
                </a:extLst>
              </a:tr>
              <a:tr h="628928">
                <a:tc>
                  <a:txBody>
                    <a:bodyPr/>
                    <a:lstStyle/>
                    <a:p>
                      <a:r>
                        <a:rPr kumimoji="1" lang="en-US" altLang="ja-JP" sz="1000" dirty="0"/>
                        <a:t>2</a:t>
                      </a:r>
                      <a:endParaRPr kumimoji="1" lang="ja-JP" altLang="en-US" sz="1000" dirty="0"/>
                    </a:p>
                  </a:txBody>
                  <a:tcPr/>
                </a:tc>
                <a:tc>
                  <a:txBody>
                    <a:bodyPr/>
                    <a:lstStyle/>
                    <a:p>
                      <a:r>
                        <a:rPr kumimoji="1" lang="ja-JP" altLang="en-US" sz="1000" dirty="0"/>
                        <a:t>マスタ設定</a:t>
                      </a:r>
                    </a:p>
                  </a:txBody>
                  <a:tcPr/>
                </a:tc>
                <a:tc>
                  <a:txBody>
                    <a:bodyPr/>
                    <a:lstStyle/>
                    <a:p>
                      <a:r>
                        <a:rPr kumimoji="1" lang="ja-JP" altLang="en-US" sz="1000" dirty="0"/>
                        <a:t>適合調査で決定した方針に従い、リースのマスタを設定します</a:t>
                      </a:r>
                      <a:endParaRPr kumimoji="1" lang="en-US" altLang="ja-JP" sz="1000" dirty="0"/>
                    </a:p>
                    <a:p>
                      <a:r>
                        <a:rPr kumimoji="1" lang="en-US" altLang="ja-JP" sz="1000" dirty="0"/>
                        <a:t>※FA</a:t>
                      </a:r>
                      <a:r>
                        <a:rPr kumimoji="1" lang="ja-JP" altLang="en-US" sz="1000" dirty="0"/>
                        <a:t>取引先マスタ、リース仕訳パターンマスタ、</a:t>
                      </a:r>
                      <a:endParaRPr kumimoji="1" lang="en-US" altLang="ja-JP" sz="1000" dirty="0"/>
                    </a:p>
                    <a:p>
                      <a:r>
                        <a:rPr kumimoji="1" lang="ja-JP" altLang="en-US" sz="1000" dirty="0"/>
                        <a:t>　償却情報マスタなど</a:t>
                      </a:r>
                    </a:p>
                  </a:txBody>
                  <a:tcPr/>
                </a:tc>
                <a:tc>
                  <a:txBody>
                    <a:bodyPr/>
                    <a:lstStyle/>
                    <a:p>
                      <a:r>
                        <a:rPr kumimoji="1" lang="ja-JP" altLang="en-US" sz="1000" dirty="0"/>
                        <a:t>科目などの統合会計側のマスタと共通で使用するマスタは、既存のマスタを利用できます</a:t>
                      </a:r>
                    </a:p>
                  </a:txBody>
                  <a:tcPr/>
                </a:tc>
                <a:extLst>
                  <a:ext uri="{0D108BD9-81ED-4DB2-BD59-A6C34878D82A}">
                    <a16:rowId xmlns:a16="http://schemas.microsoft.com/office/drawing/2014/main" val="2731590114"/>
                  </a:ext>
                </a:extLst>
              </a:tr>
              <a:tr h="492204">
                <a:tc>
                  <a:txBody>
                    <a:bodyPr/>
                    <a:lstStyle/>
                    <a:p>
                      <a:r>
                        <a:rPr kumimoji="1" lang="en-US" altLang="ja-JP" sz="1000" dirty="0"/>
                        <a:t>3</a:t>
                      </a:r>
                      <a:endParaRPr kumimoji="1" lang="ja-JP" altLang="en-US" sz="1000" dirty="0"/>
                    </a:p>
                  </a:txBody>
                  <a:tcPr/>
                </a:tc>
                <a:tc>
                  <a:txBody>
                    <a:bodyPr/>
                    <a:lstStyle/>
                    <a:p>
                      <a:r>
                        <a:rPr kumimoji="1" lang="ja-JP" altLang="en-US" sz="1000" dirty="0"/>
                        <a:t>操作習得・テスト</a:t>
                      </a:r>
                    </a:p>
                  </a:txBody>
                  <a:tcPr/>
                </a:tc>
                <a:tc>
                  <a:txBody>
                    <a:bodyPr/>
                    <a:lstStyle/>
                    <a:p>
                      <a:r>
                        <a:rPr kumimoji="1" lang="ja-JP" altLang="en-US" sz="1000" dirty="0"/>
                        <a:t>リースの入力や仕訳連携処理などの操作方法を習得し、テスト会社で想定した運用が可能となるか確認します</a:t>
                      </a:r>
                    </a:p>
                  </a:txBody>
                  <a:tcPr/>
                </a:tc>
                <a:tc>
                  <a:txBody>
                    <a:bodyPr/>
                    <a:lstStyle/>
                    <a:p>
                      <a:endParaRPr kumimoji="1" lang="ja-JP" altLang="en-US" sz="1000" dirty="0"/>
                    </a:p>
                  </a:txBody>
                  <a:tcPr/>
                </a:tc>
                <a:extLst>
                  <a:ext uri="{0D108BD9-81ED-4DB2-BD59-A6C34878D82A}">
                    <a16:rowId xmlns:a16="http://schemas.microsoft.com/office/drawing/2014/main" val="2795731845"/>
                  </a:ext>
                </a:extLst>
              </a:tr>
              <a:tr h="1110267">
                <a:tc>
                  <a:txBody>
                    <a:bodyPr/>
                    <a:lstStyle/>
                    <a:p>
                      <a:r>
                        <a:rPr kumimoji="1" lang="en-US" altLang="ja-JP" sz="1000" dirty="0"/>
                        <a:t>4</a:t>
                      </a:r>
                      <a:endParaRPr kumimoji="1" lang="ja-JP" altLang="en-US" sz="1000" dirty="0"/>
                    </a:p>
                  </a:txBody>
                  <a:tcPr/>
                </a:tc>
                <a:tc>
                  <a:txBody>
                    <a:bodyPr/>
                    <a:lstStyle/>
                    <a:p>
                      <a:r>
                        <a:rPr kumimoji="1" lang="ja-JP" altLang="en-US" sz="1000" dirty="0"/>
                        <a:t>リース移行</a:t>
                      </a:r>
                    </a:p>
                  </a:txBody>
                  <a:tcPr/>
                </a:tc>
                <a:tc>
                  <a:txBody>
                    <a:bodyPr/>
                    <a:lstStyle/>
                    <a:p>
                      <a:r>
                        <a:rPr kumimoji="1" lang="ja-JP" altLang="en-US" sz="1000" dirty="0"/>
                        <a:t>新リース会計基準に沿ったリースデータを移行します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endParaRPr kumimoji="1" lang="en-US" altLang="ja-JP" sz="1000" dirty="0"/>
                    </a:p>
                  </a:txBody>
                  <a:tcPr/>
                </a:tc>
                <a:tc>
                  <a:txBody>
                    <a:bodyPr/>
                    <a:lstStyle/>
                    <a:p>
                      <a:r>
                        <a:rPr kumimoji="1" lang="ja-JP" altLang="en-US" sz="1000" dirty="0">
                          <a:solidFill>
                            <a:schemeClr val="tx1"/>
                          </a:solidFill>
                        </a:rPr>
                        <a:t>新リース会計基準適用初年度の期首時点の残りのリース料を基準として移行する。または、リース開始日から適用されていたかのような帳簿価額を基準として移行する</a:t>
                      </a:r>
                      <a:r>
                        <a:rPr kumimoji="1" lang="en-US" altLang="ja-JP" sz="1000" dirty="0">
                          <a:solidFill>
                            <a:schemeClr val="tx1"/>
                          </a:solidFill>
                        </a:rPr>
                        <a:t>(</a:t>
                      </a:r>
                      <a:r>
                        <a:rPr kumimoji="1" lang="ja-JP" altLang="en-US" sz="1000" b="0" i="0" u="none" strike="noStrike" kern="1200" baseline="0" dirty="0">
                          <a:solidFill>
                            <a:schemeClr val="dk1"/>
                          </a:solidFill>
                          <a:latin typeface="+mn-lt"/>
                          <a:ea typeface="+mn-ea"/>
                          <a:cs typeface="+mn-cs"/>
                        </a:rPr>
                        <a:t>企業会計基準適用指針第 </a:t>
                      </a:r>
                      <a:r>
                        <a:rPr kumimoji="1" lang="en-US" altLang="ja-JP" sz="1000" b="0" i="0" u="none" strike="noStrike" kern="1200" baseline="0" dirty="0">
                          <a:solidFill>
                            <a:schemeClr val="dk1"/>
                          </a:solidFill>
                          <a:latin typeface="+mn-lt"/>
                          <a:ea typeface="+mn-ea"/>
                          <a:cs typeface="+mn-cs"/>
                        </a:rPr>
                        <a:t>33 </a:t>
                      </a:r>
                      <a:r>
                        <a:rPr kumimoji="1" lang="ja-JP" altLang="en-US" sz="1000" b="0" i="0" u="none" strike="noStrike" kern="1200" baseline="0" dirty="0">
                          <a:solidFill>
                            <a:schemeClr val="dk1"/>
                          </a:solidFill>
                          <a:latin typeface="+mn-lt"/>
                          <a:ea typeface="+mn-ea"/>
                          <a:cs typeface="+mn-cs"/>
                        </a:rPr>
                        <a:t>号 リースに関する会計基準の適用指針</a:t>
                      </a:r>
                      <a:r>
                        <a:rPr kumimoji="1" lang="en-US" altLang="ja-JP" sz="1000" b="0" i="0" u="none" strike="noStrike" kern="1200" baseline="0" dirty="0">
                          <a:solidFill>
                            <a:schemeClr val="dk1"/>
                          </a:solidFill>
                          <a:latin typeface="+mn-lt"/>
                          <a:ea typeface="+mn-ea"/>
                          <a:cs typeface="+mn-cs"/>
                        </a:rPr>
                        <a:t>123 </a:t>
                      </a:r>
                      <a:r>
                        <a:rPr kumimoji="1" lang="ja-JP" altLang="en-US" sz="1000" b="0" i="0" u="none" strike="noStrike" kern="1200" baseline="0" dirty="0">
                          <a:solidFill>
                            <a:schemeClr val="dk1"/>
                          </a:solidFill>
                          <a:latin typeface="+mn-lt"/>
                          <a:ea typeface="+mn-ea"/>
                          <a:cs typeface="+mn-cs"/>
                        </a:rPr>
                        <a:t>項</a:t>
                      </a:r>
                      <a:r>
                        <a:rPr kumimoji="1" lang="en-US" altLang="ja-JP" sz="1000" b="0" i="0" u="none" strike="noStrike" kern="1200" baseline="0" dirty="0">
                          <a:solidFill>
                            <a:schemeClr val="dk1"/>
                          </a:solidFill>
                          <a:latin typeface="+mn-lt"/>
                          <a:ea typeface="+mn-ea"/>
                          <a:cs typeface="+mn-cs"/>
                        </a:rPr>
                        <a:t>(2)①)</a:t>
                      </a:r>
                      <a:r>
                        <a:rPr kumimoji="1" lang="ja-JP" altLang="en-US" sz="1000" dirty="0">
                          <a:solidFill>
                            <a:schemeClr val="tx1"/>
                          </a:solidFill>
                        </a:rPr>
                        <a:t>などの検討が必要となります</a:t>
                      </a:r>
                    </a:p>
                  </a:txBody>
                  <a:tcPr/>
                </a:tc>
                <a:extLst>
                  <a:ext uri="{0D108BD9-81ED-4DB2-BD59-A6C34878D82A}">
                    <a16:rowId xmlns:a16="http://schemas.microsoft.com/office/drawing/2014/main" val="3511375822"/>
                  </a:ext>
                </a:extLst>
              </a:tr>
            </a:tbl>
          </a:graphicData>
        </a:graphic>
      </p:graphicFrame>
      <p:sp>
        <p:nvSpPr>
          <p:cNvPr id="10" name="テキスト プレースホルダー 1">
            <a:extLst>
              <a:ext uri="{FF2B5EF4-FFF2-40B4-BE49-F238E27FC236}">
                <a16:creationId xmlns:a16="http://schemas.microsoft.com/office/drawing/2014/main" id="{1D4D856C-3B03-2429-CAA5-2A498A21663B}"/>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ja-JP" altLang="en-US" dirty="0"/>
              <a:t>各フェーズの主な作業内容は以下のとおりです</a:t>
            </a:r>
            <a:endParaRPr kumimoji="1" lang="en-US" altLang="ja-JP" dirty="0"/>
          </a:p>
        </p:txBody>
      </p:sp>
      <p:sp>
        <p:nvSpPr>
          <p:cNvPr id="2" name="スライド番号プレースホルダー 4">
            <a:extLst>
              <a:ext uri="{FF2B5EF4-FFF2-40B4-BE49-F238E27FC236}">
                <a16:creationId xmlns:a16="http://schemas.microsoft.com/office/drawing/2014/main" id="{BF6A2462-FBEA-4DE7-68F1-449D25890418}"/>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2250938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a:t>
            </a:r>
            <a:r>
              <a:rPr kumimoji="1" lang="ja-JP" altLang="en-US" sz="1800" dirty="0"/>
              <a:t>スケジュールイメージ</a:t>
            </a:r>
            <a:endParaRPr kumimoji="1" lang="ja-JP" altLang="en-US" dirty="0"/>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a:t>2027</a:t>
            </a:r>
            <a:r>
              <a:rPr kumimoji="1" lang="ja-JP" altLang="en-US" dirty="0"/>
              <a:t>年</a:t>
            </a:r>
            <a:r>
              <a:rPr kumimoji="1" lang="en-US" altLang="ja-JP" dirty="0"/>
              <a:t>4</a:t>
            </a:r>
            <a:r>
              <a:rPr kumimoji="1" lang="ja-JP" altLang="en-US" dirty="0"/>
              <a:t>月適用に向けて、固定資産とリースを追加導入する場合のスケジュールイメージです</a:t>
            </a:r>
            <a:endParaRPr kumimoji="1" lang="en-US" altLang="ja-JP" dirty="0"/>
          </a:p>
        </p:txBody>
      </p:sp>
      <p:graphicFrame>
        <p:nvGraphicFramePr>
          <p:cNvPr id="6" name="表 6">
            <a:extLst>
              <a:ext uri="{FF2B5EF4-FFF2-40B4-BE49-F238E27FC236}">
                <a16:creationId xmlns:a16="http://schemas.microsoft.com/office/drawing/2014/main" id="{D4FD9B7C-0BB4-7E3F-19A3-BE2EDB3D5E1C}"/>
              </a:ext>
            </a:extLst>
          </p:cNvPr>
          <p:cNvGraphicFramePr>
            <a:graphicFrameLocks noGrp="1"/>
          </p:cNvGraphicFramePr>
          <p:nvPr/>
        </p:nvGraphicFramePr>
        <p:xfrm>
          <a:off x="395536" y="1275606"/>
          <a:ext cx="8280924" cy="2279187"/>
        </p:xfrm>
        <a:graphic>
          <a:graphicData uri="http://schemas.openxmlformats.org/drawingml/2006/table">
            <a:tbl>
              <a:tblPr firstRow="1" bandRow="1">
                <a:tableStyleId>{16D9F66E-5EB9-4882-86FB-DCBF35E3C3E4}</a:tableStyleId>
              </a:tblPr>
              <a:tblGrid>
                <a:gridCol w="654540">
                  <a:extLst>
                    <a:ext uri="{9D8B030D-6E8A-4147-A177-3AD203B41FA5}">
                      <a16:colId xmlns:a16="http://schemas.microsoft.com/office/drawing/2014/main" val="1365944174"/>
                    </a:ext>
                  </a:extLst>
                </a:gridCol>
                <a:gridCol w="635532">
                  <a:extLst>
                    <a:ext uri="{9D8B030D-6E8A-4147-A177-3AD203B41FA5}">
                      <a16:colId xmlns:a16="http://schemas.microsoft.com/office/drawing/2014/main" val="274578257"/>
                    </a:ext>
                  </a:extLst>
                </a:gridCol>
                <a:gridCol w="635532">
                  <a:extLst>
                    <a:ext uri="{9D8B030D-6E8A-4147-A177-3AD203B41FA5}">
                      <a16:colId xmlns:a16="http://schemas.microsoft.com/office/drawing/2014/main" val="2234870477"/>
                    </a:ext>
                  </a:extLst>
                </a:gridCol>
                <a:gridCol w="635532">
                  <a:extLst>
                    <a:ext uri="{9D8B030D-6E8A-4147-A177-3AD203B41FA5}">
                      <a16:colId xmlns:a16="http://schemas.microsoft.com/office/drawing/2014/main" val="2109836305"/>
                    </a:ext>
                  </a:extLst>
                </a:gridCol>
                <a:gridCol w="635532">
                  <a:extLst>
                    <a:ext uri="{9D8B030D-6E8A-4147-A177-3AD203B41FA5}">
                      <a16:colId xmlns:a16="http://schemas.microsoft.com/office/drawing/2014/main" val="3653594630"/>
                    </a:ext>
                  </a:extLst>
                </a:gridCol>
                <a:gridCol w="635532">
                  <a:extLst>
                    <a:ext uri="{9D8B030D-6E8A-4147-A177-3AD203B41FA5}">
                      <a16:colId xmlns:a16="http://schemas.microsoft.com/office/drawing/2014/main" val="1602808121"/>
                    </a:ext>
                  </a:extLst>
                </a:gridCol>
                <a:gridCol w="635532">
                  <a:extLst>
                    <a:ext uri="{9D8B030D-6E8A-4147-A177-3AD203B41FA5}">
                      <a16:colId xmlns:a16="http://schemas.microsoft.com/office/drawing/2014/main" val="765148028"/>
                    </a:ext>
                  </a:extLst>
                </a:gridCol>
                <a:gridCol w="635532">
                  <a:extLst>
                    <a:ext uri="{9D8B030D-6E8A-4147-A177-3AD203B41FA5}">
                      <a16:colId xmlns:a16="http://schemas.microsoft.com/office/drawing/2014/main" val="2683484417"/>
                    </a:ext>
                  </a:extLst>
                </a:gridCol>
                <a:gridCol w="635532">
                  <a:extLst>
                    <a:ext uri="{9D8B030D-6E8A-4147-A177-3AD203B41FA5}">
                      <a16:colId xmlns:a16="http://schemas.microsoft.com/office/drawing/2014/main" val="2050282667"/>
                    </a:ext>
                  </a:extLst>
                </a:gridCol>
                <a:gridCol w="635532">
                  <a:extLst>
                    <a:ext uri="{9D8B030D-6E8A-4147-A177-3AD203B41FA5}">
                      <a16:colId xmlns:a16="http://schemas.microsoft.com/office/drawing/2014/main" val="2563972138"/>
                    </a:ext>
                  </a:extLst>
                </a:gridCol>
                <a:gridCol w="635532">
                  <a:extLst>
                    <a:ext uri="{9D8B030D-6E8A-4147-A177-3AD203B41FA5}">
                      <a16:colId xmlns:a16="http://schemas.microsoft.com/office/drawing/2014/main" val="2135351199"/>
                    </a:ext>
                  </a:extLst>
                </a:gridCol>
                <a:gridCol w="635532">
                  <a:extLst>
                    <a:ext uri="{9D8B030D-6E8A-4147-A177-3AD203B41FA5}">
                      <a16:colId xmlns:a16="http://schemas.microsoft.com/office/drawing/2014/main" val="3606468559"/>
                    </a:ext>
                  </a:extLst>
                </a:gridCol>
                <a:gridCol w="635532">
                  <a:extLst>
                    <a:ext uri="{9D8B030D-6E8A-4147-A177-3AD203B41FA5}">
                      <a16:colId xmlns:a16="http://schemas.microsoft.com/office/drawing/2014/main" val="1844128831"/>
                    </a:ext>
                  </a:extLst>
                </a:gridCol>
              </a:tblGrid>
              <a:tr h="243434">
                <a:tc rowSpan="3">
                  <a:txBody>
                    <a:bodyPr/>
                    <a:lstStyle/>
                    <a:p>
                      <a:pPr algn="ctr"/>
                      <a:endParaRPr kumimoji="1" lang="ja-JP" altLang="en-US" sz="1100" dirty="0">
                        <a:latin typeface="+mn-ea"/>
                        <a:ea typeface="+mn-ea"/>
                      </a:endParaRPr>
                    </a:p>
                  </a:txBody>
                  <a:tcPr marL="0" marR="0"/>
                </a:tc>
                <a:tc gridSpan="7">
                  <a:txBody>
                    <a:bodyPr/>
                    <a:lstStyle/>
                    <a:p>
                      <a:pPr algn="ctr"/>
                      <a:r>
                        <a:rPr kumimoji="1" lang="en-US" altLang="ja-JP" sz="1100" dirty="0">
                          <a:latin typeface="+mn-ea"/>
                          <a:ea typeface="+mn-ea"/>
                        </a:rPr>
                        <a:t>2026</a:t>
                      </a:r>
                      <a:r>
                        <a:rPr kumimoji="1" lang="ja-JP" altLang="en-US" sz="1100" dirty="0">
                          <a:latin typeface="+mn-ea"/>
                          <a:ea typeface="+mn-ea"/>
                        </a:rPr>
                        <a:t>年</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gridSpan="5">
                  <a:txBody>
                    <a:bodyPr/>
                    <a:lstStyle/>
                    <a:p>
                      <a:pPr algn="ctr"/>
                      <a:r>
                        <a:rPr kumimoji="1" lang="en-US" altLang="ja-JP" sz="1100" dirty="0"/>
                        <a:t>2027</a:t>
                      </a:r>
                      <a:r>
                        <a:rPr kumimoji="1" lang="ja-JP" altLang="en-US" sz="1100" dirty="0"/>
                        <a:t>年</a:t>
                      </a: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extLst>
                  <a:ext uri="{0D108BD9-81ED-4DB2-BD59-A6C34878D82A}">
                    <a16:rowId xmlns:a16="http://schemas.microsoft.com/office/drawing/2014/main" val="2163891529"/>
                  </a:ext>
                </a:extLst>
              </a:tr>
              <a:tr h="243434">
                <a:tc vMerge="1">
                  <a:txBody>
                    <a:bodyPr/>
                    <a:lstStyle/>
                    <a:p>
                      <a:pPr algn="ctr"/>
                      <a:endParaRPr kumimoji="1" lang="ja-JP" altLang="en-US" sz="1100" dirty="0">
                        <a:latin typeface="+mn-ea"/>
                        <a:ea typeface="+mn-ea"/>
                      </a:endParaRPr>
                    </a:p>
                  </a:txBody>
                  <a:tcPr marL="0" marR="0"/>
                </a:tc>
                <a:tc>
                  <a:txBody>
                    <a:bodyPr/>
                    <a:lstStyle/>
                    <a:p>
                      <a:pPr algn="ctr"/>
                      <a:r>
                        <a:rPr kumimoji="1" lang="en-US" altLang="ja-JP" sz="1100" dirty="0"/>
                        <a:t>6</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7</a:t>
                      </a:r>
                      <a:r>
                        <a:rPr kumimoji="1" lang="ja-JP" altLang="en-US" sz="1100" dirty="0">
                          <a:latin typeface="+mn-ea"/>
                          <a:ea typeface="+mn-ea"/>
                        </a:rPr>
                        <a:t>月</a:t>
                      </a:r>
                    </a:p>
                  </a:txBody>
                  <a:tcPr/>
                </a:tc>
                <a:tc>
                  <a:txBody>
                    <a:bodyPr/>
                    <a:lstStyle/>
                    <a:p>
                      <a:pPr algn="ctr"/>
                      <a:r>
                        <a:rPr kumimoji="1" lang="en-US" altLang="ja-JP" sz="1100" dirty="0">
                          <a:latin typeface="+mn-ea"/>
                          <a:ea typeface="+mn-ea"/>
                        </a:rPr>
                        <a:t>8</a:t>
                      </a:r>
                      <a:r>
                        <a:rPr kumimoji="1" lang="ja-JP" altLang="en-US" sz="1100" dirty="0">
                          <a:latin typeface="+mn-ea"/>
                          <a:ea typeface="+mn-ea"/>
                        </a:rPr>
                        <a:t>月</a:t>
                      </a:r>
                    </a:p>
                  </a:txBody>
                  <a:tcPr/>
                </a:tc>
                <a:tc>
                  <a:txBody>
                    <a:bodyPr/>
                    <a:lstStyle/>
                    <a:p>
                      <a:pPr algn="ctr"/>
                      <a:r>
                        <a:rPr kumimoji="1" lang="en-US" altLang="ja-JP" sz="1100" dirty="0">
                          <a:latin typeface="+mn-ea"/>
                          <a:ea typeface="+mn-ea"/>
                        </a:rPr>
                        <a:t>9</a:t>
                      </a:r>
                      <a:r>
                        <a:rPr kumimoji="1" lang="ja-JP" altLang="en-US" sz="1100" dirty="0">
                          <a:latin typeface="+mn-ea"/>
                          <a:ea typeface="+mn-ea"/>
                        </a:rPr>
                        <a:t>月</a:t>
                      </a:r>
                    </a:p>
                  </a:txBody>
                  <a:tcPr/>
                </a:tc>
                <a:tc>
                  <a:txBody>
                    <a:bodyPr/>
                    <a:lstStyle/>
                    <a:p>
                      <a:pPr algn="ctr"/>
                      <a:r>
                        <a:rPr kumimoji="1" lang="en-US" altLang="ja-JP" sz="1100" dirty="0">
                          <a:latin typeface="+mn-ea"/>
                          <a:ea typeface="+mn-ea"/>
                        </a:rPr>
                        <a:t>10</a:t>
                      </a:r>
                      <a:r>
                        <a:rPr kumimoji="1" lang="ja-JP" altLang="en-US" sz="1100" dirty="0">
                          <a:latin typeface="+mn-ea"/>
                          <a:ea typeface="+mn-ea"/>
                        </a:rPr>
                        <a:t>月</a:t>
                      </a:r>
                    </a:p>
                  </a:txBody>
                  <a:tcPr/>
                </a:tc>
                <a:tc>
                  <a:txBody>
                    <a:bodyPr/>
                    <a:lstStyle/>
                    <a:p>
                      <a:pPr algn="ctr"/>
                      <a:r>
                        <a:rPr kumimoji="1" lang="en-US" altLang="ja-JP" sz="1100" dirty="0"/>
                        <a:t>11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3</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4</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5</a:t>
                      </a:r>
                      <a:r>
                        <a:rPr kumimoji="1" lang="ja-JP" altLang="en-US" sz="1100" dirty="0">
                          <a:latin typeface="+mn-ea"/>
                          <a:ea typeface="+mn-ea"/>
                        </a:rPr>
                        <a:t>月</a:t>
                      </a:r>
                    </a:p>
                  </a:txBody>
                  <a:tcPr/>
                </a:tc>
                <a:extLst>
                  <a:ext uri="{0D108BD9-81ED-4DB2-BD59-A6C34878D82A}">
                    <a16:rowId xmlns:a16="http://schemas.microsoft.com/office/drawing/2014/main" val="2682141551"/>
                  </a:ext>
                </a:extLst>
              </a:tr>
              <a:tr h="243434">
                <a:tc vMerge="1">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2689199569"/>
                  </a:ext>
                </a:extLst>
              </a:tr>
              <a:tr h="1501947">
                <a:tc>
                  <a:txBody>
                    <a:bodyPr/>
                    <a:lstStyle/>
                    <a:p>
                      <a:r>
                        <a:rPr kumimoji="1" lang="ja-JP" altLang="en-US" sz="900" dirty="0"/>
                        <a:t>固定資産</a:t>
                      </a:r>
                      <a:endParaRPr kumimoji="1" lang="en-US" altLang="ja-JP" sz="900" dirty="0"/>
                    </a:p>
                    <a:p>
                      <a:endParaRPr kumimoji="1" lang="en-US" altLang="ja-JP" sz="900" dirty="0"/>
                    </a:p>
                    <a:p>
                      <a:r>
                        <a:rPr kumimoji="1" lang="ja-JP" altLang="en-US" sz="900" dirty="0"/>
                        <a:t>リース</a:t>
                      </a:r>
                      <a:endParaRPr kumimoji="1" lang="ja-JP" altLang="en-US" sz="900" dirty="0">
                        <a:latin typeface="+mn-ea"/>
                        <a:ea typeface="+mn-ea"/>
                      </a:endParaRPr>
                    </a:p>
                  </a:txBody>
                  <a:tcPr anchor="ct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3790197663"/>
                  </a:ext>
                </a:extLst>
              </a:tr>
            </a:tbl>
          </a:graphicData>
        </a:graphic>
      </p:graphicFrame>
      <p:sp>
        <p:nvSpPr>
          <p:cNvPr id="26" name="テキスト ボックス 25">
            <a:extLst>
              <a:ext uri="{FF2B5EF4-FFF2-40B4-BE49-F238E27FC236}">
                <a16:creationId xmlns:a16="http://schemas.microsoft.com/office/drawing/2014/main" id="{0C4B1C8C-65D1-E0F4-4309-9B6E9C12819A}"/>
              </a:ext>
            </a:extLst>
          </p:cNvPr>
          <p:cNvSpPr txBox="1"/>
          <p:nvPr/>
        </p:nvSpPr>
        <p:spPr>
          <a:xfrm>
            <a:off x="4211960" y="1790695"/>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二</a:t>
            </a:r>
            <a:r>
              <a:rPr kumimoji="1" lang="ja-JP" altLang="en-US" sz="600" dirty="0">
                <a:solidFill>
                  <a:srgbClr val="FF0000"/>
                </a:solidFill>
              </a:rPr>
              <a:t>次リリース</a:t>
            </a:r>
          </a:p>
        </p:txBody>
      </p:sp>
      <p:sp>
        <p:nvSpPr>
          <p:cNvPr id="30" name="矢印: 五方向 29">
            <a:extLst>
              <a:ext uri="{FF2B5EF4-FFF2-40B4-BE49-F238E27FC236}">
                <a16:creationId xmlns:a16="http://schemas.microsoft.com/office/drawing/2014/main" id="{A0826186-DA2C-5485-4629-8307A03FC3FB}"/>
              </a:ext>
            </a:extLst>
          </p:cNvPr>
          <p:cNvSpPr/>
          <p:nvPr/>
        </p:nvSpPr>
        <p:spPr>
          <a:xfrm>
            <a:off x="2699792" y="2492756"/>
            <a:ext cx="1512166" cy="295018"/>
          </a:xfrm>
          <a:prstGeom prst="homePlate">
            <a:avLst>
              <a:gd name="adj" fmla="val 34514"/>
            </a:avLst>
          </a:prstGeom>
          <a:solidFill>
            <a:schemeClr val="accent5">
              <a:lumMod val="20000"/>
              <a:lumOff val="80000"/>
            </a:schemeClr>
          </a:solidFill>
          <a:ln w="158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適合調査</a:t>
            </a:r>
          </a:p>
        </p:txBody>
      </p:sp>
      <p:sp>
        <p:nvSpPr>
          <p:cNvPr id="31" name="矢印: 五方向 30">
            <a:extLst>
              <a:ext uri="{FF2B5EF4-FFF2-40B4-BE49-F238E27FC236}">
                <a16:creationId xmlns:a16="http://schemas.microsoft.com/office/drawing/2014/main" id="{2A19746E-8E6A-AC73-F34A-4A39157A6609}"/>
              </a:ext>
            </a:extLst>
          </p:cNvPr>
          <p:cNvSpPr/>
          <p:nvPr/>
        </p:nvSpPr>
        <p:spPr>
          <a:xfrm>
            <a:off x="4229666" y="2496889"/>
            <a:ext cx="1602277" cy="282329"/>
          </a:xfrm>
          <a:prstGeom prst="homePlate">
            <a:avLst>
              <a:gd name="adj" fmla="val 31073"/>
            </a:avLst>
          </a:prstGeom>
          <a:solidFill>
            <a:schemeClr val="accent1">
              <a:lumMod val="20000"/>
              <a:lumOff val="80000"/>
            </a:schemeClr>
          </a:solidFill>
          <a:ln w="158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マスタ設定</a:t>
            </a:r>
          </a:p>
        </p:txBody>
      </p:sp>
      <p:sp>
        <p:nvSpPr>
          <p:cNvPr id="32" name="矢印: 五方向 31">
            <a:extLst>
              <a:ext uri="{FF2B5EF4-FFF2-40B4-BE49-F238E27FC236}">
                <a16:creationId xmlns:a16="http://schemas.microsoft.com/office/drawing/2014/main" id="{B5138C1A-B48E-496F-0DF0-582D9CE526DA}"/>
              </a:ext>
            </a:extLst>
          </p:cNvPr>
          <p:cNvSpPr/>
          <p:nvPr/>
        </p:nvSpPr>
        <p:spPr>
          <a:xfrm>
            <a:off x="5831942" y="2793477"/>
            <a:ext cx="1548369" cy="282329"/>
          </a:xfrm>
          <a:prstGeom prst="homePlate">
            <a:avLst>
              <a:gd name="adj" fmla="val 31073"/>
            </a:avLst>
          </a:prstGeom>
          <a:solidFill>
            <a:schemeClr val="accent2">
              <a:lumMod val="20000"/>
              <a:lumOff val="80000"/>
            </a:schemeClr>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固定資産移行</a:t>
            </a:r>
          </a:p>
        </p:txBody>
      </p:sp>
      <p:sp>
        <p:nvSpPr>
          <p:cNvPr id="2" name="テキスト ボックス 1">
            <a:extLst>
              <a:ext uri="{FF2B5EF4-FFF2-40B4-BE49-F238E27FC236}">
                <a16:creationId xmlns:a16="http://schemas.microsoft.com/office/drawing/2014/main" id="{D8E8ADB6-16A6-3523-3532-7C2D308357B4}"/>
              </a:ext>
            </a:extLst>
          </p:cNvPr>
          <p:cNvSpPr txBox="1"/>
          <p:nvPr/>
        </p:nvSpPr>
        <p:spPr>
          <a:xfrm>
            <a:off x="971600" y="1779662"/>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一</a:t>
            </a:r>
            <a:r>
              <a:rPr kumimoji="1" lang="ja-JP" altLang="en-US" sz="600" dirty="0">
                <a:solidFill>
                  <a:srgbClr val="FF0000"/>
                </a:solidFill>
              </a:rPr>
              <a:t>次リリース</a:t>
            </a:r>
          </a:p>
        </p:txBody>
      </p:sp>
      <p:sp>
        <p:nvSpPr>
          <p:cNvPr id="8" name="矢印: 五方向 7">
            <a:extLst>
              <a:ext uri="{FF2B5EF4-FFF2-40B4-BE49-F238E27FC236}">
                <a16:creationId xmlns:a16="http://schemas.microsoft.com/office/drawing/2014/main" id="{4FF8C6D4-3AA0-A2B4-628B-5CB532EB8DDC}"/>
              </a:ext>
            </a:extLst>
          </p:cNvPr>
          <p:cNvSpPr/>
          <p:nvPr/>
        </p:nvSpPr>
        <p:spPr>
          <a:xfrm>
            <a:off x="1043608" y="2124961"/>
            <a:ext cx="6336704" cy="230765"/>
          </a:xfrm>
          <a:prstGeom prst="homePlate">
            <a:avLst>
              <a:gd name="adj" fmla="val 34514"/>
            </a:avLst>
          </a:prstGeom>
          <a:solidFill>
            <a:schemeClr val="bg1"/>
          </a:solid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900" dirty="0">
                <a:solidFill>
                  <a:schemeClr val="tx1"/>
                </a:solidFill>
              </a:rPr>
              <a:t>既存システムでの処理</a:t>
            </a:r>
          </a:p>
        </p:txBody>
      </p:sp>
      <p:sp>
        <p:nvSpPr>
          <p:cNvPr id="9" name="矢印: 五方向 8">
            <a:extLst>
              <a:ext uri="{FF2B5EF4-FFF2-40B4-BE49-F238E27FC236}">
                <a16:creationId xmlns:a16="http://schemas.microsoft.com/office/drawing/2014/main" id="{36E3AAF0-C38F-ECF2-C248-370373445941}"/>
              </a:ext>
            </a:extLst>
          </p:cNvPr>
          <p:cNvSpPr/>
          <p:nvPr/>
        </p:nvSpPr>
        <p:spPr>
          <a:xfrm>
            <a:off x="5831943" y="2496890"/>
            <a:ext cx="1548369" cy="282329"/>
          </a:xfrm>
          <a:prstGeom prst="homePlate">
            <a:avLst>
              <a:gd name="adj" fmla="val 31073"/>
            </a:avLst>
          </a:prstGeom>
          <a:solidFill>
            <a:schemeClr val="accent4">
              <a:lumMod val="40000"/>
              <a:lumOff val="6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操作習得</a:t>
            </a:r>
            <a:endParaRPr kumimoji="1" lang="en-US" altLang="ja-JP" sz="1000" dirty="0">
              <a:solidFill>
                <a:schemeClr val="tx1"/>
              </a:solidFill>
            </a:endParaRPr>
          </a:p>
          <a:p>
            <a:pPr algn="ctr"/>
            <a:r>
              <a:rPr kumimoji="1" lang="ja-JP" altLang="en-US" sz="1000" dirty="0">
                <a:solidFill>
                  <a:schemeClr val="tx1"/>
                </a:solidFill>
              </a:rPr>
              <a:t>テスト</a:t>
            </a:r>
          </a:p>
        </p:txBody>
      </p:sp>
      <p:sp>
        <p:nvSpPr>
          <p:cNvPr id="11" name="矢印: 五方向 10">
            <a:extLst>
              <a:ext uri="{FF2B5EF4-FFF2-40B4-BE49-F238E27FC236}">
                <a16:creationId xmlns:a16="http://schemas.microsoft.com/office/drawing/2014/main" id="{FBD4DDCD-86E0-54F2-016D-2AC3FFF419AF}"/>
              </a:ext>
            </a:extLst>
          </p:cNvPr>
          <p:cNvSpPr/>
          <p:nvPr/>
        </p:nvSpPr>
        <p:spPr>
          <a:xfrm>
            <a:off x="6372200" y="3098490"/>
            <a:ext cx="1008112"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sz="1200" dirty="0">
                <a:solidFill>
                  <a:schemeClr val="tx1"/>
                </a:solidFill>
              </a:rPr>
              <a:t>リース</a:t>
            </a:r>
            <a:r>
              <a:rPr kumimoji="1" lang="ja-JP" altLang="en-US" sz="1200" dirty="0">
                <a:solidFill>
                  <a:schemeClr val="tx1"/>
                </a:solidFill>
              </a:rPr>
              <a:t>移行</a:t>
            </a:r>
          </a:p>
        </p:txBody>
      </p:sp>
      <p:sp>
        <p:nvSpPr>
          <p:cNvPr id="12" name="矢印: 五方向 11">
            <a:extLst>
              <a:ext uri="{FF2B5EF4-FFF2-40B4-BE49-F238E27FC236}">
                <a16:creationId xmlns:a16="http://schemas.microsoft.com/office/drawing/2014/main" id="{111E6A3E-A67F-DA8B-7B19-025F82E182D3}"/>
              </a:ext>
            </a:extLst>
          </p:cNvPr>
          <p:cNvSpPr/>
          <p:nvPr/>
        </p:nvSpPr>
        <p:spPr>
          <a:xfrm>
            <a:off x="1043608" y="2506795"/>
            <a:ext cx="1619983" cy="295018"/>
          </a:xfrm>
          <a:prstGeom prst="homePlate">
            <a:avLst>
              <a:gd name="adj" fmla="val 34514"/>
            </a:avLst>
          </a:prstGeom>
          <a:solidFill>
            <a:schemeClr val="bg1"/>
          </a:solidFill>
          <a:ln w="158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方針決定・準備など</a:t>
            </a:r>
          </a:p>
        </p:txBody>
      </p:sp>
      <p:sp>
        <p:nvSpPr>
          <p:cNvPr id="13" name="テキスト ボックス 12">
            <a:extLst>
              <a:ext uri="{FF2B5EF4-FFF2-40B4-BE49-F238E27FC236}">
                <a16:creationId xmlns:a16="http://schemas.microsoft.com/office/drawing/2014/main" id="{60098975-BE7C-4063-F5C8-3AEDFE3D0ADC}"/>
              </a:ext>
            </a:extLst>
          </p:cNvPr>
          <p:cNvSpPr txBox="1"/>
          <p:nvPr/>
        </p:nvSpPr>
        <p:spPr>
          <a:xfrm>
            <a:off x="7380312" y="1790695"/>
            <a:ext cx="720080" cy="276999"/>
          </a:xfrm>
          <a:prstGeom prst="rect">
            <a:avLst/>
          </a:prstGeom>
          <a:noFill/>
        </p:spPr>
        <p:txBody>
          <a:bodyPr wrap="square" rtlCol="0">
            <a:spAutoFit/>
          </a:bodyPr>
          <a:lstStyle/>
          <a:p>
            <a:r>
              <a:rPr kumimoji="1" lang="ja-JP" altLang="en-US" sz="600" dirty="0">
                <a:solidFill>
                  <a:srgbClr val="FF0000"/>
                </a:solidFill>
              </a:rPr>
              <a:t>★新リース会計</a:t>
            </a:r>
            <a:endParaRPr kumimoji="1" lang="en-US" altLang="ja-JP" sz="600" dirty="0">
              <a:solidFill>
                <a:srgbClr val="FF0000"/>
              </a:solidFill>
            </a:endParaRPr>
          </a:p>
          <a:p>
            <a:r>
              <a:rPr lang="ja-JP" altLang="en-US" sz="600" dirty="0">
                <a:solidFill>
                  <a:srgbClr val="FF0000"/>
                </a:solidFill>
              </a:rPr>
              <a:t>　基準適用</a:t>
            </a:r>
            <a:endParaRPr kumimoji="1" lang="ja-JP" altLang="en-US" sz="600" dirty="0">
              <a:solidFill>
                <a:srgbClr val="FF0000"/>
              </a:solidFill>
            </a:endParaRPr>
          </a:p>
        </p:txBody>
      </p:sp>
      <p:sp>
        <p:nvSpPr>
          <p:cNvPr id="14" name="テキスト ボックス 13">
            <a:extLst>
              <a:ext uri="{FF2B5EF4-FFF2-40B4-BE49-F238E27FC236}">
                <a16:creationId xmlns:a16="http://schemas.microsoft.com/office/drawing/2014/main" id="{3DCFE399-3BE3-62D4-EB4A-0F11F2F43829}"/>
              </a:ext>
            </a:extLst>
          </p:cNvPr>
          <p:cNvSpPr txBox="1"/>
          <p:nvPr/>
        </p:nvSpPr>
        <p:spPr>
          <a:xfrm>
            <a:off x="252000" y="4495190"/>
            <a:ext cx="8568952" cy="236800"/>
          </a:xfrm>
          <a:prstGeom prst="rect">
            <a:avLst/>
          </a:prstGeom>
          <a:noFill/>
        </p:spPr>
        <p:txBody>
          <a:bodyPr wrap="none" rtlCol="0" anchor="t" anchorCtr="0">
            <a:noAutofit/>
          </a:bodyPr>
          <a:lstStyle/>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月に新リース会計基準の必要要件への対応、</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11</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月に新規帳票とその他リース機能のリリースを予定しています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□上記は、会計システムは</a:t>
            </a:r>
            <a:r>
              <a:rPr lang="en-US" altLang="ja-JP" sz="1000" dirty="0" err="1">
                <a:solidFill>
                  <a:schemeClr val="tx1">
                    <a:lumMod val="75000"/>
                    <a:lumOff val="25000"/>
                  </a:schemeClr>
                </a:solidFill>
                <a:latin typeface="メイリオ" pitchFamily="50" charset="-128"/>
                <a:ea typeface="メイリオ" pitchFamily="50" charset="-128"/>
                <a:cs typeface="メイリオ" pitchFamily="50" charset="-128"/>
              </a:rPr>
              <a:t>SuperStream</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-NX</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以外をご利用で、固定資産・リースのみを新規導入する際の標準的な作業を前提としたスケジュール</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　イメージとなります。詳細要件や体制を加味して決定してください</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p:txBody>
      </p:sp>
      <p:cxnSp>
        <p:nvCxnSpPr>
          <p:cNvPr id="37" name="直線コネクタ 36">
            <a:extLst>
              <a:ext uri="{FF2B5EF4-FFF2-40B4-BE49-F238E27FC236}">
                <a16:creationId xmlns:a16="http://schemas.microsoft.com/office/drawing/2014/main" id="{F7A14A1B-4489-3896-A2A9-D8A294434C87}"/>
              </a:ext>
            </a:extLst>
          </p:cNvPr>
          <p:cNvCxnSpPr>
            <a:cxnSpLocks/>
          </p:cNvCxnSpPr>
          <p:nvPr/>
        </p:nvCxnSpPr>
        <p:spPr>
          <a:xfrm>
            <a:off x="7411682" y="1563638"/>
            <a:ext cx="0" cy="19911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吹き出し: 線 37">
            <a:extLst>
              <a:ext uri="{FF2B5EF4-FFF2-40B4-BE49-F238E27FC236}">
                <a16:creationId xmlns:a16="http://schemas.microsoft.com/office/drawing/2014/main" id="{97DE57A0-AFC9-8A43-F906-A6DEBD58E639}"/>
              </a:ext>
            </a:extLst>
          </p:cNvPr>
          <p:cNvSpPr/>
          <p:nvPr/>
        </p:nvSpPr>
        <p:spPr>
          <a:xfrm>
            <a:off x="7740351" y="2056661"/>
            <a:ext cx="1116319" cy="349463"/>
          </a:xfrm>
          <a:prstGeom prst="borderCallout1">
            <a:avLst>
              <a:gd name="adj1" fmla="val 18750"/>
              <a:gd name="adj2" fmla="val -8333"/>
              <a:gd name="adj3" fmla="val 77475"/>
              <a:gd name="adj4" fmla="val -28658"/>
            </a:avLst>
          </a:prstGeom>
          <a:solidFill>
            <a:schemeClr val="accent3">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新リース開始</a:t>
            </a:r>
          </a:p>
        </p:txBody>
      </p:sp>
      <p:sp>
        <p:nvSpPr>
          <p:cNvPr id="42" name="矢印: 五方向 41">
            <a:extLst>
              <a:ext uri="{FF2B5EF4-FFF2-40B4-BE49-F238E27FC236}">
                <a16:creationId xmlns:a16="http://schemas.microsoft.com/office/drawing/2014/main" id="{8FFC28DB-1125-4141-10EF-46B3EF6C5C0C}"/>
              </a:ext>
            </a:extLst>
          </p:cNvPr>
          <p:cNvSpPr/>
          <p:nvPr/>
        </p:nvSpPr>
        <p:spPr>
          <a:xfrm>
            <a:off x="7416420" y="2793477"/>
            <a:ext cx="1252506" cy="282329"/>
          </a:xfrm>
          <a:prstGeom prst="homePlate">
            <a:avLst>
              <a:gd name="adj" fmla="val 31073"/>
            </a:avLst>
          </a:prstGeom>
          <a:solidFill>
            <a:schemeClr val="accent2">
              <a:lumMod val="20000"/>
              <a:lumOff val="80000"/>
            </a:schemeClr>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3" name="矢印: 五方向 42">
            <a:extLst>
              <a:ext uri="{FF2B5EF4-FFF2-40B4-BE49-F238E27FC236}">
                <a16:creationId xmlns:a16="http://schemas.microsoft.com/office/drawing/2014/main" id="{ACC29BC6-6421-CB5A-F03D-30CA7781ACD7}"/>
              </a:ext>
            </a:extLst>
          </p:cNvPr>
          <p:cNvSpPr/>
          <p:nvPr/>
        </p:nvSpPr>
        <p:spPr>
          <a:xfrm>
            <a:off x="7416511" y="3098490"/>
            <a:ext cx="1259944"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4" name="テキスト プレースホルダー 1">
            <a:extLst>
              <a:ext uri="{FF2B5EF4-FFF2-40B4-BE49-F238E27FC236}">
                <a16:creationId xmlns:a16="http://schemas.microsoft.com/office/drawing/2014/main" id="{06B3CD45-CCE8-2C8B-8721-14465D052706}"/>
              </a:ext>
            </a:extLst>
          </p:cNvPr>
          <p:cNvSpPr txBox="1">
            <a:spLocks/>
          </p:cNvSpPr>
          <p:nvPr/>
        </p:nvSpPr>
        <p:spPr>
          <a:xfrm>
            <a:off x="832325" y="3579862"/>
            <a:ext cx="3590919" cy="90088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kumimoji="1" lang="ja-JP" altLang="en-US" sz="1300" dirty="0"/>
              <a:t>～</a:t>
            </a:r>
            <a:r>
              <a:rPr kumimoji="1" lang="en-US" altLang="ja-JP" sz="1300" dirty="0"/>
              <a:t>2026</a:t>
            </a:r>
            <a:r>
              <a:rPr kumimoji="1" lang="ja-JP" altLang="en-US" sz="1300" dirty="0"/>
              <a:t>年</a:t>
            </a:r>
            <a:r>
              <a:rPr lang="en-US" altLang="ja-JP" sz="1300" dirty="0"/>
              <a:t>8</a:t>
            </a:r>
            <a:r>
              <a:rPr kumimoji="1" lang="ja-JP" altLang="en-US" sz="1300" dirty="0"/>
              <a:t>月　　方針決定・準備など</a:t>
            </a:r>
            <a:endParaRPr kumimoji="1" lang="en-US" altLang="ja-JP" sz="1300" dirty="0"/>
          </a:p>
          <a:p>
            <a:pPr>
              <a:lnSpc>
                <a:spcPts val="1500"/>
              </a:lnSpc>
            </a:pPr>
            <a:r>
              <a:rPr lang="ja-JP" altLang="en-US" sz="1300" dirty="0"/>
              <a:t>・</a:t>
            </a:r>
            <a:r>
              <a:rPr lang="en-US" altLang="ja-JP" sz="1300" dirty="0"/>
              <a:t>2026</a:t>
            </a:r>
            <a:r>
              <a:rPr lang="ja-JP" altLang="en-US" sz="1300" dirty="0"/>
              <a:t>年</a:t>
            </a:r>
            <a:r>
              <a:rPr lang="en-US" altLang="ja-JP" sz="1300" dirty="0"/>
              <a:t>8</a:t>
            </a:r>
            <a:r>
              <a:rPr lang="ja-JP" altLang="en-US" sz="1300" dirty="0"/>
              <a:t>月～　　適合調査</a:t>
            </a:r>
            <a:endParaRPr lang="en-US" altLang="ja-JP" sz="1300" dirty="0"/>
          </a:p>
          <a:p>
            <a:pPr>
              <a:lnSpc>
                <a:spcPts val="1500"/>
              </a:lnSpc>
            </a:pPr>
            <a:r>
              <a:rPr kumimoji="1" lang="ja-JP" altLang="en-US" sz="1300" dirty="0"/>
              <a:t>・</a:t>
            </a:r>
            <a:r>
              <a:rPr kumimoji="1" lang="en-US" altLang="ja-JP" sz="1300" dirty="0"/>
              <a:t>2026</a:t>
            </a:r>
            <a:r>
              <a:rPr kumimoji="1" lang="ja-JP" altLang="en-US" sz="1300" dirty="0"/>
              <a:t>年</a:t>
            </a:r>
            <a:r>
              <a:rPr kumimoji="1" lang="en-US" altLang="ja-JP" sz="1300" dirty="0"/>
              <a:t>11</a:t>
            </a:r>
            <a:r>
              <a:rPr kumimoji="1" lang="ja-JP" altLang="en-US" sz="1300" dirty="0"/>
              <a:t>月～ 　マスタ設定</a:t>
            </a:r>
            <a:endParaRPr kumimoji="1"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1</a:t>
            </a:r>
            <a:r>
              <a:rPr lang="ja-JP" altLang="en-US" sz="1300" dirty="0"/>
              <a:t>月～　　固定資産移行　</a:t>
            </a:r>
            <a:endParaRPr kumimoji="1" lang="en-US" altLang="ja-JP" sz="1300" dirty="0"/>
          </a:p>
        </p:txBody>
      </p:sp>
      <p:sp>
        <p:nvSpPr>
          <p:cNvPr id="46" name="テキスト プレースホルダー 1">
            <a:extLst>
              <a:ext uri="{FF2B5EF4-FFF2-40B4-BE49-F238E27FC236}">
                <a16:creationId xmlns:a16="http://schemas.microsoft.com/office/drawing/2014/main" id="{784D52AD-291B-D1A4-2644-24AC14D46A3F}"/>
              </a:ext>
            </a:extLst>
          </p:cNvPr>
          <p:cNvSpPr txBox="1">
            <a:spLocks/>
          </p:cNvSpPr>
          <p:nvPr/>
        </p:nvSpPr>
        <p:spPr>
          <a:xfrm>
            <a:off x="4427984" y="3579862"/>
            <a:ext cx="4243731" cy="95123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lang="en-US" altLang="ja-JP" sz="1300" dirty="0"/>
              <a:t>2027</a:t>
            </a:r>
            <a:r>
              <a:rPr lang="ja-JP" altLang="en-US" sz="1300" dirty="0"/>
              <a:t>年</a:t>
            </a:r>
            <a:r>
              <a:rPr lang="en-US" altLang="ja-JP" sz="1300" dirty="0"/>
              <a:t>1</a:t>
            </a:r>
            <a:r>
              <a:rPr lang="ja-JP" altLang="en-US" sz="1300" dirty="0"/>
              <a:t>月～　 操作習得</a:t>
            </a:r>
            <a:r>
              <a:rPr lang="en-US" altLang="ja-JP" sz="1300" dirty="0"/>
              <a:t>/</a:t>
            </a:r>
            <a:r>
              <a:rPr lang="ja-JP" altLang="en-US" sz="1300" dirty="0"/>
              <a:t>テスト</a:t>
            </a:r>
            <a:endParaRPr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2</a:t>
            </a:r>
            <a:r>
              <a:rPr kumimoji="1" lang="ja-JP" altLang="en-US" sz="1300" dirty="0"/>
              <a:t>月～ 　リース移行</a:t>
            </a:r>
            <a:endParaRPr kumimoji="1" lang="en-US" altLang="ja-JP" sz="1300" dirty="0"/>
          </a:p>
          <a:p>
            <a:pPr>
              <a:lnSpc>
                <a:spcPts val="1500"/>
              </a:lnSpc>
            </a:pPr>
            <a:r>
              <a:rPr lang="ja-JP" altLang="en-US" sz="1300" dirty="0">
                <a:solidFill>
                  <a:srgbClr val="FF0000"/>
                </a:solidFill>
              </a:rPr>
              <a:t>・</a:t>
            </a:r>
            <a:r>
              <a:rPr lang="en-US" altLang="ja-JP" sz="1300" b="1" u="sng" dirty="0">
                <a:solidFill>
                  <a:srgbClr val="FF0000"/>
                </a:solidFill>
              </a:rPr>
              <a:t>2027</a:t>
            </a:r>
            <a:r>
              <a:rPr lang="ja-JP" altLang="en-US" sz="1300" b="1" u="sng" dirty="0">
                <a:solidFill>
                  <a:srgbClr val="FF0000"/>
                </a:solidFill>
              </a:rPr>
              <a:t>年</a:t>
            </a:r>
            <a:r>
              <a:rPr lang="en-US" altLang="ja-JP" sz="1300" b="1" u="sng" dirty="0">
                <a:solidFill>
                  <a:srgbClr val="FF0000"/>
                </a:solidFill>
              </a:rPr>
              <a:t>4</a:t>
            </a:r>
            <a:r>
              <a:rPr lang="ja-JP" altLang="en-US" sz="1300" b="1" u="sng" dirty="0">
                <a:solidFill>
                  <a:srgbClr val="FF0000"/>
                </a:solidFill>
              </a:rPr>
              <a:t>月～ 　新リース開始</a:t>
            </a:r>
            <a:r>
              <a:rPr lang="en-US" altLang="ja-JP" sz="1300" b="1" u="sng" dirty="0">
                <a:solidFill>
                  <a:srgbClr val="FF0000"/>
                </a:solidFill>
              </a:rPr>
              <a:t>/</a:t>
            </a:r>
            <a:r>
              <a:rPr lang="ja-JP" altLang="en-US" sz="1300" b="1" u="sng" dirty="0">
                <a:solidFill>
                  <a:srgbClr val="FF0000"/>
                </a:solidFill>
              </a:rPr>
              <a:t>本稼働</a:t>
            </a:r>
            <a:endParaRPr lang="en-US" altLang="ja-JP" sz="1300" b="1" u="sng" dirty="0">
              <a:solidFill>
                <a:srgbClr val="FF0000"/>
              </a:solidFill>
            </a:endParaRPr>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1"/>
            <a:ext cx="2160240" cy="72999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会計は</a:t>
            </a:r>
            <a:r>
              <a:rPr lang="en-US" altLang="ja-JP" sz="1400" dirty="0">
                <a:solidFill>
                  <a:schemeClr val="bg2"/>
                </a:solidFill>
              </a:rPr>
              <a:t>SS</a:t>
            </a:r>
            <a:r>
              <a:rPr lang="ja-JP" altLang="en-US" sz="1400" dirty="0">
                <a:solidFill>
                  <a:schemeClr val="bg2"/>
                </a:solidFill>
              </a:rPr>
              <a:t>以外で</a:t>
            </a:r>
            <a:endParaRPr lang="en-US" altLang="ja-JP" sz="1400" dirty="0">
              <a:solidFill>
                <a:schemeClr val="bg2"/>
              </a:solidFill>
            </a:endParaRPr>
          </a:p>
          <a:p>
            <a:pPr algn="ctr"/>
            <a:r>
              <a:rPr lang="ja-JP" altLang="en-US" sz="1400" dirty="0">
                <a:solidFill>
                  <a:schemeClr val="bg2"/>
                </a:solidFill>
              </a:rPr>
              <a:t>固定資産</a:t>
            </a:r>
            <a:r>
              <a:rPr lang="en-US" altLang="ja-JP" sz="1400" dirty="0">
                <a:solidFill>
                  <a:schemeClr val="bg2"/>
                </a:solidFill>
              </a:rPr>
              <a:t>/</a:t>
            </a:r>
            <a:r>
              <a:rPr kumimoji="1" lang="ja-JP" altLang="en-US" sz="1400" dirty="0">
                <a:solidFill>
                  <a:schemeClr val="bg2"/>
                </a:solidFill>
              </a:rPr>
              <a:t>リースだけを</a:t>
            </a:r>
            <a:endParaRPr kumimoji="1" lang="en-US" altLang="ja-JP" sz="1400" dirty="0">
              <a:solidFill>
                <a:schemeClr val="bg2"/>
              </a:solidFill>
            </a:endParaRPr>
          </a:p>
          <a:p>
            <a:pPr algn="ctr"/>
            <a:r>
              <a:rPr lang="ja-JP" altLang="en-US" sz="1400" dirty="0">
                <a:solidFill>
                  <a:schemeClr val="bg2"/>
                </a:solidFill>
              </a:rPr>
              <a:t>新規導入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9524ACC1-4E27-753C-048F-488C507F13AE}"/>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703253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導入・移行作業</a:t>
            </a:r>
            <a:endParaRPr kumimoji="1" lang="ja-JP" altLang="en-US" dirty="0"/>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graphicFrame>
        <p:nvGraphicFramePr>
          <p:cNvPr id="4" name="表 3">
            <a:extLst>
              <a:ext uri="{FF2B5EF4-FFF2-40B4-BE49-F238E27FC236}">
                <a16:creationId xmlns:a16="http://schemas.microsoft.com/office/drawing/2014/main" id="{790B7629-DA77-C1C8-3A05-C391F58DE83C}"/>
              </a:ext>
            </a:extLst>
          </p:cNvPr>
          <p:cNvGraphicFramePr>
            <a:graphicFrameLocks noGrp="1"/>
          </p:cNvGraphicFramePr>
          <p:nvPr>
            <p:extLst>
              <p:ext uri="{D42A27DB-BD31-4B8C-83A1-F6EECF244321}">
                <p14:modId xmlns:p14="http://schemas.microsoft.com/office/powerpoint/2010/main" val="2925927556"/>
              </p:ext>
            </p:extLst>
          </p:nvPr>
        </p:nvGraphicFramePr>
        <p:xfrm>
          <a:off x="252000" y="1282816"/>
          <a:ext cx="8712488" cy="3570684"/>
        </p:xfrm>
        <a:graphic>
          <a:graphicData uri="http://schemas.openxmlformats.org/drawingml/2006/table">
            <a:tbl>
              <a:tblPr firstRow="1" bandRow="1">
                <a:tableStyleId>{93296810-A885-4BE3-A3E7-6D5BEEA58F35}</a:tableStyleId>
              </a:tblPr>
              <a:tblGrid>
                <a:gridCol w="633114">
                  <a:extLst>
                    <a:ext uri="{9D8B030D-6E8A-4147-A177-3AD203B41FA5}">
                      <a16:colId xmlns:a16="http://schemas.microsoft.com/office/drawing/2014/main" val="142432639"/>
                    </a:ext>
                  </a:extLst>
                </a:gridCol>
                <a:gridCol w="1981734">
                  <a:extLst>
                    <a:ext uri="{9D8B030D-6E8A-4147-A177-3AD203B41FA5}">
                      <a16:colId xmlns:a16="http://schemas.microsoft.com/office/drawing/2014/main" val="522205720"/>
                    </a:ext>
                  </a:extLst>
                </a:gridCol>
                <a:gridCol w="3572417">
                  <a:extLst>
                    <a:ext uri="{9D8B030D-6E8A-4147-A177-3AD203B41FA5}">
                      <a16:colId xmlns:a16="http://schemas.microsoft.com/office/drawing/2014/main" val="2811834927"/>
                    </a:ext>
                  </a:extLst>
                </a:gridCol>
                <a:gridCol w="2525223">
                  <a:extLst>
                    <a:ext uri="{9D8B030D-6E8A-4147-A177-3AD203B41FA5}">
                      <a16:colId xmlns:a16="http://schemas.microsoft.com/office/drawing/2014/main" val="3981539716"/>
                    </a:ext>
                  </a:extLst>
                </a:gridCol>
              </a:tblGrid>
              <a:tr h="246102">
                <a:tc>
                  <a:txBody>
                    <a:bodyPr/>
                    <a:lstStyle/>
                    <a:p>
                      <a:r>
                        <a:rPr kumimoji="1" lang="en-US" altLang="ja-JP" sz="1200" dirty="0"/>
                        <a:t>No</a:t>
                      </a:r>
                      <a:endParaRPr kumimoji="1" lang="ja-JP" altLang="en-US" sz="1200" dirty="0"/>
                    </a:p>
                  </a:txBody>
                  <a:tcPr/>
                </a:tc>
                <a:tc>
                  <a:txBody>
                    <a:bodyPr/>
                    <a:lstStyle/>
                    <a:p>
                      <a:r>
                        <a:rPr kumimoji="1" lang="ja-JP" altLang="en-US" sz="1200" dirty="0"/>
                        <a:t>フェーズ</a:t>
                      </a:r>
                    </a:p>
                  </a:txBody>
                  <a:tcPr/>
                </a:tc>
                <a:tc>
                  <a:txBody>
                    <a:bodyPr/>
                    <a:lstStyle/>
                    <a:p>
                      <a:r>
                        <a:rPr kumimoji="1" lang="ja-JP" altLang="en-US" sz="1200" dirty="0"/>
                        <a:t>作業内容</a:t>
                      </a:r>
                    </a:p>
                  </a:txBody>
                  <a:tcPr/>
                </a:tc>
                <a:tc>
                  <a:txBody>
                    <a:bodyPr/>
                    <a:lstStyle/>
                    <a:p>
                      <a:r>
                        <a:rPr kumimoji="1" lang="ja-JP" altLang="en-US" sz="1200" dirty="0"/>
                        <a:t>備考</a:t>
                      </a:r>
                    </a:p>
                  </a:txBody>
                  <a:tcPr/>
                </a:tc>
                <a:extLst>
                  <a:ext uri="{0D108BD9-81ED-4DB2-BD59-A6C34878D82A}">
                    <a16:rowId xmlns:a16="http://schemas.microsoft.com/office/drawing/2014/main" val="107454713"/>
                  </a:ext>
                </a:extLst>
              </a:tr>
              <a:tr h="355481">
                <a:tc>
                  <a:txBody>
                    <a:bodyPr/>
                    <a:lstStyle/>
                    <a:p>
                      <a:r>
                        <a:rPr kumimoji="1" lang="en-US" altLang="ja-JP" sz="1000" dirty="0"/>
                        <a:t>1</a:t>
                      </a:r>
                      <a:endParaRPr kumimoji="1" lang="ja-JP" altLang="en-US" sz="1000" dirty="0"/>
                    </a:p>
                  </a:txBody>
                  <a:tcPr/>
                </a:tc>
                <a:tc>
                  <a:txBody>
                    <a:bodyPr/>
                    <a:lstStyle/>
                    <a:p>
                      <a:r>
                        <a:rPr kumimoji="1" lang="ja-JP" altLang="en-US" sz="1000" dirty="0"/>
                        <a:t>適合調査</a:t>
                      </a:r>
                    </a:p>
                  </a:txBody>
                  <a:tcPr/>
                </a:tc>
                <a:tc>
                  <a:txBody>
                    <a:bodyPr/>
                    <a:lstStyle/>
                    <a:p>
                      <a:r>
                        <a:rPr kumimoji="1" lang="ja-JP" altLang="en-US" sz="1000" dirty="0"/>
                        <a:t>固定資産・リースについて、会社全体の処理方針やマスタ構成、移行方針について検討します</a:t>
                      </a:r>
                    </a:p>
                  </a:txBody>
                  <a:tcPr/>
                </a:tc>
                <a:tc>
                  <a:txBody>
                    <a:bodyPr/>
                    <a:lstStyle/>
                    <a:p>
                      <a:endParaRPr kumimoji="1" lang="ja-JP" altLang="en-US" sz="1000" dirty="0"/>
                    </a:p>
                  </a:txBody>
                  <a:tcPr/>
                </a:tc>
                <a:extLst>
                  <a:ext uri="{0D108BD9-81ED-4DB2-BD59-A6C34878D82A}">
                    <a16:rowId xmlns:a16="http://schemas.microsoft.com/office/drawing/2014/main" val="391797073"/>
                  </a:ext>
                </a:extLst>
              </a:tr>
              <a:tr h="628928">
                <a:tc>
                  <a:txBody>
                    <a:bodyPr/>
                    <a:lstStyle/>
                    <a:p>
                      <a:r>
                        <a:rPr kumimoji="1" lang="en-US" altLang="ja-JP" sz="1000" dirty="0"/>
                        <a:t>2</a:t>
                      </a:r>
                      <a:endParaRPr kumimoji="1" lang="ja-JP" altLang="en-US" sz="1000" dirty="0"/>
                    </a:p>
                  </a:txBody>
                  <a:tcPr/>
                </a:tc>
                <a:tc>
                  <a:txBody>
                    <a:bodyPr/>
                    <a:lstStyle/>
                    <a:p>
                      <a:r>
                        <a:rPr kumimoji="1" lang="ja-JP" altLang="en-US" sz="1000" dirty="0"/>
                        <a:t>マスタ設定</a:t>
                      </a:r>
                    </a:p>
                  </a:txBody>
                  <a:tcPr/>
                </a:tc>
                <a:tc>
                  <a:txBody>
                    <a:bodyPr/>
                    <a:lstStyle/>
                    <a:p>
                      <a:r>
                        <a:rPr kumimoji="1" lang="ja-JP" altLang="en-US" sz="1000" dirty="0"/>
                        <a:t>適合調査で決定した方針に従い、固定資産・リースのマスタを設定します</a:t>
                      </a:r>
                      <a:endParaRPr kumimoji="1" lang="en-US" altLang="ja-JP" sz="1000" dirty="0"/>
                    </a:p>
                    <a:p>
                      <a:r>
                        <a:rPr kumimoji="1" lang="en-US" altLang="ja-JP" sz="1000" dirty="0"/>
                        <a:t>※FA</a:t>
                      </a:r>
                      <a:r>
                        <a:rPr kumimoji="1" lang="ja-JP" altLang="en-US" sz="1000" dirty="0"/>
                        <a:t>取引先マスタ、リース仕訳パターンマスタ、</a:t>
                      </a:r>
                      <a:endParaRPr kumimoji="1" lang="en-US" altLang="ja-JP" sz="1000" dirty="0"/>
                    </a:p>
                    <a:p>
                      <a:r>
                        <a:rPr kumimoji="1" lang="ja-JP" altLang="en-US" sz="1000" dirty="0"/>
                        <a:t>　償却情報マスタなど</a:t>
                      </a:r>
                    </a:p>
                  </a:txBody>
                  <a:tcPr/>
                </a:tc>
                <a:tc>
                  <a:txBody>
                    <a:bodyPr/>
                    <a:lstStyle/>
                    <a:p>
                      <a:r>
                        <a:rPr kumimoji="1" lang="ja-JP" altLang="en-US" sz="1000" dirty="0"/>
                        <a:t>科目やユーザーなどのマスタも設定を行います</a:t>
                      </a:r>
                    </a:p>
                  </a:txBody>
                  <a:tcPr/>
                </a:tc>
                <a:extLst>
                  <a:ext uri="{0D108BD9-81ED-4DB2-BD59-A6C34878D82A}">
                    <a16:rowId xmlns:a16="http://schemas.microsoft.com/office/drawing/2014/main" val="2731590114"/>
                  </a:ext>
                </a:extLst>
              </a:tr>
              <a:tr h="492204">
                <a:tc>
                  <a:txBody>
                    <a:bodyPr/>
                    <a:lstStyle/>
                    <a:p>
                      <a:r>
                        <a:rPr kumimoji="1" lang="en-US" altLang="ja-JP" sz="1000" dirty="0"/>
                        <a:t>3</a:t>
                      </a:r>
                      <a:endParaRPr kumimoji="1" lang="ja-JP" altLang="en-US" sz="1000" dirty="0"/>
                    </a:p>
                  </a:txBody>
                  <a:tcPr/>
                </a:tc>
                <a:tc>
                  <a:txBody>
                    <a:bodyPr/>
                    <a:lstStyle/>
                    <a:p>
                      <a:r>
                        <a:rPr kumimoji="1" lang="ja-JP" altLang="en-US" sz="1000" dirty="0"/>
                        <a:t>操作習得・テスト</a:t>
                      </a:r>
                    </a:p>
                  </a:txBody>
                  <a:tcPr/>
                </a:tc>
                <a:tc>
                  <a:txBody>
                    <a:bodyPr/>
                    <a:lstStyle/>
                    <a:p>
                      <a:r>
                        <a:rPr kumimoji="1" lang="ja-JP" altLang="en-US" sz="1000" dirty="0"/>
                        <a:t>固定資産・リースの入力や帳票出力などの操作方法を習得し、テスト会社で想定した運用が可能となるか確認します</a:t>
                      </a:r>
                    </a:p>
                  </a:txBody>
                  <a:tcPr/>
                </a:tc>
                <a:tc>
                  <a:txBody>
                    <a:bodyPr/>
                    <a:lstStyle/>
                    <a:p>
                      <a:endParaRPr kumimoji="1" lang="ja-JP" altLang="en-US" sz="1000" dirty="0"/>
                    </a:p>
                  </a:txBody>
                  <a:tcPr/>
                </a:tc>
                <a:extLst>
                  <a:ext uri="{0D108BD9-81ED-4DB2-BD59-A6C34878D82A}">
                    <a16:rowId xmlns:a16="http://schemas.microsoft.com/office/drawing/2014/main" val="2795731845"/>
                  </a:ext>
                </a:extLst>
              </a:tr>
              <a:tr h="492204">
                <a:tc>
                  <a:txBody>
                    <a:bodyPr/>
                    <a:lstStyle/>
                    <a:p>
                      <a:r>
                        <a:rPr kumimoji="1" lang="en-US" altLang="ja-JP" sz="1000" dirty="0"/>
                        <a:t>4</a:t>
                      </a:r>
                      <a:endParaRPr kumimoji="1" lang="ja-JP" altLang="en-US" sz="1000" dirty="0"/>
                    </a:p>
                  </a:txBody>
                  <a:tcPr/>
                </a:tc>
                <a:tc>
                  <a:txBody>
                    <a:bodyPr/>
                    <a:lstStyle/>
                    <a:p>
                      <a:r>
                        <a:rPr kumimoji="1" lang="ja-JP" altLang="en-US" sz="1000" dirty="0"/>
                        <a:t>固定資産移行</a:t>
                      </a:r>
                    </a:p>
                  </a:txBody>
                  <a:tcPr/>
                </a:tc>
                <a:tc>
                  <a:txBody>
                    <a:bodyPr/>
                    <a:lstStyle/>
                    <a:p>
                      <a:r>
                        <a:rPr kumimoji="1" lang="ja-JP" altLang="en-US" sz="1000" dirty="0"/>
                        <a:t>固定資産データを移行します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p>
                  </a:txBody>
                  <a:tcPr/>
                </a:tc>
                <a:tc>
                  <a:txBody>
                    <a:bodyPr/>
                    <a:lstStyle/>
                    <a:p>
                      <a:r>
                        <a:rPr kumimoji="1" lang="ja-JP" altLang="en-US" sz="1000" dirty="0"/>
                        <a:t>翌年の償却資産申告書を作成する場合には前年の</a:t>
                      </a:r>
                      <a:r>
                        <a:rPr kumimoji="1" lang="en-US" altLang="ja-JP" sz="1000" dirty="0"/>
                        <a:t>1</a:t>
                      </a:r>
                      <a:r>
                        <a:rPr kumimoji="1" lang="ja-JP" altLang="en-US" sz="1000" dirty="0"/>
                        <a:t>月から処理を行う必要があります</a:t>
                      </a:r>
                    </a:p>
                  </a:txBody>
                  <a:tcPr/>
                </a:tc>
                <a:extLst>
                  <a:ext uri="{0D108BD9-81ED-4DB2-BD59-A6C34878D82A}">
                    <a16:rowId xmlns:a16="http://schemas.microsoft.com/office/drawing/2014/main" val="3116511706"/>
                  </a:ext>
                </a:extLst>
              </a:tr>
              <a:tr h="1110267">
                <a:tc>
                  <a:txBody>
                    <a:bodyPr/>
                    <a:lstStyle/>
                    <a:p>
                      <a:r>
                        <a:rPr kumimoji="1" lang="en-US" altLang="ja-JP" sz="1000" dirty="0"/>
                        <a:t>5</a:t>
                      </a:r>
                      <a:endParaRPr kumimoji="1" lang="ja-JP" altLang="en-US" sz="1000" dirty="0"/>
                    </a:p>
                  </a:txBody>
                  <a:tcPr/>
                </a:tc>
                <a:tc>
                  <a:txBody>
                    <a:bodyPr/>
                    <a:lstStyle/>
                    <a:p>
                      <a:r>
                        <a:rPr kumimoji="1" lang="ja-JP" altLang="en-US" sz="1000" dirty="0"/>
                        <a:t>リース移行</a:t>
                      </a:r>
                    </a:p>
                  </a:txBody>
                  <a:tcPr/>
                </a:tc>
                <a:tc>
                  <a:txBody>
                    <a:bodyPr/>
                    <a:lstStyle/>
                    <a:p>
                      <a:r>
                        <a:rPr kumimoji="1" lang="ja-JP" altLang="en-US" sz="1000" dirty="0"/>
                        <a:t>新リース会計基準に沿ったリースデータを移行します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endParaRPr kumimoji="1" lang="en-US" altLang="ja-JP" sz="1000" dirty="0"/>
                    </a:p>
                  </a:txBody>
                  <a:tcPr/>
                </a:tc>
                <a:tc>
                  <a:txBody>
                    <a:bodyPr/>
                    <a:lstStyle/>
                    <a:p>
                      <a:r>
                        <a:rPr kumimoji="1" lang="ja-JP" altLang="en-US" sz="1000" dirty="0">
                          <a:solidFill>
                            <a:schemeClr val="tx1"/>
                          </a:solidFill>
                        </a:rPr>
                        <a:t>新リース会計基準適用初年度の期首時点の残りのリース料を基準として移行する。または、リース開始日から適用されていたかのような帳簿価額を基準として移行する</a:t>
                      </a:r>
                      <a:r>
                        <a:rPr kumimoji="1" lang="en-US" altLang="ja-JP" sz="1000" dirty="0">
                          <a:solidFill>
                            <a:schemeClr val="tx1"/>
                          </a:solidFill>
                        </a:rPr>
                        <a:t>(</a:t>
                      </a:r>
                      <a:r>
                        <a:rPr kumimoji="1" lang="ja-JP" altLang="en-US" sz="1000" b="0" i="0" u="none" strike="noStrike" kern="1200" baseline="0" dirty="0">
                          <a:solidFill>
                            <a:schemeClr val="dk1"/>
                          </a:solidFill>
                          <a:latin typeface="+mn-lt"/>
                          <a:ea typeface="+mn-ea"/>
                          <a:cs typeface="+mn-cs"/>
                        </a:rPr>
                        <a:t>企業会計基準適用指針第 </a:t>
                      </a:r>
                      <a:r>
                        <a:rPr kumimoji="1" lang="en-US" altLang="ja-JP" sz="1000" b="0" i="0" u="none" strike="noStrike" kern="1200" baseline="0" dirty="0">
                          <a:solidFill>
                            <a:schemeClr val="dk1"/>
                          </a:solidFill>
                          <a:latin typeface="+mn-lt"/>
                          <a:ea typeface="+mn-ea"/>
                          <a:cs typeface="+mn-cs"/>
                        </a:rPr>
                        <a:t>33 </a:t>
                      </a:r>
                      <a:r>
                        <a:rPr kumimoji="1" lang="ja-JP" altLang="en-US" sz="1000" b="0" i="0" u="none" strike="noStrike" kern="1200" baseline="0" dirty="0">
                          <a:solidFill>
                            <a:schemeClr val="dk1"/>
                          </a:solidFill>
                          <a:latin typeface="+mn-lt"/>
                          <a:ea typeface="+mn-ea"/>
                          <a:cs typeface="+mn-cs"/>
                        </a:rPr>
                        <a:t>号 リースに関する会計基準の適用指針</a:t>
                      </a:r>
                      <a:r>
                        <a:rPr kumimoji="1" lang="en-US" altLang="ja-JP" sz="1000" b="0" i="0" u="none" strike="noStrike" kern="1200" baseline="0" dirty="0">
                          <a:solidFill>
                            <a:schemeClr val="dk1"/>
                          </a:solidFill>
                          <a:latin typeface="+mn-lt"/>
                          <a:ea typeface="+mn-ea"/>
                          <a:cs typeface="+mn-cs"/>
                        </a:rPr>
                        <a:t>123 </a:t>
                      </a:r>
                      <a:r>
                        <a:rPr kumimoji="1" lang="ja-JP" altLang="en-US" sz="1000" b="0" i="0" u="none" strike="noStrike" kern="1200" baseline="0" dirty="0">
                          <a:solidFill>
                            <a:schemeClr val="dk1"/>
                          </a:solidFill>
                          <a:latin typeface="+mn-lt"/>
                          <a:ea typeface="+mn-ea"/>
                          <a:cs typeface="+mn-cs"/>
                        </a:rPr>
                        <a:t>項</a:t>
                      </a:r>
                      <a:r>
                        <a:rPr kumimoji="1" lang="en-US" altLang="ja-JP" sz="1000" b="0" i="0" u="none" strike="noStrike" kern="1200" baseline="0" dirty="0">
                          <a:solidFill>
                            <a:schemeClr val="dk1"/>
                          </a:solidFill>
                          <a:latin typeface="+mn-lt"/>
                          <a:ea typeface="+mn-ea"/>
                          <a:cs typeface="+mn-cs"/>
                        </a:rPr>
                        <a:t>(2)①)</a:t>
                      </a:r>
                      <a:r>
                        <a:rPr kumimoji="1" lang="ja-JP" altLang="en-US" sz="1000" dirty="0">
                          <a:solidFill>
                            <a:schemeClr val="tx1"/>
                          </a:solidFill>
                        </a:rPr>
                        <a:t>などの検討が必要となります</a:t>
                      </a:r>
                    </a:p>
                  </a:txBody>
                  <a:tcPr/>
                </a:tc>
                <a:extLst>
                  <a:ext uri="{0D108BD9-81ED-4DB2-BD59-A6C34878D82A}">
                    <a16:rowId xmlns:a16="http://schemas.microsoft.com/office/drawing/2014/main" val="3511375822"/>
                  </a:ext>
                </a:extLst>
              </a:tr>
            </a:tbl>
          </a:graphicData>
        </a:graphic>
      </p:graphicFrame>
      <p:sp>
        <p:nvSpPr>
          <p:cNvPr id="10" name="テキスト プレースホルダー 1">
            <a:extLst>
              <a:ext uri="{FF2B5EF4-FFF2-40B4-BE49-F238E27FC236}">
                <a16:creationId xmlns:a16="http://schemas.microsoft.com/office/drawing/2014/main" id="{1D4D856C-3B03-2429-CAA5-2A498A21663B}"/>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ja-JP" altLang="en-US" dirty="0"/>
              <a:t>各フェーズの主な作業内容は以下のとおりです</a:t>
            </a:r>
            <a:endParaRPr kumimoji="1" lang="en-US" altLang="ja-JP" dirty="0"/>
          </a:p>
        </p:txBody>
      </p:sp>
      <p:sp>
        <p:nvSpPr>
          <p:cNvPr id="2" name="正方形/長方形 1">
            <a:extLst>
              <a:ext uri="{FF2B5EF4-FFF2-40B4-BE49-F238E27FC236}">
                <a16:creationId xmlns:a16="http://schemas.microsoft.com/office/drawing/2014/main" id="{73A91584-E29D-C4FF-523B-8601A46F063C}"/>
              </a:ext>
            </a:extLst>
          </p:cNvPr>
          <p:cNvSpPr/>
          <p:nvPr/>
        </p:nvSpPr>
        <p:spPr>
          <a:xfrm>
            <a:off x="5220072" y="1"/>
            <a:ext cx="2160240" cy="72999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会計は</a:t>
            </a:r>
            <a:r>
              <a:rPr lang="en-US" altLang="ja-JP" sz="1400" dirty="0">
                <a:solidFill>
                  <a:schemeClr val="bg2"/>
                </a:solidFill>
              </a:rPr>
              <a:t>SS</a:t>
            </a:r>
            <a:r>
              <a:rPr lang="ja-JP" altLang="en-US" sz="1400" dirty="0">
                <a:solidFill>
                  <a:schemeClr val="bg2"/>
                </a:solidFill>
              </a:rPr>
              <a:t>以外で</a:t>
            </a:r>
            <a:endParaRPr lang="en-US" altLang="ja-JP" sz="1400" dirty="0">
              <a:solidFill>
                <a:schemeClr val="bg2"/>
              </a:solidFill>
            </a:endParaRPr>
          </a:p>
          <a:p>
            <a:pPr algn="ctr"/>
            <a:r>
              <a:rPr lang="ja-JP" altLang="en-US" sz="1400" dirty="0">
                <a:solidFill>
                  <a:schemeClr val="bg2"/>
                </a:solidFill>
              </a:rPr>
              <a:t>固定資産</a:t>
            </a:r>
            <a:r>
              <a:rPr lang="en-US" altLang="ja-JP" sz="1400" dirty="0">
                <a:solidFill>
                  <a:schemeClr val="bg2"/>
                </a:solidFill>
              </a:rPr>
              <a:t>/</a:t>
            </a:r>
            <a:r>
              <a:rPr kumimoji="1" lang="ja-JP" altLang="en-US" sz="1400" dirty="0">
                <a:solidFill>
                  <a:schemeClr val="bg2"/>
                </a:solidFill>
              </a:rPr>
              <a:t>リースだけを</a:t>
            </a:r>
            <a:endParaRPr kumimoji="1" lang="en-US" altLang="ja-JP" sz="1400" dirty="0">
              <a:solidFill>
                <a:schemeClr val="bg2"/>
              </a:solidFill>
            </a:endParaRPr>
          </a:p>
          <a:p>
            <a:pPr algn="ctr"/>
            <a:r>
              <a:rPr lang="ja-JP" altLang="en-US" sz="1400" dirty="0">
                <a:solidFill>
                  <a:schemeClr val="bg2"/>
                </a:solidFill>
              </a:rPr>
              <a:t>新規導入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E3901916-939A-E397-9C72-A2E8A299B6D9}"/>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1193009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a:t>
            </a:r>
            <a:r>
              <a:rPr kumimoji="1" lang="ja-JP" altLang="en-US" sz="1800" dirty="0"/>
              <a:t>スケジュールイメージ</a:t>
            </a:r>
            <a:endParaRPr kumimoji="1" lang="ja-JP" altLang="en-US" dirty="0"/>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a:t>2027</a:t>
            </a:r>
            <a:r>
              <a:rPr kumimoji="1" lang="ja-JP" altLang="en-US" dirty="0"/>
              <a:t>年</a:t>
            </a:r>
            <a:r>
              <a:rPr kumimoji="1" lang="en-US" altLang="ja-JP" dirty="0"/>
              <a:t>4</a:t>
            </a:r>
            <a:r>
              <a:rPr kumimoji="1" lang="ja-JP" altLang="en-US" dirty="0"/>
              <a:t>月適用に向けて、リースを追加導入する場合のスケジュールイメージです</a:t>
            </a:r>
            <a:endParaRPr kumimoji="1" lang="en-US" altLang="ja-JP" dirty="0"/>
          </a:p>
        </p:txBody>
      </p:sp>
      <p:graphicFrame>
        <p:nvGraphicFramePr>
          <p:cNvPr id="6" name="表 6">
            <a:extLst>
              <a:ext uri="{FF2B5EF4-FFF2-40B4-BE49-F238E27FC236}">
                <a16:creationId xmlns:a16="http://schemas.microsoft.com/office/drawing/2014/main" id="{D4FD9B7C-0BB4-7E3F-19A3-BE2EDB3D5E1C}"/>
              </a:ext>
            </a:extLst>
          </p:cNvPr>
          <p:cNvGraphicFramePr>
            <a:graphicFrameLocks noGrp="1"/>
          </p:cNvGraphicFramePr>
          <p:nvPr/>
        </p:nvGraphicFramePr>
        <p:xfrm>
          <a:off x="395536" y="1275606"/>
          <a:ext cx="8280924" cy="2279187"/>
        </p:xfrm>
        <a:graphic>
          <a:graphicData uri="http://schemas.openxmlformats.org/drawingml/2006/table">
            <a:tbl>
              <a:tblPr firstRow="1" bandRow="1">
                <a:tableStyleId>{16D9F66E-5EB9-4882-86FB-DCBF35E3C3E4}</a:tableStyleId>
              </a:tblPr>
              <a:tblGrid>
                <a:gridCol w="654540">
                  <a:extLst>
                    <a:ext uri="{9D8B030D-6E8A-4147-A177-3AD203B41FA5}">
                      <a16:colId xmlns:a16="http://schemas.microsoft.com/office/drawing/2014/main" val="1365944174"/>
                    </a:ext>
                  </a:extLst>
                </a:gridCol>
                <a:gridCol w="635532">
                  <a:extLst>
                    <a:ext uri="{9D8B030D-6E8A-4147-A177-3AD203B41FA5}">
                      <a16:colId xmlns:a16="http://schemas.microsoft.com/office/drawing/2014/main" val="274578257"/>
                    </a:ext>
                  </a:extLst>
                </a:gridCol>
                <a:gridCol w="635532">
                  <a:extLst>
                    <a:ext uri="{9D8B030D-6E8A-4147-A177-3AD203B41FA5}">
                      <a16:colId xmlns:a16="http://schemas.microsoft.com/office/drawing/2014/main" val="2234870477"/>
                    </a:ext>
                  </a:extLst>
                </a:gridCol>
                <a:gridCol w="635532">
                  <a:extLst>
                    <a:ext uri="{9D8B030D-6E8A-4147-A177-3AD203B41FA5}">
                      <a16:colId xmlns:a16="http://schemas.microsoft.com/office/drawing/2014/main" val="2109836305"/>
                    </a:ext>
                  </a:extLst>
                </a:gridCol>
                <a:gridCol w="635532">
                  <a:extLst>
                    <a:ext uri="{9D8B030D-6E8A-4147-A177-3AD203B41FA5}">
                      <a16:colId xmlns:a16="http://schemas.microsoft.com/office/drawing/2014/main" val="3653594630"/>
                    </a:ext>
                  </a:extLst>
                </a:gridCol>
                <a:gridCol w="635532">
                  <a:extLst>
                    <a:ext uri="{9D8B030D-6E8A-4147-A177-3AD203B41FA5}">
                      <a16:colId xmlns:a16="http://schemas.microsoft.com/office/drawing/2014/main" val="1602808121"/>
                    </a:ext>
                  </a:extLst>
                </a:gridCol>
                <a:gridCol w="635532">
                  <a:extLst>
                    <a:ext uri="{9D8B030D-6E8A-4147-A177-3AD203B41FA5}">
                      <a16:colId xmlns:a16="http://schemas.microsoft.com/office/drawing/2014/main" val="765148028"/>
                    </a:ext>
                  </a:extLst>
                </a:gridCol>
                <a:gridCol w="635532">
                  <a:extLst>
                    <a:ext uri="{9D8B030D-6E8A-4147-A177-3AD203B41FA5}">
                      <a16:colId xmlns:a16="http://schemas.microsoft.com/office/drawing/2014/main" val="2683484417"/>
                    </a:ext>
                  </a:extLst>
                </a:gridCol>
                <a:gridCol w="635532">
                  <a:extLst>
                    <a:ext uri="{9D8B030D-6E8A-4147-A177-3AD203B41FA5}">
                      <a16:colId xmlns:a16="http://schemas.microsoft.com/office/drawing/2014/main" val="2050282667"/>
                    </a:ext>
                  </a:extLst>
                </a:gridCol>
                <a:gridCol w="635532">
                  <a:extLst>
                    <a:ext uri="{9D8B030D-6E8A-4147-A177-3AD203B41FA5}">
                      <a16:colId xmlns:a16="http://schemas.microsoft.com/office/drawing/2014/main" val="2563972138"/>
                    </a:ext>
                  </a:extLst>
                </a:gridCol>
                <a:gridCol w="635532">
                  <a:extLst>
                    <a:ext uri="{9D8B030D-6E8A-4147-A177-3AD203B41FA5}">
                      <a16:colId xmlns:a16="http://schemas.microsoft.com/office/drawing/2014/main" val="2135351199"/>
                    </a:ext>
                  </a:extLst>
                </a:gridCol>
                <a:gridCol w="635532">
                  <a:extLst>
                    <a:ext uri="{9D8B030D-6E8A-4147-A177-3AD203B41FA5}">
                      <a16:colId xmlns:a16="http://schemas.microsoft.com/office/drawing/2014/main" val="3606468559"/>
                    </a:ext>
                  </a:extLst>
                </a:gridCol>
                <a:gridCol w="635532">
                  <a:extLst>
                    <a:ext uri="{9D8B030D-6E8A-4147-A177-3AD203B41FA5}">
                      <a16:colId xmlns:a16="http://schemas.microsoft.com/office/drawing/2014/main" val="1844128831"/>
                    </a:ext>
                  </a:extLst>
                </a:gridCol>
              </a:tblGrid>
              <a:tr h="243434">
                <a:tc rowSpan="3">
                  <a:txBody>
                    <a:bodyPr/>
                    <a:lstStyle/>
                    <a:p>
                      <a:pPr algn="ctr"/>
                      <a:endParaRPr kumimoji="1" lang="ja-JP" altLang="en-US" sz="1100" dirty="0">
                        <a:latin typeface="+mn-ea"/>
                        <a:ea typeface="+mn-ea"/>
                      </a:endParaRPr>
                    </a:p>
                  </a:txBody>
                  <a:tcPr marL="0" marR="0"/>
                </a:tc>
                <a:tc gridSpan="7">
                  <a:txBody>
                    <a:bodyPr/>
                    <a:lstStyle/>
                    <a:p>
                      <a:pPr algn="ctr"/>
                      <a:r>
                        <a:rPr kumimoji="1" lang="en-US" altLang="ja-JP" sz="1100" dirty="0">
                          <a:latin typeface="+mn-ea"/>
                          <a:ea typeface="+mn-ea"/>
                        </a:rPr>
                        <a:t>2026</a:t>
                      </a:r>
                      <a:r>
                        <a:rPr kumimoji="1" lang="ja-JP" altLang="en-US" sz="1100" dirty="0">
                          <a:latin typeface="+mn-ea"/>
                          <a:ea typeface="+mn-ea"/>
                        </a:rPr>
                        <a:t>年</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gridSpan="5">
                  <a:txBody>
                    <a:bodyPr/>
                    <a:lstStyle/>
                    <a:p>
                      <a:pPr algn="ctr"/>
                      <a:r>
                        <a:rPr kumimoji="1" lang="en-US" altLang="ja-JP" sz="1100" dirty="0"/>
                        <a:t>2027</a:t>
                      </a:r>
                      <a:r>
                        <a:rPr kumimoji="1" lang="ja-JP" altLang="en-US" sz="1100" dirty="0"/>
                        <a:t>年</a:t>
                      </a: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extLst>
                  <a:ext uri="{0D108BD9-81ED-4DB2-BD59-A6C34878D82A}">
                    <a16:rowId xmlns:a16="http://schemas.microsoft.com/office/drawing/2014/main" val="2163891529"/>
                  </a:ext>
                </a:extLst>
              </a:tr>
              <a:tr h="243434">
                <a:tc vMerge="1">
                  <a:txBody>
                    <a:bodyPr/>
                    <a:lstStyle/>
                    <a:p>
                      <a:pPr algn="ctr"/>
                      <a:endParaRPr kumimoji="1" lang="ja-JP" altLang="en-US" sz="1100" dirty="0">
                        <a:latin typeface="+mn-ea"/>
                        <a:ea typeface="+mn-ea"/>
                      </a:endParaRPr>
                    </a:p>
                  </a:txBody>
                  <a:tcPr marL="0" marR="0"/>
                </a:tc>
                <a:tc>
                  <a:txBody>
                    <a:bodyPr/>
                    <a:lstStyle/>
                    <a:p>
                      <a:pPr algn="ctr"/>
                      <a:r>
                        <a:rPr kumimoji="1" lang="en-US" altLang="ja-JP" sz="1100" dirty="0"/>
                        <a:t>6</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7</a:t>
                      </a:r>
                      <a:r>
                        <a:rPr kumimoji="1" lang="ja-JP" altLang="en-US" sz="1100" dirty="0">
                          <a:latin typeface="+mn-ea"/>
                          <a:ea typeface="+mn-ea"/>
                        </a:rPr>
                        <a:t>月</a:t>
                      </a:r>
                    </a:p>
                  </a:txBody>
                  <a:tcPr/>
                </a:tc>
                <a:tc>
                  <a:txBody>
                    <a:bodyPr/>
                    <a:lstStyle/>
                    <a:p>
                      <a:pPr algn="ctr"/>
                      <a:r>
                        <a:rPr kumimoji="1" lang="en-US" altLang="ja-JP" sz="1100" dirty="0">
                          <a:latin typeface="+mn-ea"/>
                          <a:ea typeface="+mn-ea"/>
                        </a:rPr>
                        <a:t>8</a:t>
                      </a:r>
                      <a:r>
                        <a:rPr kumimoji="1" lang="ja-JP" altLang="en-US" sz="1100" dirty="0">
                          <a:latin typeface="+mn-ea"/>
                          <a:ea typeface="+mn-ea"/>
                        </a:rPr>
                        <a:t>月</a:t>
                      </a:r>
                    </a:p>
                  </a:txBody>
                  <a:tcPr/>
                </a:tc>
                <a:tc>
                  <a:txBody>
                    <a:bodyPr/>
                    <a:lstStyle/>
                    <a:p>
                      <a:pPr algn="ctr"/>
                      <a:r>
                        <a:rPr kumimoji="1" lang="en-US" altLang="ja-JP" sz="1100" dirty="0">
                          <a:latin typeface="+mn-ea"/>
                          <a:ea typeface="+mn-ea"/>
                        </a:rPr>
                        <a:t>9</a:t>
                      </a:r>
                      <a:r>
                        <a:rPr kumimoji="1" lang="ja-JP" altLang="en-US" sz="1100" dirty="0">
                          <a:latin typeface="+mn-ea"/>
                          <a:ea typeface="+mn-ea"/>
                        </a:rPr>
                        <a:t>月</a:t>
                      </a:r>
                    </a:p>
                  </a:txBody>
                  <a:tcPr/>
                </a:tc>
                <a:tc>
                  <a:txBody>
                    <a:bodyPr/>
                    <a:lstStyle/>
                    <a:p>
                      <a:pPr algn="ctr"/>
                      <a:r>
                        <a:rPr kumimoji="1" lang="en-US" altLang="ja-JP" sz="1100" dirty="0">
                          <a:latin typeface="+mn-ea"/>
                          <a:ea typeface="+mn-ea"/>
                        </a:rPr>
                        <a:t>10</a:t>
                      </a:r>
                      <a:r>
                        <a:rPr kumimoji="1" lang="ja-JP" altLang="en-US" sz="1100" dirty="0">
                          <a:latin typeface="+mn-ea"/>
                          <a:ea typeface="+mn-ea"/>
                        </a:rPr>
                        <a:t>月</a:t>
                      </a:r>
                    </a:p>
                  </a:txBody>
                  <a:tcPr/>
                </a:tc>
                <a:tc>
                  <a:txBody>
                    <a:bodyPr/>
                    <a:lstStyle/>
                    <a:p>
                      <a:pPr algn="ctr"/>
                      <a:r>
                        <a:rPr kumimoji="1" lang="en-US" altLang="ja-JP" sz="1100" dirty="0"/>
                        <a:t>11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3</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4</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5</a:t>
                      </a:r>
                      <a:r>
                        <a:rPr kumimoji="1" lang="ja-JP" altLang="en-US" sz="1100" dirty="0">
                          <a:latin typeface="+mn-ea"/>
                          <a:ea typeface="+mn-ea"/>
                        </a:rPr>
                        <a:t>月</a:t>
                      </a:r>
                    </a:p>
                  </a:txBody>
                  <a:tcPr/>
                </a:tc>
                <a:extLst>
                  <a:ext uri="{0D108BD9-81ED-4DB2-BD59-A6C34878D82A}">
                    <a16:rowId xmlns:a16="http://schemas.microsoft.com/office/drawing/2014/main" val="2682141551"/>
                  </a:ext>
                </a:extLst>
              </a:tr>
              <a:tr h="243434">
                <a:tc vMerge="1">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2689199569"/>
                  </a:ext>
                </a:extLst>
              </a:tr>
              <a:tr h="1501947">
                <a:tc>
                  <a:txBody>
                    <a:bodyPr/>
                    <a:lstStyle/>
                    <a:p>
                      <a:r>
                        <a:rPr kumimoji="1" lang="ja-JP" altLang="en-US" sz="900" dirty="0"/>
                        <a:t>固定資産</a:t>
                      </a:r>
                      <a:endParaRPr kumimoji="1" lang="en-US" altLang="ja-JP" sz="900" dirty="0"/>
                    </a:p>
                    <a:p>
                      <a:endParaRPr kumimoji="1" lang="en-US" altLang="ja-JP" sz="900" dirty="0"/>
                    </a:p>
                    <a:p>
                      <a:r>
                        <a:rPr kumimoji="1" lang="ja-JP" altLang="en-US" sz="900" dirty="0"/>
                        <a:t>リース</a:t>
                      </a:r>
                      <a:endParaRPr kumimoji="1" lang="ja-JP" altLang="en-US" sz="900" dirty="0">
                        <a:latin typeface="+mn-ea"/>
                        <a:ea typeface="+mn-ea"/>
                      </a:endParaRPr>
                    </a:p>
                  </a:txBody>
                  <a:tcPr anchor="ct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3790197663"/>
                  </a:ext>
                </a:extLst>
              </a:tr>
            </a:tbl>
          </a:graphicData>
        </a:graphic>
      </p:graphicFrame>
      <p:sp>
        <p:nvSpPr>
          <p:cNvPr id="26" name="テキスト ボックス 25">
            <a:extLst>
              <a:ext uri="{FF2B5EF4-FFF2-40B4-BE49-F238E27FC236}">
                <a16:creationId xmlns:a16="http://schemas.microsoft.com/office/drawing/2014/main" id="{0C4B1C8C-65D1-E0F4-4309-9B6E9C12819A}"/>
              </a:ext>
            </a:extLst>
          </p:cNvPr>
          <p:cNvSpPr txBox="1"/>
          <p:nvPr/>
        </p:nvSpPr>
        <p:spPr>
          <a:xfrm>
            <a:off x="4211960" y="1790695"/>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二</a:t>
            </a:r>
            <a:r>
              <a:rPr kumimoji="1" lang="ja-JP" altLang="en-US" sz="600" dirty="0">
                <a:solidFill>
                  <a:srgbClr val="FF0000"/>
                </a:solidFill>
              </a:rPr>
              <a:t>次リリース</a:t>
            </a:r>
          </a:p>
        </p:txBody>
      </p:sp>
      <p:sp>
        <p:nvSpPr>
          <p:cNvPr id="30" name="矢印: 五方向 29">
            <a:extLst>
              <a:ext uri="{FF2B5EF4-FFF2-40B4-BE49-F238E27FC236}">
                <a16:creationId xmlns:a16="http://schemas.microsoft.com/office/drawing/2014/main" id="{A0826186-DA2C-5485-4629-8307A03FC3FB}"/>
              </a:ext>
            </a:extLst>
          </p:cNvPr>
          <p:cNvSpPr/>
          <p:nvPr/>
        </p:nvSpPr>
        <p:spPr>
          <a:xfrm>
            <a:off x="3995938" y="2492756"/>
            <a:ext cx="864094" cy="295018"/>
          </a:xfrm>
          <a:prstGeom prst="homePlate">
            <a:avLst>
              <a:gd name="adj" fmla="val 34514"/>
            </a:avLst>
          </a:prstGeom>
          <a:solidFill>
            <a:schemeClr val="accent5">
              <a:lumMod val="20000"/>
              <a:lumOff val="80000"/>
            </a:schemeClr>
          </a:solidFill>
          <a:ln w="158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適合調査</a:t>
            </a:r>
          </a:p>
        </p:txBody>
      </p:sp>
      <p:sp>
        <p:nvSpPr>
          <p:cNvPr id="31" name="矢印: 五方向 30">
            <a:extLst>
              <a:ext uri="{FF2B5EF4-FFF2-40B4-BE49-F238E27FC236}">
                <a16:creationId xmlns:a16="http://schemas.microsoft.com/office/drawing/2014/main" id="{2A19746E-8E6A-AC73-F34A-4A39157A6609}"/>
              </a:ext>
            </a:extLst>
          </p:cNvPr>
          <p:cNvSpPr/>
          <p:nvPr/>
        </p:nvSpPr>
        <p:spPr>
          <a:xfrm>
            <a:off x="4882128" y="2496889"/>
            <a:ext cx="1274048" cy="282329"/>
          </a:xfrm>
          <a:prstGeom prst="homePlate">
            <a:avLst>
              <a:gd name="adj" fmla="val 31073"/>
            </a:avLst>
          </a:prstGeom>
          <a:solidFill>
            <a:schemeClr val="accent1">
              <a:lumMod val="20000"/>
              <a:lumOff val="80000"/>
            </a:schemeClr>
          </a:solidFill>
          <a:ln w="158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マスタ設定</a:t>
            </a:r>
          </a:p>
        </p:txBody>
      </p:sp>
      <p:sp>
        <p:nvSpPr>
          <p:cNvPr id="2" name="テキスト ボックス 1">
            <a:extLst>
              <a:ext uri="{FF2B5EF4-FFF2-40B4-BE49-F238E27FC236}">
                <a16:creationId xmlns:a16="http://schemas.microsoft.com/office/drawing/2014/main" id="{D8E8ADB6-16A6-3523-3532-7C2D308357B4}"/>
              </a:ext>
            </a:extLst>
          </p:cNvPr>
          <p:cNvSpPr txBox="1"/>
          <p:nvPr/>
        </p:nvSpPr>
        <p:spPr>
          <a:xfrm>
            <a:off x="971600" y="1779662"/>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一</a:t>
            </a:r>
            <a:r>
              <a:rPr kumimoji="1" lang="ja-JP" altLang="en-US" sz="600" dirty="0">
                <a:solidFill>
                  <a:srgbClr val="FF0000"/>
                </a:solidFill>
              </a:rPr>
              <a:t>次リリース</a:t>
            </a:r>
          </a:p>
        </p:txBody>
      </p:sp>
      <p:sp>
        <p:nvSpPr>
          <p:cNvPr id="8" name="矢印: 五方向 7">
            <a:extLst>
              <a:ext uri="{FF2B5EF4-FFF2-40B4-BE49-F238E27FC236}">
                <a16:creationId xmlns:a16="http://schemas.microsoft.com/office/drawing/2014/main" id="{4FF8C6D4-3AA0-A2B4-628B-5CB532EB8DDC}"/>
              </a:ext>
            </a:extLst>
          </p:cNvPr>
          <p:cNvSpPr/>
          <p:nvPr/>
        </p:nvSpPr>
        <p:spPr>
          <a:xfrm>
            <a:off x="1043608" y="2124961"/>
            <a:ext cx="6336704" cy="230765"/>
          </a:xfrm>
          <a:prstGeom prst="homePlate">
            <a:avLst>
              <a:gd name="adj" fmla="val 34514"/>
            </a:avLst>
          </a:prstGeom>
          <a:solidFill>
            <a:schemeClr val="bg1"/>
          </a:solid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900" dirty="0">
                <a:solidFill>
                  <a:schemeClr val="tx1"/>
                </a:solidFill>
              </a:rPr>
              <a:t>既存システムでの処理</a:t>
            </a:r>
          </a:p>
        </p:txBody>
      </p:sp>
      <p:sp>
        <p:nvSpPr>
          <p:cNvPr id="9" name="矢印: 五方向 8">
            <a:extLst>
              <a:ext uri="{FF2B5EF4-FFF2-40B4-BE49-F238E27FC236}">
                <a16:creationId xmlns:a16="http://schemas.microsoft.com/office/drawing/2014/main" id="{36E3AAF0-C38F-ECF2-C248-370373445941}"/>
              </a:ext>
            </a:extLst>
          </p:cNvPr>
          <p:cNvSpPr/>
          <p:nvPr/>
        </p:nvSpPr>
        <p:spPr>
          <a:xfrm>
            <a:off x="6146905" y="2496890"/>
            <a:ext cx="1233407" cy="282329"/>
          </a:xfrm>
          <a:prstGeom prst="homePlate">
            <a:avLst>
              <a:gd name="adj" fmla="val 31073"/>
            </a:avLst>
          </a:prstGeom>
          <a:solidFill>
            <a:schemeClr val="accent4">
              <a:lumMod val="40000"/>
              <a:lumOff val="6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操作習得</a:t>
            </a:r>
            <a:endParaRPr kumimoji="1" lang="en-US" altLang="ja-JP" sz="1000" dirty="0">
              <a:solidFill>
                <a:schemeClr val="tx1"/>
              </a:solidFill>
            </a:endParaRPr>
          </a:p>
          <a:p>
            <a:pPr algn="ctr"/>
            <a:r>
              <a:rPr kumimoji="1" lang="ja-JP" altLang="en-US" sz="1000" dirty="0">
                <a:solidFill>
                  <a:schemeClr val="tx1"/>
                </a:solidFill>
              </a:rPr>
              <a:t>テスト</a:t>
            </a:r>
          </a:p>
        </p:txBody>
      </p:sp>
      <p:sp>
        <p:nvSpPr>
          <p:cNvPr id="11" name="矢印: 五方向 10">
            <a:extLst>
              <a:ext uri="{FF2B5EF4-FFF2-40B4-BE49-F238E27FC236}">
                <a16:creationId xmlns:a16="http://schemas.microsoft.com/office/drawing/2014/main" id="{FBD4DDCD-86E0-54F2-016D-2AC3FFF419AF}"/>
              </a:ext>
            </a:extLst>
          </p:cNvPr>
          <p:cNvSpPr/>
          <p:nvPr/>
        </p:nvSpPr>
        <p:spPr>
          <a:xfrm>
            <a:off x="6372200" y="3098490"/>
            <a:ext cx="1008112"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sz="1200" dirty="0">
                <a:solidFill>
                  <a:schemeClr val="tx1"/>
                </a:solidFill>
              </a:rPr>
              <a:t>リース</a:t>
            </a:r>
            <a:r>
              <a:rPr kumimoji="1" lang="ja-JP" altLang="en-US" sz="1200" dirty="0">
                <a:solidFill>
                  <a:schemeClr val="tx1"/>
                </a:solidFill>
              </a:rPr>
              <a:t>移行</a:t>
            </a:r>
          </a:p>
        </p:txBody>
      </p:sp>
      <p:sp>
        <p:nvSpPr>
          <p:cNvPr id="12" name="矢印: 五方向 11">
            <a:extLst>
              <a:ext uri="{FF2B5EF4-FFF2-40B4-BE49-F238E27FC236}">
                <a16:creationId xmlns:a16="http://schemas.microsoft.com/office/drawing/2014/main" id="{111E6A3E-A67F-DA8B-7B19-025F82E182D3}"/>
              </a:ext>
            </a:extLst>
          </p:cNvPr>
          <p:cNvSpPr/>
          <p:nvPr/>
        </p:nvSpPr>
        <p:spPr>
          <a:xfrm>
            <a:off x="1043608" y="2506795"/>
            <a:ext cx="2947500" cy="280979"/>
          </a:xfrm>
          <a:prstGeom prst="homePlate">
            <a:avLst>
              <a:gd name="adj" fmla="val 34514"/>
            </a:avLst>
          </a:prstGeom>
          <a:solidFill>
            <a:schemeClr val="bg1"/>
          </a:solidFill>
          <a:ln w="158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方針決定・準備など</a:t>
            </a:r>
          </a:p>
        </p:txBody>
      </p:sp>
      <p:sp>
        <p:nvSpPr>
          <p:cNvPr id="13" name="テキスト ボックス 12">
            <a:extLst>
              <a:ext uri="{FF2B5EF4-FFF2-40B4-BE49-F238E27FC236}">
                <a16:creationId xmlns:a16="http://schemas.microsoft.com/office/drawing/2014/main" id="{60098975-BE7C-4063-F5C8-3AEDFE3D0ADC}"/>
              </a:ext>
            </a:extLst>
          </p:cNvPr>
          <p:cNvSpPr txBox="1"/>
          <p:nvPr/>
        </p:nvSpPr>
        <p:spPr>
          <a:xfrm>
            <a:off x="7380312" y="1790695"/>
            <a:ext cx="720080" cy="276999"/>
          </a:xfrm>
          <a:prstGeom prst="rect">
            <a:avLst/>
          </a:prstGeom>
          <a:noFill/>
        </p:spPr>
        <p:txBody>
          <a:bodyPr wrap="square" rtlCol="0">
            <a:spAutoFit/>
          </a:bodyPr>
          <a:lstStyle/>
          <a:p>
            <a:r>
              <a:rPr kumimoji="1" lang="ja-JP" altLang="en-US" sz="600" dirty="0">
                <a:solidFill>
                  <a:srgbClr val="FF0000"/>
                </a:solidFill>
              </a:rPr>
              <a:t>★新リース会計</a:t>
            </a:r>
            <a:endParaRPr kumimoji="1" lang="en-US" altLang="ja-JP" sz="600" dirty="0">
              <a:solidFill>
                <a:srgbClr val="FF0000"/>
              </a:solidFill>
            </a:endParaRPr>
          </a:p>
          <a:p>
            <a:r>
              <a:rPr lang="ja-JP" altLang="en-US" sz="600" dirty="0">
                <a:solidFill>
                  <a:srgbClr val="FF0000"/>
                </a:solidFill>
              </a:rPr>
              <a:t>　基準適用</a:t>
            </a:r>
            <a:endParaRPr kumimoji="1" lang="ja-JP" altLang="en-US" sz="600" dirty="0">
              <a:solidFill>
                <a:srgbClr val="FF0000"/>
              </a:solidFill>
            </a:endParaRPr>
          </a:p>
        </p:txBody>
      </p:sp>
      <p:sp>
        <p:nvSpPr>
          <p:cNvPr id="14" name="テキスト ボックス 13">
            <a:extLst>
              <a:ext uri="{FF2B5EF4-FFF2-40B4-BE49-F238E27FC236}">
                <a16:creationId xmlns:a16="http://schemas.microsoft.com/office/drawing/2014/main" id="{3DCFE399-3BE3-62D4-EB4A-0F11F2F43829}"/>
              </a:ext>
            </a:extLst>
          </p:cNvPr>
          <p:cNvSpPr txBox="1"/>
          <p:nvPr/>
        </p:nvSpPr>
        <p:spPr>
          <a:xfrm>
            <a:off x="251520" y="4495190"/>
            <a:ext cx="8568952" cy="236800"/>
          </a:xfrm>
          <a:prstGeom prst="rect">
            <a:avLst/>
          </a:prstGeom>
          <a:noFill/>
        </p:spPr>
        <p:txBody>
          <a:bodyPr wrap="none" rtlCol="0" anchor="t" anchorCtr="0">
            <a:noAutofit/>
          </a:bodyPr>
          <a:lstStyle/>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月に新リース会計基準の必要要件への対応、</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11</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月に新規帳票とその他リース機能のリリースを予定しています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□上記は、会計システムと固定資産システムは</a:t>
            </a:r>
            <a:r>
              <a:rPr lang="en-US" altLang="ja-JP" sz="1000" dirty="0" err="1">
                <a:solidFill>
                  <a:schemeClr val="tx1">
                    <a:lumMod val="75000"/>
                    <a:lumOff val="25000"/>
                  </a:schemeClr>
                </a:solidFill>
                <a:latin typeface="メイリオ" pitchFamily="50" charset="-128"/>
                <a:ea typeface="メイリオ" pitchFamily="50" charset="-128"/>
                <a:cs typeface="メイリオ" pitchFamily="50" charset="-128"/>
              </a:rPr>
              <a:t>SuperStream</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-NX</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以外をご利用で、リースのみを新規導入する際の標準的な作業を前提とした</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　スケジュールイメージとなります。詳細要件や体制を加味して決定してください</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p:txBody>
      </p:sp>
      <p:cxnSp>
        <p:nvCxnSpPr>
          <p:cNvPr id="37" name="直線コネクタ 36">
            <a:extLst>
              <a:ext uri="{FF2B5EF4-FFF2-40B4-BE49-F238E27FC236}">
                <a16:creationId xmlns:a16="http://schemas.microsoft.com/office/drawing/2014/main" id="{F7A14A1B-4489-3896-A2A9-D8A294434C87}"/>
              </a:ext>
            </a:extLst>
          </p:cNvPr>
          <p:cNvCxnSpPr>
            <a:cxnSpLocks/>
          </p:cNvCxnSpPr>
          <p:nvPr/>
        </p:nvCxnSpPr>
        <p:spPr>
          <a:xfrm>
            <a:off x="7411682" y="1563638"/>
            <a:ext cx="0" cy="19911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吹き出し: 線 37">
            <a:extLst>
              <a:ext uri="{FF2B5EF4-FFF2-40B4-BE49-F238E27FC236}">
                <a16:creationId xmlns:a16="http://schemas.microsoft.com/office/drawing/2014/main" id="{97DE57A0-AFC9-8A43-F906-A6DEBD58E639}"/>
              </a:ext>
            </a:extLst>
          </p:cNvPr>
          <p:cNvSpPr/>
          <p:nvPr/>
        </p:nvSpPr>
        <p:spPr>
          <a:xfrm>
            <a:off x="7740351" y="2056661"/>
            <a:ext cx="1116319" cy="349463"/>
          </a:xfrm>
          <a:prstGeom prst="borderCallout1">
            <a:avLst>
              <a:gd name="adj1" fmla="val 18750"/>
              <a:gd name="adj2" fmla="val -8333"/>
              <a:gd name="adj3" fmla="val 77475"/>
              <a:gd name="adj4" fmla="val -28658"/>
            </a:avLst>
          </a:prstGeom>
          <a:solidFill>
            <a:schemeClr val="accent3">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新リース開始</a:t>
            </a:r>
          </a:p>
        </p:txBody>
      </p:sp>
      <p:sp>
        <p:nvSpPr>
          <p:cNvPr id="43" name="矢印: 五方向 42">
            <a:extLst>
              <a:ext uri="{FF2B5EF4-FFF2-40B4-BE49-F238E27FC236}">
                <a16:creationId xmlns:a16="http://schemas.microsoft.com/office/drawing/2014/main" id="{ACC29BC6-6421-CB5A-F03D-30CA7781ACD7}"/>
              </a:ext>
            </a:extLst>
          </p:cNvPr>
          <p:cNvSpPr/>
          <p:nvPr/>
        </p:nvSpPr>
        <p:spPr>
          <a:xfrm>
            <a:off x="7416511" y="3098490"/>
            <a:ext cx="1259944"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4" name="テキスト プレースホルダー 1">
            <a:extLst>
              <a:ext uri="{FF2B5EF4-FFF2-40B4-BE49-F238E27FC236}">
                <a16:creationId xmlns:a16="http://schemas.microsoft.com/office/drawing/2014/main" id="{06B3CD45-CCE8-2C8B-8721-14465D052706}"/>
              </a:ext>
            </a:extLst>
          </p:cNvPr>
          <p:cNvSpPr txBox="1">
            <a:spLocks/>
          </p:cNvSpPr>
          <p:nvPr/>
        </p:nvSpPr>
        <p:spPr>
          <a:xfrm>
            <a:off x="832325" y="3579862"/>
            <a:ext cx="3590919" cy="90088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kumimoji="1" lang="ja-JP" altLang="en-US" sz="1300" dirty="0"/>
              <a:t>～</a:t>
            </a:r>
            <a:r>
              <a:rPr kumimoji="1" lang="en-US" altLang="ja-JP" sz="1300" dirty="0"/>
              <a:t>2026</a:t>
            </a:r>
            <a:r>
              <a:rPr kumimoji="1" lang="ja-JP" altLang="en-US" sz="1300" dirty="0"/>
              <a:t>年</a:t>
            </a:r>
            <a:r>
              <a:rPr kumimoji="1" lang="en-US" altLang="ja-JP" sz="1300" dirty="0"/>
              <a:t>10</a:t>
            </a:r>
            <a:r>
              <a:rPr kumimoji="1" lang="ja-JP" altLang="en-US" sz="1300" dirty="0"/>
              <a:t>月　　方針決定・準備など</a:t>
            </a:r>
            <a:endParaRPr kumimoji="1" lang="en-US" altLang="ja-JP" sz="1300" dirty="0"/>
          </a:p>
          <a:p>
            <a:pPr>
              <a:lnSpc>
                <a:spcPts val="1500"/>
              </a:lnSpc>
            </a:pPr>
            <a:r>
              <a:rPr lang="ja-JP" altLang="en-US" sz="1300" dirty="0"/>
              <a:t>・</a:t>
            </a:r>
            <a:r>
              <a:rPr lang="en-US" altLang="ja-JP" sz="1300" dirty="0"/>
              <a:t>2026</a:t>
            </a:r>
            <a:r>
              <a:rPr lang="ja-JP" altLang="en-US" sz="1300" dirty="0"/>
              <a:t>年</a:t>
            </a:r>
            <a:r>
              <a:rPr lang="en-US" altLang="ja-JP" sz="1300" dirty="0"/>
              <a:t>10</a:t>
            </a:r>
            <a:r>
              <a:rPr lang="ja-JP" altLang="en-US" sz="1300" dirty="0"/>
              <a:t>月～　　適合調査</a:t>
            </a:r>
            <a:endParaRPr lang="en-US" altLang="ja-JP" sz="1300" dirty="0"/>
          </a:p>
          <a:p>
            <a:pPr>
              <a:lnSpc>
                <a:spcPts val="1500"/>
              </a:lnSpc>
            </a:pPr>
            <a:r>
              <a:rPr kumimoji="1" lang="ja-JP" altLang="en-US" sz="1300" dirty="0"/>
              <a:t>・</a:t>
            </a:r>
            <a:r>
              <a:rPr kumimoji="1" lang="en-US" altLang="ja-JP" sz="1300" dirty="0"/>
              <a:t>2026</a:t>
            </a:r>
            <a:r>
              <a:rPr kumimoji="1" lang="ja-JP" altLang="en-US" sz="1300" dirty="0"/>
              <a:t>年</a:t>
            </a:r>
            <a:r>
              <a:rPr kumimoji="1" lang="en-US" altLang="ja-JP" sz="1300" dirty="0"/>
              <a:t>12</a:t>
            </a:r>
            <a:r>
              <a:rPr kumimoji="1" lang="ja-JP" altLang="en-US" sz="1300" dirty="0"/>
              <a:t>月～ 　マスタ設定</a:t>
            </a:r>
            <a:r>
              <a:rPr lang="ja-JP" altLang="en-US" sz="1300" dirty="0"/>
              <a:t>　</a:t>
            </a:r>
            <a:endParaRPr kumimoji="1" lang="en-US" altLang="ja-JP" sz="1300" dirty="0"/>
          </a:p>
        </p:txBody>
      </p:sp>
      <p:sp>
        <p:nvSpPr>
          <p:cNvPr id="46" name="テキスト プレースホルダー 1">
            <a:extLst>
              <a:ext uri="{FF2B5EF4-FFF2-40B4-BE49-F238E27FC236}">
                <a16:creationId xmlns:a16="http://schemas.microsoft.com/office/drawing/2014/main" id="{784D52AD-291B-D1A4-2644-24AC14D46A3F}"/>
              </a:ext>
            </a:extLst>
          </p:cNvPr>
          <p:cNvSpPr txBox="1">
            <a:spLocks/>
          </p:cNvSpPr>
          <p:nvPr/>
        </p:nvSpPr>
        <p:spPr>
          <a:xfrm>
            <a:off x="4427984" y="3579862"/>
            <a:ext cx="4243731" cy="95123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lang="en-US" altLang="ja-JP" sz="1300" dirty="0"/>
              <a:t>2027</a:t>
            </a:r>
            <a:r>
              <a:rPr lang="ja-JP" altLang="en-US" sz="1300" dirty="0"/>
              <a:t>年</a:t>
            </a:r>
            <a:r>
              <a:rPr lang="en-US" altLang="ja-JP" sz="1300" dirty="0"/>
              <a:t>2</a:t>
            </a:r>
            <a:r>
              <a:rPr lang="ja-JP" altLang="en-US" sz="1300" dirty="0"/>
              <a:t>月～　 操作習得</a:t>
            </a:r>
            <a:r>
              <a:rPr lang="en-US" altLang="ja-JP" sz="1300" dirty="0"/>
              <a:t>/</a:t>
            </a:r>
            <a:r>
              <a:rPr lang="ja-JP" altLang="en-US" sz="1300" dirty="0"/>
              <a:t>テスト</a:t>
            </a:r>
            <a:endParaRPr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2</a:t>
            </a:r>
            <a:r>
              <a:rPr kumimoji="1" lang="ja-JP" altLang="en-US" sz="1300" dirty="0"/>
              <a:t>月～ 　リース移行</a:t>
            </a:r>
            <a:endParaRPr kumimoji="1" lang="en-US" altLang="ja-JP" sz="1300" dirty="0"/>
          </a:p>
          <a:p>
            <a:pPr>
              <a:lnSpc>
                <a:spcPts val="1500"/>
              </a:lnSpc>
            </a:pPr>
            <a:r>
              <a:rPr lang="ja-JP" altLang="en-US" sz="1300" dirty="0">
                <a:solidFill>
                  <a:srgbClr val="FF0000"/>
                </a:solidFill>
              </a:rPr>
              <a:t>・</a:t>
            </a:r>
            <a:r>
              <a:rPr lang="en-US" altLang="ja-JP" sz="1300" b="1" u="sng" dirty="0">
                <a:solidFill>
                  <a:srgbClr val="FF0000"/>
                </a:solidFill>
              </a:rPr>
              <a:t>2027</a:t>
            </a:r>
            <a:r>
              <a:rPr lang="ja-JP" altLang="en-US" sz="1300" b="1" u="sng" dirty="0">
                <a:solidFill>
                  <a:srgbClr val="FF0000"/>
                </a:solidFill>
              </a:rPr>
              <a:t>年</a:t>
            </a:r>
            <a:r>
              <a:rPr lang="en-US" altLang="ja-JP" sz="1300" b="1" u="sng" dirty="0">
                <a:solidFill>
                  <a:srgbClr val="FF0000"/>
                </a:solidFill>
              </a:rPr>
              <a:t>4</a:t>
            </a:r>
            <a:r>
              <a:rPr lang="ja-JP" altLang="en-US" sz="1300" b="1" u="sng" dirty="0">
                <a:solidFill>
                  <a:srgbClr val="FF0000"/>
                </a:solidFill>
              </a:rPr>
              <a:t>月～ 　新リース開始</a:t>
            </a:r>
            <a:r>
              <a:rPr lang="en-US" altLang="ja-JP" sz="1300" b="1" u="sng" dirty="0">
                <a:solidFill>
                  <a:srgbClr val="FF0000"/>
                </a:solidFill>
              </a:rPr>
              <a:t>/</a:t>
            </a:r>
            <a:r>
              <a:rPr lang="ja-JP" altLang="en-US" sz="1300" b="1" u="sng" dirty="0">
                <a:solidFill>
                  <a:srgbClr val="FF0000"/>
                </a:solidFill>
              </a:rPr>
              <a:t>本稼働</a:t>
            </a:r>
            <a:endParaRPr lang="en-US" altLang="ja-JP" sz="1300" b="1" u="sng" dirty="0">
              <a:solidFill>
                <a:srgbClr val="FF0000"/>
              </a:solidFill>
            </a:endParaRPr>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1"/>
            <a:ext cx="2160240" cy="72999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会計</a:t>
            </a:r>
            <a:r>
              <a:rPr lang="en-US" altLang="ja-JP" sz="1400" dirty="0">
                <a:solidFill>
                  <a:schemeClr val="bg2"/>
                </a:solidFill>
              </a:rPr>
              <a:t>/</a:t>
            </a:r>
            <a:r>
              <a:rPr lang="ja-JP" altLang="en-US" sz="1400" dirty="0">
                <a:solidFill>
                  <a:schemeClr val="bg2"/>
                </a:solidFill>
              </a:rPr>
              <a:t>固定資産は</a:t>
            </a:r>
            <a:r>
              <a:rPr lang="en-US" altLang="ja-JP" sz="1400" dirty="0">
                <a:solidFill>
                  <a:schemeClr val="bg2"/>
                </a:solidFill>
              </a:rPr>
              <a:t>SS</a:t>
            </a:r>
            <a:r>
              <a:rPr lang="ja-JP" altLang="en-US" sz="1400" dirty="0">
                <a:solidFill>
                  <a:schemeClr val="bg2"/>
                </a:solidFill>
              </a:rPr>
              <a:t>以外で</a:t>
            </a:r>
            <a:r>
              <a:rPr kumimoji="1" lang="ja-JP" altLang="en-US" sz="1400" dirty="0">
                <a:solidFill>
                  <a:schemeClr val="bg2"/>
                </a:solidFill>
              </a:rPr>
              <a:t>リースだけを</a:t>
            </a:r>
            <a:endParaRPr kumimoji="1" lang="en-US" altLang="ja-JP" sz="1400" dirty="0">
              <a:solidFill>
                <a:schemeClr val="bg2"/>
              </a:solidFill>
            </a:endParaRPr>
          </a:p>
          <a:p>
            <a:pPr algn="ctr"/>
            <a:r>
              <a:rPr lang="ja-JP" altLang="en-US" sz="1400" dirty="0">
                <a:solidFill>
                  <a:schemeClr val="bg2"/>
                </a:solidFill>
              </a:rPr>
              <a:t>新規導入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E8823A13-F569-4CF5-745A-D2DCCF99A67C}"/>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86263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C0B38D-5516-AF95-47A5-1EC54826CB9A}"/>
              </a:ext>
            </a:extLst>
          </p:cNvPr>
          <p:cNvSpPr>
            <a:spLocks noGrp="1"/>
          </p:cNvSpPr>
          <p:nvPr>
            <p:ph type="title"/>
          </p:nvPr>
        </p:nvSpPr>
        <p:spPr/>
        <p:txBody>
          <a:bodyPr/>
          <a:lstStyle/>
          <a:p>
            <a:r>
              <a:rPr kumimoji="1" lang="ja-JP" altLang="en-US" dirty="0"/>
              <a:t>新リース会計基準</a:t>
            </a:r>
          </a:p>
        </p:txBody>
      </p:sp>
      <p:sp>
        <p:nvSpPr>
          <p:cNvPr id="3" name="テキスト プレースホルダー 2">
            <a:extLst>
              <a:ext uri="{FF2B5EF4-FFF2-40B4-BE49-F238E27FC236}">
                <a16:creationId xmlns:a16="http://schemas.microsoft.com/office/drawing/2014/main" id="{EDA12020-0103-7143-A1FE-93A966C86772}"/>
              </a:ext>
            </a:extLst>
          </p:cNvPr>
          <p:cNvSpPr>
            <a:spLocks noGrp="1"/>
          </p:cNvSpPr>
          <p:nvPr>
            <p:ph type="body" sz="quarter" idx="16"/>
          </p:nvPr>
        </p:nvSpPr>
        <p:spPr/>
        <p:txBody>
          <a:bodyPr/>
          <a:lstStyle/>
          <a:p>
            <a:r>
              <a:rPr kumimoji="1" lang="ja-JP" altLang="en-US" dirty="0"/>
              <a:t>ほぼすべてのリース資産がオンバランスに</a:t>
            </a:r>
          </a:p>
        </p:txBody>
      </p:sp>
      <p:sp>
        <p:nvSpPr>
          <p:cNvPr id="4" name="テキスト プレースホルダー 3">
            <a:extLst>
              <a:ext uri="{FF2B5EF4-FFF2-40B4-BE49-F238E27FC236}">
                <a16:creationId xmlns:a16="http://schemas.microsoft.com/office/drawing/2014/main" id="{011FF0C8-574E-A820-DA28-83E1677EF6FD}"/>
              </a:ext>
            </a:extLst>
          </p:cNvPr>
          <p:cNvSpPr>
            <a:spLocks noGrp="1"/>
          </p:cNvSpPr>
          <p:nvPr>
            <p:ph type="body" sz="quarter" idx="17"/>
          </p:nvPr>
        </p:nvSpPr>
        <p:spPr>
          <a:xfrm>
            <a:off x="360000" y="864000"/>
            <a:ext cx="8640763" cy="810800"/>
          </a:xfrm>
        </p:spPr>
        <p:txBody>
          <a:bodyPr/>
          <a:lstStyle/>
          <a:p>
            <a:r>
              <a:rPr kumimoji="1" lang="ja-JP" altLang="en-US" dirty="0"/>
              <a:t>ファイナンスリース・オペレーティングリース共に原則として全てのリース取引がオンバランスになります。</a:t>
            </a:r>
            <a:r>
              <a:rPr kumimoji="1" lang="en-US" altLang="ja-JP" dirty="0" err="1"/>
              <a:t>SuperStream</a:t>
            </a:r>
            <a:r>
              <a:rPr kumimoji="1" lang="en-US" altLang="ja-JP" dirty="0"/>
              <a:t>-NX</a:t>
            </a:r>
            <a:r>
              <a:rPr kumimoji="1" lang="ja-JP" altLang="en-US" dirty="0"/>
              <a:t>では</a:t>
            </a:r>
            <a:r>
              <a:rPr kumimoji="1" lang="en-US" altLang="ja-JP" dirty="0"/>
              <a:t>IFRS16</a:t>
            </a:r>
            <a:r>
              <a:rPr kumimoji="1" lang="ja-JP" altLang="en-US" dirty="0"/>
              <a:t>号への対応を実施済みのため、現行製品の標準機能で対応が可能です。別途対応が必要な部分についても</a:t>
            </a:r>
            <a:r>
              <a:rPr kumimoji="1" lang="en-US" altLang="ja-JP" dirty="0"/>
              <a:t>2026</a:t>
            </a:r>
            <a:r>
              <a:rPr kumimoji="1" lang="ja-JP" altLang="en-US" dirty="0"/>
              <a:t>年版にて対応予定です</a:t>
            </a:r>
          </a:p>
        </p:txBody>
      </p:sp>
      <p:sp>
        <p:nvSpPr>
          <p:cNvPr id="5" name="スライド番号プレースホルダー 4">
            <a:extLst>
              <a:ext uri="{FF2B5EF4-FFF2-40B4-BE49-F238E27FC236}">
                <a16:creationId xmlns:a16="http://schemas.microsoft.com/office/drawing/2014/main" id="{C96A0814-B095-031E-9F06-869CFA8B808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31CC980F-2073-E1B6-6871-8E286A8A084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20" name="四角形: 角を丸くする 19">
            <a:extLst>
              <a:ext uri="{FF2B5EF4-FFF2-40B4-BE49-F238E27FC236}">
                <a16:creationId xmlns:a16="http://schemas.microsoft.com/office/drawing/2014/main" id="{C2B2840A-74EE-1104-B910-26C4845D12F2}"/>
              </a:ext>
            </a:extLst>
          </p:cNvPr>
          <p:cNvSpPr/>
          <p:nvPr/>
        </p:nvSpPr>
        <p:spPr>
          <a:xfrm>
            <a:off x="1098492" y="1759183"/>
            <a:ext cx="2622548" cy="3158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現行のリース会計基準</a:t>
            </a:r>
          </a:p>
        </p:txBody>
      </p:sp>
      <p:sp>
        <p:nvSpPr>
          <p:cNvPr id="21" name="矢印: 右 20">
            <a:extLst>
              <a:ext uri="{FF2B5EF4-FFF2-40B4-BE49-F238E27FC236}">
                <a16:creationId xmlns:a16="http://schemas.microsoft.com/office/drawing/2014/main" id="{720D9310-2D14-FF60-00E9-C92A71A0FBE6}"/>
              </a:ext>
            </a:extLst>
          </p:cNvPr>
          <p:cNvSpPr/>
          <p:nvPr/>
        </p:nvSpPr>
        <p:spPr>
          <a:xfrm>
            <a:off x="4192586" y="2656622"/>
            <a:ext cx="765452" cy="88819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0" name="四角形: 角を丸くする 29">
            <a:extLst>
              <a:ext uri="{FF2B5EF4-FFF2-40B4-BE49-F238E27FC236}">
                <a16:creationId xmlns:a16="http://schemas.microsoft.com/office/drawing/2014/main" id="{CAF5FA9D-4E9E-26DF-F490-3A51396ED8E3}"/>
              </a:ext>
            </a:extLst>
          </p:cNvPr>
          <p:cNvSpPr/>
          <p:nvPr/>
        </p:nvSpPr>
        <p:spPr>
          <a:xfrm>
            <a:off x="5420946" y="1759183"/>
            <a:ext cx="2622548" cy="3158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新</a:t>
            </a:r>
            <a:r>
              <a:rPr kumimoji="1" lang="ja-JP" altLang="en-US" sz="1400" b="1" dirty="0">
                <a:solidFill>
                  <a:schemeClr val="bg1"/>
                </a:solidFill>
              </a:rPr>
              <a:t>リース会計基準</a:t>
            </a:r>
          </a:p>
        </p:txBody>
      </p:sp>
      <p:grpSp>
        <p:nvGrpSpPr>
          <p:cNvPr id="42" name="グループ化 41">
            <a:extLst>
              <a:ext uri="{FF2B5EF4-FFF2-40B4-BE49-F238E27FC236}">
                <a16:creationId xmlns:a16="http://schemas.microsoft.com/office/drawing/2014/main" id="{5D7DBCDB-F0EF-EAAB-DCE0-2DF19170CC22}"/>
              </a:ext>
            </a:extLst>
          </p:cNvPr>
          <p:cNvGrpSpPr/>
          <p:nvPr/>
        </p:nvGrpSpPr>
        <p:grpSpPr>
          <a:xfrm>
            <a:off x="5429749" y="2439923"/>
            <a:ext cx="2604942" cy="1753759"/>
            <a:chOff x="5549611" y="2421760"/>
            <a:chExt cx="2372869" cy="1597517"/>
          </a:xfrm>
        </p:grpSpPr>
        <p:grpSp>
          <p:nvGrpSpPr>
            <p:cNvPr id="22" name="グループ化 21">
              <a:extLst>
                <a:ext uri="{FF2B5EF4-FFF2-40B4-BE49-F238E27FC236}">
                  <a16:creationId xmlns:a16="http://schemas.microsoft.com/office/drawing/2014/main" id="{3E423848-529E-FD26-D7A8-6B8655E16318}"/>
                </a:ext>
              </a:extLst>
            </p:cNvPr>
            <p:cNvGrpSpPr/>
            <p:nvPr/>
          </p:nvGrpSpPr>
          <p:grpSpPr>
            <a:xfrm>
              <a:off x="5549611" y="2421760"/>
              <a:ext cx="2372869" cy="1597517"/>
              <a:chOff x="5144388" y="1115480"/>
              <a:chExt cx="2163925" cy="1445020"/>
            </a:xfrm>
          </p:grpSpPr>
          <p:grpSp>
            <p:nvGrpSpPr>
              <p:cNvPr id="23" name="グループ化 22">
                <a:extLst>
                  <a:ext uri="{FF2B5EF4-FFF2-40B4-BE49-F238E27FC236}">
                    <a16:creationId xmlns:a16="http://schemas.microsoft.com/office/drawing/2014/main" id="{43B14AC7-74A0-AECA-9083-2FF27AD50AE1}"/>
                  </a:ext>
                </a:extLst>
              </p:cNvPr>
              <p:cNvGrpSpPr/>
              <p:nvPr/>
            </p:nvGrpSpPr>
            <p:grpSpPr>
              <a:xfrm>
                <a:off x="5148066" y="1115480"/>
                <a:ext cx="2160247" cy="1445020"/>
                <a:chOff x="4571998" y="1132134"/>
                <a:chExt cx="2160247" cy="1445020"/>
              </a:xfrm>
            </p:grpSpPr>
            <p:sp>
              <p:nvSpPr>
                <p:cNvPr id="27" name="正方形/長方形 26">
                  <a:extLst>
                    <a:ext uri="{FF2B5EF4-FFF2-40B4-BE49-F238E27FC236}">
                      <a16:creationId xmlns:a16="http://schemas.microsoft.com/office/drawing/2014/main" id="{79F4E804-6F42-F821-F8EE-A29B26AFCEB3}"/>
                    </a:ext>
                  </a:extLst>
                </p:cNvPr>
                <p:cNvSpPr/>
                <p:nvPr/>
              </p:nvSpPr>
              <p:spPr>
                <a:xfrm>
                  <a:off x="4571999" y="1132134"/>
                  <a:ext cx="2160246"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C3658E5F-D7C6-E76A-C71A-3E091150E464}"/>
                    </a:ext>
                  </a:extLst>
                </p:cNvPr>
                <p:cNvSpPr/>
                <p:nvPr/>
              </p:nvSpPr>
              <p:spPr>
                <a:xfrm>
                  <a:off x="4571998" y="1137538"/>
                  <a:ext cx="1080123"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BFBD366A-564F-54FA-764A-546024F910C4}"/>
                    </a:ext>
                  </a:extLst>
                </p:cNvPr>
                <p:cNvSpPr/>
                <p:nvPr/>
              </p:nvSpPr>
              <p:spPr>
                <a:xfrm>
                  <a:off x="5652121" y="1909300"/>
                  <a:ext cx="1080123" cy="662450"/>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221E2092-F4A2-489C-DEAE-443CCEDA9912}"/>
                  </a:ext>
                </a:extLst>
              </p:cNvPr>
              <p:cNvSpPr txBox="1"/>
              <p:nvPr/>
            </p:nvSpPr>
            <p:spPr>
              <a:xfrm>
                <a:off x="5144388" y="1190641"/>
                <a:ext cx="543739" cy="307777"/>
              </a:xfrm>
              <a:prstGeom prst="rect">
                <a:avLst/>
              </a:prstGeom>
              <a:noFill/>
            </p:spPr>
            <p:txBody>
              <a:bodyPr wrap="none" rtlCol="0">
                <a:spAutoFit/>
              </a:bodyPr>
              <a:lstStyle/>
              <a:p>
                <a:r>
                  <a:rPr kumimoji="1" lang="ja-JP" altLang="en-US" sz="1400" dirty="0">
                    <a:solidFill>
                      <a:schemeClr val="tx1">
                        <a:lumMod val="65000"/>
                        <a:lumOff val="35000"/>
                      </a:schemeClr>
                    </a:solidFill>
                  </a:rPr>
                  <a:t>資産</a:t>
                </a:r>
              </a:p>
            </p:txBody>
          </p:sp>
          <p:sp>
            <p:nvSpPr>
              <p:cNvPr id="25" name="テキスト ボックス 24">
                <a:extLst>
                  <a:ext uri="{FF2B5EF4-FFF2-40B4-BE49-F238E27FC236}">
                    <a16:creationId xmlns:a16="http://schemas.microsoft.com/office/drawing/2014/main" id="{F46DF97C-D51A-5270-277E-E75BFD8509CF}"/>
                  </a:ext>
                </a:extLst>
              </p:cNvPr>
              <p:cNvSpPr txBox="1"/>
              <p:nvPr/>
            </p:nvSpPr>
            <p:spPr>
              <a:xfrm>
                <a:off x="6224511" y="1190640"/>
                <a:ext cx="543739" cy="307777"/>
              </a:xfrm>
              <a:prstGeom prst="rect">
                <a:avLst/>
              </a:prstGeom>
              <a:noFill/>
            </p:spPr>
            <p:txBody>
              <a:bodyPr wrap="none" rtlCol="0">
                <a:spAutoFit/>
              </a:bodyPr>
              <a:lstStyle/>
              <a:p>
                <a:r>
                  <a:rPr lang="ja-JP" altLang="en-US" sz="1400" dirty="0">
                    <a:solidFill>
                      <a:schemeClr val="tx1">
                        <a:lumMod val="65000"/>
                        <a:lumOff val="35000"/>
                      </a:schemeClr>
                    </a:solidFill>
                  </a:rPr>
                  <a:t>負債</a:t>
                </a:r>
                <a:endParaRPr kumimoji="1" lang="ja-JP" altLang="en-US" sz="1400" dirty="0">
                  <a:solidFill>
                    <a:schemeClr val="tx1">
                      <a:lumMod val="65000"/>
                      <a:lumOff val="35000"/>
                    </a:schemeClr>
                  </a:solidFill>
                </a:endParaRPr>
              </a:p>
            </p:txBody>
          </p:sp>
          <p:sp>
            <p:nvSpPr>
              <p:cNvPr id="26" name="テキスト ボックス 25">
                <a:extLst>
                  <a:ext uri="{FF2B5EF4-FFF2-40B4-BE49-F238E27FC236}">
                    <a16:creationId xmlns:a16="http://schemas.microsoft.com/office/drawing/2014/main" id="{82B42022-68CD-E47D-3597-BCA14719EAC2}"/>
                  </a:ext>
                </a:extLst>
              </p:cNvPr>
              <p:cNvSpPr txBox="1"/>
              <p:nvPr/>
            </p:nvSpPr>
            <p:spPr>
              <a:xfrm>
                <a:off x="6224511" y="1967806"/>
                <a:ext cx="723275" cy="307777"/>
              </a:xfrm>
              <a:prstGeom prst="rect">
                <a:avLst/>
              </a:prstGeom>
              <a:noFill/>
            </p:spPr>
            <p:txBody>
              <a:bodyPr wrap="none" rtlCol="0">
                <a:spAutoFit/>
              </a:bodyPr>
              <a:lstStyle/>
              <a:p>
                <a:r>
                  <a:rPr lang="ja-JP" altLang="en-US" sz="1400" dirty="0">
                    <a:solidFill>
                      <a:schemeClr val="tx1">
                        <a:lumMod val="65000"/>
                        <a:lumOff val="35000"/>
                      </a:schemeClr>
                    </a:solidFill>
                  </a:rPr>
                  <a:t>純資産</a:t>
                </a:r>
                <a:endParaRPr kumimoji="1" lang="ja-JP" altLang="en-US" sz="1400" dirty="0">
                  <a:solidFill>
                    <a:schemeClr val="tx1">
                      <a:lumMod val="65000"/>
                      <a:lumOff val="35000"/>
                    </a:schemeClr>
                  </a:solidFill>
                </a:endParaRPr>
              </a:p>
            </p:txBody>
          </p:sp>
        </p:grpSp>
        <p:sp>
          <p:nvSpPr>
            <p:cNvPr id="31" name="テキスト ボックス 30">
              <a:extLst>
                <a:ext uri="{FF2B5EF4-FFF2-40B4-BE49-F238E27FC236}">
                  <a16:creationId xmlns:a16="http://schemas.microsoft.com/office/drawing/2014/main" id="{8D39E6FE-12ED-7F75-ACD7-3BC833E43E93}"/>
                </a:ext>
              </a:extLst>
            </p:cNvPr>
            <p:cNvSpPr txBox="1"/>
            <p:nvPr/>
          </p:nvSpPr>
          <p:spPr>
            <a:xfrm>
              <a:off x="5648858" y="3064220"/>
              <a:ext cx="985922" cy="280357"/>
            </a:xfrm>
            <a:prstGeom prst="rect">
              <a:avLst/>
            </a:prstGeom>
            <a:noFill/>
          </p:spPr>
          <p:txBody>
            <a:bodyPr wrap="none" rtlCol="0">
              <a:spAutoFit/>
            </a:bodyPr>
            <a:lstStyle/>
            <a:p>
              <a:pPr algn="ctr"/>
              <a:r>
                <a:rPr kumimoji="1" lang="ja-JP" altLang="en-US" sz="1400" b="1" dirty="0">
                  <a:solidFill>
                    <a:srgbClr val="EE5500"/>
                  </a:solidFill>
                </a:rPr>
                <a:t>使用権資産</a:t>
              </a:r>
            </a:p>
          </p:txBody>
        </p:sp>
        <p:sp>
          <p:nvSpPr>
            <p:cNvPr id="33" name="テキスト ボックス 32">
              <a:extLst>
                <a:ext uri="{FF2B5EF4-FFF2-40B4-BE49-F238E27FC236}">
                  <a16:creationId xmlns:a16="http://schemas.microsoft.com/office/drawing/2014/main" id="{EB4B9E64-408E-4981-4560-E9C3367030CA}"/>
                </a:ext>
              </a:extLst>
            </p:cNvPr>
            <p:cNvSpPr txBox="1"/>
            <p:nvPr/>
          </p:nvSpPr>
          <p:spPr>
            <a:xfrm>
              <a:off x="6785062" y="2792940"/>
              <a:ext cx="1082348" cy="307777"/>
            </a:xfrm>
            <a:prstGeom prst="rect">
              <a:avLst/>
            </a:prstGeom>
            <a:noFill/>
          </p:spPr>
          <p:txBody>
            <a:bodyPr wrap="none" rtlCol="0">
              <a:spAutoFit/>
            </a:bodyPr>
            <a:lstStyle/>
            <a:p>
              <a:r>
                <a:rPr lang="ja-JP" altLang="en-US" sz="1400" b="1" dirty="0">
                  <a:solidFill>
                    <a:srgbClr val="EE5500"/>
                  </a:solidFill>
                </a:rPr>
                <a:t>リース負債</a:t>
              </a:r>
              <a:endParaRPr kumimoji="1" lang="ja-JP" altLang="en-US" sz="1400" b="1" dirty="0">
                <a:solidFill>
                  <a:srgbClr val="EE5500"/>
                </a:solidFill>
              </a:endParaRPr>
            </a:p>
          </p:txBody>
        </p:sp>
      </p:grpSp>
      <p:grpSp>
        <p:nvGrpSpPr>
          <p:cNvPr id="41" name="グループ化 40">
            <a:extLst>
              <a:ext uri="{FF2B5EF4-FFF2-40B4-BE49-F238E27FC236}">
                <a16:creationId xmlns:a16="http://schemas.microsoft.com/office/drawing/2014/main" id="{C3FE4E72-9272-A33A-52F6-9F9991CDB253}"/>
              </a:ext>
            </a:extLst>
          </p:cNvPr>
          <p:cNvGrpSpPr/>
          <p:nvPr/>
        </p:nvGrpSpPr>
        <p:grpSpPr>
          <a:xfrm>
            <a:off x="1223332" y="2439923"/>
            <a:ext cx="2372869" cy="1597517"/>
            <a:chOff x="1223331" y="2374771"/>
            <a:chExt cx="2372869" cy="1597517"/>
          </a:xfrm>
        </p:grpSpPr>
        <p:grpSp>
          <p:nvGrpSpPr>
            <p:cNvPr id="10" name="グループ化 9">
              <a:extLst>
                <a:ext uri="{FF2B5EF4-FFF2-40B4-BE49-F238E27FC236}">
                  <a16:creationId xmlns:a16="http://schemas.microsoft.com/office/drawing/2014/main" id="{83887492-1684-0275-9134-C1D894ABD91E}"/>
                </a:ext>
              </a:extLst>
            </p:cNvPr>
            <p:cNvGrpSpPr/>
            <p:nvPr/>
          </p:nvGrpSpPr>
          <p:grpSpPr>
            <a:xfrm>
              <a:off x="1223331" y="2374771"/>
              <a:ext cx="2372869" cy="1597517"/>
              <a:chOff x="5144388" y="1115480"/>
              <a:chExt cx="2163925" cy="1445020"/>
            </a:xfrm>
          </p:grpSpPr>
          <p:grpSp>
            <p:nvGrpSpPr>
              <p:cNvPr id="11" name="グループ化 10">
                <a:extLst>
                  <a:ext uri="{FF2B5EF4-FFF2-40B4-BE49-F238E27FC236}">
                    <a16:creationId xmlns:a16="http://schemas.microsoft.com/office/drawing/2014/main" id="{FDAA267C-02F4-787E-6B77-D4D62FEF294E}"/>
                  </a:ext>
                </a:extLst>
              </p:cNvPr>
              <p:cNvGrpSpPr/>
              <p:nvPr/>
            </p:nvGrpSpPr>
            <p:grpSpPr>
              <a:xfrm>
                <a:off x="5148066" y="1115480"/>
                <a:ext cx="2160247" cy="1445020"/>
                <a:chOff x="4571998" y="1132134"/>
                <a:chExt cx="2160247" cy="1445020"/>
              </a:xfrm>
            </p:grpSpPr>
            <p:sp>
              <p:nvSpPr>
                <p:cNvPr id="15" name="正方形/長方形 14">
                  <a:extLst>
                    <a:ext uri="{FF2B5EF4-FFF2-40B4-BE49-F238E27FC236}">
                      <a16:creationId xmlns:a16="http://schemas.microsoft.com/office/drawing/2014/main" id="{E3089A57-9AA2-2412-5A6B-40C82C221FC8}"/>
                    </a:ext>
                  </a:extLst>
                </p:cNvPr>
                <p:cNvSpPr/>
                <p:nvPr/>
              </p:nvSpPr>
              <p:spPr>
                <a:xfrm>
                  <a:off x="4571999" y="1132134"/>
                  <a:ext cx="2160246"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D166D8B-CFFC-01FF-CAC4-27D2CA33BA96}"/>
                    </a:ext>
                  </a:extLst>
                </p:cNvPr>
                <p:cNvSpPr/>
                <p:nvPr/>
              </p:nvSpPr>
              <p:spPr>
                <a:xfrm>
                  <a:off x="4571998" y="1137538"/>
                  <a:ext cx="1080123"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8C28E6D-5521-0614-1F26-7A5FEB87A63E}"/>
                    </a:ext>
                  </a:extLst>
                </p:cNvPr>
                <p:cNvSpPr/>
                <p:nvPr/>
              </p:nvSpPr>
              <p:spPr>
                <a:xfrm>
                  <a:off x="5652121" y="1909300"/>
                  <a:ext cx="1080123" cy="662450"/>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6F30C946-5E3D-B3CF-E83A-23D05BFDF75C}"/>
                  </a:ext>
                </a:extLst>
              </p:cNvPr>
              <p:cNvSpPr txBox="1"/>
              <p:nvPr/>
            </p:nvSpPr>
            <p:spPr>
              <a:xfrm>
                <a:off x="5144388" y="1190641"/>
                <a:ext cx="543739" cy="307777"/>
              </a:xfrm>
              <a:prstGeom prst="rect">
                <a:avLst/>
              </a:prstGeom>
              <a:noFill/>
            </p:spPr>
            <p:txBody>
              <a:bodyPr wrap="none" rtlCol="0">
                <a:spAutoFit/>
              </a:bodyPr>
              <a:lstStyle/>
              <a:p>
                <a:r>
                  <a:rPr kumimoji="1" lang="ja-JP" altLang="en-US" sz="1400" dirty="0">
                    <a:solidFill>
                      <a:schemeClr val="tx1">
                        <a:lumMod val="65000"/>
                        <a:lumOff val="35000"/>
                      </a:schemeClr>
                    </a:solidFill>
                  </a:rPr>
                  <a:t>資産</a:t>
                </a:r>
              </a:p>
            </p:txBody>
          </p:sp>
          <p:sp>
            <p:nvSpPr>
              <p:cNvPr id="13" name="テキスト ボックス 12">
                <a:extLst>
                  <a:ext uri="{FF2B5EF4-FFF2-40B4-BE49-F238E27FC236}">
                    <a16:creationId xmlns:a16="http://schemas.microsoft.com/office/drawing/2014/main" id="{912BB234-5C8E-746F-6D90-E7B281F9C2B8}"/>
                  </a:ext>
                </a:extLst>
              </p:cNvPr>
              <p:cNvSpPr txBox="1"/>
              <p:nvPr/>
            </p:nvSpPr>
            <p:spPr>
              <a:xfrm>
                <a:off x="6224511" y="1190640"/>
                <a:ext cx="543739" cy="307777"/>
              </a:xfrm>
              <a:prstGeom prst="rect">
                <a:avLst/>
              </a:prstGeom>
              <a:noFill/>
            </p:spPr>
            <p:txBody>
              <a:bodyPr wrap="none" rtlCol="0">
                <a:spAutoFit/>
              </a:bodyPr>
              <a:lstStyle/>
              <a:p>
                <a:r>
                  <a:rPr lang="ja-JP" altLang="en-US" sz="1400" dirty="0">
                    <a:solidFill>
                      <a:schemeClr val="tx1">
                        <a:lumMod val="65000"/>
                        <a:lumOff val="35000"/>
                      </a:schemeClr>
                    </a:solidFill>
                  </a:rPr>
                  <a:t>負債</a:t>
                </a:r>
                <a:endParaRPr kumimoji="1" lang="ja-JP" altLang="en-US" sz="1400" dirty="0">
                  <a:solidFill>
                    <a:schemeClr val="tx1">
                      <a:lumMod val="65000"/>
                      <a:lumOff val="35000"/>
                    </a:schemeClr>
                  </a:solidFill>
                </a:endParaRPr>
              </a:p>
            </p:txBody>
          </p:sp>
          <p:sp>
            <p:nvSpPr>
              <p:cNvPr id="14" name="テキスト ボックス 13">
                <a:extLst>
                  <a:ext uri="{FF2B5EF4-FFF2-40B4-BE49-F238E27FC236}">
                    <a16:creationId xmlns:a16="http://schemas.microsoft.com/office/drawing/2014/main" id="{3B4C9E05-F139-C702-D8EB-5E36A38DD0F6}"/>
                  </a:ext>
                </a:extLst>
              </p:cNvPr>
              <p:cNvSpPr txBox="1"/>
              <p:nvPr/>
            </p:nvSpPr>
            <p:spPr>
              <a:xfrm>
                <a:off x="6224511" y="1967806"/>
                <a:ext cx="723275" cy="307777"/>
              </a:xfrm>
              <a:prstGeom prst="rect">
                <a:avLst/>
              </a:prstGeom>
              <a:noFill/>
            </p:spPr>
            <p:txBody>
              <a:bodyPr wrap="none" rtlCol="0">
                <a:spAutoFit/>
              </a:bodyPr>
              <a:lstStyle/>
              <a:p>
                <a:r>
                  <a:rPr lang="ja-JP" altLang="en-US" sz="1400" dirty="0">
                    <a:solidFill>
                      <a:schemeClr val="tx1">
                        <a:lumMod val="65000"/>
                        <a:lumOff val="35000"/>
                      </a:schemeClr>
                    </a:solidFill>
                  </a:rPr>
                  <a:t>純資産</a:t>
                </a:r>
                <a:endParaRPr kumimoji="1" lang="ja-JP" altLang="en-US" sz="1400" dirty="0">
                  <a:solidFill>
                    <a:schemeClr val="tx1">
                      <a:lumMod val="65000"/>
                      <a:lumOff val="35000"/>
                    </a:schemeClr>
                  </a:solidFill>
                </a:endParaRPr>
              </a:p>
            </p:txBody>
          </p:sp>
        </p:grpSp>
        <p:sp>
          <p:nvSpPr>
            <p:cNvPr id="34" name="テキスト ボックス 33">
              <a:extLst>
                <a:ext uri="{FF2B5EF4-FFF2-40B4-BE49-F238E27FC236}">
                  <a16:creationId xmlns:a16="http://schemas.microsoft.com/office/drawing/2014/main" id="{22BE3A75-D051-ACCE-EA15-9148C5190B27}"/>
                </a:ext>
              </a:extLst>
            </p:cNvPr>
            <p:cNvSpPr txBox="1"/>
            <p:nvPr/>
          </p:nvSpPr>
          <p:spPr>
            <a:xfrm>
              <a:off x="2458781" y="2760325"/>
              <a:ext cx="1082348" cy="307777"/>
            </a:xfrm>
            <a:prstGeom prst="rect">
              <a:avLst/>
            </a:prstGeom>
            <a:noFill/>
          </p:spPr>
          <p:txBody>
            <a:bodyPr wrap="none" rtlCol="0">
              <a:spAutoFit/>
            </a:bodyPr>
            <a:lstStyle/>
            <a:p>
              <a:pPr algn="ctr"/>
              <a:r>
                <a:rPr lang="ja-JP" altLang="en-US" sz="1400" b="1" dirty="0">
                  <a:solidFill>
                    <a:srgbClr val="EE5500"/>
                  </a:solidFill>
                </a:rPr>
                <a:t>リース負債</a:t>
              </a:r>
              <a:endParaRPr kumimoji="1" lang="ja-JP" altLang="en-US" sz="1400" b="1" dirty="0">
                <a:solidFill>
                  <a:srgbClr val="EE5500"/>
                </a:solidFill>
              </a:endParaRPr>
            </a:p>
          </p:txBody>
        </p:sp>
        <p:sp>
          <p:nvSpPr>
            <p:cNvPr id="35" name="テキスト ボックス 34">
              <a:extLst>
                <a:ext uri="{FF2B5EF4-FFF2-40B4-BE49-F238E27FC236}">
                  <a16:creationId xmlns:a16="http://schemas.microsoft.com/office/drawing/2014/main" id="{441998F2-2F99-AD5E-1110-C8EE8713AFC9}"/>
                </a:ext>
              </a:extLst>
            </p:cNvPr>
            <p:cNvSpPr txBox="1"/>
            <p:nvPr/>
          </p:nvSpPr>
          <p:spPr>
            <a:xfrm>
              <a:off x="1270333" y="3063642"/>
              <a:ext cx="1082348" cy="307777"/>
            </a:xfrm>
            <a:prstGeom prst="rect">
              <a:avLst/>
            </a:prstGeom>
            <a:noFill/>
          </p:spPr>
          <p:txBody>
            <a:bodyPr wrap="none" rtlCol="0">
              <a:spAutoFit/>
            </a:bodyPr>
            <a:lstStyle/>
            <a:p>
              <a:pPr algn="ctr"/>
              <a:r>
                <a:rPr lang="ja-JP" altLang="en-US" sz="1400" b="1" dirty="0">
                  <a:solidFill>
                    <a:srgbClr val="EE5500"/>
                  </a:solidFill>
                </a:rPr>
                <a:t>リース資産</a:t>
              </a:r>
              <a:endParaRPr kumimoji="1" lang="ja-JP" altLang="en-US" sz="1400" b="1" dirty="0">
                <a:solidFill>
                  <a:srgbClr val="EE5500"/>
                </a:solidFill>
              </a:endParaRPr>
            </a:p>
          </p:txBody>
        </p:sp>
      </p:grpSp>
      <p:sp>
        <p:nvSpPr>
          <p:cNvPr id="37" name="テキスト ボックス 36">
            <a:extLst>
              <a:ext uri="{FF2B5EF4-FFF2-40B4-BE49-F238E27FC236}">
                <a16:creationId xmlns:a16="http://schemas.microsoft.com/office/drawing/2014/main" id="{C71F9FEC-CC4F-BBED-1746-7F9573B380A2}"/>
              </a:ext>
            </a:extLst>
          </p:cNvPr>
          <p:cNvSpPr txBox="1"/>
          <p:nvPr/>
        </p:nvSpPr>
        <p:spPr>
          <a:xfrm>
            <a:off x="1419752" y="2138120"/>
            <a:ext cx="1980029" cy="307777"/>
          </a:xfrm>
          <a:prstGeom prst="rect">
            <a:avLst/>
          </a:prstGeom>
          <a:noFill/>
        </p:spPr>
        <p:txBody>
          <a:bodyPr wrap="none" rtlCol="0">
            <a:spAutoFit/>
          </a:bodyPr>
          <a:lstStyle/>
          <a:p>
            <a:pPr algn="ctr"/>
            <a:r>
              <a:rPr kumimoji="1" lang="ja-JP" altLang="en-US" sz="1400" b="1" dirty="0">
                <a:solidFill>
                  <a:schemeClr val="accent6"/>
                </a:solidFill>
              </a:rPr>
              <a:t>ファイナンス・リース</a:t>
            </a:r>
          </a:p>
        </p:txBody>
      </p:sp>
      <p:sp>
        <p:nvSpPr>
          <p:cNvPr id="38" name="テキスト ボックス 37">
            <a:extLst>
              <a:ext uri="{FF2B5EF4-FFF2-40B4-BE49-F238E27FC236}">
                <a16:creationId xmlns:a16="http://schemas.microsoft.com/office/drawing/2014/main" id="{BA4F5DA5-4C3A-BCD6-138C-08BA11B84BD8}"/>
              </a:ext>
            </a:extLst>
          </p:cNvPr>
          <p:cNvSpPr txBox="1"/>
          <p:nvPr/>
        </p:nvSpPr>
        <p:spPr>
          <a:xfrm>
            <a:off x="1240215" y="4178513"/>
            <a:ext cx="2339102" cy="307777"/>
          </a:xfrm>
          <a:prstGeom prst="rect">
            <a:avLst/>
          </a:prstGeom>
          <a:noFill/>
        </p:spPr>
        <p:txBody>
          <a:bodyPr wrap="none" rtlCol="0">
            <a:spAutoFit/>
          </a:bodyPr>
          <a:lstStyle/>
          <a:p>
            <a:pPr algn="ctr"/>
            <a:r>
              <a:rPr lang="ja-JP" altLang="en-US" sz="1400" b="1" dirty="0">
                <a:solidFill>
                  <a:schemeClr val="accent6"/>
                </a:solidFill>
              </a:rPr>
              <a:t>オペレーティング</a:t>
            </a:r>
            <a:r>
              <a:rPr kumimoji="1" lang="ja-JP" altLang="en-US" sz="1400" b="1" dirty="0">
                <a:solidFill>
                  <a:schemeClr val="accent6"/>
                </a:solidFill>
              </a:rPr>
              <a:t>・リース</a:t>
            </a:r>
          </a:p>
        </p:txBody>
      </p:sp>
      <p:sp>
        <p:nvSpPr>
          <p:cNvPr id="39" name="テキスト ボックス 38">
            <a:extLst>
              <a:ext uri="{FF2B5EF4-FFF2-40B4-BE49-F238E27FC236}">
                <a16:creationId xmlns:a16="http://schemas.microsoft.com/office/drawing/2014/main" id="{F588DC50-698A-B182-1D33-074574FB7CA5}"/>
              </a:ext>
            </a:extLst>
          </p:cNvPr>
          <p:cNvSpPr txBox="1"/>
          <p:nvPr/>
        </p:nvSpPr>
        <p:spPr>
          <a:xfrm>
            <a:off x="1509520" y="4432349"/>
            <a:ext cx="1800493" cy="369332"/>
          </a:xfrm>
          <a:prstGeom prst="rect">
            <a:avLst/>
          </a:prstGeom>
          <a:noFill/>
        </p:spPr>
        <p:txBody>
          <a:bodyPr wrap="none" rtlCol="0">
            <a:spAutoFit/>
          </a:bodyPr>
          <a:lstStyle/>
          <a:p>
            <a:pPr algn="ctr"/>
            <a:r>
              <a:rPr kumimoji="1" lang="ja-JP" altLang="en-US" dirty="0">
                <a:solidFill>
                  <a:srgbClr val="7F7F7F"/>
                </a:solidFill>
              </a:rPr>
              <a:t>資産計上は不要</a:t>
            </a:r>
          </a:p>
        </p:txBody>
      </p:sp>
      <p:sp>
        <p:nvSpPr>
          <p:cNvPr id="40" name="テキスト ボックス 39">
            <a:extLst>
              <a:ext uri="{FF2B5EF4-FFF2-40B4-BE49-F238E27FC236}">
                <a16:creationId xmlns:a16="http://schemas.microsoft.com/office/drawing/2014/main" id="{B841562E-A9CB-1F50-1BA8-EEAE8E208495}"/>
              </a:ext>
            </a:extLst>
          </p:cNvPr>
          <p:cNvSpPr txBox="1"/>
          <p:nvPr/>
        </p:nvSpPr>
        <p:spPr>
          <a:xfrm>
            <a:off x="5921742" y="2138023"/>
            <a:ext cx="1620957" cy="307777"/>
          </a:xfrm>
          <a:prstGeom prst="rect">
            <a:avLst/>
          </a:prstGeom>
          <a:noFill/>
        </p:spPr>
        <p:txBody>
          <a:bodyPr wrap="none" rtlCol="0">
            <a:spAutoFit/>
          </a:bodyPr>
          <a:lstStyle/>
          <a:p>
            <a:r>
              <a:rPr lang="ja-JP" altLang="en-US" sz="1400" b="1" dirty="0">
                <a:solidFill>
                  <a:schemeClr val="accent6"/>
                </a:solidFill>
              </a:rPr>
              <a:t>ほぼ全ての</a:t>
            </a:r>
            <a:r>
              <a:rPr kumimoji="1" lang="ja-JP" altLang="en-US" sz="1400" b="1" dirty="0">
                <a:solidFill>
                  <a:schemeClr val="accent6"/>
                </a:solidFill>
              </a:rPr>
              <a:t>リース</a:t>
            </a:r>
          </a:p>
        </p:txBody>
      </p:sp>
      <p:sp>
        <p:nvSpPr>
          <p:cNvPr id="43" name="テキスト ボックス 42">
            <a:extLst>
              <a:ext uri="{FF2B5EF4-FFF2-40B4-BE49-F238E27FC236}">
                <a16:creationId xmlns:a16="http://schemas.microsoft.com/office/drawing/2014/main" id="{7F51E721-EF01-7C2A-0E5A-2B00884ACD54}"/>
              </a:ext>
            </a:extLst>
          </p:cNvPr>
          <p:cNvSpPr txBox="1"/>
          <p:nvPr/>
        </p:nvSpPr>
        <p:spPr>
          <a:xfrm>
            <a:off x="3884256" y="3544914"/>
            <a:ext cx="1377300" cy="276999"/>
          </a:xfrm>
          <a:prstGeom prst="rect">
            <a:avLst/>
          </a:prstGeom>
          <a:noFill/>
        </p:spPr>
        <p:txBody>
          <a:bodyPr wrap="none" rtlCol="0">
            <a:spAutoFit/>
          </a:bodyPr>
          <a:lstStyle/>
          <a:p>
            <a:r>
              <a:rPr lang="ja-JP" altLang="en-US" sz="1200" dirty="0">
                <a:solidFill>
                  <a:srgbClr val="7F7F7F"/>
                </a:solidFill>
              </a:rPr>
              <a:t>2027年4月1日～</a:t>
            </a:r>
            <a:endParaRPr kumimoji="1" lang="ja-JP" altLang="en-US" sz="1200" dirty="0">
              <a:solidFill>
                <a:srgbClr val="7F7F7F"/>
              </a:solidFill>
            </a:endParaRPr>
          </a:p>
        </p:txBody>
      </p:sp>
    </p:spTree>
    <p:extLst>
      <p:ext uri="{BB962C8B-B14F-4D97-AF65-F5344CB8AC3E}">
        <p14:creationId xmlns:p14="http://schemas.microsoft.com/office/powerpoint/2010/main" val="120277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導入・移行作業</a:t>
            </a:r>
            <a:endParaRPr kumimoji="1" lang="ja-JP" altLang="en-US" dirty="0"/>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graphicFrame>
        <p:nvGraphicFramePr>
          <p:cNvPr id="4" name="表 3">
            <a:extLst>
              <a:ext uri="{FF2B5EF4-FFF2-40B4-BE49-F238E27FC236}">
                <a16:creationId xmlns:a16="http://schemas.microsoft.com/office/drawing/2014/main" id="{790B7629-DA77-C1C8-3A05-C391F58DE83C}"/>
              </a:ext>
            </a:extLst>
          </p:cNvPr>
          <p:cNvGraphicFramePr>
            <a:graphicFrameLocks noGrp="1"/>
          </p:cNvGraphicFramePr>
          <p:nvPr>
            <p:extLst>
              <p:ext uri="{D42A27DB-BD31-4B8C-83A1-F6EECF244321}">
                <p14:modId xmlns:p14="http://schemas.microsoft.com/office/powerpoint/2010/main" val="1932467701"/>
              </p:ext>
            </p:extLst>
          </p:nvPr>
        </p:nvGraphicFramePr>
        <p:xfrm>
          <a:off x="252000" y="1282816"/>
          <a:ext cx="8712488" cy="3022044"/>
        </p:xfrm>
        <a:graphic>
          <a:graphicData uri="http://schemas.openxmlformats.org/drawingml/2006/table">
            <a:tbl>
              <a:tblPr firstRow="1" bandRow="1">
                <a:tableStyleId>{93296810-A885-4BE3-A3E7-6D5BEEA58F35}</a:tableStyleId>
              </a:tblPr>
              <a:tblGrid>
                <a:gridCol w="633114">
                  <a:extLst>
                    <a:ext uri="{9D8B030D-6E8A-4147-A177-3AD203B41FA5}">
                      <a16:colId xmlns:a16="http://schemas.microsoft.com/office/drawing/2014/main" val="142432639"/>
                    </a:ext>
                  </a:extLst>
                </a:gridCol>
                <a:gridCol w="1981734">
                  <a:extLst>
                    <a:ext uri="{9D8B030D-6E8A-4147-A177-3AD203B41FA5}">
                      <a16:colId xmlns:a16="http://schemas.microsoft.com/office/drawing/2014/main" val="522205720"/>
                    </a:ext>
                  </a:extLst>
                </a:gridCol>
                <a:gridCol w="3572417">
                  <a:extLst>
                    <a:ext uri="{9D8B030D-6E8A-4147-A177-3AD203B41FA5}">
                      <a16:colId xmlns:a16="http://schemas.microsoft.com/office/drawing/2014/main" val="2811834927"/>
                    </a:ext>
                  </a:extLst>
                </a:gridCol>
                <a:gridCol w="2525223">
                  <a:extLst>
                    <a:ext uri="{9D8B030D-6E8A-4147-A177-3AD203B41FA5}">
                      <a16:colId xmlns:a16="http://schemas.microsoft.com/office/drawing/2014/main" val="3981539716"/>
                    </a:ext>
                  </a:extLst>
                </a:gridCol>
              </a:tblGrid>
              <a:tr h="246102">
                <a:tc>
                  <a:txBody>
                    <a:bodyPr/>
                    <a:lstStyle/>
                    <a:p>
                      <a:r>
                        <a:rPr kumimoji="1" lang="en-US" altLang="ja-JP" sz="1200" dirty="0"/>
                        <a:t>No</a:t>
                      </a:r>
                      <a:endParaRPr kumimoji="1" lang="ja-JP" altLang="en-US" sz="1200" dirty="0"/>
                    </a:p>
                  </a:txBody>
                  <a:tcPr/>
                </a:tc>
                <a:tc>
                  <a:txBody>
                    <a:bodyPr/>
                    <a:lstStyle/>
                    <a:p>
                      <a:r>
                        <a:rPr kumimoji="1" lang="ja-JP" altLang="en-US" sz="1200" dirty="0"/>
                        <a:t>フェーズ</a:t>
                      </a:r>
                    </a:p>
                  </a:txBody>
                  <a:tcPr/>
                </a:tc>
                <a:tc>
                  <a:txBody>
                    <a:bodyPr/>
                    <a:lstStyle/>
                    <a:p>
                      <a:r>
                        <a:rPr kumimoji="1" lang="ja-JP" altLang="en-US" sz="1200" dirty="0"/>
                        <a:t>作業内容</a:t>
                      </a:r>
                    </a:p>
                  </a:txBody>
                  <a:tcPr/>
                </a:tc>
                <a:tc>
                  <a:txBody>
                    <a:bodyPr/>
                    <a:lstStyle/>
                    <a:p>
                      <a:r>
                        <a:rPr kumimoji="1" lang="ja-JP" altLang="en-US" sz="1200" dirty="0"/>
                        <a:t>備考</a:t>
                      </a:r>
                    </a:p>
                  </a:txBody>
                  <a:tcPr/>
                </a:tc>
                <a:extLst>
                  <a:ext uri="{0D108BD9-81ED-4DB2-BD59-A6C34878D82A}">
                    <a16:rowId xmlns:a16="http://schemas.microsoft.com/office/drawing/2014/main" val="107454713"/>
                  </a:ext>
                </a:extLst>
              </a:tr>
              <a:tr h="355481">
                <a:tc>
                  <a:txBody>
                    <a:bodyPr/>
                    <a:lstStyle/>
                    <a:p>
                      <a:r>
                        <a:rPr kumimoji="1" lang="en-US" altLang="ja-JP" sz="1000" dirty="0"/>
                        <a:t>1</a:t>
                      </a:r>
                      <a:endParaRPr kumimoji="1" lang="ja-JP" altLang="en-US" sz="1000" dirty="0"/>
                    </a:p>
                  </a:txBody>
                  <a:tcPr/>
                </a:tc>
                <a:tc>
                  <a:txBody>
                    <a:bodyPr/>
                    <a:lstStyle/>
                    <a:p>
                      <a:r>
                        <a:rPr kumimoji="1" lang="ja-JP" altLang="en-US" sz="1000" dirty="0"/>
                        <a:t>適合調査</a:t>
                      </a:r>
                    </a:p>
                  </a:txBody>
                  <a:tcPr/>
                </a:tc>
                <a:tc>
                  <a:txBody>
                    <a:bodyPr/>
                    <a:lstStyle/>
                    <a:p>
                      <a:r>
                        <a:rPr kumimoji="1" lang="ja-JP" altLang="en-US" sz="1000" dirty="0"/>
                        <a:t>リースについて、会社全体の処理方針やマスタ構成、移行方針について検討します</a:t>
                      </a:r>
                    </a:p>
                  </a:txBody>
                  <a:tcPr/>
                </a:tc>
                <a:tc>
                  <a:txBody>
                    <a:bodyPr/>
                    <a:lstStyle/>
                    <a:p>
                      <a:endParaRPr kumimoji="1" lang="ja-JP" altLang="en-US" sz="1000" dirty="0"/>
                    </a:p>
                  </a:txBody>
                  <a:tcPr/>
                </a:tc>
                <a:extLst>
                  <a:ext uri="{0D108BD9-81ED-4DB2-BD59-A6C34878D82A}">
                    <a16:rowId xmlns:a16="http://schemas.microsoft.com/office/drawing/2014/main" val="391797073"/>
                  </a:ext>
                </a:extLst>
              </a:tr>
              <a:tr h="628928">
                <a:tc>
                  <a:txBody>
                    <a:bodyPr/>
                    <a:lstStyle/>
                    <a:p>
                      <a:r>
                        <a:rPr kumimoji="1" lang="en-US" altLang="ja-JP" sz="1000" dirty="0"/>
                        <a:t>2</a:t>
                      </a:r>
                      <a:endParaRPr kumimoji="1" lang="ja-JP" altLang="en-US" sz="1000" dirty="0"/>
                    </a:p>
                  </a:txBody>
                  <a:tcPr/>
                </a:tc>
                <a:tc>
                  <a:txBody>
                    <a:bodyPr/>
                    <a:lstStyle/>
                    <a:p>
                      <a:r>
                        <a:rPr kumimoji="1" lang="ja-JP" altLang="en-US" sz="1000" dirty="0"/>
                        <a:t>マスタ設定</a:t>
                      </a:r>
                    </a:p>
                  </a:txBody>
                  <a:tcPr/>
                </a:tc>
                <a:tc>
                  <a:txBody>
                    <a:bodyPr/>
                    <a:lstStyle/>
                    <a:p>
                      <a:r>
                        <a:rPr kumimoji="1" lang="ja-JP" altLang="en-US" sz="1000" dirty="0"/>
                        <a:t>適合調査で決定した方針に従い、リースのマスタを設定します</a:t>
                      </a:r>
                      <a:endParaRPr kumimoji="1" lang="en-US" altLang="ja-JP" sz="1000" dirty="0"/>
                    </a:p>
                    <a:p>
                      <a:r>
                        <a:rPr kumimoji="1" lang="en-US" altLang="ja-JP" sz="1000" dirty="0"/>
                        <a:t>※FA</a:t>
                      </a:r>
                      <a:r>
                        <a:rPr kumimoji="1" lang="ja-JP" altLang="en-US" sz="1000" dirty="0"/>
                        <a:t>取引先マスタ、リース仕訳パターンマスタ、</a:t>
                      </a:r>
                      <a:endParaRPr kumimoji="1" lang="en-US" altLang="ja-JP" sz="1000" dirty="0"/>
                    </a:p>
                    <a:p>
                      <a:r>
                        <a:rPr kumimoji="1" lang="ja-JP" altLang="en-US" sz="1000" dirty="0"/>
                        <a:t>　償却情報マスタなど</a:t>
                      </a:r>
                    </a:p>
                  </a:txBody>
                  <a:tcPr/>
                </a:tc>
                <a:tc>
                  <a:txBody>
                    <a:bodyPr/>
                    <a:lstStyle/>
                    <a:p>
                      <a:r>
                        <a:rPr kumimoji="1" lang="ja-JP" altLang="en-US" sz="1000" dirty="0"/>
                        <a:t>科目やユーザーなどのマスタも設定を行います</a:t>
                      </a:r>
                    </a:p>
                  </a:txBody>
                  <a:tcPr/>
                </a:tc>
                <a:extLst>
                  <a:ext uri="{0D108BD9-81ED-4DB2-BD59-A6C34878D82A}">
                    <a16:rowId xmlns:a16="http://schemas.microsoft.com/office/drawing/2014/main" val="2731590114"/>
                  </a:ext>
                </a:extLst>
              </a:tr>
              <a:tr h="492204">
                <a:tc>
                  <a:txBody>
                    <a:bodyPr/>
                    <a:lstStyle/>
                    <a:p>
                      <a:r>
                        <a:rPr kumimoji="1" lang="en-US" altLang="ja-JP" sz="1000" dirty="0"/>
                        <a:t>3</a:t>
                      </a:r>
                      <a:endParaRPr kumimoji="1" lang="ja-JP" altLang="en-US" sz="1000" dirty="0"/>
                    </a:p>
                  </a:txBody>
                  <a:tcPr/>
                </a:tc>
                <a:tc>
                  <a:txBody>
                    <a:bodyPr/>
                    <a:lstStyle/>
                    <a:p>
                      <a:r>
                        <a:rPr kumimoji="1" lang="ja-JP" altLang="en-US" sz="1000" dirty="0"/>
                        <a:t>操作習得・テスト</a:t>
                      </a:r>
                    </a:p>
                  </a:txBody>
                  <a:tcPr/>
                </a:tc>
                <a:tc>
                  <a:txBody>
                    <a:bodyPr/>
                    <a:lstStyle/>
                    <a:p>
                      <a:r>
                        <a:rPr kumimoji="1" lang="ja-JP" altLang="en-US" sz="1000" dirty="0"/>
                        <a:t>リースの入力や帳票出力などの操作方法を習得し、テスト会社で想定した運用が可能となるか確認します</a:t>
                      </a:r>
                    </a:p>
                  </a:txBody>
                  <a:tcPr/>
                </a:tc>
                <a:tc>
                  <a:txBody>
                    <a:bodyPr/>
                    <a:lstStyle/>
                    <a:p>
                      <a:endParaRPr kumimoji="1" lang="ja-JP" altLang="en-US" sz="1000" dirty="0"/>
                    </a:p>
                  </a:txBody>
                  <a:tcPr/>
                </a:tc>
                <a:extLst>
                  <a:ext uri="{0D108BD9-81ED-4DB2-BD59-A6C34878D82A}">
                    <a16:rowId xmlns:a16="http://schemas.microsoft.com/office/drawing/2014/main" val="2795731845"/>
                  </a:ext>
                </a:extLst>
              </a:tr>
              <a:tr h="492204">
                <a:tc>
                  <a:txBody>
                    <a:bodyPr/>
                    <a:lstStyle/>
                    <a:p>
                      <a:r>
                        <a:rPr kumimoji="1" lang="en-US" altLang="ja-JP" sz="1000" dirty="0"/>
                        <a:t>4</a:t>
                      </a:r>
                      <a:endParaRPr kumimoji="1" lang="ja-JP" altLang="en-US" sz="1000" dirty="0"/>
                    </a:p>
                  </a:txBody>
                  <a:tcPr/>
                </a:tc>
                <a:tc>
                  <a:txBody>
                    <a:bodyPr/>
                    <a:lstStyle/>
                    <a:p>
                      <a:r>
                        <a:rPr kumimoji="1" lang="ja-JP" altLang="en-US" sz="1000" dirty="0"/>
                        <a:t>リース移行</a:t>
                      </a:r>
                    </a:p>
                  </a:txBody>
                  <a:tcPr/>
                </a:tc>
                <a:tc>
                  <a:txBody>
                    <a:bodyPr/>
                    <a:lstStyle/>
                    <a:p>
                      <a:r>
                        <a:rPr kumimoji="1" lang="ja-JP" altLang="en-US" sz="1000" dirty="0"/>
                        <a:t>新リース会計基準に沿ったリースデータを移行します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endParaRPr kumimoji="1" lang="en-US" altLang="ja-JP" sz="1000" dirty="0"/>
                    </a:p>
                  </a:txBody>
                  <a:tcPr/>
                </a:tc>
                <a:tc>
                  <a:txBody>
                    <a:bodyPr/>
                    <a:lstStyle/>
                    <a:p>
                      <a:r>
                        <a:rPr kumimoji="1" lang="ja-JP" altLang="en-US" sz="1000" dirty="0">
                          <a:solidFill>
                            <a:schemeClr val="tx1"/>
                          </a:solidFill>
                        </a:rPr>
                        <a:t>新リース会計基準適用初年度の期首時点の残りのリース料を基準として移行する。または、リース開始日から適用されていたかのような帳簿価額を基準として移行する</a:t>
                      </a:r>
                      <a:r>
                        <a:rPr kumimoji="1" lang="en-US" altLang="ja-JP" sz="1000" dirty="0">
                          <a:solidFill>
                            <a:schemeClr val="tx1"/>
                          </a:solidFill>
                        </a:rPr>
                        <a:t>(</a:t>
                      </a:r>
                      <a:r>
                        <a:rPr kumimoji="1" lang="ja-JP" altLang="en-US" sz="1000" b="0" i="0" u="none" strike="noStrike" kern="1200" baseline="0" dirty="0">
                          <a:solidFill>
                            <a:schemeClr val="dk1"/>
                          </a:solidFill>
                          <a:latin typeface="+mn-lt"/>
                          <a:ea typeface="+mn-ea"/>
                          <a:cs typeface="+mn-cs"/>
                        </a:rPr>
                        <a:t>企業会計基準適用指針第 </a:t>
                      </a:r>
                      <a:r>
                        <a:rPr kumimoji="1" lang="en-US" altLang="ja-JP" sz="1000" b="0" i="0" u="none" strike="noStrike" kern="1200" baseline="0" dirty="0">
                          <a:solidFill>
                            <a:schemeClr val="dk1"/>
                          </a:solidFill>
                          <a:latin typeface="+mn-lt"/>
                          <a:ea typeface="+mn-ea"/>
                          <a:cs typeface="+mn-cs"/>
                        </a:rPr>
                        <a:t>33 </a:t>
                      </a:r>
                      <a:r>
                        <a:rPr kumimoji="1" lang="ja-JP" altLang="en-US" sz="1000" b="0" i="0" u="none" strike="noStrike" kern="1200" baseline="0" dirty="0">
                          <a:solidFill>
                            <a:schemeClr val="dk1"/>
                          </a:solidFill>
                          <a:latin typeface="+mn-lt"/>
                          <a:ea typeface="+mn-ea"/>
                          <a:cs typeface="+mn-cs"/>
                        </a:rPr>
                        <a:t>号 リースに関する会計基準の適用指針</a:t>
                      </a:r>
                      <a:r>
                        <a:rPr kumimoji="1" lang="en-US" altLang="ja-JP" sz="1000" b="0" i="0" u="none" strike="noStrike" kern="1200" baseline="0" dirty="0">
                          <a:solidFill>
                            <a:schemeClr val="dk1"/>
                          </a:solidFill>
                          <a:latin typeface="+mn-lt"/>
                          <a:ea typeface="+mn-ea"/>
                          <a:cs typeface="+mn-cs"/>
                        </a:rPr>
                        <a:t>123 </a:t>
                      </a:r>
                      <a:r>
                        <a:rPr kumimoji="1" lang="ja-JP" altLang="en-US" sz="1000" b="0" i="0" u="none" strike="noStrike" kern="1200" baseline="0" dirty="0">
                          <a:solidFill>
                            <a:schemeClr val="dk1"/>
                          </a:solidFill>
                          <a:latin typeface="+mn-lt"/>
                          <a:ea typeface="+mn-ea"/>
                          <a:cs typeface="+mn-cs"/>
                        </a:rPr>
                        <a:t>項</a:t>
                      </a:r>
                      <a:r>
                        <a:rPr kumimoji="1" lang="en-US" altLang="ja-JP" sz="1000" b="0" i="0" u="none" strike="noStrike" kern="1200" baseline="0" dirty="0">
                          <a:solidFill>
                            <a:schemeClr val="dk1"/>
                          </a:solidFill>
                          <a:latin typeface="+mn-lt"/>
                          <a:ea typeface="+mn-ea"/>
                          <a:cs typeface="+mn-cs"/>
                        </a:rPr>
                        <a:t>(2)①)</a:t>
                      </a:r>
                      <a:r>
                        <a:rPr kumimoji="1" lang="ja-JP" altLang="en-US" sz="1000" dirty="0">
                          <a:solidFill>
                            <a:schemeClr val="tx1"/>
                          </a:solidFill>
                        </a:rPr>
                        <a:t>などの検討が必要となります</a:t>
                      </a:r>
                    </a:p>
                  </a:txBody>
                  <a:tcPr/>
                </a:tc>
                <a:extLst>
                  <a:ext uri="{0D108BD9-81ED-4DB2-BD59-A6C34878D82A}">
                    <a16:rowId xmlns:a16="http://schemas.microsoft.com/office/drawing/2014/main" val="3116511706"/>
                  </a:ext>
                </a:extLst>
              </a:tr>
            </a:tbl>
          </a:graphicData>
        </a:graphic>
      </p:graphicFrame>
      <p:sp>
        <p:nvSpPr>
          <p:cNvPr id="10" name="テキスト プレースホルダー 1">
            <a:extLst>
              <a:ext uri="{FF2B5EF4-FFF2-40B4-BE49-F238E27FC236}">
                <a16:creationId xmlns:a16="http://schemas.microsoft.com/office/drawing/2014/main" id="{1D4D856C-3B03-2429-CAA5-2A498A21663B}"/>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ja-JP" altLang="en-US" dirty="0"/>
              <a:t>各フェーズの主な作業内容は以下のとおりです</a:t>
            </a:r>
            <a:endParaRPr kumimoji="1" lang="en-US" altLang="ja-JP" dirty="0"/>
          </a:p>
        </p:txBody>
      </p:sp>
      <p:sp>
        <p:nvSpPr>
          <p:cNvPr id="3" name="正方形/長方形 2">
            <a:extLst>
              <a:ext uri="{FF2B5EF4-FFF2-40B4-BE49-F238E27FC236}">
                <a16:creationId xmlns:a16="http://schemas.microsoft.com/office/drawing/2014/main" id="{AC7012FE-DD34-3778-DC41-6EB4CBA1DDC2}"/>
              </a:ext>
            </a:extLst>
          </p:cNvPr>
          <p:cNvSpPr/>
          <p:nvPr/>
        </p:nvSpPr>
        <p:spPr>
          <a:xfrm>
            <a:off x="5220072" y="1"/>
            <a:ext cx="2160240" cy="72999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会計</a:t>
            </a:r>
            <a:r>
              <a:rPr lang="en-US" altLang="ja-JP" sz="1400" dirty="0">
                <a:solidFill>
                  <a:schemeClr val="bg2"/>
                </a:solidFill>
              </a:rPr>
              <a:t>/</a:t>
            </a:r>
            <a:r>
              <a:rPr lang="ja-JP" altLang="en-US" sz="1400" dirty="0">
                <a:solidFill>
                  <a:schemeClr val="bg2"/>
                </a:solidFill>
              </a:rPr>
              <a:t>固定資産は</a:t>
            </a:r>
            <a:r>
              <a:rPr lang="en-US" altLang="ja-JP" sz="1400" dirty="0">
                <a:solidFill>
                  <a:schemeClr val="bg2"/>
                </a:solidFill>
              </a:rPr>
              <a:t>SS</a:t>
            </a:r>
            <a:r>
              <a:rPr lang="ja-JP" altLang="en-US" sz="1400" dirty="0">
                <a:solidFill>
                  <a:schemeClr val="bg2"/>
                </a:solidFill>
              </a:rPr>
              <a:t>以外で</a:t>
            </a:r>
            <a:r>
              <a:rPr kumimoji="1" lang="ja-JP" altLang="en-US" sz="1400" dirty="0">
                <a:solidFill>
                  <a:schemeClr val="bg2"/>
                </a:solidFill>
              </a:rPr>
              <a:t>リースだけを</a:t>
            </a:r>
            <a:endParaRPr kumimoji="1" lang="en-US" altLang="ja-JP" sz="1400" dirty="0">
              <a:solidFill>
                <a:schemeClr val="bg2"/>
              </a:solidFill>
            </a:endParaRPr>
          </a:p>
          <a:p>
            <a:pPr algn="ctr"/>
            <a:r>
              <a:rPr lang="ja-JP" altLang="en-US" sz="1400" dirty="0">
                <a:solidFill>
                  <a:schemeClr val="bg2"/>
                </a:solidFill>
              </a:rPr>
              <a:t>新規導入</a:t>
            </a:r>
            <a:endParaRPr kumimoji="1" lang="en-US" altLang="ja-JP" sz="1400" dirty="0">
              <a:solidFill>
                <a:schemeClr val="bg2"/>
              </a:solidFill>
            </a:endParaRPr>
          </a:p>
        </p:txBody>
      </p:sp>
      <p:sp>
        <p:nvSpPr>
          <p:cNvPr id="2" name="スライド番号プレースホルダー 4">
            <a:extLst>
              <a:ext uri="{FF2B5EF4-FFF2-40B4-BE49-F238E27FC236}">
                <a16:creationId xmlns:a16="http://schemas.microsoft.com/office/drawing/2014/main" id="{BF822C92-BE99-6F79-AA65-ADD2977A5302}"/>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72546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C09C5B7F-2268-1DB6-4581-A829628448B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effectLst/>
              <a:uLnTx/>
              <a:uFillTx/>
              <a:latin typeface="メイリオ"/>
              <a:ea typeface="メイリオ"/>
              <a:cs typeface="+mn-cs"/>
            </a:endParaRPr>
          </a:p>
        </p:txBody>
      </p:sp>
      <p:sp>
        <p:nvSpPr>
          <p:cNvPr id="2" name="スライド番号プレースホルダー 1">
            <a:extLst>
              <a:ext uri="{FF2B5EF4-FFF2-40B4-BE49-F238E27FC236}">
                <a16:creationId xmlns:a16="http://schemas.microsoft.com/office/drawing/2014/main" id="{9E161EAF-B85B-8340-4439-D45908B777E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pic>
        <p:nvPicPr>
          <p:cNvPr id="5" name="図 4">
            <a:extLst>
              <a:ext uri="{FF2B5EF4-FFF2-40B4-BE49-F238E27FC236}">
                <a16:creationId xmlns:a16="http://schemas.microsoft.com/office/drawing/2014/main" id="{7795899D-054F-65A4-328D-3C35D617CF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8406" y="2034961"/>
            <a:ext cx="2106819" cy="464781"/>
          </a:xfrm>
          <a:prstGeom prst="rect">
            <a:avLst/>
          </a:prstGeom>
        </p:spPr>
      </p:pic>
      <p:sp>
        <p:nvSpPr>
          <p:cNvPr id="6" name="テキスト ボックス 5">
            <a:extLst>
              <a:ext uri="{FF2B5EF4-FFF2-40B4-BE49-F238E27FC236}">
                <a16:creationId xmlns:a16="http://schemas.microsoft.com/office/drawing/2014/main" id="{691EEDB3-F87A-462E-6EA2-474BDAF522BF}"/>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dirty="0">
                <a:solidFill>
                  <a:schemeClr val="tx2"/>
                </a:solidFill>
              </a:rPr>
              <a:t>www.superstream.canon-its.co.jp/</a:t>
            </a:r>
          </a:p>
        </p:txBody>
      </p:sp>
      <p:sp>
        <p:nvSpPr>
          <p:cNvPr id="3" name="テキスト ボックス 2">
            <a:extLst>
              <a:ext uri="{FF2B5EF4-FFF2-40B4-BE49-F238E27FC236}">
                <a16:creationId xmlns:a16="http://schemas.microsoft.com/office/drawing/2014/main" id="{993CCB0E-454F-872A-134C-580A5F95E52C}"/>
              </a:ext>
            </a:extLst>
          </p:cNvPr>
          <p:cNvSpPr txBox="1"/>
          <p:nvPr/>
        </p:nvSpPr>
        <p:spPr>
          <a:xfrm>
            <a:off x="358775" y="3497666"/>
            <a:ext cx="1102866" cy="184666"/>
          </a:xfrm>
          <a:prstGeom prst="rect">
            <a:avLst/>
          </a:prstGeom>
          <a:noFill/>
        </p:spPr>
        <p:txBody>
          <a:bodyPr wrap="none" lIns="0" tIns="0" rIns="0" bIns="0" rtlCol="0">
            <a:spAutoFit/>
          </a:bodyPr>
          <a:lstStyle/>
          <a:p>
            <a:r>
              <a:rPr lang="ja-JP" altLang="en-US" sz="1200" b="1" dirty="0">
                <a:solidFill>
                  <a:schemeClr val="tx2"/>
                </a:solidFill>
              </a:rPr>
              <a:t>公式</a:t>
            </a:r>
            <a:r>
              <a:rPr lang="en-US" altLang="ja-JP" sz="1200" b="1" dirty="0">
                <a:solidFill>
                  <a:schemeClr val="tx2"/>
                </a:solidFill>
              </a:rPr>
              <a:t>SNS</a:t>
            </a:r>
            <a:r>
              <a:rPr lang="ja-JP" altLang="en-US" sz="1200" b="1" dirty="0">
                <a:solidFill>
                  <a:schemeClr val="tx2"/>
                </a:solidFill>
              </a:rPr>
              <a:t>更新中</a:t>
            </a:r>
            <a:endParaRPr kumimoji="1" lang="ja-JP" altLang="en-US" sz="1200" b="1" dirty="0">
              <a:solidFill>
                <a:schemeClr val="tx2"/>
              </a:solidFill>
            </a:endParaRPr>
          </a:p>
        </p:txBody>
      </p:sp>
      <p:sp>
        <p:nvSpPr>
          <p:cNvPr id="16" name="テキスト ボックス 15">
            <a:extLst>
              <a:ext uri="{FF2B5EF4-FFF2-40B4-BE49-F238E27FC236}">
                <a16:creationId xmlns:a16="http://schemas.microsoft.com/office/drawing/2014/main" id="{17D2B667-7E1B-D867-A6D8-49D064FAF8AA}"/>
              </a:ext>
            </a:extLst>
          </p:cNvPr>
          <p:cNvSpPr txBox="1"/>
          <p:nvPr/>
        </p:nvSpPr>
        <p:spPr>
          <a:xfrm>
            <a:off x="755576" y="4009578"/>
            <a:ext cx="1109278" cy="153888"/>
          </a:xfrm>
          <a:prstGeom prst="rect">
            <a:avLst/>
          </a:prstGeom>
          <a:noFill/>
        </p:spPr>
        <p:txBody>
          <a:bodyPr wrap="none" lIns="0" tIns="0" rIns="0" bIns="0" rtlCol="0">
            <a:spAutoFit/>
          </a:bodyPr>
          <a:lstStyle/>
          <a:p>
            <a:r>
              <a:rPr lang="en-US" altLang="ja-JP" sz="1000" dirty="0">
                <a:solidFill>
                  <a:schemeClr val="tx2"/>
                </a:solidFill>
              </a:rPr>
              <a:t>@</a:t>
            </a:r>
            <a:r>
              <a:rPr lang="en-US" altLang="ja-JP" sz="1000" dirty="0" err="1">
                <a:solidFill>
                  <a:schemeClr val="tx2"/>
                </a:solidFill>
              </a:rPr>
              <a:t>superstream.nx</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6EA4557C-9182-D8FA-DD85-EA9CF91A64E3}"/>
              </a:ext>
            </a:extLst>
          </p:cNvPr>
          <p:cNvSpPr txBox="1"/>
          <p:nvPr/>
        </p:nvSpPr>
        <p:spPr>
          <a:xfrm>
            <a:off x="3386849" y="4009578"/>
            <a:ext cx="1211870" cy="153888"/>
          </a:xfrm>
          <a:prstGeom prst="rect">
            <a:avLst/>
          </a:prstGeom>
          <a:noFill/>
        </p:spPr>
        <p:txBody>
          <a:bodyPr wrap="none" lIns="0" tIns="0" rIns="0" bIns="0" rtlCol="0">
            <a:spAutoFit/>
          </a:bodyPr>
          <a:lstStyle/>
          <a:p>
            <a:r>
              <a:rPr lang="en-US" altLang="ja-JP" sz="1000" dirty="0">
                <a:solidFill>
                  <a:schemeClr val="tx2"/>
                </a:solidFill>
              </a:rPr>
              <a:t>@</a:t>
            </a:r>
            <a:r>
              <a:rPr lang="en-US" altLang="ja-JP" sz="1000" dirty="0" err="1">
                <a:solidFill>
                  <a:schemeClr val="tx2"/>
                </a:solidFill>
              </a:rPr>
              <a:t>SuperStream_NX</a:t>
            </a:r>
            <a:endParaRPr lang="en-US" altLang="ja-JP" sz="1000" dirty="0">
              <a:solidFill>
                <a:schemeClr val="tx2"/>
              </a:solidFill>
            </a:endParaRPr>
          </a:p>
        </p:txBody>
      </p:sp>
      <p:pic>
        <p:nvPicPr>
          <p:cNvPr id="18" name="図 17">
            <a:extLst>
              <a:ext uri="{FF2B5EF4-FFF2-40B4-BE49-F238E27FC236}">
                <a16:creationId xmlns:a16="http://schemas.microsoft.com/office/drawing/2014/main" id="{F6125431-BF14-DBC1-0577-2751355A3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19" name="図 18">
            <a:extLst>
              <a:ext uri="{FF2B5EF4-FFF2-40B4-BE49-F238E27FC236}">
                <a16:creationId xmlns:a16="http://schemas.microsoft.com/office/drawing/2014/main" id="{19F7CBCA-B7A1-C9A7-C399-2FE8381E3534}"/>
              </a:ext>
            </a:extLst>
          </p:cNvPr>
          <p:cNvPicPr>
            <a:picLocks noChangeAspect="1"/>
          </p:cNvPicPr>
          <p:nvPr/>
        </p:nvPicPr>
        <p:blipFill>
          <a:blip r:embed="rId5"/>
          <a:stretch>
            <a:fillRect/>
          </a:stretch>
        </p:blipFill>
        <p:spPr>
          <a:xfrm>
            <a:off x="1937615" y="3816025"/>
            <a:ext cx="612068" cy="614800"/>
          </a:xfrm>
          <a:prstGeom prst="rect">
            <a:avLst/>
          </a:prstGeom>
        </p:spPr>
      </p:pic>
      <p:pic>
        <p:nvPicPr>
          <p:cNvPr id="20" name="図 19">
            <a:extLst>
              <a:ext uri="{FF2B5EF4-FFF2-40B4-BE49-F238E27FC236}">
                <a16:creationId xmlns:a16="http://schemas.microsoft.com/office/drawing/2014/main" id="{932C9400-1268-75B3-0A21-8A8DC4FAAEC0}"/>
              </a:ext>
            </a:extLst>
          </p:cNvPr>
          <p:cNvPicPr>
            <a:picLocks noChangeAspect="1"/>
          </p:cNvPicPr>
          <p:nvPr/>
        </p:nvPicPr>
        <p:blipFill>
          <a:blip r:embed="rId6"/>
          <a:stretch>
            <a:fillRect/>
          </a:stretch>
        </p:blipFill>
        <p:spPr>
          <a:xfrm>
            <a:off x="4680012" y="3811135"/>
            <a:ext cx="631883" cy="632823"/>
          </a:xfrm>
          <a:prstGeom prst="rect">
            <a:avLst/>
          </a:prstGeom>
        </p:spPr>
      </p:pic>
      <p:cxnSp>
        <p:nvCxnSpPr>
          <p:cNvPr id="21" name="直線コネクタ 20">
            <a:extLst>
              <a:ext uri="{FF2B5EF4-FFF2-40B4-BE49-F238E27FC236}">
                <a16:creationId xmlns:a16="http://schemas.microsoft.com/office/drawing/2014/main" id="{54666937-DB6D-92FF-D77F-9877297C309D}"/>
              </a:ext>
            </a:extLst>
          </p:cNvPr>
          <p:cNvCxnSpPr/>
          <p:nvPr/>
        </p:nvCxnSpPr>
        <p:spPr>
          <a:xfrm flipV="1">
            <a:off x="358775" y="3682332"/>
            <a:ext cx="4897301"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図 21" descr="アイコン&#10;&#10;自動的に生成された説明">
            <a:extLst>
              <a:ext uri="{FF2B5EF4-FFF2-40B4-BE49-F238E27FC236}">
                <a16:creationId xmlns:a16="http://schemas.microsoft.com/office/drawing/2014/main" id="{0CC993CA-BC32-BD69-5FD7-2FDED1FE2C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8" name="テキスト ボックス 7">
            <a:extLst>
              <a:ext uri="{FF2B5EF4-FFF2-40B4-BE49-F238E27FC236}">
                <a16:creationId xmlns:a16="http://schemas.microsoft.com/office/drawing/2014/main" id="{1F85F383-F273-F59D-52D7-A472C12EA7A7}"/>
              </a:ext>
            </a:extLst>
          </p:cNvPr>
          <p:cNvSpPr txBox="1"/>
          <p:nvPr/>
        </p:nvSpPr>
        <p:spPr>
          <a:xfrm>
            <a:off x="359532" y="1062338"/>
            <a:ext cx="5544616"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a:t>
            </a:r>
          </a:p>
          <a:p>
            <a:pPr>
              <a:lnSpc>
                <a:spcPct val="150000"/>
              </a:lnSpc>
            </a:pPr>
            <a:r>
              <a:rPr lang="ja-JP" altLang="en-US" sz="2800" dirty="0">
                <a:solidFill>
                  <a:srgbClr val="008CCF"/>
                </a:solidFill>
              </a:rPr>
              <a:t>もっとやさしく、</a:t>
            </a:r>
            <a:br>
              <a:rPr lang="en-US" altLang="ja-JP" sz="2800" dirty="0">
                <a:solidFill>
                  <a:srgbClr val="008CCF"/>
                </a:solidFill>
              </a:rPr>
            </a:br>
            <a:r>
              <a:rPr lang="ja-JP" altLang="en-US" sz="2800" dirty="0">
                <a:solidFill>
                  <a:srgbClr val="008CCF"/>
                </a:solidFill>
              </a:rPr>
              <a:t>もっと便利に、もっと楽しく</a:t>
            </a:r>
          </a:p>
        </p:txBody>
      </p:sp>
    </p:spTree>
    <p:extLst>
      <p:ext uri="{BB962C8B-B14F-4D97-AF65-F5344CB8AC3E}">
        <p14:creationId xmlns:p14="http://schemas.microsoft.com/office/powerpoint/2010/main" val="306563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5</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ja-JP" altLang="en-US" sz="2400" dirty="0"/>
              <a:t>新リース会計基準</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sz="1800" dirty="0">
                <a:solidFill>
                  <a:srgbClr val="008CCF"/>
                </a:solidFill>
                <a:latin typeface="メイリオ"/>
                <a:ea typeface="メイリオ"/>
              </a:rPr>
              <a:t>適用対象企業</a:t>
            </a:r>
            <a:endParaRPr lang="ja-JP" altLang="en-US" dirty="0"/>
          </a:p>
        </p:txBody>
      </p:sp>
      <p:sp>
        <p:nvSpPr>
          <p:cNvPr id="40"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solidFill>
                  <a:prstClr val="black"/>
                </a:solidFill>
              </a:rPr>
              <a:t>上場企業または、未上場企業で大会社は新リース会計基準が適用されます</a:t>
            </a:r>
          </a:p>
          <a:p>
            <a:pPr>
              <a:lnSpc>
                <a:spcPts val="1500"/>
              </a:lnSpc>
            </a:pPr>
            <a:r>
              <a:rPr lang="ja-JP" altLang="en-US" dirty="0">
                <a:solidFill>
                  <a:prstClr val="black"/>
                </a:solidFill>
              </a:rPr>
              <a:t>未上場企業で中小企業に対しては、任意適用となり、従来の会計処理が継続利用できます</a:t>
            </a:r>
          </a:p>
        </p:txBody>
      </p:sp>
      <p:graphicFrame>
        <p:nvGraphicFramePr>
          <p:cNvPr id="41" name="表 40">
            <a:extLst>
              <a:ext uri="{FF2B5EF4-FFF2-40B4-BE49-F238E27FC236}">
                <a16:creationId xmlns:a16="http://schemas.microsoft.com/office/drawing/2014/main" id="{F975E544-47C7-CEAB-7E3F-874CEA38AE61}"/>
              </a:ext>
            </a:extLst>
          </p:cNvPr>
          <p:cNvGraphicFramePr>
            <a:graphicFrameLocks noGrp="1"/>
          </p:cNvGraphicFramePr>
          <p:nvPr>
            <p:extLst>
              <p:ext uri="{D42A27DB-BD31-4B8C-83A1-F6EECF244321}">
                <p14:modId xmlns:p14="http://schemas.microsoft.com/office/powerpoint/2010/main" val="551678682"/>
              </p:ext>
            </p:extLst>
          </p:nvPr>
        </p:nvGraphicFramePr>
        <p:xfrm>
          <a:off x="559314" y="2769670"/>
          <a:ext cx="8049662" cy="1969807"/>
        </p:xfrm>
        <a:graphic>
          <a:graphicData uri="http://schemas.openxmlformats.org/drawingml/2006/table">
            <a:tbl>
              <a:tblPr firstRow="1" bandRow="1">
                <a:tableStyleId>{21E4AEA4-8DFA-4A89-87EB-49C32662AFE0}</a:tableStyleId>
              </a:tblPr>
              <a:tblGrid>
                <a:gridCol w="1676328">
                  <a:extLst>
                    <a:ext uri="{9D8B030D-6E8A-4147-A177-3AD203B41FA5}">
                      <a16:colId xmlns:a16="http://schemas.microsoft.com/office/drawing/2014/main" val="2522734468"/>
                    </a:ext>
                  </a:extLst>
                </a:gridCol>
                <a:gridCol w="6373334">
                  <a:extLst>
                    <a:ext uri="{9D8B030D-6E8A-4147-A177-3AD203B41FA5}">
                      <a16:colId xmlns:a16="http://schemas.microsoft.com/office/drawing/2014/main" val="2364541098"/>
                    </a:ext>
                  </a:extLst>
                </a:gridCol>
              </a:tblGrid>
              <a:tr h="304147">
                <a:tc gridSpan="2">
                  <a:txBody>
                    <a:bodyPr/>
                    <a:lstStyle/>
                    <a:p>
                      <a:pPr algn="ctr"/>
                      <a:r>
                        <a:rPr kumimoji="1" lang="ja-JP" altLang="en-US" sz="1050" dirty="0"/>
                        <a:t>適用対象企業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4721616"/>
                  </a:ext>
                </a:extLst>
              </a:tr>
              <a:tr h="5267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上場企業</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ja-JP" altLang="en-US" sz="1050" dirty="0">
                          <a:solidFill>
                            <a:srgbClr val="000000"/>
                          </a:solidFill>
                        </a:rPr>
                        <a:t>上場企業に含まれる会社とは、金融商品取引法の適用を受ける会社とその子会社・関連会社です</a:t>
                      </a:r>
                      <a:endParaRPr kumimoji="1" lang="ja-JP" altLang="en-US" sz="1050" dirty="0">
                        <a:solidFill>
                          <a:srgbClr val="000000"/>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64969997"/>
                  </a:ext>
                </a:extLst>
              </a:tr>
              <a:tr h="547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未上場企業（大会社）</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solidFill>
                            <a:srgbClr val="000000"/>
                          </a:solidFill>
                        </a:rPr>
                        <a:t>資本金５億円以上または負債</a:t>
                      </a:r>
                      <a:r>
                        <a:rPr kumimoji="1" lang="en-US" altLang="ja-JP" sz="1050" dirty="0">
                          <a:solidFill>
                            <a:srgbClr val="000000"/>
                          </a:solidFill>
                        </a:rPr>
                        <a:t>200</a:t>
                      </a:r>
                      <a:r>
                        <a:rPr kumimoji="1" lang="ja-JP" altLang="en-US" sz="1050" dirty="0">
                          <a:solidFill>
                            <a:srgbClr val="000000"/>
                          </a:solidFill>
                        </a:rPr>
                        <a:t>億円以上の企業（大会社）</a:t>
                      </a:r>
                      <a:endParaRPr kumimoji="1" lang="en-US" altLang="ja-JP" sz="1050" dirty="0">
                        <a:solidFill>
                          <a:srgbClr val="000000"/>
                        </a:solidFill>
                      </a:endParaRPr>
                    </a:p>
                    <a:p>
                      <a:r>
                        <a:rPr kumimoji="1" lang="ja-JP" altLang="en-US" sz="1050" dirty="0">
                          <a:solidFill>
                            <a:srgbClr val="000000"/>
                          </a:solidFill>
                        </a:rPr>
                        <a:t>未上場企業でも会計監査人を設置する会社は、新リース会計基準に従って処理をしなければなりません</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4151274"/>
                  </a:ext>
                </a:extLst>
              </a:tr>
              <a:tr h="590895">
                <a:tc>
                  <a:txBody>
                    <a:bodyPr/>
                    <a:lstStyle/>
                    <a:p>
                      <a:r>
                        <a:rPr kumimoji="1" lang="ja-JP" altLang="en-US" sz="1050" dirty="0">
                          <a:solidFill>
                            <a:srgbClr val="000000"/>
                          </a:solidFill>
                        </a:rPr>
                        <a:t>未上場企業（中小会社）</a:t>
                      </a: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solidFill>
                            <a:srgbClr val="000000"/>
                          </a:solidFill>
                        </a:rPr>
                        <a:t>新リース会計基準は任意適用</a:t>
                      </a:r>
                      <a:endParaRPr kumimoji="1" lang="en-US" altLang="ja-JP" sz="1050" dirty="0">
                        <a:solidFill>
                          <a:srgbClr val="000000"/>
                        </a:solidFill>
                      </a:endParaRPr>
                    </a:p>
                    <a:p>
                      <a:r>
                        <a:rPr kumimoji="1" lang="ja-JP" altLang="en-US" sz="1050" dirty="0">
                          <a:solidFill>
                            <a:srgbClr val="000000"/>
                          </a:solidFill>
                        </a:rPr>
                        <a:t>「中小企業の会計に関する指針」または「中小企業の会計に関する基本要領」に基づいてリース取引を計上することになります</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5008165"/>
                  </a:ext>
                </a:extLst>
              </a:tr>
            </a:tbl>
          </a:graphicData>
        </a:graphic>
      </p:graphicFrame>
      <p:sp>
        <p:nvSpPr>
          <p:cNvPr id="44" name="テキスト プレースホルダー 2">
            <a:extLst>
              <a:ext uri="{FF2B5EF4-FFF2-40B4-BE49-F238E27FC236}">
                <a16:creationId xmlns:a16="http://schemas.microsoft.com/office/drawing/2014/main" id="{4DB24A29-D936-1FA8-B41A-9668506B0454}"/>
              </a:ext>
            </a:extLst>
          </p:cNvPr>
          <p:cNvSpPr txBox="1">
            <a:spLocks/>
          </p:cNvSpPr>
          <p:nvPr/>
        </p:nvSpPr>
        <p:spPr>
          <a:xfrm>
            <a:off x="358018" y="1501512"/>
            <a:ext cx="8606470"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rgbClr val="000000"/>
                </a:solidFill>
              </a:rPr>
              <a:t>適用対象企業</a:t>
            </a:r>
            <a:endParaRPr lang="en-US" altLang="ja-JP" sz="1400" b="1" dirty="0">
              <a:solidFill>
                <a:srgbClr val="000000"/>
              </a:solidFill>
            </a:endParaRPr>
          </a:p>
          <a:p>
            <a:pPr>
              <a:lnSpc>
                <a:spcPts val="1900"/>
              </a:lnSpc>
              <a:buClr>
                <a:srgbClr val="F9BE00"/>
              </a:buClr>
            </a:pPr>
            <a:r>
              <a:rPr lang="ja-JP" altLang="en-US" dirty="0">
                <a:solidFill>
                  <a:srgbClr val="000000"/>
                </a:solidFill>
              </a:rPr>
              <a:t>　・上場企業は、新リース会計基準が適用されます</a:t>
            </a:r>
            <a:endParaRPr lang="en-US" altLang="ja-JP" dirty="0">
              <a:solidFill>
                <a:srgbClr val="000000"/>
              </a:solidFill>
            </a:endParaRPr>
          </a:p>
          <a:p>
            <a:pPr>
              <a:lnSpc>
                <a:spcPts val="1900"/>
              </a:lnSpc>
              <a:buClr>
                <a:srgbClr val="F9BE00"/>
              </a:buClr>
            </a:pPr>
            <a:r>
              <a:rPr lang="ja-JP" altLang="en-US" dirty="0">
                <a:solidFill>
                  <a:srgbClr val="000000"/>
                </a:solidFill>
              </a:rPr>
              <a:t>　・未上場企業（大会社）も新リース会計基準が適用されます　</a:t>
            </a:r>
            <a:endParaRPr lang="en-US" altLang="ja-JP" dirty="0">
              <a:solidFill>
                <a:srgbClr val="000000"/>
              </a:solidFill>
            </a:endParaRPr>
          </a:p>
          <a:p>
            <a:pPr>
              <a:lnSpc>
                <a:spcPts val="1900"/>
              </a:lnSpc>
              <a:buClr>
                <a:srgbClr val="F9BE00"/>
              </a:buClr>
            </a:pPr>
            <a:r>
              <a:rPr lang="ja-JP" altLang="en-US" dirty="0">
                <a:solidFill>
                  <a:srgbClr val="000000"/>
                </a:solidFill>
              </a:rPr>
              <a:t>　・未上場企業（中小会社）に対しては、新リース会計基準の適用は任意となります</a:t>
            </a:r>
            <a:endParaRPr lang="en-US" altLang="ja-JP" dirty="0">
              <a:solidFill>
                <a:srgbClr val="000000"/>
              </a:solidFill>
            </a:endParaRPr>
          </a:p>
          <a:p>
            <a:pPr>
              <a:lnSpc>
                <a:spcPts val="1900"/>
              </a:lnSpc>
              <a:buClr>
                <a:srgbClr val="F9BE00"/>
              </a:buClr>
            </a:pPr>
            <a:r>
              <a:rPr lang="ja-JP" altLang="en-US" dirty="0">
                <a:solidFill>
                  <a:srgbClr val="000000"/>
                </a:solidFill>
              </a:rPr>
              <a:t>　　従来通りの会計処理を継続できます</a:t>
            </a:r>
            <a:endParaRPr lang="en-US" altLang="ja-JP" dirty="0">
              <a:solidFill>
                <a:srgbClr val="000000"/>
              </a:solidFill>
            </a:endParaRPr>
          </a:p>
          <a:p>
            <a:pPr>
              <a:lnSpc>
                <a:spcPts val="1900"/>
              </a:lnSpc>
              <a:buClr>
                <a:srgbClr val="F9BE00"/>
              </a:buClr>
            </a:pPr>
            <a:endParaRPr lang="en-US" altLang="ja-JP" dirty="0">
              <a:solidFill>
                <a:srgbClr val="000000"/>
              </a:solidFill>
            </a:endParaRPr>
          </a:p>
        </p:txBody>
      </p:sp>
    </p:spTree>
    <p:extLst>
      <p:ext uri="{BB962C8B-B14F-4D97-AF65-F5344CB8AC3E}">
        <p14:creationId xmlns:p14="http://schemas.microsoft.com/office/powerpoint/2010/main" val="302801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a:extLst>
              <a:ext uri="{FF2B5EF4-FFF2-40B4-BE49-F238E27FC236}">
                <a16:creationId xmlns:a16="http://schemas.microsoft.com/office/drawing/2014/main" id="{E2AB217D-066F-C35C-FD0C-D0EDFF182AB5}"/>
              </a:ext>
            </a:extLst>
          </p:cNvPr>
          <p:cNvCxnSpPr>
            <a:cxnSpLocks/>
          </p:cNvCxnSpPr>
          <p:nvPr/>
        </p:nvCxnSpPr>
        <p:spPr>
          <a:xfrm>
            <a:off x="5399305" y="2427734"/>
            <a:ext cx="0" cy="136815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3FBAE1B-AE10-3DE9-6DC1-1CB278992942}"/>
              </a:ext>
            </a:extLst>
          </p:cNvPr>
          <p:cNvCxnSpPr>
            <a:cxnSpLocks/>
          </p:cNvCxnSpPr>
          <p:nvPr/>
        </p:nvCxnSpPr>
        <p:spPr>
          <a:xfrm>
            <a:off x="1881481" y="2259103"/>
            <a:ext cx="0" cy="1248751"/>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B3F1EAE5-C2CF-158D-B470-E6B7BD83913F}"/>
              </a:ext>
            </a:extLst>
          </p:cNvPr>
          <p:cNvCxnSpPr>
            <a:cxnSpLocks/>
          </p:cNvCxnSpPr>
          <p:nvPr/>
        </p:nvCxnSpPr>
        <p:spPr>
          <a:xfrm>
            <a:off x="4283968" y="2429984"/>
            <a:ext cx="0" cy="136590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7D83E8DD-DD24-4134-A6BF-A31949AB606C}"/>
              </a:ext>
            </a:extLst>
          </p:cNvPr>
          <p:cNvCxnSpPr>
            <a:cxnSpLocks/>
          </p:cNvCxnSpPr>
          <p:nvPr/>
        </p:nvCxnSpPr>
        <p:spPr>
          <a:xfrm>
            <a:off x="3347864" y="3011130"/>
            <a:ext cx="0" cy="1410942"/>
          </a:xfrm>
          <a:prstGeom prst="line">
            <a:avLst/>
          </a:prstGeom>
        </p:spPr>
        <p:style>
          <a:lnRef idx="1">
            <a:schemeClr val="dk1"/>
          </a:lnRef>
          <a:fillRef idx="0">
            <a:schemeClr val="dk1"/>
          </a:fillRef>
          <a:effectRef idx="0">
            <a:schemeClr val="dk1"/>
          </a:effectRef>
          <a:fontRef idx="minor">
            <a:schemeClr val="tx1"/>
          </a:fontRef>
        </p:style>
      </p:cxnSp>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kumimoji="1" lang="ja-JP" altLang="en-US" sz="1800" dirty="0"/>
              <a:t>製品対応スケジュール</a:t>
            </a:r>
            <a:endParaRPr kumimoji="1" lang="ja-JP" altLang="en-US" dirty="0"/>
          </a:p>
        </p:txBody>
      </p:sp>
      <p:sp>
        <p:nvSpPr>
          <p:cNvPr id="25"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6</a:t>
            </a:fld>
            <a:endParaRPr lang="ja-JP" altLang="en-US" dirty="0"/>
          </a:p>
        </p:txBody>
      </p:sp>
      <p:sp>
        <p:nvSpPr>
          <p:cNvPr id="45" name="フッター プレースホルダー 3"/>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cxnSp>
        <p:nvCxnSpPr>
          <p:cNvPr id="2" name="直線コネクタ 1">
            <a:extLst>
              <a:ext uri="{FF2B5EF4-FFF2-40B4-BE49-F238E27FC236}">
                <a16:creationId xmlns:a16="http://schemas.microsoft.com/office/drawing/2014/main" id="{F37F61E6-C021-69F1-23F7-E0CF78E9C714}"/>
              </a:ext>
            </a:extLst>
          </p:cNvPr>
          <p:cNvCxnSpPr>
            <a:cxnSpLocks/>
          </p:cNvCxnSpPr>
          <p:nvPr/>
        </p:nvCxnSpPr>
        <p:spPr>
          <a:xfrm>
            <a:off x="2470828" y="3010189"/>
            <a:ext cx="0" cy="1410942"/>
          </a:xfrm>
          <a:prstGeom prst="line">
            <a:avLst/>
          </a:prstGeom>
        </p:spPr>
        <p:style>
          <a:lnRef idx="1">
            <a:schemeClr val="dk1"/>
          </a:lnRef>
          <a:fillRef idx="0">
            <a:schemeClr val="dk1"/>
          </a:fillRef>
          <a:effectRef idx="0">
            <a:schemeClr val="dk1"/>
          </a:effectRef>
          <a:fontRef idx="minor">
            <a:schemeClr val="tx1"/>
          </a:fontRef>
        </p:style>
      </p:cxnSp>
      <p:cxnSp>
        <p:nvCxnSpPr>
          <p:cNvPr id="3" name="直線コネクタ 2">
            <a:extLst>
              <a:ext uri="{FF2B5EF4-FFF2-40B4-BE49-F238E27FC236}">
                <a16:creationId xmlns:a16="http://schemas.microsoft.com/office/drawing/2014/main" id="{8F099487-2F01-1459-459D-BB868D3E9480}"/>
              </a:ext>
            </a:extLst>
          </p:cNvPr>
          <p:cNvCxnSpPr>
            <a:cxnSpLocks/>
          </p:cNvCxnSpPr>
          <p:nvPr/>
        </p:nvCxnSpPr>
        <p:spPr>
          <a:xfrm>
            <a:off x="1050769" y="3009003"/>
            <a:ext cx="0" cy="1410942"/>
          </a:xfrm>
          <a:prstGeom prst="line">
            <a:avLst/>
          </a:prstGeom>
        </p:spPr>
        <p:style>
          <a:lnRef idx="1">
            <a:schemeClr val="dk1"/>
          </a:lnRef>
          <a:fillRef idx="0">
            <a:schemeClr val="dk1"/>
          </a:fillRef>
          <a:effectRef idx="0">
            <a:schemeClr val="dk1"/>
          </a:effectRef>
          <a:fontRef idx="minor">
            <a:schemeClr val="tx1"/>
          </a:fontRef>
        </p:style>
      </p:cxnSp>
      <p:sp>
        <p:nvSpPr>
          <p:cNvPr id="4" name="四角形: 角を丸くする 3">
            <a:extLst>
              <a:ext uri="{FF2B5EF4-FFF2-40B4-BE49-F238E27FC236}">
                <a16:creationId xmlns:a16="http://schemas.microsoft.com/office/drawing/2014/main" id="{B1675A39-3917-17E6-EDA0-06ACF5DE222D}"/>
              </a:ext>
            </a:extLst>
          </p:cNvPr>
          <p:cNvSpPr/>
          <p:nvPr/>
        </p:nvSpPr>
        <p:spPr>
          <a:xfrm>
            <a:off x="5791347" y="2437632"/>
            <a:ext cx="1532689" cy="437318"/>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8" name="テキスト ボックス 7">
            <a:extLst>
              <a:ext uri="{FF2B5EF4-FFF2-40B4-BE49-F238E27FC236}">
                <a16:creationId xmlns:a16="http://schemas.microsoft.com/office/drawing/2014/main" id="{6BF5979C-2000-A8E8-AE6C-AD0C0EDF3453}"/>
              </a:ext>
            </a:extLst>
          </p:cNvPr>
          <p:cNvSpPr txBox="1"/>
          <p:nvPr/>
        </p:nvSpPr>
        <p:spPr>
          <a:xfrm>
            <a:off x="600719" y="2846150"/>
            <a:ext cx="900100" cy="230832"/>
          </a:xfrm>
          <a:prstGeom prst="rect">
            <a:avLst/>
          </a:prstGeom>
          <a:noFill/>
        </p:spPr>
        <p:txBody>
          <a:bodyPr wrap="square">
            <a:spAutoFit/>
          </a:bodyPr>
          <a:lstStyle/>
          <a:p>
            <a:pPr algn="ctr"/>
            <a:r>
              <a:rPr lang="ja-JP" altLang="en-US" sz="900" dirty="0"/>
              <a:t>2024/9/13</a:t>
            </a:r>
          </a:p>
        </p:txBody>
      </p:sp>
      <p:cxnSp>
        <p:nvCxnSpPr>
          <p:cNvPr id="9" name="直線コネクタ 8">
            <a:extLst>
              <a:ext uri="{FF2B5EF4-FFF2-40B4-BE49-F238E27FC236}">
                <a16:creationId xmlns:a16="http://schemas.microsoft.com/office/drawing/2014/main" id="{55704CCD-B1EB-39BC-91B0-66075CC9B9F0}"/>
              </a:ext>
            </a:extLst>
          </p:cNvPr>
          <p:cNvCxnSpPr>
            <a:cxnSpLocks/>
          </p:cNvCxnSpPr>
          <p:nvPr/>
        </p:nvCxnSpPr>
        <p:spPr>
          <a:xfrm>
            <a:off x="6579831" y="3043920"/>
            <a:ext cx="11497" cy="1400038"/>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0EFC938A-8B87-FBB2-EACC-E48C45C55EFF}"/>
              </a:ext>
            </a:extLst>
          </p:cNvPr>
          <p:cNvSpPr txBox="1"/>
          <p:nvPr/>
        </p:nvSpPr>
        <p:spPr>
          <a:xfrm>
            <a:off x="2915816" y="2852179"/>
            <a:ext cx="900100" cy="230832"/>
          </a:xfrm>
          <a:prstGeom prst="rect">
            <a:avLst/>
          </a:prstGeom>
          <a:noFill/>
        </p:spPr>
        <p:txBody>
          <a:bodyPr wrap="square">
            <a:spAutoFit/>
          </a:bodyPr>
          <a:lstStyle/>
          <a:p>
            <a:pPr algn="ctr"/>
            <a:r>
              <a:rPr lang="ja-JP" altLang="en-US" sz="900" dirty="0"/>
              <a:t>202</a:t>
            </a:r>
            <a:r>
              <a:rPr lang="en-US" altLang="ja-JP" sz="900" dirty="0"/>
              <a:t>6</a:t>
            </a:r>
            <a:r>
              <a:rPr lang="ja-JP" altLang="en-US" sz="900" dirty="0"/>
              <a:t>/</a:t>
            </a:r>
            <a:r>
              <a:rPr lang="en-US" altLang="ja-JP" sz="900" dirty="0"/>
              <a:t>4</a:t>
            </a:r>
            <a:r>
              <a:rPr lang="ja-JP" altLang="en-US" sz="900" dirty="0"/>
              <a:t>/1</a:t>
            </a:r>
          </a:p>
        </p:txBody>
      </p:sp>
      <p:sp>
        <p:nvSpPr>
          <p:cNvPr id="12" name="テキスト ボックス 11">
            <a:extLst>
              <a:ext uri="{FF2B5EF4-FFF2-40B4-BE49-F238E27FC236}">
                <a16:creationId xmlns:a16="http://schemas.microsoft.com/office/drawing/2014/main" id="{8148C1E6-C119-B228-3427-4A8D6334ECFD}"/>
              </a:ext>
            </a:extLst>
          </p:cNvPr>
          <p:cNvSpPr txBox="1"/>
          <p:nvPr/>
        </p:nvSpPr>
        <p:spPr>
          <a:xfrm>
            <a:off x="6129781" y="2879067"/>
            <a:ext cx="900100" cy="230832"/>
          </a:xfrm>
          <a:prstGeom prst="rect">
            <a:avLst/>
          </a:prstGeom>
          <a:noFill/>
        </p:spPr>
        <p:txBody>
          <a:bodyPr wrap="square">
            <a:spAutoFit/>
          </a:bodyPr>
          <a:lstStyle/>
          <a:p>
            <a:pPr algn="ctr"/>
            <a:r>
              <a:rPr lang="ja-JP" altLang="en-US" sz="900" dirty="0"/>
              <a:t>202</a:t>
            </a:r>
            <a:r>
              <a:rPr lang="en-US" altLang="ja-JP" sz="900" dirty="0"/>
              <a:t>7</a:t>
            </a:r>
            <a:r>
              <a:rPr lang="ja-JP" altLang="en-US" sz="900" dirty="0"/>
              <a:t>/</a:t>
            </a:r>
            <a:r>
              <a:rPr lang="en-US" altLang="ja-JP" sz="900" dirty="0"/>
              <a:t>4</a:t>
            </a:r>
            <a:r>
              <a:rPr lang="ja-JP" altLang="en-US" sz="900" dirty="0"/>
              <a:t>/1</a:t>
            </a:r>
          </a:p>
        </p:txBody>
      </p:sp>
      <p:cxnSp>
        <p:nvCxnSpPr>
          <p:cNvPr id="13" name="直線コネクタ 12">
            <a:extLst>
              <a:ext uri="{FF2B5EF4-FFF2-40B4-BE49-F238E27FC236}">
                <a16:creationId xmlns:a16="http://schemas.microsoft.com/office/drawing/2014/main" id="{EA0157C2-C5A4-A6C2-9B92-75D052028CF4}"/>
              </a:ext>
            </a:extLst>
          </p:cNvPr>
          <p:cNvCxnSpPr>
            <a:cxnSpLocks/>
          </p:cNvCxnSpPr>
          <p:nvPr/>
        </p:nvCxnSpPr>
        <p:spPr>
          <a:xfrm>
            <a:off x="8391815" y="3038715"/>
            <a:ext cx="0" cy="1405243"/>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49B1D684-3B79-C635-6C67-410FCDB5A5B6}"/>
              </a:ext>
            </a:extLst>
          </p:cNvPr>
          <p:cNvSpPr txBox="1"/>
          <p:nvPr/>
        </p:nvSpPr>
        <p:spPr>
          <a:xfrm>
            <a:off x="7941765" y="2873862"/>
            <a:ext cx="900100" cy="230832"/>
          </a:xfrm>
          <a:prstGeom prst="rect">
            <a:avLst/>
          </a:prstGeom>
          <a:noFill/>
        </p:spPr>
        <p:txBody>
          <a:bodyPr wrap="square">
            <a:spAutoFit/>
          </a:bodyPr>
          <a:lstStyle/>
          <a:p>
            <a:pPr algn="ctr"/>
            <a:r>
              <a:rPr lang="ja-JP" altLang="en-US" sz="900" dirty="0"/>
              <a:t>202</a:t>
            </a:r>
            <a:r>
              <a:rPr lang="en-US" altLang="ja-JP" sz="900" dirty="0"/>
              <a:t>8</a:t>
            </a:r>
            <a:r>
              <a:rPr lang="ja-JP" altLang="en-US" sz="900" dirty="0"/>
              <a:t>/</a:t>
            </a:r>
            <a:r>
              <a:rPr lang="en-US" altLang="ja-JP" sz="900" dirty="0"/>
              <a:t>4</a:t>
            </a:r>
            <a:r>
              <a:rPr lang="ja-JP" altLang="en-US" sz="900" dirty="0"/>
              <a:t>/1</a:t>
            </a:r>
          </a:p>
        </p:txBody>
      </p:sp>
      <p:sp>
        <p:nvSpPr>
          <p:cNvPr id="15" name="矢印: 五方向 14">
            <a:extLst>
              <a:ext uri="{FF2B5EF4-FFF2-40B4-BE49-F238E27FC236}">
                <a16:creationId xmlns:a16="http://schemas.microsoft.com/office/drawing/2014/main" id="{E335A3D2-A861-A297-BA0D-C87B5A370452}"/>
              </a:ext>
            </a:extLst>
          </p:cNvPr>
          <p:cNvSpPr/>
          <p:nvPr/>
        </p:nvSpPr>
        <p:spPr>
          <a:xfrm>
            <a:off x="6579831" y="3150456"/>
            <a:ext cx="2226528" cy="429609"/>
          </a:xfrm>
          <a:prstGeom prst="homePlate">
            <a:avLst/>
          </a:prstGeom>
          <a:solidFill>
            <a:schemeClr val="tx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新リース会計基準</a:t>
            </a:r>
          </a:p>
        </p:txBody>
      </p:sp>
      <p:sp>
        <p:nvSpPr>
          <p:cNvPr id="16" name="矢印: 五方向 15">
            <a:extLst>
              <a:ext uri="{FF2B5EF4-FFF2-40B4-BE49-F238E27FC236}">
                <a16:creationId xmlns:a16="http://schemas.microsoft.com/office/drawing/2014/main" id="{40AB905F-8BCB-377E-090E-DD374AEBEE76}"/>
              </a:ext>
            </a:extLst>
          </p:cNvPr>
          <p:cNvSpPr/>
          <p:nvPr/>
        </p:nvSpPr>
        <p:spPr>
          <a:xfrm>
            <a:off x="337641" y="3147813"/>
            <a:ext cx="6242187" cy="429609"/>
          </a:xfrm>
          <a:prstGeom prst="homePlate">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rPr>
              <a:t>改正前リース会計基準</a:t>
            </a:r>
            <a:endParaRPr kumimoji="1" lang="ja-JP" altLang="en-US" sz="1200" dirty="0">
              <a:solidFill>
                <a:schemeClr val="tx1"/>
              </a:solidFill>
            </a:endParaRPr>
          </a:p>
        </p:txBody>
      </p:sp>
      <p:sp>
        <p:nvSpPr>
          <p:cNvPr id="17" name="テキスト ボックス 16">
            <a:extLst>
              <a:ext uri="{FF2B5EF4-FFF2-40B4-BE49-F238E27FC236}">
                <a16:creationId xmlns:a16="http://schemas.microsoft.com/office/drawing/2014/main" id="{A9541F79-4848-E5F3-93DB-122412265A96}"/>
              </a:ext>
            </a:extLst>
          </p:cNvPr>
          <p:cNvSpPr txBox="1"/>
          <p:nvPr/>
        </p:nvSpPr>
        <p:spPr>
          <a:xfrm>
            <a:off x="3779531" y="2052886"/>
            <a:ext cx="972655" cy="400110"/>
          </a:xfrm>
          <a:prstGeom prst="rect">
            <a:avLst/>
          </a:prstGeom>
          <a:noFill/>
          <a:ln>
            <a:noFill/>
          </a:ln>
        </p:spPr>
        <p:txBody>
          <a:bodyPr wrap="square">
            <a:spAutoFit/>
          </a:bodyPr>
          <a:lstStyle/>
          <a:p>
            <a:pPr algn="ctr"/>
            <a:r>
              <a:rPr lang="ja-JP" altLang="en-US" sz="1000" b="1" dirty="0">
                <a:solidFill>
                  <a:srgbClr val="FF0000"/>
                </a:solidFill>
              </a:rPr>
              <a:t>202</a:t>
            </a:r>
            <a:r>
              <a:rPr lang="en-US" altLang="ja-JP" sz="1000" b="1" dirty="0">
                <a:solidFill>
                  <a:srgbClr val="FF0000"/>
                </a:solidFill>
              </a:rPr>
              <a:t>6</a:t>
            </a:r>
            <a:r>
              <a:rPr lang="ja-JP" altLang="en-US" sz="1000" b="1" dirty="0">
                <a:solidFill>
                  <a:srgbClr val="FF0000"/>
                </a:solidFill>
              </a:rPr>
              <a:t>/</a:t>
            </a:r>
            <a:r>
              <a:rPr lang="en-US" altLang="ja-JP" sz="1000" b="1" dirty="0">
                <a:solidFill>
                  <a:srgbClr val="FF0000"/>
                </a:solidFill>
              </a:rPr>
              <a:t>6/1</a:t>
            </a:r>
          </a:p>
          <a:p>
            <a:pPr algn="ctr"/>
            <a:r>
              <a:rPr lang="ja-JP" altLang="en-US" sz="1000" b="1" dirty="0">
                <a:solidFill>
                  <a:srgbClr val="FF0000"/>
                </a:solidFill>
              </a:rPr>
              <a:t>フェーズ１</a:t>
            </a:r>
          </a:p>
        </p:txBody>
      </p:sp>
      <p:sp>
        <p:nvSpPr>
          <p:cNvPr id="18" name="テキスト ボックス 17">
            <a:extLst>
              <a:ext uri="{FF2B5EF4-FFF2-40B4-BE49-F238E27FC236}">
                <a16:creationId xmlns:a16="http://schemas.microsoft.com/office/drawing/2014/main" id="{1EB4E562-E294-576E-4954-6D3FC9208964}"/>
              </a:ext>
            </a:extLst>
          </p:cNvPr>
          <p:cNvSpPr txBox="1"/>
          <p:nvPr/>
        </p:nvSpPr>
        <p:spPr>
          <a:xfrm>
            <a:off x="1390482" y="2028271"/>
            <a:ext cx="997607" cy="230832"/>
          </a:xfrm>
          <a:prstGeom prst="rect">
            <a:avLst/>
          </a:prstGeom>
          <a:noFill/>
        </p:spPr>
        <p:txBody>
          <a:bodyPr wrap="square">
            <a:spAutoFit/>
          </a:bodyPr>
          <a:lstStyle/>
          <a:p>
            <a:pPr algn="ctr"/>
            <a:r>
              <a:rPr lang="ja-JP" altLang="en-US" sz="900" b="1" dirty="0">
                <a:solidFill>
                  <a:srgbClr val="FF0000"/>
                </a:solidFill>
              </a:rPr>
              <a:t>202</a:t>
            </a:r>
            <a:r>
              <a:rPr lang="en-US" altLang="ja-JP" sz="900" b="1" dirty="0">
                <a:solidFill>
                  <a:srgbClr val="FF0000"/>
                </a:solidFill>
              </a:rPr>
              <a:t>4</a:t>
            </a:r>
            <a:r>
              <a:rPr lang="ja-JP" altLang="en-US" sz="900" b="1" dirty="0">
                <a:solidFill>
                  <a:srgbClr val="FF0000"/>
                </a:solidFill>
              </a:rPr>
              <a:t>/</a:t>
            </a:r>
            <a:r>
              <a:rPr lang="en-US" altLang="ja-JP" sz="900" b="1" dirty="0">
                <a:solidFill>
                  <a:srgbClr val="FF0000"/>
                </a:solidFill>
              </a:rPr>
              <a:t>12/19</a:t>
            </a:r>
            <a:endParaRPr lang="ja-JP" altLang="en-US" sz="900" b="1" dirty="0">
              <a:solidFill>
                <a:srgbClr val="FF0000"/>
              </a:solidFill>
            </a:endParaRPr>
          </a:p>
        </p:txBody>
      </p:sp>
      <p:sp>
        <p:nvSpPr>
          <p:cNvPr id="19" name="テキスト ボックス 18">
            <a:extLst>
              <a:ext uri="{FF2B5EF4-FFF2-40B4-BE49-F238E27FC236}">
                <a16:creationId xmlns:a16="http://schemas.microsoft.com/office/drawing/2014/main" id="{97990437-EF74-31B2-8595-FEF77F5E78B9}"/>
              </a:ext>
            </a:extLst>
          </p:cNvPr>
          <p:cNvSpPr txBox="1"/>
          <p:nvPr/>
        </p:nvSpPr>
        <p:spPr>
          <a:xfrm>
            <a:off x="7324142" y="2427734"/>
            <a:ext cx="2135346" cy="461665"/>
          </a:xfrm>
          <a:prstGeom prst="rect">
            <a:avLst/>
          </a:prstGeom>
          <a:noFill/>
        </p:spPr>
        <p:txBody>
          <a:bodyPr wrap="square">
            <a:spAutoFit/>
          </a:bodyPr>
          <a:lstStyle/>
          <a:p>
            <a:r>
              <a:rPr lang="ja-JP" altLang="en-US" sz="800" dirty="0">
                <a:solidFill>
                  <a:srgbClr val="000000"/>
                </a:solidFill>
              </a:rPr>
              <a:t>2027年4月1日以降開始する</a:t>
            </a:r>
            <a:endParaRPr lang="en-US" altLang="ja-JP" sz="800" dirty="0">
              <a:solidFill>
                <a:srgbClr val="000000"/>
              </a:solidFill>
            </a:endParaRPr>
          </a:p>
          <a:p>
            <a:r>
              <a:rPr lang="ja-JP" altLang="en-US" sz="800" dirty="0">
                <a:solidFill>
                  <a:srgbClr val="000000"/>
                </a:solidFill>
              </a:rPr>
              <a:t>連結会計年度及び事業年度の</a:t>
            </a:r>
            <a:endParaRPr lang="en-US" altLang="ja-JP" sz="800" dirty="0">
              <a:solidFill>
                <a:srgbClr val="000000"/>
              </a:solidFill>
            </a:endParaRPr>
          </a:p>
          <a:p>
            <a:r>
              <a:rPr lang="ja-JP" altLang="en-US" sz="800" dirty="0">
                <a:solidFill>
                  <a:srgbClr val="000000"/>
                </a:solidFill>
              </a:rPr>
              <a:t>期首から適用</a:t>
            </a:r>
          </a:p>
        </p:txBody>
      </p:sp>
      <p:sp>
        <p:nvSpPr>
          <p:cNvPr id="22" name="四角形: 角を丸くする 21">
            <a:extLst>
              <a:ext uri="{FF2B5EF4-FFF2-40B4-BE49-F238E27FC236}">
                <a16:creationId xmlns:a16="http://schemas.microsoft.com/office/drawing/2014/main" id="{74AEF766-C458-C082-C759-8648ECA0CEFF}"/>
              </a:ext>
            </a:extLst>
          </p:cNvPr>
          <p:cNvSpPr/>
          <p:nvPr/>
        </p:nvSpPr>
        <p:spPr>
          <a:xfrm>
            <a:off x="284425" y="2530731"/>
            <a:ext cx="1532689" cy="332616"/>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23" name="テキスト ボックス 22">
            <a:extLst>
              <a:ext uri="{FF2B5EF4-FFF2-40B4-BE49-F238E27FC236}">
                <a16:creationId xmlns:a16="http://schemas.microsoft.com/office/drawing/2014/main" id="{89C12EF6-BD0D-9BC2-7514-157AF50B20C6}"/>
              </a:ext>
            </a:extLst>
          </p:cNvPr>
          <p:cNvSpPr txBox="1"/>
          <p:nvPr/>
        </p:nvSpPr>
        <p:spPr>
          <a:xfrm>
            <a:off x="235976" y="2584822"/>
            <a:ext cx="1629586" cy="261610"/>
          </a:xfrm>
          <a:prstGeom prst="rect">
            <a:avLst/>
          </a:prstGeom>
          <a:noFill/>
        </p:spPr>
        <p:txBody>
          <a:bodyPr wrap="square" rtlCol="0">
            <a:spAutoFit/>
          </a:bodyPr>
          <a:lstStyle/>
          <a:p>
            <a:pPr algn="ctr"/>
            <a:r>
              <a:rPr kumimoji="1" lang="ja-JP" altLang="en-US" sz="1050" dirty="0">
                <a:solidFill>
                  <a:srgbClr val="000000"/>
                </a:solidFill>
              </a:rPr>
              <a:t>新リース会計基準公表</a:t>
            </a:r>
          </a:p>
        </p:txBody>
      </p:sp>
      <p:sp>
        <p:nvSpPr>
          <p:cNvPr id="24" name="テキスト ボックス 23">
            <a:extLst>
              <a:ext uri="{FF2B5EF4-FFF2-40B4-BE49-F238E27FC236}">
                <a16:creationId xmlns:a16="http://schemas.microsoft.com/office/drawing/2014/main" id="{3D997C0B-294B-919A-B78A-EC8BF4AC82D5}"/>
              </a:ext>
            </a:extLst>
          </p:cNvPr>
          <p:cNvSpPr txBox="1"/>
          <p:nvPr/>
        </p:nvSpPr>
        <p:spPr>
          <a:xfrm>
            <a:off x="3563888" y="1568932"/>
            <a:ext cx="2492232" cy="430887"/>
          </a:xfrm>
          <a:prstGeom prst="rect">
            <a:avLst/>
          </a:prstGeom>
          <a:noFill/>
        </p:spPr>
        <p:txBody>
          <a:bodyPr wrap="square" rtlCol="0">
            <a:spAutoFit/>
          </a:bodyPr>
          <a:lstStyle/>
          <a:p>
            <a:pPr algn="ctr"/>
            <a:r>
              <a:rPr kumimoji="1" lang="en-US" altLang="ja-JP" sz="1050" b="1" dirty="0" err="1">
                <a:solidFill>
                  <a:srgbClr val="FF0000"/>
                </a:solidFill>
              </a:rPr>
              <a:t>SuperStream</a:t>
            </a:r>
            <a:r>
              <a:rPr kumimoji="1" lang="en-US" altLang="ja-JP" sz="1050" b="1" dirty="0">
                <a:solidFill>
                  <a:srgbClr val="FF0000"/>
                </a:solidFill>
              </a:rPr>
              <a:t>-NX(</a:t>
            </a:r>
            <a:r>
              <a:rPr lang="en-US" altLang="ja-JP" sz="1050" b="1" dirty="0">
                <a:solidFill>
                  <a:srgbClr val="FF0000"/>
                </a:solidFill>
              </a:rPr>
              <a:t>V2.9)</a:t>
            </a:r>
            <a:endParaRPr kumimoji="1" lang="en-US" altLang="ja-JP" sz="1050" b="1" dirty="0">
              <a:solidFill>
                <a:srgbClr val="FF0000"/>
              </a:solidFill>
            </a:endParaRPr>
          </a:p>
          <a:p>
            <a:pPr algn="ctr"/>
            <a:r>
              <a:rPr kumimoji="1" lang="ja-JP" altLang="en-US" sz="1050" b="1" dirty="0">
                <a:solidFill>
                  <a:srgbClr val="FF0000"/>
                </a:solidFill>
              </a:rPr>
              <a:t>新リース会計基準対応</a:t>
            </a:r>
            <a:endParaRPr kumimoji="1" lang="en-US" altLang="ja-JP" sz="1050" b="1" dirty="0">
              <a:solidFill>
                <a:srgbClr val="FF0000"/>
              </a:solidFill>
            </a:endParaRPr>
          </a:p>
        </p:txBody>
      </p:sp>
      <p:sp>
        <p:nvSpPr>
          <p:cNvPr id="46" name="テキスト ボックス 45">
            <a:extLst>
              <a:ext uri="{FF2B5EF4-FFF2-40B4-BE49-F238E27FC236}">
                <a16:creationId xmlns:a16="http://schemas.microsoft.com/office/drawing/2014/main" id="{4533C407-7FB9-AC68-6C55-9252C52D46AA}"/>
              </a:ext>
            </a:extLst>
          </p:cNvPr>
          <p:cNvSpPr txBox="1"/>
          <p:nvPr/>
        </p:nvSpPr>
        <p:spPr>
          <a:xfrm>
            <a:off x="5779099" y="2472029"/>
            <a:ext cx="1629586" cy="415498"/>
          </a:xfrm>
          <a:prstGeom prst="rect">
            <a:avLst/>
          </a:prstGeom>
          <a:noFill/>
        </p:spPr>
        <p:txBody>
          <a:bodyPr wrap="square" rtlCol="0">
            <a:spAutoFit/>
          </a:bodyPr>
          <a:lstStyle/>
          <a:p>
            <a:pPr algn="ctr"/>
            <a:r>
              <a:rPr kumimoji="1" lang="ja-JP" altLang="en-US" sz="1050" dirty="0">
                <a:solidFill>
                  <a:srgbClr val="000000"/>
                </a:solidFill>
              </a:rPr>
              <a:t>新リース会計基準</a:t>
            </a:r>
            <a:endParaRPr kumimoji="1" lang="en-US" altLang="ja-JP" sz="1050" dirty="0">
              <a:solidFill>
                <a:srgbClr val="000000"/>
              </a:solidFill>
            </a:endParaRPr>
          </a:p>
          <a:p>
            <a:pPr algn="ctr"/>
            <a:r>
              <a:rPr lang="ja-JP" altLang="en-US" sz="1050" dirty="0">
                <a:solidFill>
                  <a:srgbClr val="000000"/>
                </a:solidFill>
              </a:rPr>
              <a:t>適用開始</a:t>
            </a:r>
            <a:endParaRPr kumimoji="1" lang="ja-JP" altLang="en-US" sz="1050" dirty="0">
              <a:solidFill>
                <a:srgbClr val="000000"/>
              </a:solidFill>
            </a:endParaRPr>
          </a:p>
        </p:txBody>
      </p:sp>
      <p:grpSp>
        <p:nvGrpSpPr>
          <p:cNvPr id="47" name="グループ化 46">
            <a:extLst>
              <a:ext uri="{FF2B5EF4-FFF2-40B4-BE49-F238E27FC236}">
                <a16:creationId xmlns:a16="http://schemas.microsoft.com/office/drawing/2014/main" id="{0259BA96-5C19-3CB9-99EF-9311602AA843}"/>
              </a:ext>
            </a:extLst>
          </p:cNvPr>
          <p:cNvGrpSpPr/>
          <p:nvPr/>
        </p:nvGrpSpPr>
        <p:grpSpPr>
          <a:xfrm>
            <a:off x="1066688" y="1518569"/>
            <a:ext cx="1629586" cy="509269"/>
            <a:chOff x="1447486" y="917324"/>
            <a:chExt cx="1629586" cy="509269"/>
          </a:xfrm>
        </p:grpSpPr>
        <p:sp>
          <p:nvSpPr>
            <p:cNvPr id="48" name="テキスト ボックス 47">
              <a:extLst>
                <a:ext uri="{FF2B5EF4-FFF2-40B4-BE49-F238E27FC236}">
                  <a16:creationId xmlns:a16="http://schemas.microsoft.com/office/drawing/2014/main" id="{A3B23B36-B6A7-A298-A048-AB2F76CBEE5D}"/>
                </a:ext>
              </a:extLst>
            </p:cNvPr>
            <p:cNvSpPr txBox="1"/>
            <p:nvPr/>
          </p:nvSpPr>
          <p:spPr>
            <a:xfrm>
              <a:off x="1447486" y="978138"/>
              <a:ext cx="1629586" cy="415498"/>
            </a:xfrm>
            <a:prstGeom prst="rect">
              <a:avLst/>
            </a:prstGeom>
            <a:noFill/>
          </p:spPr>
          <p:txBody>
            <a:bodyPr wrap="square" rtlCol="0">
              <a:spAutoFit/>
            </a:bodyPr>
            <a:lstStyle/>
            <a:p>
              <a:pPr algn="ctr"/>
              <a:r>
                <a:rPr kumimoji="1" lang="ja-JP" altLang="en-US" sz="1050" b="1" dirty="0">
                  <a:solidFill>
                    <a:srgbClr val="FF0000"/>
                  </a:solidFill>
                </a:rPr>
                <a:t>新リース会計基準</a:t>
              </a:r>
              <a:endParaRPr kumimoji="1" lang="en-US" altLang="ja-JP" sz="1050" b="1" dirty="0">
                <a:solidFill>
                  <a:srgbClr val="FF0000"/>
                </a:solidFill>
              </a:endParaRPr>
            </a:p>
            <a:p>
              <a:pPr algn="ctr"/>
              <a:r>
                <a:rPr lang="ja-JP" altLang="en-US" sz="1050" b="1" dirty="0">
                  <a:solidFill>
                    <a:srgbClr val="FF0000"/>
                  </a:solidFill>
                </a:rPr>
                <a:t>影響額試算ツール提供</a:t>
              </a:r>
              <a:endParaRPr kumimoji="1" lang="ja-JP" altLang="en-US" sz="1050" b="1" dirty="0">
                <a:solidFill>
                  <a:srgbClr val="FF0000"/>
                </a:solidFill>
              </a:endParaRPr>
            </a:p>
          </p:txBody>
        </p:sp>
        <p:sp>
          <p:nvSpPr>
            <p:cNvPr id="49" name="四角形: 角を丸くする 48">
              <a:extLst>
                <a:ext uri="{FF2B5EF4-FFF2-40B4-BE49-F238E27FC236}">
                  <a16:creationId xmlns:a16="http://schemas.microsoft.com/office/drawing/2014/main" id="{C2392520-B35F-D562-7264-36747034503F}"/>
                </a:ext>
              </a:extLst>
            </p:cNvPr>
            <p:cNvSpPr/>
            <p:nvPr/>
          </p:nvSpPr>
          <p:spPr>
            <a:xfrm>
              <a:off x="1447486" y="917324"/>
              <a:ext cx="1629586" cy="50926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grpSp>
      <p:sp>
        <p:nvSpPr>
          <p:cNvPr id="50" name="四角形: 角を丸くする 49">
            <a:extLst>
              <a:ext uri="{FF2B5EF4-FFF2-40B4-BE49-F238E27FC236}">
                <a16:creationId xmlns:a16="http://schemas.microsoft.com/office/drawing/2014/main" id="{A2769E33-F829-F4C4-73AA-AC7814112EBF}"/>
              </a:ext>
            </a:extLst>
          </p:cNvPr>
          <p:cNvSpPr/>
          <p:nvPr/>
        </p:nvSpPr>
        <p:spPr>
          <a:xfrm>
            <a:off x="3774959" y="1515160"/>
            <a:ext cx="2070090" cy="50926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EE5500"/>
              </a:solidFill>
            </a:endParaRPr>
          </a:p>
        </p:txBody>
      </p:sp>
      <p:sp>
        <p:nvSpPr>
          <p:cNvPr id="51" name="テキスト ボックス 50">
            <a:extLst>
              <a:ext uri="{FF2B5EF4-FFF2-40B4-BE49-F238E27FC236}">
                <a16:creationId xmlns:a16="http://schemas.microsoft.com/office/drawing/2014/main" id="{35756EE6-6ACF-3435-DC67-F4C03944CD17}"/>
              </a:ext>
            </a:extLst>
          </p:cNvPr>
          <p:cNvSpPr txBox="1"/>
          <p:nvPr/>
        </p:nvSpPr>
        <p:spPr>
          <a:xfrm>
            <a:off x="2020778" y="2847336"/>
            <a:ext cx="900100" cy="230832"/>
          </a:xfrm>
          <a:prstGeom prst="rect">
            <a:avLst/>
          </a:prstGeom>
          <a:noFill/>
        </p:spPr>
        <p:txBody>
          <a:bodyPr wrap="square">
            <a:spAutoFit/>
          </a:bodyPr>
          <a:lstStyle/>
          <a:p>
            <a:pPr algn="ctr"/>
            <a:r>
              <a:rPr lang="ja-JP" altLang="en-US" sz="900" dirty="0"/>
              <a:t>202</a:t>
            </a:r>
            <a:r>
              <a:rPr lang="en-US" altLang="ja-JP" sz="900" dirty="0"/>
              <a:t>5</a:t>
            </a:r>
            <a:r>
              <a:rPr lang="ja-JP" altLang="en-US" sz="900" dirty="0"/>
              <a:t>/</a:t>
            </a:r>
            <a:r>
              <a:rPr lang="en-US" altLang="ja-JP" sz="900" dirty="0"/>
              <a:t>4</a:t>
            </a:r>
            <a:r>
              <a:rPr lang="ja-JP" altLang="en-US" sz="900" dirty="0"/>
              <a:t>/1</a:t>
            </a:r>
          </a:p>
        </p:txBody>
      </p:sp>
      <p:sp>
        <p:nvSpPr>
          <p:cNvPr id="52" name="テキスト ボックス 51">
            <a:extLst>
              <a:ext uri="{FF2B5EF4-FFF2-40B4-BE49-F238E27FC236}">
                <a16:creationId xmlns:a16="http://schemas.microsoft.com/office/drawing/2014/main" id="{AE2616FB-E477-B50A-4EDA-3200843A883B}"/>
              </a:ext>
            </a:extLst>
          </p:cNvPr>
          <p:cNvSpPr txBox="1"/>
          <p:nvPr/>
        </p:nvSpPr>
        <p:spPr>
          <a:xfrm>
            <a:off x="2096362" y="2583114"/>
            <a:ext cx="748923" cy="261610"/>
          </a:xfrm>
          <a:prstGeom prst="rect">
            <a:avLst/>
          </a:prstGeom>
          <a:noFill/>
        </p:spPr>
        <p:txBody>
          <a:bodyPr wrap="none" rtlCol="0">
            <a:spAutoFit/>
          </a:bodyPr>
          <a:lstStyle/>
          <a:p>
            <a:pPr algn="ctr"/>
            <a:r>
              <a:rPr lang="ja-JP" altLang="en-US" sz="1050" dirty="0">
                <a:solidFill>
                  <a:srgbClr val="000000"/>
                </a:solidFill>
              </a:rPr>
              <a:t>早期適用</a:t>
            </a:r>
            <a:endParaRPr kumimoji="1" lang="ja-JP" altLang="en-US" sz="1050" dirty="0">
              <a:solidFill>
                <a:srgbClr val="000000"/>
              </a:solidFill>
            </a:endParaRPr>
          </a:p>
        </p:txBody>
      </p:sp>
      <p:sp>
        <p:nvSpPr>
          <p:cNvPr id="53" name="四角形: 角を丸くする 52">
            <a:extLst>
              <a:ext uri="{FF2B5EF4-FFF2-40B4-BE49-F238E27FC236}">
                <a16:creationId xmlns:a16="http://schemas.microsoft.com/office/drawing/2014/main" id="{2272FE98-98CD-97F8-C703-A6C90C3CD067}"/>
              </a:ext>
            </a:extLst>
          </p:cNvPr>
          <p:cNvSpPr/>
          <p:nvPr/>
        </p:nvSpPr>
        <p:spPr>
          <a:xfrm>
            <a:off x="2104498" y="2525028"/>
            <a:ext cx="732650" cy="332616"/>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00000"/>
            <a:ext cx="8748000" cy="60877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err="1"/>
              <a:t>SuperStream</a:t>
            </a:r>
            <a:r>
              <a:rPr kumimoji="1" lang="en-US" altLang="ja-JP" dirty="0"/>
              <a:t>-NX</a:t>
            </a:r>
            <a:r>
              <a:rPr kumimoji="1" lang="ja-JP" altLang="en-US" dirty="0"/>
              <a:t>では</a:t>
            </a:r>
            <a:r>
              <a:rPr lang="ja-JP" altLang="en-US" dirty="0"/>
              <a:t>現在影響額試算ツールをご提供しております</a:t>
            </a:r>
            <a:endParaRPr kumimoji="1" lang="en-US" altLang="ja-JP" dirty="0"/>
          </a:p>
          <a:p>
            <a:pPr>
              <a:lnSpc>
                <a:spcPts val="1500"/>
              </a:lnSpc>
            </a:pPr>
            <a:r>
              <a:rPr kumimoji="1" lang="ja-JP" altLang="en-US" dirty="0"/>
              <a:t>新リース会計基準へ正式対応は</a:t>
            </a:r>
            <a:r>
              <a:rPr kumimoji="1" lang="en-US" altLang="ja-JP" dirty="0"/>
              <a:t>2026-06-01</a:t>
            </a:r>
            <a:r>
              <a:rPr kumimoji="1" lang="ja-JP" altLang="en-US" dirty="0"/>
              <a:t>版（</a:t>
            </a:r>
            <a:r>
              <a:rPr kumimoji="1" lang="en-US" altLang="ja-JP" dirty="0"/>
              <a:t>V2.9</a:t>
            </a:r>
            <a:r>
              <a:rPr kumimoji="1" lang="ja-JP" altLang="en-US" dirty="0"/>
              <a:t>）を予定しています</a:t>
            </a:r>
            <a:endParaRPr kumimoji="1" lang="en-US" altLang="ja-JP" dirty="0"/>
          </a:p>
        </p:txBody>
      </p:sp>
      <p:sp>
        <p:nvSpPr>
          <p:cNvPr id="29" name="テキスト ボックス 28">
            <a:extLst>
              <a:ext uri="{FF2B5EF4-FFF2-40B4-BE49-F238E27FC236}">
                <a16:creationId xmlns:a16="http://schemas.microsoft.com/office/drawing/2014/main" id="{7D8B9C58-D1AE-FDA7-AFBF-18FE15811276}"/>
              </a:ext>
            </a:extLst>
          </p:cNvPr>
          <p:cNvSpPr txBox="1"/>
          <p:nvPr/>
        </p:nvSpPr>
        <p:spPr>
          <a:xfrm>
            <a:off x="4801262" y="2056816"/>
            <a:ext cx="1196085" cy="400110"/>
          </a:xfrm>
          <a:prstGeom prst="rect">
            <a:avLst/>
          </a:prstGeom>
          <a:noFill/>
          <a:ln>
            <a:noFill/>
          </a:ln>
        </p:spPr>
        <p:txBody>
          <a:bodyPr wrap="square">
            <a:spAutoFit/>
          </a:bodyPr>
          <a:lstStyle/>
          <a:p>
            <a:pPr algn="ctr"/>
            <a:r>
              <a:rPr lang="ja-JP" altLang="en-US" sz="1000" b="1" dirty="0">
                <a:solidFill>
                  <a:srgbClr val="FF0000"/>
                </a:solidFill>
              </a:rPr>
              <a:t>202</a:t>
            </a:r>
            <a:r>
              <a:rPr lang="en-US" altLang="ja-JP" sz="1000" b="1" dirty="0">
                <a:solidFill>
                  <a:srgbClr val="FF0000"/>
                </a:solidFill>
              </a:rPr>
              <a:t>6</a:t>
            </a:r>
            <a:r>
              <a:rPr lang="ja-JP" altLang="en-US" sz="1000" b="1" dirty="0">
                <a:solidFill>
                  <a:srgbClr val="FF0000"/>
                </a:solidFill>
              </a:rPr>
              <a:t>/</a:t>
            </a:r>
            <a:r>
              <a:rPr lang="en-US" altLang="ja-JP" sz="1000" b="1" dirty="0">
                <a:solidFill>
                  <a:srgbClr val="FF0000"/>
                </a:solidFill>
              </a:rPr>
              <a:t>11(</a:t>
            </a:r>
            <a:r>
              <a:rPr lang="ja-JP" altLang="en-US" sz="1000" b="1" dirty="0">
                <a:solidFill>
                  <a:srgbClr val="FF0000"/>
                </a:solidFill>
              </a:rPr>
              <a:t>予定</a:t>
            </a:r>
            <a:r>
              <a:rPr lang="en-US" altLang="ja-JP" sz="1000" b="1" dirty="0">
                <a:solidFill>
                  <a:srgbClr val="FF0000"/>
                </a:solidFill>
              </a:rPr>
              <a:t>)</a:t>
            </a:r>
          </a:p>
          <a:p>
            <a:pPr algn="ctr"/>
            <a:r>
              <a:rPr lang="ja-JP" altLang="en-US" sz="1000" b="1" dirty="0">
                <a:solidFill>
                  <a:srgbClr val="FF0000"/>
                </a:solidFill>
              </a:rPr>
              <a:t>フェーズ２</a:t>
            </a:r>
          </a:p>
        </p:txBody>
      </p:sp>
      <p:sp>
        <p:nvSpPr>
          <p:cNvPr id="39" name="正方形/長方形 38">
            <a:extLst>
              <a:ext uri="{FF2B5EF4-FFF2-40B4-BE49-F238E27FC236}">
                <a16:creationId xmlns:a16="http://schemas.microsoft.com/office/drawing/2014/main" id="{D3D55349-6EBD-B12F-3758-C5D12C5A7B76}"/>
              </a:ext>
            </a:extLst>
          </p:cNvPr>
          <p:cNvSpPr/>
          <p:nvPr/>
        </p:nvSpPr>
        <p:spPr>
          <a:xfrm>
            <a:off x="2349192"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dirty="0"/>
              <a:t>フェーズ１</a:t>
            </a:r>
            <a:endParaRPr kumimoji="1" lang="en-US" altLang="ja-JP" sz="1400" b="1" dirty="0"/>
          </a:p>
          <a:p>
            <a:pPr algn="ctr"/>
            <a:r>
              <a:rPr kumimoji="1" lang="ja-JP" altLang="en-US" sz="1400" dirty="0"/>
              <a:t>新リース会計基準の</a:t>
            </a:r>
            <a:endParaRPr kumimoji="1" lang="en-US" altLang="ja-JP" sz="1400" dirty="0"/>
          </a:p>
          <a:p>
            <a:pPr algn="ctr"/>
            <a:r>
              <a:rPr kumimoji="1" lang="ja-JP" altLang="en-US" sz="1400" dirty="0"/>
              <a:t>必要要件に対応</a:t>
            </a:r>
          </a:p>
        </p:txBody>
      </p:sp>
      <p:sp>
        <p:nvSpPr>
          <p:cNvPr id="64" name="正方形/長方形 63">
            <a:extLst>
              <a:ext uri="{FF2B5EF4-FFF2-40B4-BE49-F238E27FC236}">
                <a16:creationId xmlns:a16="http://schemas.microsoft.com/office/drawing/2014/main" id="{E16753B5-F21B-BD65-98E9-0128779FA437}"/>
              </a:ext>
            </a:extLst>
          </p:cNvPr>
          <p:cNvSpPr/>
          <p:nvPr/>
        </p:nvSpPr>
        <p:spPr>
          <a:xfrm>
            <a:off x="5199405"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dirty="0"/>
              <a:t>フェーズ２</a:t>
            </a:r>
            <a:endParaRPr kumimoji="1" lang="en-US" altLang="ja-JP" sz="1400" b="1" dirty="0"/>
          </a:p>
          <a:p>
            <a:pPr algn="ctr"/>
            <a:r>
              <a:rPr lang="ja-JP" altLang="en-US" sz="1400" dirty="0"/>
              <a:t>新規帳票の追加</a:t>
            </a:r>
            <a:endParaRPr lang="en-US" altLang="ja-JP" sz="1400" dirty="0"/>
          </a:p>
          <a:p>
            <a:pPr algn="ctr"/>
            <a:r>
              <a:rPr kumimoji="1" lang="ja-JP" altLang="en-US" sz="1400" dirty="0"/>
              <a:t>その他リース機能追加</a:t>
            </a:r>
            <a:endParaRPr kumimoji="1" lang="en-US" altLang="ja-JP" sz="1400" dirty="0"/>
          </a:p>
        </p:txBody>
      </p:sp>
    </p:spTree>
    <p:extLst>
      <p:ext uri="{BB962C8B-B14F-4D97-AF65-F5344CB8AC3E}">
        <p14:creationId xmlns:p14="http://schemas.microsoft.com/office/powerpoint/2010/main" val="363732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9BEA93-5F61-8D43-99D0-2770415FDD15}"/>
              </a:ext>
            </a:extLst>
          </p:cNvPr>
          <p:cNvSpPr>
            <a:spLocks noGrp="1"/>
          </p:cNvSpPr>
          <p:nvPr>
            <p:ph type="title"/>
          </p:nvPr>
        </p:nvSpPr>
        <p:spPr/>
        <p:txBody>
          <a:bodyPr/>
          <a:lstStyle/>
          <a:p>
            <a:r>
              <a:rPr kumimoji="1" lang="ja-JP" altLang="en-US" dirty="0"/>
              <a:t>新リース会計基準対応</a:t>
            </a:r>
          </a:p>
        </p:txBody>
      </p:sp>
      <p:sp>
        <p:nvSpPr>
          <p:cNvPr id="3" name="テキスト プレースホルダー 2">
            <a:extLst>
              <a:ext uri="{FF2B5EF4-FFF2-40B4-BE49-F238E27FC236}">
                <a16:creationId xmlns:a16="http://schemas.microsoft.com/office/drawing/2014/main" id="{0741BB91-CE3A-227A-F825-D4D363C2CA95}"/>
              </a:ext>
            </a:extLst>
          </p:cNvPr>
          <p:cNvSpPr>
            <a:spLocks noGrp="1"/>
          </p:cNvSpPr>
          <p:nvPr>
            <p:ph type="body" sz="quarter" idx="16"/>
          </p:nvPr>
        </p:nvSpPr>
        <p:spPr/>
        <p:txBody>
          <a:bodyPr/>
          <a:lstStyle/>
          <a:p>
            <a:r>
              <a:rPr kumimoji="1" lang="ja-JP" altLang="en-US" dirty="0"/>
              <a:t>影響額試算ツールの無償提供</a:t>
            </a:r>
          </a:p>
        </p:txBody>
      </p:sp>
      <p:sp>
        <p:nvSpPr>
          <p:cNvPr id="4" name="テキスト プレースホルダー 3">
            <a:extLst>
              <a:ext uri="{FF2B5EF4-FFF2-40B4-BE49-F238E27FC236}">
                <a16:creationId xmlns:a16="http://schemas.microsoft.com/office/drawing/2014/main" id="{66314AD3-EE05-B255-62EF-E6B04DD15253}"/>
              </a:ext>
            </a:extLst>
          </p:cNvPr>
          <p:cNvSpPr>
            <a:spLocks noGrp="1"/>
          </p:cNvSpPr>
          <p:nvPr>
            <p:ph type="body" sz="quarter" idx="17"/>
          </p:nvPr>
        </p:nvSpPr>
        <p:spPr>
          <a:xfrm>
            <a:off x="395536" y="900000"/>
            <a:ext cx="8640763" cy="843654"/>
          </a:xfrm>
        </p:spPr>
        <p:txBody>
          <a:bodyPr/>
          <a:lstStyle/>
          <a:p>
            <a:r>
              <a:rPr kumimoji="1" lang="ja-JP" altLang="en-US" dirty="0"/>
              <a:t>新リース会計基準に従い、影響額試算ツールを提供しています</a:t>
            </a:r>
            <a:endParaRPr kumimoji="1" lang="en-US" altLang="ja-JP" dirty="0"/>
          </a:p>
          <a:p>
            <a:r>
              <a:rPr kumimoji="1" lang="ja-JP" altLang="en-US" dirty="0"/>
              <a:t>現存の</a:t>
            </a:r>
            <a:r>
              <a:rPr lang="ja-JP" altLang="en-US" sz="1600" dirty="0"/>
              <a:t>「使用権判定していないリース契約物件（賃貸借リース）」</a:t>
            </a:r>
            <a:r>
              <a:rPr kumimoji="1" lang="ja-JP" altLang="en-US" dirty="0"/>
              <a:t>を入力し計算することで、適用初年度の</a:t>
            </a:r>
            <a:r>
              <a:rPr kumimoji="1" lang="en-US" altLang="ja-JP" dirty="0"/>
              <a:t>B/S</a:t>
            </a:r>
            <a:r>
              <a:rPr kumimoji="1" lang="ja-JP" altLang="en-US" dirty="0"/>
              <a:t>、</a:t>
            </a:r>
            <a:r>
              <a:rPr kumimoji="1" lang="en-US" altLang="ja-JP" dirty="0"/>
              <a:t>P/L</a:t>
            </a:r>
            <a:r>
              <a:rPr kumimoji="1" lang="ja-JP" altLang="en-US" dirty="0"/>
              <a:t>への影響額を確認できます</a:t>
            </a:r>
          </a:p>
        </p:txBody>
      </p:sp>
      <p:sp>
        <p:nvSpPr>
          <p:cNvPr id="5" name="スライド番号プレースホルダー 4">
            <a:extLst>
              <a:ext uri="{FF2B5EF4-FFF2-40B4-BE49-F238E27FC236}">
                <a16:creationId xmlns:a16="http://schemas.microsoft.com/office/drawing/2014/main" id="{D3410C30-D216-B577-F216-C50A5820278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1AE88399-A119-07DA-70D9-08E0948E97D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2" name="楕円 31">
            <a:extLst>
              <a:ext uri="{FF2B5EF4-FFF2-40B4-BE49-F238E27FC236}">
                <a16:creationId xmlns:a16="http://schemas.microsoft.com/office/drawing/2014/main" id="{C34F35A4-9019-5D93-13B6-697346387F74}"/>
              </a:ext>
            </a:extLst>
          </p:cNvPr>
          <p:cNvSpPr/>
          <p:nvPr/>
        </p:nvSpPr>
        <p:spPr>
          <a:xfrm>
            <a:off x="1593744" y="3530312"/>
            <a:ext cx="561005" cy="53428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6" name="楕円 35">
            <a:extLst>
              <a:ext uri="{FF2B5EF4-FFF2-40B4-BE49-F238E27FC236}">
                <a16:creationId xmlns:a16="http://schemas.microsoft.com/office/drawing/2014/main" id="{224DD86D-289D-0EDD-3993-CBA1A979A1EE}"/>
              </a:ext>
            </a:extLst>
          </p:cNvPr>
          <p:cNvSpPr/>
          <p:nvPr/>
        </p:nvSpPr>
        <p:spPr>
          <a:xfrm>
            <a:off x="1017679" y="3530312"/>
            <a:ext cx="561005" cy="53428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8" name="正方形/長方形 37">
            <a:extLst>
              <a:ext uri="{FF2B5EF4-FFF2-40B4-BE49-F238E27FC236}">
                <a16:creationId xmlns:a16="http://schemas.microsoft.com/office/drawing/2014/main" id="{8770C8A3-A19C-3AC6-6D57-F13740681AA2}"/>
              </a:ext>
            </a:extLst>
          </p:cNvPr>
          <p:cNvSpPr/>
          <p:nvPr/>
        </p:nvSpPr>
        <p:spPr>
          <a:xfrm>
            <a:off x="6346272" y="3740897"/>
            <a:ext cx="1738054" cy="816392"/>
          </a:xfrm>
          <a:prstGeom prst="rect">
            <a:avLst/>
          </a:prstGeom>
          <a:solidFill>
            <a:schemeClr val="bg2"/>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9" name="テキスト ボックス 38">
            <a:extLst>
              <a:ext uri="{FF2B5EF4-FFF2-40B4-BE49-F238E27FC236}">
                <a16:creationId xmlns:a16="http://schemas.microsoft.com/office/drawing/2014/main" id="{39DC3C01-53F6-0FAF-8010-2B26E94FED46}"/>
              </a:ext>
            </a:extLst>
          </p:cNvPr>
          <p:cNvSpPr txBox="1"/>
          <p:nvPr/>
        </p:nvSpPr>
        <p:spPr>
          <a:xfrm>
            <a:off x="3016051" y="3381070"/>
            <a:ext cx="2427398" cy="369332"/>
          </a:xfrm>
          <a:prstGeom prst="rect">
            <a:avLst/>
          </a:prstGeom>
          <a:noFill/>
        </p:spPr>
        <p:txBody>
          <a:bodyPr wrap="square">
            <a:spAutoFit/>
          </a:bodyPr>
          <a:lstStyle/>
          <a:p>
            <a:pPr algn="ctr"/>
            <a:r>
              <a:rPr lang="ja-JP" altLang="en-US" sz="900" dirty="0"/>
              <a:t>新リース会計基準影響額試算ツール</a:t>
            </a:r>
            <a:endParaRPr lang="en-US" altLang="ja-JP" sz="900" dirty="0"/>
          </a:p>
          <a:p>
            <a:pPr algn="ctr"/>
            <a:r>
              <a:rPr lang="ja-JP" altLang="en-US" sz="900" dirty="0"/>
              <a:t>データ変換処理・計算処理</a:t>
            </a:r>
            <a:endParaRPr lang="en-US" altLang="ja-JP" sz="900" dirty="0"/>
          </a:p>
        </p:txBody>
      </p:sp>
      <p:pic>
        <p:nvPicPr>
          <p:cNvPr id="41" name="図 40" descr="ロゴ, 会社名&#10;&#10;自動的に生成された説明">
            <a:extLst>
              <a:ext uri="{FF2B5EF4-FFF2-40B4-BE49-F238E27FC236}">
                <a16:creationId xmlns:a16="http://schemas.microsoft.com/office/drawing/2014/main" id="{8515E494-635D-8C83-2D48-04DD018F2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619" y="4350587"/>
            <a:ext cx="629335" cy="476672"/>
          </a:xfrm>
          <a:prstGeom prst="rect">
            <a:avLst/>
          </a:prstGeom>
        </p:spPr>
      </p:pic>
      <p:sp>
        <p:nvSpPr>
          <p:cNvPr id="42" name="Freeform 10">
            <a:extLst>
              <a:ext uri="{FF2B5EF4-FFF2-40B4-BE49-F238E27FC236}">
                <a16:creationId xmlns:a16="http://schemas.microsoft.com/office/drawing/2014/main" id="{7B371716-A82A-B58B-AEB4-F2E470D41081}"/>
              </a:ext>
            </a:extLst>
          </p:cNvPr>
          <p:cNvSpPr>
            <a:spLocks noEditPoints="1"/>
          </p:cNvSpPr>
          <p:nvPr/>
        </p:nvSpPr>
        <p:spPr bwMode="auto">
          <a:xfrm>
            <a:off x="1127064" y="3704756"/>
            <a:ext cx="330340" cy="184816"/>
          </a:xfrm>
          <a:custGeom>
            <a:avLst/>
            <a:gdLst>
              <a:gd name="T0" fmla="*/ 227 w 227"/>
              <a:gd name="T1" fmla="*/ 21 h 127"/>
              <a:gd name="T2" fmla="*/ 0 w 227"/>
              <a:gd name="T3" fmla="*/ 21 h 127"/>
              <a:gd name="T4" fmla="*/ 0 w 227"/>
              <a:gd name="T5" fmla="*/ 0 h 127"/>
              <a:gd name="T6" fmla="*/ 227 w 227"/>
              <a:gd name="T7" fmla="*/ 0 h 127"/>
              <a:gd name="T8" fmla="*/ 227 w 227"/>
              <a:gd name="T9" fmla="*/ 21 h 127"/>
              <a:gd name="T10" fmla="*/ 11 w 227"/>
              <a:gd name="T11" fmla="*/ 25 h 127"/>
              <a:gd name="T12" fmla="*/ 11 w 227"/>
              <a:gd name="T13" fmla="*/ 127 h 127"/>
              <a:gd name="T14" fmla="*/ 33 w 227"/>
              <a:gd name="T15" fmla="*/ 127 h 127"/>
              <a:gd name="T16" fmla="*/ 33 w 227"/>
              <a:gd name="T17" fmla="*/ 62 h 127"/>
              <a:gd name="T18" fmla="*/ 80 w 227"/>
              <a:gd name="T19" fmla="*/ 62 h 127"/>
              <a:gd name="T20" fmla="*/ 80 w 227"/>
              <a:gd name="T21" fmla="*/ 127 h 127"/>
              <a:gd name="T22" fmla="*/ 215 w 227"/>
              <a:gd name="T23" fmla="*/ 127 h 127"/>
              <a:gd name="T24" fmla="*/ 215 w 227"/>
              <a:gd name="T25" fmla="*/ 25 h 127"/>
              <a:gd name="T26" fmla="*/ 11 w 227"/>
              <a:gd name="T27" fmla="*/ 25 h 127"/>
              <a:gd name="T28" fmla="*/ 80 w 227"/>
              <a:gd name="T29" fmla="*/ 52 h 127"/>
              <a:gd name="T30" fmla="*/ 33 w 227"/>
              <a:gd name="T31" fmla="*/ 52 h 127"/>
              <a:gd name="T32" fmla="*/ 33 w 227"/>
              <a:gd name="T33" fmla="*/ 37 h 127"/>
              <a:gd name="T34" fmla="*/ 80 w 227"/>
              <a:gd name="T35" fmla="*/ 37 h 127"/>
              <a:gd name="T36" fmla="*/ 80 w 227"/>
              <a:gd name="T37" fmla="*/ 52 h 127"/>
              <a:gd name="T38" fmla="*/ 137 w 227"/>
              <a:gd name="T39" fmla="*/ 52 h 127"/>
              <a:gd name="T40" fmla="*/ 90 w 227"/>
              <a:gd name="T41" fmla="*/ 52 h 127"/>
              <a:gd name="T42" fmla="*/ 90 w 227"/>
              <a:gd name="T43" fmla="*/ 37 h 127"/>
              <a:gd name="T44" fmla="*/ 137 w 227"/>
              <a:gd name="T45" fmla="*/ 37 h 127"/>
              <a:gd name="T46" fmla="*/ 137 w 227"/>
              <a:gd name="T47" fmla="*/ 52 h 127"/>
              <a:gd name="T48" fmla="*/ 194 w 227"/>
              <a:gd name="T49" fmla="*/ 52 h 127"/>
              <a:gd name="T50" fmla="*/ 147 w 227"/>
              <a:gd name="T51" fmla="*/ 52 h 127"/>
              <a:gd name="T52" fmla="*/ 147 w 227"/>
              <a:gd name="T53" fmla="*/ 37 h 127"/>
              <a:gd name="T54" fmla="*/ 194 w 227"/>
              <a:gd name="T55" fmla="*/ 37 h 127"/>
              <a:gd name="T56" fmla="*/ 194 w 227"/>
              <a:gd name="T57" fmla="*/ 52 h 127"/>
              <a:gd name="T58" fmla="*/ 137 w 227"/>
              <a:gd name="T59" fmla="*/ 94 h 127"/>
              <a:gd name="T60" fmla="*/ 90 w 227"/>
              <a:gd name="T61" fmla="*/ 94 h 127"/>
              <a:gd name="T62" fmla="*/ 90 w 227"/>
              <a:gd name="T63" fmla="*/ 62 h 127"/>
              <a:gd name="T64" fmla="*/ 137 w 227"/>
              <a:gd name="T65" fmla="*/ 62 h 127"/>
              <a:gd name="T66" fmla="*/ 137 w 227"/>
              <a:gd name="T67" fmla="*/ 94 h 127"/>
              <a:gd name="T68" fmla="*/ 194 w 227"/>
              <a:gd name="T69" fmla="*/ 94 h 127"/>
              <a:gd name="T70" fmla="*/ 147 w 227"/>
              <a:gd name="T71" fmla="*/ 94 h 127"/>
              <a:gd name="T72" fmla="*/ 147 w 227"/>
              <a:gd name="T73" fmla="*/ 62 h 127"/>
              <a:gd name="T74" fmla="*/ 194 w 227"/>
              <a:gd name="T75" fmla="*/ 62 h 127"/>
              <a:gd name="T76" fmla="*/ 194 w 227"/>
              <a:gd name="T7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127">
                <a:moveTo>
                  <a:pt x="227" y="21"/>
                </a:moveTo>
                <a:lnTo>
                  <a:pt x="0" y="21"/>
                </a:lnTo>
                <a:lnTo>
                  <a:pt x="0" y="0"/>
                </a:lnTo>
                <a:lnTo>
                  <a:pt x="227" y="0"/>
                </a:lnTo>
                <a:lnTo>
                  <a:pt x="227" y="21"/>
                </a:lnTo>
                <a:close/>
                <a:moveTo>
                  <a:pt x="11" y="25"/>
                </a:moveTo>
                <a:lnTo>
                  <a:pt x="11" y="127"/>
                </a:lnTo>
                <a:lnTo>
                  <a:pt x="33" y="127"/>
                </a:lnTo>
                <a:lnTo>
                  <a:pt x="33" y="62"/>
                </a:lnTo>
                <a:lnTo>
                  <a:pt x="80" y="62"/>
                </a:lnTo>
                <a:lnTo>
                  <a:pt x="80" y="127"/>
                </a:lnTo>
                <a:lnTo>
                  <a:pt x="215" y="127"/>
                </a:lnTo>
                <a:lnTo>
                  <a:pt x="215" y="25"/>
                </a:lnTo>
                <a:lnTo>
                  <a:pt x="11" y="25"/>
                </a:lnTo>
                <a:close/>
                <a:moveTo>
                  <a:pt x="80" y="52"/>
                </a:moveTo>
                <a:lnTo>
                  <a:pt x="33" y="52"/>
                </a:lnTo>
                <a:lnTo>
                  <a:pt x="33" y="37"/>
                </a:lnTo>
                <a:lnTo>
                  <a:pt x="80" y="37"/>
                </a:lnTo>
                <a:lnTo>
                  <a:pt x="80" y="52"/>
                </a:lnTo>
                <a:close/>
                <a:moveTo>
                  <a:pt x="137" y="52"/>
                </a:moveTo>
                <a:lnTo>
                  <a:pt x="90" y="52"/>
                </a:lnTo>
                <a:lnTo>
                  <a:pt x="90" y="37"/>
                </a:lnTo>
                <a:lnTo>
                  <a:pt x="137" y="37"/>
                </a:lnTo>
                <a:lnTo>
                  <a:pt x="137" y="52"/>
                </a:lnTo>
                <a:close/>
                <a:moveTo>
                  <a:pt x="194" y="52"/>
                </a:moveTo>
                <a:lnTo>
                  <a:pt x="147" y="52"/>
                </a:lnTo>
                <a:lnTo>
                  <a:pt x="147" y="37"/>
                </a:lnTo>
                <a:lnTo>
                  <a:pt x="194" y="37"/>
                </a:lnTo>
                <a:lnTo>
                  <a:pt x="194" y="52"/>
                </a:lnTo>
                <a:close/>
                <a:moveTo>
                  <a:pt x="137" y="94"/>
                </a:moveTo>
                <a:lnTo>
                  <a:pt x="90" y="94"/>
                </a:lnTo>
                <a:lnTo>
                  <a:pt x="90" y="62"/>
                </a:lnTo>
                <a:lnTo>
                  <a:pt x="137" y="62"/>
                </a:lnTo>
                <a:lnTo>
                  <a:pt x="137" y="94"/>
                </a:lnTo>
                <a:close/>
                <a:moveTo>
                  <a:pt x="194" y="94"/>
                </a:moveTo>
                <a:lnTo>
                  <a:pt x="147" y="94"/>
                </a:lnTo>
                <a:lnTo>
                  <a:pt x="147" y="62"/>
                </a:lnTo>
                <a:lnTo>
                  <a:pt x="194" y="62"/>
                </a:lnTo>
                <a:lnTo>
                  <a:pt x="194"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8">
            <a:extLst>
              <a:ext uri="{FF2B5EF4-FFF2-40B4-BE49-F238E27FC236}">
                <a16:creationId xmlns:a16="http://schemas.microsoft.com/office/drawing/2014/main" id="{A3F623CF-9ABC-DEFE-A672-E34EE087170F}"/>
              </a:ext>
            </a:extLst>
          </p:cNvPr>
          <p:cNvSpPr>
            <a:spLocks noEditPoints="1"/>
          </p:cNvSpPr>
          <p:nvPr/>
        </p:nvSpPr>
        <p:spPr bwMode="auto">
          <a:xfrm>
            <a:off x="1699869" y="3704756"/>
            <a:ext cx="349227" cy="203136"/>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41">
            <a:extLst>
              <a:ext uri="{FF2B5EF4-FFF2-40B4-BE49-F238E27FC236}">
                <a16:creationId xmlns:a16="http://schemas.microsoft.com/office/drawing/2014/main" id="{27CE8561-B761-D558-DEB3-9C3B0A9B47A0}"/>
              </a:ext>
            </a:extLst>
          </p:cNvPr>
          <p:cNvSpPr>
            <a:spLocks noEditPoints="1"/>
          </p:cNvSpPr>
          <p:nvPr/>
        </p:nvSpPr>
        <p:spPr bwMode="auto">
          <a:xfrm>
            <a:off x="7640500" y="4165839"/>
            <a:ext cx="353019" cy="285530"/>
          </a:xfrm>
          <a:custGeom>
            <a:avLst/>
            <a:gdLst>
              <a:gd name="T0" fmla="*/ 454 w 454"/>
              <a:gd name="T1" fmla="*/ 294 h 365"/>
              <a:gd name="T2" fmla="*/ 259 w 454"/>
              <a:gd name="T3" fmla="*/ 304 h 365"/>
              <a:gd name="T4" fmla="*/ 326 w 454"/>
              <a:gd name="T5" fmla="*/ 355 h 365"/>
              <a:gd name="T6" fmla="*/ 326 w 454"/>
              <a:gd name="T7" fmla="*/ 365 h 365"/>
              <a:gd name="T8" fmla="*/ 123 w 454"/>
              <a:gd name="T9" fmla="*/ 360 h 365"/>
              <a:gd name="T10" fmla="*/ 190 w 454"/>
              <a:gd name="T11" fmla="*/ 355 h 365"/>
              <a:gd name="T12" fmla="*/ 10 w 454"/>
              <a:gd name="T13" fmla="*/ 304 h 365"/>
              <a:gd name="T14" fmla="*/ 0 w 454"/>
              <a:gd name="T15" fmla="*/ 10 h 365"/>
              <a:gd name="T16" fmla="*/ 443 w 454"/>
              <a:gd name="T17" fmla="*/ 0 h 365"/>
              <a:gd name="T18" fmla="*/ 423 w 454"/>
              <a:gd name="T19" fmla="*/ 31 h 365"/>
              <a:gd name="T20" fmla="*/ 31 w 454"/>
              <a:gd name="T21" fmla="*/ 273 h 365"/>
              <a:gd name="T22" fmla="*/ 423 w 454"/>
              <a:gd name="T23" fmla="*/ 31 h 365"/>
              <a:gd name="T24" fmla="*/ 67 w 454"/>
              <a:gd name="T25" fmla="*/ 237 h 365"/>
              <a:gd name="T26" fmla="*/ 60 w 454"/>
              <a:gd name="T27" fmla="*/ 59 h 365"/>
              <a:gd name="T28" fmla="*/ 394 w 454"/>
              <a:gd name="T29" fmla="*/ 245 h 365"/>
              <a:gd name="T30" fmla="*/ 335 w 454"/>
              <a:gd name="T31" fmla="*/ 144 h 365"/>
              <a:gd name="T32" fmla="*/ 281 w 454"/>
              <a:gd name="T33" fmla="*/ 132 h 365"/>
              <a:gd name="T34" fmla="*/ 335 w 454"/>
              <a:gd name="T35" fmla="*/ 90 h 365"/>
              <a:gd name="T36" fmla="*/ 335 w 454"/>
              <a:gd name="T37" fmla="*/ 66 h 365"/>
              <a:gd name="T38" fmla="*/ 324 w 454"/>
              <a:gd name="T39" fmla="*/ 82 h 365"/>
              <a:gd name="T40" fmla="*/ 239 w 454"/>
              <a:gd name="T41" fmla="*/ 116 h 365"/>
              <a:gd name="T42" fmla="*/ 227 w 454"/>
              <a:gd name="T43" fmla="*/ 104 h 365"/>
              <a:gd name="T44" fmla="*/ 216 w 454"/>
              <a:gd name="T45" fmla="*/ 120 h 365"/>
              <a:gd name="T46" fmla="*/ 130 w 454"/>
              <a:gd name="T47" fmla="*/ 165 h 365"/>
              <a:gd name="T48" fmla="*/ 107 w 454"/>
              <a:gd name="T49" fmla="*/ 168 h 365"/>
              <a:gd name="T50" fmla="*/ 129 w 454"/>
              <a:gd name="T51" fmla="*/ 172 h 365"/>
              <a:gd name="T52" fmla="*/ 124 w 454"/>
              <a:gd name="T53" fmla="*/ 204 h 365"/>
              <a:gd name="T54" fmla="*/ 107 w 454"/>
              <a:gd name="T55" fmla="*/ 214 h 365"/>
              <a:gd name="T56" fmla="*/ 130 w 454"/>
              <a:gd name="T57" fmla="*/ 214 h 365"/>
              <a:gd name="T58" fmla="*/ 167 w 454"/>
              <a:gd name="T59" fmla="*/ 175 h 365"/>
              <a:gd name="T60" fmla="*/ 227 w 454"/>
              <a:gd name="T61" fmla="*/ 188 h 365"/>
              <a:gd name="T62" fmla="*/ 238 w 454"/>
              <a:gd name="T63" fmla="*/ 171 h 365"/>
              <a:gd name="T64" fmla="*/ 323 w 454"/>
              <a:gd name="T65" fmla="*/ 156 h 365"/>
              <a:gd name="T66" fmla="*/ 335 w 454"/>
              <a:gd name="T67" fmla="*/ 168 h 365"/>
              <a:gd name="T68" fmla="*/ 335 w 454"/>
              <a:gd name="T69" fmla="*/ 144 h 365"/>
              <a:gd name="T70" fmla="*/ 227 w 454"/>
              <a:gd name="T71" fmla="*/ 164 h 365"/>
              <a:gd name="T72" fmla="*/ 175 w 454"/>
              <a:gd name="T73" fmla="*/ 168 h 365"/>
              <a:gd name="T74" fmla="*/ 227 w 454"/>
              <a:gd name="T75" fmla="*/ 127 h 365"/>
              <a:gd name="T76" fmla="*/ 267 w 454"/>
              <a:gd name="T77" fmla="*/ 13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7"/>
                  <a:pt x="331" y="360"/>
                </a:cubicBezTo>
                <a:cubicBezTo>
                  <a:pt x="331" y="363"/>
                  <a:pt x="329" y="365"/>
                  <a:pt x="326" y="365"/>
                </a:cubicBezTo>
                <a:cubicBezTo>
                  <a:pt x="127" y="365"/>
                  <a:pt x="127" y="365"/>
                  <a:pt x="127" y="365"/>
                </a:cubicBezTo>
                <a:cubicBezTo>
                  <a:pt x="125" y="365"/>
                  <a:pt x="123" y="363"/>
                  <a:pt x="123" y="360"/>
                </a:cubicBezTo>
                <a:cubicBezTo>
                  <a:pt x="123" y="357"/>
                  <a:pt x="125" y="355"/>
                  <a:pt x="127" y="355"/>
                </a:cubicBezTo>
                <a:cubicBezTo>
                  <a:pt x="190" y="355"/>
                  <a:pt x="190" y="355"/>
                  <a:pt x="190" y="355"/>
                </a:cubicBezTo>
                <a:cubicBezTo>
                  <a:pt x="194" y="304"/>
                  <a:pt x="194" y="304"/>
                  <a:pt x="194" y="304"/>
                </a:cubicBezTo>
                <a:cubicBezTo>
                  <a:pt x="10" y="304"/>
                  <a:pt x="10" y="304"/>
                  <a:pt x="10" y="304"/>
                </a:cubicBezTo>
                <a:cubicBezTo>
                  <a:pt x="5" y="304"/>
                  <a:pt x="0" y="300"/>
                  <a:pt x="0" y="294"/>
                </a:cubicBezTo>
                <a:cubicBezTo>
                  <a:pt x="0" y="10"/>
                  <a:pt x="0" y="10"/>
                  <a:pt x="0" y="10"/>
                </a:cubicBezTo>
                <a:cubicBezTo>
                  <a:pt x="0" y="5"/>
                  <a:pt x="5" y="0"/>
                  <a:pt x="10"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394" y="237"/>
                </a:moveTo>
                <a:cubicBezTo>
                  <a:pt x="67" y="237"/>
                  <a:pt x="67" y="237"/>
                  <a:pt x="67" y="237"/>
                </a:cubicBezTo>
                <a:cubicBezTo>
                  <a:pt x="67" y="59"/>
                  <a:pt x="67" y="59"/>
                  <a:pt x="67" y="59"/>
                </a:cubicBezTo>
                <a:cubicBezTo>
                  <a:pt x="60" y="59"/>
                  <a:pt x="60" y="59"/>
                  <a:pt x="60" y="59"/>
                </a:cubicBezTo>
                <a:cubicBezTo>
                  <a:pt x="60" y="245"/>
                  <a:pt x="60" y="245"/>
                  <a:pt x="60" y="245"/>
                </a:cubicBezTo>
                <a:cubicBezTo>
                  <a:pt x="394" y="245"/>
                  <a:pt x="394" y="245"/>
                  <a:pt x="394" y="245"/>
                </a:cubicBezTo>
                <a:lnTo>
                  <a:pt x="394" y="237"/>
                </a:lnTo>
                <a:close/>
                <a:moveTo>
                  <a:pt x="335" y="144"/>
                </a:moveTo>
                <a:cubicBezTo>
                  <a:pt x="331" y="144"/>
                  <a:pt x="328" y="146"/>
                  <a:pt x="326" y="149"/>
                </a:cubicBezTo>
                <a:cubicBezTo>
                  <a:pt x="281" y="132"/>
                  <a:pt x="281" y="132"/>
                  <a:pt x="281" y="132"/>
                </a:cubicBezTo>
                <a:cubicBezTo>
                  <a:pt x="329" y="88"/>
                  <a:pt x="329" y="88"/>
                  <a:pt x="329" y="88"/>
                </a:cubicBezTo>
                <a:cubicBezTo>
                  <a:pt x="331" y="89"/>
                  <a:pt x="333" y="90"/>
                  <a:pt x="335" y="90"/>
                </a:cubicBezTo>
                <a:cubicBezTo>
                  <a:pt x="342" y="90"/>
                  <a:pt x="347" y="84"/>
                  <a:pt x="347" y="78"/>
                </a:cubicBezTo>
                <a:cubicBezTo>
                  <a:pt x="347" y="71"/>
                  <a:pt x="342" y="66"/>
                  <a:pt x="335" y="66"/>
                </a:cubicBezTo>
                <a:cubicBezTo>
                  <a:pt x="329" y="66"/>
                  <a:pt x="323" y="71"/>
                  <a:pt x="323" y="78"/>
                </a:cubicBezTo>
                <a:cubicBezTo>
                  <a:pt x="323" y="79"/>
                  <a:pt x="324" y="81"/>
                  <a:pt x="324" y="82"/>
                </a:cubicBezTo>
                <a:cubicBezTo>
                  <a:pt x="273" y="129"/>
                  <a:pt x="273" y="129"/>
                  <a:pt x="273" y="129"/>
                </a:cubicBezTo>
                <a:cubicBezTo>
                  <a:pt x="239" y="116"/>
                  <a:pt x="239" y="116"/>
                  <a:pt x="239" y="116"/>
                </a:cubicBezTo>
                <a:cubicBezTo>
                  <a:pt x="239" y="116"/>
                  <a:pt x="239" y="116"/>
                  <a:pt x="239" y="115"/>
                </a:cubicBezTo>
                <a:cubicBezTo>
                  <a:pt x="239" y="109"/>
                  <a:pt x="233" y="104"/>
                  <a:pt x="227" y="104"/>
                </a:cubicBezTo>
                <a:cubicBezTo>
                  <a:pt x="220" y="104"/>
                  <a:pt x="215" y="109"/>
                  <a:pt x="215" y="115"/>
                </a:cubicBezTo>
                <a:cubicBezTo>
                  <a:pt x="215" y="117"/>
                  <a:pt x="215" y="119"/>
                  <a:pt x="216" y="120"/>
                </a:cubicBezTo>
                <a:cubicBezTo>
                  <a:pt x="164" y="167"/>
                  <a:pt x="164" y="167"/>
                  <a:pt x="164" y="167"/>
                </a:cubicBezTo>
                <a:cubicBezTo>
                  <a:pt x="130" y="165"/>
                  <a:pt x="130" y="165"/>
                  <a:pt x="130" y="165"/>
                </a:cubicBezTo>
                <a:cubicBezTo>
                  <a:pt x="128" y="160"/>
                  <a:pt x="124" y="156"/>
                  <a:pt x="119" y="156"/>
                </a:cubicBezTo>
                <a:cubicBezTo>
                  <a:pt x="112" y="156"/>
                  <a:pt x="107" y="161"/>
                  <a:pt x="107" y="168"/>
                </a:cubicBezTo>
                <a:cubicBezTo>
                  <a:pt x="107" y="174"/>
                  <a:pt x="112" y="180"/>
                  <a:pt x="119" y="180"/>
                </a:cubicBezTo>
                <a:cubicBezTo>
                  <a:pt x="123" y="180"/>
                  <a:pt x="128" y="177"/>
                  <a:pt x="129" y="172"/>
                </a:cubicBezTo>
                <a:cubicBezTo>
                  <a:pt x="156" y="174"/>
                  <a:pt x="156" y="174"/>
                  <a:pt x="156" y="174"/>
                </a:cubicBezTo>
                <a:cubicBezTo>
                  <a:pt x="124" y="204"/>
                  <a:pt x="124" y="204"/>
                  <a:pt x="124" y="204"/>
                </a:cubicBezTo>
                <a:cubicBezTo>
                  <a:pt x="122" y="203"/>
                  <a:pt x="121" y="202"/>
                  <a:pt x="119" y="202"/>
                </a:cubicBezTo>
                <a:cubicBezTo>
                  <a:pt x="112" y="202"/>
                  <a:pt x="107" y="207"/>
                  <a:pt x="107" y="214"/>
                </a:cubicBezTo>
                <a:cubicBezTo>
                  <a:pt x="107" y="221"/>
                  <a:pt x="112" y="226"/>
                  <a:pt x="119" y="226"/>
                </a:cubicBezTo>
                <a:cubicBezTo>
                  <a:pt x="125" y="226"/>
                  <a:pt x="130" y="221"/>
                  <a:pt x="130" y="214"/>
                </a:cubicBezTo>
                <a:cubicBezTo>
                  <a:pt x="130" y="212"/>
                  <a:pt x="130" y="211"/>
                  <a:pt x="129" y="209"/>
                </a:cubicBezTo>
                <a:cubicBezTo>
                  <a:pt x="167" y="175"/>
                  <a:pt x="167" y="175"/>
                  <a:pt x="167" y="175"/>
                </a:cubicBezTo>
                <a:cubicBezTo>
                  <a:pt x="216" y="179"/>
                  <a:pt x="216" y="179"/>
                  <a:pt x="216" y="179"/>
                </a:cubicBezTo>
                <a:cubicBezTo>
                  <a:pt x="217" y="184"/>
                  <a:pt x="221" y="188"/>
                  <a:pt x="227" y="188"/>
                </a:cubicBezTo>
                <a:cubicBezTo>
                  <a:pt x="233" y="188"/>
                  <a:pt x="239" y="182"/>
                  <a:pt x="239" y="176"/>
                </a:cubicBezTo>
                <a:cubicBezTo>
                  <a:pt x="239" y="174"/>
                  <a:pt x="238" y="172"/>
                  <a:pt x="238" y="171"/>
                </a:cubicBezTo>
                <a:cubicBezTo>
                  <a:pt x="275" y="137"/>
                  <a:pt x="275" y="137"/>
                  <a:pt x="275" y="137"/>
                </a:cubicBezTo>
                <a:cubicBezTo>
                  <a:pt x="323" y="156"/>
                  <a:pt x="323" y="156"/>
                  <a:pt x="323" y="156"/>
                </a:cubicBezTo>
                <a:cubicBezTo>
                  <a:pt x="323" y="156"/>
                  <a:pt x="323" y="156"/>
                  <a:pt x="323" y="156"/>
                </a:cubicBezTo>
                <a:cubicBezTo>
                  <a:pt x="323" y="163"/>
                  <a:pt x="329" y="168"/>
                  <a:pt x="335" y="168"/>
                </a:cubicBezTo>
                <a:cubicBezTo>
                  <a:pt x="342" y="168"/>
                  <a:pt x="347" y="163"/>
                  <a:pt x="347" y="156"/>
                </a:cubicBezTo>
                <a:cubicBezTo>
                  <a:pt x="347" y="149"/>
                  <a:pt x="342" y="144"/>
                  <a:pt x="335" y="144"/>
                </a:cubicBezTo>
                <a:close/>
                <a:moveTo>
                  <a:pt x="233" y="165"/>
                </a:moveTo>
                <a:cubicBezTo>
                  <a:pt x="231" y="164"/>
                  <a:pt x="229" y="164"/>
                  <a:pt x="227" y="164"/>
                </a:cubicBezTo>
                <a:cubicBezTo>
                  <a:pt x="222" y="164"/>
                  <a:pt x="218" y="167"/>
                  <a:pt x="216" y="171"/>
                </a:cubicBezTo>
                <a:cubicBezTo>
                  <a:pt x="175" y="168"/>
                  <a:pt x="175" y="168"/>
                  <a:pt x="175" y="168"/>
                </a:cubicBezTo>
                <a:cubicBezTo>
                  <a:pt x="221" y="126"/>
                  <a:pt x="221" y="126"/>
                  <a:pt x="221" y="126"/>
                </a:cubicBezTo>
                <a:cubicBezTo>
                  <a:pt x="223" y="127"/>
                  <a:pt x="225" y="127"/>
                  <a:pt x="227" y="127"/>
                </a:cubicBezTo>
                <a:cubicBezTo>
                  <a:pt x="231" y="127"/>
                  <a:pt x="234" y="126"/>
                  <a:pt x="236" y="123"/>
                </a:cubicBezTo>
                <a:cubicBezTo>
                  <a:pt x="267" y="134"/>
                  <a:pt x="267" y="134"/>
                  <a:pt x="267" y="134"/>
                </a:cubicBezTo>
                <a:lnTo>
                  <a:pt x="233" y="16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a:extLst>
              <a:ext uri="{FF2B5EF4-FFF2-40B4-BE49-F238E27FC236}">
                <a16:creationId xmlns:a16="http://schemas.microsoft.com/office/drawing/2014/main" id="{4FE0D3AD-82C6-FCFC-41F3-0516FD4C7974}"/>
              </a:ext>
            </a:extLst>
          </p:cNvPr>
          <p:cNvSpPr txBox="1"/>
          <p:nvPr/>
        </p:nvSpPr>
        <p:spPr>
          <a:xfrm>
            <a:off x="971971" y="4050078"/>
            <a:ext cx="1180779" cy="338554"/>
          </a:xfrm>
          <a:prstGeom prst="rect">
            <a:avLst/>
          </a:prstGeom>
          <a:noFill/>
        </p:spPr>
        <p:txBody>
          <a:bodyPr wrap="square" rtlCol="0">
            <a:spAutoFit/>
          </a:bodyPr>
          <a:lstStyle/>
          <a:p>
            <a:pPr algn="ctr"/>
            <a:r>
              <a:rPr lang="ja-JP" altLang="en-US" sz="800" dirty="0"/>
              <a:t>オフバランスの</a:t>
            </a:r>
            <a:endParaRPr lang="en-US" altLang="ja-JP" sz="800" dirty="0"/>
          </a:p>
          <a:p>
            <a:pPr algn="ctr"/>
            <a:r>
              <a:rPr kumimoji="1" lang="ja-JP" altLang="en-US" sz="800" dirty="0"/>
              <a:t>リース取引</a:t>
            </a:r>
          </a:p>
        </p:txBody>
      </p:sp>
      <p:cxnSp>
        <p:nvCxnSpPr>
          <p:cNvPr id="46" name="直線矢印コネクタ 45">
            <a:extLst>
              <a:ext uri="{FF2B5EF4-FFF2-40B4-BE49-F238E27FC236}">
                <a16:creationId xmlns:a16="http://schemas.microsoft.com/office/drawing/2014/main" id="{F3A42DF7-90D9-116C-55B3-EBD8E0B29ECF}"/>
              </a:ext>
            </a:extLst>
          </p:cNvPr>
          <p:cNvCxnSpPr>
            <a:cxnSpLocks/>
          </p:cNvCxnSpPr>
          <p:nvPr/>
        </p:nvCxnSpPr>
        <p:spPr>
          <a:xfrm>
            <a:off x="2205812" y="3962071"/>
            <a:ext cx="367892" cy="0"/>
          </a:xfrm>
          <a:prstGeom prst="straightConnector1">
            <a:avLst/>
          </a:prstGeom>
          <a:ln w="381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47" name="テキスト ボックス 46">
            <a:extLst>
              <a:ext uri="{FF2B5EF4-FFF2-40B4-BE49-F238E27FC236}">
                <a16:creationId xmlns:a16="http://schemas.microsoft.com/office/drawing/2014/main" id="{FE3E01C3-C4B9-D173-43AF-9AFD43545BBA}"/>
              </a:ext>
            </a:extLst>
          </p:cNvPr>
          <p:cNvSpPr txBox="1"/>
          <p:nvPr/>
        </p:nvSpPr>
        <p:spPr>
          <a:xfrm>
            <a:off x="874846" y="3508942"/>
            <a:ext cx="858975" cy="215444"/>
          </a:xfrm>
          <a:prstGeom prst="rect">
            <a:avLst/>
          </a:prstGeom>
          <a:noFill/>
        </p:spPr>
        <p:txBody>
          <a:bodyPr wrap="square" rtlCol="0">
            <a:spAutoFit/>
          </a:bodyPr>
          <a:lstStyle/>
          <a:p>
            <a:r>
              <a:rPr lang="ja-JP" altLang="en-US" sz="800" dirty="0"/>
              <a:t>賃貸借不動産</a:t>
            </a:r>
            <a:endParaRPr kumimoji="1" lang="ja-JP" altLang="en-US" sz="800" dirty="0"/>
          </a:p>
        </p:txBody>
      </p:sp>
      <p:sp>
        <p:nvSpPr>
          <p:cNvPr id="48" name="テキスト ボックス 47">
            <a:extLst>
              <a:ext uri="{FF2B5EF4-FFF2-40B4-BE49-F238E27FC236}">
                <a16:creationId xmlns:a16="http://schemas.microsoft.com/office/drawing/2014/main" id="{DA1EC578-F857-DF86-F0F8-3AF318DDEC5C}"/>
              </a:ext>
            </a:extLst>
          </p:cNvPr>
          <p:cNvSpPr txBox="1"/>
          <p:nvPr/>
        </p:nvSpPr>
        <p:spPr>
          <a:xfrm>
            <a:off x="1582416" y="3509522"/>
            <a:ext cx="634793" cy="215444"/>
          </a:xfrm>
          <a:prstGeom prst="rect">
            <a:avLst/>
          </a:prstGeom>
          <a:noFill/>
        </p:spPr>
        <p:txBody>
          <a:bodyPr wrap="square" rtlCol="0">
            <a:spAutoFit/>
          </a:bodyPr>
          <a:lstStyle/>
          <a:p>
            <a:r>
              <a:rPr lang="ja-JP" altLang="en-US" sz="800" dirty="0"/>
              <a:t>営業車両</a:t>
            </a:r>
            <a:endParaRPr kumimoji="1" lang="ja-JP" altLang="en-US" sz="800" dirty="0"/>
          </a:p>
        </p:txBody>
      </p:sp>
      <p:cxnSp>
        <p:nvCxnSpPr>
          <p:cNvPr id="49" name="直線矢印コネクタ 48">
            <a:extLst>
              <a:ext uri="{FF2B5EF4-FFF2-40B4-BE49-F238E27FC236}">
                <a16:creationId xmlns:a16="http://schemas.microsoft.com/office/drawing/2014/main" id="{91BEF7A9-2B60-186E-9BE2-B74E9BD2589D}"/>
              </a:ext>
            </a:extLst>
          </p:cNvPr>
          <p:cNvCxnSpPr>
            <a:cxnSpLocks/>
          </p:cNvCxnSpPr>
          <p:nvPr/>
        </p:nvCxnSpPr>
        <p:spPr>
          <a:xfrm>
            <a:off x="2205812" y="4535019"/>
            <a:ext cx="367892" cy="0"/>
          </a:xfrm>
          <a:prstGeom prst="straightConnector1">
            <a:avLst/>
          </a:prstGeom>
          <a:ln w="38100">
            <a:solidFill>
              <a:schemeClr val="tx2"/>
            </a:solidFill>
            <a:tailEnd type="triangle"/>
          </a:ln>
        </p:spPr>
        <p:style>
          <a:lnRef idx="1">
            <a:schemeClr val="accent2"/>
          </a:lnRef>
          <a:fillRef idx="0">
            <a:schemeClr val="accent2"/>
          </a:fillRef>
          <a:effectRef idx="0">
            <a:schemeClr val="accent2"/>
          </a:effectRef>
          <a:fontRef idx="minor">
            <a:schemeClr val="tx1"/>
          </a:fontRef>
        </p:style>
      </p:cxnSp>
      <p:sp>
        <p:nvSpPr>
          <p:cNvPr id="50" name="テキスト ボックス 49">
            <a:extLst>
              <a:ext uri="{FF2B5EF4-FFF2-40B4-BE49-F238E27FC236}">
                <a16:creationId xmlns:a16="http://schemas.microsoft.com/office/drawing/2014/main" id="{49C9A105-AE05-EDA2-CF13-F577A7CE696D}"/>
              </a:ext>
            </a:extLst>
          </p:cNvPr>
          <p:cNvSpPr txBox="1"/>
          <p:nvPr/>
        </p:nvSpPr>
        <p:spPr>
          <a:xfrm>
            <a:off x="1017680" y="4800255"/>
            <a:ext cx="1180779" cy="215444"/>
          </a:xfrm>
          <a:prstGeom prst="rect">
            <a:avLst/>
          </a:prstGeom>
          <a:noFill/>
        </p:spPr>
        <p:txBody>
          <a:bodyPr wrap="square" rtlCol="0">
            <a:spAutoFit/>
          </a:bodyPr>
          <a:lstStyle/>
          <a:p>
            <a:pPr algn="ctr"/>
            <a:r>
              <a:rPr lang="ja-JP" altLang="en-US" sz="800" dirty="0"/>
              <a:t>登録済賃貸借リース</a:t>
            </a:r>
            <a:endParaRPr kumimoji="1" lang="ja-JP" altLang="en-US" sz="800" dirty="0"/>
          </a:p>
        </p:txBody>
      </p:sp>
      <p:sp>
        <p:nvSpPr>
          <p:cNvPr id="51" name="テキスト ボックス 50">
            <a:extLst>
              <a:ext uri="{FF2B5EF4-FFF2-40B4-BE49-F238E27FC236}">
                <a16:creationId xmlns:a16="http://schemas.microsoft.com/office/drawing/2014/main" id="{49BB2ADC-945E-4165-F15B-CC824E47B6FC}"/>
              </a:ext>
            </a:extLst>
          </p:cNvPr>
          <p:cNvSpPr txBox="1"/>
          <p:nvPr/>
        </p:nvSpPr>
        <p:spPr>
          <a:xfrm>
            <a:off x="2476178" y="4646793"/>
            <a:ext cx="3575689" cy="369332"/>
          </a:xfrm>
          <a:prstGeom prst="rect">
            <a:avLst/>
          </a:prstGeom>
          <a:noFill/>
        </p:spPr>
        <p:txBody>
          <a:bodyPr wrap="square">
            <a:spAutoFit/>
          </a:bodyPr>
          <a:lstStyle/>
          <a:p>
            <a:pPr algn="ctr"/>
            <a:r>
              <a:rPr lang="ja-JP" altLang="en-US" sz="900" dirty="0"/>
              <a:t>適用開始日、使用権資産の計上方法、割引計算利子率の他、</a:t>
            </a:r>
            <a:endParaRPr lang="en-US" altLang="ja-JP" sz="900" dirty="0"/>
          </a:p>
          <a:p>
            <a:pPr algn="ctr"/>
            <a:r>
              <a:rPr lang="ja-JP" altLang="en-US" sz="900" dirty="0"/>
              <a:t>対象の台帳</a:t>
            </a:r>
            <a:r>
              <a:rPr lang="en-US" altLang="ja-JP" sz="900" dirty="0"/>
              <a:t>(</a:t>
            </a:r>
            <a:r>
              <a:rPr lang="ja-JP" altLang="en-US" sz="900" dirty="0"/>
              <a:t>会計</a:t>
            </a:r>
            <a:r>
              <a:rPr lang="en-US" altLang="ja-JP" sz="900" dirty="0"/>
              <a:t>/IFRS/</a:t>
            </a:r>
            <a:r>
              <a:rPr lang="ja-JP" altLang="en-US" sz="900" dirty="0"/>
              <a:t>その他</a:t>
            </a:r>
            <a:r>
              <a:rPr lang="en-US" altLang="ja-JP" sz="900" dirty="0"/>
              <a:t>)</a:t>
            </a:r>
            <a:r>
              <a:rPr lang="ja-JP" altLang="en-US" sz="900" dirty="0"/>
              <a:t>を指定し、計算実行</a:t>
            </a:r>
          </a:p>
        </p:txBody>
      </p:sp>
      <p:pic>
        <p:nvPicPr>
          <p:cNvPr id="52" name="図 51">
            <a:extLst>
              <a:ext uri="{FF2B5EF4-FFF2-40B4-BE49-F238E27FC236}">
                <a16:creationId xmlns:a16="http://schemas.microsoft.com/office/drawing/2014/main" id="{89C8CCF9-7053-4063-5513-A24388050939}"/>
              </a:ext>
            </a:extLst>
          </p:cNvPr>
          <p:cNvPicPr>
            <a:picLocks noChangeAspect="1"/>
          </p:cNvPicPr>
          <p:nvPr/>
        </p:nvPicPr>
        <p:blipFill>
          <a:blip r:embed="rId4"/>
          <a:stretch>
            <a:fillRect/>
          </a:stretch>
        </p:blipFill>
        <p:spPr>
          <a:xfrm>
            <a:off x="2668796" y="3757843"/>
            <a:ext cx="3130773" cy="804398"/>
          </a:xfrm>
          <a:prstGeom prst="rect">
            <a:avLst/>
          </a:prstGeom>
          <a:ln>
            <a:solidFill>
              <a:schemeClr val="bg1">
                <a:lumMod val="85000"/>
              </a:schemeClr>
            </a:solidFill>
          </a:ln>
        </p:spPr>
      </p:pic>
      <p:cxnSp>
        <p:nvCxnSpPr>
          <p:cNvPr id="53" name="直線矢印コネクタ 52">
            <a:extLst>
              <a:ext uri="{FF2B5EF4-FFF2-40B4-BE49-F238E27FC236}">
                <a16:creationId xmlns:a16="http://schemas.microsoft.com/office/drawing/2014/main" id="{931B10E8-9C37-8A9D-CDF0-9FBB19C3B4BB}"/>
              </a:ext>
            </a:extLst>
          </p:cNvPr>
          <p:cNvCxnSpPr>
            <a:cxnSpLocks/>
          </p:cNvCxnSpPr>
          <p:nvPr/>
        </p:nvCxnSpPr>
        <p:spPr>
          <a:xfrm>
            <a:off x="5914224" y="4140578"/>
            <a:ext cx="367892" cy="0"/>
          </a:xfrm>
          <a:prstGeom prst="straightConnector1">
            <a:avLst/>
          </a:prstGeom>
          <a:ln w="38100">
            <a:solidFill>
              <a:schemeClr val="accent5">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54" name="テキスト ボックス 53">
            <a:extLst>
              <a:ext uri="{FF2B5EF4-FFF2-40B4-BE49-F238E27FC236}">
                <a16:creationId xmlns:a16="http://schemas.microsoft.com/office/drawing/2014/main" id="{07BABC36-B02C-0B55-BDC3-4FF093108A40}"/>
              </a:ext>
            </a:extLst>
          </p:cNvPr>
          <p:cNvSpPr txBox="1"/>
          <p:nvPr/>
        </p:nvSpPr>
        <p:spPr>
          <a:xfrm>
            <a:off x="5842216" y="4258174"/>
            <a:ext cx="543416" cy="246221"/>
          </a:xfrm>
          <a:prstGeom prst="rect">
            <a:avLst/>
          </a:prstGeom>
          <a:noFill/>
        </p:spPr>
        <p:txBody>
          <a:bodyPr wrap="square" rtlCol="0">
            <a:spAutoFit/>
          </a:bodyPr>
          <a:lstStyle/>
          <a:p>
            <a:r>
              <a:rPr lang="en-US" altLang="ja-JP" sz="1000" dirty="0"/>
              <a:t>Excel</a:t>
            </a:r>
            <a:endParaRPr kumimoji="1" lang="ja-JP" altLang="en-US" sz="1000" dirty="0"/>
          </a:p>
        </p:txBody>
      </p:sp>
      <p:sp>
        <p:nvSpPr>
          <p:cNvPr id="55" name="テキスト ボックス 54">
            <a:extLst>
              <a:ext uri="{FF2B5EF4-FFF2-40B4-BE49-F238E27FC236}">
                <a16:creationId xmlns:a16="http://schemas.microsoft.com/office/drawing/2014/main" id="{B11D2A05-2554-5E47-A401-6169FB761120}"/>
              </a:ext>
            </a:extLst>
          </p:cNvPr>
          <p:cNvSpPr txBox="1"/>
          <p:nvPr/>
        </p:nvSpPr>
        <p:spPr>
          <a:xfrm>
            <a:off x="6531729" y="4633891"/>
            <a:ext cx="1432807" cy="338554"/>
          </a:xfrm>
          <a:prstGeom prst="rect">
            <a:avLst/>
          </a:prstGeom>
          <a:noFill/>
        </p:spPr>
        <p:txBody>
          <a:bodyPr wrap="square" rtlCol="0">
            <a:spAutoFit/>
          </a:bodyPr>
          <a:lstStyle/>
          <a:p>
            <a:pPr algn="ctr"/>
            <a:r>
              <a:rPr lang="ja-JP" altLang="en-US" sz="800" dirty="0"/>
              <a:t>新リース会計基準適用時の</a:t>
            </a:r>
            <a:endParaRPr lang="en-US" altLang="ja-JP" sz="800" dirty="0"/>
          </a:p>
          <a:p>
            <a:pPr algn="ctr"/>
            <a:r>
              <a:rPr lang="ja-JP" altLang="en-US" sz="800" dirty="0"/>
              <a:t>各計上額が確認可能</a:t>
            </a:r>
            <a:endParaRPr kumimoji="1" lang="ja-JP" altLang="en-US" sz="800" dirty="0"/>
          </a:p>
        </p:txBody>
      </p:sp>
      <p:sp>
        <p:nvSpPr>
          <p:cNvPr id="56" name="テキスト ボックス 55">
            <a:extLst>
              <a:ext uri="{FF2B5EF4-FFF2-40B4-BE49-F238E27FC236}">
                <a16:creationId xmlns:a16="http://schemas.microsoft.com/office/drawing/2014/main" id="{A2172252-0228-F31C-9434-A8F192C56F04}"/>
              </a:ext>
            </a:extLst>
          </p:cNvPr>
          <p:cNvSpPr txBox="1"/>
          <p:nvPr/>
        </p:nvSpPr>
        <p:spPr>
          <a:xfrm>
            <a:off x="6346272" y="3502959"/>
            <a:ext cx="1719096" cy="230832"/>
          </a:xfrm>
          <a:prstGeom prst="rect">
            <a:avLst/>
          </a:prstGeom>
          <a:noFill/>
        </p:spPr>
        <p:txBody>
          <a:bodyPr wrap="square">
            <a:spAutoFit/>
          </a:bodyPr>
          <a:lstStyle/>
          <a:p>
            <a:pPr algn="ctr"/>
            <a:r>
              <a:rPr lang="ja-JP" altLang="en-US" sz="900" dirty="0"/>
              <a:t>計算結果</a:t>
            </a:r>
            <a:endParaRPr lang="en-US" altLang="ja-JP" sz="900" dirty="0"/>
          </a:p>
        </p:txBody>
      </p:sp>
      <p:sp>
        <p:nvSpPr>
          <p:cNvPr id="57" name="Freeform 28">
            <a:extLst>
              <a:ext uri="{FF2B5EF4-FFF2-40B4-BE49-F238E27FC236}">
                <a16:creationId xmlns:a16="http://schemas.microsoft.com/office/drawing/2014/main" id="{7BB08EE2-348B-33F3-BD04-372F4584A519}"/>
              </a:ext>
            </a:extLst>
          </p:cNvPr>
          <p:cNvSpPr>
            <a:spLocks noEditPoints="1"/>
          </p:cNvSpPr>
          <p:nvPr/>
        </p:nvSpPr>
        <p:spPr bwMode="auto">
          <a:xfrm>
            <a:off x="7604496" y="3818112"/>
            <a:ext cx="285530" cy="285530"/>
          </a:xfrm>
          <a:custGeom>
            <a:avLst/>
            <a:gdLst>
              <a:gd name="T0" fmla="*/ 235 w 428"/>
              <a:gd name="T1" fmla="*/ 235 h 428"/>
              <a:gd name="T2" fmla="*/ 51 w 428"/>
              <a:gd name="T3" fmla="*/ 235 h 428"/>
              <a:gd name="T4" fmla="*/ 51 w 428"/>
              <a:gd name="T5" fmla="*/ 51 h 428"/>
              <a:gd name="T6" fmla="*/ 235 w 428"/>
              <a:gd name="T7" fmla="*/ 51 h 428"/>
              <a:gd name="T8" fmla="*/ 235 w 428"/>
              <a:gd name="T9" fmla="*/ 235 h 428"/>
              <a:gd name="T10" fmla="*/ 82 w 428"/>
              <a:gd name="T11" fmla="*/ 82 h 428"/>
              <a:gd name="T12" fmla="*/ 82 w 428"/>
              <a:gd name="T13" fmla="*/ 204 h 428"/>
              <a:gd name="T14" fmla="*/ 204 w 428"/>
              <a:gd name="T15" fmla="*/ 204 h 428"/>
              <a:gd name="T16" fmla="*/ 204 w 428"/>
              <a:gd name="T17" fmla="*/ 82 h 428"/>
              <a:gd name="T18" fmla="*/ 82 w 428"/>
              <a:gd name="T19" fmla="*/ 82 h 428"/>
              <a:gd name="T20" fmla="*/ 297 w 428"/>
              <a:gd name="T21" fmla="*/ 246 h 428"/>
              <a:gd name="T22" fmla="*/ 246 w 428"/>
              <a:gd name="T23" fmla="*/ 297 h 428"/>
              <a:gd name="T24" fmla="*/ 378 w 428"/>
              <a:gd name="T25" fmla="*/ 428 h 428"/>
              <a:gd name="T26" fmla="*/ 428 w 428"/>
              <a:gd name="T27" fmla="*/ 378 h 428"/>
              <a:gd name="T28" fmla="*/ 297 w 428"/>
              <a:gd name="T29" fmla="*/ 246 h 428"/>
              <a:gd name="T30" fmla="*/ 242 w 428"/>
              <a:gd name="T31" fmla="*/ 242 h 428"/>
              <a:gd name="T32" fmla="*/ 231 w 428"/>
              <a:gd name="T33" fmla="*/ 252 h 428"/>
              <a:gd name="T34" fmla="*/ 254 w 428"/>
              <a:gd name="T35" fmla="*/ 275 h 428"/>
              <a:gd name="T36" fmla="*/ 275 w 428"/>
              <a:gd name="T37" fmla="*/ 253 h 428"/>
              <a:gd name="T38" fmla="*/ 253 w 428"/>
              <a:gd name="T39" fmla="*/ 231 h 428"/>
              <a:gd name="T40" fmla="*/ 242 w 428"/>
              <a:gd name="T41" fmla="*/ 24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8" h="428">
                <a:moveTo>
                  <a:pt x="235" y="235"/>
                </a:moveTo>
                <a:cubicBezTo>
                  <a:pt x="184" y="285"/>
                  <a:pt x="101" y="285"/>
                  <a:pt x="51" y="235"/>
                </a:cubicBezTo>
                <a:cubicBezTo>
                  <a:pt x="0" y="184"/>
                  <a:pt x="0" y="101"/>
                  <a:pt x="51" y="51"/>
                </a:cubicBezTo>
                <a:cubicBezTo>
                  <a:pt x="101" y="0"/>
                  <a:pt x="184" y="0"/>
                  <a:pt x="235" y="51"/>
                </a:cubicBezTo>
                <a:cubicBezTo>
                  <a:pt x="286" y="101"/>
                  <a:pt x="286" y="184"/>
                  <a:pt x="235" y="235"/>
                </a:cubicBezTo>
                <a:close/>
                <a:moveTo>
                  <a:pt x="82" y="82"/>
                </a:moveTo>
                <a:cubicBezTo>
                  <a:pt x="48" y="115"/>
                  <a:pt x="48" y="170"/>
                  <a:pt x="82" y="204"/>
                </a:cubicBezTo>
                <a:cubicBezTo>
                  <a:pt x="115" y="237"/>
                  <a:pt x="170" y="237"/>
                  <a:pt x="204" y="204"/>
                </a:cubicBezTo>
                <a:cubicBezTo>
                  <a:pt x="238" y="170"/>
                  <a:pt x="238" y="115"/>
                  <a:pt x="204" y="82"/>
                </a:cubicBezTo>
                <a:cubicBezTo>
                  <a:pt x="170" y="48"/>
                  <a:pt x="115" y="48"/>
                  <a:pt x="82" y="82"/>
                </a:cubicBezTo>
                <a:close/>
                <a:moveTo>
                  <a:pt x="297" y="246"/>
                </a:moveTo>
                <a:cubicBezTo>
                  <a:pt x="246" y="297"/>
                  <a:pt x="246" y="297"/>
                  <a:pt x="246" y="297"/>
                </a:cubicBezTo>
                <a:cubicBezTo>
                  <a:pt x="378" y="428"/>
                  <a:pt x="378" y="428"/>
                  <a:pt x="378" y="428"/>
                </a:cubicBezTo>
                <a:cubicBezTo>
                  <a:pt x="428" y="378"/>
                  <a:pt x="428" y="378"/>
                  <a:pt x="428" y="378"/>
                </a:cubicBezTo>
                <a:lnTo>
                  <a:pt x="297" y="246"/>
                </a:lnTo>
                <a:close/>
                <a:moveTo>
                  <a:pt x="242" y="242"/>
                </a:moveTo>
                <a:cubicBezTo>
                  <a:pt x="239" y="246"/>
                  <a:pt x="235" y="249"/>
                  <a:pt x="231" y="252"/>
                </a:cubicBezTo>
                <a:cubicBezTo>
                  <a:pt x="254" y="275"/>
                  <a:pt x="254" y="275"/>
                  <a:pt x="254" y="275"/>
                </a:cubicBezTo>
                <a:cubicBezTo>
                  <a:pt x="275" y="253"/>
                  <a:pt x="275" y="253"/>
                  <a:pt x="275" y="253"/>
                </a:cubicBezTo>
                <a:cubicBezTo>
                  <a:pt x="253" y="231"/>
                  <a:pt x="253" y="231"/>
                  <a:pt x="253" y="231"/>
                </a:cubicBezTo>
                <a:cubicBezTo>
                  <a:pt x="249" y="235"/>
                  <a:pt x="246" y="238"/>
                  <a:pt x="242" y="24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テキスト ボックス 57">
            <a:extLst>
              <a:ext uri="{FF2B5EF4-FFF2-40B4-BE49-F238E27FC236}">
                <a16:creationId xmlns:a16="http://schemas.microsoft.com/office/drawing/2014/main" id="{2DF7C882-92C2-749C-05D5-C0C39FA24BC5}"/>
              </a:ext>
            </a:extLst>
          </p:cNvPr>
          <p:cNvSpPr txBox="1"/>
          <p:nvPr/>
        </p:nvSpPr>
        <p:spPr>
          <a:xfrm>
            <a:off x="6428053" y="3818112"/>
            <a:ext cx="1368152" cy="707886"/>
          </a:xfrm>
          <a:prstGeom prst="rect">
            <a:avLst/>
          </a:prstGeom>
          <a:noFill/>
        </p:spPr>
        <p:txBody>
          <a:bodyPr wrap="square" rtlCol="0">
            <a:spAutoFit/>
          </a:bodyPr>
          <a:lstStyle/>
          <a:p>
            <a:r>
              <a:rPr kumimoji="1" lang="ja-JP" altLang="en-US" sz="800" dirty="0"/>
              <a:t>使用権資産額　</a:t>
            </a:r>
            <a:r>
              <a:rPr kumimoji="1" lang="en-US" altLang="ja-JP" sz="800" dirty="0"/>
              <a:t>×××</a:t>
            </a:r>
          </a:p>
          <a:p>
            <a:r>
              <a:rPr lang="ja-JP" altLang="en-US" sz="800" dirty="0"/>
              <a:t>リース負債額　</a:t>
            </a:r>
            <a:r>
              <a:rPr lang="en-US" altLang="ja-JP" sz="800" dirty="0"/>
              <a:t>×××</a:t>
            </a:r>
          </a:p>
          <a:p>
            <a:r>
              <a:rPr kumimoji="1" lang="ja-JP" altLang="en-US" sz="800" dirty="0"/>
              <a:t>利息額　　　　</a:t>
            </a:r>
            <a:r>
              <a:rPr kumimoji="1" lang="en-US" altLang="ja-JP" sz="800" dirty="0"/>
              <a:t>×</a:t>
            </a:r>
            <a:r>
              <a:rPr lang="en-US" altLang="ja-JP" sz="800" dirty="0"/>
              <a:t>××</a:t>
            </a:r>
          </a:p>
          <a:p>
            <a:r>
              <a:rPr kumimoji="1" lang="ja-JP" altLang="en-US" sz="800" dirty="0"/>
              <a:t>消費税負債額　</a:t>
            </a:r>
            <a:r>
              <a:rPr kumimoji="1" lang="en-US" altLang="ja-JP" sz="800" dirty="0"/>
              <a:t>×××</a:t>
            </a:r>
          </a:p>
          <a:p>
            <a:r>
              <a:rPr lang="ja-JP" altLang="en-US" sz="800" dirty="0"/>
              <a:t>利益剰余金　　</a:t>
            </a:r>
            <a:r>
              <a:rPr lang="en-US" altLang="ja-JP" sz="800" dirty="0"/>
              <a:t>×××</a:t>
            </a:r>
            <a:endParaRPr kumimoji="1" lang="ja-JP" altLang="en-US" sz="800" dirty="0"/>
          </a:p>
        </p:txBody>
      </p:sp>
      <p:sp>
        <p:nvSpPr>
          <p:cNvPr id="59" name="四角形: 角を丸くする 58">
            <a:extLst>
              <a:ext uri="{FF2B5EF4-FFF2-40B4-BE49-F238E27FC236}">
                <a16:creationId xmlns:a16="http://schemas.microsoft.com/office/drawing/2014/main" id="{5BA125B7-C29E-B9C1-21DF-3576F1E4A0C7}"/>
              </a:ext>
            </a:extLst>
          </p:cNvPr>
          <p:cNvSpPr/>
          <p:nvPr/>
        </p:nvSpPr>
        <p:spPr>
          <a:xfrm>
            <a:off x="597250" y="1764444"/>
            <a:ext cx="7949499" cy="1606858"/>
          </a:xfrm>
          <a:prstGeom prst="roundRect">
            <a:avLst>
              <a:gd name="adj" fmla="val 793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3" name="テキスト ボックス 32">
            <a:extLst>
              <a:ext uri="{FF2B5EF4-FFF2-40B4-BE49-F238E27FC236}">
                <a16:creationId xmlns:a16="http://schemas.microsoft.com/office/drawing/2014/main" id="{78CA9B16-691C-A655-B2E7-067FB9348F5D}"/>
              </a:ext>
            </a:extLst>
          </p:cNvPr>
          <p:cNvSpPr txBox="1"/>
          <p:nvPr/>
        </p:nvSpPr>
        <p:spPr>
          <a:xfrm>
            <a:off x="974971" y="2077238"/>
            <a:ext cx="6710491" cy="307777"/>
          </a:xfrm>
          <a:prstGeom prst="rect">
            <a:avLst/>
          </a:prstGeom>
          <a:noFill/>
        </p:spPr>
        <p:txBody>
          <a:bodyPr wrap="none" rtlCol="0">
            <a:spAutoFit/>
          </a:bodyPr>
          <a:lstStyle/>
          <a:p>
            <a:r>
              <a:rPr lang="ja-JP" altLang="en-US" sz="1400" dirty="0"/>
              <a:t>１</a:t>
            </a:r>
            <a:r>
              <a:rPr lang="en-US" altLang="ja-JP" sz="1400" dirty="0"/>
              <a:t>.</a:t>
            </a:r>
            <a:r>
              <a:rPr kumimoji="1" lang="ja-JP" altLang="en-US" sz="1400" dirty="0"/>
              <a:t>割引計算利子率を変えることにより、</a:t>
            </a:r>
            <a:r>
              <a:rPr kumimoji="1" lang="ja-JP" altLang="en-US" sz="1400" b="1" dirty="0">
                <a:solidFill>
                  <a:srgbClr val="EE5500"/>
                </a:solidFill>
              </a:rPr>
              <a:t>複数パターンのシミュレーション</a:t>
            </a:r>
            <a:r>
              <a:rPr kumimoji="1" lang="ja-JP" altLang="en-US" sz="1400" dirty="0"/>
              <a:t>が可能</a:t>
            </a:r>
          </a:p>
        </p:txBody>
      </p:sp>
      <p:sp>
        <p:nvSpPr>
          <p:cNvPr id="34" name="テキスト ボックス 33">
            <a:extLst>
              <a:ext uri="{FF2B5EF4-FFF2-40B4-BE49-F238E27FC236}">
                <a16:creationId xmlns:a16="http://schemas.microsoft.com/office/drawing/2014/main" id="{02BF0102-B1B8-BED2-DF81-A349C635616A}"/>
              </a:ext>
            </a:extLst>
          </p:cNvPr>
          <p:cNvSpPr txBox="1"/>
          <p:nvPr/>
        </p:nvSpPr>
        <p:spPr>
          <a:xfrm>
            <a:off x="974971" y="2406330"/>
            <a:ext cx="3770584" cy="307777"/>
          </a:xfrm>
          <a:prstGeom prst="rect">
            <a:avLst/>
          </a:prstGeom>
          <a:noFill/>
        </p:spPr>
        <p:txBody>
          <a:bodyPr wrap="none" rtlCol="0">
            <a:spAutoFit/>
          </a:bodyPr>
          <a:lstStyle/>
          <a:p>
            <a:r>
              <a:rPr lang="ja-JP" altLang="en-US" sz="1400" dirty="0"/>
              <a:t>２</a:t>
            </a:r>
            <a:r>
              <a:rPr lang="en-US" altLang="ja-JP" sz="1400" dirty="0"/>
              <a:t>.</a:t>
            </a:r>
            <a:r>
              <a:rPr lang="ja-JP" altLang="en-US" sz="1400" b="1" dirty="0">
                <a:solidFill>
                  <a:srgbClr val="EE5500"/>
                </a:solidFill>
              </a:rPr>
              <a:t>任意の集計項目</a:t>
            </a:r>
            <a:r>
              <a:rPr lang="ja-JP" altLang="en-US" sz="1400" dirty="0"/>
              <a:t>の設定が可能（最大</a:t>
            </a:r>
            <a:r>
              <a:rPr lang="en-US" altLang="ja-JP" sz="1400" dirty="0"/>
              <a:t>5</a:t>
            </a:r>
            <a:r>
              <a:rPr lang="ja-JP" altLang="en-US" sz="1400" dirty="0"/>
              <a:t>つ）</a:t>
            </a:r>
            <a:endParaRPr lang="en-US" altLang="ja-JP" sz="1400" dirty="0"/>
          </a:p>
        </p:txBody>
      </p:sp>
      <p:sp>
        <p:nvSpPr>
          <p:cNvPr id="35" name="テキスト ボックス 34">
            <a:extLst>
              <a:ext uri="{FF2B5EF4-FFF2-40B4-BE49-F238E27FC236}">
                <a16:creationId xmlns:a16="http://schemas.microsoft.com/office/drawing/2014/main" id="{4510359B-9907-7C90-1512-FA09EF8D84B4}"/>
              </a:ext>
            </a:extLst>
          </p:cNvPr>
          <p:cNvSpPr txBox="1"/>
          <p:nvPr/>
        </p:nvSpPr>
        <p:spPr>
          <a:xfrm>
            <a:off x="974971" y="2735422"/>
            <a:ext cx="5735866" cy="307777"/>
          </a:xfrm>
          <a:prstGeom prst="rect">
            <a:avLst/>
          </a:prstGeom>
          <a:noFill/>
        </p:spPr>
        <p:txBody>
          <a:bodyPr wrap="none" rtlCol="0">
            <a:spAutoFit/>
          </a:bodyPr>
          <a:lstStyle/>
          <a:p>
            <a:r>
              <a:rPr lang="ja-JP" altLang="en-US" sz="1400" dirty="0"/>
              <a:t>３</a:t>
            </a:r>
            <a:r>
              <a:rPr lang="en-US" altLang="ja-JP" sz="1400" dirty="0"/>
              <a:t>. </a:t>
            </a:r>
            <a:r>
              <a:rPr lang="en-US" altLang="ja-JP" sz="1400" dirty="0" err="1"/>
              <a:t>SuperStream</a:t>
            </a:r>
            <a:r>
              <a:rPr lang="en-US" altLang="ja-JP" sz="1400" dirty="0"/>
              <a:t>-NX</a:t>
            </a:r>
            <a:r>
              <a:rPr lang="ja-JP" altLang="en-US" sz="1400" dirty="0"/>
              <a:t>固定資産管理を</a:t>
            </a:r>
            <a:r>
              <a:rPr lang="ja-JP" altLang="en-US" sz="1400" b="1" dirty="0">
                <a:solidFill>
                  <a:srgbClr val="EE5500"/>
                </a:solidFill>
              </a:rPr>
              <a:t>未購入／未使用</a:t>
            </a:r>
            <a:r>
              <a:rPr lang="ja-JP" altLang="en-US" sz="1400" dirty="0"/>
              <a:t>でも、利用可能</a:t>
            </a:r>
            <a:endParaRPr lang="en-US" altLang="ja-JP" sz="1400" dirty="0"/>
          </a:p>
        </p:txBody>
      </p:sp>
      <p:sp>
        <p:nvSpPr>
          <p:cNvPr id="37" name="テキスト ボックス 36">
            <a:extLst>
              <a:ext uri="{FF2B5EF4-FFF2-40B4-BE49-F238E27FC236}">
                <a16:creationId xmlns:a16="http://schemas.microsoft.com/office/drawing/2014/main" id="{0D2CB347-7877-D1B1-D133-77D270206743}"/>
              </a:ext>
            </a:extLst>
          </p:cNvPr>
          <p:cNvSpPr txBox="1"/>
          <p:nvPr/>
        </p:nvSpPr>
        <p:spPr>
          <a:xfrm>
            <a:off x="720093" y="1765060"/>
            <a:ext cx="1044773" cy="369332"/>
          </a:xfrm>
          <a:prstGeom prst="rect">
            <a:avLst/>
          </a:prstGeom>
          <a:noFill/>
        </p:spPr>
        <p:txBody>
          <a:bodyPr wrap="none" rtlCol="0">
            <a:spAutoFit/>
          </a:bodyPr>
          <a:lstStyle/>
          <a:p>
            <a:pPr>
              <a:lnSpc>
                <a:spcPct val="100000"/>
              </a:lnSpc>
            </a:pPr>
            <a:r>
              <a:rPr lang="en-US" altLang="ja-JP" b="1" dirty="0">
                <a:solidFill>
                  <a:schemeClr val="accent6"/>
                </a:solidFill>
                <a:latin typeface="メイリオ" panose="020B0604030504040204" pitchFamily="50" charset="-128"/>
                <a:ea typeface="メイリオ" panose="020B0604030504040204" pitchFamily="50" charset="-128"/>
              </a:rPr>
              <a:t>Point</a:t>
            </a:r>
            <a:r>
              <a:rPr lang="ja-JP" altLang="en-US" b="1" dirty="0">
                <a:solidFill>
                  <a:schemeClr val="accent6"/>
                </a:solidFill>
                <a:latin typeface="メイリオ" panose="020B0604030504040204" pitchFamily="50" charset="-128"/>
                <a:ea typeface="メイリオ" panose="020B0604030504040204" pitchFamily="50" charset="-128"/>
              </a:rPr>
              <a:t>！</a:t>
            </a:r>
            <a:endParaRPr lang="en-US" altLang="ja-JP" b="1" i="0" u="none" strike="noStrike" dirty="0">
              <a:solidFill>
                <a:schemeClr val="accent6"/>
              </a:solidFill>
              <a:effectLst/>
              <a:ea typeface="メイリオ" panose="020B0604030504040204" pitchFamily="50" charset="-128"/>
            </a:endParaRPr>
          </a:p>
        </p:txBody>
      </p:sp>
      <p:sp>
        <p:nvSpPr>
          <p:cNvPr id="7" name="テキスト ボックス 6">
            <a:extLst>
              <a:ext uri="{FF2B5EF4-FFF2-40B4-BE49-F238E27FC236}">
                <a16:creationId xmlns:a16="http://schemas.microsoft.com/office/drawing/2014/main" id="{2AEDFDFC-328B-09A8-1121-3E7FC7B86CCE}"/>
              </a:ext>
            </a:extLst>
          </p:cNvPr>
          <p:cNvSpPr txBox="1"/>
          <p:nvPr/>
        </p:nvSpPr>
        <p:spPr>
          <a:xfrm>
            <a:off x="971971" y="3064514"/>
            <a:ext cx="6947736" cy="307777"/>
          </a:xfrm>
          <a:prstGeom prst="rect">
            <a:avLst/>
          </a:prstGeom>
          <a:noFill/>
        </p:spPr>
        <p:txBody>
          <a:bodyPr wrap="none" rtlCol="0">
            <a:spAutoFit/>
          </a:bodyPr>
          <a:lstStyle/>
          <a:p>
            <a:r>
              <a:rPr lang="ja-JP" altLang="en-US" sz="1400" dirty="0"/>
              <a:t>４</a:t>
            </a:r>
            <a:r>
              <a:rPr lang="en-US" altLang="ja-JP" sz="1400" dirty="0"/>
              <a:t>.</a:t>
            </a:r>
            <a:r>
              <a:rPr kumimoji="1" lang="en-US" altLang="ja-JP" sz="1400" b="1" dirty="0">
                <a:solidFill>
                  <a:srgbClr val="EE5500"/>
                </a:solidFill>
              </a:rPr>
              <a:t>SuperStream-NX</a:t>
            </a:r>
            <a:r>
              <a:rPr lang="ja-JP" altLang="en-US" sz="1400" b="1" dirty="0">
                <a:solidFill>
                  <a:srgbClr val="EE5500"/>
                </a:solidFill>
              </a:rPr>
              <a:t>固定資産管理</a:t>
            </a:r>
            <a:r>
              <a:rPr lang="ja-JP" altLang="en-US" sz="1400" dirty="0"/>
              <a:t>と</a:t>
            </a:r>
            <a:r>
              <a:rPr lang="ja-JP" altLang="en-US" sz="1400" b="1" dirty="0">
                <a:solidFill>
                  <a:srgbClr val="EE5500"/>
                </a:solidFill>
              </a:rPr>
              <a:t>連携</a:t>
            </a:r>
            <a:r>
              <a:rPr lang="ja-JP" altLang="en-US" sz="1400" dirty="0"/>
              <a:t>し情報取得が可能（データ変換ツール）</a:t>
            </a:r>
            <a:endParaRPr lang="en-US" altLang="ja-JP" sz="1400" dirty="0"/>
          </a:p>
        </p:txBody>
      </p:sp>
    </p:spTree>
    <p:extLst>
      <p:ext uri="{BB962C8B-B14F-4D97-AF65-F5344CB8AC3E}">
        <p14:creationId xmlns:p14="http://schemas.microsoft.com/office/powerpoint/2010/main" val="233165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8</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02</a:t>
            </a:r>
            <a:br>
              <a:rPr kumimoji="1" lang="en-US" altLang="ja-JP" dirty="0"/>
            </a:br>
            <a:r>
              <a:rPr kumimoji="1" lang="ja-JP" altLang="en-US" dirty="0"/>
              <a:t>新リース会計基準対応</a:t>
            </a:r>
            <a:br>
              <a:rPr kumimoji="1" lang="en-US" altLang="ja-JP" dirty="0"/>
            </a:br>
            <a:r>
              <a:rPr kumimoji="1" lang="ja-JP" altLang="en-US" dirty="0"/>
              <a:t>実装予定機能</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46977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F01752-FFF9-DD2E-4E52-2A9B28804D41}"/>
              </a:ext>
            </a:extLst>
          </p:cNvPr>
          <p:cNvSpPr>
            <a:spLocks noGrp="1"/>
          </p:cNvSpPr>
          <p:nvPr>
            <p:ph type="title"/>
          </p:nvPr>
        </p:nvSpPr>
        <p:spPr/>
        <p:txBody>
          <a:bodyPr/>
          <a:lstStyle/>
          <a:p>
            <a:r>
              <a:rPr kumimoji="1" lang="ja-JP" altLang="en-US" dirty="0"/>
              <a:t>実装予定機能</a:t>
            </a:r>
          </a:p>
        </p:txBody>
      </p:sp>
      <p:sp>
        <p:nvSpPr>
          <p:cNvPr id="3" name="テキスト プレースホルダー 2">
            <a:extLst>
              <a:ext uri="{FF2B5EF4-FFF2-40B4-BE49-F238E27FC236}">
                <a16:creationId xmlns:a16="http://schemas.microsoft.com/office/drawing/2014/main" id="{93F06F1C-EC82-6F6A-7474-1CB1BD78BE85}"/>
              </a:ext>
            </a:extLst>
          </p:cNvPr>
          <p:cNvSpPr>
            <a:spLocks noGrp="1"/>
          </p:cNvSpPr>
          <p:nvPr>
            <p:ph type="body" sz="quarter" idx="16"/>
          </p:nvPr>
        </p:nvSpPr>
        <p:spPr/>
        <p:txBody>
          <a:bodyPr/>
          <a:lstStyle/>
          <a:p>
            <a:r>
              <a:rPr kumimoji="1" lang="ja-JP" altLang="en-US" dirty="0"/>
              <a:t>ポイント機能のご紹介</a:t>
            </a:r>
          </a:p>
        </p:txBody>
      </p:sp>
      <p:sp>
        <p:nvSpPr>
          <p:cNvPr id="5" name="スライド番号プレースホルダー 4">
            <a:extLst>
              <a:ext uri="{FF2B5EF4-FFF2-40B4-BE49-F238E27FC236}">
                <a16:creationId xmlns:a16="http://schemas.microsoft.com/office/drawing/2014/main" id="{15FA16FC-8E9A-E430-93D6-5E60936DFDA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0D0709E-E062-7126-4E0F-026691D39E6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正方形/長方形 9">
            <a:extLst>
              <a:ext uri="{FF2B5EF4-FFF2-40B4-BE49-F238E27FC236}">
                <a16:creationId xmlns:a16="http://schemas.microsoft.com/office/drawing/2014/main" id="{84A59A2B-E804-C00E-51B9-CD9C00EFFC7F}"/>
              </a:ext>
            </a:extLst>
          </p:cNvPr>
          <p:cNvSpPr/>
          <p:nvPr/>
        </p:nvSpPr>
        <p:spPr>
          <a:xfrm>
            <a:off x="468000" y="972000"/>
            <a:ext cx="3960000" cy="1908000"/>
          </a:xfrm>
          <a:prstGeom prst="rect">
            <a:avLst/>
          </a:prstGeom>
          <a:solidFill>
            <a:schemeClr val="accent6">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endParaRPr>
          </a:p>
          <a:p>
            <a:endParaRPr lang="en-US" altLang="ja-JP" dirty="0">
              <a:solidFill>
                <a:schemeClr val="tx1"/>
              </a:solidFill>
            </a:endParaRPr>
          </a:p>
        </p:txBody>
      </p:sp>
      <p:sp>
        <p:nvSpPr>
          <p:cNvPr id="11" name="テキスト プレースホルダー 2">
            <a:extLst>
              <a:ext uri="{FF2B5EF4-FFF2-40B4-BE49-F238E27FC236}">
                <a16:creationId xmlns:a16="http://schemas.microsoft.com/office/drawing/2014/main" id="{941DEBC7-A8E0-AF8E-4D9D-D2E7617E292D}"/>
              </a:ext>
            </a:extLst>
          </p:cNvPr>
          <p:cNvSpPr txBox="1">
            <a:spLocks/>
          </p:cNvSpPr>
          <p:nvPr/>
        </p:nvSpPr>
        <p:spPr>
          <a:xfrm>
            <a:off x="465349" y="1455233"/>
            <a:ext cx="3744416" cy="1512561"/>
          </a:xfrm>
          <a:prstGeom prst="rect">
            <a:avLst/>
          </a:prstGeom>
        </p:spPr>
        <p:txBody>
          <a:bodyPr wrap="none" lIns="0" tIns="0" rIns="0" bIns="0"/>
          <a:lstStyle/>
          <a:p>
            <a:pPr>
              <a:lnSpc>
                <a:spcPts val="2700"/>
              </a:lnSpc>
              <a:buClr>
                <a:prstClr val="white">
                  <a:lumMod val="65000"/>
                </a:prstClr>
              </a:buClr>
              <a:defRPr/>
            </a:pPr>
            <a:r>
              <a:rPr lang="ja-JP" altLang="en-US" sz="1600" b="1" dirty="0">
                <a:solidFill>
                  <a:schemeClr val="accent6"/>
                </a:solidFill>
                <a:latin typeface="メイリオ" pitchFamily="50" charset="-128"/>
                <a:ea typeface="メイリオ" pitchFamily="50" charset="-128"/>
                <a:cs typeface="メイリオ" pitchFamily="50" charset="-128"/>
              </a:rPr>
              <a:t>・</a:t>
            </a:r>
            <a:r>
              <a:rPr lang="ja-JP" altLang="en-US" sz="1600" dirty="0">
                <a:solidFill>
                  <a:schemeClr val="accent6"/>
                </a:solidFill>
                <a:cs typeface="メイリオ" pitchFamily="50" charset="-128"/>
              </a:rPr>
              <a:t>登録内容を基にリース種類を自動判定</a:t>
            </a:r>
            <a:endParaRPr lang="en-US" altLang="ja-JP" sz="1600" dirty="0">
              <a:solidFill>
                <a:schemeClr val="accent6"/>
              </a:solidFill>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・少額リースの判別基準など</a:t>
            </a:r>
            <a:endParaRPr lang="en-US" altLang="ja-JP" sz="1600" dirty="0">
              <a:solidFill>
                <a:schemeClr val="accent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　会社独自の方針を登録することが可能</a:t>
            </a:r>
            <a:endParaRPr lang="en-US" altLang="ja-JP" sz="1600" dirty="0">
              <a:solidFill>
                <a:schemeClr val="accent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　→</a:t>
            </a:r>
            <a:r>
              <a:rPr lang="ja-JP" altLang="en-US" sz="1600" b="1" dirty="0">
                <a:solidFill>
                  <a:srgbClr val="DF5656"/>
                </a:solidFill>
              </a:rPr>
              <a:t>リース契約の登録ミスを防止</a:t>
            </a:r>
            <a:endParaRPr lang="en-US" altLang="ja-JP" sz="1600" b="1" dirty="0">
              <a:solidFill>
                <a:srgbClr val="DF5656"/>
              </a:solidFill>
              <a:latin typeface="メイリオ" pitchFamily="50" charset="-128"/>
              <a:ea typeface="メイリオ" pitchFamily="50" charset="-128"/>
              <a:cs typeface="メイリオ" pitchFamily="50" charset="-128"/>
            </a:endParaRPr>
          </a:p>
        </p:txBody>
      </p:sp>
      <p:sp>
        <p:nvSpPr>
          <p:cNvPr id="12" name="テキスト ボックス 11">
            <a:extLst>
              <a:ext uri="{FF2B5EF4-FFF2-40B4-BE49-F238E27FC236}">
                <a16:creationId xmlns:a16="http://schemas.microsoft.com/office/drawing/2014/main" id="{5F99C08E-EDE3-A86A-9C10-9C136A184F5F}"/>
              </a:ext>
            </a:extLst>
          </p:cNvPr>
          <p:cNvSpPr txBox="1"/>
          <p:nvPr/>
        </p:nvSpPr>
        <p:spPr>
          <a:xfrm>
            <a:off x="1473920" y="1045238"/>
            <a:ext cx="2774040" cy="400110"/>
          </a:xfrm>
          <a:prstGeom prst="rect">
            <a:avLst/>
          </a:prstGeom>
          <a:noFill/>
          <a:ln>
            <a:noFill/>
          </a:ln>
        </p:spPr>
        <p:txBody>
          <a:bodyPr wrap="square" rtlCol="0">
            <a:spAutoFit/>
          </a:bodyPr>
          <a:lstStyle/>
          <a:p>
            <a:r>
              <a:rPr lang="ja-JP" altLang="en-US" sz="2000" b="1" dirty="0">
                <a:solidFill>
                  <a:schemeClr val="accent6"/>
                </a:solidFill>
              </a:rPr>
              <a:t>取引分類の自動判定</a:t>
            </a:r>
          </a:p>
        </p:txBody>
      </p:sp>
      <p:sp>
        <p:nvSpPr>
          <p:cNvPr id="21" name="Freeform 48">
            <a:extLst>
              <a:ext uri="{FF2B5EF4-FFF2-40B4-BE49-F238E27FC236}">
                <a16:creationId xmlns:a16="http://schemas.microsoft.com/office/drawing/2014/main" id="{FCBFFD7C-726F-B26B-F330-FCECC3AD0385}"/>
              </a:ext>
            </a:extLst>
          </p:cNvPr>
          <p:cNvSpPr>
            <a:spLocks noEditPoints="1"/>
          </p:cNvSpPr>
          <p:nvPr/>
        </p:nvSpPr>
        <p:spPr bwMode="auto">
          <a:xfrm>
            <a:off x="827155" y="967462"/>
            <a:ext cx="466725" cy="468313"/>
          </a:xfrm>
          <a:custGeom>
            <a:avLst/>
            <a:gdLst>
              <a:gd name="T0" fmla="*/ 433 w 491"/>
              <a:gd name="T1" fmla="*/ 319 h 492"/>
              <a:gd name="T2" fmla="*/ 445 w 491"/>
              <a:gd name="T3" fmla="*/ 392 h 492"/>
              <a:gd name="T4" fmla="*/ 382 w 491"/>
              <a:gd name="T5" fmla="*/ 374 h 492"/>
              <a:gd name="T6" fmla="*/ 371 w 491"/>
              <a:gd name="T7" fmla="*/ 403 h 492"/>
              <a:gd name="T8" fmla="*/ 345 w 491"/>
              <a:gd name="T9" fmla="*/ 472 h 492"/>
              <a:gd name="T10" fmla="*/ 302 w 491"/>
              <a:gd name="T11" fmla="*/ 425 h 492"/>
              <a:gd name="T12" fmla="*/ 276 w 491"/>
              <a:gd name="T13" fmla="*/ 445 h 492"/>
              <a:gd name="T14" fmla="*/ 218 w 491"/>
              <a:gd name="T15" fmla="*/ 492 h 492"/>
              <a:gd name="T16" fmla="*/ 204 w 491"/>
              <a:gd name="T17" fmla="*/ 429 h 492"/>
              <a:gd name="T18" fmla="*/ 172 w 491"/>
              <a:gd name="T19" fmla="*/ 433 h 492"/>
              <a:gd name="T20" fmla="*/ 99 w 491"/>
              <a:gd name="T21" fmla="*/ 445 h 492"/>
              <a:gd name="T22" fmla="*/ 118 w 491"/>
              <a:gd name="T23" fmla="*/ 383 h 492"/>
              <a:gd name="T24" fmla="*/ 89 w 491"/>
              <a:gd name="T25" fmla="*/ 372 h 492"/>
              <a:gd name="T26" fmla="*/ 19 w 491"/>
              <a:gd name="T27" fmla="*/ 345 h 492"/>
              <a:gd name="T28" fmla="*/ 67 w 491"/>
              <a:gd name="T29" fmla="*/ 302 h 492"/>
              <a:gd name="T30" fmla="*/ 47 w 491"/>
              <a:gd name="T31" fmla="*/ 276 h 492"/>
              <a:gd name="T32" fmla="*/ 0 w 491"/>
              <a:gd name="T33" fmla="*/ 219 h 492"/>
              <a:gd name="T34" fmla="*/ 63 w 491"/>
              <a:gd name="T35" fmla="*/ 204 h 492"/>
              <a:gd name="T36" fmla="*/ 58 w 491"/>
              <a:gd name="T37" fmla="*/ 173 h 492"/>
              <a:gd name="T38" fmla="*/ 46 w 491"/>
              <a:gd name="T39" fmla="*/ 100 h 492"/>
              <a:gd name="T40" fmla="*/ 109 w 491"/>
              <a:gd name="T41" fmla="*/ 118 h 492"/>
              <a:gd name="T42" fmla="*/ 120 w 491"/>
              <a:gd name="T43" fmla="*/ 89 h 492"/>
              <a:gd name="T44" fmla="*/ 146 w 491"/>
              <a:gd name="T45" fmla="*/ 20 h 492"/>
              <a:gd name="T46" fmla="*/ 190 w 491"/>
              <a:gd name="T47" fmla="*/ 67 h 492"/>
              <a:gd name="T48" fmla="*/ 215 w 491"/>
              <a:gd name="T49" fmla="*/ 47 h 492"/>
              <a:gd name="T50" fmla="*/ 273 w 491"/>
              <a:gd name="T51" fmla="*/ 0 h 492"/>
              <a:gd name="T52" fmla="*/ 288 w 491"/>
              <a:gd name="T53" fmla="*/ 63 h 492"/>
              <a:gd name="T54" fmla="*/ 319 w 491"/>
              <a:gd name="T55" fmla="*/ 59 h 492"/>
              <a:gd name="T56" fmla="*/ 392 w 491"/>
              <a:gd name="T57" fmla="*/ 47 h 492"/>
              <a:gd name="T58" fmla="*/ 374 w 491"/>
              <a:gd name="T59" fmla="*/ 109 h 492"/>
              <a:gd name="T60" fmla="*/ 403 w 491"/>
              <a:gd name="T61" fmla="*/ 120 h 492"/>
              <a:gd name="T62" fmla="*/ 472 w 491"/>
              <a:gd name="T63" fmla="*/ 147 h 492"/>
              <a:gd name="T64" fmla="*/ 424 w 491"/>
              <a:gd name="T65" fmla="*/ 190 h 492"/>
              <a:gd name="T66" fmla="*/ 445 w 491"/>
              <a:gd name="T67" fmla="*/ 216 h 492"/>
              <a:gd name="T68" fmla="*/ 491 w 491"/>
              <a:gd name="T69" fmla="*/ 273 h 492"/>
              <a:gd name="T70" fmla="*/ 428 w 491"/>
              <a:gd name="T71" fmla="*/ 288 h 492"/>
              <a:gd name="T72" fmla="*/ 246 w 491"/>
              <a:gd name="T73" fmla="*/ 138 h 492"/>
              <a:gd name="T74" fmla="*/ 246 w 491"/>
              <a:gd name="T75" fmla="*/ 354 h 492"/>
              <a:gd name="T76" fmla="*/ 246 w 491"/>
              <a:gd name="T77" fmla="*/ 13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1" h="492">
                <a:moveTo>
                  <a:pt x="424" y="302"/>
                </a:moveTo>
                <a:cubicBezTo>
                  <a:pt x="423" y="309"/>
                  <a:pt x="426" y="315"/>
                  <a:pt x="433" y="319"/>
                </a:cubicBezTo>
                <a:cubicBezTo>
                  <a:pt x="472" y="345"/>
                  <a:pt x="472" y="345"/>
                  <a:pt x="472" y="345"/>
                </a:cubicBezTo>
                <a:cubicBezTo>
                  <a:pt x="445" y="392"/>
                  <a:pt x="445" y="392"/>
                  <a:pt x="445" y="392"/>
                </a:cubicBezTo>
                <a:cubicBezTo>
                  <a:pt x="403" y="372"/>
                  <a:pt x="403" y="372"/>
                  <a:pt x="403" y="372"/>
                </a:cubicBezTo>
                <a:cubicBezTo>
                  <a:pt x="395" y="368"/>
                  <a:pt x="387" y="369"/>
                  <a:pt x="382" y="374"/>
                </a:cubicBezTo>
                <a:cubicBezTo>
                  <a:pt x="379" y="377"/>
                  <a:pt x="377" y="380"/>
                  <a:pt x="374" y="383"/>
                </a:cubicBezTo>
                <a:cubicBezTo>
                  <a:pt x="368" y="388"/>
                  <a:pt x="367" y="395"/>
                  <a:pt x="371" y="403"/>
                </a:cubicBezTo>
                <a:cubicBezTo>
                  <a:pt x="392" y="445"/>
                  <a:pt x="392" y="445"/>
                  <a:pt x="392" y="445"/>
                </a:cubicBezTo>
                <a:cubicBezTo>
                  <a:pt x="345" y="472"/>
                  <a:pt x="345" y="472"/>
                  <a:pt x="345" y="472"/>
                </a:cubicBezTo>
                <a:cubicBezTo>
                  <a:pt x="319" y="433"/>
                  <a:pt x="319" y="433"/>
                  <a:pt x="319" y="433"/>
                </a:cubicBezTo>
                <a:cubicBezTo>
                  <a:pt x="314" y="426"/>
                  <a:pt x="308" y="424"/>
                  <a:pt x="302" y="425"/>
                </a:cubicBezTo>
                <a:cubicBezTo>
                  <a:pt x="297" y="426"/>
                  <a:pt x="292" y="427"/>
                  <a:pt x="288" y="429"/>
                </a:cubicBezTo>
                <a:cubicBezTo>
                  <a:pt x="281" y="430"/>
                  <a:pt x="276" y="436"/>
                  <a:pt x="276" y="445"/>
                </a:cubicBezTo>
                <a:cubicBezTo>
                  <a:pt x="273" y="492"/>
                  <a:pt x="273" y="492"/>
                  <a:pt x="273" y="492"/>
                </a:cubicBezTo>
                <a:cubicBezTo>
                  <a:pt x="218" y="492"/>
                  <a:pt x="218" y="492"/>
                  <a:pt x="218" y="492"/>
                </a:cubicBezTo>
                <a:cubicBezTo>
                  <a:pt x="215" y="445"/>
                  <a:pt x="215" y="445"/>
                  <a:pt x="215" y="445"/>
                </a:cubicBezTo>
                <a:cubicBezTo>
                  <a:pt x="215" y="436"/>
                  <a:pt x="210" y="430"/>
                  <a:pt x="204" y="429"/>
                </a:cubicBezTo>
                <a:cubicBezTo>
                  <a:pt x="199" y="427"/>
                  <a:pt x="194" y="426"/>
                  <a:pt x="190" y="425"/>
                </a:cubicBezTo>
                <a:cubicBezTo>
                  <a:pt x="183" y="424"/>
                  <a:pt x="177" y="426"/>
                  <a:pt x="172" y="433"/>
                </a:cubicBezTo>
                <a:cubicBezTo>
                  <a:pt x="146" y="472"/>
                  <a:pt x="146" y="472"/>
                  <a:pt x="146" y="472"/>
                </a:cubicBezTo>
                <a:cubicBezTo>
                  <a:pt x="99" y="445"/>
                  <a:pt x="99" y="445"/>
                  <a:pt x="99" y="445"/>
                </a:cubicBezTo>
                <a:cubicBezTo>
                  <a:pt x="120" y="403"/>
                  <a:pt x="120" y="403"/>
                  <a:pt x="120" y="403"/>
                </a:cubicBezTo>
                <a:cubicBezTo>
                  <a:pt x="124" y="395"/>
                  <a:pt x="123" y="388"/>
                  <a:pt x="118" y="383"/>
                </a:cubicBezTo>
                <a:cubicBezTo>
                  <a:pt x="115" y="380"/>
                  <a:pt x="112" y="377"/>
                  <a:pt x="109" y="374"/>
                </a:cubicBezTo>
                <a:cubicBezTo>
                  <a:pt x="104" y="369"/>
                  <a:pt x="97" y="368"/>
                  <a:pt x="89" y="372"/>
                </a:cubicBezTo>
                <a:cubicBezTo>
                  <a:pt x="46" y="392"/>
                  <a:pt x="46" y="392"/>
                  <a:pt x="46" y="392"/>
                </a:cubicBezTo>
                <a:cubicBezTo>
                  <a:pt x="19" y="345"/>
                  <a:pt x="19" y="345"/>
                  <a:pt x="19" y="345"/>
                </a:cubicBezTo>
                <a:cubicBezTo>
                  <a:pt x="58" y="319"/>
                  <a:pt x="58" y="319"/>
                  <a:pt x="58" y="319"/>
                </a:cubicBezTo>
                <a:cubicBezTo>
                  <a:pt x="65" y="315"/>
                  <a:pt x="68" y="309"/>
                  <a:pt x="67" y="302"/>
                </a:cubicBezTo>
                <a:cubicBezTo>
                  <a:pt x="65" y="297"/>
                  <a:pt x="64" y="293"/>
                  <a:pt x="63" y="288"/>
                </a:cubicBezTo>
                <a:cubicBezTo>
                  <a:pt x="61" y="281"/>
                  <a:pt x="56" y="277"/>
                  <a:pt x="47" y="276"/>
                </a:cubicBezTo>
                <a:cubicBezTo>
                  <a:pt x="0" y="273"/>
                  <a:pt x="0" y="273"/>
                  <a:pt x="0" y="273"/>
                </a:cubicBezTo>
                <a:cubicBezTo>
                  <a:pt x="0" y="219"/>
                  <a:pt x="0" y="219"/>
                  <a:pt x="0" y="219"/>
                </a:cubicBezTo>
                <a:cubicBezTo>
                  <a:pt x="47" y="216"/>
                  <a:pt x="47" y="216"/>
                  <a:pt x="47" y="216"/>
                </a:cubicBezTo>
                <a:cubicBezTo>
                  <a:pt x="56" y="215"/>
                  <a:pt x="61" y="211"/>
                  <a:pt x="63" y="204"/>
                </a:cubicBezTo>
                <a:cubicBezTo>
                  <a:pt x="64" y="199"/>
                  <a:pt x="65" y="195"/>
                  <a:pt x="67" y="190"/>
                </a:cubicBezTo>
                <a:cubicBezTo>
                  <a:pt x="68" y="183"/>
                  <a:pt x="65" y="177"/>
                  <a:pt x="58" y="173"/>
                </a:cubicBezTo>
                <a:cubicBezTo>
                  <a:pt x="19" y="147"/>
                  <a:pt x="19" y="147"/>
                  <a:pt x="19" y="147"/>
                </a:cubicBezTo>
                <a:cubicBezTo>
                  <a:pt x="46" y="100"/>
                  <a:pt x="46" y="100"/>
                  <a:pt x="46" y="100"/>
                </a:cubicBezTo>
                <a:cubicBezTo>
                  <a:pt x="89" y="120"/>
                  <a:pt x="89" y="120"/>
                  <a:pt x="89" y="120"/>
                </a:cubicBezTo>
                <a:cubicBezTo>
                  <a:pt x="97" y="124"/>
                  <a:pt x="104" y="123"/>
                  <a:pt x="109" y="118"/>
                </a:cubicBezTo>
                <a:cubicBezTo>
                  <a:pt x="112" y="115"/>
                  <a:pt x="115" y="112"/>
                  <a:pt x="118" y="109"/>
                </a:cubicBezTo>
                <a:cubicBezTo>
                  <a:pt x="123" y="104"/>
                  <a:pt x="124" y="97"/>
                  <a:pt x="120" y="89"/>
                </a:cubicBezTo>
                <a:cubicBezTo>
                  <a:pt x="99" y="47"/>
                  <a:pt x="99" y="47"/>
                  <a:pt x="99" y="47"/>
                </a:cubicBezTo>
                <a:cubicBezTo>
                  <a:pt x="146" y="20"/>
                  <a:pt x="146" y="20"/>
                  <a:pt x="146" y="20"/>
                </a:cubicBezTo>
                <a:cubicBezTo>
                  <a:pt x="172" y="59"/>
                  <a:pt x="172" y="59"/>
                  <a:pt x="172" y="59"/>
                </a:cubicBezTo>
                <a:cubicBezTo>
                  <a:pt x="177" y="66"/>
                  <a:pt x="183" y="68"/>
                  <a:pt x="190" y="67"/>
                </a:cubicBezTo>
                <a:cubicBezTo>
                  <a:pt x="194" y="66"/>
                  <a:pt x="199" y="65"/>
                  <a:pt x="204" y="63"/>
                </a:cubicBezTo>
                <a:cubicBezTo>
                  <a:pt x="210" y="61"/>
                  <a:pt x="215" y="56"/>
                  <a:pt x="215" y="47"/>
                </a:cubicBezTo>
                <a:cubicBezTo>
                  <a:pt x="218" y="0"/>
                  <a:pt x="218" y="0"/>
                  <a:pt x="218" y="0"/>
                </a:cubicBezTo>
                <a:cubicBezTo>
                  <a:pt x="273" y="0"/>
                  <a:pt x="273" y="0"/>
                  <a:pt x="273" y="0"/>
                </a:cubicBezTo>
                <a:cubicBezTo>
                  <a:pt x="276" y="47"/>
                  <a:pt x="276" y="47"/>
                  <a:pt x="276" y="47"/>
                </a:cubicBezTo>
                <a:cubicBezTo>
                  <a:pt x="276" y="56"/>
                  <a:pt x="281" y="61"/>
                  <a:pt x="288" y="63"/>
                </a:cubicBezTo>
                <a:cubicBezTo>
                  <a:pt x="292" y="65"/>
                  <a:pt x="297" y="66"/>
                  <a:pt x="302" y="67"/>
                </a:cubicBezTo>
                <a:cubicBezTo>
                  <a:pt x="308" y="68"/>
                  <a:pt x="314" y="66"/>
                  <a:pt x="319" y="59"/>
                </a:cubicBezTo>
                <a:cubicBezTo>
                  <a:pt x="345" y="20"/>
                  <a:pt x="345" y="20"/>
                  <a:pt x="345" y="20"/>
                </a:cubicBezTo>
                <a:cubicBezTo>
                  <a:pt x="392" y="47"/>
                  <a:pt x="392" y="47"/>
                  <a:pt x="392" y="47"/>
                </a:cubicBezTo>
                <a:cubicBezTo>
                  <a:pt x="371" y="89"/>
                  <a:pt x="371" y="89"/>
                  <a:pt x="371" y="89"/>
                </a:cubicBezTo>
                <a:cubicBezTo>
                  <a:pt x="367" y="97"/>
                  <a:pt x="368" y="104"/>
                  <a:pt x="374" y="109"/>
                </a:cubicBezTo>
                <a:cubicBezTo>
                  <a:pt x="377" y="112"/>
                  <a:pt x="379" y="115"/>
                  <a:pt x="382" y="118"/>
                </a:cubicBezTo>
                <a:cubicBezTo>
                  <a:pt x="387" y="123"/>
                  <a:pt x="395" y="124"/>
                  <a:pt x="403" y="120"/>
                </a:cubicBezTo>
                <a:cubicBezTo>
                  <a:pt x="445" y="100"/>
                  <a:pt x="445" y="100"/>
                  <a:pt x="445" y="100"/>
                </a:cubicBezTo>
                <a:cubicBezTo>
                  <a:pt x="472" y="147"/>
                  <a:pt x="472" y="147"/>
                  <a:pt x="472" y="147"/>
                </a:cubicBezTo>
                <a:cubicBezTo>
                  <a:pt x="433" y="173"/>
                  <a:pt x="433" y="173"/>
                  <a:pt x="433" y="173"/>
                </a:cubicBezTo>
                <a:cubicBezTo>
                  <a:pt x="426" y="177"/>
                  <a:pt x="423" y="183"/>
                  <a:pt x="424" y="190"/>
                </a:cubicBezTo>
                <a:cubicBezTo>
                  <a:pt x="426" y="195"/>
                  <a:pt x="427" y="199"/>
                  <a:pt x="428" y="204"/>
                </a:cubicBezTo>
                <a:cubicBezTo>
                  <a:pt x="430" y="211"/>
                  <a:pt x="436" y="215"/>
                  <a:pt x="445" y="216"/>
                </a:cubicBezTo>
                <a:cubicBezTo>
                  <a:pt x="491" y="219"/>
                  <a:pt x="491" y="219"/>
                  <a:pt x="491" y="219"/>
                </a:cubicBezTo>
                <a:cubicBezTo>
                  <a:pt x="491" y="273"/>
                  <a:pt x="491" y="273"/>
                  <a:pt x="491" y="273"/>
                </a:cubicBezTo>
                <a:cubicBezTo>
                  <a:pt x="445" y="276"/>
                  <a:pt x="445" y="276"/>
                  <a:pt x="445" y="276"/>
                </a:cubicBezTo>
                <a:cubicBezTo>
                  <a:pt x="436" y="277"/>
                  <a:pt x="430" y="281"/>
                  <a:pt x="428" y="288"/>
                </a:cubicBezTo>
                <a:cubicBezTo>
                  <a:pt x="427" y="293"/>
                  <a:pt x="426" y="297"/>
                  <a:pt x="424" y="302"/>
                </a:cubicBezTo>
                <a:close/>
                <a:moveTo>
                  <a:pt x="246" y="138"/>
                </a:moveTo>
                <a:cubicBezTo>
                  <a:pt x="186" y="138"/>
                  <a:pt x="138" y="186"/>
                  <a:pt x="138" y="246"/>
                </a:cubicBezTo>
                <a:cubicBezTo>
                  <a:pt x="138" y="306"/>
                  <a:pt x="186" y="354"/>
                  <a:pt x="246" y="354"/>
                </a:cubicBezTo>
                <a:cubicBezTo>
                  <a:pt x="305" y="354"/>
                  <a:pt x="354" y="306"/>
                  <a:pt x="354" y="246"/>
                </a:cubicBezTo>
                <a:cubicBezTo>
                  <a:pt x="354" y="186"/>
                  <a:pt x="305" y="138"/>
                  <a:pt x="246" y="13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33" name="グループ化 32">
            <a:extLst>
              <a:ext uri="{FF2B5EF4-FFF2-40B4-BE49-F238E27FC236}">
                <a16:creationId xmlns:a16="http://schemas.microsoft.com/office/drawing/2014/main" id="{68019A8C-9BAA-8CBB-D842-B1716495ACAB}"/>
              </a:ext>
            </a:extLst>
          </p:cNvPr>
          <p:cNvGrpSpPr/>
          <p:nvPr/>
        </p:nvGrpSpPr>
        <p:grpSpPr>
          <a:xfrm>
            <a:off x="465349" y="2967794"/>
            <a:ext cx="3996456" cy="2038881"/>
            <a:chOff x="4680000" y="972000"/>
            <a:chExt cx="3996456" cy="2038881"/>
          </a:xfrm>
        </p:grpSpPr>
        <p:sp>
          <p:nvSpPr>
            <p:cNvPr id="9" name="正方形/長方形 8">
              <a:extLst>
                <a:ext uri="{FF2B5EF4-FFF2-40B4-BE49-F238E27FC236}">
                  <a16:creationId xmlns:a16="http://schemas.microsoft.com/office/drawing/2014/main" id="{DB920345-F649-4705-3510-BB08D1344D66}"/>
                </a:ext>
              </a:extLst>
            </p:cNvPr>
            <p:cNvSpPr/>
            <p:nvPr/>
          </p:nvSpPr>
          <p:spPr>
            <a:xfrm>
              <a:off x="4680000" y="972000"/>
              <a:ext cx="3960000" cy="1908000"/>
            </a:xfrm>
            <a:prstGeom prst="rect">
              <a:avLst/>
            </a:prstGeom>
            <a:solidFill>
              <a:srgbClr val="E5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74196BD-2244-CC5D-E52C-8193665C6C83}"/>
                </a:ext>
              </a:extLst>
            </p:cNvPr>
            <p:cNvSpPr txBox="1"/>
            <p:nvPr/>
          </p:nvSpPr>
          <p:spPr>
            <a:xfrm>
              <a:off x="5796456" y="1075775"/>
              <a:ext cx="2880000" cy="400110"/>
            </a:xfrm>
            <a:prstGeom prst="rect">
              <a:avLst/>
            </a:prstGeom>
            <a:noFill/>
          </p:spPr>
          <p:txBody>
            <a:bodyPr wrap="square" rtlCol="0">
              <a:spAutoFit/>
            </a:bodyPr>
            <a:lstStyle/>
            <a:p>
              <a:pPr lvl="0">
                <a:defRPr/>
              </a:pPr>
              <a:r>
                <a:rPr kumimoji="0" lang="ja-JP" altLang="en-US" sz="2000" b="1" kern="0" dirty="0">
                  <a:solidFill>
                    <a:schemeClr val="accent6"/>
                  </a:solidFill>
                </a:rPr>
                <a:t>消費税の計上</a:t>
              </a:r>
              <a:endParaRPr kumimoji="0" lang="en-US" altLang="ja-JP" sz="2000" b="1" kern="0" dirty="0">
                <a:solidFill>
                  <a:schemeClr val="accent6"/>
                </a:solidFill>
              </a:endParaRPr>
            </a:p>
          </p:txBody>
        </p:sp>
        <p:sp>
          <p:nvSpPr>
            <p:cNvPr id="15" name="テキスト プレースホルダー 2">
              <a:extLst>
                <a:ext uri="{FF2B5EF4-FFF2-40B4-BE49-F238E27FC236}">
                  <a16:creationId xmlns:a16="http://schemas.microsoft.com/office/drawing/2014/main" id="{A93C773D-B7C9-D890-96A1-51F032E7F5BE}"/>
                </a:ext>
              </a:extLst>
            </p:cNvPr>
            <p:cNvSpPr txBox="1">
              <a:spLocks/>
            </p:cNvSpPr>
            <p:nvPr/>
          </p:nvSpPr>
          <p:spPr>
            <a:xfrm>
              <a:off x="4680000" y="1498232"/>
              <a:ext cx="3744416" cy="1512649"/>
            </a:xfrm>
            <a:prstGeom prst="rect">
              <a:avLst/>
            </a:prstGeom>
          </p:spPr>
          <p:txBody>
            <a:bodyPr wrap="none" lIns="0" tIns="0" rIns="0" bIns="0"/>
            <a:lstStyle/>
            <a:p>
              <a:pPr>
                <a:lnSpc>
                  <a:spcPct val="150000"/>
                </a:lnSpc>
                <a:buClr>
                  <a:prstClr val="white">
                    <a:lumMod val="65000"/>
                  </a:prstClr>
                </a:buClr>
                <a:defRPr/>
              </a:pPr>
              <a:endParaRPr lang="en-US" altLang="ja-JP" sz="1600" dirty="0">
                <a:solidFill>
                  <a:schemeClr val="accent2">
                    <a:lumMod val="50000"/>
                  </a:schemeClr>
                </a:solidFill>
                <a:cs typeface="メイリオ" pitchFamily="50" charset="-128"/>
              </a:endParaRPr>
            </a:p>
          </p:txBody>
        </p:sp>
        <p:sp>
          <p:nvSpPr>
            <p:cNvPr id="28" name="Freeform 324">
              <a:extLst>
                <a:ext uri="{FF2B5EF4-FFF2-40B4-BE49-F238E27FC236}">
                  <a16:creationId xmlns:a16="http://schemas.microsoft.com/office/drawing/2014/main" id="{51BC7335-869A-F537-7EC4-73DEF5444370}"/>
                </a:ext>
              </a:extLst>
            </p:cNvPr>
            <p:cNvSpPr>
              <a:spLocks noEditPoints="1"/>
            </p:cNvSpPr>
            <p:nvPr/>
          </p:nvSpPr>
          <p:spPr bwMode="auto">
            <a:xfrm>
              <a:off x="5132437" y="999053"/>
              <a:ext cx="447675" cy="44767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テキスト プレースホルダー 2">
              <a:extLst>
                <a:ext uri="{FF2B5EF4-FFF2-40B4-BE49-F238E27FC236}">
                  <a16:creationId xmlns:a16="http://schemas.microsoft.com/office/drawing/2014/main" id="{64A66FC1-0315-ADD6-A9F3-34F338148205}"/>
                </a:ext>
              </a:extLst>
            </p:cNvPr>
            <p:cNvSpPr txBox="1">
              <a:spLocks/>
            </p:cNvSpPr>
            <p:nvPr/>
          </p:nvSpPr>
          <p:spPr>
            <a:xfrm>
              <a:off x="4680919" y="1490812"/>
              <a:ext cx="3744416" cy="1512561"/>
            </a:xfrm>
            <a:prstGeom prst="rect">
              <a:avLst/>
            </a:prstGeom>
          </p:spPr>
          <p:txBody>
            <a:bodyPr wrap="none" lIns="0" tIns="0" rIns="0" bIns="0"/>
            <a:lstStyle/>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・オペレーティングリース取引の場合、</a:t>
              </a:r>
              <a:endParaRPr lang="en-US" altLang="ja-JP" sz="1600" dirty="0">
                <a:solidFill>
                  <a:schemeClr val="accent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　返済時に月々消費税の計上が可能</a:t>
              </a:r>
              <a:endParaRPr lang="en-US" altLang="ja-JP" sz="1600" dirty="0">
                <a:solidFill>
                  <a:schemeClr val="accent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　→</a:t>
              </a:r>
              <a:r>
                <a:rPr lang="ja-JP" altLang="en-US" sz="1600" b="1" dirty="0">
                  <a:solidFill>
                    <a:srgbClr val="DF5656"/>
                  </a:solidFill>
                  <a:latin typeface="メイリオ" pitchFamily="50" charset="-128"/>
                  <a:ea typeface="メイリオ" pitchFamily="50" charset="-128"/>
                  <a:cs typeface="メイリオ" pitchFamily="50" charset="-128"/>
                </a:rPr>
                <a:t>法人税だけでなく消費税においても</a:t>
              </a:r>
              <a:endParaRPr lang="en-US" altLang="ja-JP" sz="1600" b="1" dirty="0">
                <a:solidFill>
                  <a:srgbClr val="DF565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b="1" dirty="0">
                  <a:solidFill>
                    <a:srgbClr val="DF5656"/>
                  </a:solidFill>
                  <a:latin typeface="メイリオ" pitchFamily="50" charset="-128"/>
                  <a:ea typeface="メイリオ" pitchFamily="50" charset="-128"/>
                  <a:cs typeface="メイリオ" pitchFamily="50" charset="-128"/>
                </a:rPr>
                <a:t>　　税務上の賃貸借処理への対応が可能</a:t>
              </a:r>
              <a:endParaRPr lang="en-US" altLang="ja-JP" sz="1600" b="1" dirty="0">
                <a:solidFill>
                  <a:srgbClr val="DF5656"/>
                </a:solidFill>
                <a:cs typeface="メイリオ" pitchFamily="50" charset="-128"/>
              </a:endParaRPr>
            </a:p>
          </p:txBody>
        </p:sp>
      </p:grpSp>
      <p:sp>
        <p:nvSpPr>
          <p:cNvPr id="7" name="正方形/長方形 6">
            <a:extLst>
              <a:ext uri="{FF2B5EF4-FFF2-40B4-BE49-F238E27FC236}">
                <a16:creationId xmlns:a16="http://schemas.microsoft.com/office/drawing/2014/main" id="{063C5BAF-835B-964B-1690-4698A7A132C5}"/>
              </a:ext>
            </a:extLst>
          </p:cNvPr>
          <p:cNvSpPr/>
          <p:nvPr/>
        </p:nvSpPr>
        <p:spPr>
          <a:xfrm>
            <a:off x="4716000" y="961794"/>
            <a:ext cx="3960000" cy="1908000"/>
          </a:xfrm>
          <a:prstGeom prst="rect">
            <a:avLst/>
          </a:prstGeom>
          <a:solidFill>
            <a:srgbClr val="E5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endParaRPr>
          </a:p>
          <a:p>
            <a:endParaRPr lang="en-US" altLang="ja-JP" dirty="0">
              <a:solidFill>
                <a:schemeClr val="tx1"/>
              </a:solidFill>
            </a:endParaRPr>
          </a:p>
        </p:txBody>
      </p:sp>
      <p:sp>
        <p:nvSpPr>
          <p:cNvPr id="13" name="テキスト ボックス 12">
            <a:extLst>
              <a:ext uri="{FF2B5EF4-FFF2-40B4-BE49-F238E27FC236}">
                <a16:creationId xmlns:a16="http://schemas.microsoft.com/office/drawing/2014/main" id="{6EE1610F-36C0-F57A-CED8-4C433142F91D}"/>
              </a:ext>
            </a:extLst>
          </p:cNvPr>
          <p:cNvSpPr txBox="1"/>
          <p:nvPr/>
        </p:nvSpPr>
        <p:spPr>
          <a:xfrm>
            <a:off x="5758884" y="1052718"/>
            <a:ext cx="2917116" cy="400110"/>
          </a:xfrm>
          <a:prstGeom prst="rect">
            <a:avLst/>
          </a:prstGeom>
          <a:noFill/>
        </p:spPr>
        <p:txBody>
          <a:bodyPr wrap="square" rtlCol="0">
            <a:spAutoFit/>
          </a:bodyPr>
          <a:lstStyle/>
          <a:p>
            <a:pPr lvl="0"/>
            <a:r>
              <a:rPr kumimoji="0" lang="ja-JP" altLang="en-US" sz="2000" b="1" kern="0" dirty="0">
                <a:solidFill>
                  <a:schemeClr val="accent6"/>
                </a:solidFill>
              </a:rPr>
              <a:t>リース条件の変更</a:t>
            </a:r>
          </a:p>
        </p:txBody>
      </p:sp>
      <p:sp>
        <p:nvSpPr>
          <p:cNvPr id="16" name="テキスト プレースホルダー 2">
            <a:extLst>
              <a:ext uri="{FF2B5EF4-FFF2-40B4-BE49-F238E27FC236}">
                <a16:creationId xmlns:a16="http://schemas.microsoft.com/office/drawing/2014/main" id="{89682814-AAA6-9597-DAFA-1AC8B5B84C47}"/>
              </a:ext>
            </a:extLst>
          </p:cNvPr>
          <p:cNvSpPr txBox="1">
            <a:spLocks/>
          </p:cNvSpPr>
          <p:nvPr/>
        </p:nvSpPr>
        <p:spPr>
          <a:xfrm>
            <a:off x="4725251" y="1420869"/>
            <a:ext cx="3740212" cy="1458187"/>
          </a:xfrm>
          <a:prstGeom prst="rect">
            <a:avLst/>
          </a:prstGeom>
        </p:spPr>
        <p:txBody>
          <a:bodyPr wrap="none" lIns="0" tIns="0" rIns="0" bIns="0"/>
          <a:lstStyle/>
          <a:p>
            <a:pPr>
              <a:lnSpc>
                <a:spcPct val="150000"/>
              </a:lnSpc>
              <a:buClr>
                <a:prstClr val="white">
                  <a:lumMod val="65000"/>
                </a:prstClr>
              </a:buClr>
              <a:defRPr/>
            </a:pPr>
            <a:r>
              <a:rPr lang="ja-JP" altLang="en-US" sz="1600" dirty="0">
                <a:solidFill>
                  <a:schemeClr val="accent6"/>
                </a:solidFill>
                <a:cs typeface="メイリオ" pitchFamily="50" charset="-128"/>
              </a:rPr>
              <a:t>・リース契約条件の管理が可能</a:t>
            </a:r>
            <a:endParaRPr lang="en-US" altLang="ja-JP" sz="1600" dirty="0">
              <a:solidFill>
                <a:schemeClr val="accent6"/>
              </a:solidFill>
              <a:cs typeface="メイリオ" pitchFamily="50" charset="-128"/>
            </a:endParaRPr>
          </a:p>
          <a:p>
            <a:pPr>
              <a:lnSpc>
                <a:spcPct val="150000"/>
              </a:lnSpc>
              <a:buClr>
                <a:prstClr val="white">
                  <a:lumMod val="65000"/>
                </a:prstClr>
              </a:buClr>
              <a:defRPr/>
            </a:pPr>
            <a:r>
              <a:rPr lang="ja-JP" altLang="en-US" sz="1600" dirty="0">
                <a:solidFill>
                  <a:schemeClr val="accent6"/>
                </a:solidFill>
                <a:cs typeface="メイリオ" pitchFamily="50" charset="-128"/>
              </a:rPr>
              <a:t>　変更時の再計算まで対応予定</a:t>
            </a:r>
            <a:endParaRPr lang="en-US" altLang="ja-JP" sz="1600" dirty="0">
              <a:solidFill>
                <a:schemeClr val="accent6"/>
              </a:solidFill>
              <a:cs typeface="メイリオ" pitchFamily="50" charset="-128"/>
            </a:endParaRPr>
          </a:p>
          <a:p>
            <a:pPr>
              <a:lnSpc>
                <a:spcPct val="150000"/>
              </a:lnSpc>
              <a:buClr>
                <a:prstClr val="white">
                  <a:lumMod val="65000"/>
                </a:prstClr>
              </a:buClr>
              <a:defRPr/>
            </a:pPr>
            <a:r>
              <a:rPr lang="ja-JP" altLang="en-US" sz="1600" dirty="0">
                <a:solidFill>
                  <a:schemeClr val="accent6"/>
                </a:solidFill>
                <a:cs typeface="メイリオ" pitchFamily="50" charset="-128"/>
              </a:rPr>
              <a:t>　→</a:t>
            </a:r>
            <a:r>
              <a:rPr lang="ja-JP" altLang="en-US" sz="1600" b="1" dirty="0">
                <a:solidFill>
                  <a:srgbClr val="DF5656"/>
                </a:solidFill>
                <a:cs typeface="メイリオ" pitchFamily="50" charset="-128"/>
              </a:rPr>
              <a:t>変更前の金額を保持した状態で</a:t>
            </a:r>
            <a:endParaRPr lang="en-US" altLang="ja-JP" sz="1600" b="1" dirty="0">
              <a:solidFill>
                <a:srgbClr val="DF5656"/>
              </a:solidFill>
              <a:cs typeface="メイリオ" pitchFamily="50" charset="-128"/>
            </a:endParaRPr>
          </a:p>
          <a:p>
            <a:pPr>
              <a:lnSpc>
                <a:spcPct val="150000"/>
              </a:lnSpc>
              <a:buClr>
                <a:prstClr val="white">
                  <a:lumMod val="65000"/>
                </a:prstClr>
              </a:buClr>
              <a:defRPr/>
            </a:pPr>
            <a:r>
              <a:rPr lang="ja-JP" altLang="en-US" sz="1600" b="1" dirty="0">
                <a:solidFill>
                  <a:srgbClr val="DF5656"/>
                </a:solidFill>
                <a:cs typeface="メイリオ" pitchFamily="50" charset="-128"/>
              </a:rPr>
              <a:t>　　契約内容の修正・管理が可能</a:t>
            </a:r>
            <a:endParaRPr lang="en-US" altLang="ja-JP" sz="1600" b="1" dirty="0">
              <a:solidFill>
                <a:srgbClr val="DF5656"/>
              </a:solidFill>
              <a:cs typeface="メイリオ" pitchFamily="50" charset="-128"/>
            </a:endParaRPr>
          </a:p>
        </p:txBody>
      </p:sp>
      <p:sp>
        <p:nvSpPr>
          <p:cNvPr id="30" name="Freeform 20">
            <a:extLst>
              <a:ext uri="{FF2B5EF4-FFF2-40B4-BE49-F238E27FC236}">
                <a16:creationId xmlns:a16="http://schemas.microsoft.com/office/drawing/2014/main" id="{DD9BC812-8C55-52C0-E201-CA391804AE8A}"/>
              </a:ext>
            </a:extLst>
          </p:cNvPr>
          <p:cNvSpPr>
            <a:spLocks noEditPoints="1"/>
          </p:cNvSpPr>
          <p:nvPr/>
        </p:nvSpPr>
        <p:spPr bwMode="auto">
          <a:xfrm>
            <a:off x="5164695" y="986648"/>
            <a:ext cx="412325" cy="41786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34" name="グループ化 33">
            <a:extLst>
              <a:ext uri="{FF2B5EF4-FFF2-40B4-BE49-F238E27FC236}">
                <a16:creationId xmlns:a16="http://schemas.microsoft.com/office/drawing/2014/main" id="{9D29916E-57D3-5F19-248F-4FDC061920AF}"/>
              </a:ext>
            </a:extLst>
          </p:cNvPr>
          <p:cNvGrpSpPr/>
          <p:nvPr/>
        </p:nvGrpSpPr>
        <p:grpSpPr>
          <a:xfrm>
            <a:off x="4728488" y="2946897"/>
            <a:ext cx="4017290" cy="1908000"/>
            <a:chOff x="4659166" y="2945892"/>
            <a:chExt cx="4017290" cy="1908000"/>
          </a:xfrm>
        </p:grpSpPr>
        <p:sp>
          <p:nvSpPr>
            <p:cNvPr id="8" name="正方形/長方形 7">
              <a:extLst>
                <a:ext uri="{FF2B5EF4-FFF2-40B4-BE49-F238E27FC236}">
                  <a16:creationId xmlns:a16="http://schemas.microsoft.com/office/drawing/2014/main" id="{33D3B393-83B5-8EA3-DBB0-B1BD35C2DAFA}"/>
                </a:ext>
              </a:extLst>
            </p:cNvPr>
            <p:cNvSpPr/>
            <p:nvPr/>
          </p:nvSpPr>
          <p:spPr>
            <a:xfrm>
              <a:off x="4659166" y="2945892"/>
              <a:ext cx="3960000" cy="1908000"/>
            </a:xfrm>
            <a:prstGeom prst="rect">
              <a:avLst/>
            </a:prstGeom>
            <a:solidFill>
              <a:srgbClr val="E5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22" name="テキスト ボックス 21">
              <a:extLst>
                <a:ext uri="{FF2B5EF4-FFF2-40B4-BE49-F238E27FC236}">
                  <a16:creationId xmlns:a16="http://schemas.microsoft.com/office/drawing/2014/main" id="{75328AF3-B9AD-2416-A9A2-F9D1EE9EB7A5}"/>
                </a:ext>
              </a:extLst>
            </p:cNvPr>
            <p:cNvSpPr txBox="1"/>
            <p:nvPr/>
          </p:nvSpPr>
          <p:spPr>
            <a:xfrm>
              <a:off x="5796456" y="3039908"/>
              <a:ext cx="2880000" cy="400110"/>
            </a:xfrm>
            <a:prstGeom prst="rect">
              <a:avLst/>
            </a:prstGeom>
            <a:noFill/>
          </p:spPr>
          <p:txBody>
            <a:bodyPr wrap="square" rtlCol="0">
              <a:spAutoFit/>
            </a:bodyPr>
            <a:lstStyle/>
            <a:p>
              <a:pPr lvl="0">
                <a:defRPr/>
              </a:pPr>
              <a:r>
                <a:rPr kumimoji="0" lang="ja-JP" altLang="en-US" sz="2000" b="1" kern="0" dirty="0">
                  <a:solidFill>
                    <a:schemeClr val="accent6"/>
                  </a:solidFill>
                </a:rPr>
                <a:t>税務申告調整</a:t>
              </a:r>
            </a:p>
          </p:txBody>
        </p:sp>
        <p:sp>
          <p:nvSpPr>
            <p:cNvPr id="23" name="テキスト プレースホルダー 2">
              <a:extLst>
                <a:ext uri="{FF2B5EF4-FFF2-40B4-BE49-F238E27FC236}">
                  <a16:creationId xmlns:a16="http://schemas.microsoft.com/office/drawing/2014/main" id="{7DAD11AA-6536-E923-B5F2-33804AD8E64D}"/>
                </a:ext>
              </a:extLst>
            </p:cNvPr>
            <p:cNvSpPr txBox="1">
              <a:spLocks/>
            </p:cNvSpPr>
            <p:nvPr/>
          </p:nvSpPr>
          <p:spPr>
            <a:xfrm>
              <a:off x="4683527" y="3429535"/>
              <a:ext cx="3744416" cy="1044116"/>
            </a:xfrm>
            <a:prstGeom prst="rect">
              <a:avLst/>
            </a:prstGeom>
          </p:spPr>
          <p:txBody>
            <a:bodyPr wrap="none" lIns="0" tIns="0" rIns="0" bIns="0"/>
            <a:lstStyle/>
            <a:p>
              <a:pPr>
                <a:lnSpc>
                  <a:spcPct val="150000"/>
                </a:lnSpc>
                <a:buClr>
                  <a:prstClr val="white">
                    <a:lumMod val="65000"/>
                  </a:prstClr>
                </a:buClr>
                <a:defRPr/>
              </a:pPr>
              <a:r>
                <a:rPr lang="ja-JP" altLang="en-US" sz="1600" dirty="0">
                  <a:solidFill>
                    <a:schemeClr val="accent6"/>
                  </a:solidFill>
                  <a:cs typeface="メイリオ" pitchFamily="50" charset="-128"/>
                </a:rPr>
                <a:t>・複数台帳管理に対応予定</a:t>
              </a:r>
              <a:endParaRPr lang="en-US" altLang="ja-JP" sz="1600" dirty="0">
                <a:solidFill>
                  <a:schemeClr val="accent6"/>
                </a:solidFill>
                <a:cs typeface="メイリオ" pitchFamily="50" charset="-128"/>
              </a:endParaRPr>
            </a:p>
            <a:p>
              <a:pPr>
                <a:lnSpc>
                  <a:spcPct val="150000"/>
                </a:lnSpc>
                <a:buClr>
                  <a:prstClr val="white">
                    <a:lumMod val="65000"/>
                  </a:prstClr>
                </a:buClr>
                <a:defRPr/>
              </a:pPr>
              <a:r>
                <a:rPr lang="ja-JP" altLang="en-US" sz="1600" dirty="0">
                  <a:solidFill>
                    <a:schemeClr val="accent6"/>
                  </a:solidFill>
                  <a:cs typeface="メイリオ" pitchFamily="50" charset="-128"/>
                </a:rPr>
                <a:t>　会計・税務それぞれの金額を管理</a:t>
              </a:r>
              <a:endParaRPr lang="en-US" altLang="ja-JP" sz="1600" dirty="0">
                <a:solidFill>
                  <a:schemeClr val="accent6"/>
                </a:solidFill>
                <a:cs typeface="メイリオ" pitchFamily="50" charset="-128"/>
              </a:endParaRPr>
            </a:p>
            <a:p>
              <a:pPr>
                <a:lnSpc>
                  <a:spcPct val="150000"/>
                </a:lnSpc>
                <a:buClr>
                  <a:prstClr val="white">
                    <a:lumMod val="65000"/>
                  </a:prstClr>
                </a:buClr>
                <a:defRPr/>
              </a:pPr>
              <a:r>
                <a:rPr lang="ja-JP" altLang="en-US" sz="1600" dirty="0">
                  <a:solidFill>
                    <a:schemeClr val="accent6"/>
                  </a:solidFill>
                  <a:cs typeface="メイリオ" pitchFamily="50" charset="-128"/>
                </a:rPr>
                <a:t>　→</a:t>
              </a:r>
              <a:r>
                <a:rPr lang="en-US" altLang="ja-JP" sz="1600" b="1" dirty="0">
                  <a:solidFill>
                    <a:srgbClr val="DF5656"/>
                  </a:solidFill>
                  <a:cs typeface="メイリオ" pitchFamily="50" charset="-128"/>
                </a:rPr>
                <a:t>Excel</a:t>
              </a:r>
              <a:r>
                <a:rPr lang="ja-JP" altLang="en-US" sz="1600" b="1" dirty="0">
                  <a:solidFill>
                    <a:srgbClr val="DF5656"/>
                  </a:solidFill>
                  <a:cs typeface="メイリオ" pitchFamily="50" charset="-128"/>
                </a:rPr>
                <a:t>管理の必要なく同一システムで</a:t>
              </a:r>
              <a:endParaRPr lang="en-US" altLang="ja-JP" sz="1600" b="1" dirty="0">
                <a:solidFill>
                  <a:srgbClr val="DF5656"/>
                </a:solidFill>
                <a:cs typeface="メイリオ" pitchFamily="50" charset="-128"/>
              </a:endParaRPr>
            </a:p>
            <a:p>
              <a:pPr>
                <a:lnSpc>
                  <a:spcPct val="150000"/>
                </a:lnSpc>
                <a:buClr>
                  <a:prstClr val="white">
                    <a:lumMod val="65000"/>
                  </a:prstClr>
                </a:buClr>
                <a:defRPr/>
              </a:pPr>
              <a:r>
                <a:rPr lang="ja-JP" altLang="en-US" sz="1600" b="1" dirty="0">
                  <a:solidFill>
                    <a:srgbClr val="DF5656"/>
                  </a:solidFill>
                  <a:cs typeface="メイリオ" pitchFamily="50" charset="-128"/>
                </a:rPr>
                <a:t>　　会計税務をまとめて管理可能</a:t>
              </a:r>
            </a:p>
          </p:txBody>
        </p:sp>
        <p:sp>
          <p:nvSpPr>
            <p:cNvPr id="31" name="Freeform 32">
              <a:extLst>
                <a:ext uri="{FF2B5EF4-FFF2-40B4-BE49-F238E27FC236}">
                  <a16:creationId xmlns:a16="http://schemas.microsoft.com/office/drawing/2014/main" id="{7A62D57E-CCF2-5DE4-47E5-82530473D014}"/>
                </a:ext>
              </a:extLst>
            </p:cNvPr>
            <p:cNvSpPr>
              <a:spLocks noEditPoints="1"/>
            </p:cNvSpPr>
            <p:nvPr/>
          </p:nvSpPr>
          <p:spPr bwMode="auto">
            <a:xfrm>
              <a:off x="5147773" y="2976612"/>
              <a:ext cx="431800" cy="433388"/>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233527144"/>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3" id="{2C477BFB-77E4-4E76-BE53-04BBEB1E263F}" vid="{42EFAF38-00DF-4065-BFF2-F0982F56D9A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CITS版テンプレート</Template>
  <TotalTime>0</TotalTime>
  <Words>6807</Words>
  <Application>Microsoft Office PowerPoint</Application>
  <PresentationFormat>画面に合わせる (16:9)</PresentationFormat>
  <Paragraphs>1125</Paragraphs>
  <Slides>41</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41</vt:i4>
      </vt:variant>
    </vt:vector>
  </HeadingPairs>
  <TitlesOfParts>
    <vt:vector size="47" baseType="lpstr">
      <vt:lpstr>HGP創英角ｺﾞｼｯｸUB</vt:lpstr>
      <vt:lpstr>メイリオ</vt:lpstr>
      <vt:lpstr>Arial</vt:lpstr>
      <vt:lpstr>Calibri</vt:lpstr>
      <vt:lpstr>Times New Roman</vt:lpstr>
      <vt:lpstr>Office ​​テーマ</vt:lpstr>
      <vt:lpstr>SuperStream-NX 固定資産管理　ご紹介補足資料 ー新リース会計基準対応予定についてー</vt:lpstr>
      <vt:lpstr>PowerPoint プレゼンテーション</vt:lpstr>
      <vt:lpstr>01 新リース会計基準対応について </vt:lpstr>
      <vt:lpstr>新リース会計基準</vt:lpstr>
      <vt:lpstr>新リース会計基準</vt:lpstr>
      <vt:lpstr>新リース会計基準対応</vt:lpstr>
      <vt:lpstr>新リース会計基準対応</vt:lpstr>
      <vt:lpstr>02 新リース会計基準対応 実装予定機能</vt:lpstr>
      <vt:lpstr>実装予定機能</vt:lpstr>
      <vt:lpstr>実装予定機能</vt:lpstr>
      <vt:lpstr>実装予定機能  </vt:lpstr>
      <vt:lpstr>実装予定機能  </vt:lpstr>
      <vt:lpstr>実装予定機能  </vt:lpstr>
      <vt:lpstr>実装予定機能  </vt:lpstr>
      <vt:lpstr>実装予定機能 </vt:lpstr>
      <vt:lpstr>実装予定機能 </vt:lpstr>
      <vt:lpstr>実装予定機能 </vt:lpstr>
      <vt:lpstr>実装予定機能 </vt:lpstr>
      <vt:lpstr>実装予定機能 </vt:lpstr>
      <vt:lpstr>実装予定機能 </vt:lpstr>
      <vt:lpstr>03 実装時期</vt:lpstr>
      <vt:lpstr>新リース会計基準対応</vt:lpstr>
      <vt:lpstr>新リース会計基準対応</vt:lpstr>
      <vt:lpstr>04 その他実装予定機能</vt:lpstr>
      <vt:lpstr>実装予定機能</vt:lpstr>
      <vt:lpstr>実装予定機能</vt:lpstr>
      <vt:lpstr>05 参考資料 　・その他 　・導入・移行スケジュール</vt:lpstr>
      <vt:lpstr>その他</vt:lpstr>
      <vt:lpstr>統合会計との仕訳連携</vt:lpstr>
      <vt:lpstr>リース料の承認フロー</vt:lpstr>
      <vt:lpstr>リース管理（LM）単独利用の場合</vt:lpstr>
      <vt:lpstr>導入・移行スケジュール</vt:lpstr>
      <vt:lpstr>新リース会計基準対応</vt:lpstr>
      <vt:lpstr>新リース会計基準対応</vt:lpstr>
      <vt:lpstr>新リース会計基準対応</vt:lpstr>
      <vt:lpstr>新リース会計基準対応</vt:lpstr>
      <vt:lpstr>新リース会計基準対応</vt:lpstr>
      <vt:lpstr>新リース会計基準対応</vt:lpstr>
      <vt:lpstr>新リース会計基準対応</vt:lpstr>
      <vt:lpstr>新リース会計基準対応</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2026-03-12T04:14:11Z</dcterms:created>
  <dcterms:modified xsi:type="dcterms:W3CDTF">2026-03-12T04:14:30Z</dcterms:modified>
</cp:coreProperties>
</file>