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0"/>
  </p:notesMasterIdLst>
  <p:handoutMasterIdLst>
    <p:handoutMasterId r:id="rId31"/>
  </p:handoutMasterIdLst>
  <p:sldIdLst>
    <p:sldId id="283" r:id="rId2"/>
    <p:sldId id="275" r:id="rId3"/>
    <p:sldId id="276" r:id="rId4"/>
    <p:sldId id="295" r:id="rId5"/>
    <p:sldId id="294" r:id="rId6"/>
    <p:sldId id="296" r:id="rId7"/>
    <p:sldId id="297" r:id="rId8"/>
    <p:sldId id="299" r:id="rId9"/>
    <p:sldId id="300" r:id="rId10"/>
    <p:sldId id="301" r:id="rId11"/>
    <p:sldId id="302" r:id="rId12"/>
    <p:sldId id="303" r:id="rId13"/>
    <p:sldId id="316" r:id="rId14"/>
    <p:sldId id="307" r:id="rId15"/>
    <p:sldId id="304" r:id="rId16"/>
    <p:sldId id="305" r:id="rId17"/>
    <p:sldId id="306" r:id="rId18"/>
    <p:sldId id="308" r:id="rId19"/>
    <p:sldId id="309" r:id="rId20"/>
    <p:sldId id="310" r:id="rId21"/>
    <p:sldId id="311" r:id="rId22"/>
    <p:sldId id="312" r:id="rId23"/>
    <p:sldId id="314" r:id="rId24"/>
    <p:sldId id="317" r:id="rId25"/>
    <p:sldId id="318" r:id="rId26"/>
    <p:sldId id="319" r:id="rId27"/>
    <p:sldId id="320" r:id="rId28"/>
    <p:sldId id="285" r:id="rId29"/>
  </p:sldIdLst>
  <p:sldSz cx="9144000" cy="5143500" type="screen16x9"/>
  <p:notesSz cx="6794500" cy="99187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5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3F1E2B-1E70-A0EC-AC60-A7E2CC00EECE}" v="2" dt="2022-10-31T04:14:34.6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46" autoAdjust="0"/>
    <p:restoredTop sz="94660"/>
  </p:normalViewPr>
  <p:slideViewPr>
    <p:cSldViewPr>
      <p:cViewPr varScale="1">
        <p:scale>
          <a:sx n="102" d="100"/>
          <a:sy n="102" d="100"/>
        </p:scale>
        <p:origin x="744" y="82"/>
      </p:cViewPr>
      <p:guideLst/>
    </p:cSldViewPr>
  </p:slideViewPr>
  <p:notesTextViewPr>
    <p:cViewPr>
      <p:scale>
        <a:sx n="1" d="1"/>
        <a:sy n="1" d="1"/>
      </p:scale>
      <p:origin x="0" y="0"/>
    </p:cViewPr>
  </p:notesTextViewPr>
  <p:notesViewPr>
    <p:cSldViewPr>
      <p:cViewPr varScale="1">
        <p:scale>
          <a:sx n="76" d="100"/>
          <a:sy n="76" d="100"/>
        </p:scale>
        <p:origin x="4090" y="53"/>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844D968F-01DC-455B-B5C9-2408D4ACAB73}" type="datetimeFigureOut">
              <a:rPr kumimoji="1" lang="ja-JP" altLang="en-US" smtClean="0"/>
              <a:t>2026/4/24</a:t>
            </a:fld>
            <a:endParaRPr kumimoji="1" lang="ja-JP" altLang="en-US"/>
          </a:p>
        </p:txBody>
      </p:sp>
      <p:sp>
        <p:nvSpPr>
          <p:cNvPr id="4" name="フッター プレースホルダー 3"/>
          <p:cNvSpPr>
            <a:spLocks noGrp="1"/>
          </p:cNvSpPr>
          <p:nvPr>
            <p:ph type="ftr" sz="quarter" idx="2"/>
          </p:nvPr>
        </p:nvSpPr>
        <p:spPr>
          <a:xfrm>
            <a:off x="0" y="9421813"/>
            <a:ext cx="294481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8100" y="9421813"/>
            <a:ext cx="2944813" cy="496887"/>
          </a:xfrm>
          <a:prstGeom prst="rect">
            <a:avLst/>
          </a:prstGeom>
        </p:spPr>
        <p:txBody>
          <a:bodyPr vert="horz" lIns="91440" tIns="45720" rIns="91440" bIns="45720" rtlCol="0" anchor="b"/>
          <a:lstStyle>
            <a:lvl1pPr algn="r">
              <a:defRPr sz="1200"/>
            </a:lvl1pPr>
          </a:lstStyle>
          <a:p>
            <a:fld id="{B0F32C5D-B12B-4FE2-9CDE-530407AD397E}" type="slidenum">
              <a:rPr kumimoji="1" lang="ja-JP" altLang="en-US" smtClean="0"/>
              <a:t>‹#›</a:t>
            </a:fld>
            <a:endParaRPr kumimoji="1" lang="ja-JP" altLang="en-US"/>
          </a:p>
        </p:txBody>
      </p:sp>
    </p:spTree>
    <p:extLst>
      <p:ext uri="{BB962C8B-B14F-4D97-AF65-F5344CB8AC3E}">
        <p14:creationId xmlns:p14="http://schemas.microsoft.com/office/powerpoint/2010/main" val="3870792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4283" cy="49593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5" y="0"/>
            <a:ext cx="2944283" cy="495935"/>
          </a:xfrm>
          <a:prstGeom prst="rect">
            <a:avLst/>
          </a:prstGeom>
        </p:spPr>
        <p:txBody>
          <a:bodyPr vert="horz" lIns="91440" tIns="45720" rIns="91440" bIns="45720" rtlCol="0"/>
          <a:lstStyle>
            <a:lvl1pPr algn="r">
              <a:defRPr sz="1200"/>
            </a:lvl1pPr>
          </a:lstStyle>
          <a:p>
            <a:fld id="{B150248C-AF63-4BD2-AD88-4B686589BEBC}" type="datetimeFigureOut">
              <a:rPr kumimoji="1" lang="ja-JP" altLang="en-US" smtClean="0"/>
              <a:t>2026/4/24</a:t>
            </a:fld>
            <a:endParaRPr kumimoji="1" lang="ja-JP" altLang="en-US"/>
          </a:p>
        </p:txBody>
      </p:sp>
      <p:sp>
        <p:nvSpPr>
          <p:cNvPr id="4" name="スライド イメージ プレースホルダー 3"/>
          <p:cNvSpPr>
            <a:spLocks noGrp="1" noRot="1" noChangeAspect="1"/>
          </p:cNvSpPr>
          <p:nvPr>
            <p:ph type="sldImg" idx="2"/>
          </p:nvPr>
        </p:nvSpPr>
        <p:spPr>
          <a:xfrm>
            <a:off x="92075" y="744538"/>
            <a:ext cx="6610350" cy="371951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11383"/>
            <a:ext cx="5435600" cy="446341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1044"/>
            <a:ext cx="2944283" cy="4959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5" y="9421044"/>
            <a:ext cx="2944283" cy="495935"/>
          </a:xfrm>
          <a:prstGeom prst="rect">
            <a:avLst/>
          </a:prstGeom>
        </p:spPr>
        <p:txBody>
          <a:bodyPr vert="horz" lIns="91440" tIns="45720" rIns="91440" bIns="45720" rtlCol="0" anchor="b"/>
          <a:lstStyle>
            <a:lvl1pPr algn="r">
              <a:defRPr sz="1200"/>
            </a:lvl1pPr>
          </a:lstStyle>
          <a:p>
            <a:fld id="{BF87BCA9-3BA0-4426-9EA6-B6C30ED0242E}" type="slidenum">
              <a:rPr kumimoji="1" lang="ja-JP" altLang="en-US" smtClean="0"/>
              <a:t>‹#›</a:t>
            </a:fld>
            <a:endParaRPr kumimoji="1" lang="ja-JP" altLang="en-US"/>
          </a:p>
        </p:txBody>
      </p:sp>
    </p:spTree>
    <p:extLst>
      <p:ext uri="{BB962C8B-B14F-4D97-AF65-F5344CB8AC3E}">
        <p14:creationId xmlns:p14="http://schemas.microsoft.com/office/powerpoint/2010/main" val="25995271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image" Target="../media/image11.wmf"/><Relationship Id="rId7" Type="http://schemas.openxmlformats.org/officeDocument/2006/relationships/image" Target="../media/image21.emf"/><Relationship Id="rId2" Type="http://schemas.openxmlformats.org/officeDocument/2006/relationships/image" Target="../media/image17.emf"/><Relationship Id="rId1" Type="http://schemas.openxmlformats.org/officeDocument/2006/relationships/slideMaster" Target="../slideMasters/slideMaster1.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 Id="rId9" Type="http://schemas.openxmlformats.org/officeDocument/2006/relationships/image" Target="../media/image8.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1.emf"/><Relationship Id="rId7" Type="http://schemas.openxmlformats.org/officeDocument/2006/relationships/image" Target="../media/image25.emf"/><Relationship Id="rId2" Type="http://schemas.openxmlformats.org/officeDocument/2006/relationships/image" Target="../media/image30.emf"/><Relationship Id="rId1" Type="http://schemas.openxmlformats.org/officeDocument/2006/relationships/slideMaster" Target="../slideMasters/slideMaster1.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1.emf"/><Relationship Id="rId7" Type="http://schemas.openxmlformats.org/officeDocument/2006/relationships/image" Target="../media/image25.emf"/><Relationship Id="rId2" Type="http://schemas.openxmlformats.org/officeDocument/2006/relationships/image" Target="../media/image30.emf"/><Relationship Id="rId1" Type="http://schemas.openxmlformats.org/officeDocument/2006/relationships/slideMaster" Target="../slideMasters/slideMaster1.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wmf"/><Relationship Id="rId7" Type="http://schemas.openxmlformats.org/officeDocument/2006/relationships/image" Target="../media/image15.emf"/><Relationship Id="rId2" Type="http://schemas.openxmlformats.org/officeDocument/2006/relationships/image" Target="../media/image10.emf"/><Relationship Id="rId1" Type="http://schemas.openxmlformats.org/officeDocument/2006/relationships/slideMaster" Target="../slideMasters/slideMaster1.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 Id="rId9" Type="http://schemas.openxmlformats.org/officeDocument/2006/relationships/image" Target="../media/image8.emf"/></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image" Target="../media/image11.wmf"/><Relationship Id="rId7" Type="http://schemas.openxmlformats.org/officeDocument/2006/relationships/image" Target="../media/image21.emf"/><Relationship Id="rId2" Type="http://schemas.openxmlformats.org/officeDocument/2006/relationships/image" Target="../media/image17.emf"/><Relationship Id="rId1" Type="http://schemas.openxmlformats.org/officeDocument/2006/relationships/slideMaster" Target="../slideMasters/slideMaster1.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 Id="rId9" Type="http://schemas.openxmlformats.org/officeDocument/2006/relationships/image" Target="../media/image8.emf"/></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24.emf"/><Relationship Id="rId7" Type="http://schemas.openxmlformats.org/officeDocument/2006/relationships/image" Target="../media/image28.emf"/><Relationship Id="rId2" Type="http://schemas.openxmlformats.org/officeDocument/2006/relationships/image" Target="../media/image23.emf"/><Relationship Id="rId1" Type="http://schemas.openxmlformats.org/officeDocument/2006/relationships/slideMaster" Target="../slideMasters/slideMaster1.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wmf"/><Relationship Id="rId7" Type="http://schemas.openxmlformats.org/officeDocument/2006/relationships/image" Target="../media/image15.emf"/><Relationship Id="rId2" Type="http://schemas.openxmlformats.org/officeDocument/2006/relationships/image" Target="../media/image10.emf"/><Relationship Id="rId1" Type="http://schemas.openxmlformats.org/officeDocument/2006/relationships/slideMaster" Target="../slideMasters/slideMaster1.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 Id="rId9" Type="http://schemas.openxmlformats.org/officeDocument/2006/relationships/image" Target="../media/image8.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p">
    <p:bg>
      <p:bgPr>
        <a:solidFill>
          <a:schemeClr val="tx2"/>
        </a:solidFill>
        <a:effectLst/>
      </p:bgPr>
    </p:bg>
    <p:spTree>
      <p:nvGrpSpPr>
        <p:cNvPr id="1" name=""/>
        <p:cNvGrpSpPr/>
        <p:nvPr/>
      </p:nvGrpSpPr>
      <p:grpSpPr>
        <a:xfrm>
          <a:off x="0" y="0"/>
          <a:ext cx="0" cy="0"/>
          <a:chOff x="0" y="0"/>
          <a:chExt cx="0" cy="0"/>
        </a:xfrm>
      </p:grpSpPr>
      <p:sp>
        <p:nvSpPr>
          <p:cNvPr id="4" name="正方形/長方形 3"/>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18" r="3269"/>
          <a:stretch/>
        </p:blipFill>
        <p:spPr>
          <a:xfrm>
            <a:off x="5364088" y="0"/>
            <a:ext cx="3780420" cy="1123630"/>
          </a:xfrm>
          <a:prstGeom prst="rect">
            <a:avLst/>
          </a:prstGeom>
        </p:spPr>
      </p:pic>
      <p:pic>
        <p:nvPicPr>
          <p:cNvPr id="19" name="図 18"/>
          <p:cNvPicPr>
            <a:picLocks noChangeAspect="1"/>
          </p:cNvPicPr>
          <p:nvPr userDrawn="1"/>
        </p:nvPicPr>
        <p:blipFill rotWithShape="1">
          <a:blip r:embed="rId3" cstate="print">
            <a:extLst>
              <a:ext uri="{28A0092B-C50C-407E-A947-70E740481C1C}">
                <a14:useLocalDpi xmlns:a14="http://schemas.microsoft.com/office/drawing/2010/main" val="0"/>
              </a:ext>
            </a:extLst>
          </a:blip>
          <a:srcRect r="22655"/>
          <a:stretch/>
        </p:blipFill>
        <p:spPr>
          <a:xfrm>
            <a:off x="7092281" y="954854"/>
            <a:ext cx="2052228" cy="3017319"/>
          </a:xfrm>
          <a:prstGeom prst="rect">
            <a:avLst/>
          </a:prstGeom>
        </p:spPr>
      </p:pic>
      <p:sp>
        <p:nvSpPr>
          <p:cNvPr id="5"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7" name="図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26369" y="2294080"/>
            <a:ext cx="558856" cy="368708"/>
          </a:xfrm>
          <a:prstGeom prst="rect">
            <a:avLst/>
          </a:prstGeom>
        </p:spPr>
      </p:pic>
      <p:pic>
        <p:nvPicPr>
          <p:cNvPr id="8" name="図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89643" y="1563638"/>
            <a:ext cx="268324" cy="506660"/>
          </a:xfrm>
          <a:prstGeom prst="rect">
            <a:avLst/>
          </a:prstGeom>
        </p:spPr>
      </p:pic>
      <p:pic>
        <p:nvPicPr>
          <p:cNvPr id="9" name="図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416316" y="1326874"/>
            <a:ext cx="491409" cy="599380"/>
          </a:xfrm>
          <a:prstGeom prst="rect">
            <a:avLst/>
          </a:prstGeom>
        </p:spPr>
      </p:pic>
      <p:pic>
        <p:nvPicPr>
          <p:cNvPr id="10" name="図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136396" y="3316474"/>
            <a:ext cx="518382" cy="638008"/>
          </a:xfrm>
          <a:prstGeom prst="rect">
            <a:avLst/>
          </a:prstGeom>
        </p:spPr>
      </p:pic>
      <p:pic>
        <p:nvPicPr>
          <p:cNvPr id="11" name="図 1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732240" y="2230025"/>
            <a:ext cx="1242338" cy="855563"/>
          </a:xfrm>
          <a:prstGeom prst="rect">
            <a:avLst/>
          </a:prstGeom>
        </p:spPr>
      </p:pic>
      <p:sp>
        <p:nvSpPr>
          <p:cNvPr id="2" name="タイトル 1"/>
          <p:cNvSpPr>
            <a:spLocks noGrp="1"/>
          </p:cNvSpPr>
          <p:nvPr>
            <p:ph type="title"/>
          </p:nvPr>
        </p:nvSpPr>
        <p:spPr>
          <a:xfrm>
            <a:off x="358775" y="1670176"/>
            <a:ext cx="6193445" cy="1476164"/>
          </a:xfrm>
          <a:prstGeom prst="rect">
            <a:avLst/>
          </a:prstGeom>
        </p:spPr>
        <p:txBody>
          <a:bodyPr lIns="0" tIns="0" rIns="0" bIns="0" anchor="ctr" anchorCtr="0"/>
          <a:lstStyle>
            <a:lvl1pPr algn="l">
              <a:lnSpc>
                <a:spcPct val="110000"/>
              </a:lnSpc>
              <a:defRPr sz="2800" b="1">
                <a:solidFill>
                  <a:schemeClr val="tx2"/>
                </a:solidFill>
              </a:defRPr>
            </a:lvl1pPr>
          </a:lstStyle>
          <a:p>
            <a:r>
              <a:rPr kumimoji="1" lang="ja-JP" altLang="en-US" dirty="0"/>
              <a:t>マスター タイトルの書式設定</a:t>
            </a:r>
          </a:p>
        </p:txBody>
      </p:sp>
      <p:pic>
        <p:nvPicPr>
          <p:cNvPr id="13" name="図 1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984268" y="387105"/>
            <a:ext cx="1814671" cy="400331"/>
          </a:xfrm>
          <a:prstGeom prst="rect">
            <a:avLst/>
          </a:prstGeom>
        </p:spPr>
      </p:pic>
      <p:grpSp>
        <p:nvGrpSpPr>
          <p:cNvPr id="18" name="グループ化 17"/>
          <p:cNvGrpSpPr/>
          <p:nvPr userDrawn="1"/>
        </p:nvGrpSpPr>
        <p:grpSpPr>
          <a:xfrm>
            <a:off x="5285767" y="182770"/>
            <a:ext cx="978421" cy="192736"/>
            <a:chOff x="5220072" y="159482"/>
            <a:chExt cx="978421" cy="192736"/>
          </a:xfrm>
        </p:grpSpPr>
        <p:pic>
          <p:nvPicPr>
            <p:cNvPr id="12" name="図 11">
              <a:extLst>
                <a:ext uri="{FF2B5EF4-FFF2-40B4-BE49-F238E27FC236}">
                  <a16:creationId xmlns:a16="http://schemas.microsoft.com/office/drawing/2014/main" id="{4D1CD444-5459-AA4B-A08B-5554E81CFD1F}"/>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220072" y="159482"/>
              <a:ext cx="720941" cy="192736"/>
            </a:xfrm>
            <a:prstGeom prst="rect">
              <a:avLst/>
            </a:prstGeom>
          </p:spPr>
        </p:pic>
        <p:grpSp>
          <p:nvGrpSpPr>
            <p:cNvPr id="17" name="グループ化 16"/>
            <p:cNvGrpSpPr/>
            <p:nvPr userDrawn="1"/>
          </p:nvGrpSpPr>
          <p:grpSpPr>
            <a:xfrm>
              <a:off x="5976156" y="159482"/>
              <a:ext cx="222337" cy="72008"/>
              <a:chOff x="5976156" y="159482"/>
              <a:chExt cx="222337" cy="72008"/>
            </a:xfrm>
          </p:grpSpPr>
          <p:sp>
            <p:nvSpPr>
              <p:cNvPr id="14" name="円/楕円 13"/>
              <p:cNvSpPr/>
              <p:nvPr userDrawn="1"/>
            </p:nvSpPr>
            <p:spPr>
              <a:xfrm>
                <a:off x="5976156" y="159482"/>
                <a:ext cx="72008" cy="7200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userDrawn="1"/>
            </p:nvSpPr>
            <p:spPr>
              <a:xfrm>
                <a:off x="6083306" y="170286"/>
                <a:ext cx="50400" cy="50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userDrawn="1"/>
            </p:nvSpPr>
            <p:spPr>
              <a:xfrm>
                <a:off x="6162493" y="177486"/>
                <a:ext cx="36000" cy="3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20"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2"/>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37520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hapter">
    <p:spTree>
      <p:nvGrpSpPr>
        <p:cNvPr id="1" name=""/>
        <p:cNvGrpSpPr/>
        <p:nvPr/>
      </p:nvGrpSpPr>
      <p:grpSpPr>
        <a:xfrm>
          <a:off x="0" y="0"/>
          <a:ext cx="0" cy="0"/>
          <a:chOff x="0" y="0"/>
          <a:chExt cx="0" cy="0"/>
        </a:xfrm>
      </p:grpSpPr>
      <p:sp>
        <p:nvSpPr>
          <p:cNvPr id="7" name="正方形/長方形 6"/>
          <p:cNvSpPr/>
          <p:nvPr userDrawn="1"/>
        </p:nvSpPr>
        <p:spPr>
          <a:xfrm>
            <a:off x="0" y="0"/>
            <a:ext cx="1440000" cy="51435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463" b="24413"/>
          <a:stretch/>
        </p:blipFill>
        <p:spPr>
          <a:xfrm>
            <a:off x="-508" y="1437624"/>
            <a:ext cx="2434051" cy="3708411"/>
          </a:xfrm>
          <a:prstGeom prst="rect">
            <a:avLst/>
          </a:prstGeom>
        </p:spPr>
      </p:pic>
      <p:sp>
        <p:nvSpPr>
          <p:cNvPr id="3" name="スライド番号プレースホルダー 2"/>
          <p:cNvSpPr>
            <a:spLocks noGrp="1"/>
          </p:cNvSpPr>
          <p:nvPr>
            <p:ph type="sldNum" sz="quarter" idx="10"/>
          </p:nvPr>
        </p:nvSpPr>
        <p:spPr>
          <a:xfrm>
            <a:off x="8532000" y="4932000"/>
            <a:ext cx="360000" cy="135000"/>
          </a:xfrm>
        </p:spPr>
        <p:txBody>
          <a:bodyPr/>
          <a:lstStyle/>
          <a:p>
            <a:fld id="{78AE49ED-73EF-499C-8307-28EB0E7CF529}" type="slidenum">
              <a:rPr lang="ja-JP" altLang="en-US" smtClean="0"/>
              <a:pPr/>
              <a:t>‹#›</a:t>
            </a:fld>
            <a:endParaRPr lang="ja-JP" altLang="en-US" dirty="0"/>
          </a:p>
        </p:txBody>
      </p:sp>
      <p:sp>
        <p:nvSpPr>
          <p:cNvPr id="6" name="タイトル 1"/>
          <p:cNvSpPr>
            <a:spLocks noGrp="1"/>
          </p:cNvSpPr>
          <p:nvPr>
            <p:ph type="title" hasCustomPrompt="1"/>
          </p:nvPr>
        </p:nvSpPr>
        <p:spPr>
          <a:xfrm>
            <a:off x="1871700" y="1275605"/>
            <a:ext cx="6840500" cy="2016225"/>
          </a:xfrm>
          <a:prstGeom prst="rect">
            <a:avLst/>
          </a:prstGeom>
        </p:spPr>
        <p:txBody>
          <a:bodyPr lIns="0" tIns="0" rIns="0" bIns="0" anchor="ctr" anchorCtr="0"/>
          <a:lstStyle>
            <a:lvl1pPr algn="l">
              <a:lnSpc>
                <a:spcPct val="100000"/>
              </a:lnSpc>
              <a:defRPr sz="2800" b="1">
                <a:solidFill>
                  <a:schemeClr val="accent3"/>
                </a:solidFill>
                <a:latin typeface="+mj-lt"/>
              </a:defRPr>
            </a:lvl1pPr>
          </a:lstStyle>
          <a:p>
            <a:r>
              <a:rPr kumimoji="1" lang="ja-JP" altLang="en-US" dirty="0"/>
              <a:t>フォントサイズ </a:t>
            </a:r>
            <a:r>
              <a:rPr kumimoji="1" lang="en-US" altLang="ja-JP" dirty="0"/>
              <a:t>28</a:t>
            </a:r>
            <a:br>
              <a:rPr kumimoji="1" lang="en-US" altLang="ja-JP" dirty="0"/>
            </a:br>
            <a:r>
              <a:rPr kumimoji="1" lang="ja-JP" altLang="en-US" dirty="0"/>
              <a:t>　　　　（メイリオ見出し）</a:t>
            </a:r>
          </a:p>
        </p:txBody>
      </p:sp>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11"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67991" y="749002"/>
            <a:ext cx="590787" cy="550580"/>
          </a:xfrm>
          <a:prstGeom prst="rect">
            <a:avLst/>
          </a:prstGeom>
        </p:spPr>
      </p:pic>
      <p:pic>
        <p:nvPicPr>
          <p:cNvPr id="10" name="図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53090" y="2823778"/>
            <a:ext cx="335554" cy="512746"/>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9084" y="1934005"/>
            <a:ext cx="478408" cy="410715"/>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03548" y="4271353"/>
            <a:ext cx="472936" cy="35138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223628" y="3829750"/>
            <a:ext cx="515904" cy="304006"/>
          </a:xfrm>
          <a:prstGeom prst="rect">
            <a:avLst/>
          </a:prstGeom>
        </p:spPr>
      </p:pic>
      <p:pic>
        <p:nvPicPr>
          <p:cNvPr id="15" name="図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Tree>
    <p:extLst>
      <p:ext uri="{BB962C8B-B14F-4D97-AF65-F5344CB8AC3E}">
        <p14:creationId xmlns:p14="http://schemas.microsoft.com/office/powerpoint/2010/main" val="2197667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General_HR">
    <p:spTree>
      <p:nvGrpSpPr>
        <p:cNvPr id="1" name=""/>
        <p:cNvGrpSpPr/>
        <p:nvPr/>
      </p:nvGrpSpPr>
      <p:grpSpPr>
        <a:xfrm>
          <a:off x="0" y="0"/>
          <a:ext cx="0" cy="0"/>
          <a:chOff x="0" y="0"/>
          <a:chExt cx="0" cy="0"/>
        </a:xfrm>
      </p:grpSpPr>
      <p:sp>
        <p:nvSpPr>
          <p:cNvPr id="11" name="正方形/長方形 10"/>
          <p:cNvSpPr/>
          <p:nvPr userDrawn="1"/>
        </p:nvSpPr>
        <p:spPr>
          <a:xfrm>
            <a:off x="0" y="0"/>
            <a:ext cx="9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0" name="図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6" name="スライド番号プレースホルダー 5"/>
          <p:cNvSpPr>
            <a:spLocks noGrp="1"/>
          </p:cNvSpPr>
          <p:nvPr>
            <p:ph type="sldNum" sz="quarter" idx="12"/>
          </p:nvPr>
        </p:nvSpPr>
        <p:spPr>
          <a:xfrm>
            <a:off x="8532000" y="4932000"/>
            <a:ext cx="360000" cy="135000"/>
          </a:xfrm>
        </p:spPr>
        <p:txBody>
          <a:bodyPr/>
          <a:lstStyle/>
          <a:p>
            <a:fld id="{78AE49ED-73EF-499C-8307-28EB0E7CF529}" type="slidenum">
              <a:rPr kumimoji="1" lang="ja-JP" altLang="en-US" smtClean="0"/>
              <a:t>‹#›</a:t>
            </a:fld>
            <a:endParaRPr kumimoji="1" lang="ja-JP" altLang="en-US" dirty="0"/>
          </a:p>
        </p:txBody>
      </p:sp>
      <p:sp>
        <p:nvSpPr>
          <p:cNvPr id="8"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9"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accent3"/>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Tree>
    <p:extLst>
      <p:ext uri="{BB962C8B-B14F-4D97-AF65-F5344CB8AC3E}">
        <p14:creationId xmlns:p14="http://schemas.microsoft.com/office/powerpoint/2010/main" val="3095886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eneral_HR">
    <p:spTree>
      <p:nvGrpSpPr>
        <p:cNvPr id="1" name=""/>
        <p:cNvGrpSpPr/>
        <p:nvPr/>
      </p:nvGrpSpPr>
      <p:grpSpPr>
        <a:xfrm>
          <a:off x="0" y="0"/>
          <a:ext cx="0" cy="0"/>
          <a:chOff x="0" y="0"/>
          <a:chExt cx="0" cy="0"/>
        </a:xfrm>
      </p:grpSpPr>
      <p:sp>
        <p:nvSpPr>
          <p:cNvPr id="11" name="正方形/長方形 10"/>
          <p:cNvSpPr/>
          <p:nvPr userDrawn="1"/>
        </p:nvSpPr>
        <p:spPr>
          <a:xfrm>
            <a:off x="0" y="0"/>
            <a:ext cx="9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0" name="図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6" name="スライド番号プレースホルダー 5"/>
          <p:cNvSpPr>
            <a:spLocks noGrp="1"/>
          </p:cNvSpPr>
          <p:nvPr>
            <p:ph type="sldNum" sz="quarter" idx="12"/>
          </p:nvPr>
        </p:nvSpPr>
        <p:spPr>
          <a:xfrm>
            <a:off x="8532000" y="4932000"/>
            <a:ext cx="360000" cy="135000"/>
          </a:xfrm>
        </p:spPr>
        <p:txBody>
          <a:bodyPr/>
          <a:lstStyle/>
          <a:p>
            <a:fld id="{78AE49ED-73EF-499C-8307-28EB0E7CF529}" type="slidenum">
              <a:rPr kumimoji="1" lang="ja-JP" altLang="en-US" smtClean="0"/>
              <a:t>‹#›</a:t>
            </a:fld>
            <a:endParaRPr kumimoji="1" lang="ja-JP" altLang="en-US" dirty="0"/>
          </a:p>
        </p:txBody>
      </p:sp>
      <p:sp>
        <p:nvSpPr>
          <p:cNvPr id="14" name="テキスト プレースホルダー 13"/>
          <p:cNvSpPr>
            <a:spLocks noGrp="1"/>
          </p:cNvSpPr>
          <p:nvPr>
            <p:ph type="body" sz="quarter" idx="14" hasCustomPrompt="1"/>
          </p:nvPr>
        </p:nvSpPr>
        <p:spPr>
          <a:xfrm>
            <a:off x="358775" y="951570"/>
            <a:ext cx="8426450" cy="3780420"/>
          </a:xfrm>
          <a:prstGeom prst="rect">
            <a:avLst/>
          </a:prstGeom>
        </p:spPr>
        <p:txBody>
          <a:bodyPr lIns="0" tIns="0" rIns="0" bIns="0"/>
          <a:lstStyle>
            <a:lvl1pPr marL="0" indent="0">
              <a:lnSpc>
                <a:spcPts val="1700"/>
              </a:lnSpc>
              <a:spcBef>
                <a:spcPts val="0"/>
              </a:spcBef>
              <a:buNone/>
              <a:defRPr sz="1600">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文章（必要な場合のみ）　フォントサイズ </a:t>
            </a:r>
            <a:r>
              <a:rPr kumimoji="1" lang="en-US" altLang="ja-JP" dirty="0"/>
              <a:t>16P</a:t>
            </a:r>
          </a:p>
        </p:txBody>
      </p:sp>
      <p:sp>
        <p:nvSpPr>
          <p:cNvPr id="8"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9"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accent3"/>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Tree>
    <p:extLst>
      <p:ext uri="{BB962C8B-B14F-4D97-AF65-F5344CB8AC3E}">
        <p14:creationId xmlns:p14="http://schemas.microsoft.com/office/powerpoint/2010/main" val="4074571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General_HR">
    <p:spTree>
      <p:nvGrpSpPr>
        <p:cNvPr id="1" name=""/>
        <p:cNvGrpSpPr/>
        <p:nvPr/>
      </p:nvGrpSpPr>
      <p:grpSpPr>
        <a:xfrm>
          <a:off x="0" y="0"/>
          <a:ext cx="0" cy="0"/>
          <a:chOff x="0" y="0"/>
          <a:chExt cx="0" cy="0"/>
        </a:xfrm>
      </p:grpSpPr>
      <p:sp>
        <p:nvSpPr>
          <p:cNvPr id="11" name="正方形/長方形 10"/>
          <p:cNvSpPr/>
          <p:nvPr userDrawn="1"/>
        </p:nvSpPr>
        <p:spPr>
          <a:xfrm>
            <a:off x="0" y="0"/>
            <a:ext cx="9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0" name="図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6" name="スライド番号プレースホルダー 5"/>
          <p:cNvSpPr>
            <a:spLocks noGrp="1"/>
          </p:cNvSpPr>
          <p:nvPr>
            <p:ph type="sldNum" sz="quarter" idx="12"/>
          </p:nvPr>
        </p:nvSpPr>
        <p:spPr>
          <a:xfrm>
            <a:off x="8532000" y="4932000"/>
            <a:ext cx="360000" cy="135000"/>
          </a:xfrm>
        </p:spPr>
        <p:txBody>
          <a:bodyPr/>
          <a:lstStyle/>
          <a:p>
            <a:fld id="{78AE49ED-73EF-499C-8307-28EB0E7CF529}" type="slidenum">
              <a:rPr kumimoji="1" lang="ja-JP" altLang="en-US" smtClean="0"/>
              <a:t>‹#›</a:t>
            </a:fld>
            <a:endParaRPr kumimoji="1" lang="ja-JP" altLang="en-US" dirty="0"/>
          </a:p>
        </p:txBody>
      </p:sp>
      <p:sp>
        <p:nvSpPr>
          <p:cNvPr id="8"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9" name="テキスト プレースホルダー 8"/>
          <p:cNvSpPr>
            <a:spLocks noGrp="1"/>
          </p:cNvSpPr>
          <p:nvPr>
            <p:ph type="body" sz="quarter" idx="16" hasCustomPrompt="1"/>
          </p:nvPr>
        </p:nvSpPr>
        <p:spPr>
          <a:xfrm>
            <a:off x="179512" y="591530"/>
            <a:ext cx="6120680" cy="31531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b="1">
                <a:solidFill>
                  <a:srgbClr val="EE7B48"/>
                </a:solidFill>
                <a:latin typeface="+mj-ea"/>
                <a:ea typeface="+mj-ea"/>
              </a:defRPr>
            </a:lvl1pPr>
          </a:lstStyle>
          <a:p>
            <a:pPr lvl="0"/>
            <a:r>
              <a:rPr kumimoji="1" lang="ja-JP" altLang="en-US" dirty="0"/>
              <a:t>サブタイトル（メイリオ見出し </a:t>
            </a:r>
            <a:r>
              <a:rPr kumimoji="1" lang="en-US" altLang="ja-JP" dirty="0"/>
              <a:t>18Pt)</a:t>
            </a:r>
            <a:endParaRPr kumimoji="1" lang="ja-JP" altLang="en-US" dirty="0"/>
          </a:p>
        </p:txBody>
      </p:sp>
      <p:sp>
        <p:nvSpPr>
          <p:cNvPr id="13" name="テキスト プレースホルダー 10"/>
          <p:cNvSpPr>
            <a:spLocks noGrp="1"/>
          </p:cNvSpPr>
          <p:nvPr>
            <p:ph type="body" sz="quarter" idx="17" hasCustomPrompt="1"/>
          </p:nvPr>
        </p:nvSpPr>
        <p:spPr>
          <a:xfrm>
            <a:off x="251618" y="917812"/>
            <a:ext cx="8640763" cy="279306"/>
          </a:xfrm>
          <a:prstGeom prst="rect">
            <a:avLst/>
          </a:prstGeom>
        </p:spPr>
        <p:txBody>
          <a:bodyPr/>
          <a:lstStyle>
            <a:lvl1pPr marL="0" indent="0">
              <a:buNone/>
              <a:defRPr sz="1600"/>
            </a:lvl1pPr>
          </a:lstStyle>
          <a:p>
            <a:pPr lvl="0"/>
            <a:r>
              <a:rPr kumimoji="1" lang="ja-JP" altLang="en-US" dirty="0"/>
              <a:t>説明文（フォント</a:t>
            </a:r>
            <a:r>
              <a:rPr kumimoji="1" lang="en-US" altLang="ja-JP" dirty="0"/>
              <a:t>16Pt)</a:t>
            </a:r>
            <a:endParaRPr kumimoji="1" lang="ja-JP" altLang="en-US" dirty="0"/>
          </a:p>
        </p:txBody>
      </p:sp>
      <p:cxnSp>
        <p:nvCxnSpPr>
          <p:cNvPr id="15" name="直線コネクタ 14"/>
          <p:cNvCxnSpPr/>
          <p:nvPr userDrawn="1"/>
        </p:nvCxnSpPr>
        <p:spPr>
          <a:xfrm>
            <a:off x="252000" y="866278"/>
            <a:ext cx="6264696" cy="0"/>
          </a:xfrm>
          <a:prstGeom prst="line">
            <a:avLst/>
          </a:prstGeom>
          <a:ln>
            <a:solidFill>
              <a:srgbClr val="EE7B48"/>
            </a:solidFill>
            <a:headEnd type="none"/>
            <a:tailEnd type="none"/>
          </a:ln>
        </p:spPr>
        <p:style>
          <a:lnRef idx="2">
            <a:schemeClr val="accent2"/>
          </a:lnRef>
          <a:fillRef idx="0">
            <a:schemeClr val="accent2"/>
          </a:fillRef>
          <a:effectRef idx="1">
            <a:schemeClr val="accent2"/>
          </a:effectRef>
          <a:fontRef idx="minor">
            <a:schemeClr val="tx1"/>
          </a:fontRef>
        </p:style>
      </p:cxnSp>
      <p:sp>
        <p:nvSpPr>
          <p:cNvPr id="16"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accent3"/>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Tree>
    <p:extLst>
      <p:ext uri="{BB962C8B-B14F-4D97-AF65-F5344CB8AC3E}">
        <p14:creationId xmlns:p14="http://schemas.microsoft.com/office/powerpoint/2010/main" val="3567773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Back Cover">
    <p:bg>
      <p:bgPr>
        <a:solidFill>
          <a:schemeClr val="accent3"/>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t="16938" r="30206"/>
          <a:stretch/>
        </p:blipFill>
        <p:spPr>
          <a:xfrm>
            <a:off x="6155795" y="0"/>
            <a:ext cx="2988332" cy="2112802"/>
          </a:xfrm>
          <a:prstGeom prst="rect">
            <a:avLst/>
          </a:prstGeom>
        </p:spPr>
      </p:pic>
      <p:pic>
        <p:nvPicPr>
          <p:cNvPr id="11" name="図 10"/>
          <p:cNvPicPr>
            <a:picLocks noChangeAspect="1"/>
          </p:cNvPicPr>
          <p:nvPr userDrawn="1"/>
        </p:nvPicPr>
        <p:blipFill rotWithShape="1">
          <a:blip r:embed="rId3" cstate="print">
            <a:extLst>
              <a:ext uri="{28A0092B-C50C-407E-A947-70E740481C1C}">
                <a14:useLocalDpi xmlns:a14="http://schemas.microsoft.com/office/drawing/2010/main" val="0"/>
              </a:ext>
            </a:extLst>
          </a:blip>
          <a:srcRect r="24315" b="28117"/>
          <a:stretch/>
        </p:blipFill>
        <p:spPr>
          <a:xfrm>
            <a:off x="6263933" y="3019264"/>
            <a:ext cx="2880321" cy="2124236"/>
          </a:xfrm>
          <a:prstGeom prst="rect">
            <a:avLst/>
          </a:prstGeom>
        </p:spPr>
      </p:pic>
      <p:sp>
        <p:nvSpPr>
          <p:cNvPr id="4"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6" name="図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flipH="1">
            <a:off x="7812360" y="483518"/>
            <a:ext cx="337945" cy="222249"/>
          </a:xfrm>
          <a:prstGeom prst="rect">
            <a:avLst/>
          </a:prstGeom>
        </p:spPr>
      </p:pic>
      <p:pic>
        <p:nvPicPr>
          <p:cNvPr id="7" name="図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68444" y="771550"/>
            <a:ext cx="307200" cy="485559"/>
          </a:xfrm>
          <a:prstGeom prst="rect">
            <a:avLst/>
          </a:prstGeom>
        </p:spPr>
      </p:pic>
      <p:pic>
        <p:nvPicPr>
          <p:cNvPr id="8" name="図 7"/>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443469" y="3948039"/>
            <a:ext cx="504310" cy="481551"/>
          </a:xfrm>
          <a:prstGeom prst="rect">
            <a:avLst/>
          </a:prstGeom>
        </p:spPr>
      </p:pic>
      <p:pic>
        <p:nvPicPr>
          <p:cNvPr id="9" name="図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272300" y="4429590"/>
            <a:ext cx="311641" cy="384689"/>
          </a:xfrm>
          <a:prstGeom prst="rect">
            <a:avLst/>
          </a:prstGeom>
        </p:spPr>
      </p:pic>
      <p:pic>
        <p:nvPicPr>
          <p:cNvPr id="10" name="図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flipH="1">
            <a:off x="7324344" y="3687874"/>
            <a:ext cx="519193" cy="551406"/>
          </a:xfrm>
          <a:prstGeom prst="rect">
            <a:avLst/>
          </a:prstGeom>
        </p:spPr>
      </p:pic>
      <p:sp>
        <p:nvSpPr>
          <p:cNvPr id="12"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bg1"/>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391047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tx2"/>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t="16938" r="30206"/>
          <a:stretch/>
        </p:blipFill>
        <p:spPr>
          <a:xfrm>
            <a:off x="6155795" y="0"/>
            <a:ext cx="2988332" cy="2112802"/>
          </a:xfrm>
          <a:prstGeom prst="rect">
            <a:avLst/>
          </a:prstGeom>
        </p:spPr>
      </p:pic>
      <p:pic>
        <p:nvPicPr>
          <p:cNvPr id="11" name="図 10"/>
          <p:cNvPicPr>
            <a:picLocks noChangeAspect="1"/>
          </p:cNvPicPr>
          <p:nvPr userDrawn="1"/>
        </p:nvPicPr>
        <p:blipFill rotWithShape="1">
          <a:blip r:embed="rId3" cstate="print">
            <a:extLst>
              <a:ext uri="{28A0092B-C50C-407E-A947-70E740481C1C}">
                <a14:useLocalDpi xmlns:a14="http://schemas.microsoft.com/office/drawing/2010/main" val="0"/>
              </a:ext>
            </a:extLst>
          </a:blip>
          <a:srcRect r="24315" b="28117"/>
          <a:stretch/>
        </p:blipFill>
        <p:spPr>
          <a:xfrm>
            <a:off x="6263933" y="3019264"/>
            <a:ext cx="2880321" cy="2124236"/>
          </a:xfrm>
          <a:prstGeom prst="rect">
            <a:avLst/>
          </a:prstGeom>
        </p:spPr>
      </p:pic>
      <p:sp>
        <p:nvSpPr>
          <p:cNvPr id="4"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6" name="図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flipH="1">
            <a:off x="7812360" y="483518"/>
            <a:ext cx="337945" cy="222249"/>
          </a:xfrm>
          <a:prstGeom prst="rect">
            <a:avLst/>
          </a:prstGeom>
        </p:spPr>
      </p:pic>
      <p:pic>
        <p:nvPicPr>
          <p:cNvPr id="7" name="図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68444" y="771550"/>
            <a:ext cx="307200" cy="485559"/>
          </a:xfrm>
          <a:prstGeom prst="rect">
            <a:avLst/>
          </a:prstGeom>
        </p:spPr>
      </p:pic>
      <p:pic>
        <p:nvPicPr>
          <p:cNvPr id="8" name="図 7"/>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443469" y="3948039"/>
            <a:ext cx="504310" cy="481551"/>
          </a:xfrm>
          <a:prstGeom prst="rect">
            <a:avLst/>
          </a:prstGeom>
        </p:spPr>
      </p:pic>
      <p:pic>
        <p:nvPicPr>
          <p:cNvPr id="9" name="図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272300" y="4429590"/>
            <a:ext cx="311641" cy="384689"/>
          </a:xfrm>
          <a:prstGeom prst="rect">
            <a:avLst/>
          </a:prstGeom>
        </p:spPr>
      </p:pic>
      <p:pic>
        <p:nvPicPr>
          <p:cNvPr id="10" name="図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flipH="1">
            <a:off x="7324344" y="3687874"/>
            <a:ext cx="519193" cy="551406"/>
          </a:xfrm>
          <a:prstGeom prst="rect">
            <a:avLst/>
          </a:prstGeom>
        </p:spPr>
      </p:pic>
      <p:sp>
        <p:nvSpPr>
          <p:cNvPr id="12"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bg1"/>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2509023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bg1"/>
        </a:solidFill>
        <a:effectLst/>
      </p:bgPr>
    </p:bg>
    <p:spTree>
      <p:nvGrpSpPr>
        <p:cNvPr id="1" name=""/>
        <p:cNvGrpSpPr/>
        <p:nvPr/>
      </p:nvGrpSpPr>
      <p:grpSpPr>
        <a:xfrm>
          <a:off x="0" y="0"/>
          <a:ext cx="0" cy="0"/>
          <a:chOff x="0" y="0"/>
          <a:chExt cx="0" cy="0"/>
        </a:xfrm>
      </p:grpSpPr>
      <p:sp>
        <p:nvSpPr>
          <p:cNvPr id="3" name="正方形/長方形 2"/>
          <p:cNvSpPr/>
          <p:nvPr userDrawn="1"/>
        </p:nvSpPr>
        <p:spPr>
          <a:xfrm>
            <a:off x="0" y="0"/>
            <a:ext cx="43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15347" r="1" b="29513"/>
          <a:stretch/>
        </p:blipFill>
        <p:spPr>
          <a:xfrm>
            <a:off x="0" y="3471501"/>
            <a:ext cx="2792392" cy="1692187"/>
          </a:xfrm>
          <a:prstGeom prst="rect">
            <a:avLst/>
          </a:prstGeom>
        </p:spPr>
      </p:pic>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9"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10" name="テキスト プレースホルダー 13"/>
          <p:cNvSpPr>
            <a:spLocks noGrp="1"/>
          </p:cNvSpPr>
          <p:nvPr>
            <p:ph type="body" sz="quarter" idx="14"/>
          </p:nvPr>
        </p:nvSpPr>
        <p:spPr>
          <a:xfrm>
            <a:off x="3167843" y="807554"/>
            <a:ext cx="5631095" cy="3727637"/>
          </a:xfrm>
          <a:prstGeom prst="rect">
            <a:avLst/>
          </a:prstGeom>
        </p:spPr>
        <p:txBody>
          <a:bodyPr lIns="0" tIns="0" rIns="0" bIns="0" anchor="t" anchorCtr="0"/>
          <a:lstStyle>
            <a:lvl1pPr marL="0" indent="0">
              <a:lnSpc>
                <a:spcPct val="100000"/>
              </a:lnSpc>
              <a:spcBef>
                <a:spcPts val="0"/>
              </a:spcBef>
              <a:spcAft>
                <a:spcPts val="0"/>
              </a:spcAft>
              <a:buFontTx/>
              <a:buNone/>
              <a:tabLst/>
              <a:defRPr sz="1800" b="1">
                <a:solidFill>
                  <a:schemeClr val="tx2"/>
                </a:solidFill>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マスター テキストの書式設定</a:t>
            </a:r>
            <a:endParaRPr kumimoji="1" lang="en-US" altLang="ja-JP" dirty="0"/>
          </a:p>
        </p:txBody>
      </p:sp>
      <p:pic>
        <p:nvPicPr>
          <p:cNvPr id="11" name="図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0581" y="2794363"/>
            <a:ext cx="330128" cy="321104"/>
          </a:xfrm>
          <a:prstGeom prst="rect">
            <a:avLst/>
          </a:prstGeom>
        </p:spPr>
      </p:pic>
      <p:pic>
        <p:nvPicPr>
          <p:cNvPr id="12" name="図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20264642">
            <a:off x="317732" y="3810908"/>
            <a:ext cx="290393" cy="413662"/>
          </a:xfrm>
          <a:prstGeom prst="rect">
            <a:avLst/>
          </a:prstGeom>
        </p:spPr>
      </p:pic>
      <p:pic>
        <p:nvPicPr>
          <p:cNvPr id="13" name="図 1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90687" y="4197219"/>
            <a:ext cx="458341" cy="384385"/>
          </a:xfrm>
          <a:prstGeom prst="rect">
            <a:avLst/>
          </a:prstGeom>
        </p:spPr>
      </p:pic>
      <p:pic>
        <p:nvPicPr>
          <p:cNvPr id="14" name="図 1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087724" y="4011910"/>
            <a:ext cx="336509" cy="523281"/>
          </a:xfrm>
          <a:prstGeom prst="rect">
            <a:avLst/>
          </a:prstGeom>
        </p:spPr>
      </p:pic>
      <p:pic>
        <p:nvPicPr>
          <p:cNvPr id="15" name="図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27584" y="3003798"/>
            <a:ext cx="950255" cy="853634"/>
          </a:xfrm>
          <a:prstGeom prst="rect">
            <a:avLst/>
          </a:prstGeom>
        </p:spPr>
      </p:pic>
      <p:pic>
        <p:nvPicPr>
          <p:cNvPr id="16" name="図 15"/>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8"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4102734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p:spTree>
      <p:nvGrpSpPr>
        <p:cNvPr id="1" name=""/>
        <p:cNvGrpSpPr/>
        <p:nvPr/>
      </p:nvGrpSpPr>
      <p:grpSpPr>
        <a:xfrm>
          <a:off x="0" y="0"/>
          <a:ext cx="0" cy="0"/>
          <a:chOff x="0" y="0"/>
          <a:chExt cx="0" cy="0"/>
        </a:xfrm>
      </p:grpSpPr>
      <p:sp>
        <p:nvSpPr>
          <p:cNvPr id="7" name="正方形/長方形 6"/>
          <p:cNvSpPr/>
          <p:nvPr userDrawn="1"/>
        </p:nvSpPr>
        <p:spPr>
          <a:xfrm>
            <a:off x="0" y="0"/>
            <a:ext cx="1440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463" b="24413"/>
          <a:stretch/>
        </p:blipFill>
        <p:spPr>
          <a:xfrm>
            <a:off x="-508" y="1437624"/>
            <a:ext cx="2434051" cy="3708411"/>
          </a:xfrm>
          <a:prstGeom prst="rect">
            <a:avLst/>
          </a:prstGeom>
        </p:spPr>
      </p:pic>
      <p:sp>
        <p:nvSpPr>
          <p:cNvPr id="3" name="スライド番号プレースホルダー 2"/>
          <p:cNvSpPr>
            <a:spLocks noGrp="1"/>
          </p:cNvSpPr>
          <p:nvPr>
            <p:ph type="sldNum" sz="quarter" idx="10"/>
          </p:nvPr>
        </p:nvSpPr>
        <p:spPr>
          <a:xfrm>
            <a:off x="8532000" y="4932000"/>
            <a:ext cx="360000" cy="135000"/>
          </a:xfrm>
        </p:spPr>
        <p:txBody>
          <a:bodyPr/>
          <a:lstStyle/>
          <a:p>
            <a:fld id="{78AE49ED-73EF-499C-8307-28EB0E7CF529}" type="slidenum">
              <a:rPr lang="ja-JP" altLang="en-US" smtClean="0"/>
              <a:pPr/>
              <a:t>‹#›</a:t>
            </a:fld>
            <a:endParaRPr lang="ja-JP" altLang="en-US" dirty="0"/>
          </a:p>
        </p:txBody>
      </p:sp>
      <p:sp>
        <p:nvSpPr>
          <p:cNvPr id="6" name="タイトル 1"/>
          <p:cNvSpPr>
            <a:spLocks noGrp="1"/>
          </p:cNvSpPr>
          <p:nvPr>
            <p:ph type="title" hasCustomPrompt="1"/>
          </p:nvPr>
        </p:nvSpPr>
        <p:spPr>
          <a:xfrm>
            <a:off x="1871700" y="1275605"/>
            <a:ext cx="6840500" cy="2016225"/>
          </a:xfrm>
          <a:prstGeom prst="rect">
            <a:avLst/>
          </a:prstGeom>
        </p:spPr>
        <p:txBody>
          <a:bodyPr lIns="0" tIns="0" rIns="0" bIns="0" anchor="ctr" anchorCtr="0"/>
          <a:lstStyle>
            <a:lvl1pPr algn="l">
              <a:lnSpc>
                <a:spcPct val="100000"/>
              </a:lnSpc>
              <a:defRPr sz="2800" b="1">
                <a:solidFill>
                  <a:schemeClr val="tx2"/>
                </a:solidFill>
                <a:latin typeface="+mj-lt"/>
              </a:defRPr>
            </a:lvl1pPr>
          </a:lstStyle>
          <a:p>
            <a:r>
              <a:rPr kumimoji="1" lang="ja-JP" altLang="en-US" dirty="0"/>
              <a:t>フォントサイズ </a:t>
            </a:r>
            <a:r>
              <a:rPr kumimoji="1" lang="en-US" altLang="ja-JP" dirty="0"/>
              <a:t>28</a:t>
            </a:r>
            <a:br>
              <a:rPr kumimoji="1" lang="en-US" altLang="ja-JP" dirty="0"/>
            </a:br>
            <a:r>
              <a:rPr kumimoji="1" lang="ja-JP" altLang="en-US" dirty="0"/>
              <a:t>　　　　（メイリオ見出し）</a:t>
            </a:r>
          </a:p>
        </p:txBody>
      </p:sp>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11"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67991" y="749002"/>
            <a:ext cx="590787" cy="550580"/>
          </a:xfrm>
          <a:prstGeom prst="rect">
            <a:avLst/>
          </a:prstGeom>
        </p:spPr>
      </p:pic>
      <p:pic>
        <p:nvPicPr>
          <p:cNvPr id="10" name="図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53090" y="2823778"/>
            <a:ext cx="335554" cy="512746"/>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9084" y="1934005"/>
            <a:ext cx="478408" cy="410715"/>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03548" y="4271353"/>
            <a:ext cx="472936" cy="35138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223628" y="3829750"/>
            <a:ext cx="515904" cy="304006"/>
          </a:xfrm>
          <a:prstGeom prst="rect">
            <a:avLst/>
          </a:prstGeom>
        </p:spPr>
      </p:pic>
      <p:pic>
        <p:nvPicPr>
          <p:cNvPr id="15" name="図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Tree>
    <p:extLst>
      <p:ext uri="{BB962C8B-B14F-4D97-AF65-F5344CB8AC3E}">
        <p14:creationId xmlns:p14="http://schemas.microsoft.com/office/powerpoint/2010/main" val="2782559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6" name="正方形/長方形 5"/>
          <p:cNvSpPr/>
          <p:nvPr userDrawn="1"/>
        </p:nvSpPr>
        <p:spPr>
          <a:xfrm>
            <a:off x="0" y="4583498"/>
            <a:ext cx="9144000" cy="57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r="27795" b="36032"/>
          <a:stretch/>
        </p:blipFill>
        <p:spPr>
          <a:xfrm>
            <a:off x="5903640" y="3028747"/>
            <a:ext cx="3240360" cy="2137488"/>
          </a:xfrm>
          <a:prstGeom prst="rect">
            <a:avLst/>
          </a:prstGeom>
        </p:spPr>
      </p:pic>
      <p:sp>
        <p:nvSpPr>
          <p:cNvPr id="7"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sp>
        <p:nvSpPr>
          <p:cNvPr id="3" name="スライド番号プレースホルダー 2"/>
          <p:cNvSpPr>
            <a:spLocks noGrp="1"/>
          </p:cNvSpPr>
          <p:nvPr>
            <p:ph type="sldNum" sz="quarter" idx="10"/>
          </p:nvPr>
        </p:nvSpPr>
        <p:spPr>
          <a:xfrm>
            <a:off x="8532000" y="4932000"/>
            <a:ext cx="360000" cy="135000"/>
          </a:xfrm>
        </p:spPr>
        <p:txBody>
          <a:bodyPr/>
          <a:lstStyle/>
          <a:p>
            <a:fld id="{78AE49ED-73EF-499C-8307-28EB0E7CF529}" type="slidenum">
              <a:rPr lang="ja-JP" altLang="en-US" smtClean="0"/>
              <a:pPr/>
              <a:t>‹#›</a:t>
            </a:fld>
            <a:endParaRPr lang="ja-JP" altLang="en-US" dirty="0"/>
          </a:p>
        </p:txBody>
      </p:sp>
      <p:pic>
        <p:nvPicPr>
          <p:cNvPr id="8" name="図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2236" y="4434845"/>
            <a:ext cx="326068" cy="524890"/>
          </a:xfrm>
          <a:prstGeom prst="rect">
            <a:avLst/>
          </a:prstGeom>
        </p:spPr>
      </p:pic>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568444" y="3972363"/>
            <a:ext cx="298228" cy="368132"/>
          </a:xfrm>
          <a:prstGeom prst="rect">
            <a:avLst/>
          </a:prstGeom>
        </p:spPr>
      </p:pic>
      <p:pic>
        <p:nvPicPr>
          <p:cNvPr id="11" name="図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560309" y="3142113"/>
            <a:ext cx="415869" cy="515148"/>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633020" y="3595673"/>
            <a:ext cx="328501" cy="501818"/>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048746" y="2592668"/>
            <a:ext cx="460056" cy="68589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0" name="タイトル 1"/>
          <p:cNvSpPr>
            <a:spLocks noGrp="1"/>
          </p:cNvSpPr>
          <p:nvPr>
            <p:ph type="title" hasCustomPrompt="1"/>
          </p:nvPr>
        </p:nvSpPr>
        <p:spPr>
          <a:xfrm>
            <a:off x="358775" y="1311610"/>
            <a:ext cx="7093285" cy="1980220"/>
          </a:xfrm>
          <a:prstGeom prst="rect">
            <a:avLst/>
          </a:prstGeom>
        </p:spPr>
        <p:txBody>
          <a:bodyPr lIns="0" tIns="0" rIns="0" bIns="0" anchor="ctr" anchorCtr="0"/>
          <a:lstStyle>
            <a:lvl1pPr algn="l">
              <a:lnSpc>
                <a:spcPct val="110000"/>
              </a:lnSpc>
              <a:spcAft>
                <a:spcPts val="0"/>
              </a:spcAft>
              <a:defRPr sz="2800" b="1">
                <a:solidFill>
                  <a:schemeClr val="tx2"/>
                </a:solidFill>
                <a:latin typeface="+mj-lt"/>
              </a:defRPr>
            </a:lvl1pPr>
          </a:lstStyle>
          <a:p>
            <a:r>
              <a:rPr kumimoji="1" lang="ja-JP" altLang="en-US" dirty="0"/>
              <a:t>フォントサイズ </a:t>
            </a:r>
            <a:r>
              <a:rPr kumimoji="1" lang="en-US" altLang="ja-JP" dirty="0"/>
              <a:t>28</a:t>
            </a:r>
            <a:br>
              <a:rPr kumimoji="1" lang="en-US" altLang="ja-JP" dirty="0"/>
            </a:br>
            <a:r>
              <a:rPr kumimoji="1" lang="ja-JP" altLang="en-US" dirty="0"/>
              <a:t>　　　　（メイリオ見出し）</a:t>
            </a:r>
          </a:p>
        </p:txBody>
      </p:sp>
    </p:spTree>
    <p:extLst>
      <p:ext uri="{BB962C8B-B14F-4D97-AF65-F5344CB8AC3E}">
        <p14:creationId xmlns:p14="http://schemas.microsoft.com/office/powerpoint/2010/main" val="849866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General_AC">
    <p:spTree>
      <p:nvGrpSpPr>
        <p:cNvPr id="1" name=""/>
        <p:cNvGrpSpPr/>
        <p:nvPr/>
      </p:nvGrpSpPr>
      <p:grpSpPr>
        <a:xfrm>
          <a:off x="0" y="0"/>
          <a:ext cx="0" cy="0"/>
          <a:chOff x="0" y="0"/>
          <a:chExt cx="0" cy="0"/>
        </a:xfrm>
      </p:grpSpPr>
      <p:sp>
        <p:nvSpPr>
          <p:cNvPr id="7" name="正方形/長方形 6"/>
          <p:cNvSpPr/>
          <p:nvPr userDrawn="1"/>
        </p:nvSpPr>
        <p:spPr>
          <a:xfrm>
            <a:off x="0" y="0"/>
            <a:ext cx="9144000" cy="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9" name="スライド番号プレースホルダー 5"/>
          <p:cNvSpPr>
            <a:spLocks noGrp="1"/>
          </p:cNvSpPr>
          <p:nvPr>
            <p:ph type="sldNum" sz="quarter" idx="12"/>
          </p:nvPr>
        </p:nvSpPr>
        <p:spPr>
          <a:xfrm>
            <a:off x="8532000" y="4932000"/>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10"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tx2"/>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
        <p:nvSpPr>
          <p:cNvPr id="11"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Tree>
    <p:extLst>
      <p:ext uri="{BB962C8B-B14F-4D97-AF65-F5344CB8AC3E}">
        <p14:creationId xmlns:p14="http://schemas.microsoft.com/office/powerpoint/2010/main" val="3828270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eneral_AC">
    <p:spTree>
      <p:nvGrpSpPr>
        <p:cNvPr id="1" name=""/>
        <p:cNvGrpSpPr/>
        <p:nvPr/>
      </p:nvGrpSpPr>
      <p:grpSpPr>
        <a:xfrm>
          <a:off x="0" y="0"/>
          <a:ext cx="0" cy="0"/>
          <a:chOff x="0" y="0"/>
          <a:chExt cx="0" cy="0"/>
        </a:xfrm>
      </p:grpSpPr>
      <p:sp>
        <p:nvSpPr>
          <p:cNvPr id="7" name="正方形/長方形 6"/>
          <p:cNvSpPr/>
          <p:nvPr userDrawn="1"/>
        </p:nvSpPr>
        <p:spPr>
          <a:xfrm>
            <a:off x="0" y="0"/>
            <a:ext cx="9144000" cy="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9" name="スライド番号プレースホルダー 5"/>
          <p:cNvSpPr>
            <a:spLocks noGrp="1"/>
          </p:cNvSpPr>
          <p:nvPr>
            <p:ph type="sldNum" sz="quarter" idx="12"/>
          </p:nvPr>
        </p:nvSpPr>
        <p:spPr>
          <a:xfrm>
            <a:off x="8532000" y="4932000"/>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10" name="テキスト プレースホルダー 13"/>
          <p:cNvSpPr>
            <a:spLocks noGrp="1"/>
          </p:cNvSpPr>
          <p:nvPr>
            <p:ph type="body" sz="quarter" idx="14" hasCustomPrompt="1"/>
          </p:nvPr>
        </p:nvSpPr>
        <p:spPr>
          <a:xfrm>
            <a:off x="358775" y="972000"/>
            <a:ext cx="8460000" cy="3780420"/>
          </a:xfrm>
          <a:prstGeom prst="rect">
            <a:avLst/>
          </a:prstGeom>
        </p:spPr>
        <p:txBody>
          <a:bodyPr lIns="0" tIns="0" rIns="0" bIns="0"/>
          <a:lstStyle>
            <a:lvl1pPr marL="0" indent="0">
              <a:lnSpc>
                <a:spcPts val="1700"/>
              </a:lnSpc>
              <a:spcBef>
                <a:spcPts val="0"/>
              </a:spcBef>
              <a:buNone/>
              <a:defRPr sz="1600">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文章（必要な場合のみ）　フォントサイズ </a:t>
            </a:r>
            <a:r>
              <a:rPr kumimoji="1" lang="en-US" altLang="ja-JP" dirty="0"/>
              <a:t>16P</a:t>
            </a:r>
          </a:p>
        </p:txBody>
      </p:sp>
      <p:sp>
        <p:nvSpPr>
          <p:cNvPr id="11"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tx2"/>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
        <p:nvSpPr>
          <p:cNvPr id="13"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Tree>
    <p:extLst>
      <p:ext uri="{BB962C8B-B14F-4D97-AF65-F5344CB8AC3E}">
        <p14:creationId xmlns:p14="http://schemas.microsoft.com/office/powerpoint/2010/main" val="2043694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General_AC">
    <p:spTree>
      <p:nvGrpSpPr>
        <p:cNvPr id="1" name=""/>
        <p:cNvGrpSpPr/>
        <p:nvPr/>
      </p:nvGrpSpPr>
      <p:grpSpPr>
        <a:xfrm>
          <a:off x="0" y="0"/>
          <a:ext cx="0" cy="0"/>
          <a:chOff x="0" y="0"/>
          <a:chExt cx="0" cy="0"/>
        </a:xfrm>
      </p:grpSpPr>
      <p:sp>
        <p:nvSpPr>
          <p:cNvPr id="7" name="正方形/長方形 6"/>
          <p:cNvSpPr/>
          <p:nvPr userDrawn="1"/>
        </p:nvSpPr>
        <p:spPr>
          <a:xfrm>
            <a:off x="0" y="0"/>
            <a:ext cx="9144000" cy="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11" name="スライド番号プレースホルダー 5"/>
          <p:cNvSpPr>
            <a:spLocks noGrp="1"/>
          </p:cNvSpPr>
          <p:nvPr>
            <p:ph type="sldNum" sz="quarter" idx="12"/>
          </p:nvPr>
        </p:nvSpPr>
        <p:spPr>
          <a:xfrm>
            <a:off x="8532000" y="4932000"/>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14" name="タイトル 1"/>
          <p:cNvSpPr>
            <a:spLocks noGrp="1"/>
          </p:cNvSpPr>
          <p:nvPr>
            <p:ph type="title" hasCustomPrompt="1"/>
          </p:nvPr>
        </p:nvSpPr>
        <p:spPr>
          <a:xfrm>
            <a:off x="288000" y="216000"/>
            <a:ext cx="7200000" cy="360000"/>
          </a:xfrm>
          <a:prstGeom prst="rect">
            <a:avLst/>
          </a:prstGeom>
        </p:spPr>
        <p:txBody>
          <a:bodyPr lIns="0" tIns="0" rIns="0" bIns="0" anchor="t" anchorCtr="0"/>
          <a:lstStyle>
            <a:lvl1pPr algn="l">
              <a:lnSpc>
                <a:spcPct val="100000"/>
              </a:lnSpc>
              <a:defRPr sz="2400" b="1">
                <a:solidFill>
                  <a:schemeClr val="tx2"/>
                </a:solidFill>
                <a:latin typeface="+mj-lt"/>
              </a:defRPr>
            </a:lvl1pPr>
          </a:lstStyle>
          <a:p>
            <a:r>
              <a:rPr kumimoji="1" lang="ja-JP" altLang="en-US" dirty="0"/>
              <a:t>フォントサイズ</a:t>
            </a:r>
            <a:r>
              <a:rPr kumimoji="1" lang="en-US" altLang="ja-JP" dirty="0"/>
              <a:t>24 </a:t>
            </a:r>
            <a:r>
              <a:rPr kumimoji="1" lang="ja-JP" altLang="en-US" dirty="0"/>
              <a:t>（メイリオ見出し）</a:t>
            </a:r>
          </a:p>
        </p:txBody>
      </p:sp>
      <p:sp>
        <p:nvSpPr>
          <p:cNvPr id="17"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18" name="テキスト プレースホルダー 8"/>
          <p:cNvSpPr>
            <a:spLocks noGrp="1"/>
          </p:cNvSpPr>
          <p:nvPr>
            <p:ph type="body" sz="quarter" idx="16" hasCustomPrompt="1"/>
          </p:nvPr>
        </p:nvSpPr>
        <p:spPr>
          <a:xfrm>
            <a:off x="198000" y="576000"/>
            <a:ext cx="6120680" cy="32400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800" b="1">
                <a:solidFill>
                  <a:schemeClr val="tx2"/>
                </a:solidFill>
                <a:latin typeface="+mj-ea"/>
                <a:ea typeface="+mj-ea"/>
              </a:defRPr>
            </a:lvl1pPr>
          </a:lstStyle>
          <a:p>
            <a:pPr lvl="0"/>
            <a:r>
              <a:rPr kumimoji="1" lang="ja-JP" altLang="en-US"/>
              <a:t>サブタイトル（メイリオ見出し </a:t>
            </a:r>
            <a:r>
              <a:rPr kumimoji="1" lang="en-US" altLang="ja-JP"/>
              <a:t>18Pt)</a:t>
            </a:r>
            <a:endParaRPr kumimoji="1" lang="ja-JP" altLang="en-US"/>
          </a:p>
        </p:txBody>
      </p:sp>
      <p:sp>
        <p:nvSpPr>
          <p:cNvPr id="19" name="テキスト プレースホルダー 10"/>
          <p:cNvSpPr>
            <a:spLocks noGrp="1"/>
          </p:cNvSpPr>
          <p:nvPr>
            <p:ph type="body" sz="quarter" idx="17" hasCustomPrompt="1"/>
          </p:nvPr>
        </p:nvSpPr>
        <p:spPr>
          <a:xfrm>
            <a:off x="359729" y="864000"/>
            <a:ext cx="8640763" cy="279306"/>
          </a:xfrm>
          <a:prstGeom prst="rect">
            <a:avLst/>
          </a:prstGeom>
        </p:spPr>
        <p:txBody>
          <a:bodyPr/>
          <a:lstStyle>
            <a:lvl1pPr marL="0" indent="0">
              <a:lnSpc>
                <a:spcPts val="1800"/>
              </a:lnSpc>
              <a:spcBef>
                <a:spcPts val="0"/>
              </a:spcBef>
              <a:buNone/>
              <a:defRPr sz="1600">
                <a:latin typeface="+mn-ea"/>
                <a:ea typeface="+mn-ea"/>
              </a:defRPr>
            </a:lvl1pPr>
          </a:lstStyle>
          <a:p>
            <a:pPr lvl="0"/>
            <a:r>
              <a:rPr kumimoji="1" lang="ja-JP" altLang="en-US" dirty="0"/>
              <a:t>説明文（フォント</a:t>
            </a:r>
            <a:r>
              <a:rPr kumimoji="1" lang="en-US" altLang="ja-JP" dirty="0"/>
              <a:t>16Pt)</a:t>
            </a:r>
            <a:endParaRPr kumimoji="1" lang="ja-JP" altLang="en-US" dirty="0"/>
          </a:p>
        </p:txBody>
      </p:sp>
      <p:cxnSp>
        <p:nvCxnSpPr>
          <p:cNvPr id="20" name="直線コネクタ 19"/>
          <p:cNvCxnSpPr/>
          <p:nvPr userDrawn="1"/>
        </p:nvCxnSpPr>
        <p:spPr>
          <a:xfrm>
            <a:off x="252000" y="864000"/>
            <a:ext cx="6264696" cy="0"/>
          </a:xfrm>
          <a:prstGeom prst="line">
            <a:avLst/>
          </a:prstGeom>
          <a:ln>
            <a:solidFill>
              <a:srgbClr val="008CCF"/>
            </a:solidFill>
            <a:headEnd type="none"/>
            <a:tailEnd type="non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917846121"/>
      </p:ext>
    </p:extLst>
  </p:cSld>
  <p:clrMapOvr>
    <a:masterClrMapping/>
  </p:clrMapOvr>
  <p:extLst>
    <p:ext uri="{DCECCB84-F9BA-43D5-87BE-67443E8EF086}">
      <p15:sldGuideLst xmlns:p15="http://schemas.microsoft.com/office/powerpoint/2012/main">
        <p15:guide id="1" orient="horz" pos="577"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op">
    <p:bg>
      <p:bgPr>
        <a:solidFill>
          <a:schemeClr val="accent3"/>
        </a:solidFill>
        <a:effectLst/>
      </p:bgPr>
    </p:bg>
    <p:spTree>
      <p:nvGrpSpPr>
        <p:cNvPr id="1" name=""/>
        <p:cNvGrpSpPr/>
        <p:nvPr/>
      </p:nvGrpSpPr>
      <p:grpSpPr>
        <a:xfrm>
          <a:off x="0" y="0"/>
          <a:ext cx="0" cy="0"/>
          <a:chOff x="0" y="0"/>
          <a:chExt cx="0" cy="0"/>
        </a:xfrm>
      </p:grpSpPr>
      <p:sp>
        <p:nvSpPr>
          <p:cNvPr id="4" name="正方形/長方形 3"/>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solidFill>
            </a:endParaRPr>
          </a:p>
        </p:txBody>
      </p:sp>
      <p:pic>
        <p:nvPicPr>
          <p:cNvPr id="3"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18" r="3269"/>
          <a:stretch/>
        </p:blipFill>
        <p:spPr>
          <a:xfrm>
            <a:off x="5364088" y="0"/>
            <a:ext cx="3780420" cy="1123630"/>
          </a:xfrm>
          <a:prstGeom prst="rect">
            <a:avLst/>
          </a:prstGeom>
        </p:spPr>
      </p:pic>
      <p:pic>
        <p:nvPicPr>
          <p:cNvPr id="19" name="図 18"/>
          <p:cNvPicPr>
            <a:picLocks noChangeAspect="1"/>
          </p:cNvPicPr>
          <p:nvPr userDrawn="1"/>
        </p:nvPicPr>
        <p:blipFill rotWithShape="1">
          <a:blip r:embed="rId3" cstate="print">
            <a:extLst>
              <a:ext uri="{28A0092B-C50C-407E-A947-70E740481C1C}">
                <a14:useLocalDpi xmlns:a14="http://schemas.microsoft.com/office/drawing/2010/main" val="0"/>
              </a:ext>
            </a:extLst>
          </a:blip>
          <a:srcRect r="22655"/>
          <a:stretch/>
        </p:blipFill>
        <p:spPr>
          <a:xfrm>
            <a:off x="7092281" y="954854"/>
            <a:ext cx="2052228" cy="3017319"/>
          </a:xfrm>
          <a:prstGeom prst="rect">
            <a:avLst/>
          </a:prstGeom>
        </p:spPr>
      </p:pic>
      <p:sp>
        <p:nvSpPr>
          <p:cNvPr id="5"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7" name="図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26369" y="2294080"/>
            <a:ext cx="558856" cy="368708"/>
          </a:xfrm>
          <a:prstGeom prst="rect">
            <a:avLst/>
          </a:prstGeom>
        </p:spPr>
      </p:pic>
      <p:pic>
        <p:nvPicPr>
          <p:cNvPr id="8" name="図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89643" y="1563638"/>
            <a:ext cx="268324" cy="506660"/>
          </a:xfrm>
          <a:prstGeom prst="rect">
            <a:avLst/>
          </a:prstGeom>
        </p:spPr>
      </p:pic>
      <p:pic>
        <p:nvPicPr>
          <p:cNvPr id="9" name="図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416316" y="1326874"/>
            <a:ext cx="491409" cy="599380"/>
          </a:xfrm>
          <a:prstGeom prst="rect">
            <a:avLst/>
          </a:prstGeom>
        </p:spPr>
      </p:pic>
      <p:pic>
        <p:nvPicPr>
          <p:cNvPr id="10" name="図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136396" y="3316474"/>
            <a:ext cx="518382" cy="638008"/>
          </a:xfrm>
          <a:prstGeom prst="rect">
            <a:avLst/>
          </a:prstGeom>
        </p:spPr>
      </p:pic>
      <p:pic>
        <p:nvPicPr>
          <p:cNvPr id="11" name="図 1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732240" y="2230025"/>
            <a:ext cx="1242338" cy="855563"/>
          </a:xfrm>
          <a:prstGeom prst="rect">
            <a:avLst/>
          </a:prstGeom>
        </p:spPr>
      </p:pic>
      <p:sp>
        <p:nvSpPr>
          <p:cNvPr id="2" name="タイトル 1"/>
          <p:cNvSpPr>
            <a:spLocks noGrp="1"/>
          </p:cNvSpPr>
          <p:nvPr>
            <p:ph type="title"/>
          </p:nvPr>
        </p:nvSpPr>
        <p:spPr>
          <a:xfrm>
            <a:off x="358775" y="1670176"/>
            <a:ext cx="6193445" cy="1476164"/>
          </a:xfrm>
          <a:prstGeom prst="rect">
            <a:avLst/>
          </a:prstGeom>
        </p:spPr>
        <p:txBody>
          <a:bodyPr lIns="0" tIns="0" rIns="0" bIns="0" anchor="ctr" anchorCtr="0"/>
          <a:lstStyle>
            <a:lvl1pPr algn="l">
              <a:lnSpc>
                <a:spcPct val="110000"/>
              </a:lnSpc>
              <a:defRPr sz="2800" b="1">
                <a:solidFill>
                  <a:schemeClr val="accent3"/>
                </a:solidFill>
              </a:defRPr>
            </a:lvl1pPr>
          </a:lstStyle>
          <a:p>
            <a:r>
              <a:rPr kumimoji="1" lang="ja-JP" altLang="en-US" dirty="0"/>
              <a:t>マスター タイトルの書式設定</a:t>
            </a:r>
          </a:p>
        </p:txBody>
      </p:sp>
      <p:pic>
        <p:nvPicPr>
          <p:cNvPr id="13" name="図 1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984268" y="387105"/>
            <a:ext cx="1814671" cy="400331"/>
          </a:xfrm>
          <a:prstGeom prst="rect">
            <a:avLst/>
          </a:prstGeom>
        </p:spPr>
      </p:pic>
      <p:grpSp>
        <p:nvGrpSpPr>
          <p:cNvPr id="18" name="グループ化 17"/>
          <p:cNvGrpSpPr/>
          <p:nvPr userDrawn="1"/>
        </p:nvGrpSpPr>
        <p:grpSpPr>
          <a:xfrm>
            <a:off x="5285767" y="182770"/>
            <a:ext cx="978421" cy="192736"/>
            <a:chOff x="5220072" y="159482"/>
            <a:chExt cx="978421" cy="192736"/>
          </a:xfrm>
        </p:grpSpPr>
        <p:pic>
          <p:nvPicPr>
            <p:cNvPr id="12" name="図 11">
              <a:extLst>
                <a:ext uri="{FF2B5EF4-FFF2-40B4-BE49-F238E27FC236}">
                  <a16:creationId xmlns:a16="http://schemas.microsoft.com/office/drawing/2014/main" id="{4D1CD444-5459-AA4B-A08B-5554E81CFD1F}"/>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220072" y="159482"/>
              <a:ext cx="720941" cy="192736"/>
            </a:xfrm>
            <a:prstGeom prst="rect">
              <a:avLst/>
            </a:prstGeom>
          </p:spPr>
        </p:pic>
        <p:grpSp>
          <p:nvGrpSpPr>
            <p:cNvPr id="17" name="グループ化 16"/>
            <p:cNvGrpSpPr/>
            <p:nvPr userDrawn="1"/>
          </p:nvGrpSpPr>
          <p:grpSpPr>
            <a:xfrm>
              <a:off x="5976156" y="159482"/>
              <a:ext cx="222337" cy="72008"/>
              <a:chOff x="5976156" y="159482"/>
              <a:chExt cx="222337" cy="72008"/>
            </a:xfrm>
          </p:grpSpPr>
          <p:sp>
            <p:nvSpPr>
              <p:cNvPr id="14" name="円/楕円 13"/>
              <p:cNvSpPr/>
              <p:nvPr userDrawn="1"/>
            </p:nvSpPr>
            <p:spPr>
              <a:xfrm>
                <a:off x="5976156" y="159482"/>
                <a:ext cx="72008" cy="7200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userDrawn="1"/>
            </p:nvSpPr>
            <p:spPr>
              <a:xfrm>
                <a:off x="6083306" y="170286"/>
                <a:ext cx="50400" cy="50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userDrawn="1"/>
            </p:nvSpPr>
            <p:spPr>
              <a:xfrm>
                <a:off x="6162493" y="177486"/>
                <a:ext cx="36000" cy="3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20"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bg1"/>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389869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Agenda">
    <p:bg>
      <p:bgPr>
        <a:solidFill>
          <a:schemeClr val="bg1"/>
        </a:solidFill>
        <a:effectLst/>
      </p:bgPr>
    </p:bg>
    <p:spTree>
      <p:nvGrpSpPr>
        <p:cNvPr id="1" name=""/>
        <p:cNvGrpSpPr/>
        <p:nvPr/>
      </p:nvGrpSpPr>
      <p:grpSpPr>
        <a:xfrm>
          <a:off x="0" y="0"/>
          <a:ext cx="0" cy="0"/>
          <a:chOff x="0" y="0"/>
          <a:chExt cx="0" cy="0"/>
        </a:xfrm>
      </p:grpSpPr>
      <p:sp>
        <p:nvSpPr>
          <p:cNvPr id="3" name="正方形/長方形 2"/>
          <p:cNvSpPr/>
          <p:nvPr userDrawn="1"/>
        </p:nvSpPr>
        <p:spPr>
          <a:xfrm>
            <a:off x="0" y="0"/>
            <a:ext cx="432000" cy="51435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15347" r="1" b="29513"/>
          <a:stretch/>
        </p:blipFill>
        <p:spPr>
          <a:xfrm>
            <a:off x="0" y="3471501"/>
            <a:ext cx="2792392" cy="1692187"/>
          </a:xfrm>
          <a:prstGeom prst="rect">
            <a:avLst/>
          </a:prstGeom>
        </p:spPr>
      </p:pic>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9"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10" name="テキスト プレースホルダー 13"/>
          <p:cNvSpPr>
            <a:spLocks noGrp="1"/>
          </p:cNvSpPr>
          <p:nvPr>
            <p:ph type="body" sz="quarter" idx="14"/>
          </p:nvPr>
        </p:nvSpPr>
        <p:spPr>
          <a:xfrm>
            <a:off x="3167843" y="807554"/>
            <a:ext cx="5631095" cy="3727637"/>
          </a:xfrm>
          <a:prstGeom prst="rect">
            <a:avLst/>
          </a:prstGeom>
        </p:spPr>
        <p:txBody>
          <a:bodyPr lIns="0" tIns="0" rIns="0" bIns="0" anchor="t" anchorCtr="0"/>
          <a:lstStyle>
            <a:lvl1pPr marL="0" indent="0">
              <a:lnSpc>
                <a:spcPct val="100000"/>
              </a:lnSpc>
              <a:spcBef>
                <a:spcPts val="0"/>
              </a:spcBef>
              <a:spcAft>
                <a:spcPts val="0"/>
              </a:spcAft>
              <a:buFontTx/>
              <a:buNone/>
              <a:tabLst/>
              <a:defRPr sz="1800" b="1">
                <a:solidFill>
                  <a:schemeClr val="accent3"/>
                </a:solidFill>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マスター テキストの書式設定</a:t>
            </a:r>
            <a:endParaRPr kumimoji="1" lang="en-US" altLang="ja-JP" dirty="0"/>
          </a:p>
        </p:txBody>
      </p:sp>
      <p:pic>
        <p:nvPicPr>
          <p:cNvPr id="11" name="図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0581" y="2794363"/>
            <a:ext cx="330128" cy="321104"/>
          </a:xfrm>
          <a:prstGeom prst="rect">
            <a:avLst/>
          </a:prstGeom>
        </p:spPr>
      </p:pic>
      <p:pic>
        <p:nvPicPr>
          <p:cNvPr id="12" name="図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20264642">
            <a:off x="317732" y="3810908"/>
            <a:ext cx="290393" cy="413662"/>
          </a:xfrm>
          <a:prstGeom prst="rect">
            <a:avLst/>
          </a:prstGeom>
        </p:spPr>
      </p:pic>
      <p:pic>
        <p:nvPicPr>
          <p:cNvPr id="13" name="図 1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90687" y="4197219"/>
            <a:ext cx="458341" cy="384385"/>
          </a:xfrm>
          <a:prstGeom prst="rect">
            <a:avLst/>
          </a:prstGeom>
        </p:spPr>
      </p:pic>
      <p:pic>
        <p:nvPicPr>
          <p:cNvPr id="14" name="図 1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087724" y="4011910"/>
            <a:ext cx="336509" cy="523281"/>
          </a:xfrm>
          <a:prstGeom prst="rect">
            <a:avLst/>
          </a:prstGeom>
        </p:spPr>
      </p:pic>
      <p:pic>
        <p:nvPicPr>
          <p:cNvPr id="15" name="図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27584" y="3003798"/>
            <a:ext cx="950255" cy="853634"/>
          </a:xfrm>
          <a:prstGeom prst="rect">
            <a:avLst/>
          </a:prstGeom>
        </p:spPr>
      </p:pic>
      <p:pic>
        <p:nvPicPr>
          <p:cNvPr id="16" name="図 15"/>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8"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1684352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4"/>
          </p:nvPr>
        </p:nvSpPr>
        <p:spPr>
          <a:xfrm>
            <a:off x="8532000" y="4932000"/>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
        <p:nvSpPr>
          <p:cNvPr id="2" name="フッター プレースホルダー 1"/>
          <p:cNvSpPr>
            <a:spLocks noGrp="1"/>
          </p:cNvSpPr>
          <p:nvPr>
            <p:ph type="ftr" sz="quarter" idx="3"/>
          </p:nvPr>
        </p:nvSpPr>
        <p:spPr>
          <a:xfrm>
            <a:off x="252000" y="4932000"/>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4284632236"/>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6" r:id="rId5"/>
    <p:sldLayoutId id="2147483649" r:id="rId6"/>
    <p:sldLayoutId id="2147483657" r:id="rId7"/>
    <p:sldLayoutId id="2147483660" r:id="rId8"/>
    <p:sldLayoutId id="2147483661" r:id="rId9"/>
    <p:sldLayoutId id="2147483659" r:id="rId10"/>
    <p:sldLayoutId id="2147483663" r:id="rId11"/>
    <p:sldLayoutId id="2147483655" r:id="rId12"/>
    <p:sldLayoutId id="2147483664" r:id="rId13"/>
    <p:sldLayoutId id="2147483662" r:id="rId14"/>
    <p:sldLayoutId id="2147483654" r:id="rId15"/>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userDrawn="1">
          <p15:clr>
            <a:srgbClr val="F26B43"/>
          </p15:clr>
        </p15:guide>
        <p15:guide id="2" pos="553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www.canon-its.co.jp/solution/industry/cross-industry/superstream" TargetMode="External"/><Relationship Id="rId2" Type="http://schemas.openxmlformats.org/officeDocument/2006/relationships/image" Target="../media/image8.emf"/><Relationship Id="rId1" Type="http://schemas.openxmlformats.org/officeDocument/2006/relationships/slideLayout" Target="../slideLayouts/slideLayout15.xml"/><Relationship Id="rId4" Type="http://schemas.openxmlformats.org/officeDocument/2006/relationships/image" Target="../media/image4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
        <p:nvSpPr>
          <p:cNvPr id="5" name="タイトル 4"/>
          <p:cNvSpPr>
            <a:spLocks noGrp="1"/>
          </p:cNvSpPr>
          <p:nvPr>
            <p:ph type="title"/>
          </p:nvPr>
        </p:nvSpPr>
        <p:spPr/>
        <p:txBody>
          <a:bodyPr/>
          <a:lstStyle/>
          <a:p>
            <a:r>
              <a:rPr lang="en-US" altLang="ja-JP" dirty="0" err="1"/>
              <a:t>SuperStream</a:t>
            </a:r>
            <a:r>
              <a:rPr lang="en-US" altLang="ja-JP" dirty="0"/>
              <a:t>-NX</a:t>
            </a:r>
            <a:br>
              <a:rPr lang="en-US" altLang="ja-JP" dirty="0"/>
            </a:br>
            <a:r>
              <a:rPr lang="ja-JP" altLang="en-US" dirty="0"/>
              <a:t>手形管理システム　ご紹介補足資料</a:t>
            </a:r>
            <a:endParaRPr kumimoji="1" lang="ja-JP" altLang="en-US" dirty="0"/>
          </a:p>
        </p:txBody>
      </p:sp>
      <p:sp>
        <p:nvSpPr>
          <p:cNvPr id="4" name="スライド番号プレースホルダー 3"/>
          <p:cNvSpPr>
            <a:spLocks noGrp="1"/>
          </p:cNvSpPr>
          <p:nvPr>
            <p:ph type="sldNum" sz="quarter" idx="4"/>
          </p:nvPr>
        </p:nvSpPr>
        <p:spPr/>
        <p:txBody>
          <a:bodyPr/>
          <a:lstStyle/>
          <a:p>
            <a:fld id="{78AE49ED-73EF-499C-8307-28EB0E7CF529}" type="slidenum">
              <a:rPr lang="ja-JP" altLang="en-US" smtClean="0"/>
              <a:pPr/>
              <a:t>1</a:t>
            </a:fld>
            <a:endParaRPr lang="ja-JP" altLang="en-US" dirty="0"/>
          </a:p>
        </p:txBody>
      </p:sp>
      <p:sp>
        <p:nvSpPr>
          <p:cNvPr id="3" name="テキスト ボックス 2">
            <a:extLst>
              <a:ext uri="{FF2B5EF4-FFF2-40B4-BE49-F238E27FC236}">
                <a16:creationId xmlns:a16="http://schemas.microsoft.com/office/drawing/2014/main" id="{C10DC8D8-AB0A-4A6E-CA01-C91C05D5F163}"/>
              </a:ext>
            </a:extLst>
          </p:cNvPr>
          <p:cNvSpPr txBox="1"/>
          <p:nvPr/>
        </p:nvSpPr>
        <p:spPr>
          <a:xfrm>
            <a:off x="358775" y="3975906"/>
            <a:ext cx="2769989" cy="338554"/>
          </a:xfrm>
          <a:prstGeom prst="rect">
            <a:avLst/>
          </a:prstGeom>
          <a:noFill/>
        </p:spPr>
        <p:txBody>
          <a:bodyPr wrap="none" lIns="0" tIns="0" rIns="0" bIns="0" rtlCol="0">
            <a:spAutoFit/>
          </a:bodyPr>
          <a:lstStyle/>
          <a:p>
            <a:pPr>
              <a:lnSpc>
                <a:spcPct val="110000"/>
              </a:lnSpc>
            </a:pPr>
            <a:r>
              <a:rPr kumimoji="1" lang="en-US" altLang="ja-JP" sz="1000" dirty="0">
                <a:solidFill>
                  <a:schemeClr val="bg2">
                    <a:lumMod val="50000"/>
                  </a:schemeClr>
                </a:solidFill>
              </a:rPr>
              <a:t>2025.06.01</a:t>
            </a:r>
            <a:r>
              <a:rPr lang="ja-JP" altLang="en-US" sz="1000" dirty="0">
                <a:solidFill>
                  <a:schemeClr val="bg2">
                    <a:lumMod val="50000"/>
                  </a:schemeClr>
                </a:solidFill>
              </a:rPr>
              <a:t>版</a:t>
            </a:r>
            <a:endParaRPr lang="en-US" altLang="ja-JP" sz="1000" dirty="0">
              <a:solidFill>
                <a:schemeClr val="bg2">
                  <a:lumMod val="50000"/>
                </a:schemeClr>
              </a:solidFill>
            </a:endParaRPr>
          </a:p>
          <a:p>
            <a:pPr>
              <a:lnSpc>
                <a:spcPct val="110000"/>
              </a:lnSpc>
            </a:pPr>
            <a:r>
              <a:rPr lang="ja-JP" altLang="en-US" sz="1000" dirty="0">
                <a:solidFill>
                  <a:schemeClr val="bg2">
                    <a:lumMod val="50000"/>
                  </a:schemeClr>
                </a:solidFill>
              </a:rPr>
              <a:t>キヤノンＩＴソリューションズ株式会社</a:t>
            </a:r>
            <a:r>
              <a:rPr lang="en-US" altLang="ja-JP" sz="1000" dirty="0">
                <a:solidFill>
                  <a:schemeClr val="bg2">
                    <a:lumMod val="50000"/>
                  </a:schemeClr>
                </a:solidFill>
              </a:rPr>
              <a:t>	</a:t>
            </a:r>
            <a:endParaRPr kumimoji="1" lang="en-US" altLang="ja-JP" sz="1000" dirty="0">
              <a:solidFill>
                <a:schemeClr val="bg2">
                  <a:lumMod val="50000"/>
                </a:schemeClr>
              </a:solidFill>
            </a:endParaRPr>
          </a:p>
        </p:txBody>
      </p:sp>
    </p:spTree>
    <p:extLst>
      <p:ext uri="{BB962C8B-B14F-4D97-AF65-F5344CB8AC3E}">
        <p14:creationId xmlns:p14="http://schemas.microsoft.com/office/powerpoint/2010/main" val="3444849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コンテンツ プレースホルダ 5"/>
          <p:cNvGraphicFramePr>
            <a:graphicFrameLocks/>
          </p:cNvGraphicFramePr>
          <p:nvPr>
            <p:extLst>
              <p:ext uri="{D42A27DB-BD31-4B8C-83A1-F6EECF244321}">
                <p14:modId xmlns:p14="http://schemas.microsoft.com/office/powerpoint/2010/main" val="100591834"/>
              </p:ext>
            </p:extLst>
          </p:nvPr>
        </p:nvGraphicFramePr>
        <p:xfrm>
          <a:off x="252000" y="879562"/>
          <a:ext cx="8640960" cy="2241416"/>
        </p:xfrm>
        <a:graphic>
          <a:graphicData uri="http://schemas.openxmlformats.org/drawingml/2006/table">
            <a:tbl>
              <a:tblPr firstRow="1" bandRow="1">
                <a:tableStyleId>{93296810-A885-4BE3-A3E7-6D5BEEA58F35}</a:tableStyleId>
              </a:tblPr>
              <a:tblGrid>
                <a:gridCol w="1501184">
                  <a:extLst>
                    <a:ext uri="{9D8B030D-6E8A-4147-A177-3AD203B41FA5}">
                      <a16:colId xmlns:a16="http://schemas.microsoft.com/office/drawing/2014/main" val="20000"/>
                    </a:ext>
                  </a:extLst>
                </a:gridCol>
                <a:gridCol w="2196854">
                  <a:extLst>
                    <a:ext uri="{9D8B030D-6E8A-4147-A177-3AD203B41FA5}">
                      <a16:colId xmlns:a16="http://schemas.microsoft.com/office/drawing/2014/main" val="20001"/>
                    </a:ext>
                  </a:extLst>
                </a:gridCol>
                <a:gridCol w="4942922">
                  <a:extLst>
                    <a:ext uri="{9D8B030D-6E8A-4147-A177-3AD203B41FA5}">
                      <a16:colId xmlns:a16="http://schemas.microsoft.com/office/drawing/2014/main" val="20002"/>
                    </a:ext>
                  </a:extLst>
                </a:gridCol>
              </a:tblGrid>
              <a:tr h="261588">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0216">
                <a:tc>
                  <a:txBody>
                    <a:bodyPr/>
                    <a:lstStyle/>
                    <a:p>
                      <a:r>
                        <a:rPr kumimoji="1" lang="ja-JP" altLang="en-US" sz="1000" baseline="0" dirty="0"/>
                        <a:t>受取手形帳票</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1"/>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2"/>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3"/>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受取手形入金入力チェックリスト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受取手形入金入力の結果を出力する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4"/>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受取手形取組別一覧表</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取組状況別に受取手形情報を出力する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5"/>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受取手形明細表</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受取手形情報の明細情報の出力する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6"/>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受取手形未決済残高表</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満期日ごとの未決済残高一覧を出力する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7"/>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受取手形取組申込書</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金融機関に提出する手形取組申込書（取立依頼・割引依頼）を出力する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8"/>
                  </a:ext>
                </a:extLst>
              </a:tr>
            </a:tbl>
          </a:graphicData>
        </a:graphic>
      </p:graphicFrame>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受取手形管理　機能一覧（</a:t>
            </a:r>
            <a:r>
              <a:rPr lang="en-US" altLang="ja-JP" dirty="0"/>
              <a:t>2/2)</a:t>
            </a:r>
            <a:endParaRPr lang="ja-JP" altLang="en-US" dirty="0"/>
          </a:p>
          <a:p>
            <a:endParaRPr lang="ja-JP" altLang="en-US" dirty="0"/>
          </a:p>
          <a:p>
            <a:endParaRPr lang="ja-JP" altLang="en-US" dirty="0"/>
          </a:p>
          <a:p>
            <a:endParaRPr kumimoji="1" lang="ja-JP" altLang="en-US" dirty="0"/>
          </a:p>
        </p:txBody>
      </p:sp>
    </p:spTree>
    <p:extLst>
      <p:ext uri="{BB962C8B-B14F-4D97-AF65-F5344CB8AC3E}">
        <p14:creationId xmlns:p14="http://schemas.microsoft.com/office/powerpoint/2010/main" val="1231102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コンテンツ プレースホルダ 6"/>
          <p:cNvGraphicFramePr>
            <a:graphicFrameLocks/>
          </p:cNvGraphicFramePr>
          <p:nvPr>
            <p:extLst>
              <p:ext uri="{D42A27DB-BD31-4B8C-83A1-F6EECF244321}">
                <p14:modId xmlns:p14="http://schemas.microsoft.com/office/powerpoint/2010/main" val="2908969389"/>
              </p:ext>
            </p:extLst>
          </p:nvPr>
        </p:nvGraphicFramePr>
        <p:xfrm>
          <a:off x="251072" y="879562"/>
          <a:ext cx="8641408" cy="4197660"/>
        </p:xfrm>
        <a:graphic>
          <a:graphicData uri="http://schemas.openxmlformats.org/drawingml/2006/table">
            <a:tbl>
              <a:tblPr firstRow="1" bandRow="1">
                <a:tableStyleId>{7DF18680-E054-41AD-8BC1-D1AEF772440D}</a:tableStyleId>
              </a:tblPr>
              <a:tblGrid>
                <a:gridCol w="1537878">
                  <a:extLst>
                    <a:ext uri="{9D8B030D-6E8A-4147-A177-3AD203B41FA5}">
                      <a16:colId xmlns:a16="http://schemas.microsoft.com/office/drawing/2014/main" val="20000"/>
                    </a:ext>
                  </a:extLst>
                </a:gridCol>
                <a:gridCol w="2160352">
                  <a:extLst>
                    <a:ext uri="{9D8B030D-6E8A-4147-A177-3AD203B41FA5}">
                      <a16:colId xmlns:a16="http://schemas.microsoft.com/office/drawing/2014/main" val="20001"/>
                    </a:ext>
                  </a:extLst>
                </a:gridCol>
                <a:gridCol w="4943178">
                  <a:extLst>
                    <a:ext uri="{9D8B030D-6E8A-4147-A177-3AD203B41FA5}">
                      <a16:colId xmlns:a16="http://schemas.microsoft.com/office/drawing/2014/main" val="20002"/>
                    </a:ext>
                  </a:extLst>
                </a:gridCol>
              </a:tblGrid>
              <a:tr h="248265">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5740">
                <a:tc>
                  <a:txBody>
                    <a:bodyPr/>
                    <a:lstStyle/>
                    <a:p>
                      <a:r>
                        <a:rPr kumimoji="1" lang="ja-JP" altLang="en-US" sz="1000" baseline="0" dirty="0"/>
                        <a:t>支払手形管理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支払手形取込</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支払管理又は他システムからの情報の取込を行う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1"/>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支払手形取込エラーデータ修正</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取込エラーデータの修正をする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2"/>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支払手形の発生情報を入力する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3"/>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支払手形の移動情報を入力する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4"/>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支払手形の顛末情報を入力（解消：返却）する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5"/>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支払手形払出入力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支払手形の払出情報を入力する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発生情報の承認処理を行う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移動情報の承認処理を行う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顛末情報の承認処理を行う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支払手形更新</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情報入力、移動入力、顛末入力、払出入力、自動決済の情報を確定する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4106211788"/>
                  </a:ext>
                </a:extLst>
              </a:tr>
              <a:tr h="220680">
                <a:tc>
                  <a:txBody>
                    <a:bodyPr/>
                    <a:lstStyle/>
                    <a:p>
                      <a:r>
                        <a:rPr kumimoji="1" lang="ja-JP" altLang="en-US" sz="1000" baseline="0" dirty="0"/>
                        <a:t>支払手形帳票</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1"/>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支払手形移動入力の結果を出力する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2"/>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支払手形顛末入力の結果を出力する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3"/>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支払手形払出入力チェックリスト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支払手形払出入力の結果を出力する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4"/>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支払手形明細表</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支払手形情報の明細情報の出力する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5"/>
                  </a:ext>
                </a:extLst>
              </a:tr>
              <a:tr h="22068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支払手形未決済残高表</a:t>
                      </a:r>
                      <a:endParaRPr kumimoji="1" lang="en-US" altLang="ja-JP" sz="1000" baseline="0" dirty="0"/>
                    </a:p>
                  </a:txBody>
                  <a:tcPr anchor="b"/>
                </a:tc>
                <a:tc>
                  <a:txBody>
                    <a:bodyPr/>
                    <a:lstStyle/>
                    <a:p>
                      <a:r>
                        <a:rPr kumimoji="1" lang="ja-JP" altLang="en-US" sz="1000" baseline="0" dirty="0"/>
                        <a:t>満期日ごとの未決済残高一覧を出力する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6"/>
                  </a:ext>
                </a:extLst>
              </a:tr>
            </a:tbl>
          </a:graphicData>
        </a:graphic>
      </p:graphicFrame>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一覧支払手形管理　機能一覧（</a:t>
            </a:r>
            <a:r>
              <a:rPr lang="en-US" altLang="ja-JP" dirty="0"/>
              <a:t>1/2)</a:t>
            </a:r>
            <a:endParaRPr lang="ja-JP" altLang="en-US" dirty="0"/>
          </a:p>
          <a:p>
            <a:endParaRPr lang="ja-JP" altLang="en-US" dirty="0"/>
          </a:p>
          <a:p>
            <a:endParaRPr kumimoji="1" lang="ja-JP" altLang="en-US" dirty="0"/>
          </a:p>
        </p:txBody>
      </p:sp>
    </p:spTree>
    <p:extLst>
      <p:ext uri="{BB962C8B-B14F-4D97-AF65-F5344CB8AC3E}">
        <p14:creationId xmlns:p14="http://schemas.microsoft.com/office/powerpoint/2010/main" val="3719742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一覧支払手形管理　機能一覧（</a:t>
            </a:r>
            <a:r>
              <a:rPr lang="en-US" altLang="ja-JP" dirty="0"/>
              <a:t>2/2)</a:t>
            </a:r>
            <a:endParaRPr lang="ja-JP" altLang="en-US" dirty="0"/>
          </a:p>
          <a:p>
            <a:endParaRPr lang="ja-JP" altLang="en-US" dirty="0"/>
          </a:p>
          <a:p>
            <a:endParaRPr kumimoji="1" lang="ja-JP" altLang="en-US" dirty="0"/>
          </a:p>
        </p:txBody>
      </p:sp>
      <p:graphicFrame>
        <p:nvGraphicFramePr>
          <p:cNvPr id="10" name="コンテンツ プレースホルダ 6"/>
          <p:cNvGraphicFramePr>
            <a:graphicFrameLocks/>
          </p:cNvGraphicFramePr>
          <p:nvPr>
            <p:extLst>
              <p:ext uri="{D42A27DB-BD31-4B8C-83A1-F6EECF244321}">
                <p14:modId xmlns:p14="http://schemas.microsoft.com/office/powerpoint/2010/main" val="3816074155"/>
              </p:ext>
            </p:extLst>
          </p:nvPr>
        </p:nvGraphicFramePr>
        <p:xfrm>
          <a:off x="251520" y="879562"/>
          <a:ext cx="8640960" cy="1793221"/>
        </p:xfrm>
        <a:graphic>
          <a:graphicData uri="http://schemas.openxmlformats.org/drawingml/2006/table">
            <a:tbl>
              <a:tblPr firstRow="1" bandRow="1">
                <a:tableStyleId>{7DF18680-E054-41AD-8BC1-D1AEF772440D}</a:tableStyleId>
              </a:tblPr>
              <a:tblGrid>
                <a:gridCol w="1501184">
                  <a:extLst>
                    <a:ext uri="{9D8B030D-6E8A-4147-A177-3AD203B41FA5}">
                      <a16:colId xmlns:a16="http://schemas.microsoft.com/office/drawing/2014/main" val="20000"/>
                    </a:ext>
                  </a:extLst>
                </a:gridCol>
                <a:gridCol w="2196855">
                  <a:extLst>
                    <a:ext uri="{9D8B030D-6E8A-4147-A177-3AD203B41FA5}">
                      <a16:colId xmlns:a16="http://schemas.microsoft.com/office/drawing/2014/main" val="20001"/>
                    </a:ext>
                  </a:extLst>
                </a:gridCol>
                <a:gridCol w="4942921">
                  <a:extLst>
                    <a:ext uri="{9D8B030D-6E8A-4147-A177-3AD203B41FA5}">
                      <a16:colId xmlns:a16="http://schemas.microsoft.com/office/drawing/2014/main" val="20002"/>
                    </a:ext>
                  </a:extLst>
                </a:gridCol>
              </a:tblGrid>
              <a:tr h="288032">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9613">
                <a:tc>
                  <a:txBody>
                    <a:bodyPr/>
                    <a:lstStyle/>
                    <a:p>
                      <a:r>
                        <a:rPr kumimoji="1" lang="ja-JP" altLang="en-US" sz="1000" baseline="0" dirty="0"/>
                        <a:t>支払手形印紙税分割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支払手形分割用プルーフリスト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en-US" altLang="ja-JP" sz="1000" baseline="0" dirty="0"/>
                        <a:t>NX</a:t>
                      </a:r>
                      <a:r>
                        <a:rPr kumimoji="1" lang="ja-JP" altLang="en-US" sz="1000" baseline="0" dirty="0"/>
                        <a:t>支払管理システムから取込んだ支払手形データの一覧を出力する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5"/>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支払手形印紙税分割方法入力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支払手形ごとの分割方法の設定を行う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手形の分割処理の実行する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7"/>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支払手形印紙税分割の結果をリスト表示する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18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支払手形印紙税分割調整</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分割データの修正と手形番号の付与を行う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32400">
                <a:tc>
                  <a:txBody>
                    <a:bodyPr/>
                    <a:lstStyle/>
                    <a:p>
                      <a:endParaRPr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lang="ja-JP" altLang="en-US" sz="1000" baseline="0" dirty="0"/>
                        <a:t>支払手形分割確定</a:t>
                      </a:r>
                      <a:endParaRPr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支払手形印紙税分割の結果を確定する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418229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532000" y="4775177"/>
            <a:ext cx="360000" cy="1350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a:t>
            </a:r>
            <a:r>
              <a:rPr lang="ja-JP" altLang="en-US" dirty="0"/>
              <a:t>ム </a:t>
            </a: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手形管理システム</a:t>
            </a:r>
            <a:r>
              <a:rPr lang="en-US" altLang="ja-JP" dirty="0"/>
              <a:t> </a:t>
            </a:r>
            <a:r>
              <a:rPr lang="ja-JP" altLang="en-US" dirty="0"/>
              <a:t>　システム要件</a:t>
            </a:r>
          </a:p>
          <a:p>
            <a:endParaRPr lang="ja-JP" altLang="en-US" dirty="0"/>
          </a:p>
          <a:p>
            <a:endParaRPr lang="ja-JP" altLang="en-US" dirty="0"/>
          </a:p>
          <a:p>
            <a:endParaRPr kumimoji="1" lang="ja-JP" altLang="en-US" dirty="0"/>
          </a:p>
        </p:txBody>
      </p:sp>
      <p:sp>
        <p:nvSpPr>
          <p:cNvPr id="10" name="正方形/長方形 9"/>
          <p:cNvSpPr/>
          <p:nvPr/>
        </p:nvSpPr>
        <p:spPr>
          <a:xfrm>
            <a:off x="402542" y="4399049"/>
            <a:ext cx="6833754" cy="512961"/>
          </a:xfrm>
          <a:prstGeom prst="rect">
            <a:avLst/>
          </a:prstGeom>
        </p:spPr>
        <p:txBody>
          <a:bodyPr wrap="square">
            <a:spAutoFit/>
          </a:bodyPr>
          <a:lstStyle/>
          <a:p>
            <a:pPr>
              <a:spcBef>
                <a:spcPts val="200"/>
              </a:spcBef>
              <a:defRPr/>
            </a:pPr>
            <a:r>
              <a:rPr lang="en-US" altLang="ja-JP" sz="800" dirty="0">
                <a:latin typeface="メイリオ" pitchFamily="50" charset="-128"/>
                <a:ea typeface="メイリオ" pitchFamily="50" charset="-128"/>
              </a:rPr>
              <a:t>1</a:t>
            </a:r>
            <a:r>
              <a:rPr lang="ja-JP" altLang="en-US" sz="800" dirty="0">
                <a:latin typeface="メイリオ" pitchFamily="50" charset="-128"/>
                <a:ea typeface="メイリオ" pitchFamily="50" charset="-128"/>
              </a:rPr>
              <a:t> ．本システムは</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 上で動作します</a:t>
            </a:r>
          </a:p>
          <a:p>
            <a:pPr>
              <a:spcBef>
                <a:spcPts val="200"/>
              </a:spcBef>
              <a:defRPr/>
            </a:pPr>
            <a:r>
              <a:rPr lang="en-US" altLang="ja-JP" sz="800" dirty="0">
                <a:latin typeface="メイリオ" pitchFamily="50" charset="-128"/>
                <a:ea typeface="メイリオ" pitchFamily="50" charset="-128"/>
              </a:rPr>
              <a:t>2</a:t>
            </a:r>
            <a:r>
              <a:rPr lang="ja-JP" altLang="en-US" sz="800" dirty="0">
                <a:latin typeface="メイリオ" pitchFamily="50" charset="-128"/>
                <a:ea typeface="メイリオ" pitchFamily="50" charset="-128"/>
              </a:rPr>
              <a:t> ．本システムで作成された仕訳伝票は 内部システム区分 「</a:t>
            </a:r>
            <a:r>
              <a:rPr lang="en-US" altLang="ja-JP" sz="800" dirty="0">
                <a:latin typeface="メイリオ" pitchFamily="50" charset="-128"/>
                <a:ea typeface="メイリオ" pitchFamily="50" charset="-128"/>
              </a:rPr>
              <a:t>004</a:t>
            </a:r>
            <a:r>
              <a:rPr lang="ja-JP" altLang="en-US" sz="800" dirty="0">
                <a:latin typeface="メイリオ" pitchFamily="50" charset="-128"/>
                <a:ea typeface="メイリオ" pitchFamily="50" charset="-128"/>
              </a:rPr>
              <a:t>：外部伝票」 として</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統合会計に連携されます</a:t>
            </a:r>
            <a:endParaRPr lang="en-US" altLang="ja-JP" sz="800" dirty="0">
              <a:latin typeface="メイリオ" pitchFamily="50" charset="-128"/>
              <a:ea typeface="メイリオ" pitchFamily="50" charset="-128"/>
            </a:endParaRPr>
          </a:p>
          <a:p>
            <a:pPr>
              <a:spcBef>
                <a:spcPts val="200"/>
              </a:spcBef>
              <a:defRPr/>
            </a:pPr>
            <a:r>
              <a:rPr lang="en-US" altLang="ja-JP" sz="800" dirty="0">
                <a:latin typeface="メイリオ" pitchFamily="50" charset="-128"/>
                <a:ea typeface="メイリオ" pitchFamily="50" charset="-128"/>
              </a:rPr>
              <a:t>3 </a:t>
            </a:r>
            <a:r>
              <a:rPr lang="ja-JP" altLang="en-US" sz="800" dirty="0" err="1">
                <a:latin typeface="メイリオ" pitchFamily="50" charset="-128"/>
                <a:ea typeface="メイリオ" pitchFamily="50" charset="-128"/>
              </a:rPr>
              <a:t>．</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統合会計の本社集中支払機能には対応しておりません</a:t>
            </a:r>
            <a:endParaRPr lang="en-US" altLang="ja-JP" sz="1000" dirty="0">
              <a:latin typeface="メイリオ" pitchFamily="50" charset="-128"/>
              <a:ea typeface="メイリオ" pitchFamily="50" charset="-128"/>
            </a:endParaRPr>
          </a:p>
        </p:txBody>
      </p:sp>
      <p:sp>
        <p:nvSpPr>
          <p:cNvPr id="11" name="角丸四角形 8">
            <a:extLst>
              <a:ext uri="{FF2B5EF4-FFF2-40B4-BE49-F238E27FC236}">
                <a16:creationId xmlns:a16="http://schemas.microsoft.com/office/drawing/2014/main" id="{070BFCA6-222D-45D4-8826-366C6B590B88}"/>
              </a:ext>
            </a:extLst>
          </p:cNvPr>
          <p:cNvSpPr/>
          <p:nvPr/>
        </p:nvSpPr>
        <p:spPr>
          <a:xfrm>
            <a:off x="402542" y="4207967"/>
            <a:ext cx="1539660" cy="193879"/>
          </a:xfrm>
          <a:prstGeom prst="roundRect">
            <a:avLst/>
          </a:prstGeom>
          <a:solidFill>
            <a:srgbClr val="54C2F0"/>
          </a:solidFill>
          <a:ln>
            <a:noFill/>
          </a:ln>
        </p:spPr>
        <p:style>
          <a:lnRef idx="1">
            <a:schemeClr val="accent3"/>
          </a:lnRef>
          <a:fillRef idx="3">
            <a:schemeClr val="accent3"/>
          </a:fillRef>
          <a:effectRef idx="2">
            <a:schemeClr val="accent3"/>
          </a:effectRef>
          <a:fontRef idx="minor">
            <a:schemeClr val="lt1"/>
          </a:fontRef>
        </p:style>
        <p:txBody>
          <a:bodyPr bIns="0" anchor="ctr"/>
          <a:lstStyle/>
          <a:p>
            <a:pPr algn="ctr">
              <a:defRPr/>
            </a:pPr>
            <a:r>
              <a:rPr lang="ja-JP" altLang="en-US" sz="1200" dirty="0">
                <a:latin typeface="メイリオ" pitchFamily="50" charset="-128"/>
                <a:ea typeface="メイリオ" pitchFamily="50" charset="-128"/>
              </a:rPr>
              <a:t>その他制約事項</a:t>
            </a:r>
          </a:p>
        </p:txBody>
      </p:sp>
      <p:sp>
        <p:nvSpPr>
          <p:cNvPr id="12" name="角丸四角形 7">
            <a:extLst>
              <a:ext uri="{FF2B5EF4-FFF2-40B4-BE49-F238E27FC236}">
                <a16:creationId xmlns:a16="http://schemas.microsoft.com/office/drawing/2014/main" id="{C133A675-23EE-4F69-8A25-0BA9A9743607}"/>
              </a:ext>
            </a:extLst>
          </p:cNvPr>
          <p:cNvSpPr/>
          <p:nvPr/>
        </p:nvSpPr>
        <p:spPr>
          <a:xfrm>
            <a:off x="178316" y="951570"/>
            <a:ext cx="8713684" cy="3139489"/>
          </a:xfrm>
          <a:prstGeom prst="roundRect">
            <a:avLst>
              <a:gd name="adj" fmla="val 12066"/>
            </a:avLst>
          </a:prstGeom>
          <a:solidFill>
            <a:schemeClr val="bg1">
              <a:lumMod val="85000"/>
              <a:alpha val="50000"/>
            </a:schemeClr>
          </a:solidFill>
          <a:ln>
            <a:noFill/>
          </a:ln>
        </p:spPr>
        <p:style>
          <a:lnRef idx="0">
            <a:scrgbClr r="0" g="0" b="0"/>
          </a:lnRef>
          <a:fillRef idx="0">
            <a:scrgbClr r="0" g="0" b="0"/>
          </a:fillRef>
          <a:effectRef idx="0">
            <a:scrgbClr r="0" g="0" b="0"/>
          </a:effectRef>
          <a:fontRef idx="minor">
            <a:schemeClr val="lt1"/>
          </a:fontRef>
        </p:style>
        <p:txBody>
          <a:bodyPr bIns="0" rtlCol="0" anchor="ctr"/>
          <a:lstStyle/>
          <a:p>
            <a:pPr algn="ctr"/>
            <a:endParaRPr kumimoji="1" lang="ja-JP" altLang="en-US" sz="1600" dirty="0">
              <a:latin typeface="メイリオ" pitchFamily="50" charset="-128"/>
              <a:ea typeface="メイリオ" pitchFamily="50" charset="-128"/>
            </a:endParaRPr>
          </a:p>
        </p:txBody>
      </p:sp>
      <p:sp>
        <p:nvSpPr>
          <p:cNvPr id="13" name="テキスト ボックス 6">
            <a:extLst>
              <a:ext uri="{FF2B5EF4-FFF2-40B4-BE49-F238E27FC236}">
                <a16:creationId xmlns:a16="http://schemas.microsoft.com/office/drawing/2014/main" id="{532E9AE0-BD5F-4D4D-9589-01B72B5E0A05}"/>
              </a:ext>
            </a:extLst>
          </p:cNvPr>
          <p:cNvSpPr txBox="1">
            <a:spLocks noChangeArrowheads="1"/>
          </p:cNvSpPr>
          <p:nvPr/>
        </p:nvSpPr>
        <p:spPr bwMode="auto">
          <a:xfrm>
            <a:off x="402542" y="995161"/>
            <a:ext cx="3251200" cy="307777"/>
          </a:xfrm>
          <a:prstGeom prst="rect">
            <a:avLst/>
          </a:prstGeom>
          <a:noFill/>
          <a:ln w="9525">
            <a:noFill/>
            <a:miter lim="800000"/>
            <a:headEnd/>
            <a:tailEnd/>
          </a:ln>
        </p:spPr>
        <p:txBody>
          <a:bodyPr>
            <a:spAutoFit/>
          </a:bodyPr>
          <a:lstStyle/>
          <a:p>
            <a:pPr>
              <a:defRPr/>
            </a:pPr>
            <a:r>
              <a:rPr lang="ja-JP" altLang="en-US" sz="1400" b="1" dirty="0">
                <a:latin typeface="メイリオ" pitchFamily="50" charset="-128"/>
                <a:ea typeface="メイリオ" pitchFamily="50" charset="-128"/>
              </a:rPr>
              <a:t>■ データベースサーバー</a:t>
            </a:r>
          </a:p>
        </p:txBody>
      </p:sp>
      <p:sp>
        <p:nvSpPr>
          <p:cNvPr id="15" name="テキスト ボックス 6">
            <a:extLst>
              <a:ext uri="{FF2B5EF4-FFF2-40B4-BE49-F238E27FC236}">
                <a16:creationId xmlns:a16="http://schemas.microsoft.com/office/drawing/2014/main" id="{0EFCBDAB-F0AA-46C0-8AA8-D81BFC7AD9BC}"/>
              </a:ext>
            </a:extLst>
          </p:cNvPr>
          <p:cNvSpPr txBox="1">
            <a:spLocks noChangeArrowheads="1"/>
          </p:cNvSpPr>
          <p:nvPr/>
        </p:nvSpPr>
        <p:spPr bwMode="auto">
          <a:xfrm>
            <a:off x="359729" y="2299977"/>
            <a:ext cx="2577950"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アプリケーションサーバー</a:t>
            </a:r>
          </a:p>
        </p:txBody>
      </p:sp>
      <p:sp>
        <p:nvSpPr>
          <p:cNvPr id="16" name="テキスト ボックス 6">
            <a:extLst>
              <a:ext uri="{FF2B5EF4-FFF2-40B4-BE49-F238E27FC236}">
                <a16:creationId xmlns:a16="http://schemas.microsoft.com/office/drawing/2014/main" id="{1BD1191E-729E-4A25-9C60-4CC8D2FDA876}"/>
              </a:ext>
            </a:extLst>
          </p:cNvPr>
          <p:cNvSpPr txBox="1">
            <a:spLocks noChangeArrowheads="1"/>
          </p:cNvSpPr>
          <p:nvPr/>
        </p:nvSpPr>
        <p:spPr bwMode="auto">
          <a:xfrm>
            <a:off x="395288" y="3223342"/>
            <a:ext cx="1500732"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クライアント</a:t>
            </a:r>
          </a:p>
        </p:txBody>
      </p:sp>
      <p:pic>
        <p:nvPicPr>
          <p:cNvPr id="18" name="Picture 13">
            <a:extLst>
              <a:ext uri="{FF2B5EF4-FFF2-40B4-BE49-F238E27FC236}">
                <a16:creationId xmlns:a16="http://schemas.microsoft.com/office/drawing/2014/main" id="{6CA23D20-98B0-44D7-B110-01A32ECF0317}"/>
              </a:ext>
            </a:extLst>
          </p:cNvPr>
          <p:cNvPicPr>
            <a:picLocks noChangeAspect="1" noChangeArrowheads="1"/>
          </p:cNvPicPr>
          <p:nvPr/>
        </p:nvPicPr>
        <p:blipFill>
          <a:blip r:embed="rId2" cstate="print"/>
          <a:srcRect/>
          <a:stretch>
            <a:fillRect/>
          </a:stretch>
        </p:blipFill>
        <p:spPr bwMode="auto">
          <a:xfrm>
            <a:off x="7142608" y="2377146"/>
            <a:ext cx="633748" cy="770668"/>
          </a:xfrm>
          <a:prstGeom prst="rect">
            <a:avLst/>
          </a:prstGeom>
          <a:noFill/>
          <a:ln w="9525">
            <a:noFill/>
            <a:miter lim="800000"/>
            <a:headEnd/>
            <a:tailEnd/>
          </a:ln>
        </p:spPr>
      </p:pic>
      <p:pic>
        <p:nvPicPr>
          <p:cNvPr id="19" name="Picture 18" descr="j0441335">
            <a:extLst>
              <a:ext uri="{FF2B5EF4-FFF2-40B4-BE49-F238E27FC236}">
                <a16:creationId xmlns:a16="http://schemas.microsoft.com/office/drawing/2014/main" id="{E59E3EDA-D604-4D2E-8C70-32B95A5A8C8F}"/>
              </a:ext>
            </a:extLst>
          </p:cNvPr>
          <p:cNvPicPr>
            <a:picLocks noChangeAspect="1" noChangeArrowheads="1"/>
          </p:cNvPicPr>
          <p:nvPr/>
        </p:nvPicPr>
        <p:blipFill>
          <a:blip r:embed="rId3" cstate="print"/>
          <a:srcRect/>
          <a:stretch>
            <a:fillRect/>
          </a:stretch>
        </p:blipFill>
        <p:spPr bwMode="auto">
          <a:xfrm>
            <a:off x="8048924" y="2801546"/>
            <a:ext cx="692534" cy="692535"/>
          </a:xfrm>
          <a:prstGeom prst="rect">
            <a:avLst/>
          </a:prstGeom>
          <a:noFill/>
          <a:ln w="9525">
            <a:noFill/>
            <a:miter lim="800000"/>
            <a:headEnd/>
            <a:tailEnd/>
          </a:ln>
        </p:spPr>
      </p:pic>
      <p:sp>
        <p:nvSpPr>
          <p:cNvPr id="21" name="テキスト ボックス 5">
            <a:extLst>
              <a:ext uri="{FF2B5EF4-FFF2-40B4-BE49-F238E27FC236}">
                <a16:creationId xmlns:a16="http://schemas.microsoft.com/office/drawing/2014/main" id="{21FFB8C5-13F1-425A-9F3A-94333D3D9652}"/>
              </a:ext>
            </a:extLst>
          </p:cNvPr>
          <p:cNvSpPr txBox="1">
            <a:spLocks noChangeArrowheads="1"/>
          </p:cNvSpPr>
          <p:nvPr/>
        </p:nvSpPr>
        <p:spPr bwMode="auto">
          <a:xfrm>
            <a:off x="700048" y="1160478"/>
            <a:ext cx="8041410" cy="1200329"/>
          </a:xfrm>
          <a:prstGeom prst="rect">
            <a:avLst/>
          </a:prstGeom>
          <a:noFill/>
          <a:ln w="9525">
            <a:noFill/>
            <a:miter lim="800000"/>
            <a:headEnd/>
            <a:tailEnd/>
          </a:ln>
        </p:spPr>
        <p:txBody>
          <a:bodyPr wrap="square">
            <a:spAutoFit/>
          </a:bodyPr>
          <a:lstStyle/>
          <a:p>
            <a:pPr>
              <a:tabLst>
                <a:tab pos="444500"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：データベースのシステム要件に適合していること</a:t>
            </a:r>
            <a:endParaRPr lang="en-US" altLang="ja-JP" sz="1200" dirty="0">
              <a:latin typeface="メイリオ" pitchFamily="50" charset="-128"/>
              <a:ea typeface="メイリオ" pitchFamily="50" charset="-128"/>
              <a:cs typeface="メイリオ" pitchFamily="50" charset="-128"/>
            </a:endParaRPr>
          </a:p>
          <a:p>
            <a:pPr>
              <a:tabLst>
                <a:tab pos="444500" algn="l"/>
              </a:tabLst>
            </a:pPr>
            <a:r>
              <a:rPr lang="en-US" altLang="ja-JP" sz="1200" dirty="0">
                <a:latin typeface="メイリオ" pitchFamily="50" charset="-128"/>
                <a:ea typeface="メイリオ" pitchFamily="50" charset="-128"/>
                <a:cs typeface="メイリオ" pitchFamily="50" charset="-128"/>
              </a:rPr>
              <a:t>DB</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Oracle Database 19c</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64</a:t>
            </a:r>
            <a:r>
              <a:rPr lang="ja-JP" altLang="en-US" sz="1200" dirty="0">
                <a:latin typeface="メイリオ" pitchFamily="50" charset="-128"/>
                <a:ea typeface="メイリオ" pitchFamily="50" charset="-128"/>
                <a:cs typeface="メイリオ" pitchFamily="50" charset="-128"/>
              </a:rPr>
              <a:t>ビット版）</a:t>
            </a:r>
            <a:r>
              <a:rPr lang="ja-JP" altLang="en-US" sz="900" dirty="0">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1 Oracle Database 19.25</a:t>
            </a:r>
            <a:r>
              <a:rPr lang="ja-JP" altLang="en-US" sz="900" dirty="0">
                <a:latin typeface="メイリオ" pitchFamily="50" charset="-128"/>
                <a:ea typeface="メイリオ" pitchFamily="50" charset="-128"/>
                <a:cs typeface="メイリオ" pitchFamily="50" charset="-128"/>
              </a:rPr>
              <a:t>で動作確認を行っています</a:t>
            </a:r>
            <a:endParaRPr lang="en-US" altLang="ja-JP" sz="900" dirty="0">
              <a:latin typeface="メイリオ" pitchFamily="50" charset="-128"/>
              <a:ea typeface="メイリオ" pitchFamily="50" charset="-128"/>
              <a:cs typeface="メイリオ" pitchFamily="50" charset="-128"/>
            </a:endParaRPr>
          </a:p>
          <a:p>
            <a:pPr>
              <a:tabLst>
                <a:tab pos="444500" algn="l"/>
              </a:tabLst>
            </a:pPr>
            <a:r>
              <a:rPr lang="ja-JP" altLang="en-US" sz="1200" dirty="0">
                <a:latin typeface="メイリオ" pitchFamily="50" charset="-128"/>
                <a:ea typeface="メイリオ" pitchFamily="50" charset="-128"/>
                <a:cs typeface="メイリオ" pitchFamily="50" charset="-128"/>
              </a:rPr>
              <a:t>その他：</a:t>
            </a:r>
            <a:r>
              <a:rPr lang="en-US" altLang="ja-JP" sz="1200" dirty="0">
                <a:latin typeface="メイリオ" pitchFamily="50" charset="-128"/>
                <a:ea typeface="メイリオ" pitchFamily="50" charset="-128"/>
                <a:cs typeface="メイリオ" pitchFamily="50" charset="-128"/>
              </a:rPr>
              <a:t>Oracle Cloud[Compute(</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DBCS(</a:t>
            </a:r>
            <a:r>
              <a:rPr lang="en-US" altLang="ja-JP" sz="1200" dirty="0" err="1">
                <a:latin typeface="メイリオ" pitchFamily="50" charset="-128"/>
                <a:ea typeface="メイリオ" pitchFamily="50" charset="-128"/>
                <a:cs typeface="メイリオ" pitchFamily="50" charset="-128"/>
              </a:rPr>
              <a:t>DB:Oracle</a:t>
            </a:r>
            <a:r>
              <a:rPr lang="en-US" altLang="ja-JP" sz="1200" dirty="0">
                <a:latin typeface="メイリオ" pitchFamily="50" charset="-128"/>
                <a:ea typeface="メイリオ" pitchFamily="50" charset="-128"/>
                <a:cs typeface="メイリオ" pitchFamily="50" charset="-128"/>
              </a:rPr>
              <a:t> Database)]</a:t>
            </a:r>
          </a:p>
          <a:p>
            <a:pPr>
              <a:tabLst>
                <a:tab pos="622300" algn="l"/>
              </a:tabLst>
            </a:pPr>
            <a:r>
              <a:rPr lang="en-US" altLang="ja-JP" sz="1200" dirty="0">
                <a:latin typeface="メイリオ" pitchFamily="50" charset="-128"/>
                <a:ea typeface="メイリオ" pitchFamily="50" charset="-128"/>
                <a:cs typeface="メイリオ" pitchFamily="50" charset="-128"/>
              </a:rPr>
              <a:t>           	AWS</a:t>
            </a:r>
            <a:r>
              <a:rPr lang="ja-JP" altLang="en-US" sz="1200" dirty="0">
                <a:latin typeface="メイリオ" pitchFamily="50" charset="-128"/>
                <a:ea typeface="メイリオ" pitchFamily="50" charset="-128"/>
                <a:cs typeface="メイリオ" pitchFamily="50" charset="-128"/>
              </a:rPr>
              <a:t>サービス</a:t>
            </a:r>
            <a:r>
              <a:rPr lang="en-US" altLang="ja-JP" sz="1200" dirty="0">
                <a:latin typeface="メイリオ" pitchFamily="50" charset="-128"/>
                <a:ea typeface="メイリオ" pitchFamily="50" charset="-128"/>
                <a:cs typeface="メイリオ" pitchFamily="50" charset="-128"/>
              </a:rPr>
              <a:t>[Amazon EC2(</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Amazon RDS(DB:Oracle Database)]</a:t>
            </a:r>
          </a:p>
          <a:p>
            <a:pPr>
              <a:tabLst>
                <a:tab pos="622300"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Azure[Virtual Machines]</a:t>
            </a:r>
          </a:p>
          <a:p>
            <a:r>
              <a:rPr lang="ja-JP" altLang="en-US" sz="1200" dirty="0">
                <a:latin typeface="メイリオ" pitchFamily="50" charset="-128"/>
                <a:ea typeface="メイリオ" pitchFamily="50" charset="-128"/>
                <a:cs typeface="メイリオ" pitchFamily="50" charset="-128"/>
              </a:rPr>
              <a:t>            ソフトウェア：</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r>
              <a:rPr lang="en-US" altLang="ja-JP" sz="1200" dirty="0">
                <a:latin typeface="メイリオ" pitchFamily="50" charset="-128"/>
                <a:ea typeface="メイリオ" pitchFamily="50" charset="-128"/>
                <a:cs typeface="メイリオ" pitchFamily="50" charset="-128"/>
              </a:rPr>
              <a:t>)</a:t>
            </a:r>
          </a:p>
        </p:txBody>
      </p:sp>
      <p:sp>
        <p:nvSpPr>
          <p:cNvPr id="22" name="テキスト ボックス 5">
            <a:extLst>
              <a:ext uri="{FF2B5EF4-FFF2-40B4-BE49-F238E27FC236}">
                <a16:creationId xmlns:a16="http://schemas.microsoft.com/office/drawing/2014/main" id="{585C9657-A277-4D4B-9B25-FC35E653A82E}"/>
              </a:ext>
            </a:extLst>
          </p:cNvPr>
          <p:cNvSpPr txBox="1">
            <a:spLocks noChangeArrowheads="1"/>
          </p:cNvSpPr>
          <p:nvPr/>
        </p:nvSpPr>
        <p:spPr bwMode="auto">
          <a:xfrm>
            <a:off x="687000" y="3440003"/>
            <a:ext cx="6967342" cy="646331"/>
          </a:xfrm>
          <a:prstGeom prst="rect">
            <a:avLst/>
          </a:prstGeom>
          <a:noFill/>
          <a:ln w="9525">
            <a:noFill/>
            <a:miter lim="800000"/>
            <a:headEnd/>
            <a:tailEnd/>
          </a:ln>
        </p:spPr>
        <p:txBody>
          <a:bodyPr wrap="square">
            <a:spAutoFit/>
          </a:bodyPr>
          <a:lstStyle/>
          <a:p>
            <a:pPr>
              <a:tabLst>
                <a:tab pos="449263" algn="l"/>
                <a:tab pos="1165225"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10, Microsoft Windows 11</a:t>
            </a:r>
          </a:p>
          <a:p>
            <a:pPr>
              <a:tabLst>
                <a:tab pos="449263" algn="l"/>
                <a:tab pos="1165225"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	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a:latin typeface="メイリオ" pitchFamily="50" charset="-128"/>
                <a:ea typeface="メイリオ" pitchFamily="50" charset="-128"/>
                <a:cs typeface="メイリオ" pitchFamily="50" charset="-128"/>
              </a:rPr>
              <a:t>以上）</a:t>
            </a:r>
            <a:r>
              <a:rPr lang="en-US" altLang="ja-JP" sz="120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Excel</a:t>
            </a:r>
          </a:p>
          <a:p>
            <a:pPr>
              <a:tabLst>
                <a:tab pos="1165225" algn="l"/>
              </a:tabLst>
            </a:pPr>
            <a:r>
              <a:rPr lang="en-US" altLang="ja-JP" sz="1200" dirty="0">
                <a:latin typeface="メイリオ" pitchFamily="50" charset="-128"/>
                <a:ea typeface="メイリオ" pitchFamily="50" charset="-128"/>
                <a:cs typeface="メイリオ" pitchFamily="50" charset="-128"/>
              </a:rPr>
              <a:t>                     	Adobe Reader </a:t>
            </a:r>
            <a:r>
              <a:rPr lang="ja-JP" altLang="en-US" sz="1200" dirty="0">
                <a:latin typeface="メイリオ" pitchFamily="50" charset="-128"/>
                <a:ea typeface="メイリオ" pitchFamily="50" charset="-128"/>
                <a:cs typeface="メイリオ" pitchFamily="50" charset="-128"/>
              </a:rPr>
              <a:t>等の</a:t>
            </a:r>
            <a:r>
              <a:rPr lang="en-US" altLang="ja-JP" sz="1200" dirty="0">
                <a:latin typeface="メイリオ" pitchFamily="50" charset="-128"/>
                <a:ea typeface="メイリオ" pitchFamily="50" charset="-128"/>
                <a:cs typeface="メイリオ" pitchFamily="50" charset="-128"/>
              </a:rPr>
              <a:t>pdf</a:t>
            </a:r>
            <a:r>
              <a:rPr lang="ja-JP" altLang="en-US" sz="1200" dirty="0">
                <a:latin typeface="メイリオ" pitchFamily="50" charset="-128"/>
                <a:ea typeface="メイリオ" pitchFamily="50" charset="-128"/>
                <a:cs typeface="メイリオ" pitchFamily="50" charset="-128"/>
              </a:rPr>
              <a:t>ファイルを扱うソフトウエア</a:t>
            </a:r>
          </a:p>
        </p:txBody>
      </p:sp>
      <p:sp>
        <p:nvSpPr>
          <p:cNvPr id="23" name="テキスト ボックス 5">
            <a:extLst>
              <a:ext uri="{FF2B5EF4-FFF2-40B4-BE49-F238E27FC236}">
                <a16:creationId xmlns:a16="http://schemas.microsoft.com/office/drawing/2014/main" id="{ADFA1134-DF8F-4B66-A906-372597ACEC85}"/>
              </a:ext>
            </a:extLst>
          </p:cNvPr>
          <p:cNvSpPr txBox="1">
            <a:spLocks noChangeArrowheads="1"/>
          </p:cNvSpPr>
          <p:nvPr/>
        </p:nvSpPr>
        <p:spPr bwMode="auto">
          <a:xfrm>
            <a:off x="676782" y="2496837"/>
            <a:ext cx="5488810" cy="830997"/>
          </a:xfrm>
          <a:prstGeom prst="rect">
            <a:avLst/>
          </a:prstGeom>
          <a:noFill/>
          <a:ln w="9525">
            <a:noFill/>
            <a:miter lim="800000"/>
            <a:headEnd/>
            <a:tailEnd/>
          </a:ln>
        </p:spPr>
        <p:txBody>
          <a:bodyPr wrap="none">
            <a:spAutoFit/>
          </a:bodyPr>
          <a:lstStyle/>
          <a:p>
            <a:pPr>
              <a:tabLst>
                <a:tab pos="449263"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2016</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2019</a:t>
            </a:r>
          </a:p>
          <a:p>
            <a:pPr>
              <a:tabLst>
                <a:tab pos="449263"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Windows Server 2022</a:t>
            </a:r>
            <a:r>
              <a:rPr lang="ja-JP" altLang="en-US" sz="1200" dirty="0">
                <a:latin typeface="メイリオ" pitchFamily="50" charset="-128"/>
                <a:ea typeface="メイリオ" pitchFamily="50" charset="-128"/>
                <a:cs typeface="メイリオ" pitchFamily="50" charset="-128"/>
              </a:rPr>
              <a:t>　</a:t>
            </a:r>
            <a:r>
              <a:rPr lang="en-US" altLang="ja-JP" sz="900" dirty="0">
                <a:latin typeface="メイリオ" pitchFamily="50" charset="-128"/>
                <a:ea typeface="メイリオ" pitchFamily="50" charset="-128"/>
                <a:cs typeface="メイリオ" pitchFamily="50" charset="-128"/>
              </a:rPr>
              <a:t>※Server Core</a:t>
            </a:r>
            <a:r>
              <a:rPr lang="ja-JP" altLang="en-US" sz="900" dirty="0" err="1">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Nano Server</a:t>
            </a:r>
            <a:r>
              <a:rPr lang="ja-JP" altLang="en-US" sz="900" dirty="0">
                <a:latin typeface="メイリオ" pitchFamily="50" charset="-128"/>
                <a:ea typeface="メイリオ" pitchFamily="50" charset="-128"/>
                <a:cs typeface="メイリオ" pitchFamily="50" charset="-128"/>
              </a:rPr>
              <a:t>は対象外です。</a:t>
            </a:r>
            <a:endParaRPr lang="en-US" altLang="ja-JP" sz="9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IIS</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endParaRPr lang="en-US" altLang="ja-JP" sz="12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帳票出力エンジン：</a:t>
            </a:r>
            <a:r>
              <a:rPr lang="en-US" altLang="ja-JP" sz="1200" dirty="0">
                <a:latin typeface="メイリオ" pitchFamily="50" charset="-128"/>
                <a:ea typeface="メイリオ" pitchFamily="50" charset="-128"/>
                <a:cs typeface="メイリオ" pitchFamily="50" charset="-128"/>
              </a:rPr>
              <a:t>Super Visual </a:t>
            </a:r>
            <a:r>
              <a:rPr lang="en-US" altLang="ja-JP" sz="1200" dirty="0" err="1">
                <a:latin typeface="メイリオ" pitchFamily="50" charset="-128"/>
                <a:ea typeface="メイリオ" pitchFamily="50" charset="-128"/>
                <a:cs typeface="メイリオ" pitchFamily="50" charset="-128"/>
              </a:rPr>
              <a:t>Formade</a:t>
            </a:r>
            <a:r>
              <a:rPr lang="en-US" altLang="ja-JP" sz="1200" dirty="0">
                <a:latin typeface="メイリオ" pitchFamily="50" charset="-128"/>
                <a:ea typeface="メイリオ" pitchFamily="50" charset="-128"/>
                <a:cs typeface="メイリオ" pitchFamily="50" charset="-128"/>
              </a:rPr>
              <a:t> 9.2 Service Pack 10</a:t>
            </a:r>
          </a:p>
        </p:txBody>
      </p:sp>
    </p:spTree>
    <p:extLst>
      <p:ext uri="{BB962C8B-B14F-4D97-AF65-F5344CB8AC3E}">
        <p14:creationId xmlns:p14="http://schemas.microsoft.com/office/powerpoint/2010/main" val="403935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78AE49ED-73EF-499C-8307-28EB0E7CF529}" type="slidenum">
              <a:rPr lang="ja-JP" altLang="en-US" smtClean="0"/>
              <a:pPr/>
              <a:t>14</a:t>
            </a:fld>
            <a:endParaRPr lang="ja-JP" altLang="en-US" dirty="0"/>
          </a:p>
        </p:txBody>
      </p:sp>
      <p:sp>
        <p:nvSpPr>
          <p:cNvPr id="5" name="タイトル 4"/>
          <p:cNvSpPr>
            <a:spLocks noGrp="1"/>
          </p:cNvSpPr>
          <p:nvPr>
            <p:ph type="title"/>
          </p:nvPr>
        </p:nvSpPr>
        <p:spPr/>
        <p:txBody>
          <a:bodyPr/>
          <a:lstStyle/>
          <a:p>
            <a:pPr lvl="0"/>
            <a:r>
              <a:rPr kumimoji="1" lang="en-US" altLang="ja-JP" sz="3200" b="0" dirty="0">
                <a:solidFill>
                  <a:schemeClr val="accent1"/>
                </a:solidFill>
              </a:rPr>
              <a:t>02</a:t>
            </a:r>
            <a:br>
              <a:rPr kumimoji="1" lang="en-US" altLang="ja-JP" dirty="0"/>
            </a:br>
            <a:r>
              <a:rPr lang="ja-JP" altLang="en-US" dirty="0"/>
              <a:t>手形管理システム</a:t>
            </a:r>
            <a:r>
              <a:rPr lang="en-US" altLang="ja-JP" dirty="0"/>
              <a:t>-</a:t>
            </a:r>
            <a:r>
              <a:rPr lang="ja-JP" altLang="en-US" dirty="0"/>
              <a:t>電債オプション</a:t>
            </a:r>
            <a:r>
              <a:rPr lang="en-US" altLang="ja-JP" dirty="0"/>
              <a:t>-</a:t>
            </a:r>
            <a:br>
              <a:rPr lang="en-US" altLang="ja-JP" dirty="0"/>
            </a:br>
            <a:br>
              <a:rPr lang="en-US" altLang="ja-JP" dirty="0"/>
            </a:br>
            <a:endParaRPr kumimoji="1" lang="ja-JP" altLang="en-US" dirty="0"/>
          </a:p>
        </p:txBody>
      </p:sp>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696877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システム概要</a:t>
            </a:r>
          </a:p>
        </p:txBody>
      </p:sp>
      <p:sp>
        <p:nvSpPr>
          <p:cNvPr id="6" name="テキスト プレースホルダー 5"/>
          <p:cNvSpPr>
            <a:spLocks noGrp="1"/>
          </p:cNvSpPr>
          <p:nvPr>
            <p:ph type="body" sz="quarter" idx="17"/>
          </p:nvPr>
        </p:nvSpPr>
        <p:spPr/>
        <p:txBody>
          <a:bodyPr/>
          <a:lstStyle/>
          <a:p>
            <a:r>
              <a:rPr lang="en-US" altLang="ja-JP" dirty="0" err="1"/>
              <a:t>SuperStream</a:t>
            </a:r>
            <a:r>
              <a:rPr lang="en-US" altLang="ja-JP" dirty="0"/>
              <a:t>-NX</a:t>
            </a:r>
            <a:r>
              <a:rPr lang="ja-JP" altLang="en-US" dirty="0"/>
              <a:t>支払管理から電子記録債務での支払情報を抽出し、電子記録債務の発生</a:t>
            </a:r>
          </a:p>
          <a:p>
            <a:r>
              <a:rPr lang="ja-JP" altLang="en-US" dirty="0"/>
              <a:t>から決済までの管理を行います。また、本システムで入力、取込した電子記録債権情報は</a:t>
            </a:r>
          </a:p>
          <a:p>
            <a:r>
              <a:rPr lang="en-US" altLang="ja-JP" dirty="0" err="1"/>
              <a:t>SuperStream</a:t>
            </a:r>
            <a:r>
              <a:rPr lang="en-US" altLang="ja-JP" dirty="0"/>
              <a:t>-NX</a:t>
            </a:r>
            <a:r>
              <a:rPr lang="ja-JP" altLang="en-US" dirty="0"/>
              <a:t>債権管理に入金伝票データとして連携することができます</a:t>
            </a:r>
          </a:p>
          <a:p>
            <a:r>
              <a:rPr lang="ja-JP" altLang="en-US" dirty="0"/>
              <a:t>配信２データ（でん</a:t>
            </a:r>
            <a:r>
              <a:rPr lang="ja-JP" altLang="en-US" dirty="0" err="1"/>
              <a:t>さい</a:t>
            </a:r>
            <a:r>
              <a:rPr lang="ja-JP" altLang="en-US" dirty="0"/>
              <a:t>ネット）、債権情報</a:t>
            </a:r>
            <a:r>
              <a:rPr lang="en-US" altLang="ja-JP" dirty="0"/>
              <a:t>CSV</a:t>
            </a:r>
            <a:r>
              <a:rPr lang="ja-JP" altLang="en-US" dirty="0"/>
              <a:t>ファイル（</a:t>
            </a:r>
            <a:r>
              <a:rPr lang="en-US" altLang="ja-JP" dirty="0"/>
              <a:t>JEMCO</a:t>
            </a:r>
            <a:r>
              <a:rPr lang="ja-JP" altLang="en-US" dirty="0"/>
              <a:t>）を取込み、電子記録債権、電子記録債務の管理を行うことも可能です</a:t>
            </a:r>
          </a:p>
          <a:p>
            <a:endParaRPr kumimoji="1" lang="ja-JP" altLang="en-US" dirty="0"/>
          </a:p>
        </p:txBody>
      </p:sp>
      <p:sp>
        <p:nvSpPr>
          <p:cNvPr id="7" name="AutoShape 5"/>
          <p:cNvSpPr>
            <a:spLocks noChangeArrowheads="1"/>
          </p:cNvSpPr>
          <p:nvPr/>
        </p:nvSpPr>
        <p:spPr bwMode="gray">
          <a:xfrm>
            <a:off x="467805" y="2091648"/>
            <a:ext cx="8424195" cy="2835851"/>
          </a:xfrm>
          <a:prstGeom prst="roundRect">
            <a:avLst>
              <a:gd name="adj" fmla="val 6056"/>
            </a:avLst>
          </a:prstGeom>
          <a:gradFill rotWithShape="1">
            <a:gsLst>
              <a:gs pos="0">
                <a:srgbClr val="FFFFFF">
                  <a:alpha val="39000"/>
                </a:srgbClr>
              </a:gs>
              <a:gs pos="100000">
                <a:srgbClr val="F3F3F3"/>
              </a:gs>
            </a:gsLst>
            <a:lin ang="5400000" scaled="1"/>
          </a:gradFill>
          <a:ln w="9525" algn="ctr">
            <a:solidFill>
              <a:srgbClr val="D3D3D3"/>
            </a:solidFill>
            <a:round/>
            <a:headEnd/>
            <a:tailEnd/>
          </a:ln>
        </p:spPr>
        <p:txBody>
          <a:bodyPr wrap="none" anchor="ctr"/>
          <a:lstStyle/>
          <a:p>
            <a:pPr algn="ctr" fontAlgn="auto">
              <a:spcBef>
                <a:spcPts val="0"/>
              </a:spcBef>
              <a:spcAft>
                <a:spcPts val="0"/>
              </a:spcAft>
              <a:buClr>
                <a:srgbClr val="00B4ED"/>
              </a:buClr>
              <a:buSzPct val="80000"/>
              <a:buFont typeface="Wingdings" pitchFamily="2" charset="2"/>
              <a:buNone/>
              <a:defRPr/>
            </a:pPr>
            <a:endParaRPr kumimoji="0" lang="en-US" altLang="ja-JP" kern="0">
              <a:solidFill>
                <a:srgbClr val="000000"/>
              </a:solidFill>
              <a:latin typeface="メイリオ" pitchFamily="50" charset="-128"/>
              <a:ea typeface="メイリオ" pitchFamily="50" charset="-128"/>
              <a:cs typeface="Arial Unicode MS" pitchFamily="50" charset="-128"/>
            </a:endParaRPr>
          </a:p>
        </p:txBody>
      </p:sp>
      <p:pic>
        <p:nvPicPr>
          <p:cNvPr id="8" name="Picture 17" descr="j0439824"/>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7939158" y="3276057"/>
            <a:ext cx="792163" cy="792163"/>
          </a:xfrm>
          <a:prstGeom prst="rect">
            <a:avLst/>
          </a:prstGeom>
          <a:noFill/>
          <a:ln w="9525">
            <a:noFill/>
            <a:miter lim="800000"/>
            <a:headEnd/>
            <a:tailEnd/>
          </a:ln>
        </p:spPr>
      </p:pic>
      <p:sp>
        <p:nvSpPr>
          <p:cNvPr id="9" name="テキスト ボックス 8"/>
          <p:cNvSpPr txBox="1"/>
          <p:nvPr/>
        </p:nvSpPr>
        <p:spPr>
          <a:xfrm>
            <a:off x="-508" y="3286268"/>
            <a:ext cx="2771775" cy="1368425"/>
          </a:xfrm>
          <a:prstGeom prst="rect">
            <a:avLst/>
          </a:prstGeom>
        </p:spPr>
        <p:txBody>
          <a:bodyPr lIns="0" tIns="0" rIns="0" bIns="0">
            <a:normAutofit/>
          </a:bodyPr>
          <a:lstStyle/>
          <a:p>
            <a:pPr fontAlgn="auto">
              <a:lnSpc>
                <a:spcPts val="2800"/>
              </a:lnSpc>
              <a:spcAft>
                <a:spcPts val="0"/>
              </a:spcAft>
              <a:defRPr/>
            </a:pPr>
            <a:endParaRPr lang="ja-JP" altLang="en-US" sz="2400" dirty="0">
              <a:latin typeface="+mj-lt"/>
              <a:ea typeface="+mj-ea"/>
              <a:cs typeface="+mj-cs"/>
            </a:endParaRPr>
          </a:p>
        </p:txBody>
      </p:sp>
      <p:sp>
        <p:nvSpPr>
          <p:cNvPr id="10" name="テキスト ボックス 9"/>
          <p:cNvSpPr txBox="1"/>
          <p:nvPr/>
        </p:nvSpPr>
        <p:spPr>
          <a:xfrm>
            <a:off x="566519" y="2087087"/>
            <a:ext cx="7273925" cy="2706260"/>
          </a:xfrm>
          <a:prstGeom prst="rect">
            <a:avLst/>
          </a:prstGeom>
        </p:spPr>
        <p:txBody>
          <a:bodyPr lIns="0" tIns="36000" rIns="0" bIns="0"/>
          <a:lstStyle/>
          <a:p>
            <a:pPr>
              <a:lnSpc>
                <a:spcPct val="110000"/>
              </a:lnSpc>
              <a:defRPr/>
            </a:pPr>
            <a:r>
              <a:rPr lang="ja-JP" altLang="en-US" sz="1100" dirty="0">
                <a:latin typeface="メイリオ" pitchFamily="50" charset="-128"/>
                <a:ea typeface="メイリオ" pitchFamily="50" charset="-128"/>
              </a:rPr>
              <a:t>本システムでは電子記録債権、電子記録債務情報を以下から取得又は入力します</a:t>
            </a:r>
            <a:endParaRPr lang="en-US" altLang="ja-JP" sz="1100" dirty="0">
              <a:latin typeface="メイリオ" pitchFamily="50" charset="-128"/>
              <a:ea typeface="メイリオ" pitchFamily="50" charset="-128"/>
            </a:endParaRPr>
          </a:p>
          <a:p>
            <a:pPr>
              <a:lnSpc>
                <a:spcPct val="110000"/>
              </a:lnSpc>
              <a:defRPr/>
            </a:pPr>
            <a:endParaRPr lang="en-US" altLang="ja-JP" sz="700" dirty="0">
              <a:latin typeface="メイリオ" pitchFamily="50" charset="-128"/>
              <a:ea typeface="メイリオ" pitchFamily="50" charset="-128"/>
            </a:endParaRPr>
          </a:p>
          <a:p>
            <a:pPr>
              <a:lnSpc>
                <a:spcPct val="110000"/>
              </a:lnSpc>
              <a:defRPr/>
            </a:pPr>
            <a:r>
              <a:rPr lang="ja-JP" altLang="en-US" sz="1100" dirty="0">
                <a:solidFill>
                  <a:schemeClr val="accent6"/>
                </a:solidFill>
                <a:latin typeface="メイリオ" pitchFamily="50" charset="-128"/>
                <a:ea typeface="メイリオ" pitchFamily="50" charset="-128"/>
              </a:rPr>
              <a:t>　電子記録債権管理</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①　配信２データ（でん</a:t>
            </a:r>
            <a:r>
              <a:rPr lang="ja-JP" altLang="en-US" sz="1100" dirty="0" err="1">
                <a:solidFill>
                  <a:schemeClr val="accent6"/>
                </a:solidFill>
                <a:latin typeface="メイリオ" pitchFamily="50" charset="-128"/>
                <a:ea typeface="メイリオ" pitchFamily="50" charset="-128"/>
              </a:rPr>
              <a:t>さい</a:t>
            </a:r>
            <a:r>
              <a:rPr lang="ja-JP" altLang="en-US" sz="1100" dirty="0">
                <a:solidFill>
                  <a:schemeClr val="accent6"/>
                </a:solidFill>
                <a:latin typeface="メイリオ" pitchFamily="50" charset="-128"/>
                <a:ea typeface="メイリオ" pitchFamily="50" charset="-128"/>
              </a:rPr>
              <a:t>ネット）、債権情報</a:t>
            </a:r>
            <a:r>
              <a:rPr lang="en-US" altLang="ja-JP" sz="1100" dirty="0">
                <a:solidFill>
                  <a:schemeClr val="accent6"/>
                </a:solidFill>
                <a:latin typeface="メイリオ" pitchFamily="50" charset="-128"/>
                <a:ea typeface="メイリオ" pitchFamily="50" charset="-128"/>
              </a:rPr>
              <a:t>CSV</a:t>
            </a:r>
            <a:r>
              <a:rPr lang="ja-JP" altLang="en-US" sz="1100" dirty="0">
                <a:solidFill>
                  <a:schemeClr val="accent6"/>
                </a:solidFill>
                <a:latin typeface="メイリオ" pitchFamily="50" charset="-128"/>
                <a:ea typeface="メイリオ" pitchFamily="50" charset="-128"/>
              </a:rPr>
              <a:t>ファイル（</a:t>
            </a:r>
            <a:r>
              <a:rPr lang="en-US" altLang="ja-JP" sz="1100" dirty="0">
                <a:solidFill>
                  <a:schemeClr val="accent6"/>
                </a:solidFill>
                <a:latin typeface="メイリオ" pitchFamily="50" charset="-128"/>
                <a:ea typeface="メイリオ" pitchFamily="50" charset="-128"/>
              </a:rPr>
              <a:t>JEMCO</a:t>
            </a:r>
            <a:r>
              <a:rPr lang="ja-JP" altLang="en-US" sz="1100" dirty="0">
                <a:solidFill>
                  <a:schemeClr val="accent6"/>
                </a:solidFill>
                <a:latin typeface="メイリオ" pitchFamily="50" charset="-128"/>
                <a:ea typeface="メイリオ" pitchFamily="50" charset="-128"/>
              </a:rPr>
              <a:t>）の取込</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②　画面での入力</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③　外部取込用ワークからの取込</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endParaRPr lang="en-US" altLang="ja-JP" sz="5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電子記録債務管理</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①　</a:t>
            </a:r>
            <a:r>
              <a:rPr lang="en-US" altLang="ja-JP" sz="1100" dirty="0">
                <a:solidFill>
                  <a:schemeClr val="accent5"/>
                </a:solidFill>
                <a:latin typeface="メイリオ" pitchFamily="50" charset="-128"/>
                <a:ea typeface="メイリオ" pitchFamily="50" charset="-128"/>
              </a:rPr>
              <a:t>SuperStream-NX</a:t>
            </a:r>
            <a:r>
              <a:rPr lang="ja-JP" altLang="en-US" sz="1100" dirty="0">
                <a:solidFill>
                  <a:schemeClr val="accent5"/>
                </a:solidFill>
                <a:latin typeface="メイリオ" pitchFamily="50" charset="-128"/>
                <a:ea typeface="メイリオ" pitchFamily="50" charset="-128"/>
              </a:rPr>
              <a:t>（支払管理）支払確定データから抽出</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②　配信２データ（でんさいネット）の取込</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③　画面での入力</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④　外部取込用ワークからの取込</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endParaRPr lang="en-US" altLang="ja-JP" sz="5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latin typeface="メイリオ" pitchFamily="50" charset="-128"/>
                <a:ea typeface="メイリオ" pitchFamily="50" charset="-128"/>
              </a:rPr>
              <a:t>本システムに入力した電子記録債権情報を</a:t>
            </a:r>
            <a:r>
              <a:rPr lang="en-US" altLang="ja-JP" sz="1100" dirty="0">
                <a:latin typeface="メイリオ" pitchFamily="50" charset="-128"/>
                <a:ea typeface="メイリオ" pitchFamily="50" charset="-128"/>
              </a:rPr>
              <a:t>SuperStream-NX</a:t>
            </a:r>
            <a:r>
              <a:rPr lang="ja-JP" altLang="en-US" sz="1100" dirty="0">
                <a:latin typeface="メイリオ" pitchFamily="50" charset="-128"/>
                <a:ea typeface="メイリオ" pitchFamily="50" charset="-128"/>
              </a:rPr>
              <a:t>（債権管理）に連携することもできます</a:t>
            </a:r>
            <a:endParaRPr lang="en-US" altLang="ja-JP" sz="1100" dirty="0">
              <a:latin typeface="メイリオ" pitchFamily="50" charset="-128"/>
              <a:ea typeface="メイリオ" pitchFamily="50" charset="-128"/>
            </a:endParaRPr>
          </a:p>
          <a:p>
            <a:pPr>
              <a:lnSpc>
                <a:spcPct val="110000"/>
              </a:lnSpc>
              <a:buFont typeface="Wingdings 2" pitchFamily="18" charset="2"/>
              <a:buNone/>
              <a:defRPr/>
            </a:pPr>
            <a:endParaRPr lang="en-US" altLang="ja-JP" sz="7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latin typeface="メイリオ" pitchFamily="50" charset="-128"/>
                <a:ea typeface="メイリオ" pitchFamily="50" charset="-128"/>
              </a:rPr>
              <a:t>　電子記録債権管理</a:t>
            </a:r>
            <a:endParaRPr lang="en-US" altLang="ja-JP" sz="11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latin typeface="メイリオ" pitchFamily="50" charset="-128"/>
                <a:ea typeface="メイリオ" pitchFamily="50" charset="-128"/>
              </a:rPr>
              <a:t>　　　①　入金伝票データとして連携</a:t>
            </a:r>
            <a:endParaRPr lang="en-US" altLang="ja-JP" sz="1100" dirty="0">
              <a:latin typeface="メイリオ" pitchFamily="50" charset="-128"/>
              <a:ea typeface="メイリオ" pitchFamily="50" charset="-128"/>
            </a:endParaRPr>
          </a:p>
        </p:txBody>
      </p:sp>
      <p:pic>
        <p:nvPicPr>
          <p:cNvPr id="11" name="Picture 3" descr="C:\Users\shien\AppData\Local\Microsoft\Windows\Temporary Internet Files\Content.IE5\91G7FDP2\MC900431603[1].PNG"/>
          <p:cNvPicPr>
            <a:picLocks noChangeAspect="1" noChangeArrowheads="1"/>
          </p:cNvPicPr>
          <p:nvPr/>
        </p:nvPicPr>
        <p:blipFill>
          <a:blip r:embed="rId3" cstate="print"/>
          <a:srcRect/>
          <a:stretch>
            <a:fillRect/>
          </a:stretch>
        </p:blipFill>
        <p:spPr bwMode="auto">
          <a:xfrm>
            <a:off x="7129943" y="2378019"/>
            <a:ext cx="785813" cy="785812"/>
          </a:xfrm>
          <a:prstGeom prst="rect">
            <a:avLst/>
          </a:prstGeom>
          <a:noFill/>
          <a:ln w="9525">
            <a:noFill/>
            <a:miter lim="800000"/>
            <a:headEnd/>
            <a:tailEnd/>
          </a:ln>
        </p:spPr>
      </p:pic>
    </p:spTree>
    <p:extLst>
      <p:ext uri="{BB962C8B-B14F-4D97-AF65-F5344CB8AC3E}">
        <p14:creationId xmlns:p14="http://schemas.microsoft.com/office/powerpoint/2010/main" val="323843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a:t>
            </a:r>
            <a:r>
              <a:rPr lang="ja-JP" altLang="en-US" dirty="0"/>
              <a:t>テム概要</a:t>
            </a:r>
            <a:endParaRPr kumimoji="1" lang="ja-JP" altLang="en-US" dirty="0"/>
          </a:p>
        </p:txBody>
      </p:sp>
      <p:sp>
        <p:nvSpPr>
          <p:cNvPr id="8" name="WordArt 9"/>
          <p:cNvSpPr>
            <a:spLocks noChangeArrowheads="1" noChangeShapeType="1" noTextEdit="1"/>
          </p:cNvSpPr>
          <p:nvPr/>
        </p:nvSpPr>
        <p:spPr bwMode="auto">
          <a:xfrm>
            <a:off x="5579939" y="2238809"/>
            <a:ext cx="682625" cy="220663"/>
          </a:xfrm>
          <a:prstGeom prst="rect">
            <a:avLst/>
          </a:prstGeom>
        </p:spPr>
        <p:txBody>
          <a:bodyPr wrap="none" fromWordArt="1">
            <a:prstTxWarp prst="textCanDown">
              <a:avLst>
                <a:gd name="adj" fmla="val 33333"/>
              </a:avLst>
            </a:prstTxWarp>
          </a:bodyPr>
          <a:lstStyle/>
          <a:p>
            <a:pPr algn="ctr"/>
            <a:r>
              <a:rPr lang="ja-JP" altLang="en-US" sz="3600" kern="10">
                <a:ln w="9525">
                  <a:noFill/>
                  <a:round/>
                  <a:headEnd/>
                  <a:tailEnd/>
                </a:ln>
                <a:solidFill>
                  <a:srgbClr val="FFFFFF"/>
                </a:solidFill>
                <a:latin typeface="メイリオ"/>
                <a:ea typeface="メイリオ"/>
                <a:cs typeface="メイリオ"/>
              </a:rPr>
              <a:t>信託データ</a:t>
            </a:r>
          </a:p>
        </p:txBody>
      </p:sp>
      <p:sp>
        <p:nvSpPr>
          <p:cNvPr id="9" name="角丸四角形 8"/>
          <p:cNvSpPr/>
          <p:nvPr/>
        </p:nvSpPr>
        <p:spPr>
          <a:xfrm>
            <a:off x="251520" y="1023578"/>
            <a:ext cx="1800225" cy="431800"/>
          </a:xfrm>
          <a:prstGeom prst="roundRect">
            <a:avLst/>
          </a:prstGeom>
          <a:solidFill>
            <a:srgbClr val="54C2F0"/>
          </a:solidFill>
          <a:ln>
            <a:noFill/>
          </a:ln>
          <a:effectLst>
            <a:outerShdw dist="23000" sx="1000" sy="1000" rotWithShape="0">
              <a:srgbClr val="000000"/>
            </a:outerShdw>
          </a:effectLst>
        </p:spPr>
        <p:style>
          <a:lnRef idx="1">
            <a:schemeClr val="accent4"/>
          </a:lnRef>
          <a:fillRef idx="3">
            <a:schemeClr val="accent4"/>
          </a:fillRef>
          <a:effectRef idx="2">
            <a:schemeClr val="accent4"/>
          </a:effectRef>
          <a:fontRef idx="minor">
            <a:schemeClr val="lt1"/>
          </a:fontRef>
        </p:style>
        <p:txBody>
          <a:bodyPr bIns="0" anchor="ctr"/>
          <a:lstStyle/>
          <a:p>
            <a:pPr algn="ctr">
              <a:defRPr/>
            </a:pPr>
            <a:r>
              <a:rPr lang="ja-JP" altLang="en-US" sz="1600" dirty="0">
                <a:latin typeface="メイリオ" pitchFamily="50" charset="-128"/>
                <a:ea typeface="メイリオ" pitchFamily="50" charset="-128"/>
              </a:rPr>
              <a:t>その他の機能</a:t>
            </a:r>
          </a:p>
        </p:txBody>
      </p:sp>
      <p:sp>
        <p:nvSpPr>
          <p:cNvPr id="10" name="コンテンツ プレースホルダ 2"/>
          <p:cNvSpPr txBox="1">
            <a:spLocks/>
          </p:cNvSpPr>
          <p:nvPr/>
        </p:nvSpPr>
        <p:spPr>
          <a:xfrm>
            <a:off x="374384" y="1527634"/>
            <a:ext cx="8302072" cy="2736304"/>
          </a:xfrm>
          <a:prstGeom prst="rect">
            <a:avLst/>
          </a:prstGeom>
        </p:spPr>
        <p:txBody>
          <a:bodyPr lIns="0" tIns="0" rIns="0" bIns="0" spcCol="180000"/>
          <a:lstStyle/>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勘定科目マスタ、会計部門マスタ等、</a:t>
            </a:r>
            <a:r>
              <a:rPr lang="en-US" altLang="ja-JP" sz="1400" dirty="0">
                <a:latin typeface="メイリオ" pitchFamily="50" charset="-128"/>
                <a:ea typeface="メイリオ" pitchFamily="50" charset="-128"/>
                <a:cs typeface="メイリオ" pitchFamily="50" charset="-128"/>
              </a:rPr>
              <a:t>SuperStream-NX</a:t>
            </a:r>
            <a:r>
              <a:rPr lang="ja-JP" altLang="en-US" sz="1400" dirty="0">
                <a:latin typeface="メイリオ" pitchFamily="50" charset="-128"/>
                <a:ea typeface="メイリオ" pitchFamily="50" charset="-128"/>
                <a:cs typeface="メイリオ" pitchFamily="50" charset="-128"/>
              </a:rPr>
              <a:t> 統合会計で設定したマスタは本システムでそのまま使用できます</a:t>
            </a: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電子債権記録機関にアップロードする発生記録請求データ、譲渡記録請求データを作成できます。（譲渡記録請求データはでんさいネットのみ）また、電子債権記録機関からダウンロードした記録通知データを取り込むことができます</a:t>
            </a: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電子記録債権、電子記録債務の管理（発生、顛末、決済）に伴って発生する仕訳伝票の作成及び、直接連携が可能です</a:t>
            </a: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4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r>
              <a:rPr lang="ja-JP" altLang="en-US" sz="1400" dirty="0">
                <a:latin typeface="メイリオ" pitchFamily="50" charset="-128"/>
                <a:ea typeface="メイリオ" pitchFamily="50" charset="-128"/>
                <a:cs typeface="メイリオ" pitchFamily="50" charset="-128"/>
              </a:rPr>
              <a:t>電子記録債権、電子記録債務の状態は帳票（ＰＤＦ出力）で確認できます</a:t>
            </a:r>
            <a:endParaRPr lang="en-US" altLang="ja-JP" sz="1400" dirty="0">
              <a:latin typeface="メイリオ" pitchFamily="50" charset="-128"/>
              <a:ea typeface="メイリオ" pitchFamily="50" charset="-128"/>
              <a:cs typeface="メイリオ" pitchFamily="50" charset="-128"/>
            </a:endParaRPr>
          </a:p>
          <a:p>
            <a:pPr fontAlgn="ctr">
              <a:lnSpc>
                <a:spcPct val="90000"/>
              </a:lnSpc>
              <a:spcBef>
                <a:spcPct val="20000"/>
              </a:spcBef>
              <a:spcAft>
                <a:spcPts val="0"/>
              </a:spcAft>
              <a:buClr>
                <a:schemeClr val="accent1">
                  <a:lumMod val="20000"/>
                  <a:lumOff val="80000"/>
                </a:schemeClr>
              </a:buClr>
              <a:buSzPct val="75000"/>
              <a:defRPr/>
            </a:pPr>
            <a:endParaRPr lang="en-US" altLang="ja-JP" sz="1300" dirty="0">
              <a:solidFill>
                <a:srgbClr val="000099"/>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291886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a:xfrm>
            <a:off x="241763" y="4979037"/>
            <a:ext cx="2160000" cy="1350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a:t>
            </a:r>
            <a:r>
              <a:rPr lang="ja-JP" altLang="en-US" dirty="0"/>
              <a:t>テム全体フロー</a:t>
            </a:r>
            <a:endParaRPr kumimoji="1" lang="ja-JP" altLang="en-US" dirty="0"/>
          </a:p>
        </p:txBody>
      </p:sp>
      <p:sp>
        <p:nvSpPr>
          <p:cNvPr id="11" name="円/楕円 144"/>
          <p:cNvSpPr/>
          <p:nvPr/>
        </p:nvSpPr>
        <p:spPr>
          <a:xfrm>
            <a:off x="1837167" y="1199175"/>
            <a:ext cx="126014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電子記録債権入力</a:t>
            </a:r>
          </a:p>
        </p:txBody>
      </p:sp>
      <p:sp>
        <p:nvSpPr>
          <p:cNvPr id="12" name="円柱 11"/>
          <p:cNvSpPr/>
          <p:nvPr/>
        </p:nvSpPr>
        <p:spPr>
          <a:xfrm>
            <a:off x="395536"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電子記録債権データ</a:t>
            </a:r>
          </a:p>
        </p:txBody>
      </p:sp>
      <p:sp>
        <p:nvSpPr>
          <p:cNvPr id="13" name="円/楕円 146"/>
          <p:cNvSpPr/>
          <p:nvPr/>
        </p:nvSpPr>
        <p:spPr>
          <a:xfrm>
            <a:off x="745333" y="1761690"/>
            <a:ext cx="295232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電子記録債権承認</a:t>
            </a:r>
          </a:p>
        </p:txBody>
      </p:sp>
      <p:sp>
        <p:nvSpPr>
          <p:cNvPr id="14" name="円/楕円 147"/>
          <p:cNvSpPr/>
          <p:nvPr/>
        </p:nvSpPr>
        <p:spPr>
          <a:xfrm>
            <a:off x="2586284" y="3672068"/>
            <a:ext cx="115496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15" name="円/楕円 148"/>
          <p:cNvSpPr/>
          <p:nvPr/>
        </p:nvSpPr>
        <p:spPr>
          <a:xfrm>
            <a:off x="755576" y="2336545"/>
            <a:ext cx="180020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角丸四角形 15"/>
          <p:cNvSpPr/>
          <p:nvPr/>
        </p:nvSpPr>
        <p:spPr>
          <a:xfrm>
            <a:off x="2483768" y="4784165"/>
            <a:ext cx="6480720"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lvl="0" algn="ctr" eaLnBrk="0" fontAlgn="base" hangingPunct="0">
              <a:spcBef>
                <a:spcPct val="0"/>
              </a:spcBef>
              <a:spcAft>
                <a:spcPct val="0"/>
              </a:spcAft>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統合会計（</a:t>
            </a:r>
            <a:r>
              <a:rPr kumimoji="0" lang="ja-JP" altLang="en-US" sz="800" kern="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外部データ取込機能を使用した取込</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7" name="下矢印 16"/>
          <p:cNvSpPr/>
          <p:nvPr/>
        </p:nvSpPr>
        <p:spPr>
          <a:xfrm>
            <a:off x="3131840" y="2043527"/>
            <a:ext cx="288032" cy="1050416"/>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8" name="下矢印 17"/>
          <p:cNvSpPr/>
          <p:nvPr/>
        </p:nvSpPr>
        <p:spPr>
          <a:xfrm>
            <a:off x="1043608" y="2679762"/>
            <a:ext cx="288032" cy="44463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9" name="下矢印 18"/>
          <p:cNvSpPr/>
          <p:nvPr/>
        </p:nvSpPr>
        <p:spPr>
          <a:xfrm>
            <a:off x="3114324" y="3427797"/>
            <a:ext cx="288032" cy="24274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0" name="円/楕円 153"/>
          <p:cNvSpPr/>
          <p:nvPr/>
        </p:nvSpPr>
        <p:spPr>
          <a:xfrm>
            <a:off x="1925705" y="4172642"/>
            <a:ext cx="1807960" cy="283437"/>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下矢印 20"/>
          <p:cNvSpPr/>
          <p:nvPr/>
        </p:nvSpPr>
        <p:spPr>
          <a:xfrm>
            <a:off x="3125611" y="3960256"/>
            <a:ext cx="288032" cy="213843"/>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2" name="下矢印 21"/>
          <p:cNvSpPr/>
          <p:nvPr/>
        </p:nvSpPr>
        <p:spPr>
          <a:xfrm rot="10800000">
            <a:off x="2123728" y="3453719"/>
            <a:ext cx="288032" cy="71323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3" name="下矢印 22"/>
          <p:cNvSpPr/>
          <p:nvPr/>
        </p:nvSpPr>
        <p:spPr>
          <a:xfrm>
            <a:off x="1043608" y="3453725"/>
            <a:ext cx="288032" cy="71455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4" name="角丸四角形 23"/>
          <p:cNvSpPr/>
          <p:nvPr/>
        </p:nvSpPr>
        <p:spPr>
          <a:xfrm>
            <a:off x="179512" y="889258"/>
            <a:ext cx="3888432" cy="3662445"/>
          </a:xfrm>
          <a:prstGeom prst="roundRect">
            <a:avLst>
              <a:gd name="adj" fmla="val 2977"/>
            </a:avLst>
          </a:prstGeom>
          <a:noFill/>
          <a:ln w="9525" cap="flat" cmpd="sng" algn="ctr">
            <a:solidFill>
              <a:srgbClr val="FF000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25" name="円/楕円 160"/>
          <p:cNvSpPr/>
          <p:nvPr/>
        </p:nvSpPr>
        <p:spPr>
          <a:xfrm>
            <a:off x="467544" y="4173958"/>
            <a:ext cx="144016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26" name="下矢印 25"/>
          <p:cNvSpPr/>
          <p:nvPr/>
        </p:nvSpPr>
        <p:spPr>
          <a:xfrm>
            <a:off x="2269215" y="1470333"/>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dirty="0">
              <a:ln>
                <a:noFill/>
              </a:ln>
              <a:solidFill>
                <a:srgbClr val="FFFFFF"/>
              </a:solidFill>
              <a:effectLst/>
              <a:uLnTx/>
              <a:uFillTx/>
              <a:latin typeface="Arial Black"/>
              <a:ea typeface="HGP創英角ｺﾞｼｯｸUB"/>
              <a:cs typeface="+mn-cs"/>
            </a:endParaRPr>
          </a:p>
        </p:txBody>
      </p:sp>
      <p:sp>
        <p:nvSpPr>
          <p:cNvPr id="27" name="下矢印 26"/>
          <p:cNvSpPr/>
          <p:nvPr/>
        </p:nvSpPr>
        <p:spPr>
          <a:xfrm>
            <a:off x="1043608" y="2031690"/>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8" name="AutoShape 12"/>
          <p:cNvSpPr>
            <a:spLocks noChangeArrowheads="1"/>
          </p:cNvSpPr>
          <p:nvPr/>
        </p:nvSpPr>
        <p:spPr bwMode="auto">
          <a:xfrm>
            <a:off x="179512" y="879564"/>
            <a:ext cx="3888432" cy="257879"/>
          </a:xfrm>
          <a:prstGeom prst="flowChartAlternateProcess">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電子記録債権管理</a:t>
            </a:r>
          </a:p>
        </p:txBody>
      </p:sp>
      <p:sp>
        <p:nvSpPr>
          <p:cNvPr id="29" name="AutoShape 12"/>
          <p:cNvSpPr>
            <a:spLocks noChangeArrowheads="1"/>
          </p:cNvSpPr>
          <p:nvPr/>
        </p:nvSpPr>
        <p:spPr bwMode="auto">
          <a:xfrm>
            <a:off x="5076056" y="879562"/>
            <a:ext cx="3888432" cy="257311"/>
          </a:xfrm>
          <a:prstGeom prst="flowChartAlternateProcess">
            <a:avLst/>
          </a:prstGeom>
          <a:solidFill>
            <a:srgbClr val="77A233"/>
          </a:solidFill>
          <a:ln>
            <a:no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電子記録債務管理</a:t>
            </a:r>
          </a:p>
        </p:txBody>
      </p:sp>
      <p:sp>
        <p:nvSpPr>
          <p:cNvPr id="30" name="角丸四角形 29"/>
          <p:cNvSpPr/>
          <p:nvPr/>
        </p:nvSpPr>
        <p:spPr>
          <a:xfrm>
            <a:off x="265938" y="4789146"/>
            <a:ext cx="2016224"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債権管理</a:t>
            </a:r>
          </a:p>
        </p:txBody>
      </p:sp>
      <p:sp>
        <p:nvSpPr>
          <p:cNvPr id="31" name="下矢印 30"/>
          <p:cNvSpPr/>
          <p:nvPr/>
        </p:nvSpPr>
        <p:spPr>
          <a:xfrm>
            <a:off x="395536" y="4515965"/>
            <a:ext cx="288032" cy="288661"/>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2" name="下矢印 31"/>
          <p:cNvSpPr/>
          <p:nvPr/>
        </p:nvSpPr>
        <p:spPr>
          <a:xfrm>
            <a:off x="2915816" y="449417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3" name="角丸四角形 32"/>
          <p:cNvSpPr/>
          <p:nvPr/>
        </p:nvSpPr>
        <p:spPr>
          <a:xfrm>
            <a:off x="5076056" y="879562"/>
            <a:ext cx="3888432" cy="3667730"/>
          </a:xfrm>
          <a:prstGeom prst="roundRect">
            <a:avLst>
              <a:gd name="adj" fmla="val 2977"/>
            </a:avLst>
          </a:prstGeom>
          <a:noFill/>
          <a:ln w="9525" cap="flat" cmpd="sng" algn="ctr">
            <a:solidFill>
              <a:srgbClr val="00B05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34" name="AutoShape 12"/>
          <p:cNvSpPr>
            <a:spLocks noChangeArrowheads="1"/>
          </p:cNvSpPr>
          <p:nvPr/>
        </p:nvSpPr>
        <p:spPr bwMode="auto">
          <a:xfrm>
            <a:off x="4211960" y="1023580"/>
            <a:ext cx="720080" cy="3436586"/>
          </a:xfrm>
          <a:prstGeom prst="flowChartAlternateProcess">
            <a:avLst/>
          </a:prstGeom>
          <a:gradFill rotWithShape="1">
            <a:gsLst>
              <a:gs pos="0">
                <a:srgbClr val="0070C0">
                  <a:shade val="51000"/>
                  <a:satMod val="130000"/>
                </a:srgbClr>
              </a:gs>
              <a:gs pos="80000">
                <a:srgbClr val="0070C0">
                  <a:shade val="93000"/>
                  <a:satMod val="130000"/>
                </a:srgbClr>
              </a:gs>
              <a:gs pos="100000">
                <a:srgbClr val="0070C0">
                  <a:shade val="94000"/>
                  <a:satMod val="135000"/>
                </a:srgbClr>
              </a:gs>
            </a:gsLst>
            <a:lin ang="16200000" scaled="0"/>
          </a:gradFill>
          <a:ln>
            <a:noFill/>
            <a:headEnd/>
            <a:tailEnd/>
          </a:ln>
          <a:effectLst>
            <a:outerShdw blurRad="40000" dist="23000" dir="5400000" rotWithShape="0">
              <a:srgbClr val="000000">
                <a:alpha val="35000"/>
              </a:srgbClr>
            </a:outerShdw>
          </a:effectLst>
        </p:spPr>
        <p:txBody>
          <a:bodyPr vert="eaVert"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でん</a:t>
            </a:r>
            <a:r>
              <a:rPr kumimoji="0" lang="ja-JP" altLang="en-US" sz="1400" b="0" i="0" u="none" strike="noStrike" kern="0" cap="none" spc="0" normalizeH="0" baseline="0" noProof="0" dirty="0" err="1">
                <a:ln>
                  <a:noFill/>
                </a:ln>
                <a:solidFill>
                  <a:srgbClr val="FFFFFF"/>
                </a:solidFill>
                <a:effectLst/>
                <a:uLnTx/>
                <a:uFillTx/>
                <a:latin typeface="メイリオ" pitchFamily="50" charset="-128"/>
                <a:ea typeface="メイリオ" pitchFamily="50" charset="-128"/>
                <a:cs typeface="メイリオ" pitchFamily="50" charset="-128"/>
              </a:rPr>
              <a:t>さい</a:t>
            </a: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ネット</a:t>
            </a:r>
            <a:endPar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JEMCO</a:t>
            </a:r>
            <a:endPar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35" name="円/楕円 170"/>
          <p:cNvSpPr/>
          <p:nvPr/>
        </p:nvSpPr>
        <p:spPr>
          <a:xfrm>
            <a:off x="6867466" y="1192706"/>
            <a:ext cx="130638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電子記録債務入力</a:t>
            </a:r>
          </a:p>
        </p:txBody>
      </p:sp>
      <p:sp>
        <p:nvSpPr>
          <p:cNvPr id="36" name="角丸四角形 35"/>
          <p:cNvSpPr/>
          <p:nvPr/>
        </p:nvSpPr>
        <p:spPr>
          <a:xfrm>
            <a:off x="5676481" y="1184362"/>
            <a:ext cx="1141885" cy="270000"/>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支払管理</a:t>
            </a:r>
            <a:endParaRPr kumimoji="0" lang="en-US" altLang="ja-JP"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円/楕円 172"/>
          <p:cNvSpPr/>
          <p:nvPr/>
        </p:nvSpPr>
        <p:spPr>
          <a:xfrm>
            <a:off x="5148064" y="1797694"/>
            <a:ext cx="3743936"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電子記録債務承認</a:t>
            </a:r>
          </a:p>
        </p:txBody>
      </p:sp>
      <p:sp>
        <p:nvSpPr>
          <p:cNvPr id="38" name="下矢印 37"/>
          <p:cNvSpPr/>
          <p:nvPr/>
        </p:nvSpPr>
        <p:spPr>
          <a:xfrm>
            <a:off x="6103407" y="1455520"/>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9" name="下矢印 38"/>
          <p:cNvSpPr/>
          <p:nvPr/>
        </p:nvSpPr>
        <p:spPr>
          <a:xfrm>
            <a:off x="7389931"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0" name="曲折矢印 39"/>
          <p:cNvSpPr/>
          <p:nvPr/>
        </p:nvSpPr>
        <p:spPr>
          <a:xfrm rot="5400000">
            <a:off x="5136077" y="1275755"/>
            <a:ext cx="384014" cy="648071"/>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41" name="円/楕円 177"/>
          <p:cNvSpPr/>
          <p:nvPr/>
        </p:nvSpPr>
        <p:spPr>
          <a:xfrm>
            <a:off x="6660232" y="2398029"/>
            <a:ext cx="180020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下矢印 41"/>
          <p:cNvSpPr/>
          <p:nvPr/>
        </p:nvSpPr>
        <p:spPr>
          <a:xfrm>
            <a:off x="7558737" y="2738888"/>
            <a:ext cx="288032" cy="365942"/>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3" name="下矢印 42"/>
          <p:cNvSpPr/>
          <p:nvPr/>
        </p:nvSpPr>
        <p:spPr>
          <a:xfrm>
            <a:off x="7558737" y="2073993"/>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4" name="下矢印 43"/>
          <p:cNvSpPr/>
          <p:nvPr/>
        </p:nvSpPr>
        <p:spPr>
          <a:xfrm>
            <a:off x="7956376" y="3449488"/>
            <a:ext cx="288032" cy="4817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5" name="円柱 44"/>
          <p:cNvSpPr/>
          <p:nvPr/>
        </p:nvSpPr>
        <p:spPr>
          <a:xfrm>
            <a:off x="5369209"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電子記録債務データ</a:t>
            </a:r>
          </a:p>
        </p:txBody>
      </p:sp>
      <p:sp>
        <p:nvSpPr>
          <p:cNvPr id="46" name="円/楕円 183"/>
          <p:cNvSpPr/>
          <p:nvPr/>
        </p:nvSpPr>
        <p:spPr>
          <a:xfrm>
            <a:off x="7515530" y="3944885"/>
            <a:ext cx="115496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47" name="円/楕円 185"/>
          <p:cNvSpPr/>
          <p:nvPr/>
        </p:nvSpPr>
        <p:spPr>
          <a:xfrm>
            <a:off x="5201009" y="4153836"/>
            <a:ext cx="144016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48" name="下矢印 47"/>
          <p:cNvSpPr/>
          <p:nvPr/>
        </p:nvSpPr>
        <p:spPr>
          <a:xfrm>
            <a:off x="5712858" y="3426725"/>
            <a:ext cx="288032" cy="7113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9" name="左右矢印 48"/>
          <p:cNvSpPr/>
          <p:nvPr/>
        </p:nvSpPr>
        <p:spPr>
          <a:xfrm>
            <a:off x="3760524" y="3649766"/>
            <a:ext cx="433435" cy="281477"/>
          </a:xfrm>
          <a:prstGeom prst="leftRightArrow">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0" name="曲折矢印 49"/>
          <p:cNvSpPr/>
          <p:nvPr/>
        </p:nvSpPr>
        <p:spPr>
          <a:xfrm rot="16200000" flipH="1">
            <a:off x="3490048" y="1122819"/>
            <a:ext cx="358806" cy="931202"/>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51" name="下矢印 50"/>
          <p:cNvSpPr/>
          <p:nvPr/>
        </p:nvSpPr>
        <p:spPr>
          <a:xfrm>
            <a:off x="6912260" y="449454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2" name="テキスト ボックス 51"/>
          <p:cNvSpPr txBox="1"/>
          <p:nvPr/>
        </p:nvSpPr>
        <p:spPr>
          <a:xfrm>
            <a:off x="3275856" y="4437013"/>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3" name="テキスト ボックス 52"/>
          <p:cNvSpPr txBox="1"/>
          <p:nvPr/>
        </p:nvSpPr>
        <p:spPr>
          <a:xfrm>
            <a:off x="7344308" y="4443958"/>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4" name="テキスト ボックス 53"/>
          <p:cNvSpPr txBox="1"/>
          <p:nvPr/>
        </p:nvSpPr>
        <p:spPr>
          <a:xfrm>
            <a:off x="755576" y="4448939"/>
            <a:ext cx="1380109" cy="391063"/>
          </a:xfrm>
          <a:prstGeom prst="rect">
            <a:avLst/>
          </a:prstGeom>
        </p:spPr>
        <p:txBody>
          <a:bodyPr wrap="square" lIns="0" tIns="0" rIns="0" bIns="0" rtlCol="0" anchor="t" anchorCtr="0">
            <a:normAutofit fontScale="85000" lnSpcReduction="10000"/>
          </a:bodyPr>
          <a:lstStyle/>
          <a:p>
            <a:pPr marL="0" marR="0" indent="0" algn="l" defTabSz="914400" rtl="0" eaLnBrk="1" fontAlgn="auto" latinLnBrk="0" hangingPunct="1">
              <a:lnSpc>
                <a:spcPts val="2800"/>
              </a:lnSpc>
              <a:spcBef>
                <a:spcPct val="0"/>
              </a:spcBef>
              <a:spcAft>
                <a:spcPts val="0"/>
              </a:spcAft>
              <a:buClrTx/>
              <a:buSzTx/>
              <a:buFontTx/>
              <a:buNone/>
              <a:tabLst/>
            </a:pPr>
            <a:r>
              <a:rPr lang="ja-JP" altLang="en-US" sz="1100" noProof="0" dirty="0">
                <a:latin typeface="メイリオ" panose="020B0604030504040204" pitchFamily="50" charset="-128"/>
                <a:ea typeface="メイリオ" panose="020B0604030504040204" pitchFamily="50" charset="-128"/>
                <a:cs typeface="+mj-cs"/>
              </a:rPr>
              <a:t>電子記録債権入金データ</a:t>
            </a:r>
            <a:endPar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endParaRPr>
          </a:p>
        </p:txBody>
      </p:sp>
      <p:sp>
        <p:nvSpPr>
          <p:cNvPr id="55" name="下矢印 54"/>
          <p:cNvSpPr/>
          <p:nvPr/>
        </p:nvSpPr>
        <p:spPr>
          <a:xfrm>
            <a:off x="5705118" y="2069148"/>
            <a:ext cx="288032" cy="102479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6" name="左右矢印 55"/>
          <p:cNvSpPr/>
          <p:nvPr/>
        </p:nvSpPr>
        <p:spPr>
          <a:xfrm>
            <a:off x="5004048" y="2398029"/>
            <a:ext cx="1620181"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7" name="左右矢印 56"/>
          <p:cNvSpPr/>
          <p:nvPr/>
        </p:nvSpPr>
        <p:spPr>
          <a:xfrm>
            <a:off x="2591780" y="2368580"/>
            <a:ext cx="1584178"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8" name="テキスト ボックス 57"/>
          <p:cNvSpPr txBox="1"/>
          <p:nvPr/>
        </p:nvSpPr>
        <p:spPr>
          <a:xfrm>
            <a:off x="3278952" y="1171498"/>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受信）債権情報</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CSV</a:t>
            </a: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テキスト ボックス 58"/>
          <p:cNvSpPr txBox="1"/>
          <p:nvPr/>
        </p:nvSpPr>
        <p:spPr>
          <a:xfrm>
            <a:off x="5000381" y="1200966"/>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テキスト ボックス 59"/>
          <p:cNvSpPr txBox="1"/>
          <p:nvPr/>
        </p:nvSpPr>
        <p:spPr>
          <a:xfrm>
            <a:off x="3419872" y="2619981"/>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1" name="テキスト ボックス 60"/>
          <p:cNvSpPr txBox="1"/>
          <p:nvPr/>
        </p:nvSpPr>
        <p:spPr>
          <a:xfrm>
            <a:off x="5148064" y="2671814"/>
            <a:ext cx="720080" cy="302279"/>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送信）集信１、支払明細データ</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受信）配信１、発生記録予定債権明細情報となります</a:t>
            </a:r>
          </a:p>
        </p:txBody>
      </p:sp>
      <p:sp>
        <p:nvSpPr>
          <p:cNvPr id="62" name="テキスト ボックス 61"/>
          <p:cNvSpPr txBox="1"/>
          <p:nvPr/>
        </p:nvSpPr>
        <p:spPr>
          <a:xfrm>
            <a:off x="3495144" y="3955692"/>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7" name="円/楕円 170">
            <a:extLst>
              <a:ext uri="{FF2B5EF4-FFF2-40B4-BE49-F238E27FC236}">
                <a16:creationId xmlns:a16="http://schemas.microsoft.com/office/drawing/2014/main" id="{8A29AE1E-62D7-420A-94EF-2E4FA93A5CFA}"/>
              </a:ext>
            </a:extLst>
          </p:cNvPr>
          <p:cNvSpPr/>
          <p:nvPr/>
        </p:nvSpPr>
        <p:spPr>
          <a:xfrm>
            <a:off x="8222954" y="1192706"/>
            <a:ext cx="723046"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68" name="下矢印 38">
            <a:extLst>
              <a:ext uri="{FF2B5EF4-FFF2-40B4-BE49-F238E27FC236}">
                <a16:creationId xmlns:a16="http://schemas.microsoft.com/office/drawing/2014/main" id="{954DAE06-2EAD-4E89-B834-932C95D95D45}"/>
              </a:ext>
            </a:extLst>
          </p:cNvPr>
          <p:cNvSpPr/>
          <p:nvPr/>
        </p:nvSpPr>
        <p:spPr>
          <a:xfrm>
            <a:off x="8453597"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69" name="円/楕円 170">
            <a:extLst>
              <a:ext uri="{FF2B5EF4-FFF2-40B4-BE49-F238E27FC236}">
                <a16:creationId xmlns:a16="http://schemas.microsoft.com/office/drawing/2014/main" id="{B991A10D-DBAB-4F99-ACDB-4B90D35629B3}"/>
              </a:ext>
            </a:extLst>
          </p:cNvPr>
          <p:cNvSpPr/>
          <p:nvPr/>
        </p:nvSpPr>
        <p:spPr>
          <a:xfrm>
            <a:off x="792624" y="1192706"/>
            <a:ext cx="723046" cy="270000"/>
          </a:xfrm>
          <a:prstGeom prst="roundRect">
            <a:avLst/>
          </a:prstGeom>
          <a:solidFill>
            <a:srgbClr val="EE5500"/>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70" name="下矢印 38">
            <a:extLst>
              <a:ext uri="{FF2B5EF4-FFF2-40B4-BE49-F238E27FC236}">
                <a16:creationId xmlns:a16="http://schemas.microsoft.com/office/drawing/2014/main" id="{117414AA-5D97-4AAE-8E90-89773E52B4DD}"/>
              </a:ext>
            </a:extLst>
          </p:cNvPr>
          <p:cNvSpPr/>
          <p:nvPr/>
        </p:nvSpPr>
        <p:spPr>
          <a:xfrm>
            <a:off x="1033731" y="146933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Tree>
    <p:extLst>
      <p:ext uri="{BB962C8B-B14F-4D97-AF65-F5344CB8AC3E}">
        <p14:creationId xmlns:p14="http://schemas.microsoft.com/office/powerpoint/2010/main" val="3223412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2483768" y="4784165"/>
            <a:ext cx="6480720"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lvl="0" algn="ctr" eaLnBrk="0" fontAlgn="base" hangingPunct="0">
              <a:spcBef>
                <a:spcPct val="0"/>
              </a:spcBef>
              <a:spcAft>
                <a:spcPct val="0"/>
              </a:spcAft>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統合会計（</a:t>
            </a:r>
            <a:r>
              <a:rPr kumimoji="0" lang="ja-JP" altLang="en-US" sz="800" kern="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外部データ取込機能を使用した取込</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a:xfrm>
            <a:off x="198000" y="4990749"/>
            <a:ext cx="2160000" cy="1350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lang="ja-JP" altLang="en-US" dirty="0"/>
              <a:t>電子記録債権管理　システムフロー</a:t>
            </a:r>
            <a:endParaRPr kumimoji="1" lang="ja-JP" altLang="en-US" dirty="0"/>
          </a:p>
        </p:txBody>
      </p:sp>
      <p:sp>
        <p:nvSpPr>
          <p:cNvPr id="12" name="円柱 11"/>
          <p:cNvSpPr/>
          <p:nvPr/>
        </p:nvSpPr>
        <p:spPr>
          <a:xfrm>
            <a:off x="395536"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電子記録債権データ</a:t>
            </a:r>
          </a:p>
        </p:txBody>
      </p:sp>
      <p:sp>
        <p:nvSpPr>
          <p:cNvPr id="13" name="円/楕円 146"/>
          <p:cNvSpPr/>
          <p:nvPr/>
        </p:nvSpPr>
        <p:spPr>
          <a:xfrm>
            <a:off x="745333" y="1761690"/>
            <a:ext cx="295232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電子記録債権承認</a:t>
            </a:r>
          </a:p>
        </p:txBody>
      </p:sp>
      <p:sp>
        <p:nvSpPr>
          <p:cNvPr id="14" name="円/楕円 147"/>
          <p:cNvSpPr/>
          <p:nvPr/>
        </p:nvSpPr>
        <p:spPr>
          <a:xfrm>
            <a:off x="2586284" y="3672068"/>
            <a:ext cx="1154968"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15" name="円/楕円 148"/>
          <p:cNvSpPr/>
          <p:nvPr/>
        </p:nvSpPr>
        <p:spPr>
          <a:xfrm>
            <a:off x="755576" y="2336545"/>
            <a:ext cx="180020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下矢印 16"/>
          <p:cNvSpPr/>
          <p:nvPr/>
        </p:nvSpPr>
        <p:spPr>
          <a:xfrm>
            <a:off x="3131840" y="2043527"/>
            <a:ext cx="288032" cy="1050416"/>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8" name="下矢印 17"/>
          <p:cNvSpPr/>
          <p:nvPr/>
        </p:nvSpPr>
        <p:spPr>
          <a:xfrm>
            <a:off x="1043608" y="2679762"/>
            <a:ext cx="288032" cy="44463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19" name="下矢印 18"/>
          <p:cNvSpPr/>
          <p:nvPr/>
        </p:nvSpPr>
        <p:spPr>
          <a:xfrm>
            <a:off x="3114324" y="3427797"/>
            <a:ext cx="288032" cy="24274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0" name="円/楕円 153"/>
          <p:cNvSpPr/>
          <p:nvPr/>
        </p:nvSpPr>
        <p:spPr>
          <a:xfrm>
            <a:off x="1925705" y="4172642"/>
            <a:ext cx="1807960" cy="283437"/>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下矢印 20"/>
          <p:cNvSpPr/>
          <p:nvPr/>
        </p:nvSpPr>
        <p:spPr>
          <a:xfrm>
            <a:off x="3125611" y="3960256"/>
            <a:ext cx="288032" cy="213843"/>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2" name="下矢印 21"/>
          <p:cNvSpPr/>
          <p:nvPr/>
        </p:nvSpPr>
        <p:spPr>
          <a:xfrm rot="10800000">
            <a:off x="2123728" y="3453719"/>
            <a:ext cx="288032" cy="713239"/>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3" name="下矢印 22"/>
          <p:cNvSpPr/>
          <p:nvPr/>
        </p:nvSpPr>
        <p:spPr>
          <a:xfrm>
            <a:off x="1043608" y="3453725"/>
            <a:ext cx="288032" cy="71455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4" name="角丸四角形 23"/>
          <p:cNvSpPr/>
          <p:nvPr/>
        </p:nvSpPr>
        <p:spPr>
          <a:xfrm>
            <a:off x="179512" y="889258"/>
            <a:ext cx="3888432" cy="3662445"/>
          </a:xfrm>
          <a:prstGeom prst="roundRect">
            <a:avLst>
              <a:gd name="adj" fmla="val 2977"/>
            </a:avLst>
          </a:prstGeom>
          <a:noFill/>
          <a:ln w="9525" cap="flat" cmpd="sng" algn="ctr">
            <a:solidFill>
              <a:srgbClr val="FF000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25" name="円/楕円 160"/>
          <p:cNvSpPr/>
          <p:nvPr/>
        </p:nvSpPr>
        <p:spPr>
          <a:xfrm>
            <a:off x="467544" y="4173958"/>
            <a:ext cx="144016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27" name="下矢印 26"/>
          <p:cNvSpPr/>
          <p:nvPr/>
        </p:nvSpPr>
        <p:spPr>
          <a:xfrm>
            <a:off x="1043608" y="2031690"/>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28" name="AutoShape 12"/>
          <p:cNvSpPr>
            <a:spLocks noChangeArrowheads="1"/>
          </p:cNvSpPr>
          <p:nvPr/>
        </p:nvSpPr>
        <p:spPr bwMode="auto">
          <a:xfrm>
            <a:off x="179512" y="879564"/>
            <a:ext cx="3888432" cy="257879"/>
          </a:xfrm>
          <a:prstGeom prst="flowChartAlternateProcess">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電子記録債権管理</a:t>
            </a:r>
          </a:p>
        </p:txBody>
      </p:sp>
      <p:sp>
        <p:nvSpPr>
          <p:cNvPr id="30" name="角丸四角形 29"/>
          <p:cNvSpPr/>
          <p:nvPr/>
        </p:nvSpPr>
        <p:spPr>
          <a:xfrm>
            <a:off x="265938" y="4789146"/>
            <a:ext cx="2016224"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債権管理</a:t>
            </a:r>
          </a:p>
        </p:txBody>
      </p:sp>
      <p:sp>
        <p:nvSpPr>
          <p:cNvPr id="31" name="下矢印 30"/>
          <p:cNvSpPr/>
          <p:nvPr/>
        </p:nvSpPr>
        <p:spPr>
          <a:xfrm>
            <a:off x="395536" y="4515965"/>
            <a:ext cx="288032" cy="288661"/>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32" name="下矢印 31"/>
          <p:cNvSpPr/>
          <p:nvPr/>
        </p:nvSpPr>
        <p:spPr>
          <a:xfrm>
            <a:off x="2915816" y="449417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9" name="左右矢印 48"/>
          <p:cNvSpPr/>
          <p:nvPr/>
        </p:nvSpPr>
        <p:spPr>
          <a:xfrm>
            <a:off x="3760524" y="3649766"/>
            <a:ext cx="433435" cy="281477"/>
          </a:xfrm>
          <a:prstGeom prst="leftRightArrow">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2" name="テキスト ボックス 51"/>
          <p:cNvSpPr txBox="1"/>
          <p:nvPr/>
        </p:nvSpPr>
        <p:spPr>
          <a:xfrm>
            <a:off x="3275856" y="4437013"/>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4" name="テキスト ボックス 53"/>
          <p:cNvSpPr txBox="1"/>
          <p:nvPr/>
        </p:nvSpPr>
        <p:spPr>
          <a:xfrm>
            <a:off x="755576" y="4448939"/>
            <a:ext cx="1380109" cy="391063"/>
          </a:xfrm>
          <a:prstGeom prst="rect">
            <a:avLst/>
          </a:prstGeom>
        </p:spPr>
        <p:txBody>
          <a:bodyPr wrap="square" lIns="0" tIns="0" rIns="0" bIns="0" rtlCol="0" anchor="t" anchorCtr="0">
            <a:normAutofit fontScale="85000" lnSpcReduction="10000"/>
          </a:bodyPr>
          <a:lstStyle/>
          <a:p>
            <a:pPr marL="0" marR="0" indent="0" algn="l" defTabSz="914400" rtl="0" eaLnBrk="1" fontAlgn="auto" latinLnBrk="0" hangingPunct="1">
              <a:lnSpc>
                <a:spcPts val="2800"/>
              </a:lnSpc>
              <a:spcBef>
                <a:spcPct val="0"/>
              </a:spcBef>
              <a:spcAft>
                <a:spcPts val="0"/>
              </a:spcAft>
              <a:buClrTx/>
              <a:buSzTx/>
              <a:buFontTx/>
              <a:buNone/>
              <a:tabLst/>
            </a:pPr>
            <a:r>
              <a:rPr lang="ja-JP" altLang="en-US" sz="1100" noProof="0" dirty="0">
                <a:latin typeface="メイリオ" panose="020B0604030504040204" pitchFamily="50" charset="-128"/>
                <a:ea typeface="メイリオ" panose="020B0604030504040204" pitchFamily="50" charset="-128"/>
                <a:cs typeface="+mj-cs"/>
              </a:rPr>
              <a:t>電子記録債権入金データ</a:t>
            </a:r>
            <a:endPar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endParaRPr>
          </a:p>
        </p:txBody>
      </p:sp>
      <p:sp>
        <p:nvSpPr>
          <p:cNvPr id="57" name="左右矢印 56"/>
          <p:cNvSpPr/>
          <p:nvPr/>
        </p:nvSpPr>
        <p:spPr>
          <a:xfrm>
            <a:off x="2591780" y="2368580"/>
            <a:ext cx="1584178"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60" name="テキスト ボックス 59"/>
          <p:cNvSpPr txBox="1"/>
          <p:nvPr/>
        </p:nvSpPr>
        <p:spPr>
          <a:xfrm>
            <a:off x="3419872" y="2619981"/>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2" name="テキスト ボックス 61"/>
          <p:cNvSpPr txBox="1"/>
          <p:nvPr/>
        </p:nvSpPr>
        <p:spPr>
          <a:xfrm>
            <a:off x="3495144" y="3955692"/>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a:t>
            </a:r>
          </a:p>
        </p:txBody>
      </p:sp>
      <p:sp>
        <p:nvSpPr>
          <p:cNvPr id="63" name="AutoShape 12"/>
          <p:cNvSpPr>
            <a:spLocks noChangeArrowheads="1"/>
          </p:cNvSpPr>
          <p:nvPr/>
        </p:nvSpPr>
        <p:spPr bwMode="auto">
          <a:xfrm>
            <a:off x="4211960" y="1023580"/>
            <a:ext cx="720080" cy="3436586"/>
          </a:xfrm>
          <a:prstGeom prst="flowChartAlternateProcess">
            <a:avLst/>
          </a:prstGeom>
          <a:gradFill rotWithShape="1">
            <a:gsLst>
              <a:gs pos="0">
                <a:srgbClr val="0070C0">
                  <a:shade val="51000"/>
                  <a:satMod val="130000"/>
                </a:srgbClr>
              </a:gs>
              <a:gs pos="80000">
                <a:srgbClr val="0070C0">
                  <a:shade val="93000"/>
                  <a:satMod val="130000"/>
                </a:srgbClr>
              </a:gs>
              <a:gs pos="100000">
                <a:srgbClr val="0070C0">
                  <a:shade val="94000"/>
                  <a:satMod val="135000"/>
                </a:srgbClr>
              </a:gs>
            </a:gsLst>
            <a:lin ang="16200000" scaled="0"/>
          </a:gradFill>
          <a:ln>
            <a:noFill/>
            <a:headEnd/>
            <a:tailEnd/>
          </a:ln>
          <a:effectLst>
            <a:outerShdw blurRad="40000" dist="23000" dir="5400000" rotWithShape="0">
              <a:srgbClr val="000000">
                <a:alpha val="35000"/>
              </a:srgbClr>
            </a:outerShdw>
          </a:effectLst>
        </p:spPr>
        <p:txBody>
          <a:bodyPr vert="eaVert"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でん</a:t>
            </a:r>
            <a:r>
              <a:rPr kumimoji="0" lang="ja-JP" altLang="en-US" sz="1400" b="0" i="0" u="none" strike="noStrike" kern="0" cap="none" spc="0" normalizeH="0" baseline="0" noProof="0" dirty="0" err="1">
                <a:ln>
                  <a:noFill/>
                </a:ln>
                <a:solidFill>
                  <a:srgbClr val="FFFFFF"/>
                </a:solidFill>
                <a:effectLst/>
                <a:uLnTx/>
                <a:uFillTx/>
                <a:latin typeface="メイリオ" pitchFamily="50" charset="-128"/>
                <a:ea typeface="メイリオ" pitchFamily="50" charset="-128"/>
                <a:cs typeface="メイリオ" pitchFamily="50" charset="-128"/>
              </a:rPr>
              <a:t>さい</a:t>
            </a: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ネット</a:t>
            </a:r>
            <a:endPar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JEMCO</a:t>
            </a:r>
            <a:endPar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graphicFrame>
        <p:nvGraphicFramePr>
          <p:cNvPr id="64" name="表 63"/>
          <p:cNvGraphicFramePr>
            <a:graphicFrameLocks noGrp="1"/>
          </p:cNvGraphicFramePr>
          <p:nvPr>
            <p:extLst>
              <p:ext uri="{D42A27DB-BD31-4B8C-83A1-F6EECF244321}">
                <p14:modId xmlns:p14="http://schemas.microsoft.com/office/powerpoint/2010/main" val="3929677323"/>
              </p:ext>
            </p:extLst>
          </p:nvPr>
        </p:nvGraphicFramePr>
        <p:xfrm>
          <a:off x="4980092" y="2650562"/>
          <a:ext cx="3956832" cy="2088294"/>
        </p:xfrm>
        <a:graphic>
          <a:graphicData uri="http://schemas.openxmlformats.org/drawingml/2006/table">
            <a:tbl>
              <a:tblPr firstRow="1" bandRow="1">
                <a:tableStyleId>{5C22544A-7EE6-4342-B048-85BDC9FD1C3A}</a:tableStyleId>
              </a:tblPr>
              <a:tblGrid>
                <a:gridCol w="773600">
                  <a:extLst>
                    <a:ext uri="{9D8B030D-6E8A-4147-A177-3AD203B41FA5}">
                      <a16:colId xmlns:a16="http://schemas.microsoft.com/office/drawing/2014/main" val="20000"/>
                    </a:ext>
                  </a:extLst>
                </a:gridCol>
                <a:gridCol w="3183232">
                  <a:extLst>
                    <a:ext uri="{9D8B030D-6E8A-4147-A177-3AD203B41FA5}">
                      <a16:colId xmlns:a16="http://schemas.microsoft.com/office/drawing/2014/main" val="20001"/>
                    </a:ext>
                  </a:extLst>
                </a:gridCol>
              </a:tblGrid>
              <a:tr h="287089">
                <a:tc>
                  <a:txBody>
                    <a:bodyPr/>
                    <a:lstStyle/>
                    <a:p>
                      <a:r>
                        <a:rPr kumimoji="1" lang="ja-JP" altLang="en-US" sz="1100" dirty="0">
                          <a:latin typeface="メイリオ" pitchFamily="50" charset="-128"/>
                          <a:ea typeface="メイリオ" pitchFamily="50" charset="-128"/>
                          <a:cs typeface="メイリオ" pitchFamily="50" charset="-128"/>
                        </a:rPr>
                        <a:t>顛末区分</a:t>
                      </a:r>
                    </a:p>
                  </a:txBody>
                  <a:tcPr anchor="ctr"/>
                </a:tc>
                <a:tc>
                  <a:txBody>
                    <a:bodyPr/>
                    <a:lstStyle/>
                    <a:p>
                      <a:r>
                        <a:rPr kumimoji="1" lang="ja-JP" altLang="en-US" sz="1100" dirty="0">
                          <a:latin typeface="メイリオ" pitchFamily="50" charset="-128"/>
                          <a:ea typeface="メイリオ" pitchFamily="50" charset="-128"/>
                          <a:cs typeface="メイリオ" pitchFamily="50" charset="-128"/>
                        </a:rPr>
                        <a:t>状態</a:t>
                      </a:r>
                    </a:p>
                  </a:txBody>
                  <a:tcPr anchor="ctr"/>
                </a:tc>
                <a:extLst>
                  <a:ext uri="{0D108BD9-81ED-4DB2-BD59-A6C34878D82A}">
                    <a16:rowId xmlns:a16="http://schemas.microsoft.com/office/drawing/2014/main" val="10000"/>
                  </a:ext>
                </a:extLst>
              </a:tr>
              <a:tr h="287089">
                <a:tc>
                  <a:txBody>
                    <a:bodyPr/>
                    <a:lstStyle/>
                    <a:p>
                      <a:r>
                        <a:rPr kumimoji="1" lang="ja-JP" altLang="en-US" sz="900" dirty="0">
                          <a:latin typeface="メイリオ" pitchFamily="50" charset="-128"/>
                          <a:ea typeface="メイリオ" pitchFamily="50" charset="-128"/>
                          <a:cs typeface="メイリオ" pitchFamily="50" charset="-128"/>
                        </a:rPr>
                        <a:t>譲渡</a:t>
                      </a:r>
                    </a:p>
                  </a:txBody>
                  <a:tcPr/>
                </a:tc>
                <a:tc>
                  <a:txBody>
                    <a:bodyPr/>
                    <a:lstStyle/>
                    <a:p>
                      <a:r>
                        <a:rPr kumimoji="1" lang="ja-JP" altLang="en-US" sz="900" dirty="0">
                          <a:latin typeface="メイリオ" pitchFamily="50" charset="-128"/>
                          <a:ea typeface="メイリオ" pitchFamily="50" charset="-128"/>
                          <a:cs typeface="メイリオ" pitchFamily="50" charset="-128"/>
                        </a:rPr>
                        <a:t>別債務に対する支払のため電子記録債権を譲渡する</a:t>
                      </a:r>
                    </a:p>
                  </a:txBody>
                  <a:tcPr/>
                </a:tc>
                <a:extLst>
                  <a:ext uri="{0D108BD9-81ED-4DB2-BD59-A6C34878D82A}">
                    <a16:rowId xmlns:a16="http://schemas.microsoft.com/office/drawing/2014/main" val="10001"/>
                  </a:ext>
                </a:extLst>
              </a:tr>
              <a:tr h="287089">
                <a:tc>
                  <a:txBody>
                    <a:bodyPr/>
                    <a:lstStyle/>
                    <a:p>
                      <a:r>
                        <a:rPr kumimoji="1" lang="ja-JP" altLang="en-US" sz="900" dirty="0">
                          <a:latin typeface="メイリオ" pitchFamily="50" charset="-128"/>
                          <a:ea typeface="メイリオ" pitchFamily="50" charset="-128"/>
                          <a:cs typeface="メイリオ" pitchFamily="50" charset="-128"/>
                        </a:rPr>
                        <a:t>分割譲渡</a:t>
                      </a:r>
                    </a:p>
                  </a:txBody>
                  <a:tcPr/>
                </a:tc>
                <a:tc>
                  <a:txBody>
                    <a:bodyPr/>
                    <a:lstStyle/>
                    <a:p>
                      <a:r>
                        <a:rPr kumimoji="1" lang="ja-JP" altLang="en-US" sz="900" dirty="0">
                          <a:latin typeface="メイリオ" pitchFamily="50" charset="-128"/>
                          <a:ea typeface="メイリオ" pitchFamily="50" charset="-128"/>
                          <a:cs typeface="メイリオ" pitchFamily="50" charset="-128"/>
                        </a:rPr>
                        <a:t>別債務に対する支払のため電子記録債権を一部譲渡する</a:t>
                      </a:r>
                    </a:p>
                  </a:txBody>
                  <a:tcPr/>
                </a:tc>
                <a:extLst>
                  <a:ext uri="{0D108BD9-81ED-4DB2-BD59-A6C34878D82A}">
                    <a16:rowId xmlns:a16="http://schemas.microsoft.com/office/drawing/2014/main" val="10002"/>
                  </a:ext>
                </a:extLst>
              </a:tr>
              <a:tr h="287089">
                <a:tc>
                  <a:txBody>
                    <a:bodyPr/>
                    <a:lstStyle/>
                    <a:p>
                      <a:r>
                        <a:rPr kumimoji="1" lang="ja-JP" altLang="en-US" sz="900" dirty="0">
                          <a:latin typeface="メイリオ" pitchFamily="50" charset="-128"/>
                          <a:ea typeface="メイリオ" pitchFamily="50" charset="-128"/>
                          <a:cs typeface="メイリオ" pitchFamily="50" charset="-128"/>
                        </a:rPr>
                        <a:t>割引</a:t>
                      </a:r>
                    </a:p>
                  </a:txBody>
                  <a:tcPr/>
                </a:tc>
                <a:tc>
                  <a:txBody>
                    <a:bodyPr/>
                    <a:lstStyle/>
                    <a:p>
                      <a:r>
                        <a:rPr kumimoji="1" lang="ja-JP" altLang="en-US" sz="900" dirty="0">
                          <a:latin typeface="メイリオ" pitchFamily="50" charset="-128"/>
                          <a:ea typeface="メイリオ" pitchFamily="50" charset="-128"/>
                          <a:cs typeface="メイリオ" pitchFamily="50" charset="-128"/>
                        </a:rPr>
                        <a:t>金融機関等に対し、電子記録債権の割引を依頼する</a:t>
                      </a:r>
                    </a:p>
                  </a:txBody>
                  <a:tcPr/>
                </a:tc>
                <a:extLst>
                  <a:ext uri="{0D108BD9-81ED-4DB2-BD59-A6C34878D82A}">
                    <a16:rowId xmlns:a16="http://schemas.microsoft.com/office/drawing/2014/main" val="10003"/>
                  </a:ext>
                </a:extLst>
              </a:tr>
              <a:tr h="216912">
                <a:tc>
                  <a:txBody>
                    <a:bodyPr/>
                    <a:lstStyle/>
                    <a:p>
                      <a:r>
                        <a:rPr kumimoji="1" lang="ja-JP" altLang="en-US" sz="900" dirty="0">
                          <a:latin typeface="メイリオ" pitchFamily="50" charset="-128"/>
                          <a:ea typeface="メイリオ" pitchFamily="50" charset="-128"/>
                          <a:cs typeface="メイリオ" pitchFamily="50" charset="-128"/>
                        </a:rPr>
                        <a:t>分割割引</a:t>
                      </a:r>
                    </a:p>
                  </a:txBody>
                  <a:tcPr/>
                </a:tc>
                <a:tc>
                  <a:txBody>
                    <a:bodyPr/>
                    <a:lstStyle/>
                    <a:p>
                      <a:r>
                        <a:rPr kumimoji="1" lang="ja-JP" altLang="en-US" sz="900" dirty="0">
                          <a:latin typeface="メイリオ" pitchFamily="50" charset="-128"/>
                          <a:ea typeface="メイリオ" pitchFamily="50" charset="-128"/>
                          <a:cs typeface="メイリオ" pitchFamily="50" charset="-128"/>
                        </a:rPr>
                        <a:t>金融機関等に対し、電子記録債権（一部）の割引を依頼する</a:t>
                      </a:r>
                    </a:p>
                  </a:txBody>
                  <a:tcPr/>
                </a:tc>
                <a:extLst>
                  <a:ext uri="{0D108BD9-81ED-4DB2-BD59-A6C34878D82A}">
                    <a16:rowId xmlns:a16="http://schemas.microsoft.com/office/drawing/2014/main" val="10004"/>
                  </a:ext>
                </a:extLst>
              </a:tr>
              <a:tr h="287089">
                <a:tc>
                  <a:txBody>
                    <a:bodyPr/>
                    <a:lstStyle/>
                    <a:p>
                      <a:r>
                        <a:rPr kumimoji="1" lang="ja-JP" altLang="en-US" sz="900" dirty="0">
                          <a:latin typeface="メイリオ" pitchFamily="50" charset="-128"/>
                          <a:ea typeface="メイリオ" pitchFamily="50" charset="-128"/>
                          <a:cs typeface="メイリオ" pitchFamily="50" charset="-128"/>
                        </a:rPr>
                        <a:t>取消</a:t>
                      </a:r>
                    </a:p>
                  </a:txBody>
                  <a:tcPr/>
                </a:tc>
                <a:tc>
                  <a:txBody>
                    <a:bodyPr/>
                    <a:lstStyle/>
                    <a:p>
                      <a:r>
                        <a:rPr kumimoji="1" lang="ja-JP" altLang="en-US" sz="900" dirty="0">
                          <a:latin typeface="メイリオ" pitchFamily="50" charset="-128"/>
                          <a:ea typeface="メイリオ" pitchFamily="50" charset="-128"/>
                          <a:cs typeface="メイリオ" pitchFamily="50" charset="-128"/>
                        </a:rPr>
                        <a:t>発生した電子記録債権を取り消す</a:t>
                      </a:r>
                    </a:p>
                  </a:txBody>
                  <a:tcPr/>
                </a:tc>
                <a:extLst>
                  <a:ext uri="{0D108BD9-81ED-4DB2-BD59-A6C34878D82A}">
                    <a16:rowId xmlns:a16="http://schemas.microsoft.com/office/drawing/2014/main" val="10005"/>
                  </a:ext>
                </a:extLst>
              </a:tr>
              <a:tr h="287089">
                <a:tc>
                  <a:txBody>
                    <a:bodyPr/>
                    <a:lstStyle/>
                    <a:p>
                      <a:r>
                        <a:rPr kumimoji="1" lang="ja-JP" altLang="en-US" sz="900" dirty="0">
                          <a:latin typeface="メイリオ" pitchFamily="50" charset="-128"/>
                          <a:ea typeface="メイリオ" pitchFamily="50" charset="-128"/>
                          <a:cs typeface="メイリオ" pitchFamily="50" charset="-128"/>
                        </a:rPr>
                        <a:t>支払不能</a:t>
                      </a:r>
                    </a:p>
                  </a:txBody>
                  <a:tcPr/>
                </a:tc>
                <a:tc>
                  <a:txBody>
                    <a:bodyPr/>
                    <a:lstStyle/>
                    <a:p>
                      <a:r>
                        <a:rPr kumimoji="1" lang="ja-JP" altLang="en-US" sz="900" dirty="0">
                          <a:latin typeface="メイリオ" pitchFamily="50" charset="-128"/>
                          <a:ea typeface="メイリオ" pitchFamily="50" charset="-128"/>
                          <a:cs typeface="メイリオ" pitchFamily="50" charset="-128"/>
                        </a:rPr>
                        <a:t>支払期日が到来した電子記録債権が現金化されなかった</a:t>
                      </a:r>
                    </a:p>
                  </a:txBody>
                  <a:tcPr/>
                </a:tc>
                <a:extLst>
                  <a:ext uri="{0D108BD9-81ED-4DB2-BD59-A6C34878D82A}">
                    <a16:rowId xmlns:a16="http://schemas.microsoft.com/office/drawing/2014/main" val="10006"/>
                  </a:ext>
                </a:extLst>
              </a:tr>
            </a:tbl>
          </a:graphicData>
        </a:graphic>
      </p:graphicFrame>
      <p:sp>
        <p:nvSpPr>
          <p:cNvPr id="65" name="正方形/長方形 64"/>
          <p:cNvSpPr/>
          <p:nvPr/>
        </p:nvSpPr>
        <p:spPr>
          <a:xfrm>
            <a:off x="4892413" y="777849"/>
            <a:ext cx="4230956" cy="2088232"/>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a:t>
            </a:r>
            <a:r>
              <a:rPr lang="ja-JP" altLang="en-US" sz="1100" dirty="0">
                <a:solidFill>
                  <a:schemeClr val="tx1"/>
                </a:solidFill>
                <a:latin typeface="メイリオ" pitchFamily="50" charset="-128"/>
                <a:ea typeface="メイリオ" pitchFamily="50" charset="-128"/>
                <a:cs typeface="メイリオ" pitchFamily="50" charset="-128"/>
              </a:rPr>
              <a:t>電子記録債権の発生は画面入力、配信２データ、債権情</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a:t>
            </a:r>
            <a:r>
              <a:rPr lang="ja-JP" altLang="en-US" sz="1100" dirty="0">
                <a:solidFill>
                  <a:schemeClr val="tx1"/>
                </a:solidFill>
                <a:latin typeface="メイリオ" pitchFamily="50" charset="-128"/>
                <a:ea typeface="メイリオ" pitchFamily="50" charset="-128"/>
                <a:cs typeface="メイリオ" pitchFamily="50" charset="-128"/>
              </a:rPr>
              <a:t>報</a:t>
            </a:r>
            <a:r>
              <a:rPr lang="en-US" altLang="ja-JP" sz="1100" dirty="0">
                <a:solidFill>
                  <a:schemeClr val="tx1"/>
                </a:solidFill>
                <a:latin typeface="メイリオ" pitchFamily="50" charset="-128"/>
                <a:ea typeface="メイリオ" pitchFamily="50" charset="-128"/>
                <a:cs typeface="メイリオ" pitchFamily="50" charset="-128"/>
              </a:rPr>
              <a:t>CSV</a:t>
            </a:r>
            <a:r>
              <a:rPr lang="ja-JP" altLang="en-US" sz="1100" dirty="0">
                <a:solidFill>
                  <a:schemeClr val="tx1"/>
                </a:solidFill>
                <a:latin typeface="メイリオ" pitchFamily="50" charset="-128"/>
                <a:ea typeface="メイリオ" pitchFamily="50" charset="-128"/>
                <a:cs typeface="メイリオ" pitchFamily="50" charset="-128"/>
              </a:rPr>
              <a:t>ファイルおよび外部取込用ワークから取り込みます。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kumimoji="1" lang="en-US" altLang="ja-JP" sz="400" dirty="0">
              <a:solidFill>
                <a:schemeClr val="tx1"/>
              </a:solid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・顛末情報として「</a:t>
            </a:r>
            <a:r>
              <a:rPr lang="ja-JP" altLang="en-US" sz="1100" dirty="0">
                <a:solidFill>
                  <a:schemeClr val="tx1"/>
                </a:solidFill>
                <a:latin typeface="メイリオ" pitchFamily="50" charset="-128"/>
                <a:ea typeface="メイリオ" pitchFamily="50" charset="-128"/>
                <a:cs typeface="メイリオ" pitchFamily="50" charset="-128"/>
              </a:rPr>
              <a:t>譲渡</a:t>
            </a:r>
            <a:r>
              <a:rPr kumimoji="1" lang="ja-JP" altLang="en-US" sz="1100" dirty="0">
                <a:solidFill>
                  <a:schemeClr val="tx1"/>
                </a:solidFill>
                <a:latin typeface="メイリオ" pitchFamily="50" charset="-128"/>
                <a:ea typeface="メイリオ" pitchFamily="50" charset="-128"/>
                <a:cs typeface="メイリオ" pitchFamily="50" charset="-128"/>
              </a:rPr>
              <a:t>」、「分割譲渡」、「割引」、「分割割引」、「取消」、「支払不能」が使用可能です。</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400" dirty="0">
              <a:no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・発生記録請求、譲渡記録請求データの作成、および記録</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a:t>
            </a:r>
            <a:r>
              <a:rPr kumimoji="1" lang="ja-JP" altLang="en-US" sz="1100" dirty="0">
                <a:solidFill>
                  <a:schemeClr val="tx1"/>
                </a:solidFill>
                <a:latin typeface="メイリオ" pitchFamily="50" charset="-128"/>
                <a:ea typeface="メイリオ" pitchFamily="50" charset="-128"/>
                <a:cs typeface="メイリオ" pitchFamily="50" charset="-128"/>
              </a:rPr>
              <a:t>通知の受取が可能です。（でんさいネットのみ）</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400" dirty="0">
              <a:solidFill>
                <a:schemeClr val="tx1"/>
              </a:solid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・仕訳伝票の作成及び、直接連携が可能です。</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（仕訳データは手形管理システムの仕訳インタフェース処理画面で作成  返却、支払不能時は作成不可）</a:t>
            </a:r>
            <a:endParaRPr kumimoji="1" lang="ja-JP" altLang="en-US" sz="1100" dirty="0">
              <a:solidFill>
                <a:schemeClr val="tx1"/>
              </a:solidFill>
              <a:latin typeface="メイリオ" pitchFamily="50" charset="-128"/>
              <a:ea typeface="メイリオ" pitchFamily="50" charset="-128"/>
              <a:cs typeface="メイリオ" pitchFamily="50" charset="-128"/>
            </a:endParaRPr>
          </a:p>
        </p:txBody>
      </p:sp>
      <p:sp>
        <p:nvSpPr>
          <p:cNvPr id="38" name="円/楕円 144">
            <a:extLst>
              <a:ext uri="{FF2B5EF4-FFF2-40B4-BE49-F238E27FC236}">
                <a16:creationId xmlns:a16="http://schemas.microsoft.com/office/drawing/2014/main" id="{B99714E3-34AE-40F4-BC50-8CC56C11DDDF}"/>
              </a:ext>
            </a:extLst>
          </p:cNvPr>
          <p:cNvSpPr/>
          <p:nvPr/>
        </p:nvSpPr>
        <p:spPr>
          <a:xfrm>
            <a:off x="1837167" y="1199175"/>
            <a:ext cx="1260140" cy="270000"/>
          </a:xfrm>
          <a:prstGeom prst="roundRect">
            <a:avLst/>
          </a:prstGeom>
          <a:solidFill>
            <a:srgbClr val="EE5500"/>
          </a:solidFill>
          <a:ln>
            <a:solidFill>
              <a:srgbClr val="EE5500"/>
            </a:solid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電子記録債権入力</a:t>
            </a:r>
          </a:p>
        </p:txBody>
      </p:sp>
      <p:sp>
        <p:nvSpPr>
          <p:cNvPr id="39" name="下矢印 25">
            <a:extLst>
              <a:ext uri="{FF2B5EF4-FFF2-40B4-BE49-F238E27FC236}">
                <a16:creationId xmlns:a16="http://schemas.microsoft.com/office/drawing/2014/main" id="{A45C04EA-ABCB-4698-AF0C-21A0C5683318}"/>
              </a:ext>
            </a:extLst>
          </p:cNvPr>
          <p:cNvSpPr/>
          <p:nvPr/>
        </p:nvSpPr>
        <p:spPr>
          <a:xfrm>
            <a:off x="2269215" y="1470333"/>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dirty="0">
              <a:ln>
                <a:noFill/>
              </a:ln>
              <a:solidFill>
                <a:srgbClr val="FFFFFF"/>
              </a:solidFill>
              <a:effectLst/>
              <a:uLnTx/>
              <a:uFillTx/>
              <a:latin typeface="Arial Black"/>
              <a:ea typeface="HGP創英角ｺﾞｼｯｸUB"/>
              <a:cs typeface="+mn-cs"/>
            </a:endParaRPr>
          </a:p>
        </p:txBody>
      </p:sp>
      <p:sp>
        <p:nvSpPr>
          <p:cNvPr id="40" name="曲折矢印 49">
            <a:extLst>
              <a:ext uri="{FF2B5EF4-FFF2-40B4-BE49-F238E27FC236}">
                <a16:creationId xmlns:a16="http://schemas.microsoft.com/office/drawing/2014/main" id="{54413FBA-BEA4-4A17-919D-4BD75739988E}"/>
              </a:ext>
            </a:extLst>
          </p:cNvPr>
          <p:cNvSpPr/>
          <p:nvPr/>
        </p:nvSpPr>
        <p:spPr>
          <a:xfrm rot="16200000" flipH="1">
            <a:off x="3490048" y="1122819"/>
            <a:ext cx="358806" cy="931202"/>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41" name="テキスト ボックス 40">
            <a:extLst>
              <a:ext uri="{FF2B5EF4-FFF2-40B4-BE49-F238E27FC236}">
                <a16:creationId xmlns:a16="http://schemas.microsoft.com/office/drawing/2014/main" id="{57EFC713-1E02-468A-9FEF-82D8BB9506B9}"/>
              </a:ext>
            </a:extLst>
          </p:cNvPr>
          <p:cNvSpPr txBox="1"/>
          <p:nvPr/>
        </p:nvSpPr>
        <p:spPr>
          <a:xfrm>
            <a:off x="3278952" y="1171498"/>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受信）債権情報</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CSV</a:t>
            </a: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円/楕円 170">
            <a:extLst>
              <a:ext uri="{FF2B5EF4-FFF2-40B4-BE49-F238E27FC236}">
                <a16:creationId xmlns:a16="http://schemas.microsoft.com/office/drawing/2014/main" id="{50B91363-E327-4039-9651-DC2EB24F2C50}"/>
              </a:ext>
            </a:extLst>
          </p:cNvPr>
          <p:cNvSpPr/>
          <p:nvPr/>
        </p:nvSpPr>
        <p:spPr>
          <a:xfrm>
            <a:off x="792624" y="1192706"/>
            <a:ext cx="723046" cy="270000"/>
          </a:xfrm>
          <a:prstGeom prst="roundRect">
            <a:avLst/>
          </a:prstGeom>
          <a:solidFill>
            <a:srgbClr val="EE5500"/>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43" name="下矢印 38">
            <a:extLst>
              <a:ext uri="{FF2B5EF4-FFF2-40B4-BE49-F238E27FC236}">
                <a16:creationId xmlns:a16="http://schemas.microsoft.com/office/drawing/2014/main" id="{E1349B26-18E7-4752-93D4-7E8EF158DD2B}"/>
              </a:ext>
            </a:extLst>
          </p:cNvPr>
          <p:cNvSpPr/>
          <p:nvPr/>
        </p:nvSpPr>
        <p:spPr>
          <a:xfrm>
            <a:off x="1033731" y="146933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Tree>
    <p:extLst>
      <p:ext uri="{BB962C8B-B14F-4D97-AF65-F5344CB8AC3E}">
        <p14:creationId xmlns:p14="http://schemas.microsoft.com/office/powerpoint/2010/main" val="2295433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2483768" y="4784165"/>
            <a:ext cx="6480720" cy="194872"/>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t"/>
          <a:lstStyle/>
          <a:p>
            <a:pPr lvl="0" algn="ctr" eaLnBrk="0" fontAlgn="base" hangingPunct="0">
              <a:spcBef>
                <a:spcPct val="0"/>
              </a:spcBef>
              <a:spcAft>
                <a:spcPct val="0"/>
              </a:spcAft>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統合会計（</a:t>
            </a:r>
            <a:r>
              <a:rPr kumimoji="0" lang="ja-JP" altLang="en-US" sz="800" kern="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外部データ取込機能を使用した取込</a:t>
            </a: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手形管理システム </a:t>
            </a:r>
            <a:r>
              <a:rPr lang="en-US" altLang="ja-JP" dirty="0"/>
              <a:t>-</a:t>
            </a:r>
            <a:r>
              <a:rPr lang="ja-JP" altLang="en-US" dirty="0"/>
              <a:t>電債オプション</a:t>
            </a:r>
            <a:r>
              <a:rPr lang="en-US" altLang="ja-JP" dirty="0"/>
              <a:t>-</a:t>
            </a:r>
            <a:br>
              <a:rPr lang="ja-JP" altLang="en-US" dirty="0"/>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lang="ja-JP" altLang="en-US" dirty="0"/>
              <a:t>電子記録債務管理　システムフロー</a:t>
            </a:r>
          </a:p>
          <a:p>
            <a:endParaRPr kumimoji="1" lang="ja-JP" altLang="en-US" dirty="0"/>
          </a:p>
        </p:txBody>
      </p:sp>
      <p:sp>
        <p:nvSpPr>
          <p:cNvPr id="29" name="AutoShape 12"/>
          <p:cNvSpPr>
            <a:spLocks noChangeArrowheads="1"/>
          </p:cNvSpPr>
          <p:nvPr/>
        </p:nvSpPr>
        <p:spPr bwMode="auto">
          <a:xfrm>
            <a:off x="5076056" y="879562"/>
            <a:ext cx="3888432" cy="257311"/>
          </a:xfrm>
          <a:prstGeom prst="flowChartAlternateProcess">
            <a:avLst/>
          </a:prstGeom>
          <a:solidFill>
            <a:srgbClr val="77A233"/>
          </a:solidFill>
          <a:ln>
            <a:noFill/>
            <a:headEnd/>
            <a:tailEnd/>
          </a:ln>
          <a:effectLst>
            <a:outerShdw blurRad="40000" dist="23000" dir="5400000" rotWithShape="0">
              <a:srgbClr val="000000">
                <a:alpha val="35000"/>
              </a:srgbClr>
            </a:outerShdw>
          </a:effectLst>
        </p:spPr>
        <p:txBody>
          <a:bodyPr wrap="none" anchor="t"/>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電子記録債務管理</a:t>
            </a:r>
          </a:p>
        </p:txBody>
      </p:sp>
      <p:sp>
        <p:nvSpPr>
          <p:cNvPr id="33" name="角丸四角形 32"/>
          <p:cNvSpPr/>
          <p:nvPr/>
        </p:nvSpPr>
        <p:spPr>
          <a:xfrm>
            <a:off x="5076056" y="879562"/>
            <a:ext cx="3888432" cy="3667730"/>
          </a:xfrm>
          <a:prstGeom prst="roundRect">
            <a:avLst>
              <a:gd name="adj" fmla="val 2977"/>
            </a:avLst>
          </a:prstGeom>
          <a:noFill/>
          <a:ln w="9525" cap="flat" cmpd="sng" algn="ctr">
            <a:solidFill>
              <a:srgbClr val="00B050"/>
            </a:solidFill>
            <a:prstDash val="dash"/>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800" b="0" i="0" u="none" strike="noStrike" kern="0" cap="none" spc="0" normalizeH="0" baseline="0" noProof="0" dirty="0">
              <a:ln>
                <a:noFill/>
              </a:ln>
              <a:solidFill>
                <a:srgbClr val="000000"/>
              </a:solidFill>
              <a:effectLst/>
              <a:uLnTx/>
              <a:uFillTx/>
              <a:latin typeface="Arial Black"/>
              <a:ea typeface="HGP創英角ｺﾞｼｯｸUB"/>
              <a:cs typeface="+mn-cs"/>
            </a:endParaRPr>
          </a:p>
        </p:txBody>
      </p:sp>
      <p:sp>
        <p:nvSpPr>
          <p:cNvPr id="34" name="AutoShape 12"/>
          <p:cNvSpPr>
            <a:spLocks noChangeArrowheads="1"/>
          </p:cNvSpPr>
          <p:nvPr/>
        </p:nvSpPr>
        <p:spPr bwMode="auto">
          <a:xfrm>
            <a:off x="4211960" y="1023580"/>
            <a:ext cx="720080" cy="3436586"/>
          </a:xfrm>
          <a:prstGeom prst="flowChartAlternateProcess">
            <a:avLst/>
          </a:prstGeom>
          <a:gradFill rotWithShape="1">
            <a:gsLst>
              <a:gs pos="0">
                <a:srgbClr val="0070C0">
                  <a:shade val="51000"/>
                  <a:satMod val="130000"/>
                </a:srgbClr>
              </a:gs>
              <a:gs pos="80000">
                <a:srgbClr val="0070C0">
                  <a:shade val="93000"/>
                  <a:satMod val="130000"/>
                </a:srgbClr>
              </a:gs>
              <a:gs pos="100000">
                <a:srgbClr val="0070C0">
                  <a:shade val="94000"/>
                  <a:satMod val="135000"/>
                </a:srgbClr>
              </a:gs>
            </a:gsLst>
            <a:lin ang="16200000" scaled="0"/>
          </a:gradFill>
          <a:ln>
            <a:noFill/>
            <a:headEnd/>
            <a:tailEnd/>
          </a:ln>
          <a:effectLst>
            <a:outerShdw blurRad="40000" dist="23000" dir="5400000" rotWithShape="0">
              <a:srgbClr val="000000">
                <a:alpha val="35000"/>
              </a:srgbClr>
            </a:outerShdw>
          </a:effectLst>
        </p:spPr>
        <p:txBody>
          <a:bodyPr vert="eaVert"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でん</a:t>
            </a:r>
            <a:r>
              <a:rPr kumimoji="0" lang="ja-JP" altLang="en-US" sz="1400" b="0" i="0" u="none" strike="noStrike" kern="0" cap="none" spc="0" normalizeH="0" baseline="0" noProof="0" dirty="0" err="1">
                <a:ln>
                  <a:noFill/>
                </a:ln>
                <a:solidFill>
                  <a:srgbClr val="FFFFFF"/>
                </a:solidFill>
                <a:effectLst/>
                <a:uLnTx/>
                <a:uFillTx/>
                <a:latin typeface="メイリオ" pitchFamily="50" charset="-128"/>
                <a:ea typeface="メイリオ" pitchFamily="50" charset="-128"/>
                <a:cs typeface="メイリオ" pitchFamily="50" charset="-128"/>
              </a:rPr>
              <a:t>さい</a:t>
            </a:r>
            <a:r>
              <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ネット</a:t>
            </a:r>
            <a:endPar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rPr>
              <a:t>JEMCO</a:t>
            </a:r>
            <a:endParaRPr kumimoji="0" lang="ja-JP" altLang="en-US" sz="1400" b="0" i="0" u="none" strike="noStrike" kern="0" cap="none" spc="0" normalizeH="0" baseline="0" noProof="0" dirty="0">
              <a:ln>
                <a:noFill/>
              </a:ln>
              <a:solidFill>
                <a:srgbClr val="FFFFFF"/>
              </a:solidFill>
              <a:effectLst/>
              <a:uLnTx/>
              <a:uFillTx/>
              <a:latin typeface="メイリオ" pitchFamily="50" charset="-128"/>
              <a:ea typeface="メイリオ" pitchFamily="50" charset="-128"/>
              <a:cs typeface="メイリオ" pitchFamily="50" charset="-128"/>
            </a:endParaRPr>
          </a:p>
        </p:txBody>
      </p:sp>
      <p:sp>
        <p:nvSpPr>
          <p:cNvPr id="37" name="円/楕円 172"/>
          <p:cNvSpPr/>
          <p:nvPr/>
        </p:nvSpPr>
        <p:spPr>
          <a:xfrm>
            <a:off x="5369209" y="1797694"/>
            <a:ext cx="3441019"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電子記録債務承認</a:t>
            </a:r>
          </a:p>
        </p:txBody>
      </p:sp>
      <p:sp>
        <p:nvSpPr>
          <p:cNvPr id="41" name="円/楕円 177"/>
          <p:cNvSpPr/>
          <p:nvPr/>
        </p:nvSpPr>
        <p:spPr>
          <a:xfrm>
            <a:off x="6660232" y="2398029"/>
            <a:ext cx="180020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請求データ作成・受入</a:t>
            </a:r>
            <a:endParaRPr kumimoji="0" lang="en-US" altLang="ja-JP"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下矢印 41"/>
          <p:cNvSpPr/>
          <p:nvPr/>
        </p:nvSpPr>
        <p:spPr>
          <a:xfrm>
            <a:off x="7558737" y="2738888"/>
            <a:ext cx="288032" cy="365942"/>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3" name="下矢印 42"/>
          <p:cNvSpPr/>
          <p:nvPr/>
        </p:nvSpPr>
        <p:spPr>
          <a:xfrm>
            <a:off x="7558737" y="2073993"/>
            <a:ext cx="288032" cy="3048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4" name="下矢印 43"/>
          <p:cNvSpPr/>
          <p:nvPr/>
        </p:nvSpPr>
        <p:spPr>
          <a:xfrm>
            <a:off x="7956376" y="3449488"/>
            <a:ext cx="288032" cy="48175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45" name="円柱 44"/>
          <p:cNvSpPr/>
          <p:nvPr/>
        </p:nvSpPr>
        <p:spPr>
          <a:xfrm>
            <a:off x="5369209" y="3111846"/>
            <a:ext cx="3302125" cy="324000"/>
          </a:xfrm>
          <a:prstGeom prst="can">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電子記録債務データ</a:t>
            </a:r>
          </a:p>
        </p:txBody>
      </p:sp>
      <p:sp>
        <p:nvSpPr>
          <p:cNvPr id="46" name="円/楕円 183"/>
          <p:cNvSpPr/>
          <p:nvPr/>
        </p:nvSpPr>
        <p:spPr>
          <a:xfrm>
            <a:off x="7515530" y="3944885"/>
            <a:ext cx="115496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a:t>
            </a:r>
            <a:endParaRPr kumimoji="0" lang="en-US" altLang="ja-JP"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顛末入力</a:t>
            </a:r>
          </a:p>
        </p:txBody>
      </p:sp>
      <p:sp>
        <p:nvSpPr>
          <p:cNvPr id="47" name="円/楕円 185"/>
          <p:cNvSpPr/>
          <p:nvPr/>
        </p:nvSpPr>
        <p:spPr>
          <a:xfrm>
            <a:off x="5201009" y="4153836"/>
            <a:ext cx="1440160"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決済処理</a:t>
            </a:r>
          </a:p>
        </p:txBody>
      </p:sp>
      <p:sp>
        <p:nvSpPr>
          <p:cNvPr id="48" name="下矢印 47"/>
          <p:cNvSpPr/>
          <p:nvPr/>
        </p:nvSpPr>
        <p:spPr>
          <a:xfrm>
            <a:off x="5712858" y="3426725"/>
            <a:ext cx="288032" cy="7113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1" name="下矢印 50"/>
          <p:cNvSpPr/>
          <p:nvPr/>
        </p:nvSpPr>
        <p:spPr>
          <a:xfrm>
            <a:off x="6912260" y="4494547"/>
            <a:ext cx="288032" cy="28866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3" name="テキスト ボックス 52"/>
          <p:cNvSpPr txBox="1"/>
          <p:nvPr/>
        </p:nvSpPr>
        <p:spPr>
          <a:xfrm>
            <a:off x="7344308" y="4443958"/>
            <a:ext cx="846584" cy="402989"/>
          </a:xfrm>
          <a:prstGeom prst="rect">
            <a:avLst/>
          </a:prstGeom>
        </p:spPr>
        <p:txBody>
          <a:bodyPr wrap="square" lIns="0" tIns="0" rIns="0" bIns="0" rtlCol="0" anchor="t" anchorCtr="0">
            <a:normAutofit/>
          </a:bodyPr>
          <a:lstStyle/>
          <a:p>
            <a:pPr marL="0" marR="0" indent="0" algn="l" defTabSz="914400" rtl="0" eaLnBrk="1" fontAlgn="auto" latinLnBrk="0" hangingPunct="1">
              <a:lnSpc>
                <a:spcPts val="2800"/>
              </a:lnSpc>
              <a:spcBef>
                <a:spcPct val="0"/>
              </a:spcBef>
              <a:spcAft>
                <a:spcPts val="0"/>
              </a:spcAft>
              <a:buClrTx/>
              <a:buSzTx/>
              <a:buFontTx/>
              <a:buNone/>
              <a:tabLst/>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j-cs"/>
              </a:rPr>
              <a:t>仕訳データ</a:t>
            </a:r>
          </a:p>
        </p:txBody>
      </p:sp>
      <p:sp>
        <p:nvSpPr>
          <p:cNvPr id="55" name="下矢印 54"/>
          <p:cNvSpPr/>
          <p:nvPr/>
        </p:nvSpPr>
        <p:spPr>
          <a:xfrm>
            <a:off x="5705118" y="2069148"/>
            <a:ext cx="288032" cy="1024795"/>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6" name="左右矢印 55"/>
          <p:cNvSpPr/>
          <p:nvPr/>
        </p:nvSpPr>
        <p:spPr>
          <a:xfrm>
            <a:off x="5004048" y="2398029"/>
            <a:ext cx="1620181" cy="281477"/>
          </a:xfrm>
          <a:prstGeom prst="leftRightArrow">
            <a:avLst/>
          </a:prstGeom>
          <a:solidFill>
            <a:srgbClr val="54C2F0"/>
          </a:solidFill>
          <a:ln w="3175"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61" name="テキスト ボックス 60"/>
          <p:cNvSpPr txBox="1"/>
          <p:nvPr/>
        </p:nvSpPr>
        <p:spPr>
          <a:xfrm>
            <a:off x="5148064" y="2671814"/>
            <a:ext cx="720080" cy="302279"/>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送信）集信１、支払明細データ</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受信）配信１、発生記録予定債務明細情報となります</a:t>
            </a:r>
          </a:p>
        </p:txBody>
      </p:sp>
      <p:graphicFrame>
        <p:nvGraphicFramePr>
          <p:cNvPr id="63" name="表 62"/>
          <p:cNvGraphicFramePr>
            <a:graphicFrameLocks noGrp="1"/>
          </p:cNvGraphicFramePr>
          <p:nvPr>
            <p:extLst>
              <p:ext uri="{D42A27DB-BD31-4B8C-83A1-F6EECF244321}">
                <p14:modId xmlns:p14="http://schemas.microsoft.com/office/powerpoint/2010/main" val="1482649563"/>
              </p:ext>
            </p:extLst>
          </p:nvPr>
        </p:nvGraphicFramePr>
        <p:xfrm>
          <a:off x="183120" y="3867894"/>
          <a:ext cx="3956832" cy="658360"/>
        </p:xfrm>
        <a:graphic>
          <a:graphicData uri="http://schemas.openxmlformats.org/drawingml/2006/table">
            <a:tbl>
              <a:tblPr firstRow="1" bandRow="1">
                <a:tableStyleId>{5C22544A-7EE6-4342-B048-85BDC9FD1C3A}</a:tableStyleId>
              </a:tblPr>
              <a:tblGrid>
                <a:gridCol w="932496">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tblGrid>
              <a:tr h="329180">
                <a:tc>
                  <a:txBody>
                    <a:bodyPr/>
                    <a:lstStyle/>
                    <a:p>
                      <a:r>
                        <a:rPr kumimoji="1" lang="ja-JP" altLang="en-US" sz="1200" dirty="0">
                          <a:latin typeface="メイリオ" pitchFamily="50" charset="-128"/>
                          <a:ea typeface="メイリオ" pitchFamily="50" charset="-128"/>
                          <a:cs typeface="メイリオ" pitchFamily="50" charset="-128"/>
                        </a:rPr>
                        <a:t>顛末区分</a:t>
                      </a:r>
                      <a:endParaRPr kumimoji="1" lang="ja-JP" altLang="en-US" sz="105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dirty="0">
                          <a:latin typeface="メイリオ" pitchFamily="50" charset="-128"/>
                          <a:ea typeface="メイリオ" pitchFamily="50" charset="-128"/>
                          <a:cs typeface="メイリオ" pitchFamily="50" charset="-128"/>
                        </a:rPr>
                        <a:t>状態</a:t>
                      </a:r>
                      <a:endParaRPr kumimoji="1" lang="ja-JP" altLang="en-US" sz="110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329180">
                <a:tc>
                  <a:txBody>
                    <a:bodyPr/>
                    <a:lstStyle/>
                    <a:p>
                      <a:r>
                        <a:rPr kumimoji="1" lang="ja-JP" altLang="en-US" sz="1000" dirty="0">
                          <a:latin typeface="メイリオ" pitchFamily="50" charset="-128"/>
                          <a:ea typeface="メイリオ" pitchFamily="50" charset="-128"/>
                          <a:cs typeface="メイリオ" pitchFamily="50" charset="-128"/>
                        </a:rPr>
                        <a:t>取消</a:t>
                      </a:r>
                    </a:p>
                  </a:txBody>
                  <a:tcPr anchor="ctr"/>
                </a:tc>
                <a:tc>
                  <a:txBody>
                    <a:bodyPr/>
                    <a:lstStyle/>
                    <a:p>
                      <a:r>
                        <a:rPr kumimoji="1" lang="ja-JP" altLang="en-US" sz="1000" dirty="0">
                          <a:latin typeface="メイリオ" pitchFamily="50" charset="-128"/>
                          <a:ea typeface="メイリオ" pitchFamily="50" charset="-128"/>
                          <a:cs typeface="メイリオ" pitchFamily="50" charset="-128"/>
                        </a:rPr>
                        <a:t>発生した電子記録債務を取り消す</a:t>
                      </a:r>
                    </a:p>
                  </a:txBody>
                  <a:tcPr anchor="ctr"/>
                </a:tc>
                <a:extLst>
                  <a:ext uri="{0D108BD9-81ED-4DB2-BD59-A6C34878D82A}">
                    <a16:rowId xmlns:a16="http://schemas.microsoft.com/office/drawing/2014/main" val="10001"/>
                  </a:ext>
                </a:extLst>
              </a:tr>
            </a:tbl>
          </a:graphicData>
        </a:graphic>
      </p:graphicFrame>
      <p:sp>
        <p:nvSpPr>
          <p:cNvPr id="64" name="正方形/長方形 63"/>
          <p:cNvSpPr/>
          <p:nvPr/>
        </p:nvSpPr>
        <p:spPr>
          <a:xfrm>
            <a:off x="169840" y="406199"/>
            <a:ext cx="3960440" cy="3322989"/>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pPr marL="92075" indent="-92075"/>
            <a:r>
              <a:rPr lang="ja-JP" altLang="en-US" sz="1100" dirty="0">
                <a:solidFill>
                  <a:schemeClr val="tx1"/>
                </a:solidFill>
                <a:latin typeface="メイリオ" pitchFamily="50" charset="-128"/>
                <a:ea typeface="メイリオ" pitchFamily="50" charset="-128"/>
                <a:cs typeface="メイリオ" pitchFamily="50" charset="-128"/>
              </a:rPr>
              <a:t>・電子記録債務の発生は画面入力、配信２データの取込、</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a:t>
            </a:r>
            <a:r>
              <a:rPr lang="ja-JP" altLang="en-US" sz="1100" dirty="0">
                <a:solidFill>
                  <a:schemeClr val="tx1"/>
                </a:solidFill>
                <a:latin typeface="メイリオ" pitchFamily="50" charset="-128"/>
                <a:ea typeface="メイリオ" pitchFamily="50" charset="-128"/>
                <a:cs typeface="メイリオ" pitchFamily="50" charset="-128"/>
              </a:rPr>
              <a:t>支払管理の電子記録債務支払データの取込および外部データ取込用ワークから取り込みます。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・発生記録請求データ（でん</a:t>
            </a:r>
            <a:r>
              <a:rPr lang="ja-JP" altLang="en-US" sz="1100" dirty="0" err="1">
                <a:solidFill>
                  <a:schemeClr val="tx1"/>
                </a:solidFill>
                <a:latin typeface="メイリオ" pitchFamily="50" charset="-128"/>
                <a:ea typeface="メイリオ" pitchFamily="50" charset="-128"/>
                <a:cs typeface="メイリオ" pitchFamily="50" charset="-128"/>
              </a:rPr>
              <a:t>さい</a:t>
            </a:r>
            <a:r>
              <a:rPr lang="ja-JP" altLang="en-US" sz="1100" dirty="0">
                <a:solidFill>
                  <a:schemeClr val="tx1"/>
                </a:solidFill>
                <a:latin typeface="メイリオ" pitchFamily="50" charset="-128"/>
                <a:ea typeface="メイリオ" pitchFamily="50" charset="-128"/>
                <a:cs typeface="メイリオ" pitchFamily="50" charset="-128"/>
              </a:rPr>
              <a:t>ネット：集信１データ、</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en-US" altLang="ja-JP" sz="1100" dirty="0">
                <a:solidFill>
                  <a:schemeClr val="tx1"/>
                </a:solidFill>
                <a:latin typeface="メイリオ" pitchFamily="50" charset="-128"/>
                <a:ea typeface="メイリオ" pitchFamily="50" charset="-128"/>
                <a:cs typeface="メイリオ" pitchFamily="50" charset="-128"/>
              </a:rPr>
              <a:t>   JEMCO</a:t>
            </a:r>
            <a:r>
              <a:rPr lang="ja-JP" altLang="en-US" sz="1100" dirty="0">
                <a:solidFill>
                  <a:schemeClr val="tx1"/>
                </a:solidFill>
                <a:latin typeface="メイリオ" pitchFamily="50" charset="-128"/>
                <a:ea typeface="メイリオ" pitchFamily="50" charset="-128"/>
                <a:cs typeface="メイリオ" pitchFamily="50" charset="-128"/>
              </a:rPr>
              <a:t>：支払明細データ）の作成が可能です。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・記録通知（でん</a:t>
            </a:r>
            <a:r>
              <a:rPr lang="ja-JP" altLang="en-US" sz="1100" dirty="0" err="1">
                <a:solidFill>
                  <a:schemeClr val="tx1"/>
                </a:solidFill>
                <a:latin typeface="メイリオ" pitchFamily="50" charset="-128"/>
                <a:ea typeface="メイリオ" pitchFamily="50" charset="-128"/>
                <a:cs typeface="メイリオ" pitchFamily="50" charset="-128"/>
              </a:rPr>
              <a:t>さい</a:t>
            </a:r>
            <a:r>
              <a:rPr lang="ja-JP" altLang="en-US" sz="1100" dirty="0">
                <a:solidFill>
                  <a:schemeClr val="tx1"/>
                </a:solidFill>
                <a:latin typeface="メイリオ" pitchFamily="50" charset="-128"/>
                <a:ea typeface="メイリオ" pitchFamily="50" charset="-128"/>
                <a:cs typeface="メイリオ" pitchFamily="50" charset="-128"/>
              </a:rPr>
              <a:t>ネット：配信１データ、</a:t>
            </a:r>
            <a:r>
              <a:rPr lang="en-US" altLang="ja-JP" sz="1100" dirty="0">
                <a:solidFill>
                  <a:schemeClr val="tx1"/>
                </a:solidFill>
                <a:latin typeface="メイリオ" pitchFamily="50" charset="-128"/>
                <a:ea typeface="メイリオ" pitchFamily="50" charset="-128"/>
                <a:cs typeface="メイリオ" pitchFamily="50" charset="-128"/>
              </a:rPr>
              <a:t>JEMCO</a:t>
            </a:r>
            <a:r>
              <a:rPr lang="ja-JP" altLang="en-US" sz="1100" dirty="0">
                <a:solidFill>
                  <a:schemeClr val="tx1"/>
                </a:solidFill>
                <a:latin typeface="メイリオ" pitchFamily="50" charset="-128"/>
                <a:ea typeface="メイリオ" pitchFamily="50" charset="-128"/>
                <a:cs typeface="メイリオ" pitchFamily="50" charset="-128"/>
              </a:rPr>
              <a:t>：発</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   生記録予定債務明細情報</a:t>
            </a:r>
            <a:r>
              <a:rPr lang="en-US" altLang="ja-JP" sz="1100" dirty="0">
                <a:solidFill>
                  <a:schemeClr val="tx1"/>
                </a:solidFill>
                <a:latin typeface="メイリオ" pitchFamily="50" charset="-128"/>
                <a:ea typeface="メイリオ" pitchFamily="50" charset="-128"/>
                <a:cs typeface="メイリオ" pitchFamily="50" charset="-128"/>
              </a:rPr>
              <a:t>CSV</a:t>
            </a:r>
            <a:r>
              <a:rPr lang="ja-JP" altLang="en-US" sz="1100" dirty="0">
                <a:solidFill>
                  <a:schemeClr val="tx1"/>
                </a:solidFill>
                <a:latin typeface="メイリオ" pitchFamily="50" charset="-128"/>
                <a:ea typeface="メイリオ" pitchFamily="50" charset="-128"/>
                <a:cs typeface="メイリオ" pitchFamily="50" charset="-128"/>
              </a:rPr>
              <a:t>ファイル）の受入が可能です。</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kumimoji="1" lang="ja-JP" altLang="en-US" sz="1100" dirty="0">
                <a:solidFill>
                  <a:schemeClr val="tx1"/>
                </a:solidFill>
                <a:latin typeface="メイリオ" pitchFamily="50" charset="-128"/>
                <a:ea typeface="メイリオ" pitchFamily="50" charset="-128"/>
                <a:cs typeface="メイリオ" pitchFamily="50" charset="-128"/>
              </a:rPr>
              <a:t>・連携仕訳データ</a:t>
            </a:r>
            <a:r>
              <a:rPr kumimoji="1" lang="en-US" altLang="ja-JP" sz="1100" dirty="0">
                <a:solidFill>
                  <a:schemeClr val="tx1"/>
                </a:solidFill>
                <a:latin typeface="メイリオ" pitchFamily="50" charset="-128"/>
                <a:ea typeface="メイリオ" pitchFamily="50" charset="-128"/>
                <a:cs typeface="メイリオ" pitchFamily="50" charset="-128"/>
              </a:rPr>
              <a:t>(CSV)</a:t>
            </a:r>
            <a:r>
              <a:rPr lang="ja-JP" altLang="en-US" sz="1100" dirty="0">
                <a:solidFill>
                  <a:schemeClr val="tx1"/>
                </a:solidFill>
                <a:latin typeface="メイリオ" pitchFamily="50" charset="-128"/>
                <a:ea typeface="メイリオ" pitchFamily="50" charset="-128"/>
                <a:cs typeface="メイリオ" pitchFamily="50" charset="-128"/>
              </a:rPr>
              <a:t>の</a:t>
            </a:r>
            <a:r>
              <a:rPr kumimoji="1" lang="ja-JP" altLang="en-US" sz="1100" dirty="0">
                <a:solidFill>
                  <a:schemeClr val="tx1"/>
                </a:solidFill>
                <a:latin typeface="メイリオ" pitchFamily="50" charset="-128"/>
                <a:ea typeface="メイリオ" pitchFamily="50" charset="-128"/>
                <a:cs typeface="メイリオ" pitchFamily="50" charset="-128"/>
              </a:rPr>
              <a:t>作成が可能です。</a:t>
            </a:r>
            <a:endParaRPr kumimoji="1"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　（仕訳データは手形管理システムの仕訳インタフェース処</a:t>
            </a:r>
            <a:endParaRPr lang="en-US" altLang="ja-JP" sz="1100" dirty="0">
              <a:solidFill>
                <a:schemeClr val="tx1"/>
              </a:solidFill>
              <a:latin typeface="メイリオ" pitchFamily="50" charset="-128"/>
              <a:ea typeface="メイリオ" pitchFamily="50" charset="-128"/>
              <a:cs typeface="メイリオ" pitchFamily="50" charset="-128"/>
            </a:endParaRPr>
          </a:p>
          <a:p>
            <a:pPr marL="92075" indent="-92075"/>
            <a:r>
              <a:rPr lang="ja-JP" altLang="en-US" sz="1100" dirty="0">
                <a:solidFill>
                  <a:schemeClr val="tx1"/>
                </a:solidFill>
                <a:latin typeface="メイリオ" pitchFamily="50" charset="-128"/>
                <a:ea typeface="メイリオ" pitchFamily="50" charset="-128"/>
                <a:cs typeface="メイリオ" pitchFamily="50" charset="-128"/>
              </a:rPr>
              <a:t>　　理画面で作成。返却時は作成不可）</a:t>
            </a:r>
            <a:endParaRPr kumimoji="1" lang="ja-JP" altLang="en-US" sz="1100" dirty="0">
              <a:solidFill>
                <a:schemeClr val="tx1"/>
              </a:solidFill>
              <a:latin typeface="メイリオ" pitchFamily="50" charset="-128"/>
              <a:ea typeface="メイリオ" pitchFamily="50" charset="-128"/>
              <a:cs typeface="メイリオ" pitchFamily="50" charset="-128"/>
            </a:endParaRPr>
          </a:p>
        </p:txBody>
      </p:sp>
      <p:sp>
        <p:nvSpPr>
          <p:cNvPr id="32" name="円/楕円 170">
            <a:extLst>
              <a:ext uri="{FF2B5EF4-FFF2-40B4-BE49-F238E27FC236}">
                <a16:creationId xmlns:a16="http://schemas.microsoft.com/office/drawing/2014/main" id="{F1AAB494-9446-4CED-85CC-281AE86C6BC3}"/>
              </a:ext>
            </a:extLst>
          </p:cNvPr>
          <p:cNvSpPr/>
          <p:nvPr/>
        </p:nvSpPr>
        <p:spPr>
          <a:xfrm>
            <a:off x="6867466" y="1192706"/>
            <a:ext cx="1306388"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10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電子記録債務入力</a:t>
            </a:r>
          </a:p>
        </p:txBody>
      </p:sp>
      <p:sp>
        <p:nvSpPr>
          <p:cNvPr id="49" name="角丸四角形 35">
            <a:extLst>
              <a:ext uri="{FF2B5EF4-FFF2-40B4-BE49-F238E27FC236}">
                <a16:creationId xmlns:a16="http://schemas.microsoft.com/office/drawing/2014/main" id="{43D28D4D-F887-4B1A-8DD0-DE380104C75E}"/>
              </a:ext>
            </a:extLst>
          </p:cNvPr>
          <p:cNvSpPr/>
          <p:nvPr/>
        </p:nvSpPr>
        <p:spPr>
          <a:xfrm>
            <a:off x="5676481" y="1184362"/>
            <a:ext cx="1141885" cy="270000"/>
          </a:xfrm>
          <a:prstGeom prst="roundRect">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800" b="1" i="0" u="none" strike="noStrike" kern="0" cap="none" spc="0" normalizeH="0" baseline="0" noProof="0" dirty="0" err="1">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SuperStream</a:t>
            </a:r>
            <a:r>
              <a:rPr kumimoji="0" lang="en-US" altLang="ja-JP" sz="800" b="1"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-NX</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支払管理</a:t>
            </a:r>
            <a:endParaRPr kumimoji="0" lang="en-US" altLang="ja-JP" sz="800" b="0" i="0" u="none" strike="noStrike" kern="0" cap="none" spc="0" normalizeH="0" baseline="0" noProof="0" dirty="0">
              <a:ln>
                <a:noFill/>
              </a:ln>
              <a:solidFill>
                <a:schemeClr val="bg2"/>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下矢印 37">
            <a:extLst>
              <a:ext uri="{FF2B5EF4-FFF2-40B4-BE49-F238E27FC236}">
                <a16:creationId xmlns:a16="http://schemas.microsoft.com/office/drawing/2014/main" id="{EE7F1199-FED1-481D-9935-9033D2ED73CF}"/>
              </a:ext>
            </a:extLst>
          </p:cNvPr>
          <p:cNvSpPr/>
          <p:nvPr/>
        </p:nvSpPr>
        <p:spPr>
          <a:xfrm>
            <a:off x="6103407" y="1455520"/>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2" name="下矢印 38">
            <a:extLst>
              <a:ext uri="{FF2B5EF4-FFF2-40B4-BE49-F238E27FC236}">
                <a16:creationId xmlns:a16="http://schemas.microsoft.com/office/drawing/2014/main" id="{ADA9EF1E-62A2-48CF-90B1-05C5ED67AA05}"/>
              </a:ext>
            </a:extLst>
          </p:cNvPr>
          <p:cNvSpPr/>
          <p:nvPr/>
        </p:nvSpPr>
        <p:spPr>
          <a:xfrm>
            <a:off x="7389931"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
        <p:nvSpPr>
          <p:cNvPr id="54" name="曲折矢印 39">
            <a:extLst>
              <a:ext uri="{FF2B5EF4-FFF2-40B4-BE49-F238E27FC236}">
                <a16:creationId xmlns:a16="http://schemas.microsoft.com/office/drawing/2014/main" id="{3B634F51-8E77-453A-9E96-929AF4D2B162}"/>
              </a:ext>
            </a:extLst>
          </p:cNvPr>
          <p:cNvSpPr/>
          <p:nvPr/>
        </p:nvSpPr>
        <p:spPr>
          <a:xfrm rot="5400000">
            <a:off x="5136077" y="1275755"/>
            <a:ext cx="384014" cy="648071"/>
          </a:xfrm>
          <a:prstGeom prst="bentArrow">
            <a:avLst>
              <a:gd name="adj1" fmla="val 35678"/>
              <a:gd name="adj2" fmla="val 44094"/>
              <a:gd name="adj3" fmla="val 33985"/>
              <a:gd name="adj4" fmla="val 0"/>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000000"/>
              </a:solidFill>
              <a:effectLst/>
              <a:uLnTx/>
              <a:uFillTx/>
              <a:latin typeface="Arial Black"/>
              <a:ea typeface="HGP創英角ｺﾞｼｯｸUB"/>
              <a:cs typeface="+mn-cs"/>
            </a:endParaRPr>
          </a:p>
        </p:txBody>
      </p:sp>
      <p:sp>
        <p:nvSpPr>
          <p:cNvPr id="57" name="テキスト ボックス 56">
            <a:extLst>
              <a:ext uri="{FF2B5EF4-FFF2-40B4-BE49-F238E27FC236}">
                <a16:creationId xmlns:a16="http://schemas.microsoft.com/office/drawing/2014/main" id="{D70C02FB-D4FA-4C49-83E6-8D1B295A147C}"/>
              </a:ext>
            </a:extLst>
          </p:cNvPr>
          <p:cNvSpPr txBox="1"/>
          <p:nvPr/>
        </p:nvSpPr>
        <p:spPr>
          <a:xfrm>
            <a:off x="5000381" y="1200966"/>
            <a:ext cx="720080" cy="246100"/>
          </a:xfrm>
          <a:prstGeom prst="rect">
            <a:avLst/>
          </a:prstGeom>
        </p:spPr>
        <p:txBody>
          <a:bodyPr wrap="none" lIns="0" tIns="0" rIns="0" bIns="0" rtlCol="0" anchor="t"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受信）配信２</a:t>
            </a:r>
            <a:endPar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円/楕円 170">
            <a:extLst>
              <a:ext uri="{FF2B5EF4-FFF2-40B4-BE49-F238E27FC236}">
                <a16:creationId xmlns:a16="http://schemas.microsoft.com/office/drawing/2014/main" id="{E85FCCDE-380D-40A5-BEBA-37556C13F860}"/>
              </a:ext>
            </a:extLst>
          </p:cNvPr>
          <p:cNvSpPr/>
          <p:nvPr/>
        </p:nvSpPr>
        <p:spPr>
          <a:xfrm>
            <a:off x="8222954" y="1192706"/>
            <a:ext cx="723046" cy="270000"/>
          </a:xfrm>
          <a:prstGeom prst="roundRect">
            <a:avLst/>
          </a:prstGeom>
          <a:solidFill>
            <a:srgbClr val="77A233"/>
          </a:solidFill>
          <a:ln>
            <a:noFill/>
          </a:ln>
          <a:effectLst>
            <a:outerShdw blurRad="40000" dist="23000" dir="5400000" rotWithShape="0">
              <a:srgbClr val="000000">
                <a:alpha val="35000"/>
              </a:srgbClr>
            </a:outerShdw>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外部データ</a:t>
            </a:r>
          </a:p>
        </p:txBody>
      </p:sp>
      <p:sp>
        <p:nvSpPr>
          <p:cNvPr id="60" name="下矢印 38">
            <a:extLst>
              <a:ext uri="{FF2B5EF4-FFF2-40B4-BE49-F238E27FC236}">
                <a16:creationId xmlns:a16="http://schemas.microsoft.com/office/drawing/2014/main" id="{240CD1D7-BC5D-4FCE-81D7-35BB032CB941}"/>
              </a:ext>
            </a:extLst>
          </p:cNvPr>
          <p:cNvSpPr/>
          <p:nvPr/>
        </p:nvSpPr>
        <p:spPr>
          <a:xfrm>
            <a:off x="8453597" y="1454362"/>
            <a:ext cx="288032" cy="306170"/>
          </a:xfrm>
          <a:prstGeom prst="downArrow">
            <a:avLst>
              <a:gd name="adj1" fmla="val 50635"/>
              <a:gd name="adj2" fmla="val 55636"/>
            </a:avLst>
          </a:prstGeom>
          <a:solidFill>
            <a:srgbClr val="54C2F0"/>
          </a:solidFill>
          <a:ln w="25400" cap="flat" cmpd="sng" algn="ctr">
            <a:noFill/>
            <a:prstDash val="solid"/>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600" b="0" i="0" u="none" strike="noStrike" kern="0" cap="none" spc="0" normalizeH="0" baseline="0" noProof="0">
              <a:ln>
                <a:noFill/>
              </a:ln>
              <a:solidFill>
                <a:srgbClr val="FFFFFF"/>
              </a:solidFill>
              <a:effectLst/>
              <a:uLnTx/>
              <a:uFillTx/>
              <a:latin typeface="Arial Black"/>
              <a:ea typeface="HGP創英角ｺﾞｼｯｸUB"/>
              <a:cs typeface="+mn-cs"/>
            </a:endParaRPr>
          </a:p>
        </p:txBody>
      </p:sp>
    </p:spTree>
    <p:extLst>
      <p:ext uri="{BB962C8B-B14F-4D97-AF65-F5344CB8AC3E}">
        <p14:creationId xmlns:p14="http://schemas.microsoft.com/office/powerpoint/2010/main" val="306435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
        <p:nvSpPr>
          <p:cNvPr id="3" name="テキスト プレースホルダー 2"/>
          <p:cNvSpPr>
            <a:spLocks noGrp="1"/>
          </p:cNvSpPr>
          <p:nvPr>
            <p:ph type="body" sz="quarter" idx="14"/>
          </p:nvPr>
        </p:nvSpPr>
        <p:spPr/>
        <p:txBody>
          <a:bodyPr/>
          <a:lstStyle/>
          <a:p>
            <a:pPr>
              <a:spcBef>
                <a:spcPts val="600"/>
              </a:spcBef>
            </a:pPr>
            <a:r>
              <a:rPr lang="en-US" altLang="ja-JP" sz="2200" b="0" dirty="0">
                <a:solidFill>
                  <a:schemeClr val="accent1"/>
                </a:solidFill>
              </a:rPr>
              <a:t>01</a:t>
            </a:r>
          </a:p>
          <a:p>
            <a:r>
              <a:rPr lang="ja-JP" altLang="en-US" dirty="0"/>
              <a:t>手形管理システム</a:t>
            </a:r>
            <a:endParaRPr lang="en-US" altLang="ja-JP" dirty="0"/>
          </a:p>
          <a:p>
            <a:endParaRPr lang="en-US" altLang="ja-JP" dirty="0"/>
          </a:p>
          <a:p>
            <a:r>
              <a:rPr lang="en-US" altLang="ja-JP" sz="2200" b="0" dirty="0">
                <a:solidFill>
                  <a:schemeClr val="accent1"/>
                </a:solidFill>
              </a:rPr>
              <a:t>02</a:t>
            </a:r>
          </a:p>
          <a:p>
            <a:pPr lvl="0"/>
            <a:r>
              <a:rPr lang="ja-JP" altLang="en-US" dirty="0"/>
              <a:t>手形管理システム</a:t>
            </a:r>
            <a:r>
              <a:rPr lang="en-US" altLang="ja-JP" dirty="0"/>
              <a:t>-</a:t>
            </a:r>
            <a:r>
              <a:rPr lang="ja-JP" altLang="en-US" dirty="0"/>
              <a:t>電債オプション</a:t>
            </a:r>
            <a:r>
              <a:rPr lang="en-US" altLang="ja-JP" dirty="0"/>
              <a:t>-</a:t>
            </a:r>
          </a:p>
          <a:p>
            <a:pPr lvl="0"/>
            <a:endParaRPr lang="en-US" altLang="ja-JP" dirty="0"/>
          </a:p>
          <a:p>
            <a:r>
              <a:rPr lang="en-US" altLang="ja-JP" sz="2200" b="0" dirty="0">
                <a:solidFill>
                  <a:schemeClr val="accent1"/>
                </a:solidFill>
              </a:rPr>
              <a:t>03</a:t>
            </a:r>
          </a:p>
          <a:p>
            <a:r>
              <a:rPr lang="ja-JP" altLang="en-US" dirty="0"/>
              <a:t>共通</a:t>
            </a:r>
            <a:r>
              <a:rPr lang="en-US" altLang="ja-JP" dirty="0"/>
              <a:t>-</a:t>
            </a:r>
            <a:r>
              <a:rPr lang="ja-JP" altLang="en-US" dirty="0"/>
              <a:t>バッチ実行ツール</a:t>
            </a:r>
            <a:r>
              <a:rPr lang="en-US" altLang="ja-JP" dirty="0"/>
              <a:t>-</a:t>
            </a:r>
            <a:endParaRPr lang="ja-JP" altLang="en-US" dirty="0"/>
          </a:p>
          <a:p>
            <a:endParaRPr kumimoji="1" lang="ja-JP" altLang="en-US" dirty="0"/>
          </a:p>
        </p:txBody>
      </p:sp>
      <p:sp>
        <p:nvSpPr>
          <p:cNvPr id="4" name="スライド番号プレースホルダー 3"/>
          <p:cNvSpPr>
            <a:spLocks noGrp="1"/>
          </p:cNvSpPr>
          <p:nvPr>
            <p:ph type="sldNum" sz="quarter" idx="4"/>
          </p:nvPr>
        </p:nvSpPr>
        <p:spPr/>
        <p:txBody>
          <a:bodyPr/>
          <a:lstStyle/>
          <a:p>
            <a:fld id="{78AE49ED-73EF-499C-8307-28EB0E7CF529}" type="slidenum">
              <a:rPr lang="ja-JP" altLang="en-US" smtClean="0"/>
              <a:pPr/>
              <a:t>2</a:t>
            </a:fld>
            <a:endParaRPr lang="ja-JP" altLang="en-US" dirty="0"/>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9" y="843559"/>
            <a:ext cx="1980219" cy="322682"/>
          </a:xfrm>
          <a:prstGeom prst="rect">
            <a:avLst/>
          </a:prstGeom>
        </p:spPr>
      </p:pic>
    </p:spTree>
    <p:extLst>
      <p:ext uri="{BB962C8B-B14F-4D97-AF65-F5344CB8AC3E}">
        <p14:creationId xmlns:p14="http://schemas.microsoft.com/office/powerpoint/2010/main" val="3793643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手形管理システム </a:t>
            </a:r>
            <a:r>
              <a:rPr lang="en-US" altLang="ja-JP" dirty="0">
                <a:solidFill>
                  <a:srgbClr val="008CCF"/>
                </a:solidFill>
              </a:rPr>
              <a:t>-</a:t>
            </a:r>
            <a:r>
              <a:rPr lang="ja-JP" altLang="en-US" dirty="0">
                <a:solidFill>
                  <a:srgbClr val="008CCF"/>
                </a:solidFill>
              </a:rPr>
              <a:t>電債オプション</a:t>
            </a:r>
            <a:r>
              <a:rPr lang="en-US" altLang="ja-JP" dirty="0">
                <a:solidFill>
                  <a:srgbClr val="008CCF"/>
                </a:solidFill>
              </a:rPr>
              <a:t>-</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a:t>
            </a:r>
            <a:r>
              <a:rPr lang="en-US" altLang="ja-JP" dirty="0"/>
              <a:t>-</a:t>
            </a:r>
            <a:r>
              <a:rPr lang="ja-JP" altLang="en-US" dirty="0"/>
              <a:t>電債オプション</a:t>
            </a:r>
            <a:r>
              <a:rPr lang="en-US" altLang="ja-JP" dirty="0"/>
              <a:t>-</a:t>
            </a:r>
            <a:r>
              <a:rPr lang="ja-JP" altLang="en-US" dirty="0"/>
              <a:t>共通　機能一覧</a:t>
            </a:r>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4091784210"/>
              </p:ext>
            </p:extLst>
          </p:nvPr>
        </p:nvGraphicFramePr>
        <p:xfrm>
          <a:off x="251520" y="891594"/>
          <a:ext cx="8640960" cy="3676248"/>
        </p:xfrm>
        <a:graphic>
          <a:graphicData uri="http://schemas.openxmlformats.org/drawingml/2006/table">
            <a:tbl>
              <a:tblPr firstRow="1" bandRow="1">
                <a:tableStyleId>{21E4AEA4-8DFA-4A89-87EB-49C32662AFE0}</a:tableStyleId>
              </a:tblPr>
              <a:tblGrid>
                <a:gridCol w="1404156">
                  <a:extLst>
                    <a:ext uri="{9D8B030D-6E8A-4147-A177-3AD203B41FA5}">
                      <a16:colId xmlns:a16="http://schemas.microsoft.com/office/drawing/2014/main" val="20000"/>
                    </a:ext>
                  </a:extLst>
                </a:gridCol>
                <a:gridCol w="2916324">
                  <a:extLst>
                    <a:ext uri="{9D8B030D-6E8A-4147-A177-3AD203B41FA5}">
                      <a16:colId xmlns:a16="http://schemas.microsoft.com/office/drawing/2014/main" val="20001"/>
                    </a:ext>
                  </a:extLst>
                </a:gridCol>
                <a:gridCol w="4320480">
                  <a:extLst>
                    <a:ext uri="{9D8B030D-6E8A-4147-A177-3AD203B41FA5}">
                      <a16:colId xmlns:a16="http://schemas.microsoft.com/office/drawing/2014/main" val="20002"/>
                    </a:ext>
                  </a:extLst>
                </a:gridCol>
              </a:tblGrid>
              <a:tr h="252028">
                <a:tc>
                  <a:txBody>
                    <a:bodyPr/>
                    <a:lstStyle/>
                    <a:p>
                      <a:r>
                        <a:rPr kumimoji="1" lang="ja-JP" altLang="en-US" sz="1200" baseline="0" dirty="0">
                          <a:latin typeface="メイリオ" pitchFamily="50" charset="-128"/>
                          <a:ea typeface="メイリオ" pitchFamily="50" charset="-128"/>
                        </a:rPr>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latin typeface="メイリオ" pitchFamily="50" charset="-128"/>
                          <a:ea typeface="メイリオ" pitchFamily="50" charset="-128"/>
                        </a:rPr>
                        <a:t>機能</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latin typeface="メイリオ" pitchFamily="50" charset="-128"/>
                          <a:ea typeface="メイリオ" pitchFamily="50" charset="-128"/>
                        </a:rPr>
                        <a:t>補足説明</a:t>
                      </a:r>
                      <a:endParaRPr kumimoji="1" lang="ja-JP" altLang="en-US" sz="12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370840">
                <a:tc>
                  <a:txBody>
                    <a:bodyPr/>
                    <a:lstStyle/>
                    <a:p>
                      <a:r>
                        <a:rPr kumimoji="1" lang="ja-JP" altLang="en-US" sz="1000" baseline="0" dirty="0">
                          <a:latin typeface="メイリオ" pitchFamily="50" charset="-128"/>
                          <a:ea typeface="メイリオ" pitchFamily="50" charset="-128"/>
                        </a:rPr>
                        <a:t>電債共通処理</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請求データ作成・受入</a:t>
                      </a:r>
                      <a:endParaRPr kumimoji="1" lang="en-US" altLang="ja-JP"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でん</a:t>
                      </a:r>
                      <a:r>
                        <a:rPr kumimoji="1" lang="ja-JP" altLang="en-US" sz="1000" baseline="0" dirty="0" err="1">
                          <a:latin typeface="メイリオ" pitchFamily="50" charset="-128"/>
                          <a:ea typeface="メイリオ" pitchFamily="50" charset="-128"/>
                        </a:rPr>
                        <a:t>さい</a:t>
                      </a:r>
                      <a:r>
                        <a:rPr kumimoji="1" lang="ja-JP" altLang="en-US" sz="1000" baseline="0" dirty="0">
                          <a:latin typeface="メイリオ" pitchFamily="50" charset="-128"/>
                          <a:ea typeface="メイリオ" pitchFamily="50" charset="-128"/>
                        </a:rPr>
                        <a:t>ネットに送信する発生記録請求、譲渡記録請求データ（集信１）の作成、記録通知データ（配信１）の受入を行う</a:t>
                      </a:r>
                      <a:endParaRPr kumimoji="1" lang="en-US" altLang="ja-JP" sz="1000" baseline="0" dirty="0">
                        <a:latin typeface="メイリオ" pitchFamily="50" charset="-128"/>
                        <a:ea typeface="メイリオ" pitchFamily="50" charset="-128"/>
                      </a:endParaRPr>
                    </a:p>
                    <a:p>
                      <a:r>
                        <a:rPr kumimoji="1" lang="en-US" altLang="ja-JP" sz="1000" baseline="0" dirty="0">
                          <a:latin typeface="メイリオ" pitchFamily="50" charset="-128"/>
                          <a:ea typeface="メイリオ" pitchFamily="50" charset="-128"/>
                        </a:rPr>
                        <a:t>JEMCO</a:t>
                      </a:r>
                      <a:r>
                        <a:rPr kumimoji="1" lang="ja-JP" altLang="en-US" sz="1000" baseline="0" dirty="0">
                          <a:latin typeface="メイリオ" pitchFamily="50" charset="-128"/>
                          <a:ea typeface="メイリオ" pitchFamily="50" charset="-128"/>
                        </a:rPr>
                        <a:t>に送信する支払明細データの作成、発生記録予定債権明細情報</a:t>
                      </a:r>
                      <a:r>
                        <a:rPr kumimoji="1" lang="en-US" altLang="ja-JP" sz="1000" baseline="0" dirty="0">
                          <a:latin typeface="メイリオ" pitchFamily="50" charset="-128"/>
                          <a:ea typeface="メイリオ" pitchFamily="50" charset="-128"/>
                        </a:rPr>
                        <a:t>CSV</a:t>
                      </a:r>
                      <a:r>
                        <a:rPr kumimoji="1" lang="ja-JP" altLang="en-US" sz="1000" baseline="0" dirty="0">
                          <a:latin typeface="メイリオ" pitchFamily="50" charset="-128"/>
                          <a:ea typeface="メイリオ" pitchFamily="50" charset="-128"/>
                        </a:rPr>
                        <a:t>ファイルの受入を行う</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1"/>
                  </a:ext>
                </a:extLst>
              </a:tr>
              <a:tr h="37084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記録データ受入エラー検索・修正</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請求データ作成・受入で受入処理を行った結果、受入エラーとなったデータを検索・修正する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3"/>
                  </a:ext>
                </a:extLst>
              </a:tr>
              <a:tr h="23225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電子記録債権、電子記録債務の顛末情報を入力する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4"/>
                  </a:ext>
                </a:extLst>
              </a:tr>
              <a:tr h="38426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電子記録債権（債務）顛末承認</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電子記録債権（債務）顛末入力で入力した電子記録債権、電子記録債務の顛末情報を承認する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6"/>
                  </a:ext>
                </a:extLst>
              </a:tr>
              <a:tr h="20404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支払期日が到来した電子記録債権、電子記録債務の決済処理を行う</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7"/>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自動決済確定</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自動決済で決済した電子記録債権、電子記録債務の決済情報を確定する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9"/>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取引先別電債口座マスタ登録</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取引先毎に電子記録債権の取引銀行口座、利用者番号を登録する。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10"/>
                  </a:ext>
                </a:extLst>
              </a:tr>
              <a:tr h="2602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rPr>
                        <a:t>電債共通処理帳票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記録データ受入結果リスト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請求データ作成・受入で受入処理を行った結果をリスト出力する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2038745128"/>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電子記録債権（債務）顛末入力で入力した電子記録債権、電子記録債務の顛末情報をリスト出力する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2986100417"/>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自動決済リスト</a:t>
                      </a:r>
                      <a:endParaRPr kumimoji="1" lang="en-US" altLang="ja-JP"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自動決済で決済した電子記録債権、電子記録債務をリスト出力する</a:t>
                      </a:r>
                      <a:endParaRPr kumimoji="1" lang="en-US" altLang="ja-JP" sz="1000" baseline="0" dirty="0">
                        <a:latin typeface="メイリオ" pitchFamily="50" charset="-128"/>
                        <a:ea typeface="メイリオ" pitchFamily="50" charset="-128"/>
                      </a:endParaRPr>
                    </a:p>
                  </a:txBody>
                  <a:tcPr anchor="ctr"/>
                </a:tc>
                <a:extLst>
                  <a:ext uri="{0D108BD9-81ED-4DB2-BD59-A6C34878D82A}">
                    <a16:rowId xmlns:a16="http://schemas.microsoft.com/office/drawing/2014/main" val="2185946769"/>
                  </a:ext>
                </a:extLst>
              </a:tr>
            </a:tbl>
          </a:graphicData>
        </a:graphic>
      </p:graphicFrame>
    </p:spTree>
    <p:extLst>
      <p:ext uri="{BB962C8B-B14F-4D97-AF65-F5344CB8AC3E}">
        <p14:creationId xmlns:p14="http://schemas.microsoft.com/office/powerpoint/2010/main" val="3862842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手形管理システム </a:t>
            </a:r>
            <a:r>
              <a:rPr lang="en-US" altLang="ja-JP" dirty="0">
                <a:solidFill>
                  <a:srgbClr val="008CCF"/>
                </a:solidFill>
              </a:rPr>
              <a:t>-</a:t>
            </a:r>
            <a:r>
              <a:rPr lang="ja-JP" altLang="en-US" dirty="0">
                <a:solidFill>
                  <a:srgbClr val="008CCF"/>
                </a:solidFill>
              </a:rPr>
              <a:t>電債オプション</a:t>
            </a:r>
            <a:r>
              <a:rPr lang="en-US" altLang="ja-JP" dirty="0">
                <a:solidFill>
                  <a:srgbClr val="008CCF"/>
                </a:solidFill>
              </a:rPr>
              <a:t>-</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zh-TW" altLang="en-US" dirty="0"/>
              <a:t>電子記録債権</a:t>
            </a:r>
            <a:r>
              <a:rPr lang="ja-JP" altLang="en-US" dirty="0"/>
              <a:t>管理　機能一覧</a:t>
            </a:r>
          </a:p>
          <a:p>
            <a:endParaRPr lang="ja-JP" altLang="en-US" dirty="0"/>
          </a:p>
          <a:p>
            <a:endParaRPr kumimoji="1" lang="ja-JP" altLang="en-US" dirty="0"/>
          </a:p>
        </p:txBody>
      </p:sp>
      <p:graphicFrame>
        <p:nvGraphicFramePr>
          <p:cNvPr id="10" name="コンテンツ プレースホルダ 5"/>
          <p:cNvGraphicFramePr>
            <a:graphicFrameLocks/>
          </p:cNvGraphicFramePr>
          <p:nvPr>
            <p:extLst>
              <p:ext uri="{D42A27DB-BD31-4B8C-83A1-F6EECF244321}">
                <p14:modId xmlns:p14="http://schemas.microsoft.com/office/powerpoint/2010/main" val="2504978416"/>
              </p:ext>
            </p:extLst>
          </p:nvPr>
        </p:nvGraphicFramePr>
        <p:xfrm>
          <a:off x="251520" y="891594"/>
          <a:ext cx="8601398" cy="3175664"/>
        </p:xfrm>
        <a:graphic>
          <a:graphicData uri="http://schemas.openxmlformats.org/drawingml/2006/table">
            <a:tbl>
              <a:tblPr firstRow="1" bandRow="1">
                <a:tableStyleId>{93296810-A885-4BE3-A3E7-6D5BEEA58F35}</a:tableStyleId>
              </a:tblPr>
              <a:tblGrid>
                <a:gridCol w="1530757">
                  <a:extLst>
                    <a:ext uri="{9D8B030D-6E8A-4147-A177-3AD203B41FA5}">
                      <a16:colId xmlns:a16="http://schemas.microsoft.com/office/drawing/2014/main" val="20000"/>
                    </a:ext>
                  </a:extLst>
                </a:gridCol>
                <a:gridCol w="2769942">
                  <a:extLst>
                    <a:ext uri="{9D8B030D-6E8A-4147-A177-3AD203B41FA5}">
                      <a16:colId xmlns:a16="http://schemas.microsoft.com/office/drawing/2014/main" val="20001"/>
                    </a:ext>
                  </a:extLst>
                </a:gridCol>
                <a:gridCol w="4300699">
                  <a:extLst>
                    <a:ext uri="{9D8B030D-6E8A-4147-A177-3AD203B41FA5}">
                      <a16:colId xmlns:a16="http://schemas.microsoft.com/office/drawing/2014/main" val="20002"/>
                    </a:ext>
                  </a:extLst>
                </a:gridCol>
              </a:tblGrid>
              <a:tr h="252028">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349240">
                <a:tc>
                  <a:txBody>
                    <a:bodyPr/>
                    <a:lstStyle/>
                    <a:p>
                      <a:r>
                        <a:rPr kumimoji="1" lang="ja-JP" altLang="en-US" sz="1000" baseline="0" dirty="0"/>
                        <a:t>電子記録債権管理</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でん</a:t>
                      </a:r>
                      <a:r>
                        <a:rPr kumimoji="1" lang="ja-JP" altLang="en-US" sz="1000" baseline="0" dirty="0" err="1"/>
                        <a:t>さい</a:t>
                      </a:r>
                      <a:r>
                        <a:rPr kumimoji="1" lang="ja-JP" altLang="en-US" sz="1000" baseline="0" dirty="0"/>
                        <a:t>ネットの配信２データから電子記録債権データを取得する</a:t>
                      </a:r>
                      <a:endParaRPr kumimoji="1" lang="en-US" altLang="ja-JP" sz="1000" baseline="0" dirty="0"/>
                    </a:p>
                    <a:p>
                      <a:r>
                        <a:rPr kumimoji="1" lang="en-US" altLang="ja-JP" sz="1000" baseline="0" dirty="0"/>
                        <a:t>JEMCO</a:t>
                      </a:r>
                      <a:r>
                        <a:rPr kumimoji="1" lang="ja-JP" altLang="en-US" sz="1000" baseline="0" dirty="0"/>
                        <a:t>の債権情報</a:t>
                      </a:r>
                      <a:r>
                        <a:rPr kumimoji="1" lang="en-US" altLang="ja-JP" sz="1000" baseline="0" dirty="0"/>
                        <a:t>CSV</a:t>
                      </a:r>
                      <a:r>
                        <a:rPr kumimoji="1" lang="ja-JP" altLang="en-US" sz="1000" baseline="0" dirty="0"/>
                        <a:t>ファイルから電子記録債権データを取得する</a:t>
                      </a:r>
                      <a:endParaRPr kumimoji="1" lang="en-US" altLang="ja-JP" sz="1000" baseline="0" dirty="0"/>
                    </a:p>
                    <a:p>
                      <a:r>
                        <a:rPr kumimoji="1" lang="ja-JP" altLang="en-US" sz="1000" baseline="0" dirty="0">
                          <a:latin typeface="メイリオ" pitchFamily="50" charset="-128"/>
                          <a:ea typeface="メイリオ" pitchFamily="50" charset="-128"/>
                          <a:cs typeface="メイリオ" pitchFamily="50" charset="-128"/>
                        </a:rPr>
                        <a:t>外部取込用ワークから電子記録債権データを取得する</a:t>
                      </a:r>
                    </a:p>
                  </a:txBody>
                  <a:tcPr anchor="ctr"/>
                </a:tc>
                <a:extLst>
                  <a:ext uri="{0D108BD9-81ED-4DB2-BD59-A6C34878D82A}">
                    <a16:rowId xmlns:a16="http://schemas.microsoft.com/office/drawing/2014/main" val="10001"/>
                  </a:ext>
                </a:extLst>
              </a:tr>
              <a:tr h="35723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電子記録債権取込データ検索・修正</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電子記録債権取込で取込エラーになったデータを検索・修正する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3"/>
                  </a:ext>
                </a:extLst>
              </a:tr>
              <a:tr h="249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電子記録債権入力</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電子記録債権の発生情報を入力する</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4"/>
                  </a:ext>
                </a:extLst>
              </a:tr>
              <a:tr h="18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電子記録債権承認</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取込、入力した電子記録債権の発生情報を承認する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6"/>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電債入金伝票データ作成</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電子記録債権の受領結果を</a:t>
                      </a:r>
                      <a:r>
                        <a:rPr kumimoji="1" lang="en-US" altLang="ja-JP" sz="1000" baseline="0" dirty="0" err="1"/>
                        <a:t>SuperStream</a:t>
                      </a:r>
                      <a:r>
                        <a:rPr kumimoji="1" lang="en-US" altLang="ja-JP" sz="1000" baseline="0" dirty="0"/>
                        <a:t>-NX</a:t>
                      </a:r>
                      <a:r>
                        <a:rPr kumimoji="1" lang="ja-JP" altLang="en-US" sz="1000" baseline="0" dirty="0"/>
                        <a:t>債権管理に入金伝票データとして連携する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7"/>
                  </a:ext>
                </a:extLst>
              </a:tr>
              <a:tr h="276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電子記録債権管理帳票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電子記録債権取込エラーリスト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電子記録債権取込で取込エラーになったデータをリスト出力する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512844833"/>
                  </a:ext>
                </a:extLst>
              </a:tr>
              <a:tr h="27659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電子記録債権入力チェックリスト</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取込、入力した電子記録債権データをリスト出力する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2899388292"/>
                  </a:ext>
                </a:extLst>
              </a:tr>
              <a:tr h="27659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電子記録債権明細表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電子記録債権の明細情報を帳票に出力する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576749518"/>
                  </a:ext>
                </a:extLst>
              </a:tr>
              <a:tr h="27659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電子記録債権未決済残高表</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t>未決済状態の電子記録債権残高を帳票に出力する</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3583856527"/>
                  </a:ext>
                </a:extLst>
              </a:tr>
            </a:tbl>
          </a:graphicData>
        </a:graphic>
      </p:graphicFrame>
    </p:spTree>
    <p:extLst>
      <p:ext uri="{BB962C8B-B14F-4D97-AF65-F5344CB8AC3E}">
        <p14:creationId xmlns:p14="http://schemas.microsoft.com/office/powerpoint/2010/main" val="3052364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手形管理システム </a:t>
            </a:r>
            <a:r>
              <a:rPr lang="en-US" altLang="ja-JP" dirty="0">
                <a:solidFill>
                  <a:srgbClr val="008CCF"/>
                </a:solidFill>
              </a:rPr>
              <a:t>-</a:t>
            </a:r>
            <a:r>
              <a:rPr lang="ja-JP" altLang="en-US" dirty="0">
                <a:solidFill>
                  <a:srgbClr val="008CCF"/>
                </a:solidFill>
              </a:rPr>
              <a:t>電債オプション</a:t>
            </a:r>
            <a:r>
              <a:rPr lang="en-US" altLang="ja-JP" dirty="0">
                <a:solidFill>
                  <a:srgbClr val="008CCF"/>
                </a:solidFill>
              </a:rPr>
              <a:t>-</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zh-TW" altLang="en-US" dirty="0"/>
              <a:t>電子記録</a:t>
            </a:r>
            <a:r>
              <a:rPr lang="ja-JP" altLang="en-US" dirty="0"/>
              <a:t>債務管理　機能一覧</a:t>
            </a:r>
          </a:p>
          <a:p>
            <a:endParaRPr lang="ja-JP" altLang="en-US" dirty="0"/>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4133379808"/>
              </p:ext>
            </p:extLst>
          </p:nvPr>
        </p:nvGraphicFramePr>
        <p:xfrm>
          <a:off x="251520" y="891594"/>
          <a:ext cx="8604956" cy="3203219"/>
        </p:xfrm>
        <a:graphic>
          <a:graphicData uri="http://schemas.openxmlformats.org/drawingml/2006/table">
            <a:tbl>
              <a:tblPr firstRow="1" bandRow="1">
                <a:tableStyleId>{7DF18680-E054-41AD-8BC1-D1AEF772440D}</a:tableStyleId>
              </a:tblPr>
              <a:tblGrid>
                <a:gridCol w="1567852">
                  <a:extLst>
                    <a:ext uri="{9D8B030D-6E8A-4147-A177-3AD203B41FA5}">
                      <a16:colId xmlns:a16="http://schemas.microsoft.com/office/drawing/2014/main" val="20000"/>
                    </a:ext>
                  </a:extLst>
                </a:gridCol>
                <a:gridCol w="2734626">
                  <a:extLst>
                    <a:ext uri="{9D8B030D-6E8A-4147-A177-3AD203B41FA5}">
                      <a16:colId xmlns:a16="http://schemas.microsoft.com/office/drawing/2014/main" val="20001"/>
                    </a:ext>
                  </a:extLst>
                </a:gridCol>
                <a:gridCol w="4302478">
                  <a:extLst>
                    <a:ext uri="{9D8B030D-6E8A-4147-A177-3AD203B41FA5}">
                      <a16:colId xmlns:a16="http://schemas.microsoft.com/office/drawing/2014/main" val="20002"/>
                    </a:ext>
                  </a:extLst>
                </a:gridCol>
              </a:tblGrid>
              <a:tr h="288032">
                <a:tc>
                  <a:txBody>
                    <a:bodyPr/>
                    <a:lstStyle/>
                    <a:p>
                      <a:r>
                        <a:rPr kumimoji="1" lang="ja-JP" altLang="en-US" sz="1200" dirty="0"/>
                        <a:t>機能カテゴリ</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200" dirty="0"/>
                        <a:t>機能</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200" dirty="0"/>
                        <a:t>補足説明</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0"/>
                  </a:ext>
                </a:extLst>
              </a:tr>
              <a:tr h="277802">
                <a:tc>
                  <a:txBody>
                    <a:bodyPr/>
                    <a:lstStyle/>
                    <a:p>
                      <a:r>
                        <a:rPr kumimoji="1" lang="ja-JP" altLang="en-US" sz="1000" dirty="0"/>
                        <a:t>電子記録債務管理</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電子記録債務取込</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でんさいネットの配信２データから電子記録債務データを取得する</a:t>
                      </a:r>
                      <a:endParaRPr kumimoji="1" lang="en-US" altLang="ja-JP" sz="1000" dirty="0"/>
                    </a:p>
                    <a:p>
                      <a:r>
                        <a:rPr kumimoji="1" lang="ja-JP" altLang="en-US" sz="1000" dirty="0">
                          <a:latin typeface="メイリオ" pitchFamily="50" charset="-128"/>
                          <a:ea typeface="メイリオ" pitchFamily="50" charset="-128"/>
                          <a:cs typeface="メイリオ" pitchFamily="50" charset="-128"/>
                        </a:rPr>
                        <a:t>外部取込用ワークから電子記録債務データを取得する</a:t>
                      </a:r>
                      <a:endParaRPr kumimoji="1" lang="en-US" altLang="ja-JP" sz="100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1"/>
                  </a:ext>
                </a:extLst>
              </a:tr>
              <a:tr h="39705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支払データ取込</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en-US" altLang="ja-JP" sz="1000" dirty="0" err="1"/>
                        <a:t>SuperStream</a:t>
                      </a:r>
                      <a:r>
                        <a:rPr kumimoji="1" lang="en-US" altLang="ja-JP" sz="1000" dirty="0"/>
                        <a:t>-NX</a:t>
                      </a:r>
                      <a:r>
                        <a:rPr kumimoji="1" lang="ja-JP" altLang="en-US" sz="1000" dirty="0"/>
                        <a:t>支払管理から電子記録債権の支払確定情報を取得する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2"/>
                  </a:ext>
                </a:extLst>
              </a:tr>
              <a:tr h="39705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電子記録債務取込データ検索・修正</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電子記録債務取込、支払データ取込で取込エラーになったデータを検索・修正する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4"/>
                  </a:ext>
                </a:extLst>
              </a:tr>
              <a:tr h="251957">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電子記録債務入力</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電子記録債務の発生情報を入力する</a:t>
                      </a:r>
                      <a:endParaRPr kumimoji="1" lang="en-US" altLang="ja-JP" sz="100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5"/>
                  </a:ext>
                </a:extLst>
              </a:tr>
              <a:tr h="244342">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電子記録債務承認</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取込、入力した電子記録債務の発生情報を承認する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7"/>
                  </a:ext>
                </a:extLst>
              </a:tr>
              <a:tr h="397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t>電子記録債務管理帳票</a:t>
                      </a:r>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電子記録債務取込エラーリスト</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電子記録債務取込、支払データ取込で取込エラーになったデータをリスト出力する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2297835389"/>
                  </a:ext>
                </a:extLst>
              </a:tr>
              <a:tr h="277161">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電子記録債務入力チェックリスト</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取込、入力した電子記録債務データをリスト出力する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2878975196"/>
                  </a:ext>
                </a:extLst>
              </a:tr>
              <a:tr h="277161">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電子記録債務明細表</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電子記録債務の明細情報を帳票に出力する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629563670"/>
                  </a:ext>
                </a:extLst>
              </a:tr>
              <a:tr h="277161">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t>電子記録債務未決済残高表</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000" dirty="0"/>
                        <a:t>未決済状態の電子記録債務残高を帳票に出力する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3368736438"/>
                  </a:ext>
                </a:extLst>
              </a:tr>
            </a:tbl>
          </a:graphicData>
        </a:graphic>
      </p:graphicFrame>
    </p:spTree>
    <p:extLst>
      <p:ext uri="{BB962C8B-B14F-4D97-AF65-F5344CB8AC3E}">
        <p14:creationId xmlns:p14="http://schemas.microsoft.com/office/powerpoint/2010/main" val="3919296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a:t>
            </a:r>
            <a:r>
              <a:rPr lang="ja-JP" altLang="en-US" dirty="0"/>
              <a:t>ム </a:t>
            </a:r>
            <a:r>
              <a:rPr lang="en-US" altLang="ja-JP" dirty="0"/>
              <a:t>-</a:t>
            </a:r>
            <a:r>
              <a:rPr lang="ja-JP" altLang="en-US" dirty="0"/>
              <a:t>電債オプション</a:t>
            </a:r>
            <a:r>
              <a:rPr lang="en-US" altLang="ja-JP" dirty="0"/>
              <a:t>-</a:t>
            </a:r>
            <a:endParaRPr kumimoji="1" lang="ja-JP" altLang="en-US" dirty="0"/>
          </a:p>
        </p:txBody>
      </p:sp>
      <p:sp>
        <p:nvSpPr>
          <p:cNvPr id="8" name="テキスト プレースホルダー 7"/>
          <p:cNvSpPr>
            <a:spLocks noGrp="1"/>
          </p:cNvSpPr>
          <p:nvPr>
            <p:ph type="body" sz="quarter" idx="16"/>
          </p:nvPr>
        </p:nvSpPr>
        <p:spPr/>
        <p:txBody>
          <a:bodyPr/>
          <a:lstStyle/>
          <a:p>
            <a:r>
              <a:rPr lang="ja-JP" altLang="en-US" dirty="0"/>
              <a:t>手形管理 </a:t>
            </a:r>
            <a:r>
              <a:rPr lang="en-US" altLang="ja-JP" dirty="0"/>
              <a:t>-</a:t>
            </a:r>
            <a:r>
              <a:rPr lang="ja-JP" altLang="en-US" dirty="0"/>
              <a:t>電債オプション</a:t>
            </a:r>
            <a:r>
              <a:rPr lang="en-US" altLang="ja-JP" dirty="0"/>
              <a:t>- </a:t>
            </a:r>
            <a:r>
              <a:rPr lang="ja-JP" altLang="en-US" dirty="0"/>
              <a:t>　システム要件</a:t>
            </a:r>
          </a:p>
          <a:p>
            <a:endParaRPr lang="ja-JP" altLang="en-US" dirty="0"/>
          </a:p>
          <a:p>
            <a:endParaRPr lang="ja-JP" altLang="en-US" dirty="0"/>
          </a:p>
          <a:p>
            <a:endParaRPr kumimoji="1" lang="ja-JP" altLang="en-US" dirty="0"/>
          </a:p>
        </p:txBody>
      </p:sp>
      <p:sp>
        <p:nvSpPr>
          <p:cNvPr id="10" name="正方形/長方形 9"/>
          <p:cNvSpPr/>
          <p:nvPr/>
        </p:nvSpPr>
        <p:spPr>
          <a:xfrm>
            <a:off x="410156" y="4264623"/>
            <a:ext cx="8331302" cy="661720"/>
          </a:xfrm>
          <a:prstGeom prst="rect">
            <a:avLst/>
          </a:prstGeom>
        </p:spPr>
        <p:txBody>
          <a:bodyPr wrap="square">
            <a:spAutoFit/>
          </a:bodyPr>
          <a:lstStyle/>
          <a:p>
            <a:pPr>
              <a:spcBef>
                <a:spcPts val="200"/>
              </a:spcBef>
              <a:defRPr/>
            </a:pPr>
            <a:r>
              <a:rPr lang="en-US" altLang="ja-JP" sz="800" dirty="0">
                <a:latin typeface="メイリオ" pitchFamily="50" charset="-128"/>
                <a:ea typeface="メイリオ" pitchFamily="50" charset="-128"/>
              </a:rPr>
              <a:t>1</a:t>
            </a:r>
            <a:r>
              <a:rPr lang="ja-JP" altLang="en-US" sz="800" dirty="0">
                <a:latin typeface="メイリオ" pitchFamily="50" charset="-128"/>
                <a:ea typeface="メイリオ" pitchFamily="50" charset="-128"/>
              </a:rPr>
              <a:t> ．本システムは</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 上で動作します</a:t>
            </a:r>
          </a:p>
          <a:p>
            <a:pPr>
              <a:spcBef>
                <a:spcPts val="200"/>
              </a:spcBef>
              <a:defRPr/>
            </a:pPr>
            <a:r>
              <a:rPr lang="en-US" altLang="ja-JP" sz="800" dirty="0">
                <a:latin typeface="メイリオ" pitchFamily="50" charset="-128"/>
                <a:ea typeface="メイリオ" pitchFamily="50" charset="-128"/>
              </a:rPr>
              <a:t>2</a:t>
            </a:r>
            <a:r>
              <a:rPr lang="ja-JP" altLang="en-US" sz="800" dirty="0">
                <a:latin typeface="メイリオ" pitchFamily="50" charset="-128"/>
                <a:ea typeface="メイリオ" pitchFamily="50" charset="-128"/>
              </a:rPr>
              <a:t> ．本システムを使用するためには、あらかじめ</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手形管理システム（</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a:t>
            </a:r>
            <a:r>
              <a:rPr lang="en-US" altLang="ja-JP" sz="800" dirty="0">
                <a:latin typeface="メイリオ" pitchFamily="50" charset="-128"/>
                <a:ea typeface="メイリオ" pitchFamily="50" charset="-128"/>
              </a:rPr>
              <a:t> Ver.2.8</a:t>
            </a:r>
            <a:r>
              <a:rPr lang="ja-JP" altLang="en-US" sz="800" dirty="0">
                <a:latin typeface="メイリオ" pitchFamily="50" charset="-128"/>
                <a:ea typeface="メイリオ" pitchFamily="50" charset="-128"/>
              </a:rPr>
              <a:t>対応版）を導入しておく必要があります</a:t>
            </a:r>
            <a:endParaRPr lang="en-US" altLang="ja-JP" sz="800" dirty="0">
              <a:latin typeface="メイリオ" pitchFamily="50" charset="-128"/>
              <a:ea typeface="メイリオ" pitchFamily="50" charset="-128"/>
            </a:endParaRPr>
          </a:p>
          <a:p>
            <a:pPr>
              <a:spcBef>
                <a:spcPts val="200"/>
              </a:spcBef>
              <a:defRPr/>
            </a:pPr>
            <a:r>
              <a:rPr lang="en-US" altLang="ja-JP" sz="800" dirty="0">
                <a:latin typeface="メイリオ" pitchFamily="50" charset="-128"/>
                <a:ea typeface="メイリオ" pitchFamily="50" charset="-128"/>
              </a:rPr>
              <a:t>3 </a:t>
            </a:r>
            <a:r>
              <a:rPr lang="ja-JP" altLang="en-US" sz="800" dirty="0" err="1">
                <a:latin typeface="メイリオ" pitchFamily="50" charset="-128"/>
                <a:ea typeface="メイリオ" pitchFamily="50" charset="-128"/>
              </a:rPr>
              <a:t>．</a:t>
            </a:r>
            <a:r>
              <a:rPr lang="ja-JP" altLang="en-US" sz="800" dirty="0">
                <a:latin typeface="メイリオ" pitchFamily="50" charset="-128"/>
                <a:ea typeface="メイリオ" pitchFamily="50" charset="-128"/>
              </a:rPr>
              <a:t>でん</a:t>
            </a:r>
            <a:r>
              <a:rPr lang="ja-JP" altLang="en-US" sz="800" dirty="0" err="1">
                <a:latin typeface="メイリオ" pitchFamily="50" charset="-128"/>
                <a:ea typeface="メイリオ" pitchFamily="50" charset="-128"/>
              </a:rPr>
              <a:t>さい</a:t>
            </a:r>
            <a:r>
              <a:rPr lang="ja-JP" altLang="en-US" sz="800" dirty="0">
                <a:latin typeface="メイリオ" pitchFamily="50" charset="-128"/>
                <a:ea typeface="メイリオ" pitchFamily="50" charset="-128"/>
              </a:rPr>
              <a:t>ネット、</a:t>
            </a:r>
            <a:r>
              <a:rPr lang="en-US" altLang="ja-JP" sz="800" dirty="0">
                <a:latin typeface="メイリオ" pitchFamily="50" charset="-128"/>
                <a:ea typeface="メイリオ" pitchFamily="50" charset="-128"/>
              </a:rPr>
              <a:t>JEMCO</a:t>
            </a:r>
            <a:r>
              <a:rPr lang="ja-JP" altLang="en-US" sz="800" dirty="0">
                <a:latin typeface="メイリオ" pitchFamily="50" charset="-128"/>
                <a:ea typeface="メイリオ" pitchFamily="50" charset="-128"/>
              </a:rPr>
              <a:t>の</a:t>
            </a:r>
            <a:r>
              <a:rPr lang="en-US" altLang="ja-JP" sz="800" dirty="0">
                <a:latin typeface="メイリオ" pitchFamily="50" charset="-128"/>
                <a:ea typeface="メイリオ" pitchFamily="50" charset="-128"/>
              </a:rPr>
              <a:t>2</a:t>
            </a:r>
            <a:r>
              <a:rPr lang="ja-JP" altLang="en-US" sz="800" dirty="0">
                <a:latin typeface="メイリオ" pitchFamily="50" charset="-128"/>
                <a:ea typeface="メイリオ" pitchFamily="50" charset="-128"/>
              </a:rPr>
              <a:t>つ電子債権記録機関に対応しています</a:t>
            </a:r>
            <a:endParaRPr lang="en-US" altLang="ja-JP" sz="800" dirty="0">
              <a:latin typeface="メイリオ" pitchFamily="50" charset="-128"/>
              <a:ea typeface="メイリオ" pitchFamily="50" charset="-128"/>
            </a:endParaRPr>
          </a:p>
          <a:p>
            <a:pPr>
              <a:spcBef>
                <a:spcPts val="200"/>
              </a:spcBef>
              <a:defRPr/>
            </a:pPr>
            <a:r>
              <a:rPr lang="en-US" altLang="ja-JP" sz="800" dirty="0">
                <a:latin typeface="メイリオ" pitchFamily="50" charset="-128"/>
                <a:ea typeface="メイリオ" pitchFamily="50" charset="-128"/>
              </a:rPr>
              <a:t>4 </a:t>
            </a:r>
            <a:r>
              <a:rPr lang="ja-JP" altLang="en-US" sz="800" dirty="0" err="1">
                <a:latin typeface="メイリオ" pitchFamily="50" charset="-128"/>
                <a:ea typeface="メイリオ" pitchFamily="50" charset="-128"/>
              </a:rPr>
              <a:t>．</a:t>
            </a:r>
            <a:r>
              <a:rPr lang="en-US" altLang="ja-JP" sz="800" dirty="0" err="1">
                <a:latin typeface="メイリオ" pitchFamily="50" charset="-128"/>
                <a:ea typeface="メイリオ" pitchFamily="50" charset="-128"/>
              </a:rPr>
              <a:t>SuperStream</a:t>
            </a:r>
            <a:r>
              <a:rPr lang="en-US" altLang="ja-JP" sz="800" dirty="0">
                <a:latin typeface="メイリオ" pitchFamily="50" charset="-128"/>
                <a:ea typeface="メイリオ" pitchFamily="50" charset="-128"/>
              </a:rPr>
              <a:t>-NX</a:t>
            </a:r>
            <a:r>
              <a:rPr lang="ja-JP" altLang="en-US" sz="800" dirty="0">
                <a:latin typeface="メイリオ" pitchFamily="50" charset="-128"/>
                <a:ea typeface="メイリオ" pitchFamily="50" charset="-128"/>
              </a:rPr>
              <a:t>統合会計の本社集中支払機能には対応しておりません</a:t>
            </a:r>
            <a:endParaRPr lang="en-US" altLang="ja-JP" sz="1000" dirty="0">
              <a:latin typeface="メイリオ" pitchFamily="50" charset="-128"/>
              <a:ea typeface="メイリオ" pitchFamily="50" charset="-128"/>
            </a:endParaRPr>
          </a:p>
        </p:txBody>
      </p:sp>
      <p:sp>
        <p:nvSpPr>
          <p:cNvPr id="11" name="角丸四角形 8">
            <a:extLst>
              <a:ext uri="{FF2B5EF4-FFF2-40B4-BE49-F238E27FC236}">
                <a16:creationId xmlns:a16="http://schemas.microsoft.com/office/drawing/2014/main" id="{070BFCA6-222D-45D4-8826-366C6B590B88}"/>
              </a:ext>
            </a:extLst>
          </p:cNvPr>
          <p:cNvSpPr/>
          <p:nvPr/>
        </p:nvSpPr>
        <p:spPr>
          <a:xfrm>
            <a:off x="245536" y="4047914"/>
            <a:ext cx="1539660" cy="193879"/>
          </a:xfrm>
          <a:prstGeom prst="roundRect">
            <a:avLst/>
          </a:prstGeom>
          <a:solidFill>
            <a:srgbClr val="54C2F0"/>
          </a:solidFill>
          <a:ln>
            <a:noFill/>
          </a:ln>
        </p:spPr>
        <p:style>
          <a:lnRef idx="1">
            <a:schemeClr val="accent3"/>
          </a:lnRef>
          <a:fillRef idx="3">
            <a:schemeClr val="accent3"/>
          </a:fillRef>
          <a:effectRef idx="2">
            <a:schemeClr val="accent3"/>
          </a:effectRef>
          <a:fontRef idx="minor">
            <a:schemeClr val="lt1"/>
          </a:fontRef>
        </p:style>
        <p:txBody>
          <a:bodyPr bIns="0" anchor="ctr"/>
          <a:lstStyle/>
          <a:p>
            <a:pPr algn="ctr">
              <a:defRPr/>
            </a:pPr>
            <a:r>
              <a:rPr lang="ja-JP" altLang="en-US" sz="1200" dirty="0">
                <a:latin typeface="メイリオ" pitchFamily="50" charset="-128"/>
                <a:ea typeface="メイリオ" pitchFamily="50" charset="-128"/>
              </a:rPr>
              <a:t>その他制約事項</a:t>
            </a:r>
          </a:p>
        </p:txBody>
      </p:sp>
      <p:sp>
        <p:nvSpPr>
          <p:cNvPr id="12" name="角丸四角形 7">
            <a:extLst>
              <a:ext uri="{FF2B5EF4-FFF2-40B4-BE49-F238E27FC236}">
                <a16:creationId xmlns:a16="http://schemas.microsoft.com/office/drawing/2014/main" id="{C133A675-23EE-4F69-8A25-0BA9A9743607}"/>
              </a:ext>
            </a:extLst>
          </p:cNvPr>
          <p:cNvSpPr/>
          <p:nvPr/>
        </p:nvSpPr>
        <p:spPr>
          <a:xfrm>
            <a:off x="177233" y="900001"/>
            <a:ext cx="8713684" cy="3109034"/>
          </a:xfrm>
          <a:prstGeom prst="roundRect">
            <a:avLst>
              <a:gd name="adj" fmla="val 12066"/>
            </a:avLst>
          </a:prstGeom>
          <a:solidFill>
            <a:schemeClr val="bg1">
              <a:lumMod val="85000"/>
              <a:alpha val="50000"/>
            </a:schemeClr>
          </a:solidFill>
          <a:ln>
            <a:noFill/>
          </a:ln>
        </p:spPr>
        <p:style>
          <a:lnRef idx="0">
            <a:scrgbClr r="0" g="0" b="0"/>
          </a:lnRef>
          <a:fillRef idx="0">
            <a:scrgbClr r="0" g="0" b="0"/>
          </a:fillRef>
          <a:effectRef idx="0">
            <a:scrgbClr r="0" g="0" b="0"/>
          </a:effectRef>
          <a:fontRef idx="minor">
            <a:schemeClr val="lt1"/>
          </a:fontRef>
        </p:style>
        <p:txBody>
          <a:bodyPr bIns="0" rtlCol="0" anchor="ctr"/>
          <a:lstStyle/>
          <a:p>
            <a:pPr algn="ctr"/>
            <a:endParaRPr kumimoji="1" lang="ja-JP" altLang="en-US" sz="1600" dirty="0">
              <a:latin typeface="メイリオ" pitchFamily="50" charset="-128"/>
              <a:ea typeface="メイリオ" pitchFamily="50" charset="-128"/>
            </a:endParaRPr>
          </a:p>
        </p:txBody>
      </p:sp>
      <p:sp>
        <p:nvSpPr>
          <p:cNvPr id="13" name="テキスト ボックス 6">
            <a:extLst>
              <a:ext uri="{FF2B5EF4-FFF2-40B4-BE49-F238E27FC236}">
                <a16:creationId xmlns:a16="http://schemas.microsoft.com/office/drawing/2014/main" id="{532E9AE0-BD5F-4D4D-9589-01B72B5E0A05}"/>
              </a:ext>
            </a:extLst>
          </p:cNvPr>
          <p:cNvSpPr txBox="1">
            <a:spLocks noChangeArrowheads="1"/>
          </p:cNvSpPr>
          <p:nvPr/>
        </p:nvSpPr>
        <p:spPr bwMode="auto">
          <a:xfrm>
            <a:off x="402542" y="900948"/>
            <a:ext cx="3251200" cy="307777"/>
          </a:xfrm>
          <a:prstGeom prst="rect">
            <a:avLst/>
          </a:prstGeom>
          <a:noFill/>
          <a:ln w="9525">
            <a:noFill/>
            <a:miter lim="800000"/>
            <a:headEnd/>
            <a:tailEnd/>
          </a:ln>
        </p:spPr>
        <p:txBody>
          <a:bodyPr>
            <a:spAutoFit/>
          </a:bodyPr>
          <a:lstStyle/>
          <a:p>
            <a:pPr>
              <a:defRPr/>
            </a:pPr>
            <a:r>
              <a:rPr lang="ja-JP" altLang="en-US" sz="1400" b="1" dirty="0">
                <a:latin typeface="メイリオ" pitchFamily="50" charset="-128"/>
                <a:ea typeface="メイリオ" pitchFamily="50" charset="-128"/>
              </a:rPr>
              <a:t>■ データベースサーバー</a:t>
            </a:r>
          </a:p>
        </p:txBody>
      </p:sp>
      <p:sp>
        <p:nvSpPr>
          <p:cNvPr id="14" name="テキスト ボックス 5">
            <a:extLst>
              <a:ext uri="{FF2B5EF4-FFF2-40B4-BE49-F238E27FC236}">
                <a16:creationId xmlns:a16="http://schemas.microsoft.com/office/drawing/2014/main" id="{CE692426-689F-4D11-A18A-D6011F985815}"/>
              </a:ext>
            </a:extLst>
          </p:cNvPr>
          <p:cNvSpPr txBox="1">
            <a:spLocks noChangeArrowheads="1"/>
          </p:cNvSpPr>
          <p:nvPr/>
        </p:nvSpPr>
        <p:spPr bwMode="auto">
          <a:xfrm>
            <a:off x="700048" y="1104010"/>
            <a:ext cx="8041410" cy="1200329"/>
          </a:xfrm>
          <a:prstGeom prst="rect">
            <a:avLst/>
          </a:prstGeom>
          <a:noFill/>
          <a:ln w="9525">
            <a:noFill/>
            <a:miter lim="800000"/>
            <a:headEnd/>
            <a:tailEnd/>
          </a:ln>
        </p:spPr>
        <p:txBody>
          <a:bodyPr wrap="square">
            <a:spAutoFit/>
          </a:bodyPr>
          <a:lstStyle/>
          <a:p>
            <a:pPr>
              <a:tabLst>
                <a:tab pos="444500"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：データベースのシステム要件に適合していること</a:t>
            </a:r>
            <a:endParaRPr lang="en-US" altLang="ja-JP" sz="1200" dirty="0">
              <a:latin typeface="メイリオ" pitchFamily="50" charset="-128"/>
              <a:ea typeface="メイリオ" pitchFamily="50" charset="-128"/>
              <a:cs typeface="メイリオ" pitchFamily="50" charset="-128"/>
            </a:endParaRPr>
          </a:p>
          <a:p>
            <a:pPr>
              <a:tabLst>
                <a:tab pos="444500" algn="l"/>
              </a:tabLst>
            </a:pPr>
            <a:r>
              <a:rPr lang="en-US" altLang="ja-JP" sz="1200" dirty="0">
                <a:latin typeface="メイリオ" pitchFamily="50" charset="-128"/>
                <a:ea typeface="メイリオ" pitchFamily="50" charset="-128"/>
                <a:cs typeface="メイリオ" pitchFamily="50" charset="-128"/>
              </a:rPr>
              <a:t>DB</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Oracle Database 19c</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64</a:t>
            </a:r>
            <a:r>
              <a:rPr lang="ja-JP" altLang="en-US" sz="1200" dirty="0">
                <a:latin typeface="メイリオ" pitchFamily="50" charset="-128"/>
                <a:ea typeface="メイリオ" pitchFamily="50" charset="-128"/>
                <a:cs typeface="メイリオ" pitchFamily="50" charset="-128"/>
              </a:rPr>
              <a:t>ビット版）</a:t>
            </a:r>
            <a:r>
              <a:rPr lang="ja-JP" altLang="en-US" sz="900" dirty="0">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1 Oracle Database 19.25</a:t>
            </a:r>
            <a:r>
              <a:rPr lang="ja-JP" altLang="en-US" sz="900" dirty="0">
                <a:latin typeface="メイリオ" pitchFamily="50" charset="-128"/>
                <a:ea typeface="メイリオ" pitchFamily="50" charset="-128"/>
                <a:cs typeface="メイリオ" pitchFamily="50" charset="-128"/>
              </a:rPr>
              <a:t>で動作確認を行っています</a:t>
            </a:r>
            <a:endParaRPr lang="en-US" altLang="ja-JP" sz="900" dirty="0">
              <a:latin typeface="メイリオ" pitchFamily="50" charset="-128"/>
              <a:ea typeface="メイリオ" pitchFamily="50" charset="-128"/>
              <a:cs typeface="メイリオ" pitchFamily="50" charset="-128"/>
            </a:endParaRPr>
          </a:p>
          <a:p>
            <a:pPr>
              <a:tabLst>
                <a:tab pos="444500" algn="l"/>
              </a:tabLst>
            </a:pPr>
            <a:r>
              <a:rPr lang="ja-JP" altLang="en-US" sz="1200" dirty="0">
                <a:latin typeface="メイリオ" pitchFamily="50" charset="-128"/>
                <a:ea typeface="メイリオ" pitchFamily="50" charset="-128"/>
                <a:cs typeface="メイリオ" pitchFamily="50" charset="-128"/>
              </a:rPr>
              <a:t>その他：</a:t>
            </a:r>
            <a:r>
              <a:rPr lang="en-US" altLang="ja-JP" sz="1200" dirty="0">
                <a:latin typeface="メイリオ" pitchFamily="50" charset="-128"/>
                <a:ea typeface="メイリオ" pitchFamily="50" charset="-128"/>
                <a:cs typeface="メイリオ" pitchFamily="50" charset="-128"/>
              </a:rPr>
              <a:t>Oracle Cloud[Compute(</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DBCS(</a:t>
            </a:r>
            <a:r>
              <a:rPr lang="en-US" altLang="ja-JP" sz="1200" dirty="0" err="1">
                <a:latin typeface="メイリオ" pitchFamily="50" charset="-128"/>
                <a:ea typeface="メイリオ" pitchFamily="50" charset="-128"/>
                <a:cs typeface="メイリオ" pitchFamily="50" charset="-128"/>
              </a:rPr>
              <a:t>DB:Oracle</a:t>
            </a:r>
            <a:r>
              <a:rPr lang="en-US" altLang="ja-JP" sz="1200" dirty="0">
                <a:latin typeface="メイリオ" pitchFamily="50" charset="-128"/>
                <a:ea typeface="メイリオ" pitchFamily="50" charset="-128"/>
                <a:cs typeface="メイリオ" pitchFamily="50" charset="-128"/>
              </a:rPr>
              <a:t> Database)]</a:t>
            </a:r>
          </a:p>
          <a:p>
            <a:pPr>
              <a:tabLst>
                <a:tab pos="622300" algn="l"/>
              </a:tabLst>
            </a:pPr>
            <a:r>
              <a:rPr lang="en-US" altLang="ja-JP" sz="1200" dirty="0">
                <a:latin typeface="メイリオ" pitchFamily="50" charset="-128"/>
                <a:ea typeface="メイリオ" pitchFamily="50" charset="-128"/>
                <a:cs typeface="メイリオ" pitchFamily="50" charset="-128"/>
              </a:rPr>
              <a:t>           	AWS</a:t>
            </a:r>
            <a:r>
              <a:rPr lang="ja-JP" altLang="en-US" sz="1200" dirty="0">
                <a:latin typeface="メイリオ" pitchFamily="50" charset="-128"/>
                <a:ea typeface="メイリオ" pitchFamily="50" charset="-128"/>
                <a:cs typeface="メイリオ" pitchFamily="50" charset="-128"/>
              </a:rPr>
              <a:t>サービス</a:t>
            </a:r>
            <a:r>
              <a:rPr lang="en-US" altLang="ja-JP" sz="1200" dirty="0">
                <a:latin typeface="メイリオ" pitchFamily="50" charset="-128"/>
                <a:ea typeface="メイリオ" pitchFamily="50" charset="-128"/>
                <a:cs typeface="メイリオ" pitchFamily="50" charset="-128"/>
              </a:rPr>
              <a:t>[Amazon EC2(</a:t>
            </a:r>
            <a:r>
              <a:rPr lang="en-US" altLang="ja-JP" sz="1200" dirty="0" err="1">
                <a:latin typeface="メイリオ" pitchFamily="50" charset="-128"/>
                <a:ea typeface="メイリオ" pitchFamily="50" charset="-128"/>
                <a:cs typeface="メイリオ" pitchFamily="50" charset="-128"/>
              </a:rPr>
              <a:t>OS:Windows</a:t>
            </a:r>
            <a:r>
              <a:rPr lang="en-US" altLang="ja-JP" sz="1200" dirty="0">
                <a:latin typeface="メイリオ" pitchFamily="50" charset="-128"/>
                <a:ea typeface="メイリオ" pitchFamily="50" charset="-128"/>
                <a:cs typeface="メイリオ" pitchFamily="50" charset="-128"/>
              </a:rPr>
              <a:t>)</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Amazon RDS(DB:Oracle Database)]</a:t>
            </a:r>
          </a:p>
          <a:p>
            <a:pPr>
              <a:tabLst>
                <a:tab pos="622300"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Azure[Virtual Machines]</a:t>
            </a:r>
          </a:p>
          <a:p>
            <a:r>
              <a:rPr lang="ja-JP" altLang="en-US" sz="1200" dirty="0">
                <a:latin typeface="メイリオ" pitchFamily="50" charset="-128"/>
                <a:ea typeface="メイリオ" pitchFamily="50" charset="-128"/>
                <a:cs typeface="メイリオ" pitchFamily="50" charset="-128"/>
              </a:rPr>
              <a:t>            ソフトウェア：</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r>
              <a:rPr lang="en-US" altLang="ja-JP" sz="1200" dirty="0">
                <a:latin typeface="メイリオ" pitchFamily="50" charset="-128"/>
                <a:ea typeface="メイリオ" pitchFamily="50" charset="-128"/>
                <a:cs typeface="メイリオ" pitchFamily="50" charset="-128"/>
              </a:rPr>
              <a:t>)</a:t>
            </a:r>
          </a:p>
        </p:txBody>
      </p:sp>
      <p:sp>
        <p:nvSpPr>
          <p:cNvPr id="15" name="テキスト ボックス 6">
            <a:extLst>
              <a:ext uri="{FF2B5EF4-FFF2-40B4-BE49-F238E27FC236}">
                <a16:creationId xmlns:a16="http://schemas.microsoft.com/office/drawing/2014/main" id="{0EFCBDAB-F0AA-46C0-8AA8-D81BFC7AD9BC}"/>
              </a:ext>
            </a:extLst>
          </p:cNvPr>
          <p:cNvSpPr txBox="1">
            <a:spLocks noChangeArrowheads="1"/>
          </p:cNvSpPr>
          <p:nvPr/>
        </p:nvSpPr>
        <p:spPr bwMode="auto">
          <a:xfrm>
            <a:off x="359729" y="2191965"/>
            <a:ext cx="2577950"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アプリケーションサーバー</a:t>
            </a:r>
          </a:p>
        </p:txBody>
      </p:sp>
      <p:sp>
        <p:nvSpPr>
          <p:cNvPr id="16" name="テキスト ボックス 6">
            <a:extLst>
              <a:ext uri="{FF2B5EF4-FFF2-40B4-BE49-F238E27FC236}">
                <a16:creationId xmlns:a16="http://schemas.microsoft.com/office/drawing/2014/main" id="{1BD1191E-729E-4A25-9C60-4CC8D2FDA876}"/>
              </a:ext>
            </a:extLst>
          </p:cNvPr>
          <p:cNvSpPr txBox="1">
            <a:spLocks noChangeArrowheads="1"/>
          </p:cNvSpPr>
          <p:nvPr/>
        </p:nvSpPr>
        <p:spPr bwMode="auto">
          <a:xfrm>
            <a:off x="395288" y="3147177"/>
            <a:ext cx="1500732" cy="307777"/>
          </a:xfrm>
          <a:prstGeom prst="rect">
            <a:avLst/>
          </a:prstGeom>
          <a:noFill/>
          <a:ln w="9525">
            <a:noFill/>
            <a:miter lim="800000"/>
            <a:headEnd/>
            <a:tailEnd/>
          </a:ln>
        </p:spPr>
        <p:txBody>
          <a:bodyPr wrap="none">
            <a:spAutoFit/>
          </a:bodyPr>
          <a:lstStyle/>
          <a:p>
            <a:pPr>
              <a:defRPr/>
            </a:pPr>
            <a:r>
              <a:rPr lang="ja-JP" altLang="en-US" sz="1400" b="1" dirty="0">
                <a:latin typeface="メイリオ" pitchFamily="50" charset="-128"/>
                <a:ea typeface="メイリオ" pitchFamily="50" charset="-128"/>
              </a:rPr>
              <a:t>■ クライアント</a:t>
            </a:r>
          </a:p>
        </p:txBody>
      </p:sp>
      <p:sp>
        <p:nvSpPr>
          <p:cNvPr id="17" name="テキスト ボックス 5">
            <a:extLst>
              <a:ext uri="{FF2B5EF4-FFF2-40B4-BE49-F238E27FC236}">
                <a16:creationId xmlns:a16="http://schemas.microsoft.com/office/drawing/2014/main" id="{06321B49-6241-4FC3-BB69-C1D02EFFE05F}"/>
              </a:ext>
            </a:extLst>
          </p:cNvPr>
          <p:cNvSpPr txBox="1">
            <a:spLocks noChangeArrowheads="1"/>
          </p:cNvSpPr>
          <p:nvPr/>
        </p:nvSpPr>
        <p:spPr bwMode="auto">
          <a:xfrm>
            <a:off x="687000" y="3363838"/>
            <a:ext cx="6967342" cy="646331"/>
          </a:xfrm>
          <a:prstGeom prst="rect">
            <a:avLst/>
          </a:prstGeom>
          <a:noFill/>
          <a:ln w="9525">
            <a:noFill/>
            <a:miter lim="800000"/>
            <a:headEnd/>
            <a:tailEnd/>
          </a:ln>
        </p:spPr>
        <p:txBody>
          <a:bodyPr wrap="square">
            <a:spAutoFit/>
          </a:bodyPr>
          <a:lstStyle/>
          <a:p>
            <a:pPr>
              <a:tabLst>
                <a:tab pos="449263" algn="l"/>
                <a:tab pos="1165225"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10, Microsoft Windows 11</a:t>
            </a:r>
          </a:p>
          <a:p>
            <a:pPr>
              <a:tabLst>
                <a:tab pos="449263" algn="l"/>
                <a:tab pos="1165225"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	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r>
              <a:rPr lang="en-US" altLang="ja-JP" sz="1200" dirty="0">
                <a:latin typeface="メイリオ" pitchFamily="50" charset="-128"/>
                <a:ea typeface="メイリオ" pitchFamily="50" charset="-128"/>
                <a:cs typeface="メイリオ" pitchFamily="50" charset="-128"/>
              </a:rPr>
              <a:t>, Microsoft Excel</a:t>
            </a:r>
          </a:p>
          <a:p>
            <a:pPr>
              <a:tabLst>
                <a:tab pos="1165225" algn="l"/>
              </a:tabLst>
            </a:pPr>
            <a:r>
              <a:rPr lang="en-US" altLang="ja-JP" sz="1200" dirty="0">
                <a:latin typeface="メイリオ" pitchFamily="50" charset="-128"/>
                <a:ea typeface="メイリオ" pitchFamily="50" charset="-128"/>
                <a:cs typeface="メイリオ" pitchFamily="50" charset="-128"/>
              </a:rPr>
              <a:t>                     	Adobe Reader </a:t>
            </a:r>
            <a:r>
              <a:rPr lang="ja-JP" altLang="en-US" sz="1200" dirty="0">
                <a:latin typeface="メイリオ" pitchFamily="50" charset="-128"/>
                <a:ea typeface="メイリオ" pitchFamily="50" charset="-128"/>
                <a:cs typeface="メイリオ" pitchFamily="50" charset="-128"/>
              </a:rPr>
              <a:t>等の</a:t>
            </a:r>
            <a:r>
              <a:rPr lang="en-US" altLang="ja-JP" sz="1200" dirty="0">
                <a:latin typeface="メイリオ" pitchFamily="50" charset="-128"/>
                <a:ea typeface="メイリオ" pitchFamily="50" charset="-128"/>
                <a:cs typeface="メイリオ" pitchFamily="50" charset="-128"/>
              </a:rPr>
              <a:t>pdf</a:t>
            </a:r>
            <a:r>
              <a:rPr lang="ja-JP" altLang="en-US" sz="1200" dirty="0">
                <a:latin typeface="メイリオ" pitchFamily="50" charset="-128"/>
                <a:ea typeface="メイリオ" pitchFamily="50" charset="-128"/>
                <a:cs typeface="メイリオ" pitchFamily="50" charset="-128"/>
              </a:rPr>
              <a:t>ファイルを扱うソフトウエア</a:t>
            </a:r>
          </a:p>
        </p:txBody>
      </p:sp>
      <p:pic>
        <p:nvPicPr>
          <p:cNvPr id="18" name="Picture 13">
            <a:extLst>
              <a:ext uri="{FF2B5EF4-FFF2-40B4-BE49-F238E27FC236}">
                <a16:creationId xmlns:a16="http://schemas.microsoft.com/office/drawing/2014/main" id="{6CA23D20-98B0-44D7-B110-01A32ECF0317}"/>
              </a:ext>
            </a:extLst>
          </p:cNvPr>
          <p:cNvPicPr>
            <a:picLocks noChangeAspect="1" noChangeArrowheads="1"/>
          </p:cNvPicPr>
          <p:nvPr/>
        </p:nvPicPr>
        <p:blipFill>
          <a:blip r:embed="rId2" cstate="print"/>
          <a:srcRect/>
          <a:stretch>
            <a:fillRect/>
          </a:stretch>
        </p:blipFill>
        <p:spPr bwMode="auto">
          <a:xfrm>
            <a:off x="7142608" y="2377146"/>
            <a:ext cx="633748" cy="770668"/>
          </a:xfrm>
          <a:prstGeom prst="rect">
            <a:avLst/>
          </a:prstGeom>
          <a:noFill/>
          <a:ln w="9525">
            <a:noFill/>
            <a:miter lim="800000"/>
            <a:headEnd/>
            <a:tailEnd/>
          </a:ln>
        </p:spPr>
      </p:pic>
      <p:pic>
        <p:nvPicPr>
          <p:cNvPr id="19" name="Picture 18" descr="j0441335">
            <a:extLst>
              <a:ext uri="{FF2B5EF4-FFF2-40B4-BE49-F238E27FC236}">
                <a16:creationId xmlns:a16="http://schemas.microsoft.com/office/drawing/2014/main" id="{E59E3EDA-D604-4D2E-8C70-32B95A5A8C8F}"/>
              </a:ext>
            </a:extLst>
          </p:cNvPr>
          <p:cNvPicPr>
            <a:picLocks noChangeAspect="1" noChangeArrowheads="1"/>
          </p:cNvPicPr>
          <p:nvPr/>
        </p:nvPicPr>
        <p:blipFill>
          <a:blip r:embed="rId3" cstate="print"/>
          <a:srcRect/>
          <a:stretch>
            <a:fillRect/>
          </a:stretch>
        </p:blipFill>
        <p:spPr bwMode="auto">
          <a:xfrm>
            <a:off x="8048924" y="2801546"/>
            <a:ext cx="692534" cy="692535"/>
          </a:xfrm>
          <a:prstGeom prst="rect">
            <a:avLst/>
          </a:prstGeom>
          <a:noFill/>
          <a:ln w="9525">
            <a:noFill/>
            <a:miter lim="800000"/>
            <a:headEnd/>
            <a:tailEnd/>
          </a:ln>
        </p:spPr>
      </p:pic>
      <p:sp>
        <p:nvSpPr>
          <p:cNvPr id="20" name="テキスト ボックス 5">
            <a:extLst>
              <a:ext uri="{FF2B5EF4-FFF2-40B4-BE49-F238E27FC236}">
                <a16:creationId xmlns:a16="http://schemas.microsoft.com/office/drawing/2014/main" id="{D39797DB-F964-4615-A4F5-016F7C4BEC6B}"/>
              </a:ext>
            </a:extLst>
          </p:cNvPr>
          <p:cNvSpPr txBox="1">
            <a:spLocks noChangeArrowheads="1"/>
          </p:cNvSpPr>
          <p:nvPr/>
        </p:nvSpPr>
        <p:spPr bwMode="auto">
          <a:xfrm>
            <a:off x="676782" y="2352821"/>
            <a:ext cx="5488810" cy="830997"/>
          </a:xfrm>
          <a:prstGeom prst="rect">
            <a:avLst/>
          </a:prstGeom>
          <a:noFill/>
          <a:ln w="9525">
            <a:noFill/>
            <a:miter lim="800000"/>
            <a:headEnd/>
            <a:tailEnd/>
          </a:ln>
        </p:spPr>
        <p:txBody>
          <a:bodyPr wrap="none">
            <a:spAutoFit/>
          </a:bodyPr>
          <a:lstStyle/>
          <a:p>
            <a:pPr>
              <a:tabLst>
                <a:tab pos="449263" algn="l"/>
              </a:tabLst>
            </a:pPr>
            <a:r>
              <a:rPr lang="en-US" altLang="ja-JP" sz="1200" dirty="0">
                <a:latin typeface="メイリオ" pitchFamily="50" charset="-128"/>
                <a:ea typeface="メイリオ" pitchFamily="50" charset="-128"/>
                <a:cs typeface="メイリオ" pitchFamily="50" charset="-128"/>
              </a:rPr>
              <a:t>OS</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2016</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Windows Server 2019</a:t>
            </a:r>
          </a:p>
          <a:p>
            <a:pPr>
              <a:tabLst>
                <a:tab pos="449263" algn="l"/>
              </a:tabLst>
            </a:pPr>
            <a:r>
              <a:rPr lang="ja-JP" altLang="en-US" sz="1200" dirty="0">
                <a:latin typeface="メイリオ" pitchFamily="50" charset="-128"/>
                <a:ea typeface="メイリオ" pitchFamily="50" charset="-128"/>
                <a:cs typeface="メイリオ" pitchFamily="50" charset="-128"/>
              </a:rPr>
              <a:t>　　 </a:t>
            </a:r>
            <a:r>
              <a:rPr lang="en-US" altLang="ja-JP" sz="1200" dirty="0">
                <a:latin typeface="メイリオ" pitchFamily="50" charset="-128"/>
                <a:ea typeface="メイリオ" pitchFamily="50" charset="-128"/>
                <a:cs typeface="メイリオ" pitchFamily="50" charset="-128"/>
              </a:rPr>
              <a:t>Microsoft Windows Server 2022</a:t>
            </a:r>
            <a:r>
              <a:rPr lang="ja-JP" altLang="en-US" sz="1200" dirty="0">
                <a:latin typeface="メイリオ" pitchFamily="50" charset="-128"/>
                <a:ea typeface="メイリオ" pitchFamily="50" charset="-128"/>
                <a:cs typeface="メイリオ" pitchFamily="50" charset="-128"/>
              </a:rPr>
              <a:t>　</a:t>
            </a:r>
            <a:r>
              <a:rPr lang="en-US" altLang="ja-JP" sz="900" dirty="0">
                <a:latin typeface="メイリオ" pitchFamily="50" charset="-128"/>
                <a:ea typeface="メイリオ" pitchFamily="50" charset="-128"/>
                <a:cs typeface="メイリオ" pitchFamily="50" charset="-128"/>
              </a:rPr>
              <a:t>※Server Core</a:t>
            </a:r>
            <a:r>
              <a:rPr lang="ja-JP" altLang="en-US" sz="900" dirty="0" err="1">
                <a:latin typeface="メイリオ" pitchFamily="50" charset="-128"/>
                <a:ea typeface="メイリオ" pitchFamily="50" charset="-128"/>
                <a:cs typeface="メイリオ" pitchFamily="50" charset="-128"/>
              </a:rPr>
              <a:t>、</a:t>
            </a:r>
            <a:r>
              <a:rPr lang="en-US" altLang="ja-JP" sz="900" dirty="0">
                <a:latin typeface="メイリオ" pitchFamily="50" charset="-128"/>
                <a:ea typeface="メイリオ" pitchFamily="50" charset="-128"/>
                <a:cs typeface="メイリオ" pitchFamily="50" charset="-128"/>
              </a:rPr>
              <a:t>Nano Server</a:t>
            </a:r>
            <a:r>
              <a:rPr lang="ja-JP" altLang="en-US" sz="900" dirty="0">
                <a:latin typeface="メイリオ" pitchFamily="50" charset="-128"/>
                <a:ea typeface="メイリオ" pitchFamily="50" charset="-128"/>
                <a:cs typeface="メイリオ" pitchFamily="50" charset="-128"/>
              </a:rPr>
              <a:t>は対象外です。</a:t>
            </a:r>
            <a:endParaRPr lang="en-US" altLang="ja-JP" sz="9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ソフトウェア： </a:t>
            </a:r>
            <a:r>
              <a:rPr lang="en-US" altLang="ja-JP" sz="1200" dirty="0">
                <a:latin typeface="メイリオ" pitchFamily="50" charset="-128"/>
                <a:ea typeface="メイリオ" pitchFamily="50" charset="-128"/>
                <a:cs typeface="メイリオ" pitchFamily="50" charset="-128"/>
              </a:rPr>
              <a:t>IIS</a:t>
            </a:r>
            <a:r>
              <a:rPr lang="ja-JP" altLang="en-US" sz="1200" dirty="0" err="1">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Microsoft .NET Framework 4.x</a:t>
            </a:r>
            <a:r>
              <a:rPr lang="ja-JP" altLang="en-US" sz="1200" dirty="0">
                <a:latin typeface="メイリオ" pitchFamily="50" charset="-128"/>
                <a:ea typeface="メイリオ" pitchFamily="50" charset="-128"/>
                <a:cs typeface="メイリオ" pitchFamily="50" charset="-128"/>
              </a:rPr>
              <a:t>（</a:t>
            </a:r>
            <a:r>
              <a:rPr lang="en-US" altLang="ja-JP" sz="1200" dirty="0">
                <a:latin typeface="メイリオ" pitchFamily="50" charset="-128"/>
                <a:ea typeface="メイリオ" pitchFamily="50" charset="-128"/>
                <a:cs typeface="メイリオ" pitchFamily="50" charset="-128"/>
              </a:rPr>
              <a:t>4.7.2</a:t>
            </a:r>
            <a:r>
              <a:rPr lang="ja-JP" altLang="en-US" sz="1200" dirty="0">
                <a:latin typeface="メイリオ" pitchFamily="50" charset="-128"/>
                <a:ea typeface="メイリオ" pitchFamily="50" charset="-128"/>
                <a:cs typeface="メイリオ" pitchFamily="50" charset="-128"/>
              </a:rPr>
              <a:t>以上）</a:t>
            </a:r>
            <a:endParaRPr lang="en-US" altLang="ja-JP" sz="1200" dirty="0">
              <a:latin typeface="メイリオ" pitchFamily="50" charset="-128"/>
              <a:ea typeface="メイリオ" pitchFamily="50" charset="-128"/>
              <a:cs typeface="メイリオ" pitchFamily="50" charset="-128"/>
            </a:endParaRPr>
          </a:p>
          <a:p>
            <a:pPr>
              <a:tabLst>
                <a:tab pos="449263" algn="l"/>
              </a:tabLst>
            </a:pPr>
            <a:r>
              <a:rPr lang="ja-JP" altLang="en-US" sz="1200" dirty="0">
                <a:latin typeface="メイリオ" pitchFamily="50" charset="-128"/>
                <a:ea typeface="メイリオ" pitchFamily="50" charset="-128"/>
                <a:cs typeface="メイリオ" pitchFamily="50" charset="-128"/>
              </a:rPr>
              <a:t>帳票出力エンジン：</a:t>
            </a:r>
            <a:r>
              <a:rPr lang="en-US" altLang="ja-JP" sz="1200" dirty="0">
                <a:latin typeface="メイリオ" pitchFamily="50" charset="-128"/>
                <a:ea typeface="メイリオ" pitchFamily="50" charset="-128"/>
                <a:cs typeface="メイリオ" pitchFamily="50" charset="-128"/>
              </a:rPr>
              <a:t>Super Visual </a:t>
            </a:r>
            <a:r>
              <a:rPr lang="en-US" altLang="ja-JP" sz="1200" dirty="0" err="1">
                <a:latin typeface="メイリオ" pitchFamily="50" charset="-128"/>
                <a:ea typeface="メイリオ" pitchFamily="50" charset="-128"/>
                <a:cs typeface="メイリオ" pitchFamily="50" charset="-128"/>
              </a:rPr>
              <a:t>Formade</a:t>
            </a:r>
            <a:r>
              <a:rPr lang="en-US" altLang="ja-JP" sz="1200" dirty="0">
                <a:latin typeface="メイリオ" pitchFamily="50" charset="-128"/>
                <a:ea typeface="メイリオ" pitchFamily="50" charset="-128"/>
                <a:cs typeface="メイリオ" pitchFamily="50" charset="-128"/>
              </a:rPr>
              <a:t> 9.2 Service Pack 10</a:t>
            </a:r>
          </a:p>
        </p:txBody>
      </p:sp>
      <p:sp>
        <p:nvSpPr>
          <p:cNvPr id="23" name="フッター プレースホルダー 3">
            <a:extLst>
              <a:ext uri="{FF2B5EF4-FFF2-40B4-BE49-F238E27FC236}">
                <a16:creationId xmlns:a16="http://schemas.microsoft.com/office/drawing/2014/main" id="{CC3610EE-B574-47F7-BD1F-FA2B4E9BA805}"/>
              </a:ext>
            </a:extLst>
          </p:cNvPr>
          <p:cNvSpPr>
            <a:spLocks noGrp="1"/>
          </p:cNvSpPr>
          <p:nvPr>
            <p:ph type="ftr" sz="quarter" idx="3"/>
          </p:nvPr>
        </p:nvSpPr>
        <p:spPr>
          <a:xfrm>
            <a:off x="252000" y="4932000"/>
            <a:ext cx="2160000" cy="1350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Tree>
    <p:extLst>
      <p:ext uri="{BB962C8B-B14F-4D97-AF65-F5344CB8AC3E}">
        <p14:creationId xmlns:p14="http://schemas.microsoft.com/office/powerpoint/2010/main" val="2006998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78AE49ED-73EF-499C-8307-28EB0E7CF529}" type="slidenum">
              <a:rPr lang="ja-JP" altLang="en-US" smtClean="0"/>
              <a:pPr/>
              <a:t>24</a:t>
            </a:fld>
            <a:endParaRPr lang="ja-JP" altLang="en-US" dirty="0"/>
          </a:p>
        </p:txBody>
      </p:sp>
      <p:sp>
        <p:nvSpPr>
          <p:cNvPr id="5" name="タイトル 4"/>
          <p:cNvSpPr>
            <a:spLocks noGrp="1"/>
          </p:cNvSpPr>
          <p:nvPr>
            <p:ph type="title"/>
          </p:nvPr>
        </p:nvSpPr>
        <p:spPr/>
        <p:txBody>
          <a:bodyPr/>
          <a:lstStyle/>
          <a:p>
            <a:r>
              <a:rPr kumimoji="1" lang="en-US" altLang="ja-JP" sz="3200" b="0" dirty="0">
                <a:solidFill>
                  <a:schemeClr val="accent1"/>
                </a:solidFill>
              </a:rPr>
              <a:t>03</a:t>
            </a:r>
            <a:br>
              <a:rPr kumimoji="1" lang="en-US" altLang="ja-JP" dirty="0"/>
            </a:br>
            <a:r>
              <a:rPr lang="ja-JP" altLang="en-US" dirty="0"/>
              <a:t>共通</a:t>
            </a:r>
            <a:r>
              <a:rPr lang="en-US" altLang="ja-JP" dirty="0"/>
              <a:t>-</a:t>
            </a:r>
            <a:r>
              <a:rPr lang="ja-JP" altLang="en-US" dirty="0"/>
              <a:t>バッチ実行ツール</a:t>
            </a:r>
            <a:r>
              <a:rPr lang="en-US" altLang="ja-JP" dirty="0"/>
              <a:t>-</a:t>
            </a:r>
            <a:br>
              <a:rPr lang="en-US" altLang="ja-JP" dirty="0"/>
            </a:br>
            <a:endParaRPr kumimoji="1" lang="ja-JP" altLang="en-US" dirty="0"/>
          </a:p>
        </p:txBody>
      </p:sp>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463452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3" name="タイトル 2"/>
          <p:cNvSpPr>
            <a:spLocks noGrp="1"/>
          </p:cNvSpPr>
          <p:nvPr>
            <p:ph type="title"/>
          </p:nvPr>
        </p:nvSpPr>
        <p:spPr/>
        <p:txBody>
          <a:bodyPr/>
          <a:lstStyle/>
          <a:p>
            <a:r>
              <a:rPr lang="ja-JP" altLang="en-US" dirty="0"/>
              <a:t>共通 </a:t>
            </a:r>
            <a:r>
              <a:rPr lang="en-US" altLang="ja-JP" dirty="0"/>
              <a:t>–</a:t>
            </a:r>
            <a:r>
              <a:rPr lang="ja-JP" altLang="en-US" dirty="0"/>
              <a:t>バッチ実行ツール</a:t>
            </a:r>
            <a:r>
              <a:rPr lang="en-US" altLang="ja-JP" dirty="0"/>
              <a:t>-</a:t>
            </a: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5" name="テキスト プレースホルダー 4"/>
          <p:cNvSpPr>
            <a:spLocks noGrp="1"/>
          </p:cNvSpPr>
          <p:nvPr>
            <p:ph type="body" sz="quarter" idx="16"/>
          </p:nvPr>
        </p:nvSpPr>
        <p:spPr/>
        <p:txBody>
          <a:bodyPr/>
          <a:lstStyle/>
          <a:p>
            <a:r>
              <a:rPr kumimoji="1" lang="ja-JP" altLang="en-US" dirty="0"/>
              <a:t>システム概要</a:t>
            </a:r>
          </a:p>
        </p:txBody>
      </p:sp>
      <p:sp>
        <p:nvSpPr>
          <p:cNvPr id="6" name="テキスト プレースホルダー 5"/>
          <p:cNvSpPr>
            <a:spLocks noGrp="1"/>
          </p:cNvSpPr>
          <p:nvPr>
            <p:ph type="body" sz="quarter" idx="17"/>
          </p:nvPr>
        </p:nvSpPr>
        <p:spPr>
          <a:xfrm>
            <a:off x="359729" y="863999"/>
            <a:ext cx="8640763" cy="1333211"/>
          </a:xfrm>
        </p:spPr>
        <p:txBody>
          <a:bodyPr/>
          <a:lstStyle/>
          <a:p>
            <a:r>
              <a:rPr kumimoji="1" lang="ja-JP" altLang="en-US" dirty="0"/>
              <a:t>手形管理システム及び電債オプション各製品の処理をバッチで実行するためのコンソールアプリケーションです。製品は手形管理システムと電債オプションに分かれていますが、仕訳インタフェース処理については、両製品に含まれます。実行する際は、引数をコマンドラインにて指定します。処理の結果についてはリターンコードで返却します。また、非同期にも対応しております。</a:t>
            </a:r>
          </a:p>
        </p:txBody>
      </p:sp>
      <p:grpSp>
        <p:nvGrpSpPr>
          <p:cNvPr id="12" name="グループ化 11">
            <a:extLst>
              <a:ext uri="{FF2B5EF4-FFF2-40B4-BE49-F238E27FC236}">
                <a16:creationId xmlns:a16="http://schemas.microsoft.com/office/drawing/2014/main" id="{0D659DBA-5BFA-41D2-A4EF-573E6A02ABBE}"/>
              </a:ext>
            </a:extLst>
          </p:cNvPr>
          <p:cNvGrpSpPr/>
          <p:nvPr/>
        </p:nvGrpSpPr>
        <p:grpSpPr>
          <a:xfrm>
            <a:off x="467805" y="2139702"/>
            <a:ext cx="8424195" cy="1333211"/>
            <a:chOff x="467805" y="3574297"/>
            <a:chExt cx="8424195" cy="1333211"/>
          </a:xfrm>
        </p:grpSpPr>
        <p:sp>
          <p:nvSpPr>
            <p:cNvPr id="7" name="AutoShape 5"/>
            <p:cNvSpPr>
              <a:spLocks noChangeArrowheads="1"/>
            </p:cNvSpPr>
            <p:nvPr/>
          </p:nvSpPr>
          <p:spPr bwMode="gray">
            <a:xfrm>
              <a:off x="467805" y="3574297"/>
              <a:ext cx="8424195" cy="1333211"/>
            </a:xfrm>
            <a:prstGeom prst="roundRect">
              <a:avLst>
                <a:gd name="adj" fmla="val 6056"/>
              </a:avLst>
            </a:prstGeom>
            <a:gradFill rotWithShape="1">
              <a:gsLst>
                <a:gs pos="0">
                  <a:srgbClr val="FFFFFF">
                    <a:alpha val="39000"/>
                  </a:srgbClr>
                </a:gs>
                <a:gs pos="100000">
                  <a:srgbClr val="F3F3F3"/>
                </a:gs>
              </a:gsLst>
              <a:lin ang="5400000" scaled="1"/>
            </a:gradFill>
            <a:ln w="9525" algn="ctr">
              <a:solidFill>
                <a:srgbClr val="D3D3D3"/>
              </a:solidFill>
              <a:round/>
              <a:headEnd/>
              <a:tailEnd/>
            </a:ln>
          </p:spPr>
          <p:txBody>
            <a:bodyPr wrap="none" anchor="ctr"/>
            <a:lstStyle/>
            <a:p>
              <a:pPr algn="ctr" fontAlgn="auto">
                <a:spcBef>
                  <a:spcPts val="0"/>
                </a:spcBef>
                <a:spcAft>
                  <a:spcPts val="0"/>
                </a:spcAft>
                <a:buClr>
                  <a:srgbClr val="00B4ED"/>
                </a:buClr>
                <a:buSzPct val="80000"/>
                <a:buFont typeface="Wingdings" pitchFamily="2" charset="2"/>
                <a:buNone/>
                <a:defRPr/>
              </a:pPr>
              <a:endParaRPr kumimoji="0" lang="en-US" altLang="ja-JP" kern="0">
                <a:solidFill>
                  <a:srgbClr val="000000"/>
                </a:solidFill>
                <a:latin typeface="メイリオ" pitchFamily="50" charset="-128"/>
                <a:ea typeface="メイリオ" pitchFamily="50" charset="-128"/>
                <a:cs typeface="Arial Unicode MS" pitchFamily="50" charset="-128"/>
              </a:endParaRPr>
            </a:p>
          </p:txBody>
        </p:sp>
        <p:sp>
          <p:nvSpPr>
            <p:cNvPr id="10" name="テキスト ボックス 9"/>
            <p:cNvSpPr txBox="1"/>
            <p:nvPr/>
          </p:nvSpPr>
          <p:spPr>
            <a:xfrm>
              <a:off x="566519" y="3634789"/>
              <a:ext cx="7273925" cy="1200711"/>
            </a:xfrm>
            <a:prstGeom prst="rect">
              <a:avLst/>
            </a:prstGeom>
          </p:spPr>
          <p:txBody>
            <a:bodyPr lIns="0" tIns="36000" rIns="0" bIns="0"/>
            <a:lstStyle/>
            <a:p>
              <a:pPr>
                <a:lnSpc>
                  <a:spcPct val="110000"/>
                </a:lnSpc>
                <a:defRPr/>
              </a:pPr>
              <a:r>
                <a:rPr lang="ja-JP" altLang="en-US" sz="1200" dirty="0">
                  <a:latin typeface="メイリオ" pitchFamily="50" charset="-128"/>
                  <a:ea typeface="メイリオ" pitchFamily="50" charset="-128"/>
                </a:rPr>
                <a:t>本ツールの実行環境は以下の通りです。</a:t>
              </a:r>
              <a:endParaRPr lang="en-US" altLang="ja-JP" sz="1200" dirty="0">
                <a:latin typeface="メイリオ" pitchFamily="50" charset="-128"/>
                <a:ea typeface="メイリオ" pitchFamily="50" charset="-128"/>
              </a:endParaRPr>
            </a:p>
            <a:p>
              <a:pPr>
                <a:lnSpc>
                  <a:spcPct val="110000"/>
                </a:lnSpc>
                <a:defRPr/>
              </a:pPr>
              <a:endParaRPr lang="en-US" altLang="ja-JP" sz="800" dirty="0">
                <a:latin typeface="メイリオ" pitchFamily="50" charset="-128"/>
                <a:ea typeface="メイリオ" pitchFamily="50" charset="-128"/>
              </a:endParaRPr>
            </a:p>
            <a:p>
              <a:pPr>
                <a:lnSpc>
                  <a:spcPct val="110000"/>
                </a:lnSpc>
                <a:defRPr/>
              </a:pPr>
              <a:r>
                <a:rPr lang="ja-JP" altLang="en-US" sz="1200" dirty="0">
                  <a:solidFill>
                    <a:schemeClr val="accent6"/>
                  </a:solidFill>
                  <a:latin typeface="メイリオ" pitchFamily="50" charset="-128"/>
                  <a:ea typeface="メイリオ" pitchFamily="50" charset="-128"/>
                </a:rPr>
                <a:t>　実行環境</a:t>
              </a:r>
              <a:endParaRPr lang="en-US" altLang="ja-JP" sz="12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200" dirty="0">
                  <a:solidFill>
                    <a:schemeClr val="accent6"/>
                  </a:solidFill>
                  <a:latin typeface="メイリオ" pitchFamily="50" charset="-128"/>
                  <a:ea typeface="メイリオ" pitchFamily="50" charset="-128"/>
                </a:rPr>
                <a:t>　　　①　</a:t>
              </a:r>
              <a:r>
                <a:rPr lang="en-US" altLang="ja-JP" sz="1200" dirty="0">
                  <a:solidFill>
                    <a:schemeClr val="accent6"/>
                  </a:solidFill>
                  <a:latin typeface="メイリオ" pitchFamily="50" charset="-128"/>
                  <a:ea typeface="メイリオ" pitchFamily="50" charset="-128"/>
                </a:rPr>
                <a:t>.NET Framework4.7.2</a:t>
              </a:r>
              <a:r>
                <a:rPr lang="ja-JP" altLang="en-US" sz="1200" dirty="0">
                  <a:solidFill>
                    <a:schemeClr val="accent6"/>
                  </a:solidFill>
                  <a:latin typeface="メイリオ" pitchFamily="50" charset="-128"/>
                  <a:ea typeface="メイリオ" pitchFamily="50" charset="-128"/>
                </a:rPr>
                <a:t>以上</a:t>
              </a:r>
              <a:endParaRPr lang="en-US" altLang="ja-JP" sz="12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200" dirty="0">
                  <a:latin typeface="メイリオ" pitchFamily="50" charset="-128"/>
                  <a:ea typeface="メイリオ" pitchFamily="50" charset="-128"/>
                </a:rPr>
                <a:t>　　　</a:t>
              </a:r>
              <a:r>
                <a:rPr lang="ja-JP" altLang="en-US" sz="1200" dirty="0">
                  <a:solidFill>
                    <a:schemeClr val="accent6"/>
                  </a:solidFill>
                  <a:latin typeface="メイリオ" pitchFamily="50" charset="-128"/>
                  <a:ea typeface="メイリオ" pitchFamily="50" charset="-128"/>
                </a:rPr>
                <a:t>②　</a:t>
              </a:r>
              <a:r>
                <a:rPr lang="en-US" altLang="ja-JP" sz="1200" dirty="0">
                  <a:solidFill>
                    <a:schemeClr val="accent6"/>
                  </a:solidFill>
                  <a:latin typeface="メイリオ" pitchFamily="50" charset="-128"/>
                  <a:ea typeface="メイリオ" pitchFamily="50" charset="-128"/>
                </a:rPr>
                <a:t>SuperStream-NX </a:t>
              </a:r>
              <a:r>
                <a:rPr lang="ja-JP" altLang="en-US" sz="1200" dirty="0">
                  <a:solidFill>
                    <a:schemeClr val="accent6"/>
                  </a:solidFill>
                  <a:latin typeface="メイリオ" pitchFamily="50" charset="-128"/>
                  <a:ea typeface="メイリオ" pitchFamily="50" charset="-128"/>
                </a:rPr>
                <a:t>の</a:t>
              </a:r>
              <a:r>
                <a:rPr lang="en-US" altLang="ja-JP" sz="1200" dirty="0">
                  <a:solidFill>
                    <a:schemeClr val="accent6"/>
                  </a:solidFill>
                  <a:latin typeface="メイリオ" pitchFamily="50" charset="-128"/>
                  <a:ea typeface="メイリオ" pitchFamily="50" charset="-128"/>
                </a:rPr>
                <a:t>WEB</a:t>
              </a:r>
              <a:r>
                <a:rPr lang="ja-JP" altLang="en-US" sz="1200" dirty="0">
                  <a:solidFill>
                    <a:schemeClr val="accent6"/>
                  </a:solidFill>
                  <a:latin typeface="メイリオ" pitchFamily="50" charset="-128"/>
                  <a:ea typeface="メイリオ" pitchFamily="50" charset="-128"/>
                </a:rPr>
                <a:t>サービスと通信可能な環境</a:t>
              </a:r>
              <a:endParaRPr lang="en-US" altLang="ja-JP" sz="1200" dirty="0">
                <a:solidFill>
                  <a:schemeClr val="accent6"/>
                </a:solidFill>
                <a:latin typeface="メイリオ" pitchFamily="50" charset="-128"/>
                <a:ea typeface="メイリオ" pitchFamily="50" charset="-128"/>
              </a:endParaRPr>
            </a:p>
          </p:txBody>
        </p:sp>
      </p:grpSp>
      <p:sp>
        <p:nvSpPr>
          <p:cNvPr id="13" name="角丸四角形 8">
            <a:extLst>
              <a:ext uri="{FF2B5EF4-FFF2-40B4-BE49-F238E27FC236}">
                <a16:creationId xmlns:a16="http://schemas.microsoft.com/office/drawing/2014/main" id="{E7E3B4CC-D5A9-416E-8396-769DB6A15CD5}"/>
              </a:ext>
            </a:extLst>
          </p:cNvPr>
          <p:cNvSpPr/>
          <p:nvPr/>
        </p:nvSpPr>
        <p:spPr>
          <a:xfrm>
            <a:off x="236339" y="3736496"/>
            <a:ext cx="1800225" cy="431800"/>
          </a:xfrm>
          <a:prstGeom prst="roundRect">
            <a:avLst/>
          </a:prstGeom>
          <a:solidFill>
            <a:srgbClr val="54C2F0"/>
          </a:solidFill>
          <a:ln>
            <a:noFill/>
          </a:ln>
          <a:effectLst>
            <a:outerShdw dist="23000" sx="1000" sy="1000" rotWithShape="0">
              <a:srgbClr val="000000"/>
            </a:outerShdw>
          </a:effectLst>
        </p:spPr>
        <p:style>
          <a:lnRef idx="1">
            <a:schemeClr val="accent4"/>
          </a:lnRef>
          <a:fillRef idx="3">
            <a:schemeClr val="accent4"/>
          </a:fillRef>
          <a:effectRef idx="2">
            <a:schemeClr val="accent4"/>
          </a:effectRef>
          <a:fontRef idx="minor">
            <a:schemeClr val="lt1"/>
          </a:fontRef>
        </p:style>
        <p:txBody>
          <a:bodyPr bIns="0" anchor="ctr"/>
          <a:lstStyle/>
          <a:p>
            <a:pPr algn="ctr">
              <a:defRPr/>
            </a:pPr>
            <a:r>
              <a:rPr lang="ja-JP" altLang="en-US" sz="1600" dirty="0">
                <a:latin typeface="メイリオ" pitchFamily="50" charset="-128"/>
                <a:ea typeface="メイリオ" pitchFamily="50" charset="-128"/>
              </a:rPr>
              <a:t>その他</a:t>
            </a:r>
          </a:p>
        </p:txBody>
      </p:sp>
      <p:sp>
        <p:nvSpPr>
          <p:cNvPr id="14" name="コンテンツ プレースホルダ 2">
            <a:extLst>
              <a:ext uri="{FF2B5EF4-FFF2-40B4-BE49-F238E27FC236}">
                <a16:creationId xmlns:a16="http://schemas.microsoft.com/office/drawing/2014/main" id="{7C6BBF5B-C894-4758-A4AF-5F527CA874B1}"/>
              </a:ext>
            </a:extLst>
          </p:cNvPr>
          <p:cNvSpPr txBox="1">
            <a:spLocks/>
          </p:cNvSpPr>
          <p:nvPr/>
        </p:nvSpPr>
        <p:spPr>
          <a:xfrm>
            <a:off x="374384" y="4240304"/>
            <a:ext cx="8302072" cy="599698"/>
          </a:xfrm>
          <a:prstGeom prst="rect">
            <a:avLst/>
          </a:prstGeom>
        </p:spPr>
        <p:txBody>
          <a:bodyPr lIns="0" tIns="0" rIns="0" bIns="0" spcCol="180000"/>
          <a:lstStyle/>
          <a:p>
            <a:pPr marL="216000" indent="-216000" algn="just" fontAlgn="ctr">
              <a:spcBef>
                <a:spcPct val="20000"/>
              </a:spcBef>
              <a:spcAft>
                <a:spcPts val="0"/>
              </a:spcAft>
              <a:buClr>
                <a:srgbClr val="54C2F0"/>
              </a:buClr>
              <a:buSzPct val="100000"/>
              <a:buFont typeface="Wingdings" pitchFamily="2" charset="2"/>
              <a:buChar char="n"/>
              <a:defRPr/>
            </a:pPr>
            <a:r>
              <a:rPr lang="ja-JP" altLang="en-US" sz="1300" dirty="0">
                <a:latin typeface="メイリオ" pitchFamily="50" charset="-128"/>
                <a:ea typeface="メイリオ" pitchFamily="50" charset="-128"/>
                <a:cs typeface="メイリオ" pitchFamily="50" charset="-128"/>
              </a:rPr>
              <a:t>提供機能は製品本体の一部機能をバッチ実行するための機能となり、製品本体に含まれない機能の提供はございません。</a:t>
            </a:r>
            <a:endParaRPr lang="en-US" altLang="ja-JP" sz="1300" dirty="0">
              <a:latin typeface="メイリオ" pitchFamily="50" charset="-128"/>
              <a:ea typeface="メイリオ" pitchFamily="50" charset="-128"/>
              <a:cs typeface="メイリオ" pitchFamily="50" charset="-128"/>
            </a:endParaRPr>
          </a:p>
          <a:p>
            <a:pPr marL="216000" indent="-216000" algn="just" fontAlgn="ctr">
              <a:spcBef>
                <a:spcPct val="20000"/>
              </a:spcBef>
              <a:spcAft>
                <a:spcPts val="0"/>
              </a:spcAft>
              <a:buClr>
                <a:srgbClr val="54C2F0"/>
              </a:buClr>
              <a:buSzPct val="100000"/>
              <a:buFont typeface="Wingdings" pitchFamily="2" charset="2"/>
              <a:buChar char="n"/>
              <a:defRPr/>
            </a:pPr>
            <a:endParaRPr lang="en-US" altLang="ja-JP" sz="1300"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3869080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バッチ実行ツール</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手形管理システム　機能一覧</a:t>
            </a:r>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3271668744"/>
              </p:ext>
            </p:extLst>
          </p:nvPr>
        </p:nvGraphicFramePr>
        <p:xfrm>
          <a:off x="252000" y="916671"/>
          <a:ext cx="6264216" cy="2303151"/>
        </p:xfrm>
        <a:graphic>
          <a:graphicData uri="http://schemas.openxmlformats.org/drawingml/2006/table">
            <a:tbl>
              <a:tblPr firstRow="1" bandRow="1">
                <a:tableStyleId>{21E4AEA4-8DFA-4A89-87EB-49C32662AFE0}</a:tableStyleId>
              </a:tblPr>
              <a:tblGrid>
                <a:gridCol w="2035871">
                  <a:extLst>
                    <a:ext uri="{9D8B030D-6E8A-4147-A177-3AD203B41FA5}">
                      <a16:colId xmlns:a16="http://schemas.microsoft.com/office/drawing/2014/main" val="20000"/>
                    </a:ext>
                  </a:extLst>
                </a:gridCol>
                <a:gridCol w="4228345">
                  <a:extLst>
                    <a:ext uri="{9D8B030D-6E8A-4147-A177-3AD203B41FA5}">
                      <a16:colId xmlns:a16="http://schemas.microsoft.com/office/drawing/2014/main" val="20001"/>
                    </a:ext>
                  </a:extLst>
                </a:gridCol>
              </a:tblGrid>
              <a:tr h="252028">
                <a:tc>
                  <a:txBody>
                    <a:bodyPr/>
                    <a:lstStyle/>
                    <a:p>
                      <a:r>
                        <a:rPr kumimoji="1" lang="ja-JP" altLang="en-US" sz="1200" baseline="0" dirty="0">
                          <a:latin typeface="メイリオ" pitchFamily="50" charset="-128"/>
                          <a:ea typeface="メイリオ" pitchFamily="50" charset="-128"/>
                        </a:rPr>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200" baseline="0" dirty="0">
                          <a:latin typeface="メイリオ" pitchFamily="50" charset="-128"/>
                          <a:ea typeface="メイリオ" pitchFamily="50" charset="-128"/>
                        </a:rPr>
                        <a:t>機能</a:t>
                      </a:r>
                      <a:endParaRPr kumimoji="1" lang="ja-JP" altLang="en-US" sz="12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0"/>
                  </a:ext>
                </a:extLst>
              </a:tr>
              <a:tr h="289833">
                <a:tc>
                  <a:txBody>
                    <a:bodyPr/>
                    <a:lstStyle/>
                    <a:p>
                      <a:r>
                        <a:rPr kumimoji="1" lang="ja-JP" altLang="en-US" sz="1000" baseline="0" dirty="0">
                          <a:latin typeface="メイリオ" pitchFamily="50" charset="-128"/>
                          <a:ea typeface="メイリオ" pitchFamily="50" charset="-128"/>
                          <a:cs typeface="メイリオ" pitchFamily="50" charset="-128"/>
                        </a:rPr>
                        <a:t>手形管理システム</a:t>
                      </a: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受取手形取込</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1"/>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受取手形更新</a:t>
                      </a:r>
                    </a:p>
                  </a:txBody>
                  <a:tcPr anchor="ctr"/>
                </a:tc>
                <a:extLst>
                  <a:ext uri="{0D108BD9-81ED-4DB2-BD59-A6C34878D82A}">
                    <a16:rowId xmlns:a16="http://schemas.microsoft.com/office/drawing/2014/main" val="10003"/>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受取手形自動決済（新規のみ）</a:t>
                      </a:r>
                    </a:p>
                  </a:txBody>
                  <a:tcPr anchor="ctr"/>
                </a:tc>
                <a:extLst>
                  <a:ext uri="{0D108BD9-81ED-4DB2-BD59-A6C34878D82A}">
                    <a16:rowId xmlns:a16="http://schemas.microsoft.com/office/drawing/2014/main" val="10004"/>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支払手形取込</a:t>
                      </a:r>
                      <a:endParaRPr kumimoji="1" lang="en-US" altLang="ja-JP"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6"/>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支払手形更新</a:t>
                      </a:r>
                    </a:p>
                  </a:txBody>
                  <a:tcPr anchor="ctr"/>
                </a:tc>
                <a:extLst>
                  <a:ext uri="{0D108BD9-81ED-4DB2-BD59-A6C34878D82A}">
                    <a16:rowId xmlns:a16="http://schemas.microsoft.com/office/drawing/2014/main" val="10007"/>
                  </a:ext>
                </a:extLst>
              </a:tr>
              <a:tr h="289833">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支払手形自動決済（新規のみ）</a:t>
                      </a:r>
                    </a:p>
                  </a:txBody>
                  <a:tcPr anchor="ctr"/>
                </a:tc>
                <a:extLst>
                  <a:ext uri="{0D108BD9-81ED-4DB2-BD59-A6C34878D82A}">
                    <a16:rowId xmlns:a16="http://schemas.microsoft.com/office/drawing/2014/main" val="10009"/>
                  </a:ext>
                </a:extLst>
              </a:tr>
              <a:tr h="2898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rPr>
                        <a:t>電債共通処理</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cs typeface="メイリオ" pitchFamily="50" charset="-128"/>
                        </a:rPr>
                        <a:t>仕訳インタフェース処理（仕訳作成区分：作成のみ）</a:t>
                      </a:r>
                    </a:p>
                  </a:txBody>
                  <a:tcPr anchor="ctr"/>
                </a:tc>
                <a:extLst>
                  <a:ext uri="{0D108BD9-81ED-4DB2-BD59-A6C34878D82A}">
                    <a16:rowId xmlns:a16="http://schemas.microsoft.com/office/drawing/2014/main" val="2038745128"/>
                  </a:ext>
                </a:extLst>
              </a:tr>
            </a:tbl>
          </a:graphicData>
        </a:graphic>
      </p:graphicFrame>
    </p:spTree>
    <p:extLst>
      <p:ext uri="{BB962C8B-B14F-4D97-AF65-F5344CB8AC3E}">
        <p14:creationId xmlns:p14="http://schemas.microsoft.com/office/powerpoint/2010/main" val="31373835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lang="ja-JP" altLang="en-US" dirty="0">
                <a:solidFill>
                  <a:srgbClr val="008CCF"/>
                </a:solidFill>
              </a:rPr>
              <a:t>バッチ実行ツール</a:t>
            </a:r>
            <a:br>
              <a:rPr lang="ja-JP" altLang="en-US" dirty="0">
                <a:solidFill>
                  <a:srgbClr val="008CCF"/>
                </a:solidFill>
              </a:rPr>
            </a:br>
            <a:endParaRPr kumimoji="1" lang="ja-JP" altLang="en-US" dirty="0"/>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電債オプション　機能一覧</a:t>
            </a:r>
          </a:p>
          <a:p>
            <a:endParaRPr lang="ja-JP" altLang="en-US" dirty="0"/>
          </a:p>
          <a:p>
            <a:endParaRPr kumimoji="1" lang="ja-JP" altLang="en-US" dirty="0"/>
          </a:p>
        </p:txBody>
      </p:sp>
      <p:graphicFrame>
        <p:nvGraphicFramePr>
          <p:cNvPr id="9" name="コンテンツ プレースホルダ 5"/>
          <p:cNvGraphicFramePr>
            <a:graphicFrameLocks/>
          </p:cNvGraphicFramePr>
          <p:nvPr>
            <p:extLst>
              <p:ext uri="{D42A27DB-BD31-4B8C-83A1-F6EECF244321}">
                <p14:modId xmlns:p14="http://schemas.microsoft.com/office/powerpoint/2010/main" val="1265006556"/>
              </p:ext>
            </p:extLst>
          </p:nvPr>
        </p:nvGraphicFramePr>
        <p:xfrm>
          <a:off x="257260" y="916910"/>
          <a:ext cx="6156684" cy="2697327"/>
        </p:xfrm>
        <a:graphic>
          <a:graphicData uri="http://schemas.openxmlformats.org/drawingml/2006/table">
            <a:tbl>
              <a:tblPr firstRow="1" bandRow="1">
                <a:tableStyleId>{7DF18680-E054-41AD-8BC1-D1AEF772440D}</a:tableStyleId>
              </a:tblPr>
              <a:tblGrid>
                <a:gridCol w="2174885">
                  <a:extLst>
                    <a:ext uri="{9D8B030D-6E8A-4147-A177-3AD203B41FA5}">
                      <a16:colId xmlns:a16="http://schemas.microsoft.com/office/drawing/2014/main" val="20000"/>
                    </a:ext>
                  </a:extLst>
                </a:gridCol>
                <a:gridCol w="3981799">
                  <a:extLst>
                    <a:ext uri="{9D8B030D-6E8A-4147-A177-3AD203B41FA5}">
                      <a16:colId xmlns:a16="http://schemas.microsoft.com/office/drawing/2014/main" val="20001"/>
                    </a:ext>
                  </a:extLst>
                </a:gridCol>
              </a:tblGrid>
              <a:tr h="288032">
                <a:tc>
                  <a:txBody>
                    <a:bodyPr/>
                    <a:lstStyle/>
                    <a:p>
                      <a:r>
                        <a:rPr kumimoji="1" lang="ja-JP" altLang="en-US" sz="1200" dirty="0"/>
                        <a:t>機能カテゴリ</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200" dirty="0"/>
                        <a:t>機能</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0"/>
                  </a:ext>
                </a:extLst>
              </a:tr>
              <a:tr h="344185">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電債オプション</a:t>
                      </a: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支払データ取込</a:t>
                      </a:r>
                    </a:p>
                  </a:txBody>
                  <a:tcPr anchor="ctr"/>
                </a:tc>
                <a:extLst>
                  <a:ext uri="{0D108BD9-81ED-4DB2-BD59-A6C34878D82A}">
                    <a16:rowId xmlns:a16="http://schemas.microsoft.com/office/drawing/2014/main" val="10001"/>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電債自動決済（処理区分：一括のみ）</a:t>
                      </a:r>
                    </a:p>
                  </a:txBody>
                  <a:tcPr anchor="ctr"/>
                </a:tc>
                <a:extLst>
                  <a:ext uri="{0D108BD9-81ED-4DB2-BD59-A6C34878D82A}">
                    <a16:rowId xmlns:a16="http://schemas.microsoft.com/office/drawing/2014/main" val="10002"/>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電債自動決済確定</a:t>
                      </a:r>
                    </a:p>
                  </a:txBody>
                  <a:tcPr anchor="ctr"/>
                </a:tc>
                <a:extLst>
                  <a:ext uri="{0D108BD9-81ED-4DB2-BD59-A6C34878D82A}">
                    <a16:rowId xmlns:a16="http://schemas.microsoft.com/office/drawing/2014/main" val="10004"/>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t>電債入金伝票データ作成</a:t>
                      </a:r>
                      <a:endParaRPr kumimoji="1" lang="ja-JP" altLang="en-US" sz="1000" baseline="0" dirty="0">
                        <a:latin typeface="メイリオ" pitchFamily="50" charset="-128"/>
                        <a:ea typeface="メイリオ" pitchFamily="50" charset="-128"/>
                        <a:cs typeface="メイリオ" pitchFamily="50" charset="-128"/>
                      </a:endParaRPr>
                    </a:p>
                  </a:txBody>
                  <a:tcPr anchor="ctr"/>
                </a:tc>
                <a:extLst>
                  <a:ext uri="{0D108BD9-81ED-4DB2-BD59-A6C34878D82A}">
                    <a16:rowId xmlns:a16="http://schemas.microsoft.com/office/drawing/2014/main" val="10005"/>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cs typeface="メイリオ" pitchFamily="50" charset="-128"/>
                        </a:rPr>
                        <a:t>電子記録債権取込</a:t>
                      </a:r>
                    </a:p>
                  </a:txBody>
                  <a:tcPr anchor="ctr"/>
                </a:tc>
                <a:extLst>
                  <a:ext uri="{0D108BD9-81ED-4DB2-BD59-A6C34878D82A}">
                    <a16:rowId xmlns:a16="http://schemas.microsoft.com/office/drawing/2014/main" val="4017904905"/>
                  </a:ext>
                </a:extLst>
              </a:tr>
              <a:tr h="344185">
                <a:tc>
                  <a:txBody>
                    <a:bodyPr/>
                    <a:lstStyle/>
                    <a:p>
                      <a:endParaRPr kumimoji="1" lang="ja-JP" altLang="en-US" sz="1000" dirty="0">
                        <a:latin typeface="メイリオ" pitchFamily="50" charset="-128"/>
                        <a:ea typeface="メイリオ" pitchFamily="50" charset="-128"/>
                        <a:cs typeface="メイリオ"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aseline="0" dirty="0">
                          <a:latin typeface="メイリオ" pitchFamily="50" charset="-128"/>
                          <a:ea typeface="メイリオ" pitchFamily="50" charset="-128"/>
                          <a:cs typeface="メイリオ" pitchFamily="50" charset="-128"/>
                        </a:rPr>
                        <a:t>電子記録債務取込</a:t>
                      </a:r>
                    </a:p>
                  </a:txBody>
                  <a:tcPr anchor="ctr"/>
                </a:tc>
                <a:extLst>
                  <a:ext uri="{0D108BD9-81ED-4DB2-BD59-A6C34878D82A}">
                    <a16:rowId xmlns:a16="http://schemas.microsoft.com/office/drawing/2014/main" val="3904872096"/>
                  </a:ext>
                </a:extLst>
              </a:tr>
              <a:tr h="3441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メイリオ" pitchFamily="50" charset="-128"/>
                          <a:ea typeface="メイリオ" pitchFamily="50" charset="-128"/>
                          <a:cs typeface="メイリオ" pitchFamily="50" charset="-128"/>
                        </a:rPr>
                        <a:t>手形共通処理</a:t>
                      </a:r>
                    </a:p>
                  </a:txBody>
                  <a:tcPr anchor="ctr"/>
                </a:tc>
                <a:tc>
                  <a:txBody>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仕訳インタフェース処理（仕訳作成区分：作成のみ）</a:t>
                      </a:r>
                    </a:p>
                  </a:txBody>
                  <a:tcPr anchor="ctr"/>
                </a:tc>
                <a:extLst>
                  <a:ext uri="{0D108BD9-81ED-4DB2-BD59-A6C34878D82A}">
                    <a16:rowId xmlns:a16="http://schemas.microsoft.com/office/drawing/2014/main" val="2297835389"/>
                  </a:ext>
                </a:extLst>
              </a:tr>
            </a:tbl>
          </a:graphicData>
        </a:graphic>
      </p:graphicFrame>
    </p:spTree>
    <p:extLst>
      <p:ext uri="{BB962C8B-B14F-4D97-AF65-F5344CB8AC3E}">
        <p14:creationId xmlns:p14="http://schemas.microsoft.com/office/powerpoint/2010/main" val="2345282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
        <p:nvSpPr>
          <p:cNvPr id="3" name="スライド番号プレースホルダー 2"/>
          <p:cNvSpPr>
            <a:spLocks noGrp="1"/>
          </p:cNvSpPr>
          <p:nvPr>
            <p:ph type="sldNum" sz="quarter" idx="4"/>
          </p:nvPr>
        </p:nvSpPr>
        <p:spPr/>
        <p:txBody>
          <a:bodyPr/>
          <a:lstStyle/>
          <a:p>
            <a:fld id="{78AE49ED-73EF-499C-8307-28EB0E7CF529}" type="slidenum">
              <a:rPr lang="ja-JP" altLang="en-US" smtClean="0"/>
              <a:pPr/>
              <a:t>28</a:t>
            </a:fld>
            <a:endParaRPr lang="ja-JP" altLang="en-US" dirty="0"/>
          </a:p>
        </p:txBody>
      </p:sp>
      <p:pic>
        <p:nvPicPr>
          <p:cNvPr id="15" name="図 14">
            <a:extLst>
              <a:ext uri="{FF2B5EF4-FFF2-40B4-BE49-F238E27FC236}">
                <a16:creationId xmlns:a16="http://schemas.microsoft.com/office/drawing/2014/main" id="{0A79C750-BBB9-9E3E-C0E6-FAD60A0F131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43808" y="3695051"/>
            <a:ext cx="2106819" cy="464781"/>
          </a:xfrm>
          <a:prstGeom prst="rect">
            <a:avLst/>
          </a:prstGeom>
        </p:spPr>
      </p:pic>
      <p:sp>
        <p:nvSpPr>
          <p:cNvPr id="16" name="テキスト ボックス 15">
            <a:extLst>
              <a:ext uri="{FF2B5EF4-FFF2-40B4-BE49-F238E27FC236}">
                <a16:creationId xmlns:a16="http://schemas.microsoft.com/office/drawing/2014/main" id="{E38F463A-56B9-2222-195C-FA95178361DF}"/>
              </a:ext>
            </a:extLst>
          </p:cNvPr>
          <p:cNvSpPr txBox="1"/>
          <p:nvPr/>
        </p:nvSpPr>
        <p:spPr>
          <a:xfrm>
            <a:off x="3959932" y="4227934"/>
            <a:ext cx="1154162" cy="153888"/>
          </a:xfrm>
          <a:prstGeom prst="rect">
            <a:avLst/>
          </a:prstGeom>
          <a:noFill/>
        </p:spPr>
        <p:txBody>
          <a:bodyPr wrap="none" lIns="0" tIns="0" rIns="0" bIns="0" rtlCol="0">
            <a:spAutoFit/>
          </a:bodyPr>
          <a:lstStyle/>
          <a:p>
            <a:r>
              <a:rPr lang="ja-JP" altLang="en-US" sz="1000" dirty="0">
                <a:hlinkClick r:id="rId3"/>
              </a:rPr>
              <a:t>詳しくはこちらから</a:t>
            </a:r>
            <a:endParaRPr lang="en-US" altLang="ja-JP" sz="1000" dirty="0">
              <a:solidFill>
                <a:schemeClr val="tx2"/>
              </a:solidFill>
            </a:endParaRPr>
          </a:p>
        </p:txBody>
      </p:sp>
      <p:sp>
        <p:nvSpPr>
          <p:cNvPr id="17" name="テキスト ボックス 16">
            <a:extLst>
              <a:ext uri="{FF2B5EF4-FFF2-40B4-BE49-F238E27FC236}">
                <a16:creationId xmlns:a16="http://schemas.microsoft.com/office/drawing/2014/main" id="{8B79F36D-B6C4-CD89-3E3E-01DE19DD5328}"/>
              </a:ext>
            </a:extLst>
          </p:cNvPr>
          <p:cNvSpPr txBox="1"/>
          <p:nvPr/>
        </p:nvSpPr>
        <p:spPr>
          <a:xfrm>
            <a:off x="359532" y="1062338"/>
            <a:ext cx="8208912" cy="1977464"/>
          </a:xfrm>
          <a:prstGeom prst="rect">
            <a:avLst/>
          </a:prstGeom>
          <a:noFill/>
        </p:spPr>
        <p:txBody>
          <a:bodyPr wrap="square">
            <a:spAutoFit/>
          </a:bodyPr>
          <a:lstStyle/>
          <a:p>
            <a:pPr>
              <a:lnSpc>
                <a:spcPct val="150000"/>
              </a:lnSpc>
            </a:pPr>
            <a:r>
              <a:rPr lang="ja-JP" altLang="en-US" sz="2800" dirty="0">
                <a:solidFill>
                  <a:srgbClr val="008CCF"/>
                </a:solidFill>
              </a:rPr>
              <a:t>会計・人事を変える　</a:t>
            </a:r>
            <a:endParaRPr lang="en-US" altLang="ja-JP" sz="2800" dirty="0">
              <a:solidFill>
                <a:srgbClr val="008CCF"/>
              </a:solidFill>
            </a:endParaRPr>
          </a:p>
          <a:p>
            <a:pPr>
              <a:lnSpc>
                <a:spcPct val="150000"/>
              </a:lnSpc>
            </a:pPr>
            <a:r>
              <a:rPr lang="ja-JP" altLang="en-US" sz="2800" dirty="0">
                <a:solidFill>
                  <a:srgbClr val="008CCF"/>
                </a:solidFill>
              </a:rPr>
              <a:t>もっとやさしく、もっと便利に、</a:t>
            </a:r>
            <a:endParaRPr lang="en-US" altLang="ja-JP" sz="2800" dirty="0">
              <a:solidFill>
                <a:srgbClr val="008CCF"/>
              </a:solidFill>
            </a:endParaRPr>
          </a:p>
          <a:p>
            <a:pPr>
              <a:lnSpc>
                <a:spcPct val="150000"/>
              </a:lnSpc>
            </a:pPr>
            <a:r>
              <a:rPr lang="ja-JP" altLang="en-US" sz="2800" dirty="0">
                <a:solidFill>
                  <a:srgbClr val="008CCF"/>
                </a:solidFill>
              </a:rPr>
              <a:t>もっとクリエイティブに！</a:t>
            </a:r>
          </a:p>
        </p:txBody>
      </p:sp>
      <p:pic>
        <p:nvPicPr>
          <p:cNvPr id="18" name="図 17" descr="QR コード&#10;&#10;AI によって生成されたコンテンツは間違っている可能性があります。">
            <a:extLst>
              <a:ext uri="{FF2B5EF4-FFF2-40B4-BE49-F238E27FC236}">
                <a16:creationId xmlns:a16="http://schemas.microsoft.com/office/drawing/2014/main" id="{C9E16EBD-8FCD-898F-2A7C-C22F36C62C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4068" y="3685118"/>
            <a:ext cx="792088" cy="792088"/>
          </a:xfrm>
          <a:prstGeom prst="rect">
            <a:avLst/>
          </a:prstGeom>
        </p:spPr>
      </p:pic>
    </p:spTree>
    <p:extLst>
      <p:ext uri="{BB962C8B-B14F-4D97-AF65-F5344CB8AC3E}">
        <p14:creationId xmlns:p14="http://schemas.microsoft.com/office/powerpoint/2010/main" val="4019130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78AE49ED-73EF-499C-8307-28EB0E7CF529}" type="slidenum">
              <a:rPr lang="ja-JP" altLang="en-US" smtClean="0"/>
              <a:pPr/>
              <a:t>3</a:t>
            </a:fld>
            <a:endParaRPr lang="ja-JP" altLang="en-US" dirty="0"/>
          </a:p>
        </p:txBody>
      </p:sp>
      <p:sp>
        <p:nvSpPr>
          <p:cNvPr id="5" name="タイトル 4"/>
          <p:cNvSpPr>
            <a:spLocks noGrp="1"/>
          </p:cNvSpPr>
          <p:nvPr>
            <p:ph type="title"/>
          </p:nvPr>
        </p:nvSpPr>
        <p:spPr/>
        <p:txBody>
          <a:bodyPr/>
          <a:lstStyle/>
          <a:p>
            <a:r>
              <a:rPr kumimoji="1" lang="en-US" altLang="ja-JP" sz="3200" b="0" dirty="0">
                <a:solidFill>
                  <a:schemeClr val="accent1"/>
                </a:solidFill>
              </a:rPr>
              <a:t>01</a:t>
            </a:r>
            <a:br>
              <a:rPr kumimoji="1" lang="en-US" altLang="ja-JP" dirty="0"/>
            </a:br>
            <a:r>
              <a:rPr lang="ja-JP" altLang="en-US" dirty="0"/>
              <a:t>手形管理システム</a:t>
            </a:r>
            <a:br>
              <a:rPr lang="en-US" altLang="ja-JP" dirty="0"/>
            </a:br>
            <a:endParaRPr kumimoji="1" lang="ja-JP" altLang="en-US" dirty="0"/>
          </a:p>
        </p:txBody>
      </p:sp>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706330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lang="ja-JP" altLang="en-US" smtClean="0"/>
              <a:pPr/>
              <a:t>4</a:t>
            </a:fld>
            <a:endParaRPr lang="ja-JP" altLang="en-US" dirty="0"/>
          </a:p>
        </p:txBody>
      </p:sp>
      <p:sp>
        <p:nvSpPr>
          <p:cNvPr id="5" name="タイトル 4"/>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テキスト プレースホルダー 5"/>
          <p:cNvSpPr>
            <a:spLocks noGrp="1"/>
          </p:cNvSpPr>
          <p:nvPr>
            <p:ph type="body" sz="quarter" idx="16"/>
          </p:nvPr>
        </p:nvSpPr>
        <p:spPr/>
        <p:txBody>
          <a:bodyPr/>
          <a:lstStyle/>
          <a:p>
            <a:r>
              <a:rPr kumimoji="1" lang="ja-JP" altLang="en-US" dirty="0"/>
              <a:t>システム概要</a:t>
            </a:r>
          </a:p>
        </p:txBody>
      </p:sp>
      <p:sp>
        <p:nvSpPr>
          <p:cNvPr id="7" name="テキスト プレースホルダー 6"/>
          <p:cNvSpPr>
            <a:spLocks noGrp="1"/>
          </p:cNvSpPr>
          <p:nvPr>
            <p:ph type="body" sz="quarter" idx="17"/>
          </p:nvPr>
        </p:nvSpPr>
        <p:spPr/>
        <p:txBody>
          <a:bodyPr/>
          <a:lstStyle/>
          <a:p>
            <a:r>
              <a:rPr lang="en-US" altLang="ja-JP" dirty="0" err="1"/>
              <a:t>SuperStream</a:t>
            </a:r>
            <a:r>
              <a:rPr lang="en-US" altLang="ja-JP" dirty="0"/>
              <a:t>-NX</a:t>
            </a:r>
            <a:r>
              <a:rPr lang="ja-JP" altLang="en-US" dirty="0"/>
              <a:t>（支払管理又は債権管理）支払手形情報または受取手形情報を抽出し、</a:t>
            </a:r>
          </a:p>
          <a:p>
            <a:r>
              <a:rPr lang="ja-JP" altLang="en-US" dirty="0"/>
              <a:t>手形の振出（又は受取）から決済までの手形現物管理を行います</a:t>
            </a:r>
          </a:p>
          <a:p>
            <a:r>
              <a:rPr lang="ja-JP" altLang="en-US" dirty="0"/>
              <a:t>また他システムから手形情報を連携し、同様に手形現物管理を行うことも可能です</a:t>
            </a:r>
          </a:p>
          <a:p>
            <a:endParaRPr kumimoji="1" lang="ja-JP" altLang="en-US" dirty="0"/>
          </a:p>
        </p:txBody>
      </p:sp>
      <p:sp>
        <p:nvSpPr>
          <p:cNvPr id="8" name="AutoShape 5"/>
          <p:cNvSpPr>
            <a:spLocks noChangeArrowheads="1"/>
          </p:cNvSpPr>
          <p:nvPr/>
        </p:nvSpPr>
        <p:spPr bwMode="gray">
          <a:xfrm>
            <a:off x="396949" y="1635646"/>
            <a:ext cx="8386689" cy="1943472"/>
          </a:xfrm>
          <a:prstGeom prst="roundRect">
            <a:avLst>
              <a:gd name="adj" fmla="val 6056"/>
            </a:avLst>
          </a:prstGeom>
          <a:gradFill rotWithShape="1">
            <a:gsLst>
              <a:gs pos="0">
                <a:srgbClr val="FFFFFF">
                  <a:alpha val="39000"/>
                </a:srgbClr>
              </a:gs>
              <a:gs pos="100000">
                <a:srgbClr val="F3F3F3"/>
              </a:gs>
            </a:gsLst>
            <a:lin ang="5400000" scaled="1"/>
          </a:gradFill>
          <a:ln w="9525" algn="ctr">
            <a:solidFill>
              <a:srgbClr val="D3D3D3"/>
            </a:solidFill>
            <a:round/>
            <a:headEnd/>
            <a:tailEnd/>
          </a:ln>
        </p:spPr>
        <p:txBody>
          <a:bodyPr wrap="none" anchor="ctr"/>
          <a:lstStyle/>
          <a:p>
            <a:pPr marL="285750" indent="-285750" algn="ctr" fontAlgn="auto">
              <a:spcBef>
                <a:spcPts val="0"/>
              </a:spcBef>
              <a:spcAft>
                <a:spcPts val="0"/>
              </a:spcAft>
              <a:buClr>
                <a:srgbClr val="00B4ED"/>
              </a:buClr>
              <a:buSzPct val="80000"/>
              <a:buFont typeface="Arial" panose="020B0604020202020204" pitchFamily="34" charset="0"/>
              <a:buChar char="•"/>
              <a:defRPr/>
            </a:pPr>
            <a:endParaRPr kumimoji="0" lang="en-US" altLang="ja-JP" kern="0">
              <a:solidFill>
                <a:srgbClr val="000000"/>
              </a:solidFill>
              <a:latin typeface="メイリオ" pitchFamily="50" charset="-128"/>
              <a:ea typeface="メイリオ" pitchFamily="50" charset="-128"/>
              <a:cs typeface="Arial Unicode MS" pitchFamily="50" charset="-128"/>
            </a:endParaRPr>
          </a:p>
        </p:txBody>
      </p:sp>
      <p:pic>
        <p:nvPicPr>
          <p:cNvPr id="9" name="Picture 17" descr="j0439824"/>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7020793" y="2679972"/>
            <a:ext cx="792163" cy="792163"/>
          </a:xfrm>
          <a:prstGeom prst="rect">
            <a:avLst/>
          </a:prstGeom>
          <a:noFill/>
          <a:ln w="9525">
            <a:noFill/>
            <a:miter lim="800000"/>
            <a:headEnd/>
            <a:tailEnd/>
          </a:ln>
        </p:spPr>
      </p:pic>
      <p:sp>
        <p:nvSpPr>
          <p:cNvPr id="10" name="テキスト ボックス 9"/>
          <p:cNvSpPr txBox="1"/>
          <p:nvPr/>
        </p:nvSpPr>
        <p:spPr>
          <a:xfrm>
            <a:off x="144537" y="3543486"/>
            <a:ext cx="2771775" cy="1368425"/>
          </a:xfrm>
          <a:prstGeom prst="rect">
            <a:avLst/>
          </a:prstGeom>
        </p:spPr>
        <p:txBody>
          <a:bodyPr lIns="0" tIns="0" rIns="0" bIns="0">
            <a:normAutofit/>
          </a:bodyPr>
          <a:lstStyle/>
          <a:p>
            <a:pPr fontAlgn="auto">
              <a:lnSpc>
                <a:spcPts val="2800"/>
              </a:lnSpc>
              <a:spcAft>
                <a:spcPts val="0"/>
              </a:spcAft>
              <a:defRPr/>
            </a:pPr>
            <a:endParaRPr lang="ja-JP" altLang="en-US" sz="2400" dirty="0">
              <a:latin typeface="+mj-lt"/>
              <a:ea typeface="+mj-ea"/>
              <a:cs typeface="+mj-cs"/>
            </a:endParaRPr>
          </a:p>
        </p:txBody>
      </p:sp>
      <p:sp>
        <p:nvSpPr>
          <p:cNvPr id="11" name="テキスト ボックス 10"/>
          <p:cNvSpPr txBox="1"/>
          <p:nvPr/>
        </p:nvSpPr>
        <p:spPr>
          <a:xfrm>
            <a:off x="755725" y="1707183"/>
            <a:ext cx="7273925" cy="1944687"/>
          </a:xfrm>
          <a:prstGeom prst="rect">
            <a:avLst/>
          </a:prstGeom>
        </p:spPr>
        <p:txBody>
          <a:bodyPr lIns="0" tIns="0" rIns="0" bIns="0"/>
          <a:lstStyle/>
          <a:p>
            <a:pPr>
              <a:lnSpc>
                <a:spcPct val="110000"/>
              </a:lnSpc>
              <a:defRPr/>
            </a:pPr>
            <a:r>
              <a:rPr lang="ja-JP" altLang="en-US" sz="1100" dirty="0">
                <a:latin typeface="メイリオ" pitchFamily="50" charset="-128"/>
                <a:ea typeface="メイリオ" pitchFamily="50" charset="-128"/>
              </a:rPr>
              <a:t>本システムでは手形情報を以下から取得又は入力します。</a:t>
            </a:r>
            <a:endParaRPr lang="en-US" altLang="ja-JP" sz="1100" dirty="0">
              <a:latin typeface="メイリオ" pitchFamily="50" charset="-128"/>
              <a:ea typeface="メイリオ" pitchFamily="50" charset="-128"/>
            </a:endParaRPr>
          </a:p>
          <a:p>
            <a:pPr>
              <a:lnSpc>
                <a:spcPct val="110000"/>
              </a:lnSpc>
              <a:defRPr/>
            </a:pPr>
            <a:endParaRPr lang="en-US" altLang="ja-JP" sz="600" dirty="0">
              <a:latin typeface="メイリオ" pitchFamily="50" charset="-128"/>
              <a:ea typeface="メイリオ" pitchFamily="50" charset="-128"/>
            </a:endParaRPr>
          </a:p>
          <a:p>
            <a:pPr>
              <a:lnSpc>
                <a:spcPct val="110000"/>
              </a:lnSpc>
              <a:defRPr/>
            </a:pPr>
            <a:r>
              <a:rPr lang="ja-JP" altLang="en-US" sz="1100" dirty="0">
                <a:solidFill>
                  <a:schemeClr val="accent6"/>
                </a:solidFill>
                <a:latin typeface="メイリオ" pitchFamily="50" charset="-128"/>
                <a:ea typeface="メイリオ" pitchFamily="50" charset="-128"/>
              </a:rPr>
              <a:t>受取手形管理</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①　</a:t>
            </a:r>
            <a:r>
              <a:rPr lang="en-US" altLang="ja-JP" sz="1100" dirty="0">
                <a:solidFill>
                  <a:schemeClr val="accent6"/>
                </a:solidFill>
                <a:latin typeface="メイリオ" pitchFamily="50" charset="-128"/>
                <a:ea typeface="メイリオ" pitchFamily="50" charset="-128"/>
              </a:rPr>
              <a:t>SuperStream-NX</a:t>
            </a:r>
            <a:r>
              <a:rPr lang="ja-JP" altLang="en-US" sz="1100" dirty="0">
                <a:solidFill>
                  <a:schemeClr val="accent6"/>
                </a:solidFill>
                <a:latin typeface="メイリオ" pitchFamily="50" charset="-128"/>
                <a:ea typeface="メイリオ" pitchFamily="50" charset="-128"/>
              </a:rPr>
              <a:t>（債権管理）入金データから抽出</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②　専用ワークテーブルから取得（受取手形データの書き込みは他システムで処理）</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6"/>
                </a:solidFill>
                <a:latin typeface="メイリオ" pitchFamily="50" charset="-128"/>
                <a:ea typeface="メイリオ" pitchFamily="50" charset="-128"/>
              </a:rPr>
              <a:t>　　③　画面での入力</a:t>
            </a:r>
            <a:endParaRPr lang="en-US" altLang="ja-JP" sz="1100" dirty="0">
              <a:solidFill>
                <a:schemeClr val="accent6"/>
              </a:solidFill>
              <a:latin typeface="メイリオ" pitchFamily="50" charset="-128"/>
              <a:ea typeface="メイリオ" pitchFamily="50" charset="-128"/>
            </a:endParaRPr>
          </a:p>
          <a:p>
            <a:pPr>
              <a:lnSpc>
                <a:spcPct val="110000"/>
              </a:lnSpc>
              <a:buFont typeface="Wingdings 2" pitchFamily="18" charset="2"/>
              <a:buNone/>
              <a:defRPr/>
            </a:pPr>
            <a:endParaRPr lang="en-US" altLang="ja-JP" sz="300" dirty="0">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支払手形管理</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①　</a:t>
            </a:r>
            <a:r>
              <a:rPr lang="en-US" altLang="ja-JP" sz="1100" dirty="0">
                <a:solidFill>
                  <a:schemeClr val="accent5"/>
                </a:solidFill>
                <a:latin typeface="メイリオ" pitchFamily="50" charset="-128"/>
                <a:ea typeface="メイリオ" pitchFamily="50" charset="-128"/>
              </a:rPr>
              <a:t>SuperStream-NX</a:t>
            </a:r>
            <a:r>
              <a:rPr lang="ja-JP" altLang="en-US" sz="1100" dirty="0">
                <a:solidFill>
                  <a:schemeClr val="accent5"/>
                </a:solidFill>
                <a:latin typeface="メイリオ" pitchFamily="50" charset="-128"/>
                <a:ea typeface="メイリオ" pitchFamily="50" charset="-128"/>
              </a:rPr>
              <a:t>（支払管理）支払確定データから抽出</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②　専用ワークテーブルから取得（支払手形データの書き込みは他システムで処理）</a:t>
            </a:r>
            <a:endParaRPr lang="en-US" altLang="ja-JP" sz="1100" dirty="0">
              <a:solidFill>
                <a:schemeClr val="accent5"/>
              </a:solidFill>
              <a:latin typeface="メイリオ" pitchFamily="50" charset="-128"/>
              <a:ea typeface="メイリオ" pitchFamily="50" charset="-128"/>
            </a:endParaRPr>
          </a:p>
          <a:p>
            <a:pPr>
              <a:lnSpc>
                <a:spcPct val="110000"/>
              </a:lnSpc>
              <a:buFont typeface="Wingdings 2" pitchFamily="18" charset="2"/>
              <a:buNone/>
              <a:defRPr/>
            </a:pPr>
            <a:r>
              <a:rPr lang="ja-JP" altLang="en-US" sz="1100" dirty="0">
                <a:solidFill>
                  <a:schemeClr val="accent5"/>
                </a:solidFill>
                <a:latin typeface="メイリオ" pitchFamily="50" charset="-128"/>
                <a:ea typeface="メイリオ" pitchFamily="50" charset="-128"/>
              </a:rPr>
              <a:t>　　③　画面での入力</a:t>
            </a:r>
            <a:endParaRPr lang="en-US" altLang="ja-JP" sz="1100" dirty="0">
              <a:solidFill>
                <a:schemeClr val="accent5"/>
              </a:solidFill>
              <a:latin typeface="メイリオ" pitchFamily="50" charset="-128"/>
              <a:ea typeface="メイリオ" pitchFamily="50" charset="-128"/>
            </a:endParaRPr>
          </a:p>
        </p:txBody>
      </p:sp>
      <p:pic>
        <p:nvPicPr>
          <p:cNvPr id="12" name="Picture 3" descr="C:\Users\shien\AppData\Local\Microsoft\Windows\Temporary Internet Files\Content.IE5\91G7FDP2\MC900431603[1].PNG"/>
          <p:cNvPicPr>
            <a:picLocks noChangeAspect="1" noChangeArrowheads="1"/>
          </p:cNvPicPr>
          <p:nvPr/>
        </p:nvPicPr>
        <p:blipFill>
          <a:blip r:embed="rId3" cstate="print"/>
          <a:srcRect/>
          <a:stretch>
            <a:fillRect/>
          </a:stretch>
        </p:blipFill>
        <p:spPr bwMode="auto">
          <a:xfrm>
            <a:off x="6732662" y="1671824"/>
            <a:ext cx="785813" cy="785812"/>
          </a:xfrm>
          <a:prstGeom prst="rect">
            <a:avLst/>
          </a:prstGeom>
          <a:noFill/>
          <a:ln w="9525">
            <a:noFill/>
            <a:miter lim="800000"/>
            <a:headEnd/>
            <a:tailEnd/>
          </a:ln>
        </p:spPr>
      </p:pic>
      <p:sp>
        <p:nvSpPr>
          <p:cNvPr id="13" name="WordArt 9"/>
          <p:cNvSpPr>
            <a:spLocks noChangeArrowheads="1" noChangeShapeType="1" noTextEdit="1"/>
          </p:cNvSpPr>
          <p:nvPr/>
        </p:nvSpPr>
        <p:spPr bwMode="auto">
          <a:xfrm>
            <a:off x="5940500" y="1806761"/>
            <a:ext cx="682625" cy="220663"/>
          </a:xfrm>
          <a:prstGeom prst="rect">
            <a:avLst/>
          </a:prstGeom>
        </p:spPr>
        <p:txBody>
          <a:bodyPr wrap="none" fromWordArt="1">
            <a:prstTxWarp prst="textCanDown">
              <a:avLst>
                <a:gd name="adj" fmla="val 33333"/>
              </a:avLst>
            </a:prstTxWarp>
          </a:bodyPr>
          <a:lstStyle/>
          <a:p>
            <a:pPr algn="ctr"/>
            <a:r>
              <a:rPr lang="ja-JP" altLang="en-US" sz="3600" kern="10">
                <a:ln w="9525">
                  <a:noFill/>
                  <a:round/>
                  <a:headEnd/>
                  <a:tailEnd/>
                </a:ln>
                <a:solidFill>
                  <a:srgbClr val="FFFFFF"/>
                </a:solidFill>
                <a:latin typeface="メイリオ"/>
                <a:ea typeface="メイリオ"/>
                <a:cs typeface="メイリオ"/>
              </a:rPr>
              <a:t>信託データ</a:t>
            </a:r>
          </a:p>
        </p:txBody>
      </p:sp>
      <p:sp>
        <p:nvSpPr>
          <p:cNvPr id="14" name="角丸四角形 13"/>
          <p:cNvSpPr/>
          <p:nvPr/>
        </p:nvSpPr>
        <p:spPr>
          <a:xfrm>
            <a:off x="404494" y="3614477"/>
            <a:ext cx="1800225" cy="311328"/>
          </a:xfrm>
          <a:prstGeom prst="roundRect">
            <a:avLst/>
          </a:prstGeom>
          <a:solidFill>
            <a:srgbClr val="54C2F0"/>
          </a:solidFill>
          <a:ln>
            <a:noFill/>
          </a:ln>
          <a:effectLst>
            <a:outerShdw dist="23000" sx="1000" sy="1000" rotWithShape="0">
              <a:srgbClr val="000000"/>
            </a:outerShdw>
          </a:effectLst>
        </p:spPr>
        <p:style>
          <a:lnRef idx="1">
            <a:schemeClr val="accent4"/>
          </a:lnRef>
          <a:fillRef idx="3">
            <a:schemeClr val="accent4"/>
          </a:fillRef>
          <a:effectRef idx="2">
            <a:schemeClr val="accent4"/>
          </a:effectRef>
          <a:fontRef idx="minor">
            <a:schemeClr val="lt1"/>
          </a:fontRef>
        </p:style>
        <p:txBody>
          <a:bodyPr bIns="0" anchor="ctr"/>
          <a:lstStyle/>
          <a:p>
            <a:pPr algn="ctr">
              <a:defRPr/>
            </a:pPr>
            <a:r>
              <a:rPr lang="ja-JP" altLang="en-US" sz="1600" dirty="0">
                <a:latin typeface="メイリオ" pitchFamily="50" charset="-128"/>
                <a:ea typeface="メイリオ" pitchFamily="50" charset="-128"/>
              </a:rPr>
              <a:t>その他の機能</a:t>
            </a:r>
          </a:p>
        </p:txBody>
      </p:sp>
      <p:sp>
        <p:nvSpPr>
          <p:cNvPr id="15" name="コンテンツ プレースホルダ 2"/>
          <p:cNvSpPr txBox="1">
            <a:spLocks/>
          </p:cNvSpPr>
          <p:nvPr/>
        </p:nvSpPr>
        <p:spPr>
          <a:xfrm>
            <a:off x="404494" y="3863727"/>
            <a:ext cx="8640484" cy="1872208"/>
          </a:xfrm>
          <a:prstGeom prst="rect">
            <a:avLst/>
          </a:prstGeom>
        </p:spPr>
        <p:txBody>
          <a:bodyPr lIns="0" tIns="0" rIns="0" bIns="0"/>
          <a:lstStyle/>
          <a:p>
            <a:pPr marL="285750" indent="-285750" fontAlgn="ctr">
              <a:lnSpc>
                <a:spcPct val="90000"/>
              </a:lnSpc>
              <a:spcBef>
                <a:spcPct val="20000"/>
              </a:spcBef>
              <a:spcAft>
                <a:spcPts val="0"/>
              </a:spcAft>
              <a:buClr>
                <a:srgbClr val="54C2F0"/>
              </a:buClr>
              <a:buSzPct val="75000"/>
              <a:buFont typeface="Wingdings" panose="05000000000000000000" pitchFamily="2" charset="2"/>
              <a:buChar char="n"/>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171450" indent="-171450" fontAlgn="ctr">
              <a:lnSpc>
                <a:spcPct val="90000"/>
              </a:lnSpc>
              <a:spcBef>
                <a:spcPct val="20000"/>
              </a:spcBef>
              <a:spcAft>
                <a:spcPts val="0"/>
              </a:spcAft>
              <a:buClr>
                <a:srgbClr val="54C2F0"/>
              </a:buClr>
              <a:buSzPct val="100000"/>
              <a:buFont typeface="Wingdings" panose="05000000000000000000" pitchFamily="2" charset="2"/>
              <a:buChar char="n"/>
              <a:defRPr/>
            </a:pPr>
            <a:r>
              <a:rPr lang="ja-JP" altLang="en-US" sz="1200" dirty="0">
                <a:latin typeface="メイリオ" pitchFamily="50" charset="-128"/>
                <a:ea typeface="メイリオ" pitchFamily="50" charset="-128"/>
                <a:cs typeface="メイリオ" pitchFamily="50" charset="-128"/>
              </a:rPr>
              <a:t> 勘定科目マスタ、会計部門マスタ等、</a:t>
            </a:r>
            <a:r>
              <a:rPr lang="en-US" altLang="ja-JP" sz="1200" dirty="0">
                <a:latin typeface="メイリオ" pitchFamily="50" charset="-128"/>
                <a:ea typeface="メイリオ" pitchFamily="50" charset="-128"/>
                <a:cs typeface="メイリオ" pitchFamily="50" charset="-128"/>
              </a:rPr>
              <a:t>SuperStream-NX</a:t>
            </a:r>
            <a:r>
              <a:rPr lang="ja-JP" altLang="en-US" sz="1200" dirty="0">
                <a:latin typeface="メイリオ" pitchFamily="50" charset="-128"/>
                <a:ea typeface="メイリオ" pitchFamily="50" charset="-128"/>
                <a:cs typeface="メイリオ" pitchFamily="50" charset="-128"/>
              </a:rPr>
              <a:t> 統合会計で設定したマスタは本システムでそのまま使用できます</a:t>
            </a:r>
            <a:endParaRPr lang="en-US" altLang="ja-JP" sz="1200" dirty="0">
              <a:latin typeface="メイリオ" pitchFamily="50" charset="-128"/>
              <a:ea typeface="メイリオ" pitchFamily="50" charset="-128"/>
              <a:cs typeface="メイリオ" pitchFamily="50" charset="-128"/>
            </a:endParaRPr>
          </a:p>
          <a:p>
            <a:pPr marL="171450" indent="-171450" fontAlgn="ctr">
              <a:lnSpc>
                <a:spcPct val="90000"/>
              </a:lnSpc>
              <a:spcBef>
                <a:spcPct val="20000"/>
              </a:spcBef>
              <a:spcAft>
                <a:spcPts val="0"/>
              </a:spcAft>
              <a:buClr>
                <a:srgbClr val="54C2F0"/>
              </a:buClr>
              <a:buSzPct val="100000"/>
              <a:buFont typeface="Wingdings" panose="05000000000000000000" pitchFamily="2" charset="2"/>
              <a:buChar char="n"/>
              <a:defRPr/>
            </a:pPr>
            <a:r>
              <a:rPr lang="ja-JP" altLang="en-US" sz="1200" dirty="0">
                <a:latin typeface="メイリオ" pitchFamily="50" charset="-128"/>
                <a:ea typeface="メイリオ" pitchFamily="50" charset="-128"/>
                <a:cs typeface="メイリオ" pitchFamily="50" charset="-128"/>
              </a:rPr>
              <a:t> 手形の現物管理（発生、移動、顛末、決済）に伴って発生する伝票は</a:t>
            </a:r>
            <a:r>
              <a:rPr lang="en-US" altLang="ja-JP" sz="1200" dirty="0">
                <a:latin typeface="メイリオ" pitchFamily="50" charset="-128"/>
                <a:ea typeface="メイリオ" pitchFamily="50" charset="-128"/>
                <a:cs typeface="メイリオ" pitchFamily="50" charset="-128"/>
              </a:rPr>
              <a:t>SuperStream-NX</a:t>
            </a:r>
            <a:r>
              <a:rPr lang="ja-JP" altLang="en-US" sz="1200" dirty="0">
                <a:latin typeface="メイリオ" pitchFamily="50" charset="-128"/>
                <a:ea typeface="メイリオ" pitchFamily="50" charset="-128"/>
                <a:cs typeface="メイリオ" pitchFamily="50" charset="-128"/>
              </a:rPr>
              <a:t> 統合会計にそのまま連携可能な</a:t>
            </a:r>
            <a:endParaRPr lang="en-US" altLang="ja-JP" sz="1200" dirty="0">
              <a:latin typeface="メイリオ" pitchFamily="50" charset="-128"/>
              <a:ea typeface="メイリオ" pitchFamily="50" charset="-128"/>
              <a:cs typeface="メイリオ" pitchFamily="50" charset="-128"/>
            </a:endParaRPr>
          </a:p>
          <a:p>
            <a:pPr fontAlgn="ctr">
              <a:lnSpc>
                <a:spcPct val="90000"/>
              </a:lnSpc>
              <a:spcBef>
                <a:spcPct val="20000"/>
              </a:spcBef>
              <a:spcAft>
                <a:spcPts val="0"/>
              </a:spcAft>
              <a:buClr>
                <a:srgbClr val="54C2F0"/>
              </a:buClr>
              <a:buSzPct val="75000"/>
              <a:defRPr/>
            </a:pPr>
            <a:r>
              <a:rPr lang="en-US" altLang="ja-JP" sz="1200" dirty="0">
                <a:latin typeface="メイリオ" pitchFamily="50" charset="-128"/>
                <a:ea typeface="メイリオ" pitchFamily="50" charset="-128"/>
                <a:cs typeface="メイリオ" pitchFamily="50" charset="-128"/>
              </a:rPr>
              <a:t>    </a:t>
            </a:r>
            <a:r>
              <a:rPr lang="ja-JP" altLang="en-US" sz="1200" dirty="0">
                <a:latin typeface="メイリオ" pitchFamily="50" charset="-128"/>
                <a:ea typeface="メイリオ" pitchFamily="50" charset="-128"/>
                <a:cs typeface="メイリオ" pitchFamily="50" charset="-128"/>
              </a:rPr>
              <a:t>仕訳情報を出力する、もしくは直接連携することが可能です</a:t>
            </a:r>
            <a:endParaRPr lang="en-US" altLang="ja-JP" sz="1200" dirty="0">
              <a:latin typeface="メイリオ" pitchFamily="50" charset="-128"/>
              <a:ea typeface="メイリオ" pitchFamily="50" charset="-128"/>
              <a:cs typeface="メイリオ" pitchFamily="50" charset="-128"/>
            </a:endParaRPr>
          </a:p>
          <a:p>
            <a:pPr marL="171450" indent="-171450" fontAlgn="ctr">
              <a:lnSpc>
                <a:spcPct val="90000"/>
              </a:lnSpc>
              <a:spcBef>
                <a:spcPct val="20000"/>
              </a:spcBef>
              <a:spcAft>
                <a:spcPts val="0"/>
              </a:spcAft>
              <a:buClr>
                <a:srgbClr val="54C2F0"/>
              </a:buClr>
              <a:buSzPct val="100000"/>
              <a:buFont typeface="Wingdings" panose="05000000000000000000" pitchFamily="2" charset="2"/>
              <a:buChar char="n"/>
              <a:defRPr/>
            </a:pPr>
            <a:r>
              <a:rPr lang="ja-JP" altLang="en-US" sz="1200" dirty="0">
                <a:latin typeface="メイリオ" pitchFamily="50" charset="-128"/>
                <a:ea typeface="メイリオ" pitchFamily="50" charset="-128"/>
                <a:cs typeface="メイリオ" pitchFamily="50" charset="-128"/>
              </a:rPr>
              <a:t> 各入力状態を帳票（ＰＤＦ）を出力して確認できます</a:t>
            </a:r>
            <a:endParaRPr lang="en-US" altLang="ja-JP" sz="1200" dirty="0">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defRPr/>
            </a:pPr>
            <a:endParaRPr lang="en-US" altLang="ja-JP" sz="1300" dirty="0">
              <a:solidFill>
                <a:schemeClr val="accent1"/>
              </a:solidFill>
              <a:latin typeface="メイリオ" pitchFamily="50" charset="-128"/>
              <a:ea typeface="メイリオ" pitchFamily="50" charset="-128"/>
              <a:cs typeface="メイリオ" pitchFamily="50" charset="-128"/>
            </a:endParaRPr>
          </a:p>
          <a:p>
            <a:pPr marL="216000" indent="-216000" fontAlgn="ctr">
              <a:lnSpc>
                <a:spcPct val="90000"/>
              </a:lnSpc>
              <a:spcBef>
                <a:spcPct val="20000"/>
              </a:spcBef>
              <a:spcAft>
                <a:spcPts val="0"/>
              </a:spcAft>
              <a:buClr>
                <a:schemeClr val="accent1">
                  <a:lumMod val="20000"/>
                  <a:lumOff val="80000"/>
                </a:schemeClr>
              </a:buClr>
              <a:buSzPct val="75000"/>
              <a:buFont typeface="Wingdings 2" pitchFamily="18" charset="2"/>
              <a:buNone/>
              <a:defRPr/>
            </a:pPr>
            <a:endParaRPr lang="en-US" altLang="ja-JP" sz="12300" dirty="0">
              <a:solidFill>
                <a:schemeClr val="accent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825760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5</a:t>
            </a:fld>
            <a:endParaRPr kumimoji="1" lang="ja-JP" altLang="en-US" dirty="0"/>
          </a:p>
        </p:txBody>
      </p:sp>
      <p:sp>
        <p:nvSpPr>
          <p:cNvPr id="3" name="タイトル 2"/>
          <p:cNvSpPr>
            <a:spLocks noGrp="1"/>
          </p:cNvSpPr>
          <p:nvPr>
            <p:ph type="title"/>
          </p:nvPr>
        </p:nvSpPr>
        <p:spPr/>
        <p:txBody>
          <a:bodyPr/>
          <a:lstStyle/>
          <a:p>
            <a:r>
              <a:rPr lang="ja-JP" altLang="en-US" dirty="0"/>
              <a:t>手形管理システムフロー</a:t>
            </a:r>
            <a:endParaRPr kumimoji="1" lang="ja-JP" altLang="en-US" dirty="0"/>
          </a:p>
        </p:txBody>
      </p:sp>
      <p:sp>
        <p:nvSpPr>
          <p:cNvPr id="4" name="フッター プレースホルダー 3"/>
          <p:cNvSpPr>
            <a:spLocks noGrp="1"/>
          </p:cNvSpPr>
          <p:nvPr>
            <p:ph type="ftr" sz="quarter" idx="3"/>
          </p:nvPr>
        </p:nvSpPr>
        <p:spPr>
          <a:xfrm>
            <a:off x="198000" y="4985900"/>
            <a:ext cx="2160000" cy="135000"/>
          </a:xfrm>
        </p:spPr>
        <p:txBody>
          <a:bodyPr/>
          <a:lstStyle/>
          <a:p>
            <a:r>
              <a:rPr lang="en-US" altLang="ja-JP" dirty="0"/>
              <a:t>©Canon IT Solutions Inc.  All rights reserved.</a:t>
            </a:r>
            <a:endParaRPr lang="ja-JP" altLang="en-US" dirty="0"/>
          </a:p>
        </p:txBody>
      </p:sp>
      <p:sp>
        <p:nvSpPr>
          <p:cNvPr id="49" name="テキスト プレースホルダー 48"/>
          <p:cNvSpPr>
            <a:spLocks noGrp="1"/>
          </p:cNvSpPr>
          <p:nvPr>
            <p:ph type="body" sz="quarter" idx="16"/>
          </p:nvPr>
        </p:nvSpPr>
        <p:spPr/>
        <p:txBody>
          <a:bodyPr/>
          <a:lstStyle/>
          <a:p>
            <a:r>
              <a:rPr kumimoji="1" lang="ja-JP" altLang="en-US" dirty="0"/>
              <a:t>システム全体フロー</a:t>
            </a:r>
          </a:p>
        </p:txBody>
      </p:sp>
      <p:sp>
        <p:nvSpPr>
          <p:cNvPr id="50" name="テキスト プレースホルダー 49"/>
          <p:cNvSpPr>
            <a:spLocks noGrp="1"/>
          </p:cNvSpPr>
          <p:nvPr>
            <p:ph type="body" sz="quarter" idx="17"/>
          </p:nvPr>
        </p:nvSpPr>
        <p:spPr/>
        <p:txBody>
          <a:bodyPr/>
          <a:lstStyle/>
          <a:p>
            <a:endParaRPr kumimoji="1" lang="ja-JP" altLang="en-US"/>
          </a:p>
        </p:txBody>
      </p:sp>
      <p:sp>
        <p:nvSpPr>
          <p:cNvPr id="5" name="AutoShape 5"/>
          <p:cNvSpPr>
            <a:spLocks noChangeArrowheads="1"/>
          </p:cNvSpPr>
          <p:nvPr/>
        </p:nvSpPr>
        <p:spPr bwMode="gray">
          <a:xfrm>
            <a:off x="250825" y="1024324"/>
            <a:ext cx="4249738" cy="3417299"/>
          </a:xfrm>
          <a:prstGeom prst="roundRect">
            <a:avLst>
              <a:gd name="adj" fmla="val 6056"/>
            </a:avLst>
          </a:prstGeom>
          <a:noFill/>
          <a:ln w="6350" algn="ctr">
            <a:solidFill>
              <a:srgbClr val="FF99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6" name="AutoShape 12"/>
          <p:cNvSpPr>
            <a:spLocks noChangeArrowheads="1"/>
          </p:cNvSpPr>
          <p:nvPr/>
        </p:nvSpPr>
        <p:spPr bwMode="auto">
          <a:xfrm>
            <a:off x="224963" y="886803"/>
            <a:ext cx="4286250" cy="288925"/>
          </a:xfrm>
          <a:prstGeom prst="flowChartAlternateProcess">
            <a:avLst/>
          </a:prstGeom>
          <a:solidFill>
            <a:srgbClr val="EE5500"/>
          </a:solidFill>
          <a:ln w="9525" cap="flat" cmpd="sng" algn="ctr">
            <a:solidFill>
              <a:srgbClr val="EE5500"/>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dirty="0">
                <a:solidFill>
                  <a:srgbClr val="FFFFFF"/>
                </a:solidFill>
                <a:cs typeface="メイリオ" panose="020B0604030504040204" pitchFamily="50" charset="-128"/>
              </a:rPr>
              <a:t>受取手形管理</a:t>
            </a:r>
          </a:p>
        </p:txBody>
      </p:sp>
      <p:sp>
        <p:nvSpPr>
          <p:cNvPr id="7" name="Oval 13"/>
          <p:cNvSpPr>
            <a:spLocks noChangeArrowheads="1"/>
          </p:cNvSpPr>
          <p:nvPr/>
        </p:nvSpPr>
        <p:spPr bwMode="auto">
          <a:xfrm>
            <a:off x="2998662" y="1274666"/>
            <a:ext cx="1285875" cy="361088"/>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000" kern="0" dirty="0">
                <a:solidFill>
                  <a:prstClr val="white"/>
                </a:solidFill>
                <a:cs typeface="メイリオ" panose="020B0604030504040204" pitchFamily="50" charset="-128"/>
              </a:rPr>
              <a:t>受取手形入力</a:t>
            </a:r>
          </a:p>
        </p:txBody>
      </p:sp>
      <p:sp>
        <p:nvSpPr>
          <p:cNvPr id="8" name="Oval 18"/>
          <p:cNvSpPr>
            <a:spLocks noChangeArrowheads="1"/>
          </p:cNvSpPr>
          <p:nvPr/>
        </p:nvSpPr>
        <p:spPr bwMode="auto">
          <a:xfrm>
            <a:off x="622176" y="1971627"/>
            <a:ext cx="3733800" cy="31313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受取手形情報承認</a:t>
            </a:r>
          </a:p>
        </p:txBody>
      </p:sp>
      <p:sp>
        <p:nvSpPr>
          <p:cNvPr id="9" name="AutoShape 19"/>
          <p:cNvSpPr>
            <a:spLocks noChangeArrowheads="1"/>
          </p:cNvSpPr>
          <p:nvPr/>
        </p:nvSpPr>
        <p:spPr bwMode="auto">
          <a:xfrm>
            <a:off x="974070" y="1723770"/>
            <a:ext cx="287337"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0" name="円柱 9"/>
          <p:cNvSpPr/>
          <p:nvPr/>
        </p:nvSpPr>
        <p:spPr>
          <a:xfrm>
            <a:off x="622176" y="1203228"/>
            <a:ext cx="804862"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11" name="AutoShape 19"/>
          <p:cNvSpPr>
            <a:spLocks noChangeArrowheads="1"/>
          </p:cNvSpPr>
          <p:nvPr/>
        </p:nvSpPr>
        <p:spPr bwMode="auto">
          <a:xfrm rot="10800000">
            <a:off x="1683164" y="2901555"/>
            <a:ext cx="288925" cy="285879"/>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2" name="AutoShape 12"/>
          <p:cNvSpPr>
            <a:spLocks noChangeArrowheads="1"/>
          </p:cNvSpPr>
          <p:nvPr/>
        </p:nvSpPr>
        <p:spPr bwMode="auto">
          <a:xfrm>
            <a:off x="4572000" y="885600"/>
            <a:ext cx="4286250" cy="288925"/>
          </a:xfrm>
          <a:prstGeom prst="flowChartAlternateProcess">
            <a:avLst/>
          </a:prstGeom>
          <a:solidFill>
            <a:srgbClr val="77A233"/>
          </a:solidFill>
          <a:ln w="9525" cap="flat" cmpd="sng" algn="ctr">
            <a:solidFill>
              <a:srgbClr val="77A233"/>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a:solidFill>
                  <a:srgbClr val="FFFFFF"/>
                </a:solidFill>
                <a:cs typeface="メイリオ" pitchFamily="50" charset="-128"/>
              </a:rPr>
              <a:t>支払手形管理</a:t>
            </a:r>
          </a:p>
        </p:txBody>
      </p:sp>
      <p:sp>
        <p:nvSpPr>
          <p:cNvPr id="13" name="AutoShape 5"/>
          <p:cNvSpPr>
            <a:spLocks noChangeArrowheads="1"/>
          </p:cNvSpPr>
          <p:nvPr/>
        </p:nvSpPr>
        <p:spPr bwMode="gray">
          <a:xfrm>
            <a:off x="4572000" y="1024324"/>
            <a:ext cx="4249738" cy="3424256"/>
          </a:xfrm>
          <a:prstGeom prst="roundRect">
            <a:avLst>
              <a:gd name="adj" fmla="val 6056"/>
            </a:avLst>
          </a:prstGeom>
          <a:noFill/>
          <a:ln w="6350" algn="ctr">
            <a:solidFill>
              <a:srgbClr val="77A2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14" name="フローチャート : 代替処理 18"/>
          <p:cNvSpPr/>
          <p:nvPr/>
        </p:nvSpPr>
        <p:spPr>
          <a:xfrm>
            <a:off x="1546100" y="1274665"/>
            <a:ext cx="1285875" cy="370671"/>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dirty="0" err="1">
                <a:solidFill>
                  <a:srgbClr val="FFFFFF"/>
                </a:solidFill>
                <a:cs typeface="メイリオ" panose="020B0604030504040204" pitchFamily="50" charset="-128"/>
              </a:rPr>
              <a:t>SuperStream</a:t>
            </a:r>
            <a:r>
              <a:rPr kumimoji="0" lang="en-US" altLang="ja-JP" sz="1000" kern="0" dirty="0">
                <a:solidFill>
                  <a:srgbClr val="FFFFFF"/>
                </a:solidFill>
                <a:cs typeface="メイリオ" panose="020B0604030504040204" pitchFamily="50" charset="-128"/>
              </a:rPr>
              <a:t>-NX</a:t>
            </a:r>
          </a:p>
          <a:p>
            <a:pPr algn="ctr" fontAlgn="base">
              <a:spcBef>
                <a:spcPct val="0"/>
              </a:spcBef>
              <a:spcAft>
                <a:spcPct val="0"/>
              </a:spcAft>
              <a:defRPr/>
            </a:pPr>
            <a:r>
              <a:rPr kumimoji="0" lang="ja-JP" altLang="en-US" sz="1000" kern="0" dirty="0">
                <a:solidFill>
                  <a:srgbClr val="FFFFFF"/>
                </a:solidFill>
                <a:cs typeface="メイリオ" panose="020B0604030504040204" pitchFamily="50" charset="-128"/>
              </a:rPr>
              <a:t>債権管理</a:t>
            </a:r>
            <a:endParaRPr kumimoji="0" lang="en-US" altLang="ja-JP" sz="1000" kern="0" dirty="0">
              <a:solidFill>
                <a:srgbClr val="FFFFFF"/>
              </a:solidFill>
              <a:cs typeface="メイリオ" panose="020B0604030504040204" pitchFamily="50" charset="-128"/>
            </a:endParaRPr>
          </a:p>
        </p:txBody>
      </p:sp>
      <p:sp>
        <p:nvSpPr>
          <p:cNvPr id="15" name="AutoShape 19"/>
          <p:cNvSpPr>
            <a:spLocks noChangeArrowheads="1"/>
          </p:cNvSpPr>
          <p:nvPr/>
        </p:nvSpPr>
        <p:spPr bwMode="auto">
          <a:xfrm>
            <a:off x="2122362"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6" name="AutoShape 19"/>
          <p:cNvSpPr>
            <a:spLocks noChangeArrowheads="1"/>
          </p:cNvSpPr>
          <p:nvPr/>
        </p:nvSpPr>
        <p:spPr bwMode="auto">
          <a:xfrm>
            <a:off x="3507846"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7" name="円柱 16"/>
          <p:cNvSpPr/>
          <p:nvPr/>
        </p:nvSpPr>
        <p:spPr>
          <a:xfrm>
            <a:off x="1000124" y="2558294"/>
            <a:ext cx="2786063" cy="343379"/>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受取手形データ</a:t>
            </a:r>
          </a:p>
        </p:txBody>
      </p:sp>
      <p:sp>
        <p:nvSpPr>
          <p:cNvPr id="18" name="Oval 13"/>
          <p:cNvSpPr>
            <a:spLocks noChangeArrowheads="1"/>
          </p:cNvSpPr>
          <p:nvPr/>
        </p:nvSpPr>
        <p:spPr bwMode="auto">
          <a:xfrm>
            <a:off x="2465841" y="3180461"/>
            <a:ext cx="1785938" cy="327066"/>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受取手形顛末入力</a:t>
            </a:r>
            <a:endParaRPr kumimoji="0" lang="ja-JP" altLang="en-US" sz="1400" kern="0" dirty="0">
              <a:solidFill>
                <a:prstClr val="white"/>
              </a:solidFill>
              <a:cs typeface="メイリオ" panose="020B0604030504040204" pitchFamily="50" charset="-128"/>
            </a:endParaRPr>
          </a:p>
        </p:txBody>
      </p:sp>
      <p:sp>
        <p:nvSpPr>
          <p:cNvPr id="20" name="AutoShape 19"/>
          <p:cNvSpPr>
            <a:spLocks noChangeArrowheads="1"/>
          </p:cNvSpPr>
          <p:nvPr/>
        </p:nvSpPr>
        <p:spPr bwMode="auto">
          <a:xfrm>
            <a:off x="3552343" y="3513579"/>
            <a:ext cx="287337" cy="673740"/>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1" name="AutoShape 19"/>
          <p:cNvSpPr>
            <a:spLocks noChangeArrowheads="1"/>
          </p:cNvSpPr>
          <p:nvPr/>
        </p:nvSpPr>
        <p:spPr bwMode="auto">
          <a:xfrm>
            <a:off x="2248568" y="2309813"/>
            <a:ext cx="285750"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2" name="AutoShape 19"/>
          <p:cNvSpPr>
            <a:spLocks noChangeArrowheads="1"/>
          </p:cNvSpPr>
          <p:nvPr/>
        </p:nvSpPr>
        <p:spPr bwMode="auto">
          <a:xfrm>
            <a:off x="5401000" y="3452419"/>
            <a:ext cx="287337" cy="722632"/>
          </a:xfrm>
          <a:prstGeom prst="downArrow">
            <a:avLst>
              <a:gd name="adj1" fmla="val 50000"/>
              <a:gd name="adj2" fmla="val 5712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3" name="Oval 13"/>
          <p:cNvSpPr>
            <a:spLocks noChangeArrowheads="1"/>
          </p:cNvSpPr>
          <p:nvPr/>
        </p:nvSpPr>
        <p:spPr bwMode="auto">
          <a:xfrm>
            <a:off x="7246565" y="1347043"/>
            <a:ext cx="1285875" cy="392373"/>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000" kern="0">
                <a:solidFill>
                  <a:prstClr val="white"/>
                </a:solidFill>
                <a:cs typeface="メイリオ" panose="020B0604030504040204" pitchFamily="50" charset="-128"/>
              </a:rPr>
              <a:t>支払手形入力</a:t>
            </a:r>
          </a:p>
        </p:txBody>
      </p:sp>
      <p:sp>
        <p:nvSpPr>
          <p:cNvPr id="24" name="円柱 23"/>
          <p:cNvSpPr/>
          <p:nvPr/>
        </p:nvSpPr>
        <p:spPr>
          <a:xfrm>
            <a:off x="4960565" y="1275606"/>
            <a:ext cx="714375"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25" name="AutoShape 19"/>
          <p:cNvSpPr>
            <a:spLocks noChangeArrowheads="1"/>
          </p:cNvSpPr>
          <p:nvPr/>
        </p:nvSpPr>
        <p:spPr bwMode="auto">
          <a:xfrm>
            <a:off x="6344581" y="1780082"/>
            <a:ext cx="287337" cy="80874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6" name="AutoShape 19"/>
          <p:cNvSpPr>
            <a:spLocks noChangeArrowheads="1"/>
          </p:cNvSpPr>
          <p:nvPr/>
        </p:nvSpPr>
        <p:spPr bwMode="auto">
          <a:xfrm>
            <a:off x="7760741" y="1765399"/>
            <a:ext cx="287337" cy="791281"/>
          </a:xfrm>
          <a:prstGeom prst="downArrow">
            <a:avLst>
              <a:gd name="adj1" fmla="val 50000"/>
              <a:gd name="adj2" fmla="val 57175"/>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7" name="円柱 26"/>
          <p:cNvSpPr/>
          <p:nvPr/>
        </p:nvSpPr>
        <p:spPr>
          <a:xfrm>
            <a:off x="5286375" y="3151079"/>
            <a:ext cx="3000375" cy="284767"/>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支払手形データ</a:t>
            </a:r>
          </a:p>
        </p:txBody>
      </p:sp>
      <p:sp>
        <p:nvSpPr>
          <p:cNvPr id="28" name="Oval 13"/>
          <p:cNvSpPr>
            <a:spLocks noChangeArrowheads="1"/>
          </p:cNvSpPr>
          <p:nvPr/>
        </p:nvSpPr>
        <p:spPr bwMode="auto">
          <a:xfrm>
            <a:off x="4947741" y="3585737"/>
            <a:ext cx="1233600" cy="288936"/>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手形払出入力</a:t>
            </a:r>
            <a:endParaRPr kumimoji="0" lang="ja-JP" altLang="en-US" sz="1400" kern="0" dirty="0">
              <a:solidFill>
                <a:prstClr val="white"/>
              </a:solidFill>
              <a:cs typeface="メイリオ" panose="020B0604030504040204" pitchFamily="50" charset="-128"/>
            </a:endParaRPr>
          </a:p>
        </p:txBody>
      </p:sp>
      <p:sp>
        <p:nvSpPr>
          <p:cNvPr id="29" name="AutoShape 19"/>
          <p:cNvSpPr>
            <a:spLocks noChangeArrowheads="1"/>
          </p:cNvSpPr>
          <p:nvPr/>
        </p:nvSpPr>
        <p:spPr bwMode="auto">
          <a:xfrm>
            <a:off x="6252778" y="3445357"/>
            <a:ext cx="287337" cy="729693"/>
          </a:xfrm>
          <a:prstGeom prst="downArrow">
            <a:avLst>
              <a:gd name="adj1" fmla="val 50000"/>
              <a:gd name="adj2" fmla="val 57193"/>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0" name="AutoShape 19"/>
          <p:cNvSpPr>
            <a:spLocks noChangeArrowheads="1"/>
          </p:cNvSpPr>
          <p:nvPr/>
        </p:nvSpPr>
        <p:spPr bwMode="auto">
          <a:xfrm>
            <a:off x="5212977" y="1796148"/>
            <a:ext cx="287338" cy="808749"/>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1" name="AutoShape 48"/>
          <p:cNvSpPr>
            <a:spLocks noChangeArrowheads="1"/>
          </p:cNvSpPr>
          <p:nvPr/>
        </p:nvSpPr>
        <p:spPr bwMode="auto">
          <a:xfrm>
            <a:off x="5796136" y="1974772"/>
            <a:ext cx="1286546" cy="332508"/>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印紙税分割</a:t>
            </a:r>
          </a:p>
        </p:txBody>
      </p:sp>
      <p:sp>
        <p:nvSpPr>
          <p:cNvPr id="32" name="AutoShape 19"/>
          <p:cNvSpPr>
            <a:spLocks noChangeArrowheads="1"/>
          </p:cNvSpPr>
          <p:nvPr/>
        </p:nvSpPr>
        <p:spPr bwMode="auto">
          <a:xfrm>
            <a:off x="6725865" y="2859782"/>
            <a:ext cx="287337" cy="26193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3" name="AutoShape 19"/>
          <p:cNvSpPr>
            <a:spLocks noChangeArrowheads="1"/>
          </p:cNvSpPr>
          <p:nvPr/>
        </p:nvSpPr>
        <p:spPr bwMode="auto">
          <a:xfrm>
            <a:off x="7229363" y="3519990"/>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4" name="フローチャート : 代替処理 46"/>
          <p:cNvSpPr/>
          <p:nvPr/>
        </p:nvSpPr>
        <p:spPr>
          <a:xfrm>
            <a:off x="251869" y="4754624"/>
            <a:ext cx="8569869" cy="229393"/>
          </a:xfrm>
          <a:prstGeom prst="flowChartAlternateProcess">
            <a:avLst/>
          </a:prstGeom>
          <a:solidFill>
            <a:srgbClr val="54C2F0"/>
          </a:solidFill>
          <a:ln w="9525" cap="flat" cmpd="sng" algn="ctr">
            <a:solidFill>
              <a:srgbClr val="54C2F0"/>
            </a:solidFill>
            <a:prstDash val="solid"/>
          </a:ln>
          <a:effectLst/>
        </p:spPr>
        <p:txBody>
          <a:bodyPr anchor="ctr"/>
          <a:lstStyle/>
          <a:p>
            <a:pPr algn="ctr" fontAlgn="base">
              <a:spcBef>
                <a:spcPct val="0"/>
              </a:spcBef>
              <a:spcAft>
                <a:spcPct val="0"/>
              </a:spcAft>
              <a:defRPr/>
            </a:pPr>
            <a:r>
              <a:rPr kumimoji="0" lang="en-US" altLang="ja-JP" sz="1200" kern="0">
                <a:solidFill>
                  <a:srgbClr val="FFFFFF"/>
                </a:solidFill>
                <a:cs typeface="メイリオ" panose="020B0604030504040204" pitchFamily="50" charset="-128"/>
              </a:rPr>
              <a:t>SuperStream-NX</a:t>
            </a:r>
            <a:r>
              <a:rPr kumimoji="0" lang="ja-JP" altLang="en-US" sz="1200" kern="0">
                <a:solidFill>
                  <a:srgbClr val="FFFFFF"/>
                </a:solidFill>
                <a:cs typeface="メイリオ" panose="020B0604030504040204" pitchFamily="50" charset="-128"/>
              </a:rPr>
              <a:t> 一般会計（外部データ取込機能を使用した取込）</a:t>
            </a:r>
          </a:p>
        </p:txBody>
      </p:sp>
      <p:sp>
        <p:nvSpPr>
          <p:cNvPr id="35" name="AutoShape 19"/>
          <p:cNvSpPr>
            <a:spLocks noChangeArrowheads="1"/>
          </p:cNvSpPr>
          <p:nvPr/>
        </p:nvSpPr>
        <p:spPr bwMode="auto">
          <a:xfrm>
            <a:off x="6722587" y="4487318"/>
            <a:ext cx="287338"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36" name="AutoShape 19"/>
          <p:cNvSpPr>
            <a:spLocks noChangeArrowheads="1"/>
          </p:cNvSpPr>
          <p:nvPr/>
        </p:nvSpPr>
        <p:spPr bwMode="auto">
          <a:xfrm>
            <a:off x="2259806" y="4485419"/>
            <a:ext cx="287337"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37" name="フローチャート : 代替処理 51"/>
          <p:cNvSpPr/>
          <p:nvPr/>
        </p:nvSpPr>
        <p:spPr>
          <a:xfrm>
            <a:off x="5800352" y="1332757"/>
            <a:ext cx="1285875" cy="375376"/>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a:solidFill>
                  <a:srgbClr val="FFFFFF"/>
                </a:solidFill>
                <a:cs typeface="メイリオ" panose="020B0604030504040204" pitchFamily="50" charset="-128"/>
              </a:rPr>
              <a:t>SuperStream-NX</a:t>
            </a:r>
          </a:p>
          <a:p>
            <a:pPr algn="ctr" fontAlgn="base">
              <a:spcBef>
                <a:spcPct val="0"/>
              </a:spcBef>
              <a:spcAft>
                <a:spcPct val="0"/>
              </a:spcAft>
              <a:defRPr/>
            </a:pPr>
            <a:r>
              <a:rPr kumimoji="0" lang="ja-JP" altLang="en-US" sz="1000" kern="0">
                <a:solidFill>
                  <a:srgbClr val="FFFFFF"/>
                </a:solidFill>
                <a:cs typeface="メイリオ" panose="020B0604030504040204" pitchFamily="50" charset="-128"/>
              </a:rPr>
              <a:t>支払管理</a:t>
            </a:r>
            <a:endParaRPr kumimoji="0" lang="en-US" altLang="ja-JP" sz="1000" kern="0">
              <a:solidFill>
                <a:srgbClr val="FFFFFF"/>
              </a:solidFill>
              <a:cs typeface="メイリオ" panose="020B0604030504040204" pitchFamily="50" charset="-128"/>
            </a:endParaRPr>
          </a:p>
        </p:txBody>
      </p:sp>
      <p:sp>
        <p:nvSpPr>
          <p:cNvPr id="38" name="Oval 18"/>
          <p:cNvSpPr>
            <a:spLocks noChangeArrowheads="1"/>
          </p:cNvSpPr>
          <p:nvPr/>
        </p:nvSpPr>
        <p:spPr bwMode="auto">
          <a:xfrm>
            <a:off x="4953402" y="2571750"/>
            <a:ext cx="3571875" cy="262450"/>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itchFamily="50" charset="-128"/>
              </a:rPr>
              <a:t>支払手形情報承認</a:t>
            </a:r>
          </a:p>
        </p:txBody>
      </p:sp>
      <p:sp>
        <p:nvSpPr>
          <p:cNvPr id="39" name="Oval 13"/>
          <p:cNvSpPr>
            <a:spLocks noChangeArrowheads="1"/>
          </p:cNvSpPr>
          <p:nvPr/>
        </p:nvSpPr>
        <p:spPr bwMode="auto">
          <a:xfrm>
            <a:off x="6840252" y="3906750"/>
            <a:ext cx="1643074" cy="357188"/>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itchFamily="50" charset="-128"/>
              </a:rPr>
              <a:t>支払手形移動入力</a:t>
            </a:r>
            <a:endParaRPr kumimoji="0" lang="ja-JP" altLang="en-US" sz="1400" kern="0" dirty="0">
              <a:solidFill>
                <a:prstClr val="white"/>
              </a:solidFill>
              <a:cs typeface="メイリオ" pitchFamily="50" charset="-128"/>
            </a:endParaRPr>
          </a:p>
        </p:txBody>
      </p:sp>
      <p:sp>
        <p:nvSpPr>
          <p:cNvPr id="40" name="AutoShape 48"/>
          <p:cNvSpPr>
            <a:spLocks noChangeArrowheads="1"/>
          </p:cNvSpPr>
          <p:nvPr/>
        </p:nvSpPr>
        <p:spPr bwMode="auto">
          <a:xfrm>
            <a:off x="4957396" y="4191954"/>
            <a:ext cx="1702836" cy="216000"/>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支払手形決済処理</a:t>
            </a:r>
          </a:p>
        </p:txBody>
      </p:sp>
      <p:sp>
        <p:nvSpPr>
          <p:cNvPr id="41" name="Oval 13"/>
          <p:cNvSpPr>
            <a:spLocks noChangeArrowheads="1"/>
          </p:cNvSpPr>
          <p:nvPr/>
        </p:nvSpPr>
        <p:spPr bwMode="auto">
          <a:xfrm>
            <a:off x="3075734" y="3650606"/>
            <a:ext cx="1150938" cy="283078"/>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手形入金入力</a:t>
            </a:r>
            <a:endParaRPr kumimoji="0" lang="ja-JP" altLang="en-US" sz="1400" kern="0" dirty="0">
              <a:solidFill>
                <a:prstClr val="white"/>
              </a:solidFill>
              <a:cs typeface="メイリオ" panose="020B0604030504040204" pitchFamily="50" charset="-128"/>
            </a:endParaRPr>
          </a:p>
        </p:txBody>
      </p:sp>
      <p:sp>
        <p:nvSpPr>
          <p:cNvPr id="42" name="Oval 13"/>
          <p:cNvSpPr>
            <a:spLocks noChangeArrowheads="1"/>
          </p:cNvSpPr>
          <p:nvPr/>
        </p:nvSpPr>
        <p:spPr bwMode="auto">
          <a:xfrm>
            <a:off x="768339" y="3183610"/>
            <a:ext cx="1643074" cy="32391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prstClr val="white"/>
                </a:solidFill>
                <a:cs typeface="メイリオ" pitchFamily="50" charset="-128"/>
              </a:rPr>
              <a:t>受取手形移動入力</a:t>
            </a:r>
            <a:endParaRPr kumimoji="0" lang="ja-JP" altLang="en-US" sz="1400" kern="0">
              <a:solidFill>
                <a:prstClr val="white"/>
              </a:solidFill>
              <a:cs typeface="メイリオ" pitchFamily="50" charset="-128"/>
            </a:endParaRPr>
          </a:p>
        </p:txBody>
      </p:sp>
      <p:sp>
        <p:nvSpPr>
          <p:cNvPr id="43" name="AutoShape 19"/>
          <p:cNvSpPr>
            <a:spLocks noChangeArrowheads="1"/>
          </p:cNvSpPr>
          <p:nvPr/>
        </p:nvSpPr>
        <p:spPr bwMode="auto">
          <a:xfrm rot="10800000">
            <a:off x="7777050" y="3484376"/>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4" name="AutoShape 19"/>
          <p:cNvSpPr>
            <a:spLocks noChangeArrowheads="1"/>
          </p:cNvSpPr>
          <p:nvPr/>
        </p:nvSpPr>
        <p:spPr bwMode="auto">
          <a:xfrm>
            <a:off x="1258888" y="2912139"/>
            <a:ext cx="288925" cy="264831"/>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5" name="AutoShape 19"/>
          <p:cNvSpPr>
            <a:spLocks noChangeArrowheads="1"/>
          </p:cNvSpPr>
          <p:nvPr/>
        </p:nvSpPr>
        <p:spPr bwMode="auto">
          <a:xfrm>
            <a:off x="3231337" y="2916216"/>
            <a:ext cx="288925" cy="271220"/>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6" name="AutoShape 19"/>
          <p:cNvSpPr>
            <a:spLocks noChangeArrowheads="1"/>
          </p:cNvSpPr>
          <p:nvPr/>
        </p:nvSpPr>
        <p:spPr bwMode="auto">
          <a:xfrm>
            <a:off x="2728655" y="3522395"/>
            <a:ext cx="287337" cy="664924"/>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7" name="テキスト ボックス 46"/>
          <p:cNvSpPr txBox="1"/>
          <p:nvPr/>
        </p:nvSpPr>
        <p:spPr>
          <a:xfrm>
            <a:off x="2577083" y="443701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sp>
        <p:nvSpPr>
          <p:cNvPr id="48" name="テキスト ボックス 47"/>
          <p:cNvSpPr txBox="1"/>
          <p:nvPr/>
        </p:nvSpPr>
        <p:spPr>
          <a:xfrm>
            <a:off x="7120854" y="439042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sp>
        <p:nvSpPr>
          <p:cNvPr id="19" name="AutoShape 48"/>
          <p:cNvSpPr>
            <a:spLocks noChangeArrowheads="1"/>
          </p:cNvSpPr>
          <p:nvPr/>
        </p:nvSpPr>
        <p:spPr bwMode="auto">
          <a:xfrm>
            <a:off x="2465841" y="4191930"/>
            <a:ext cx="1785938" cy="216000"/>
          </a:xfrm>
          <a:prstGeom prst="roundRect">
            <a:avLst>
              <a:gd name="adj" fmla="val 16667"/>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受取手形決済処理</a:t>
            </a:r>
          </a:p>
        </p:txBody>
      </p:sp>
    </p:spTree>
    <p:extLst>
      <p:ext uri="{BB962C8B-B14F-4D97-AF65-F5344CB8AC3E}">
        <p14:creationId xmlns:p14="http://schemas.microsoft.com/office/powerpoint/2010/main" val="2288308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Oval 13"/>
          <p:cNvSpPr>
            <a:spLocks noChangeArrowheads="1"/>
          </p:cNvSpPr>
          <p:nvPr/>
        </p:nvSpPr>
        <p:spPr bwMode="auto">
          <a:xfrm>
            <a:off x="2991179" y="1279967"/>
            <a:ext cx="1293358" cy="350864"/>
          </a:xfrm>
          <a:prstGeom prst="roundRect">
            <a:avLst/>
          </a:prstGeom>
          <a:solidFill>
            <a:schemeClr val="accent6"/>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受取手形入力</a:t>
            </a:r>
            <a:endParaRPr kumimoji="0" lang="ja-JP" altLang="en-US" sz="1400" kern="0" dirty="0">
              <a:solidFill>
                <a:prstClr val="white"/>
              </a:solidFill>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6</a:t>
            </a:fld>
            <a:endParaRPr kumimoji="1" lang="ja-JP" altLang="en-US" dirty="0"/>
          </a:p>
        </p:txBody>
      </p:sp>
      <p:sp>
        <p:nvSpPr>
          <p:cNvPr id="3" name="タイトル 2"/>
          <p:cNvSpPr>
            <a:spLocks noGrp="1"/>
          </p:cNvSpPr>
          <p:nvPr>
            <p:ph type="title"/>
          </p:nvPr>
        </p:nvSpPr>
        <p:spPr/>
        <p:txBody>
          <a:bodyPr/>
          <a:lstStyle/>
          <a:p>
            <a:r>
              <a:rPr lang="ja-JP" altLang="en-US" dirty="0"/>
              <a:t>手形管理システムフロー</a:t>
            </a:r>
            <a:endParaRPr kumimoji="1" lang="ja-JP" altLang="en-US" dirty="0"/>
          </a:p>
        </p:txBody>
      </p:sp>
      <p:sp>
        <p:nvSpPr>
          <p:cNvPr id="4" name="フッター プレースホルダー 3"/>
          <p:cNvSpPr>
            <a:spLocks noGrp="1"/>
          </p:cNvSpPr>
          <p:nvPr>
            <p:ph type="ftr" sz="quarter" idx="3"/>
          </p:nvPr>
        </p:nvSpPr>
        <p:spPr>
          <a:xfrm>
            <a:off x="224963" y="4978940"/>
            <a:ext cx="2160000" cy="135000"/>
          </a:xfrm>
        </p:spPr>
        <p:txBody>
          <a:bodyPr/>
          <a:lstStyle/>
          <a:p>
            <a:r>
              <a:rPr lang="en-US" altLang="ja-JP" dirty="0"/>
              <a:t>©Canon IT Solutions Inc.  All rights reserved.</a:t>
            </a:r>
            <a:endParaRPr lang="ja-JP" altLang="en-US" dirty="0"/>
          </a:p>
        </p:txBody>
      </p:sp>
      <p:sp>
        <p:nvSpPr>
          <p:cNvPr id="49" name="テキスト プレースホルダー 48"/>
          <p:cNvSpPr>
            <a:spLocks noGrp="1"/>
          </p:cNvSpPr>
          <p:nvPr>
            <p:ph type="body" sz="quarter" idx="16"/>
          </p:nvPr>
        </p:nvSpPr>
        <p:spPr/>
        <p:txBody>
          <a:bodyPr/>
          <a:lstStyle/>
          <a:p>
            <a:r>
              <a:rPr lang="ja-JP" altLang="en-US" dirty="0"/>
              <a:t>受取手形フロー</a:t>
            </a:r>
          </a:p>
          <a:p>
            <a:endParaRPr kumimoji="1" lang="ja-JP" altLang="en-US" dirty="0"/>
          </a:p>
        </p:txBody>
      </p:sp>
      <p:sp>
        <p:nvSpPr>
          <p:cNvPr id="5" name="AutoShape 5"/>
          <p:cNvSpPr>
            <a:spLocks noChangeArrowheads="1"/>
          </p:cNvSpPr>
          <p:nvPr/>
        </p:nvSpPr>
        <p:spPr bwMode="gray">
          <a:xfrm>
            <a:off x="250825" y="1024324"/>
            <a:ext cx="4249738" cy="3417299"/>
          </a:xfrm>
          <a:prstGeom prst="roundRect">
            <a:avLst>
              <a:gd name="adj" fmla="val 6056"/>
            </a:avLst>
          </a:prstGeom>
          <a:noFill/>
          <a:ln w="6350" algn="ctr">
            <a:solidFill>
              <a:srgbClr val="FF99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6" name="AutoShape 12"/>
          <p:cNvSpPr>
            <a:spLocks noChangeArrowheads="1"/>
          </p:cNvSpPr>
          <p:nvPr/>
        </p:nvSpPr>
        <p:spPr bwMode="auto">
          <a:xfrm>
            <a:off x="224963" y="886803"/>
            <a:ext cx="4286250" cy="288925"/>
          </a:xfrm>
          <a:prstGeom prst="flowChartAlternateProcess">
            <a:avLst/>
          </a:prstGeom>
          <a:solidFill>
            <a:srgbClr val="EE5500"/>
          </a:solidFill>
          <a:ln w="9525" cap="flat" cmpd="sng" algn="ctr">
            <a:solidFill>
              <a:srgbClr val="EE5500"/>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dirty="0">
                <a:solidFill>
                  <a:srgbClr val="FFFFFF"/>
                </a:solidFill>
                <a:cs typeface="メイリオ" panose="020B0604030504040204" pitchFamily="50" charset="-128"/>
              </a:rPr>
              <a:t>受取手形管理</a:t>
            </a:r>
          </a:p>
        </p:txBody>
      </p:sp>
      <p:sp>
        <p:nvSpPr>
          <p:cNvPr id="8" name="Oval 18"/>
          <p:cNvSpPr>
            <a:spLocks noChangeArrowheads="1"/>
          </p:cNvSpPr>
          <p:nvPr/>
        </p:nvSpPr>
        <p:spPr bwMode="auto">
          <a:xfrm>
            <a:off x="622176" y="1971627"/>
            <a:ext cx="3733800" cy="31313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受取手形情報承認</a:t>
            </a:r>
          </a:p>
        </p:txBody>
      </p:sp>
      <p:sp>
        <p:nvSpPr>
          <p:cNvPr id="9" name="AutoShape 19"/>
          <p:cNvSpPr>
            <a:spLocks noChangeArrowheads="1"/>
          </p:cNvSpPr>
          <p:nvPr/>
        </p:nvSpPr>
        <p:spPr bwMode="auto">
          <a:xfrm>
            <a:off x="974070" y="1723770"/>
            <a:ext cx="287337"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0" name="円柱 9"/>
          <p:cNvSpPr/>
          <p:nvPr/>
        </p:nvSpPr>
        <p:spPr>
          <a:xfrm>
            <a:off x="622176" y="1203228"/>
            <a:ext cx="804862"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11" name="AutoShape 19"/>
          <p:cNvSpPr>
            <a:spLocks noChangeArrowheads="1"/>
          </p:cNvSpPr>
          <p:nvPr/>
        </p:nvSpPr>
        <p:spPr bwMode="auto">
          <a:xfrm rot="10800000">
            <a:off x="1683164" y="2901555"/>
            <a:ext cx="288925" cy="285879"/>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4" name="フローチャート : 代替処理 18"/>
          <p:cNvSpPr/>
          <p:nvPr/>
        </p:nvSpPr>
        <p:spPr>
          <a:xfrm>
            <a:off x="1546100" y="1274665"/>
            <a:ext cx="1285875" cy="370671"/>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dirty="0" err="1">
                <a:solidFill>
                  <a:srgbClr val="FFFFFF"/>
                </a:solidFill>
                <a:cs typeface="メイリオ" panose="020B0604030504040204" pitchFamily="50" charset="-128"/>
              </a:rPr>
              <a:t>SuperStream</a:t>
            </a:r>
            <a:r>
              <a:rPr kumimoji="0" lang="en-US" altLang="ja-JP" sz="1000" kern="0" dirty="0">
                <a:solidFill>
                  <a:srgbClr val="FFFFFF"/>
                </a:solidFill>
                <a:cs typeface="メイリオ" panose="020B0604030504040204" pitchFamily="50" charset="-128"/>
              </a:rPr>
              <a:t>-NX</a:t>
            </a:r>
          </a:p>
          <a:p>
            <a:pPr algn="ctr" fontAlgn="base">
              <a:spcBef>
                <a:spcPct val="0"/>
              </a:spcBef>
              <a:spcAft>
                <a:spcPct val="0"/>
              </a:spcAft>
              <a:defRPr/>
            </a:pPr>
            <a:r>
              <a:rPr kumimoji="0" lang="ja-JP" altLang="en-US" sz="1000" kern="0" dirty="0">
                <a:solidFill>
                  <a:srgbClr val="FFFFFF"/>
                </a:solidFill>
                <a:cs typeface="メイリオ" panose="020B0604030504040204" pitchFamily="50" charset="-128"/>
              </a:rPr>
              <a:t>債権管理</a:t>
            </a:r>
            <a:endParaRPr kumimoji="0" lang="en-US" altLang="ja-JP" sz="1000" kern="0" dirty="0">
              <a:solidFill>
                <a:srgbClr val="FFFFFF"/>
              </a:solidFill>
              <a:cs typeface="メイリオ" panose="020B0604030504040204" pitchFamily="50" charset="-128"/>
            </a:endParaRPr>
          </a:p>
        </p:txBody>
      </p:sp>
      <p:sp>
        <p:nvSpPr>
          <p:cNvPr id="15" name="AutoShape 19"/>
          <p:cNvSpPr>
            <a:spLocks noChangeArrowheads="1"/>
          </p:cNvSpPr>
          <p:nvPr/>
        </p:nvSpPr>
        <p:spPr bwMode="auto">
          <a:xfrm>
            <a:off x="2122362"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6" name="AutoShape 19"/>
          <p:cNvSpPr>
            <a:spLocks noChangeArrowheads="1"/>
          </p:cNvSpPr>
          <p:nvPr/>
        </p:nvSpPr>
        <p:spPr bwMode="auto">
          <a:xfrm>
            <a:off x="3507846" y="1713813"/>
            <a:ext cx="287338"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17" name="円柱 16"/>
          <p:cNvSpPr/>
          <p:nvPr/>
        </p:nvSpPr>
        <p:spPr>
          <a:xfrm>
            <a:off x="1000124" y="2558294"/>
            <a:ext cx="2786063" cy="343379"/>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受取手形データ</a:t>
            </a:r>
          </a:p>
        </p:txBody>
      </p:sp>
      <p:sp>
        <p:nvSpPr>
          <p:cNvPr id="18" name="Oval 13"/>
          <p:cNvSpPr>
            <a:spLocks noChangeArrowheads="1"/>
          </p:cNvSpPr>
          <p:nvPr/>
        </p:nvSpPr>
        <p:spPr bwMode="auto">
          <a:xfrm>
            <a:off x="2465841" y="3180461"/>
            <a:ext cx="1785938" cy="327066"/>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受取手形顛末入力</a:t>
            </a:r>
            <a:endParaRPr kumimoji="0" lang="ja-JP" altLang="en-US" sz="1400" kern="0" dirty="0">
              <a:solidFill>
                <a:prstClr val="white"/>
              </a:solidFill>
              <a:cs typeface="メイリオ" panose="020B0604030504040204" pitchFamily="50" charset="-128"/>
            </a:endParaRPr>
          </a:p>
        </p:txBody>
      </p:sp>
      <p:sp>
        <p:nvSpPr>
          <p:cNvPr id="20" name="AutoShape 19"/>
          <p:cNvSpPr>
            <a:spLocks noChangeArrowheads="1"/>
          </p:cNvSpPr>
          <p:nvPr/>
        </p:nvSpPr>
        <p:spPr bwMode="auto">
          <a:xfrm>
            <a:off x="3552343" y="3513579"/>
            <a:ext cx="287337" cy="673740"/>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1" name="AutoShape 19"/>
          <p:cNvSpPr>
            <a:spLocks noChangeArrowheads="1"/>
          </p:cNvSpPr>
          <p:nvPr/>
        </p:nvSpPr>
        <p:spPr bwMode="auto">
          <a:xfrm>
            <a:off x="2248568" y="2309813"/>
            <a:ext cx="285750" cy="261937"/>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4" name="フローチャート : 代替処理 46"/>
          <p:cNvSpPr/>
          <p:nvPr/>
        </p:nvSpPr>
        <p:spPr>
          <a:xfrm>
            <a:off x="251869" y="4754624"/>
            <a:ext cx="8569869" cy="229393"/>
          </a:xfrm>
          <a:prstGeom prst="flowChartAlternateProcess">
            <a:avLst/>
          </a:prstGeom>
          <a:solidFill>
            <a:srgbClr val="54C2F0"/>
          </a:solidFill>
          <a:ln w="9525" cap="flat" cmpd="sng" algn="ctr">
            <a:solidFill>
              <a:srgbClr val="54C2F0"/>
            </a:solidFill>
            <a:prstDash val="solid"/>
          </a:ln>
          <a:effectLst/>
        </p:spPr>
        <p:txBody>
          <a:bodyPr anchor="ctr"/>
          <a:lstStyle/>
          <a:p>
            <a:pPr algn="ctr" fontAlgn="base">
              <a:spcBef>
                <a:spcPct val="0"/>
              </a:spcBef>
              <a:spcAft>
                <a:spcPct val="0"/>
              </a:spcAft>
              <a:defRPr/>
            </a:pPr>
            <a:r>
              <a:rPr kumimoji="0" lang="en-US" altLang="ja-JP" sz="1200" kern="0">
                <a:solidFill>
                  <a:srgbClr val="FFFFFF"/>
                </a:solidFill>
                <a:cs typeface="メイリオ" panose="020B0604030504040204" pitchFamily="50" charset="-128"/>
              </a:rPr>
              <a:t>SuperStream-NX</a:t>
            </a:r>
            <a:r>
              <a:rPr kumimoji="0" lang="ja-JP" altLang="en-US" sz="1200" kern="0">
                <a:solidFill>
                  <a:srgbClr val="FFFFFF"/>
                </a:solidFill>
                <a:cs typeface="メイリオ" panose="020B0604030504040204" pitchFamily="50" charset="-128"/>
              </a:rPr>
              <a:t> 一般会計（外部データ取込機能を使用した取込）</a:t>
            </a:r>
          </a:p>
        </p:txBody>
      </p:sp>
      <p:sp>
        <p:nvSpPr>
          <p:cNvPr id="36" name="AutoShape 19"/>
          <p:cNvSpPr>
            <a:spLocks noChangeArrowheads="1"/>
          </p:cNvSpPr>
          <p:nvPr/>
        </p:nvSpPr>
        <p:spPr bwMode="auto">
          <a:xfrm>
            <a:off x="2259806" y="4485419"/>
            <a:ext cx="287337"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41" name="Oval 13"/>
          <p:cNvSpPr>
            <a:spLocks noChangeArrowheads="1"/>
          </p:cNvSpPr>
          <p:nvPr/>
        </p:nvSpPr>
        <p:spPr bwMode="auto">
          <a:xfrm>
            <a:off x="3075734" y="3650606"/>
            <a:ext cx="1150938" cy="283078"/>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手形入金入力</a:t>
            </a:r>
            <a:endParaRPr kumimoji="0" lang="ja-JP" altLang="en-US" sz="1400" kern="0" dirty="0">
              <a:solidFill>
                <a:prstClr val="white"/>
              </a:solidFill>
              <a:cs typeface="メイリオ" panose="020B0604030504040204" pitchFamily="50" charset="-128"/>
            </a:endParaRPr>
          </a:p>
        </p:txBody>
      </p:sp>
      <p:sp>
        <p:nvSpPr>
          <p:cNvPr id="42" name="Oval 13"/>
          <p:cNvSpPr>
            <a:spLocks noChangeArrowheads="1"/>
          </p:cNvSpPr>
          <p:nvPr/>
        </p:nvSpPr>
        <p:spPr bwMode="auto">
          <a:xfrm>
            <a:off x="768339" y="3183610"/>
            <a:ext cx="1643074" cy="323917"/>
          </a:xfrm>
          <a:prstGeom prst="roundRect">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prstClr val="white"/>
                </a:solidFill>
                <a:cs typeface="メイリオ" pitchFamily="50" charset="-128"/>
              </a:rPr>
              <a:t>受取手形移動入力</a:t>
            </a:r>
            <a:endParaRPr kumimoji="0" lang="ja-JP" altLang="en-US" sz="1400" kern="0">
              <a:solidFill>
                <a:prstClr val="white"/>
              </a:solidFill>
              <a:cs typeface="メイリオ" pitchFamily="50" charset="-128"/>
            </a:endParaRPr>
          </a:p>
        </p:txBody>
      </p:sp>
      <p:sp>
        <p:nvSpPr>
          <p:cNvPr id="44" name="AutoShape 19"/>
          <p:cNvSpPr>
            <a:spLocks noChangeArrowheads="1"/>
          </p:cNvSpPr>
          <p:nvPr/>
        </p:nvSpPr>
        <p:spPr bwMode="auto">
          <a:xfrm>
            <a:off x="1258888" y="2912139"/>
            <a:ext cx="288925" cy="264831"/>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5" name="AutoShape 19"/>
          <p:cNvSpPr>
            <a:spLocks noChangeArrowheads="1"/>
          </p:cNvSpPr>
          <p:nvPr/>
        </p:nvSpPr>
        <p:spPr bwMode="auto">
          <a:xfrm>
            <a:off x="3231337" y="2916216"/>
            <a:ext cx="288925" cy="271220"/>
          </a:xfrm>
          <a:prstGeom prst="downArrow">
            <a:avLst>
              <a:gd name="adj1" fmla="val 50000"/>
              <a:gd name="adj2" fmla="val 57182"/>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6" name="AutoShape 19"/>
          <p:cNvSpPr>
            <a:spLocks noChangeArrowheads="1"/>
          </p:cNvSpPr>
          <p:nvPr/>
        </p:nvSpPr>
        <p:spPr bwMode="auto">
          <a:xfrm>
            <a:off x="2728655" y="3522395"/>
            <a:ext cx="287337" cy="664924"/>
          </a:xfrm>
          <a:prstGeom prst="downArrow">
            <a:avLst>
              <a:gd name="adj1" fmla="val 50000"/>
              <a:gd name="adj2" fmla="val 5717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7" name="テキスト ボックス 46"/>
          <p:cNvSpPr txBox="1"/>
          <p:nvPr/>
        </p:nvSpPr>
        <p:spPr>
          <a:xfrm>
            <a:off x="2577083" y="443701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sp>
        <p:nvSpPr>
          <p:cNvPr id="19" name="AutoShape 48"/>
          <p:cNvSpPr>
            <a:spLocks noChangeArrowheads="1"/>
          </p:cNvSpPr>
          <p:nvPr/>
        </p:nvSpPr>
        <p:spPr bwMode="auto">
          <a:xfrm>
            <a:off x="2465841" y="4191930"/>
            <a:ext cx="1785938" cy="216000"/>
          </a:xfrm>
          <a:prstGeom prst="roundRect">
            <a:avLst>
              <a:gd name="adj" fmla="val 16667"/>
            </a:avLst>
          </a:prstGeom>
          <a:solidFill>
            <a:srgbClr val="EE5500"/>
          </a:solidFill>
          <a:ln>
            <a:solidFill>
              <a:srgbClr val="EE5500"/>
            </a:solid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受取手形決済処理</a:t>
            </a:r>
          </a:p>
        </p:txBody>
      </p:sp>
      <p:sp>
        <p:nvSpPr>
          <p:cNvPr id="53" name="正方形/長方形 52"/>
          <p:cNvSpPr/>
          <p:nvPr/>
        </p:nvSpPr>
        <p:spPr>
          <a:xfrm>
            <a:off x="4532070" y="762458"/>
            <a:ext cx="4356100" cy="1840478"/>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r>
              <a:rPr kumimoji="1" lang="ja-JP" altLang="en-US" sz="1400" dirty="0">
                <a:solidFill>
                  <a:schemeClr val="tx1"/>
                </a:solidFill>
                <a:latin typeface="メイリオ" pitchFamily="50" charset="-128"/>
                <a:ea typeface="メイリオ" pitchFamily="50" charset="-128"/>
                <a:cs typeface="メイリオ" pitchFamily="50" charset="-128"/>
              </a:rPr>
              <a:t>・</a:t>
            </a:r>
            <a:r>
              <a:rPr lang="ja-JP" altLang="en-US" sz="1400" dirty="0">
                <a:solidFill>
                  <a:schemeClr val="tx1"/>
                </a:solidFill>
                <a:latin typeface="メイリオ" pitchFamily="50" charset="-128"/>
                <a:ea typeface="メイリオ" pitchFamily="50" charset="-128"/>
                <a:cs typeface="メイリオ" pitchFamily="50" charset="-128"/>
              </a:rPr>
              <a:t>債権管理</a:t>
            </a:r>
            <a:r>
              <a:rPr kumimoji="1" lang="ja-JP" altLang="en-US" sz="1400" dirty="0">
                <a:solidFill>
                  <a:schemeClr val="tx1"/>
                </a:solidFill>
                <a:latin typeface="メイリオ" pitchFamily="50" charset="-128"/>
                <a:ea typeface="メイリオ" pitchFamily="50" charset="-128"/>
                <a:cs typeface="メイリオ" pitchFamily="50" charset="-128"/>
              </a:rPr>
              <a:t>の手形入金データが取込対象となります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kumimoji="1" lang="en-US" altLang="ja-JP" sz="10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・顛末情報として「取立依頼」「割引」「裏書」</a:t>
            </a:r>
            <a:endParaRPr kumimoji="1"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　「担保差入」「不渡」「返却」が使用可能です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lang="en-US" altLang="ja-JP" sz="10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・連携仕訳データの作成及び直接連携が可能です</a:t>
            </a:r>
            <a:r>
              <a:rPr lang="ja-JP" altLang="en-US" sz="1400" dirty="0">
                <a:solidFill>
                  <a:schemeClr val="tx1"/>
                </a:solidFill>
                <a:latin typeface="メイリオ" pitchFamily="50" charset="-128"/>
                <a:ea typeface="メイリオ" pitchFamily="50" charset="-128"/>
                <a:cs typeface="メイリオ" pitchFamily="50" charset="-128"/>
              </a:rPr>
              <a:t>　 （返却、不渡時は作成不可）</a:t>
            </a:r>
            <a:endParaRPr kumimoji="1" lang="ja-JP" altLang="en-US" sz="1400" dirty="0">
              <a:solidFill>
                <a:schemeClr val="tx1"/>
              </a:solidFill>
              <a:latin typeface="メイリオ" pitchFamily="50" charset="-128"/>
              <a:ea typeface="メイリオ" pitchFamily="50" charset="-128"/>
              <a:cs typeface="メイリオ"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1472068179"/>
              </p:ext>
            </p:extLst>
          </p:nvPr>
        </p:nvGraphicFramePr>
        <p:xfrm>
          <a:off x="4572000" y="2349026"/>
          <a:ext cx="4249738" cy="2304260"/>
        </p:xfrm>
        <a:graphic>
          <a:graphicData uri="http://schemas.openxmlformats.org/drawingml/2006/table">
            <a:tbl>
              <a:tblPr firstRow="1" bandRow="1">
                <a:tableStyleId>{5C22544A-7EE6-4342-B048-85BDC9FD1C3A}</a:tableStyleId>
              </a:tblPr>
              <a:tblGrid>
                <a:gridCol w="2124869">
                  <a:extLst>
                    <a:ext uri="{9D8B030D-6E8A-4147-A177-3AD203B41FA5}">
                      <a16:colId xmlns:a16="http://schemas.microsoft.com/office/drawing/2014/main" val="20000"/>
                    </a:ext>
                  </a:extLst>
                </a:gridCol>
                <a:gridCol w="2124869">
                  <a:extLst>
                    <a:ext uri="{9D8B030D-6E8A-4147-A177-3AD203B41FA5}">
                      <a16:colId xmlns:a16="http://schemas.microsoft.com/office/drawing/2014/main" val="20001"/>
                    </a:ext>
                  </a:extLst>
                </a:gridCol>
              </a:tblGrid>
              <a:tr h="329180">
                <a:tc>
                  <a:txBody>
                    <a:bodyPr/>
                    <a:lstStyle/>
                    <a:p>
                      <a:r>
                        <a:rPr kumimoji="1" lang="ja-JP" altLang="en-US" sz="1400" dirty="0">
                          <a:latin typeface="メイリオ" pitchFamily="50" charset="-128"/>
                          <a:ea typeface="メイリオ" pitchFamily="50" charset="-128"/>
                          <a:cs typeface="メイリオ" pitchFamily="50" charset="-128"/>
                        </a:rPr>
                        <a:t>顛末区分</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顛末状態</a:t>
                      </a:r>
                    </a:p>
                  </a:txBody>
                  <a:tcPr anchor="b"/>
                </a:tc>
                <a:extLst>
                  <a:ext uri="{0D108BD9-81ED-4DB2-BD59-A6C34878D82A}">
                    <a16:rowId xmlns:a16="http://schemas.microsoft.com/office/drawing/2014/main" val="10000"/>
                  </a:ext>
                </a:extLst>
              </a:tr>
              <a:tr h="329180">
                <a:tc>
                  <a:txBody>
                    <a:bodyPr/>
                    <a:lstStyle/>
                    <a:p>
                      <a:r>
                        <a:rPr kumimoji="1" lang="ja-JP" altLang="en-US" sz="1400" dirty="0">
                          <a:latin typeface="メイリオ" pitchFamily="50" charset="-128"/>
                          <a:ea typeface="メイリオ" pitchFamily="50" charset="-128"/>
                          <a:cs typeface="メイリオ" pitchFamily="50" charset="-128"/>
                        </a:rPr>
                        <a:t>取組</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取立依頼</a:t>
                      </a:r>
                    </a:p>
                  </a:txBody>
                  <a:tcPr anchor="b"/>
                </a:tc>
                <a:extLst>
                  <a:ext uri="{0D108BD9-81ED-4DB2-BD59-A6C34878D82A}">
                    <a16:rowId xmlns:a16="http://schemas.microsoft.com/office/drawing/2014/main" val="10001"/>
                  </a:ext>
                </a:extLst>
              </a:tr>
              <a:tr h="329180">
                <a:tc>
                  <a:txBody>
                    <a:bodyPr/>
                    <a:lstStyle/>
                    <a:p>
                      <a:endParaRPr kumimoji="1" lang="ja-JP" altLang="en-US" sz="1400" dirty="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割引</a:t>
                      </a:r>
                    </a:p>
                  </a:txBody>
                  <a:tcPr anchor="b"/>
                </a:tc>
                <a:extLst>
                  <a:ext uri="{0D108BD9-81ED-4DB2-BD59-A6C34878D82A}">
                    <a16:rowId xmlns:a16="http://schemas.microsoft.com/office/drawing/2014/main" val="10002"/>
                  </a:ext>
                </a:extLst>
              </a:tr>
              <a:tr h="329180">
                <a:tc>
                  <a:txBody>
                    <a:bodyPr/>
                    <a:lstStyle/>
                    <a:p>
                      <a:endParaRPr kumimoji="1" lang="ja-JP" altLang="en-US" sz="1400" dirty="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裏書</a:t>
                      </a:r>
                    </a:p>
                  </a:txBody>
                  <a:tcPr anchor="b"/>
                </a:tc>
                <a:extLst>
                  <a:ext uri="{0D108BD9-81ED-4DB2-BD59-A6C34878D82A}">
                    <a16:rowId xmlns:a16="http://schemas.microsoft.com/office/drawing/2014/main" val="10003"/>
                  </a:ext>
                </a:extLst>
              </a:tr>
              <a:tr h="329180">
                <a:tc>
                  <a:txBody>
                    <a:bodyPr/>
                    <a:lstStyle/>
                    <a:p>
                      <a:endParaRPr kumimoji="1" lang="ja-JP" altLang="en-US" sz="140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担保差入</a:t>
                      </a:r>
                    </a:p>
                  </a:txBody>
                  <a:tcPr anchor="b"/>
                </a:tc>
                <a:extLst>
                  <a:ext uri="{0D108BD9-81ED-4DB2-BD59-A6C34878D82A}">
                    <a16:rowId xmlns:a16="http://schemas.microsoft.com/office/drawing/2014/main" val="10004"/>
                  </a:ext>
                </a:extLst>
              </a:tr>
              <a:tr h="329180">
                <a:tc>
                  <a:txBody>
                    <a:bodyPr/>
                    <a:lstStyle/>
                    <a:p>
                      <a:r>
                        <a:rPr kumimoji="1" lang="ja-JP" altLang="en-US" sz="1400" dirty="0">
                          <a:latin typeface="メイリオ" pitchFamily="50" charset="-128"/>
                          <a:ea typeface="メイリオ" pitchFamily="50" charset="-128"/>
                          <a:cs typeface="メイリオ" pitchFamily="50" charset="-128"/>
                        </a:rPr>
                        <a:t>解消</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不渡</a:t>
                      </a:r>
                    </a:p>
                  </a:txBody>
                  <a:tcPr anchor="b"/>
                </a:tc>
                <a:extLst>
                  <a:ext uri="{0D108BD9-81ED-4DB2-BD59-A6C34878D82A}">
                    <a16:rowId xmlns:a16="http://schemas.microsoft.com/office/drawing/2014/main" val="10005"/>
                  </a:ext>
                </a:extLst>
              </a:tr>
              <a:tr h="329180">
                <a:tc>
                  <a:txBody>
                    <a:bodyPr/>
                    <a:lstStyle/>
                    <a:p>
                      <a:endParaRPr kumimoji="1" lang="ja-JP" altLang="en-US" sz="1400">
                        <a:latin typeface="メイリオ" pitchFamily="50" charset="-128"/>
                        <a:ea typeface="メイリオ" pitchFamily="50" charset="-128"/>
                        <a:cs typeface="メイリオ" pitchFamily="50" charset="-128"/>
                      </a:endParaRPr>
                    </a:p>
                  </a:txBody>
                  <a:tcPr anchor="b"/>
                </a:tc>
                <a:tc>
                  <a:txBody>
                    <a:bodyPr/>
                    <a:lstStyle/>
                    <a:p>
                      <a:r>
                        <a:rPr kumimoji="1" lang="ja-JP" altLang="en-US" sz="1400" dirty="0">
                          <a:latin typeface="メイリオ" pitchFamily="50" charset="-128"/>
                          <a:ea typeface="メイリオ" pitchFamily="50" charset="-128"/>
                          <a:cs typeface="メイリオ" pitchFamily="50" charset="-128"/>
                        </a:rPr>
                        <a:t>返却</a:t>
                      </a:r>
                    </a:p>
                  </a:txBody>
                  <a:tcPr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520980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7</a:t>
            </a:fld>
            <a:endParaRPr kumimoji="1" lang="ja-JP" altLang="en-US" dirty="0"/>
          </a:p>
        </p:txBody>
      </p:sp>
      <p:sp>
        <p:nvSpPr>
          <p:cNvPr id="3" name="タイトル 2"/>
          <p:cNvSpPr>
            <a:spLocks noGrp="1"/>
          </p:cNvSpPr>
          <p:nvPr>
            <p:ph type="title"/>
          </p:nvPr>
        </p:nvSpPr>
        <p:spPr/>
        <p:txBody>
          <a:bodyPr/>
          <a:lstStyle/>
          <a:p>
            <a:r>
              <a:rPr lang="ja-JP" altLang="en-US" dirty="0"/>
              <a:t>手形管理システムフロー</a:t>
            </a:r>
            <a:endParaRPr kumimoji="1" lang="ja-JP" altLang="en-US" dirty="0"/>
          </a:p>
        </p:txBody>
      </p:sp>
      <p:sp>
        <p:nvSpPr>
          <p:cNvPr id="4" name="フッター プレースホルダー 3"/>
          <p:cNvSpPr>
            <a:spLocks noGrp="1"/>
          </p:cNvSpPr>
          <p:nvPr>
            <p:ph type="ftr" sz="quarter" idx="3"/>
          </p:nvPr>
        </p:nvSpPr>
        <p:spPr>
          <a:xfrm>
            <a:off x="175646" y="4969262"/>
            <a:ext cx="2160000" cy="135000"/>
          </a:xfrm>
        </p:spPr>
        <p:txBody>
          <a:bodyPr/>
          <a:lstStyle/>
          <a:p>
            <a:r>
              <a:rPr lang="en-US" altLang="ja-JP" dirty="0"/>
              <a:t>©Canon IT Solutions Inc.  All rights reserved.</a:t>
            </a:r>
            <a:endParaRPr lang="ja-JP" altLang="en-US" dirty="0"/>
          </a:p>
        </p:txBody>
      </p:sp>
      <p:sp>
        <p:nvSpPr>
          <p:cNvPr id="49" name="テキスト プレースホルダー 48"/>
          <p:cNvSpPr>
            <a:spLocks noGrp="1"/>
          </p:cNvSpPr>
          <p:nvPr>
            <p:ph type="body" sz="quarter" idx="16"/>
          </p:nvPr>
        </p:nvSpPr>
        <p:spPr/>
        <p:txBody>
          <a:bodyPr/>
          <a:lstStyle/>
          <a:p>
            <a:r>
              <a:rPr lang="ja-JP" altLang="en-US" dirty="0"/>
              <a:t>支払手形</a:t>
            </a:r>
            <a:r>
              <a:rPr kumimoji="1" lang="ja-JP" altLang="en-US" dirty="0"/>
              <a:t>フロー</a:t>
            </a:r>
          </a:p>
        </p:txBody>
      </p:sp>
      <p:sp>
        <p:nvSpPr>
          <p:cNvPr id="12" name="AutoShape 12"/>
          <p:cNvSpPr>
            <a:spLocks noChangeArrowheads="1"/>
          </p:cNvSpPr>
          <p:nvPr/>
        </p:nvSpPr>
        <p:spPr bwMode="auto">
          <a:xfrm>
            <a:off x="4572000" y="885600"/>
            <a:ext cx="4286250" cy="288925"/>
          </a:xfrm>
          <a:prstGeom prst="flowChartAlternateProcess">
            <a:avLst/>
          </a:prstGeom>
          <a:solidFill>
            <a:srgbClr val="77A233"/>
          </a:solidFill>
          <a:ln w="9525" cap="flat" cmpd="sng" algn="ctr">
            <a:solidFill>
              <a:srgbClr val="77A233"/>
            </a:solidFill>
            <a:prstDash val="solid"/>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600" kern="0">
                <a:solidFill>
                  <a:srgbClr val="FFFFFF"/>
                </a:solidFill>
                <a:cs typeface="メイリオ" pitchFamily="50" charset="-128"/>
              </a:rPr>
              <a:t>支払手形管理</a:t>
            </a:r>
          </a:p>
        </p:txBody>
      </p:sp>
      <p:sp>
        <p:nvSpPr>
          <p:cNvPr id="13" name="AutoShape 5"/>
          <p:cNvSpPr>
            <a:spLocks noChangeArrowheads="1"/>
          </p:cNvSpPr>
          <p:nvPr/>
        </p:nvSpPr>
        <p:spPr bwMode="gray">
          <a:xfrm>
            <a:off x="4572000" y="1024324"/>
            <a:ext cx="4249738" cy="3424256"/>
          </a:xfrm>
          <a:prstGeom prst="roundRect">
            <a:avLst>
              <a:gd name="adj" fmla="val 6056"/>
            </a:avLst>
          </a:prstGeom>
          <a:noFill/>
          <a:ln w="6350" algn="ctr">
            <a:solidFill>
              <a:srgbClr val="77A233"/>
            </a:solidFill>
            <a:prstDash val="lg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eaLnBrk="1" fontAlgn="base" hangingPunct="1">
              <a:lnSpc>
                <a:spcPct val="80000"/>
              </a:lnSpc>
              <a:spcBef>
                <a:spcPct val="20000"/>
              </a:spcBef>
              <a:spcAft>
                <a:spcPct val="0"/>
              </a:spcAft>
            </a:pPr>
            <a:endParaRPr lang="ja-JP" altLang="ja-JP" sz="1500">
              <a:solidFill>
                <a:srgbClr val="E27100"/>
              </a:solidFill>
              <a:latin typeface="メイリオ" panose="020B0604030504040204" pitchFamily="50" charset="-128"/>
              <a:ea typeface="メイリオ" panose="020B0604030504040204" pitchFamily="50" charset="-128"/>
            </a:endParaRPr>
          </a:p>
        </p:txBody>
      </p:sp>
      <p:sp>
        <p:nvSpPr>
          <p:cNvPr id="22" name="AutoShape 19"/>
          <p:cNvSpPr>
            <a:spLocks noChangeArrowheads="1"/>
          </p:cNvSpPr>
          <p:nvPr/>
        </p:nvSpPr>
        <p:spPr bwMode="auto">
          <a:xfrm>
            <a:off x="5401000" y="3452419"/>
            <a:ext cx="287337" cy="722632"/>
          </a:xfrm>
          <a:prstGeom prst="downArrow">
            <a:avLst>
              <a:gd name="adj1" fmla="val 50000"/>
              <a:gd name="adj2" fmla="val 57127"/>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3" name="Oval 13"/>
          <p:cNvSpPr>
            <a:spLocks noChangeArrowheads="1"/>
          </p:cNvSpPr>
          <p:nvPr/>
        </p:nvSpPr>
        <p:spPr bwMode="auto">
          <a:xfrm>
            <a:off x="7246565" y="1347043"/>
            <a:ext cx="1285875" cy="392373"/>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000" kern="0">
                <a:solidFill>
                  <a:prstClr val="white"/>
                </a:solidFill>
                <a:cs typeface="メイリオ" panose="020B0604030504040204" pitchFamily="50" charset="-128"/>
              </a:rPr>
              <a:t>支払手形入力</a:t>
            </a:r>
          </a:p>
        </p:txBody>
      </p:sp>
      <p:sp>
        <p:nvSpPr>
          <p:cNvPr id="24" name="円柱 23"/>
          <p:cNvSpPr/>
          <p:nvPr/>
        </p:nvSpPr>
        <p:spPr>
          <a:xfrm>
            <a:off x="4960565" y="1275606"/>
            <a:ext cx="714375" cy="512762"/>
          </a:xfrm>
          <a:prstGeom prst="can">
            <a:avLst/>
          </a:prstGeom>
          <a:gradFill rotWithShape="1">
            <a:gsLst>
              <a:gs pos="0">
                <a:srgbClr val="7D7D7D">
                  <a:tint val="50000"/>
                  <a:satMod val="300000"/>
                </a:srgbClr>
              </a:gs>
              <a:gs pos="35000">
                <a:srgbClr val="7D7D7D">
                  <a:tint val="37000"/>
                  <a:satMod val="300000"/>
                </a:srgbClr>
              </a:gs>
              <a:gs pos="100000">
                <a:srgbClr val="7D7D7D">
                  <a:tint val="15000"/>
                  <a:satMod val="350000"/>
                </a:srgbClr>
              </a:gs>
            </a:gsLst>
            <a:lin ang="16200000" scaled="1"/>
          </a:gradFill>
          <a:ln w="9525" cap="flat" cmpd="sng" algn="ctr">
            <a:solidFill>
              <a:srgbClr val="7D7D7D">
                <a:shade val="95000"/>
                <a:satMod val="105000"/>
              </a:srgbClr>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ja-JP" altLang="en-US" sz="1000" kern="0" dirty="0">
                <a:solidFill>
                  <a:srgbClr val="000000"/>
                </a:solidFill>
                <a:cs typeface="メイリオ" pitchFamily="50" charset="-128"/>
              </a:rPr>
              <a:t>外部</a:t>
            </a:r>
            <a:endParaRPr kumimoji="0" lang="en-US" altLang="ja-JP" sz="1000" kern="0" dirty="0">
              <a:solidFill>
                <a:srgbClr val="000000"/>
              </a:solidFill>
              <a:cs typeface="メイリオ" pitchFamily="50" charset="-128"/>
            </a:endParaRPr>
          </a:p>
          <a:p>
            <a:pPr algn="ctr" fontAlgn="base">
              <a:spcBef>
                <a:spcPct val="0"/>
              </a:spcBef>
              <a:spcAft>
                <a:spcPct val="0"/>
              </a:spcAft>
              <a:defRPr/>
            </a:pPr>
            <a:r>
              <a:rPr kumimoji="0" lang="ja-JP" altLang="en-US" sz="1000" kern="0" dirty="0">
                <a:solidFill>
                  <a:srgbClr val="000000"/>
                </a:solidFill>
                <a:cs typeface="メイリオ" pitchFamily="50" charset="-128"/>
              </a:rPr>
              <a:t>ｼｽﾃﾑ</a:t>
            </a:r>
          </a:p>
        </p:txBody>
      </p:sp>
      <p:sp>
        <p:nvSpPr>
          <p:cNvPr id="25" name="AutoShape 19"/>
          <p:cNvSpPr>
            <a:spLocks noChangeArrowheads="1"/>
          </p:cNvSpPr>
          <p:nvPr/>
        </p:nvSpPr>
        <p:spPr bwMode="auto">
          <a:xfrm>
            <a:off x="6344581" y="1780082"/>
            <a:ext cx="287337" cy="80874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6" name="AutoShape 19"/>
          <p:cNvSpPr>
            <a:spLocks noChangeArrowheads="1"/>
          </p:cNvSpPr>
          <p:nvPr/>
        </p:nvSpPr>
        <p:spPr bwMode="auto">
          <a:xfrm>
            <a:off x="7760741" y="1765399"/>
            <a:ext cx="287337" cy="791281"/>
          </a:xfrm>
          <a:prstGeom prst="downArrow">
            <a:avLst>
              <a:gd name="adj1" fmla="val 50000"/>
              <a:gd name="adj2" fmla="val 57175"/>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27" name="円柱 26"/>
          <p:cNvSpPr/>
          <p:nvPr/>
        </p:nvSpPr>
        <p:spPr>
          <a:xfrm>
            <a:off x="5286375" y="3151079"/>
            <a:ext cx="3000375" cy="284767"/>
          </a:xfrm>
          <a:prstGeom prst="can">
            <a:avLst/>
          </a:prstGeom>
          <a:solidFill>
            <a:schemeClr val="accent1"/>
          </a:solidFill>
          <a:ln w="9525" cap="flat" cmpd="sng" algn="ctr">
            <a:solidFill>
              <a:schemeClr val="accent1"/>
            </a:solidFill>
            <a:prstDash val="solid"/>
          </a:ln>
          <a:effectLst>
            <a:outerShdw blurRad="40000" dist="23000" dir="5400000" rotWithShape="0">
              <a:srgbClr val="000000">
                <a:alpha val="35000"/>
              </a:srgbClr>
            </a:outerShdw>
          </a:effectLst>
        </p:spPr>
        <p:txBody>
          <a:bodyPr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支払手形データ</a:t>
            </a:r>
          </a:p>
        </p:txBody>
      </p:sp>
      <p:sp>
        <p:nvSpPr>
          <p:cNvPr id="28" name="Oval 13"/>
          <p:cNvSpPr>
            <a:spLocks noChangeArrowheads="1"/>
          </p:cNvSpPr>
          <p:nvPr/>
        </p:nvSpPr>
        <p:spPr bwMode="auto">
          <a:xfrm>
            <a:off x="4947741" y="3585737"/>
            <a:ext cx="1233600" cy="288936"/>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anose="020B0604030504040204" pitchFamily="50" charset="-128"/>
              </a:rPr>
              <a:t>手形払出入力</a:t>
            </a:r>
            <a:endParaRPr kumimoji="0" lang="ja-JP" altLang="en-US" sz="1400" kern="0" dirty="0">
              <a:solidFill>
                <a:prstClr val="white"/>
              </a:solidFill>
              <a:cs typeface="メイリオ" panose="020B0604030504040204" pitchFamily="50" charset="-128"/>
            </a:endParaRPr>
          </a:p>
        </p:txBody>
      </p:sp>
      <p:sp>
        <p:nvSpPr>
          <p:cNvPr id="29" name="AutoShape 19"/>
          <p:cNvSpPr>
            <a:spLocks noChangeArrowheads="1"/>
          </p:cNvSpPr>
          <p:nvPr/>
        </p:nvSpPr>
        <p:spPr bwMode="auto">
          <a:xfrm>
            <a:off x="6252778" y="3445357"/>
            <a:ext cx="287337" cy="729693"/>
          </a:xfrm>
          <a:prstGeom prst="downArrow">
            <a:avLst>
              <a:gd name="adj1" fmla="val 50000"/>
              <a:gd name="adj2" fmla="val 57193"/>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0" name="AutoShape 19"/>
          <p:cNvSpPr>
            <a:spLocks noChangeArrowheads="1"/>
          </p:cNvSpPr>
          <p:nvPr/>
        </p:nvSpPr>
        <p:spPr bwMode="auto">
          <a:xfrm>
            <a:off x="5212977" y="1796148"/>
            <a:ext cx="287338" cy="808749"/>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1" name="AutoShape 48"/>
          <p:cNvSpPr>
            <a:spLocks noChangeArrowheads="1"/>
          </p:cNvSpPr>
          <p:nvPr/>
        </p:nvSpPr>
        <p:spPr bwMode="auto">
          <a:xfrm>
            <a:off x="5796136" y="1974772"/>
            <a:ext cx="1286546" cy="332508"/>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anose="020B0604030504040204" pitchFamily="50" charset="-128"/>
              </a:rPr>
              <a:t>印紙税分割</a:t>
            </a:r>
          </a:p>
        </p:txBody>
      </p:sp>
      <p:sp>
        <p:nvSpPr>
          <p:cNvPr id="32" name="AutoShape 19"/>
          <p:cNvSpPr>
            <a:spLocks noChangeArrowheads="1"/>
          </p:cNvSpPr>
          <p:nvPr/>
        </p:nvSpPr>
        <p:spPr bwMode="auto">
          <a:xfrm>
            <a:off x="6725865" y="2859782"/>
            <a:ext cx="287337" cy="261938"/>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3" name="AutoShape 19"/>
          <p:cNvSpPr>
            <a:spLocks noChangeArrowheads="1"/>
          </p:cNvSpPr>
          <p:nvPr/>
        </p:nvSpPr>
        <p:spPr bwMode="auto">
          <a:xfrm>
            <a:off x="7229363" y="3519990"/>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34" name="フローチャート : 代替処理 46"/>
          <p:cNvSpPr/>
          <p:nvPr/>
        </p:nvSpPr>
        <p:spPr>
          <a:xfrm>
            <a:off x="251869" y="4754624"/>
            <a:ext cx="8569869" cy="229393"/>
          </a:xfrm>
          <a:prstGeom prst="flowChartAlternateProcess">
            <a:avLst/>
          </a:prstGeom>
          <a:solidFill>
            <a:srgbClr val="54C2F0"/>
          </a:solidFill>
          <a:ln w="9525" cap="flat" cmpd="sng" algn="ctr">
            <a:solidFill>
              <a:srgbClr val="54C2F0"/>
            </a:solidFill>
            <a:prstDash val="solid"/>
          </a:ln>
          <a:effectLst/>
        </p:spPr>
        <p:txBody>
          <a:bodyPr anchor="ctr"/>
          <a:lstStyle/>
          <a:p>
            <a:pPr algn="ctr" fontAlgn="base">
              <a:spcBef>
                <a:spcPct val="0"/>
              </a:spcBef>
              <a:spcAft>
                <a:spcPct val="0"/>
              </a:spcAft>
              <a:defRPr/>
            </a:pPr>
            <a:r>
              <a:rPr kumimoji="0" lang="en-US" altLang="ja-JP" sz="1200" kern="0">
                <a:solidFill>
                  <a:srgbClr val="FFFFFF"/>
                </a:solidFill>
                <a:cs typeface="メイリオ" panose="020B0604030504040204" pitchFamily="50" charset="-128"/>
              </a:rPr>
              <a:t>SuperStream-NX</a:t>
            </a:r>
            <a:r>
              <a:rPr kumimoji="0" lang="ja-JP" altLang="en-US" sz="1200" kern="0">
                <a:solidFill>
                  <a:srgbClr val="FFFFFF"/>
                </a:solidFill>
                <a:cs typeface="メイリオ" panose="020B0604030504040204" pitchFamily="50" charset="-128"/>
              </a:rPr>
              <a:t> 一般会計（外部データ取込機能を使用した取込）</a:t>
            </a:r>
          </a:p>
        </p:txBody>
      </p:sp>
      <p:sp>
        <p:nvSpPr>
          <p:cNvPr id="35" name="AutoShape 19"/>
          <p:cNvSpPr>
            <a:spLocks noChangeArrowheads="1"/>
          </p:cNvSpPr>
          <p:nvPr/>
        </p:nvSpPr>
        <p:spPr bwMode="auto">
          <a:xfrm>
            <a:off x="6722587" y="4487318"/>
            <a:ext cx="287338" cy="261937"/>
          </a:xfrm>
          <a:prstGeom prst="downArrow">
            <a:avLst>
              <a:gd name="adj1" fmla="val 50000"/>
              <a:gd name="adj2" fmla="val 57181"/>
            </a:avLst>
          </a:prstGeom>
          <a:solidFill>
            <a:schemeClr val="tx2">
              <a:lumMod val="60000"/>
              <a:lumOff val="40000"/>
            </a:schemeClr>
          </a:solidFill>
          <a:ln>
            <a:noFill/>
          </a:ln>
          <a:effectLst/>
        </p:spPr>
        <p:txBody>
          <a:bodyPr vert="eaVert" wrap="none" anchor="ctr"/>
          <a:lstStyle>
            <a:lvl1pPr eaLnBrk="0" hangingPunct="0">
              <a:defRPr kumimoji="1" sz="600">
                <a:solidFill>
                  <a:schemeClr val="bg1"/>
                </a:solidFill>
                <a:latin typeface="Arial" panose="020B0604020202020204" pitchFamily="34" charset="0"/>
                <a:ea typeface="ＭＳ Ｐゴシック" panose="020B0600070205080204" pitchFamily="50" charset="-128"/>
              </a:defRPr>
            </a:lvl1pPr>
            <a:lvl2pPr marL="742950" indent="-285750" eaLnBrk="0" hangingPunct="0">
              <a:defRPr kumimoji="1" sz="600">
                <a:solidFill>
                  <a:schemeClr val="bg1"/>
                </a:solidFill>
                <a:latin typeface="Arial" panose="020B0604020202020204" pitchFamily="34" charset="0"/>
                <a:ea typeface="ＭＳ Ｐゴシック" panose="020B0600070205080204" pitchFamily="50" charset="-128"/>
              </a:defRPr>
            </a:lvl2pPr>
            <a:lvl3pPr marL="1143000" indent="-228600" eaLnBrk="0" hangingPunct="0">
              <a:defRPr kumimoji="1" sz="600">
                <a:solidFill>
                  <a:schemeClr val="bg1"/>
                </a:solidFill>
                <a:latin typeface="Arial" panose="020B0604020202020204" pitchFamily="34" charset="0"/>
                <a:ea typeface="ＭＳ Ｐゴシック" panose="020B0600070205080204" pitchFamily="50" charset="-128"/>
              </a:defRPr>
            </a:lvl3pPr>
            <a:lvl4pPr marL="1600200" indent="-228600" eaLnBrk="0" hangingPunct="0">
              <a:defRPr kumimoji="1" sz="600">
                <a:solidFill>
                  <a:schemeClr val="bg1"/>
                </a:solidFill>
                <a:latin typeface="Arial" panose="020B0604020202020204" pitchFamily="34" charset="0"/>
                <a:ea typeface="ＭＳ Ｐゴシック" panose="020B0600070205080204" pitchFamily="50" charset="-128"/>
              </a:defRPr>
            </a:lvl4pPr>
            <a:lvl5pPr marL="2057400" indent="-228600" eaLnBrk="0" hangingPunct="0">
              <a:defRPr kumimoji="1" sz="600">
                <a:solidFill>
                  <a:schemeClr val="bg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600">
                <a:solidFill>
                  <a:schemeClr val="bg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sp>
        <p:nvSpPr>
          <p:cNvPr id="37" name="フローチャート : 代替処理 51"/>
          <p:cNvSpPr/>
          <p:nvPr/>
        </p:nvSpPr>
        <p:spPr>
          <a:xfrm>
            <a:off x="5800352" y="1332757"/>
            <a:ext cx="1285875" cy="375376"/>
          </a:xfrm>
          <a:prstGeom prst="flowChartAlternateProcess">
            <a:avLst/>
          </a:prstGeom>
          <a:solidFill>
            <a:srgbClr val="54C2F0"/>
          </a:solidFill>
          <a:ln w="9525" cap="flat" cmpd="sng" algn="ctr">
            <a:solidFill>
              <a:srgbClr val="54C2F0"/>
            </a:solidFill>
            <a:prstDash val="solid"/>
          </a:ln>
          <a:effectLst>
            <a:outerShdw blurRad="40000" dist="20000" dir="5400000" rotWithShape="0">
              <a:srgbClr val="000000">
                <a:alpha val="38000"/>
              </a:srgbClr>
            </a:outerShdw>
          </a:effectLst>
        </p:spPr>
        <p:txBody>
          <a:bodyPr anchor="ctr"/>
          <a:lstStyle/>
          <a:p>
            <a:pPr algn="ctr" fontAlgn="base">
              <a:spcBef>
                <a:spcPct val="0"/>
              </a:spcBef>
              <a:spcAft>
                <a:spcPct val="0"/>
              </a:spcAft>
              <a:defRPr/>
            </a:pPr>
            <a:r>
              <a:rPr kumimoji="0" lang="en-US" altLang="ja-JP" sz="1000" kern="0">
                <a:solidFill>
                  <a:srgbClr val="FFFFFF"/>
                </a:solidFill>
                <a:cs typeface="メイリオ" panose="020B0604030504040204" pitchFamily="50" charset="-128"/>
              </a:rPr>
              <a:t>SuperStream-NX</a:t>
            </a:r>
          </a:p>
          <a:p>
            <a:pPr algn="ctr" fontAlgn="base">
              <a:spcBef>
                <a:spcPct val="0"/>
              </a:spcBef>
              <a:spcAft>
                <a:spcPct val="0"/>
              </a:spcAft>
              <a:defRPr/>
            </a:pPr>
            <a:r>
              <a:rPr kumimoji="0" lang="ja-JP" altLang="en-US" sz="1000" kern="0">
                <a:solidFill>
                  <a:srgbClr val="FFFFFF"/>
                </a:solidFill>
                <a:cs typeface="メイリオ" panose="020B0604030504040204" pitchFamily="50" charset="-128"/>
              </a:rPr>
              <a:t>支払管理</a:t>
            </a:r>
            <a:endParaRPr kumimoji="0" lang="en-US" altLang="ja-JP" sz="1000" kern="0">
              <a:solidFill>
                <a:srgbClr val="FFFFFF"/>
              </a:solidFill>
              <a:cs typeface="メイリオ" panose="020B0604030504040204" pitchFamily="50" charset="-128"/>
            </a:endParaRPr>
          </a:p>
        </p:txBody>
      </p:sp>
      <p:sp>
        <p:nvSpPr>
          <p:cNvPr id="38" name="Oval 18"/>
          <p:cNvSpPr>
            <a:spLocks noChangeArrowheads="1"/>
          </p:cNvSpPr>
          <p:nvPr/>
        </p:nvSpPr>
        <p:spPr bwMode="auto">
          <a:xfrm>
            <a:off x="4953402" y="2571750"/>
            <a:ext cx="3571875" cy="262450"/>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a:solidFill>
                  <a:srgbClr val="FFFFFF"/>
                </a:solidFill>
                <a:cs typeface="メイリオ" pitchFamily="50" charset="-128"/>
              </a:rPr>
              <a:t>支払手形情報承認</a:t>
            </a:r>
          </a:p>
        </p:txBody>
      </p:sp>
      <p:sp>
        <p:nvSpPr>
          <p:cNvPr id="39" name="Oval 13"/>
          <p:cNvSpPr>
            <a:spLocks noChangeArrowheads="1"/>
          </p:cNvSpPr>
          <p:nvPr/>
        </p:nvSpPr>
        <p:spPr bwMode="auto">
          <a:xfrm>
            <a:off x="6840252" y="3906750"/>
            <a:ext cx="1643074" cy="357188"/>
          </a:xfrm>
          <a:prstGeom prst="roundRect">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prstClr val="white"/>
                </a:solidFill>
                <a:cs typeface="メイリオ" pitchFamily="50" charset="-128"/>
              </a:rPr>
              <a:t>支払手形移動入力</a:t>
            </a:r>
            <a:endParaRPr kumimoji="0" lang="ja-JP" altLang="en-US" sz="1400" kern="0" dirty="0">
              <a:solidFill>
                <a:prstClr val="white"/>
              </a:solidFill>
              <a:cs typeface="メイリオ" pitchFamily="50" charset="-128"/>
            </a:endParaRPr>
          </a:p>
        </p:txBody>
      </p:sp>
      <p:sp>
        <p:nvSpPr>
          <p:cNvPr id="40" name="AutoShape 48"/>
          <p:cNvSpPr>
            <a:spLocks noChangeArrowheads="1"/>
          </p:cNvSpPr>
          <p:nvPr/>
        </p:nvSpPr>
        <p:spPr bwMode="auto">
          <a:xfrm>
            <a:off x="4957396" y="4191954"/>
            <a:ext cx="1702836" cy="216000"/>
          </a:xfrm>
          <a:prstGeom prst="roundRect">
            <a:avLst>
              <a:gd name="adj" fmla="val 16667"/>
            </a:avLst>
          </a:prstGeom>
          <a:solidFill>
            <a:srgbClr val="77A233"/>
          </a:solidFill>
          <a:ln>
            <a:noFill/>
            <a:headEnd/>
            <a:tailEnd/>
          </a:ln>
          <a:effectLst>
            <a:outerShdw blurRad="40000" dist="23000" dir="5400000" rotWithShape="0">
              <a:srgbClr val="000000">
                <a:alpha val="35000"/>
              </a:srgbClr>
            </a:outerShdw>
          </a:effectLst>
        </p:spPr>
        <p:txBody>
          <a:bodyPr wrap="none" anchor="ctr"/>
          <a:lstStyle/>
          <a:p>
            <a:pPr algn="ctr" fontAlgn="base">
              <a:spcBef>
                <a:spcPct val="0"/>
              </a:spcBef>
              <a:spcAft>
                <a:spcPct val="0"/>
              </a:spcAft>
              <a:defRPr/>
            </a:pPr>
            <a:r>
              <a:rPr kumimoji="0" lang="ja-JP" altLang="en-US" sz="1200" kern="0" dirty="0">
                <a:solidFill>
                  <a:srgbClr val="FFFFFF"/>
                </a:solidFill>
                <a:cs typeface="メイリオ" panose="020B0604030504040204" pitchFamily="50" charset="-128"/>
              </a:rPr>
              <a:t>支払手形決済処理</a:t>
            </a:r>
          </a:p>
        </p:txBody>
      </p:sp>
      <p:sp>
        <p:nvSpPr>
          <p:cNvPr id="43" name="AutoShape 19"/>
          <p:cNvSpPr>
            <a:spLocks noChangeArrowheads="1"/>
          </p:cNvSpPr>
          <p:nvPr/>
        </p:nvSpPr>
        <p:spPr bwMode="auto">
          <a:xfrm rot="10800000">
            <a:off x="7777050" y="3484376"/>
            <a:ext cx="287338" cy="354682"/>
          </a:xfrm>
          <a:prstGeom prst="downArrow">
            <a:avLst>
              <a:gd name="adj1" fmla="val 50000"/>
              <a:gd name="adj2" fmla="val 57181"/>
            </a:avLst>
          </a:prstGeom>
          <a:solidFill>
            <a:schemeClr val="tx2">
              <a:lumMod val="60000"/>
              <a:lumOff val="40000"/>
            </a:schemeClr>
          </a:solidFill>
          <a:ln w="9525" cap="flat" cmpd="sng" algn="ctr">
            <a:noFill/>
            <a:prstDash val="solid"/>
            <a:headEnd/>
            <a:tailEnd/>
          </a:ln>
          <a:effectLst/>
        </p:spPr>
        <p:txBody>
          <a:bodyPr vert="eaVert" wrap="none" anchor="ctr"/>
          <a:lstStyle/>
          <a:p>
            <a:pPr fontAlgn="base">
              <a:spcBef>
                <a:spcPct val="0"/>
              </a:spcBef>
              <a:spcAft>
                <a:spcPct val="0"/>
              </a:spcAft>
              <a:defRPr/>
            </a:pPr>
            <a:endParaRPr kumimoji="0" lang="ja-JP" altLang="en-US" sz="600" kern="0">
              <a:solidFill>
                <a:srgbClr val="000000"/>
              </a:solidFill>
              <a:cs typeface="メイリオ" pitchFamily="50" charset="-128"/>
            </a:endParaRPr>
          </a:p>
        </p:txBody>
      </p:sp>
      <p:sp>
        <p:nvSpPr>
          <p:cNvPr id="48" name="テキスト ボックス 47"/>
          <p:cNvSpPr txBox="1"/>
          <p:nvPr/>
        </p:nvSpPr>
        <p:spPr>
          <a:xfrm>
            <a:off x="7120854" y="4390423"/>
            <a:ext cx="846584" cy="402989"/>
          </a:xfrm>
          <a:prstGeom prst="rect">
            <a:avLst/>
          </a:prstGeom>
        </p:spPr>
        <p:txBody>
          <a:bodyPr wrap="square" lIns="0" tIns="0" rIns="0" bIns="0" rtlCol="0" anchor="t" anchorCtr="0">
            <a:normAutofit/>
          </a:bodyPr>
          <a:lstStyle/>
          <a:p>
            <a:pPr marL="0" marR="0" lvl="0" indent="0" defTabSz="914400" eaLnBrk="1" fontAlgn="auto" latinLnBrk="0" hangingPunct="1">
              <a:lnSpc>
                <a:spcPts val="2800"/>
              </a:lnSpc>
              <a:spcBef>
                <a:spcPct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仕訳データ</a:t>
            </a:r>
          </a:p>
        </p:txBody>
      </p:sp>
      <p:graphicFrame>
        <p:nvGraphicFramePr>
          <p:cNvPr id="51" name="表 50"/>
          <p:cNvGraphicFramePr>
            <a:graphicFrameLocks noGrp="1"/>
          </p:cNvGraphicFramePr>
          <p:nvPr>
            <p:extLst>
              <p:ext uri="{D42A27DB-BD31-4B8C-83A1-F6EECF244321}">
                <p14:modId xmlns:p14="http://schemas.microsoft.com/office/powerpoint/2010/main" val="2753601570"/>
              </p:ext>
            </p:extLst>
          </p:nvPr>
        </p:nvGraphicFramePr>
        <p:xfrm>
          <a:off x="179512" y="3723878"/>
          <a:ext cx="4320480" cy="740654"/>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tblGrid>
              <a:tr h="370327">
                <a:tc>
                  <a:txBody>
                    <a:bodyPr/>
                    <a:lstStyle/>
                    <a:p>
                      <a:r>
                        <a:rPr kumimoji="1" lang="ja-JP" altLang="en-US" sz="1400" dirty="0">
                          <a:latin typeface="メイリオ" pitchFamily="50" charset="-128"/>
                          <a:ea typeface="メイリオ" pitchFamily="50" charset="-128"/>
                          <a:cs typeface="メイリオ" pitchFamily="50" charset="-128"/>
                        </a:rPr>
                        <a:t>顛末区分</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顛末状態</a:t>
                      </a:r>
                    </a:p>
                  </a:txBody>
                  <a:tcPr anchor="b"/>
                </a:tc>
                <a:extLst>
                  <a:ext uri="{0D108BD9-81ED-4DB2-BD59-A6C34878D82A}">
                    <a16:rowId xmlns:a16="http://schemas.microsoft.com/office/drawing/2014/main" val="10000"/>
                  </a:ext>
                </a:extLst>
              </a:tr>
              <a:tr h="370327">
                <a:tc>
                  <a:txBody>
                    <a:bodyPr/>
                    <a:lstStyle/>
                    <a:p>
                      <a:r>
                        <a:rPr kumimoji="1" lang="ja-JP" altLang="en-US" sz="1400" dirty="0">
                          <a:latin typeface="メイリオ" pitchFamily="50" charset="-128"/>
                          <a:ea typeface="メイリオ" pitchFamily="50" charset="-128"/>
                          <a:cs typeface="メイリオ" pitchFamily="50" charset="-128"/>
                        </a:rPr>
                        <a:t>解消</a:t>
                      </a:r>
                    </a:p>
                  </a:txBody>
                  <a:tcPr anchor="b"/>
                </a:tc>
                <a:tc>
                  <a:txBody>
                    <a:bodyPr/>
                    <a:lstStyle/>
                    <a:p>
                      <a:r>
                        <a:rPr kumimoji="1" lang="ja-JP" altLang="en-US" sz="1400" dirty="0">
                          <a:latin typeface="メイリオ" pitchFamily="50" charset="-128"/>
                          <a:ea typeface="メイリオ" pitchFamily="50" charset="-128"/>
                          <a:cs typeface="メイリオ" pitchFamily="50" charset="-128"/>
                        </a:rPr>
                        <a:t>返却</a:t>
                      </a:r>
                    </a:p>
                  </a:txBody>
                  <a:tcPr anchor="b"/>
                </a:tc>
                <a:extLst>
                  <a:ext uri="{0D108BD9-81ED-4DB2-BD59-A6C34878D82A}">
                    <a16:rowId xmlns:a16="http://schemas.microsoft.com/office/drawing/2014/main" val="10001"/>
                  </a:ext>
                </a:extLst>
              </a:tr>
            </a:tbl>
          </a:graphicData>
        </a:graphic>
      </p:graphicFrame>
      <p:sp>
        <p:nvSpPr>
          <p:cNvPr id="52" name="正方形/長方形 51"/>
          <p:cNvSpPr/>
          <p:nvPr/>
        </p:nvSpPr>
        <p:spPr>
          <a:xfrm>
            <a:off x="140900" y="574067"/>
            <a:ext cx="4320480" cy="3511277"/>
          </a:xfrm>
          <a:prstGeom prst="rect">
            <a:avLst/>
          </a:prstGeom>
          <a:noFill/>
          <a:effectLst>
            <a:outerShdw dist="23000" sx="1000" sy="1000" rotWithShape="0">
              <a:srgbClr val="000000"/>
            </a:outerShdw>
          </a:effectLst>
        </p:spPr>
        <p:style>
          <a:lnRef idx="0">
            <a:schemeClr val="accent6"/>
          </a:lnRef>
          <a:fillRef idx="3">
            <a:schemeClr val="accent6"/>
          </a:fillRef>
          <a:effectRef idx="3">
            <a:schemeClr val="accent6"/>
          </a:effectRef>
          <a:fontRef idx="minor">
            <a:schemeClr val="lt1"/>
          </a:fontRef>
        </p:style>
        <p:txBody>
          <a:bodyPr rtlCol="0" anchor="ctr"/>
          <a:lstStyle/>
          <a:p>
            <a:r>
              <a:rPr lang="ja-JP" altLang="en-US" sz="1400" dirty="0">
                <a:solidFill>
                  <a:schemeClr val="tx1"/>
                </a:solidFill>
                <a:latin typeface="メイリオ" pitchFamily="50" charset="-128"/>
                <a:ea typeface="メイリオ" pitchFamily="50" charset="-128"/>
                <a:cs typeface="メイリオ" pitchFamily="50" charset="-128"/>
              </a:rPr>
              <a:t>・支払管理の手形支払データが取込対象になります</a:t>
            </a:r>
            <a:endParaRPr lang="en-US" altLang="ja-JP" sz="1400" dirty="0">
              <a:solidFill>
                <a:schemeClr val="tx1"/>
              </a:solidFill>
              <a:latin typeface="メイリオ" pitchFamily="50" charset="-128"/>
              <a:ea typeface="メイリオ" pitchFamily="50" charset="-128"/>
              <a:cs typeface="メイリオ" pitchFamily="50" charset="-128"/>
            </a:endParaRPr>
          </a:p>
          <a:p>
            <a:endParaRPr kumimoji="1"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・支払管理から取込んだデータに対して、</a:t>
            </a:r>
            <a:endParaRPr kumimoji="1"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　印紙税分割処理が可能です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・印紙税分割では、「分割しない」「自動分割</a:t>
            </a:r>
            <a:r>
              <a:rPr lang="ja-JP" altLang="en-US" sz="1400" dirty="0">
                <a:solidFill>
                  <a:schemeClr val="tx1"/>
                </a:solidFill>
                <a:latin typeface="メイリオ" pitchFamily="50" charset="-128"/>
                <a:ea typeface="メイリオ" pitchFamily="50" charset="-128"/>
                <a:cs typeface="メイリオ" pitchFamily="50" charset="-128"/>
              </a:rPr>
              <a:t>」</a:t>
            </a:r>
            <a:endParaRPr lang="en-US" altLang="ja-JP" sz="1400" dirty="0">
              <a:solidFill>
                <a:schemeClr val="tx1"/>
              </a:solidFill>
              <a:latin typeface="メイリオ" pitchFamily="50" charset="-128"/>
              <a:ea typeface="メイリオ" pitchFamily="50" charset="-128"/>
              <a:cs typeface="メイリオ" pitchFamily="50" charset="-128"/>
            </a:endParaRPr>
          </a:p>
          <a:p>
            <a:r>
              <a:rPr kumimoji="1" lang="ja-JP" altLang="en-US" sz="1400" dirty="0">
                <a:solidFill>
                  <a:schemeClr val="tx1"/>
                </a:solidFill>
                <a:latin typeface="メイリオ" pitchFamily="50" charset="-128"/>
                <a:ea typeface="メイリオ" pitchFamily="50" charset="-128"/>
                <a:cs typeface="メイリオ" pitchFamily="50" charset="-128"/>
              </a:rPr>
              <a:t>　「会社方針指定分割」「取引先指定分割」の</a:t>
            </a:r>
            <a:endParaRPr kumimoji="1" lang="en-US" altLang="ja-JP" sz="1400" dirty="0">
              <a:solidFill>
                <a:schemeClr val="tx1"/>
              </a:solidFill>
              <a:latin typeface="メイリオ" pitchFamily="50" charset="-128"/>
              <a:ea typeface="メイリオ" pitchFamily="50" charset="-128"/>
              <a:cs typeface="メイリオ" pitchFamily="50" charset="-128"/>
            </a:endParaRPr>
          </a:p>
          <a:p>
            <a:r>
              <a:rPr lang="ja-JP" altLang="en-US" sz="1400" dirty="0">
                <a:solidFill>
                  <a:schemeClr val="tx1"/>
                </a:solidFill>
                <a:latin typeface="メイリオ" pitchFamily="50" charset="-128"/>
                <a:ea typeface="メイリオ" pitchFamily="50" charset="-128"/>
                <a:cs typeface="メイリオ" pitchFamily="50" charset="-128"/>
              </a:rPr>
              <a:t>　</a:t>
            </a:r>
            <a:r>
              <a:rPr kumimoji="1" lang="ja-JP" altLang="en-US" sz="1400" dirty="0">
                <a:solidFill>
                  <a:schemeClr val="tx1"/>
                </a:solidFill>
                <a:latin typeface="メイリオ" pitchFamily="50" charset="-128"/>
                <a:ea typeface="メイリオ" pitchFamily="50" charset="-128"/>
                <a:cs typeface="メイリオ" pitchFamily="50" charset="-128"/>
              </a:rPr>
              <a:t>４パターンが選択可能です</a:t>
            </a:r>
            <a:endParaRPr kumimoji="1" lang="en-US" altLang="ja-JP" sz="1400" dirty="0">
              <a:solidFill>
                <a:schemeClr val="tx1"/>
              </a:solidFill>
              <a:latin typeface="メイリオ" pitchFamily="50" charset="-128"/>
              <a:ea typeface="メイリオ" pitchFamily="50" charset="-128"/>
              <a:cs typeface="メイリオ" pitchFamily="50" charset="-128"/>
            </a:endParaRPr>
          </a:p>
          <a:p>
            <a:endParaRPr lang="en-US" altLang="ja-JP" sz="1400" dirty="0">
              <a:solidFill>
                <a:schemeClr val="tx1"/>
              </a:solidFill>
              <a:latin typeface="メイリオ" pitchFamily="50" charset="-128"/>
              <a:ea typeface="メイリオ" pitchFamily="50" charset="-128"/>
              <a:cs typeface="メイリオ" pitchFamily="50" charset="-128"/>
            </a:endParaRPr>
          </a:p>
          <a:p>
            <a:r>
              <a:rPr lang="ja-JP" altLang="en-US" sz="1400" dirty="0">
                <a:solidFill>
                  <a:schemeClr val="tx1"/>
                </a:solidFill>
                <a:latin typeface="メイリオ" pitchFamily="50" charset="-128"/>
                <a:ea typeface="メイリオ" pitchFamily="50" charset="-128"/>
                <a:cs typeface="メイリオ" pitchFamily="50" charset="-128"/>
              </a:rPr>
              <a:t>・連携仕訳データの作成及び直接連携が可能です</a:t>
            </a:r>
            <a:endParaRPr lang="en-US" altLang="ja-JP" sz="1400" dirty="0">
              <a:solidFill>
                <a:schemeClr val="tx1"/>
              </a:solidFill>
              <a:latin typeface="メイリオ" pitchFamily="50" charset="-128"/>
              <a:ea typeface="メイリオ" pitchFamily="50" charset="-128"/>
              <a:cs typeface="メイリオ" pitchFamily="50" charset="-128"/>
            </a:endParaRPr>
          </a:p>
          <a:p>
            <a:r>
              <a:rPr lang="ja-JP" altLang="en-US" sz="1400" dirty="0">
                <a:solidFill>
                  <a:schemeClr val="tx1"/>
                </a:solidFill>
                <a:latin typeface="メイリオ" pitchFamily="50" charset="-128"/>
                <a:ea typeface="メイリオ" pitchFamily="50" charset="-128"/>
                <a:cs typeface="メイリオ" pitchFamily="50" charset="-128"/>
              </a:rPr>
              <a:t>　（返却時は作成不可）</a:t>
            </a:r>
            <a:endParaRPr kumimoji="1" lang="ja-JP" altLang="en-US" sz="1400" dirty="0">
              <a:solidFill>
                <a:schemeClr val="tx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2146200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手形管理システム共通　機能一覧</a:t>
            </a:r>
          </a:p>
          <a:p>
            <a:endParaRPr kumimoji="1" lang="ja-JP" altLang="en-US" dirty="0"/>
          </a:p>
        </p:txBody>
      </p:sp>
      <p:graphicFrame>
        <p:nvGraphicFramePr>
          <p:cNvPr id="6" name="コンテンツ プレースホルダ 5"/>
          <p:cNvGraphicFramePr>
            <a:graphicFrameLocks/>
          </p:cNvGraphicFramePr>
          <p:nvPr>
            <p:extLst>
              <p:ext uri="{D42A27DB-BD31-4B8C-83A1-F6EECF244321}">
                <p14:modId xmlns:p14="http://schemas.microsoft.com/office/powerpoint/2010/main" val="3386636797"/>
              </p:ext>
            </p:extLst>
          </p:nvPr>
        </p:nvGraphicFramePr>
        <p:xfrm>
          <a:off x="251519" y="879562"/>
          <a:ext cx="8676965" cy="3686760"/>
        </p:xfrm>
        <a:graphic>
          <a:graphicData uri="http://schemas.openxmlformats.org/drawingml/2006/table">
            <a:tbl>
              <a:tblPr firstRow="1" bandRow="1">
                <a:tableStyleId>{21E4AEA4-8DFA-4A89-87EB-49C32662AFE0}</a:tableStyleId>
              </a:tblPr>
              <a:tblGrid>
                <a:gridCol w="1507439">
                  <a:extLst>
                    <a:ext uri="{9D8B030D-6E8A-4147-A177-3AD203B41FA5}">
                      <a16:colId xmlns:a16="http://schemas.microsoft.com/office/drawing/2014/main" val="20000"/>
                    </a:ext>
                  </a:extLst>
                </a:gridCol>
                <a:gridCol w="2206008">
                  <a:extLst>
                    <a:ext uri="{9D8B030D-6E8A-4147-A177-3AD203B41FA5}">
                      <a16:colId xmlns:a16="http://schemas.microsoft.com/office/drawing/2014/main" val="20001"/>
                    </a:ext>
                  </a:extLst>
                </a:gridCol>
                <a:gridCol w="4963518">
                  <a:extLst>
                    <a:ext uri="{9D8B030D-6E8A-4147-A177-3AD203B41FA5}">
                      <a16:colId xmlns:a16="http://schemas.microsoft.com/office/drawing/2014/main" val="20002"/>
                    </a:ext>
                  </a:extLst>
                </a:gridCol>
              </a:tblGrid>
              <a:tr h="252028">
                <a:tc>
                  <a:txBody>
                    <a:bodyPr/>
                    <a:lstStyle/>
                    <a:p>
                      <a:r>
                        <a:rPr kumimoji="1" lang="ja-JP" altLang="en-US" sz="1200" baseline="0" dirty="0">
                          <a:latin typeface="メイリオ" pitchFamily="50" charset="-128"/>
                          <a:ea typeface="メイリオ" pitchFamily="50" charset="-128"/>
                        </a:rPr>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latin typeface="メイリオ" pitchFamily="50" charset="-128"/>
                          <a:ea typeface="メイリオ" pitchFamily="50" charset="-128"/>
                        </a:rPr>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latin typeface="メイリオ" pitchFamily="50" charset="-128"/>
                          <a:ea typeface="メイリオ" pitchFamily="50" charset="-128"/>
                        </a:rPr>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77232">
                <a:tc>
                  <a:txBody>
                    <a:bodyPr/>
                    <a:lstStyle/>
                    <a:p>
                      <a:pPr algn="l"/>
                      <a:r>
                        <a:rPr kumimoji="1" lang="ja-JP" altLang="en-US" sz="1000" baseline="0" dirty="0">
                          <a:latin typeface="メイリオ" pitchFamily="50" charset="-128"/>
                          <a:ea typeface="メイリオ" pitchFamily="50" charset="-128"/>
                        </a:rPr>
                        <a:t>手形共通マスタ処理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algn="l"/>
                      <a:r>
                        <a:rPr kumimoji="1" lang="ja-JP" altLang="en-US" sz="1000" baseline="0" dirty="0">
                          <a:latin typeface="メイリオ" pitchFamily="50" charset="-128"/>
                          <a:ea typeface="メイリオ" pitchFamily="50" charset="-128"/>
                        </a:rPr>
                        <a:t>会社方針マスタ登録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pPr algn="l"/>
                      <a:r>
                        <a:rPr kumimoji="1" lang="ja-JP" altLang="en-US" sz="1000" baseline="0" dirty="0">
                          <a:latin typeface="メイリオ" pitchFamily="50" charset="-128"/>
                          <a:ea typeface="メイリオ" pitchFamily="50" charset="-128"/>
                        </a:rPr>
                        <a:t>初期パラメータ等の設定をする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1"/>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手形ユーザーＩＤマスタ登録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手形管理システム用ユーザーの設定をする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2"/>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手形内部科目マスタ登録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手形管理システムで使用する科目情報の設定をする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3"/>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手形印紙税マスタ登録</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手形の印紙税額を登録する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4"/>
                  </a:ext>
                </a:extLst>
              </a:tr>
              <a:tr h="37084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手形会社情報複写削除</a:t>
                      </a:r>
                      <a:endParaRPr kumimoji="1" lang="ja-JP" altLang="en-US" sz="1000" baseline="0" dirty="0">
                        <a:latin typeface="メイリオ" pitchFamily="50" charset="-128"/>
                        <a:ea typeface="メイリオ" pitchFamily="50" charset="-128"/>
                        <a:cs typeface="メイリオ" pitchFamily="50" charset="-128"/>
                      </a:endParaRPr>
                    </a:p>
                  </a:txBody>
                  <a:tcPr anchor="ctr"/>
                </a:tc>
                <a:tc>
                  <a:txBody>
                    <a:bodyPr/>
                    <a:lstStyle/>
                    <a:p>
                      <a:r>
                        <a:rPr kumimoji="1" lang="ja-JP" altLang="en-US" sz="1000" baseline="0" dirty="0">
                          <a:latin typeface="メイリオ" pitchFamily="50" charset="-128"/>
                          <a:ea typeface="メイリオ" pitchFamily="50" charset="-128"/>
                        </a:rPr>
                        <a:t>会社の複写、削除を行う</a:t>
                      </a:r>
                      <a:endParaRPr kumimoji="1" lang="en-US" altLang="ja-JP" sz="1000" baseline="0" dirty="0">
                        <a:latin typeface="メイリオ" pitchFamily="50" charset="-128"/>
                        <a:ea typeface="メイリオ" pitchFamily="50" charset="-128"/>
                      </a:endParaRPr>
                    </a:p>
                    <a:p>
                      <a:r>
                        <a:rPr kumimoji="1" lang="ja-JP" altLang="en-US" sz="1000" baseline="0" dirty="0">
                          <a:latin typeface="メイリオ" pitchFamily="50" charset="-128"/>
                          <a:ea typeface="メイリオ" pitchFamily="50" charset="-128"/>
                        </a:rPr>
                        <a:t>（複写対象マスタは手形管理システムのマスタのみ）</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240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手形マスタリスト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手形マスタに登録済の手形情報を</a:t>
                      </a:r>
                      <a:r>
                        <a:rPr kumimoji="1" lang="en-US" altLang="ja-JP" sz="1000" baseline="0" dirty="0">
                          <a:latin typeface="メイリオ" pitchFamily="50" charset="-128"/>
                          <a:ea typeface="メイリオ" pitchFamily="50" charset="-128"/>
                        </a:rPr>
                        <a:t>CSV</a:t>
                      </a:r>
                      <a:r>
                        <a:rPr kumimoji="1" lang="ja-JP" altLang="en-US" sz="1000" baseline="0" dirty="0">
                          <a:latin typeface="メイリオ" pitchFamily="50" charset="-128"/>
                          <a:ea typeface="メイリオ" pitchFamily="50" charset="-128"/>
                        </a:rPr>
                        <a:t>ファイルに出力する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2610471141"/>
                  </a:ext>
                </a:extLst>
              </a:tr>
              <a:tr h="26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cs typeface="メイリオ" pitchFamily="50" charset="-128"/>
                        </a:rPr>
                        <a:t>手形マスタ修正</a:t>
                      </a:r>
                    </a:p>
                  </a:txBody>
                  <a:tcPr anchor="b"/>
                </a:tc>
                <a:tc>
                  <a:txBody>
                    <a:bodyPr/>
                    <a:lstStyle/>
                    <a:p>
                      <a:r>
                        <a:rPr kumimoji="1" lang="ja-JP" altLang="en-US" sz="1000" baseline="0" dirty="0">
                          <a:latin typeface="メイリオ" pitchFamily="50" charset="-128"/>
                          <a:ea typeface="メイリオ" pitchFamily="50" charset="-128"/>
                          <a:cs typeface="メイリオ" pitchFamily="50" charset="-128"/>
                        </a:rPr>
                        <a:t>手形マスタに登録されている情報を修正登録する</a:t>
                      </a:r>
                    </a:p>
                  </a:txBody>
                  <a:tcPr anchor="b"/>
                </a:tc>
                <a:extLst>
                  <a:ext uri="{0D108BD9-81ED-4DB2-BD59-A6C34878D82A}">
                    <a16:rowId xmlns:a16="http://schemas.microsoft.com/office/drawing/2014/main" val="147414256"/>
                  </a:ext>
                </a:extLst>
              </a:tr>
              <a:tr h="251832">
                <a:tc>
                  <a:txBody>
                    <a:bodyPr/>
                    <a:lstStyle/>
                    <a:p>
                      <a:r>
                        <a:rPr kumimoji="1" lang="ja-JP" altLang="en-US" sz="1000" baseline="0" dirty="0">
                          <a:latin typeface="メイリオ" pitchFamily="50" charset="-128"/>
                          <a:ea typeface="メイリオ" pitchFamily="50" charset="-128"/>
                        </a:rPr>
                        <a:t>手形共通処理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手形キー項目変換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手形キー項目の変換をする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7"/>
                  </a:ext>
                </a:extLst>
              </a:tr>
              <a:tr h="251832">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仕訳インタフェース処理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統合会計への連携データの作成及び直接連携</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3296842191"/>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受取手形自動決済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受取手形の決済処理を行う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1882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受取手形自動決済リスト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受取手形決済後のデータのリストを出力する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支払手形自動決済</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支払手形の決済処理をする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r h="20458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支払手形自動決済リスト</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latin typeface="メイリオ" pitchFamily="50" charset="-128"/>
                          <a:ea typeface="メイリオ" pitchFamily="50" charset="-128"/>
                        </a:rPr>
                        <a:t>受取手形決済後のデータのリストを出力する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566088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コンテンツ プレースホルダ 5"/>
          <p:cNvGraphicFramePr>
            <a:graphicFrameLocks/>
          </p:cNvGraphicFramePr>
          <p:nvPr>
            <p:extLst>
              <p:ext uri="{D42A27DB-BD31-4B8C-83A1-F6EECF244321}">
                <p14:modId xmlns:p14="http://schemas.microsoft.com/office/powerpoint/2010/main" val="422087066"/>
              </p:ext>
            </p:extLst>
          </p:nvPr>
        </p:nvGraphicFramePr>
        <p:xfrm>
          <a:off x="251520" y="879562"/>
          <a:ext cx="8640960" cy="2753960"/>
        </p:xfrm>
        <a:graphic>
          <a:graphicData uri="http://schemas.openxmlformats.org/drawingml/2006/table">
            <a:tbl>
              <a:tblPr firstRow="1" bandRow="1">
                <a:tableStyleId>{93296810-A885-4BE3-A3E7-6D5BEEA58F35}</a:tableStyleId>
              </a:tblPr>
              <a:tblGrid>
                <a:gridCol w="1501184">
                  <a:extLst>
                    <a:ext uri="{9D8B030D-6E8A-4147-A177-3AD203B41FA5}">
                      <a16:colId xmlns:a16="http://schemas.microsoft.com/office/drawing/2014/main" val="20000"/>
                    </a:ext>
                  </a:extLst>
                </a:gridCol>
                <a:gridCol w="2196854">
                  <a:extLst>
                    <a:ext uri="{9D8B030D-6E8A-4147-A177-3AD203B41FA5}">
                      <a16:colId xmlns:a16="http://schemas.microsoft.com/office/drawing/2014/main" val="20001"/>
                    </a:ext>
                  </a:extLst>
                </a:gridCol>
                <a:gridCol w="4942922">
                  <a:extLst>
                    <a:ext uri="{9D8B030D-6E8A-4147-A177-3AD203B41FA5}">
                      <a16:colId xmlns:a16="http://schemas.microsoft.com/office/drawing/2014/main" val="20002"/>
                    </a:ext>
                  </a:extLst>
                </a:gridCol>
              </a:tblGrid>
              <a:tr h="261588">
                <a:tc>
                  <a:txBody>
                    <a:bodyPr/>
                    <a:lstStyle/>
                    <a:p>
                      <a:r>
                        <a:rPr kumimoji="1" lang="ja-JP" altLang="en-US" sz="1200" baseline="0" dirty="0"/>
                        <a:t>機能カテゴリ</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機能</a:t>
                      </a:r>
                      <a:endParaRPr kumimoji="1" lang="ja-JP" altLang="en-US" sz="12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200" baseline="0" dirty="0"/>
                        <a:t>補足説明</a:t>
                      </a:r>
                      <a:endParaRPr kumimoji="1" lang="ja-JP" altLang="en-US" sz="12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0"/>
                  </a:ext>
                </a:extLst>
              </a:tr>
              <a:tr h="263128">
                <a:tc>
                  <a:txBody>
                    <a:bodyPr/>
                    <a:lstStyle/>
                    <a:p>
                      <a:r>
                        <a:rPr kumimoji="1" lang="ja-JP" altLang="en-US" sz="1000" baseline="0" dirty="0"/>
                        <a:t>受取手形管理</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受取手形取込</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債権管理又は他システムからの情報の取込を行う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1"/>
                  </a:ext>
                </a:extLst>
              </a:tr>
              <a:tr h="17740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受取手形取込エラーデータ修正</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取込エラーデータの修正をする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2"/>
                  </a:ext>
                </a:extLst>
              </a:tr>
              <a:tr h="2494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受取手形の発生情報を入力する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3"/>
                  </a:ext>
                </a:extLst>
              </a:tr>
              <a:tr h="19378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受取手形の移動情報を入力する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4"/>
                  </a:ext>
                </a:extLst>
              </a:tr>
              <a:tr h="239048">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受取手形の顛末情報を入力（取立依頼、割引、裏書、担保差入、返却、不渡）する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5"/>
                  </a:ext>
                </a:extLst>
              </a:tr>
              <a:tr h="20177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受取手形入金入力</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満期日到来時の入金情報を入力する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6"/>
                  </a:ext>
                </a:extLst>
              </a:tr>
              <a:tr h="216024">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受取手形情報承認</a:t>
                      </a:r>
                      <a:endParaRPr kumimoji="1" lang="en-US" altLang="ja-JP"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発生情報の承認処理を行う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8"/>
                  </a:ext>
                </a:extLst>
              </a:tr>
              <a:tr h="260216">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受取手形移動承認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移動情報の承認処理を行う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09"/>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受取手形顛末承認</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顛末情報の承認処理を行う</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10010"/>
                  </a:ext>
                </a:extLst>
              </a:tr>
              <a:tr h="232400">
                <a:tc>
                  <a:txBody>
                    <a:bodyPr/>
                    <a:lstStyle/>
                    <a:p>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受取手形更新</a:t>
                      </a:r>
                      <a:endParaRPr kumimoji="1" lang="ja-JP" altLang="en-US" sz="1000" baseline="0" dirty="0">
                        <a:latin typeface="メイリオ" pitchFamily="50" charset="-128"/>
                        <a:ea typeface="メイリオ" pitchFamily="50" charset="-128"/>
                        <a:cs typeface="メイリオ" pitchFamily="50" charset="-128"/>
                      </a:endParaRPr>
                    </a:p>
                  </a:txBody>
                  <a:tcPr anchor="b"/>
                </a:tc>
                <a:tc>
                  <a:txBody>
                    <a:bodyPr/>
                    <a:lstStyle/>
                    <a:p>
                      <a:r>
                        <a:rPr kumimoji="1" lang="ja-JP" altLang="en-US" sz="1000" baseline="0" dirty="0"/>
                        <a:t>情報入力、移動入力、顛末入力、入金入力、自動決済の情報を確定する</a:t>
                      </a:r>
                      <a:endParaRPr kumimoji="1" lang="ja-JP" altLang="en-US" sz="1000" baseline="0" dirty="0">
                        <a:latin typeface="メイリオ" pitchFamily="50" charset="-128"/>
                        <a:ea typeface="メイリオ" pitchFamily="50" charset="-128"/>
                        <a:cs typeface="メイリオ" pitchFamily="50" charset="-128"/>
                      </a:endParaRPr>
                    </a:p>
                  </a:txBody>
                  <a:tcPr anchor="b"/>
                </a:tc>
                <a:extLst>
                  <a:ext uri="{0D108BD9-81ED-4DB2-BD59-A6C34878D82A}">
                    <a16:rowId xmlns:a16="http://schemas.microsoft.com/office/drawing/2014/main" val="3344284263"/>
                  </a:ext>
                </a:extLst>
              </a:tr>
            </a:tbl>
          </a:graphicData>
        </a:graphic>
      </p:graphicFrame>
      <p:sp>
        <p:nvSpPr>
          <p:cNvPr id="2" name="スライド番号プレースホルダー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900" b="0" i="0" u="none" strike="noStrike" kern="1200" cap="none" spc="0" normalizeH="0" baseline="0" noProof="0" dirty="0">
              <a:ln>
                <a:noFill/>
              </a:ln>
              <a:solidFill>
                <a:prstClr val="black">
                  <a:lumMod val="50000"/>
                  <a:lumOff val="50000"/>
                </a:prstClr>
              </a:solidFill>
              <a:effectLst/>
              <a:uLnTx/>
              <a:uFillTx/>
              <a:latin typeface="メイリオ"/>
              <a:ea typeface="メイリオ"/>
              <a:cs typeface="+mn-cs"/>
            </a:endParaRPr>
          </a:p>
        </p:txBody>
      </p:sp>
      <p:sp>
        <p:nvSpPr>
          <p:cNvPr id="7" name="タイトル 6"/>
          <p:cNvSpPr>
            <a:spLocks noGrp="1"/>
          </p:cNvSpPr>
          <p:nvPr>
            <p:ph type="title"/>
          </p:nvPr>
        </p:nvSpPr>
        <p:spPr/>
        <p:txBody>
          <a:bodyPr/>
          <a:lstStyle/>
          <a:p>
            <a:r>
              <a:rPr kumimoji="1" lang="ja-JP" altLang="en-US" dirty="0"/>
              <a:t>手形管理システム</a:t>
            </a:r>
          </a:p>
        </p:txBody>
      </p:sp>
      <p:sp>
        <p:nvSpPr>
          <p:cNvPr id="4" name="フッター プレースホルダー 3"/>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prstClr val="black">
                    <a:tint val="75000"/>
                  </a:prstClr>
                </a:solidFill>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solidFill>
                <a:prstClr val="black">
                  <a:tint val="75000"/>
                </a:prstClr>
              </a:solidFill>
              <a:effectLst/>
              <a:uLnTx/>
              <a:uFillTx/>
              <a:latin typeface="メイリオ"/>
              <a:ea typeface="メイリオ"/>
              <a:cs typeface="+mn-cs"/>
            </a:endParaRPr>
          </a:p>
        </p:txBody>
      </p:sp>
      <p:sp>
        <p:nvSpPr>
          <p:cNvPr id="8" name="テキスト プレースホルダー 7"/>
          <p:cNvSpPr>
            <a:spLocks noGrp="1"/>
          </p:cNvSpPr>
          <p:nvPr>
            <p:ph type="body" sz="quarter" idx="16"/>
          </p:nvPr>
        </p:nvSpPr>
        <p:spPr/>
        <p:txBody>
          <a:bodyPr/>
          <a:lstStyle/>
          <a:p>
            <a:r>
              <a:rPr lang="ja-JP" altLang="en-US" dirty="0"/>
              <a:t>受取手形管理　機能一覧（</a:t>
            </a:r>
            <a:r>
              <a:rPr lang="en-US" altLang="ja-JP" dirty="0"/>
              <a:t>1/2)</a:t>
            </a:r>
            <a:endParaRPr lang="ja-JP" altLang="en-US" dirty="0"/>
          </a:p>
          <a:p>
            <a:endParaRPr lang="ja-JP" altLang="en-US" dirty="0"/>
          </a:p>
          <a:p>
            <a:endParaRPr kumimoji="1" lang="ja-JP" altLang="en-US" dirty="0"/>
          </a:p>
        </p:txBody>
      </p:sp>
    </p:spTree>
    <p:extLst>
      <p:ext uri="{BB962C8B-B14F-4D97-AF65-F5344CB8AC3E}">
        <p14:creationId xmlns:p14="http://schemas.microsoft.com/office/powerpoint/2010/main" val="504797079"/>
      </p:ext>
    </p:extLst>
  </p:cSld>
  <p:clrMapOvr>
    <a:masterClrMapping/>
  </p:clrMapOvr>
</p:sld>
</file>

<file path=ppt/theme/theme1.xml><?xml version="1.0" encoding="utf-8"?>
<a:theme xmlns:a="http://schemas.openxmlformats.org/drawingml/2006/main" name="Office ​​テーマ">
  <a:themeElements>
    <a:clrScheme name="SuperStream 2021">
      <a:dk1>
        <a:sysClr val="windowText" lastClr="000000"/>
      </a:dk1>
      <a:lt1>
        <a:sysClr val="window" lastClr="FFFFFF"/>
      </a:lt1>
      <a:dk2>
        <a:srgbClr val="008CCF"/>
      </a:dk2>
      <a:lt2>
        <a:srgbClr val="FFFFFF"/>
      </a:lt2>
      <a:accent1>
        <a:srgbClr val="FABE00"/>
      </a:accent1>
      <a:accent2>
        <a:srgbClr val="54C3F1"/>
      </a:accent2>
      <a:accent3>
        <a:srgbClr val="EE7B48"/>
      </a:accent3>
      <a:accent4>
        <a:srgbClr val="CE67A4"/>
      </a:accent4>
      <a:accent5>
        <a:srgbClr val="8FC31F"/>
      </a:accent5>
      <a:accent6>
        <a:srgbClr val="2E7DC2"/>
      </a:accent6>
      <a:hlink>
        <a:srgbClr val="008CCF"/>
      </a:hlink>
      <a:folHlink>
        <a:srgbClr val="008CCF"/>
      </a:folHlink>
    </a:clrScheme>
    <a:fontScheme name="SuperStream 2015">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4312</Words>
  <Application>Microsoft Office PowerPoint</Application>
  <PresentationFormat>画面に合わせる (16:9)</PresentationFormat>
  <Paragraphs>653</Paragraphs>
  <Slides>28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28</vt:i4>
      </vt:variant>
    </vt:vector>
  </HeadingPairs>
  <TitlesOfParts>
    <vt:vector size="36" baseType="lpstr">
      <vt:lpstr>メイリオ</vt:lpstr>
      <vt:lpstr>游ゴシック</vt:lpstr>
      <vt:lpstr>Arial</vt:lpstr>
      <vt:lpstr>Arial Black</vt:lpstr>
      <vt:lpstr>Calibri</vt:lpstr>
      <vt:lpstr>Wingdings</vt:lpstr>
      <vt:lpstr>Wingdings 2</vt:lpstr>
      <vt:lpstr>Office ​​テーマ</vt:lpstr>
      <vt:lpstr>SuperStream-NX 手形管理システム　ご紹介補足資料</vt:lpstr>
      <vt:lpstr>PowerPoint プレゼンテーション</vt:lpstr>
      <vt:lpstr>01 手形管理システム </vt:lpstr>
      <vt:lpstr>手形管理システム</vt:lpstr>
      <vt:lpstr>手形管理システムフロー</vt:lpstr>
      <vt:lpstr>手形管理システムフロー</vt:lpstr>
      <vt:lpstr>手形管理システムフロー</vt:lpstr>
      <vt:lpstr>手形管理システム</vt:lpstr>
      <vt:lpstr>手形管理システム</vt:lpstr>
      <vt:lpstr>手形管理システム</vt:lpstr>
      <vt:lpstr>手形管理システム</vt:lpstr>
      <vt:lpstr>手形管理システム</vt:lpstr>
      <vt:lpstr>手形管理システム </vt:lpstr>
      <vt:lpstr>02 手形管理システム-電債オプション-  </vt:lpstr>
      <vt:lpstr>手形管理システム -電債オプション-</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 </vt:lpstr>
      <vt:lpstr>手形管理システム -電債オプション-</vt:lpstr>
      <vt:lpstr>03 共通-バッチ実行ツール- </vt:lpstr>
      <vt:lpstr>共通 –バッチ実行ツール-</vt:lpstr>
      <vt:lpstr>バッチ実行ツール </vt:lpstr>
      <vt:lpstr>バッチ実行ツール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2026-04-24T04:44:52Z</dcterms:created>
  <dcterms:modified xsi:type="dcterms:W3CDTF">2026-04-24T04:45:01Z</dcterms:modified>
</cp:coreProperties>
</file>