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6" r:id="rId2"/>
  </p:sldMasterIdLst>
  <p:notesMasterIdLst>
    <p:notesMasterId r:id="rId18"/>
  </p:notesMasterIdLst>
  <p:handoutMasterIdLst>
    <p:handoutMasterId r:id="rId19"/>
  </p:handoutMasterIdLst>
  <p:sldIdLst>
    <p:sldId id="287" r:id="rId3"/>
    <p:sldId id="288" r:id="rId4"/>
    <p:sldId id="1476" r:id="rId5"/>
    <p:sldId id="1479" r:id="rId6"/>
    <p:sldId id="1478" r:id="rId7"/>
    <p:sldId id="1477" r:id="rId8"/>
    <p:sldId id="1480" r:id="rId9"/>
    <p:sldId id="1481" r:id="rId10"/>
    <p:sldId id="1482" r:id="rId11"/>
    <p:sldId id="1483" r:id="rId12"/>
    <p:sldId id="1484" r:id="rId13"/>
    <p:sldId id="1485" r:id="rId14"/>
    <p:sldId id="1486" r:id="rId15"/>
    <p:sldId id="1487" r:id="rId16"/>
    <p:sldId id="1497" r:id="rId17"/>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F60"/>
    <a:srgbClr val="FFFFFF"/>
    <a:srgbClr val="585858"/>
    <a:srgbClr val="752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83" d="100"/>
          <a:sy n="83" d="100"/>
        </p:scale>
        <p:origin x="634"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2026/5/14</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2026/5/14</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3373657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12</a:t>
            </a:fld>
            <a:endParaRPr kumimoji="1" lang="ja-JP" altLang="en-US"/>
          </a:p>
        </p:txBody>
      </p:sp>
    </p:spTree>
    <p:extLst>
      <p:ext uri="{BB962C8B-B14F-4D97-AF65-F5344CB8AC3E}">
        <p14:creationId xmlns:p14="http://schemas.microsoft.com/office/powerpoint/2010/main" val="2456982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1878878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2984891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9268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108721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a:t>
            </a:fld>
            <a:endParaRPr kumimoji="1" lang="ja-JP" altLang="en-US"/>
          </a:p>
        </p:txBody>
      </p:sp>
    </p:spTree>
    <p:extLst>
      <p:ext uri="{BB962C8B-B14F-4D97-AF65-F5344CB8AC3E}">
        <p14:creationId xmlns:p14="http://schemas.microsoft.com/office/powerpoint/2010/main" val="56526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312053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181704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271507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130428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1607527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519717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Tree>
    <p:extLst>
      <p:ext uri="{BB962C8B-B14F-4D97-AF65-F5344CB8AC3E}">
        <p14:creationId xmlns:p14="http://schemas.microsoft.com/office/powerpoint/2010/main" val="314819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9104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2509023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336567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16099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accent3"/>
                </a:solidFill>
              </a:defRPr>
            </a:lvl1pPr>
          </a:lstStyle>
          <a:p>
            <a:r>
              <a:rPr kumimoji="1" lang="ja-JP" altLang="en-US" dirty="0"/>
              <a:t>マスター タイトルの書式設定</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311420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4102734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accent3"/>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2112101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610601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830327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81194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a:t>説明文（フォント</a:t>
            </a:r>
            <a:r>
              <a:rPr kumimoji="1" lang="en-US" altLang="ja-JP"/>
              <a:t>16Pt)</a:t>
            </a:r>
            <a:endParaRPr kumimoji="1" lang="ja-JP" altLang="en-US"/>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5" r:id="rId11"/>
    <p:sldLayoutId id="2147483663" r:id="rId12"/>
    <p:sldLayoutId id="2147483655" r:id="rId13"/>
    <p:sldLayoutId id="2147483664" r:id="rId14"/>
    <p:sldLayoutId id="2147483662" r:id="rId15"/>
    <p:sldLayoutId id="2147483654"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2896485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52.png"/><Relationship Id="rId4" Type="http://schemas.openxmlformats.org/officeDocument/2006/relationships/hyperlink" Target="https://www.canon-its.co.jp/solution/industry/cross-industry/superstrea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6"/>
          <p:cNvSpPr>
            <a:spLocks noGrp="1"/>
          </p:cNvSpPr>
          <p:nvPr>
            <p:ph type="title"/>
          </p:nvPr>
        </p:nvSpPr>
        <p:spPr>
          <a:xfrm>
            <a:off x="251520" y="1383618"/>
            <a:ext cx="8209728" cy="1816192"/>
          </a:xfrm>
        </p:spPr>
        <p:txBody>
          <a:bodyPr/>
          <a:lstStyle/>
          <a:p>
            <a:r>
              <a:rPr lang="en-US" altLang="ja-JP" dirty="0" err="1"/>
              <a:t>SuperStream</a:t>
            </a:r>
            <a:r>
              <a:rPr lang="en-US" altLang="ja-JP" dirty="0"/>
              <a:t>-NX</a:t>
            </a:r>
            <a:br>
              <a:rPr lang="en-US" altLang="ja-JP" dirty="0"/>
            </a:br>
            <a:r>
              <a:rPr lang="ja-JP" altLang="en-US"/>
              <a:t>　　画像</a:t>
            </a:r>
            <a:r>
              <a:rPr lang="ja-JP" altLang="en-US" dirty="0"/>
              <a:t>ファイル</a:t>
            </a:r>
            <a:r>
              <a:rPr lang="ja-JP" altLang="en-US"/>
              <a:t>の取り込みと管理　　　　　　　　　</a:t>
            </a:r>
            <a:endParaRPr kumimoji="1" lang="ja-JP" altLang="en-US" sz="2400" dirty="0"/>
          </a:p>
        </p:txBody>
      </p:sp>
      <p:sp>
        <p:nvSpPr>
          <p:cNvPr id="2" name="テキスト ボックス 1">
            <a:extLst>
              <a:ext uri="{FF2B5EF4-FFF2-40B4-BE49-F238E27FC236}">
                <a16:creationId xmlns:a16="http://schemas.microsoft.com/office/drawing/2014/main" id="{35BF25B7-68C9-94C9-CB74-00781490E5B8}"/>
              </a:ext>
            </a:extLst>
          </p:cNvPr>
          <p:cNvSpPr txBox="1"/>
          <p:nvPr/>
        </p:nvSpPr>
        <p:spPr>
          <a:xfrm>
            <a:off x="358775" y="3975906"/>
            <a:ext cx="2769989" cy="169277"/>
          </a:xfrm>
          <a:prstGeom prst="rect">
            <a:avLst/>
          </a:prstGeom>
          <a:noFill/>
        </p:spPr>
        <p:txBody>
          <a:bodyPr wrap="none" lIns="0" tIns="0" rIns="0" bIns="0" rtlCol="0">
            <a:spAutoFit/>
          </a:bodyPr>
          <a:lstStyle/>
          <a:p>
            <a:pPr>
              <a:lnSpc>
                <a:spcPct val="110000"/>
              </a:lnSpc>
            </a:pPr>
            <a:r>
              <a:rPr lang="ja-JP" altLang="en-US" sz="1000" dirty="0">
                <a:solidFill>
                  <a:schemeClr val="bg2">
                    <a:lumMod val="50000"/>
                  </a:schemeClr>
                </a:solidFill>
              </a:rPr>
              <a:t>キヤノン</a:t>
            </a:r>
            <a:r>
              <a:rPr lang="en-US" altLang="ja-JP" sz="1000" dirty="0">
                <a:solidFill>
                  <a:schemeClr val="bg2">
                    <a:lumMod val="50000"/>
                  </a:schemeClr>
                </a:solidFill>
              </a:rPr>
              <a:t>IT</a:t>
            </a:r>
            <a:r>
              <a:rPr lang="ja-JP" altLang="en-US" sz="1000" dirty="0">
                <a:solidFill>
                  <a:schemeClr val="bg2">
                    <a:lumMod val="50000"/>
                  </a:schemeClr>
                </a:solidFill>
              </a:rPr>
              <a:t>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35199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kumimoji="1" lang="ja-JP" altLang="en-US" sz="2000" dirty="0"/>
              <a:t>３．画像ファイルに紐づける従業員を設定して登録</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187C1B1C-7086-0EDF-8EB1-B986C7BEB7CD}"/>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①⚙️「イメージ番号」、「イメージコード」を設定　</a:t>
            </a:r>
            <a:r>
              <a:rPr lang="en-US" altLang="ja-JP" sz="1000" b="1" dirty="0">
                <a:solidFill>
                  <a:schemeClr val="accent3"/>
                </a:solidFill>
                <a:latin typeface="Meiryo UI" panose="020B0604030504040204" pitchFamily="50" charset="-128"/>
                <a:ea typeface="Meiryo UI" panose="020B0604030504040204" pitchFamily="50" charset="-128"/>
              </a:rPr>
              <a:t>(a)</a:t>
            </a:r>
          </a:p>
          <a:p>
            <a:pPr marL="0" indent="0">
              <a:buNone/>
            </a:pPr>
            <a:r>
              <a:rPr lang="ja-JP" altLang="en-US" sz="1000" dirty="0">
                <a:latin typeface="Meiryo UI" panose="020B0604030504040204" pitchFamily="50" charset="-128"/>
                <a:ea typeface="Meiryo UI" panose="020B0604030504040204" pitchFamily="50" charset="-128"/>
              </a:rPr>
              <a:t>　　　　・顔写真データを登録する場合はイメージ番号</a:t>
            </a:r>
            <a:r>
              <a:rPr lang="ja-JP" altLang="en-US" sz="1000" dirty="0">
                <a:highlight>
                  <a:srgbClr val="C0C0C0"/>
                </a:highlight>
                <a:latin typeface="Meiryo UI" panose="020B0604030504040204" pitchFamily="50" charset="-128"/>
                <a:ea typeface="Meiryo UI" panose="020B0604030504040204" pitchFamily="50" charset="-128"/>
              </a:rPr>
              <a:t>「</a:t>
            </a:r>
            <a:r>
              <a:rPr lang="en-US" altLang="ja-JP" sz="1000" dirty="0">
                <a:highlight>
                  <a:srgbClr val="C0C0C0"/>
                </a:highlight>
                <a:latin typeface="Meiryo UI" panose="020B0604030504040204" pitchFamily="50" charset="-128"/>
                <a:ea typeface="Meiryo UI" panose="020B0604030504040204" pitchFamily="50" charset="-128"/>
              </a:rPr>
              <a:t>000</a:t>
            </a:r>
            <a:r>
              <a:rPr lang="ja-JP" altLang="en-US" sz="1000" dirty="0">
                <a:highlight>
                  <a:srgbClr val="C0C0C0"/>
                </a:highlight>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、イメージコード</a:t>
            </a:r>
            <a:r>
              <a:rPr lang="ja-JP" altLang="en-US" sz="1000" dirty="0">
                <a:highlight>
                  <a:srgbClr val="C0C0C0"/>
                </a:highlight>
                <a:latin typeface="Meiryo UI" panose="020B0604030504040204" pitchFamily="50" charset="-128"/>
                <a:ea typeface="Meiryo UI" panose="020B0604030504040204" pitchFamily="50" charset="-128"/>
              </a:rPr>
              <a:t>「</a:t>
            </a:r>
            <a:r>
              <a:rPr lang="en-US" altLang="ja-JP" sz="1000" dirty="0">
                <a:highlight>
                  <a:srgbClr val="C0C0C0"/>
                </a:highlight>
                <a:latin typeface="Meiryo UI" panose="020B0604030504040204" pitchFamily="50" charset="-128"/>
                <a:ea typeface="Meiryo UI" panose="020B0604030504040204" pitchFamily="50" charset="-128"/>
              </a:rPr>
              <a:t>000</a:t>
            </a:r>
            <a:r>
              <a:rPr lang="ja-JP" altLang="en-US" sz="1000" dirty="0">
                <a:highlight>
                  <a:srgbClr val="C0C0C0"/>
                </a:highlight>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を設定します。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・その他の画像ファイルを登録する場合は任意のイメージ番号、イメージコードを設定可能です。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・イメージコードを利用しない場合は、イメージコードのチェックを外して「イメージ名称」を入力します。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②</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「確定」ボタンを選択　</a:t>
            </a:r>
            <a:r>
              <a:rPr lang="en-US" altLang="ja-JP" sz="1000" b="1" dirty="0">
                <a:solidFill>
                  <a:schemeClr val="accent3"/>
                </a:solidFill>
                <a:latin typeface="Meiryo UI" panose="020B0604030504040204" pitchFamily="50" charset="-128"/>
                <a:ea typeface="Meiryo UI" panose="020B0604030504040204" pitchFamily="50" charset="-128"/>
              </a:rPr>
              <a:t>(b)</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・最大登録件数は従業員一人につき</a:t>
            </a:r>
            <a:r>
              <a:rPr lang="en-US" altLang="ja-JP" sz="1000" dirty="0">
                <a:latin typeface="Meiryo UI" panose="020B0604030504040204" pitchFamily="50" charset="-128"/>
                <a:ea typeface="Meiryo UI" panose="020B0604030504040204" pitchFamily="50" charset="-128"/>
              </a:rPr>
              <a:t>999</a:t>
            </a:r>
            <a:r>
              <a:rPr lang="ja-JP" altLang="en-US" sz="1000" dirty="0">
                <a:latin typeface="Meiryo UI" panose="020B0604030504040204" pitchFamily="50" charset="-128"/>
                <a:ea typeface="Meiryo UI" panose="020B0604030504040204" pitchFamily="50" charset="-128"/>
              </a:rPr>
              <a:t>件</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イメージ番号</a:t>
            </a:r>
            <a:r>
              <a:rPr lang="en-US" altLang="ja-JP" sz="1000" dirty="0">
                <a:latin typeface="Meiryo UI" panose="020B0604030504040204" pitchFamily="50" charset="-128"/>
                <a:ea typeface="Meiryo UI" panose="020B0604030504040204" pitchFamily="50" charset="-128"/>
              </a:rPr>
              <a:t>000</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999)</a:t>
            </a:r>
            <a:r>
              <a:rPr lang="ja-JP" altLang="en-US" sz="1000" dirty="0">
                <a:latin typeface="Meiryo UI" panose="020B0604030504040204" pitchFamily="50" charset="-128"/>
                <a:ea typeface="Meiryo UI" panose="020B0604030504040204" pitchFamily="50" charset="-128"/>
              </a:rPr>
              <a:t>可能です。</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サーバーの容量により上限が変わります。</a:t>
            </a:r>
            <a:r>
              <a:rPr lang="en-US" altLang="ja-JP" sz="1000" dirty="0">
                <a:latin typeface="Meiryo UI" panose="020B0604030504040204" pitchFamily="50" charset="-128"/>
                <a:ea typeface="Meiryo UI" panose="020B0604030504040204" pitchFamily="50" charset="-128"/>
              </a:rPr>
              <a:t>)</a:t>
            </a:r>
          </a:p>
          <a:p>
            <a:pPr marL="0" indent="0">
              <a:buNone/>
            </a:pPr>
            <a:endParaRPr lang="en-US" altLang="ja-JP" sz="10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91DEC49E-9157-B20F-3193-794AB21B5938}"/>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（２）「イメージコード」を指定し、「確定」ボタンを選択</a:t>
            </a:r>
            <a:endParaRPr lang="en-US" altLang="ja-JP" sz="12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04AF42C5-1570-B571-10E0-98097E9B4FA6}"/>
              </a:ext>
            </a:extLst>
          </p:cNvPr>
          <p:cNvPicPr>
            <a:picLocks noChangeAspect="1"/>
          </p:cNvPicPr>
          <p:nvPr/>
        </p:nvPicPr>
        <p:blipFill>
          <a:blip r:embed="rId3"/>
          <a:stretch>
            <a:fillRect/>
          </a:stretch>
        </p:blipFill>
        <p:spPr>
          <a:xfrm>
            <a:off x="252000" y="2061109"/>
            <a:ext cx="7995212" cy="2347218"/>
          </a:xfrm>
          <a:prstGeom prst="rect">
            <a:avLst/>
          </a:prstGeom>
        </p:spPr>
      </p:pic>
      <p:sp>
        <p:nvSpPr>
          <p:cNvPr id="11" name="四角形: 角を丸くする 10">
            <a:extLst>
              <a:ext uri="{FF2B5EF4-FFF2-40B4-BE49-F238E27FC236}">
                <a16:creationId xmlns:a16="http://schemas.microsoft.com/office/drawing/2014/main" id="{84C91027-8D04-8F7B-4A8F-E922B773CD9A}"/>
              </a:ext>
            </a:extLst>
          </p:cNvPr>
          <p:cNvSpPr/>
          <p:nvPr/>
        </p:nvSpPr>
        <p:spPr>
          <a:xfrm>
            <a:off x="408877" y="2236296"/>
            <a:ext cx="2393795" cy="59058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プレースホルダー 2">
            <a:extLst>
              <a:ext uri="{FF2B5EF4-FFF2-40B4-BE49-F238E27FC236}">
                <a16:creationId xmlns:a16="http://schemas.microsoft.com/office/drawing/2014/main" id="{C8A0D8ED-98AF-BE8C-EA3C-FD33E51D42C2}"/>
              </a:ext>
            </a:extLst>
          </p:cNvPr>
          <p:cNvSpPr txBox="1">
            <a:spLocks/>
          </p:cNvSpPr>
          <p:nvPr/>
        </p:nvSpPr>
        <p:spPr>
          <a:xfrm>
            <a:off x="70755" y="2164238"/>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13" name="四角形: 角を丸くする 12">
            <a:extLst>
              <a:ext uri="{FF2B5EF4-FFF2-40B4-BE49-F238E27FC236}">
                <a16:creationId xmlns:a16="http://schemas.microsoft.com/office/drawing/2014/main" id="{D4F48E28-C8E5-7C6E-6820-90A6EF92070E}"/>
              </a:ext>
            </a:extLst>
          </p:cNvPr>
          <p:cNvSpPr/>
          <p:nvPr/>
        </p:nvSpPr>
        <p:spPr>
          <a:xfrm>
            <a:off x="7438829" y="2424972"/>
            <a:ext cx="732772" cy="21605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プレースホルダー 2">
            <a:extLst>
              <a:ext uri="{FF2B5EF4-FFF2-40B4-BE49-F238E27FC236}">
                <a16:creationId xmlns:a16="http://schemas.microsoft.com/office/drawing/2014/main" id="{2E70960A-13AC-D184-837C-D13A16E640CF}"/>
              </a:ext>
            </a:extLst>
          </p:cNvPr>
          <p:cNvSpPr txBox="1">
            <a:spLocks/>
          </p:cNvSpPr>
          <p:nvPr/>
        </p:nvSpPr>
        <p:spPr>
          <a:xfrm>
            <a:off x="7106284" y="2389323"/>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16" name="矢印: 右 15">
            <a:extLst>
              <a:ext uri="{FF2B5EF4-FFF2-40B4-BE49-F238E27FC236}">
                <a16:creationId xmlns:a16="http://schemas.microsoft.com/office/drawing/2014/main" id="{0A610249-B8E3-7039-B0E8-7FD7353D1D04}"/>
              </a:ext>
            </a:extLst>
          </p:cNvPr>
          <p:cNvSpPr/>
          <p:nvPr/>
        </p:nvSpPr>
        <p:spPr>
          <a:xfrm rot="10800000">
            <a:off x="4572000" y="3238173"/>
            <a:ext cx="230507" cy="40225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7" name="テキスト プレースホルダー 2">
            <a:extLst>
              <a:ext uri="{FF2B5EF4-FFF2-40B4-BE49-F238E27FC236}">
                <a16:creationId xmlns:a16="http://schemas.microsoft.com/office/drawing/2014/main" id="{3AF36AAA-C52A-42D1-96EF-A78D2100B611}"/>
              </a:ext>
            </a:extLst>
          </p:cNvPr>
          <p:cNvSpPr txBox="1">
            <a:spLocks/>
          </p:cNvSpPr>
          <p:nvPr/>
        </p:nvSpPr>
        <p:spPr>
          <a:xfrm>
            <a:off x="2910149" y="2236295"/>
            <a:ext cx="3959002" cy="648153"/>
          </a:xfrm>
          <a:prstGeom prst="rect">
            <a:avLst/>
          </a:prstGeom>
          <a:solidFill>
            <a:schemeClr val="accent6">
              <a:alpha val="20000"/>
            </a:schemeClr>
          </a:solidFill>
          <a:ln w="28575">
            <a:solidFill>
              <a:schemeClr val="accent6"/>
            </a:solidFill>
            <a:prstDash val="solid"/>
          </a:ln>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⚠️注意事項</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・イメージ番号「</a:t>
            </a:r>
            <a:r>
              <a:rPr lang="en-US" altLang="ja-JP" sz="1000" dirty="0">
                <a:latin typeface="Meiryo UI" panose="020B0604030504040204" pitchFamily="50" charset="-128"/>
                <a:ea typeface="Meiryo UI" panose="020B0604030504040204" pitchFamily="50" charset="-128"/>
              </a:rPr>
              <a:t>000</a:t>
            </a:r>
            <a:r>
              <a:rPr lang="ja-JP" altLang="en-US" sz="1000" dirty="0">
                <a:latin typeface="Meiryo UI" panose="020B0604030504040204" pitchFamily="50" charset="-128"/>
                <a:ea typeface="Meiryo UI" panose="020B0604030504040204" pitchFamily="50" charset="-128"/>
              </a:rPr>
              <a:t>」と「</a:t>
            </a:r>
            <a:r>
              <a:rPr lang="en-US" altLang="ja-JP" sz="1000" dirty="0">
                <a:latin typeface="Meiryo UI" panose="020B0604030504040204" pitchFamily="50" charset="-128"/>
                <a:ea typeface="Meiryo UI" panose="020B0604030504040204" pitchFamily="50" charset="-128"/>
              </a:rPr>
              <a:t>ZZZ</a:t>
            </a:r>
            <a:r>
              <a:rPr lang="ja-JP" altLang="en-US" sz="1000" dirty="0">
                <a:latin typeface="Meiryo UI" panose="020B0604030504040204" pitchFamily="50" charset="-128"/>
                <a:ea typeface="Meiryo UI" panose="020B0604030504040204" pitchFamily="50" charset="-128"/>
              </a:rPr>
              <a:t>」は、それぞれ顔写真とサムネイル表示用に</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システム予約されています。</a:t>
            </a:r>
            <a:endParaRPr lang="en-US" altLang="ja-JP" sz="1000" dirty="0">
              <a:latin typeface="Meiryo UI" panose="020B0604030504040204" pitchFamily="50" charset="-128"/>
              <a:ea typeface="Meiryo UI" panose="020B0604030504040204" pitchFamily="50" charset="-128"/>
            </a:endParaRPr>
          </a:p>
        </p:txBody>
      </p:sp>
      <p:sp>
        <p:nvSpPr>
          <p:cNvPr id="9" name="テキスト プレースホルダー 2">
            <a:extLst>
              <a:ext uri="{FF2B5EF4-FFF2-40B4-BE49-F238E27FC236}">
                <a16:creationId xmlns:a16="http://schemas.microsoft.com/office/drawing/2014/main" id="{1937BA3F-BFAF-6F4C-4FE5-8CAC72082C14}"/>
              </a:ext>
            </a:extLst>
          </p:cNvPr>
          <p:cNvSpPr txBox="1">
            <a:spLocks/>
          </p:cNvSpPr>
          <p:nvPr/>
        </p:nvSpPr>
        <p:spPr>
          <a:xfrm>
            <a:off x="4741547" y="3174023"/>
            <a:ext cx="2047873"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💡従業員番号をファイル名としている画像ファイルがある場合、自動的に従業員に紐づけられて表示されます。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041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kumimoji="1" lang="ja-JP" altLang="en-US" sz="2000" dirty="0"/>
              <a:t>３．画像ファイルに紐づける従業員を設定して登録</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187C1B1C-7086-0EDF-8EB1-B986C7BEB7CD}"/>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①✅処理対象と従業員を指定　</a:t>
            </a:r>
            <a:r>
              <a:rPr lang="en-US" altLang="ja-JP" sz="1000" b="1" dirty="0">
                <a:solidFill>
                  <a:schemeClr val="accent3"/>
                </a:solidFill>
                <a:latin typeface="Meiryo UI" panose="020B0604030504040204" pitchFamily="50" charset="-128"/>
                <a:ea typeface="Meiryo UI" panose="020B0604030504040204" pitchFamily="50" charset="-128"/>
              </a:rPr>
              <a:t>(a)(b)(c)(d)(e)</a:t>
            </a:r>
          </a:p>
          <a:p>
            <a:pPr marL="0" indent="0">
              <a:buNone/>
            </a:pPr>
            <a:r>
              <a:rPr lang="ja-JP" altLang="en-US" sz="1000" dirty="0">
                <a:latin typeface="Meiryo UI" panose="020B0604030504040204" pitchFamily="50" charset="-128"/>
                <a:ea typeface="Meiryo UI" panose="020B0604030504040204" pitchFamily="50" charset="-128"/>
              </a:rPr>
              <a:t>　　　・従業員番号欄をダブルクリックして紐づける従業員を検索、設定します。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・「全て選択」または個別チェックで取り込み対象を指定します。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②🖼️画像を確認　</a:t>
            </a:r>
            <a:r>
              <a:rPr lang="en-US" altLang="ja-JP" sz="1000" b="1" dirty="0">
                <a:solidFill>
                  <a:schemeClr val="accent3"/>
                </a:solidFill>
                <a:latin typeface="Meiryo UI" panose="020B0604030504040204" pitchFamily="50" charset="-128"/>
                <a:ea typeface="Meiryo UI" panose="020B0604030504040204" pitchFamily="50" charset="-128"/>
              </a:rPr>
              <a:t>(f)(g)</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・「表示」ボタンで取り込み画像または既存の登録画像を確認します。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③</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一括取り込みを実行　</a:t>
            </a:r>
            <a:r>
              <a:rPr lang="en-US" altLang="ja-JP" sz="1000" b="1" dirty="0">
                <a:solidFill>
                  <a:schemeClr val="accent3"/>
                </a:solidFill>
                <a:latin typeface="Meiryo UI" panose="020B0604030504040204" pitchFamily="50" charset="-128"/>
                <a:ea typeface="Meiryo UI" panose="020B0604030504040204" pitchFamily="50" charset="-128"/>
              </a:rPr>
              <a:t>(h)</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・「実行」ボタンで処理開始します。処理結果は</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個人情報登録</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画面の「基本情報」又は「個人情報イメージ」より確認してください。</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91DEC49E-9157-B20F-3193-794AB21B5938}"/>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（３）処理対象と従業員番号を指定し、取り込み画像ファイルを確認後、実行ボタンを選択</a:t>
            </a:r>
            <a:endParaRPr lang="en-US" altLang="ja-JP" sz="1200"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92995B4D-F4C3-40ED-3230-9AE78D5923DC}"/>
              </a:ext>
            </a:extLst>
          </p:cNvPr>
          <p:cNvPicPr>
            <a:picLocks noChangeAspect="1"/>
          </p:cNvPicPr>
          <p:nvPr/>
        </p:nvPicPr>
        <p:blipFill>
          <a:blip r:embed="rId3"/>
          <a:stretch>
            <a:fillRect/>
          </a:stretch>
        </p:blipFill>
        <p:spPr>
          <a:xfrm>
            <a:off x="570426" y="2194154"/>
            <a:ext cx="6211857" cy="1474395"/>
          </a:xfrm>
          <a:prstGeom prst="rect">
            <a:avLst/>
          </a:prstGeom>
        </p:spPr>
      </p:pic>
      <p:pic>
        <p:nvPicPr>
          <p:cNvPr id="11" name="図 10">
            <a:extLst>
              <a:ext uri="{FF2B5EF4-FFF2-40B4-BE49-F238E27FC236}">
                <a16:creationId xmlns:a16="http://schemas.microsoft.com/office/drawing/2014/main" id="{1CB03BE6-779E-9408-9A34-2F71D906E946}"/>
              </a:ext>
            </a:extLst>
          </p:cNvPr>
          <p:cNvPicPr>
            <a:picLocks noChangeAspect="1"/>
          </p:cNvPicPr>
          <p:nvPr/>
        </p:nvPicPr>
        <p:blipFill>
          <a:blip r:embed="rId4"/>
          <a:stretch>
            <a:fillRect/>
          </a:stretch>
        </p:blipFill>
        <p:spPr>
          <a:xfrm>
            <a:off x="1912918" y="3422678"/>
            <a:ext cx="1935878" cy="1545151"/>
          </a:xfrm>
          <a:prstGeom prst="rect">
            <a:avLst/>
          </a:prstGeom>
        </p:spPr>
      </p:pic>
      <p:pic>
        <p:nvPicPr>
          <p:cNvPr id="13" name="図 12">
            <a:extLst>
              <a:ext uri="{FF2B5EF4-FFF2-40B4-BE49-F238E27FC236}">
                <a16:creationId xmlns:a16="http://schemas.microsoft.com/office/drawing/2014/main" id="{D8A0DA9C-2014-8511-C5A7-2435D33E489D}"/>
              </a:ext>
            </a:extLst>
          </p:cNvPr>
          <p:cNvPicPr>
            <a:picLocks noChangeAspect="1"/>
          </p:cNvPicPr>
          <p:nvPr/>
        </p:nvPicPr>
        <p:blipFill>
          <a:blip r:embed="rId5"/>
          <a:stretch>
            <a:fillRect/>
          </a:stretch>
        </p:blipFill>
        <p:spPr>
          <a:xfrm>
            <a:off x="4169643" y="3644360"/>
            <a:ext cx="3325150" cy="1474395"/>
          </a:xfrm>
          <a:prstGeom prst="rect">
            <a:avLst/>
          </a:prstGeom>
        </p:spPr>
      </p:pic>
      <p:pic>
        <p:nvPicPr>
          <p:cNvPr id="18" name="図 17">
            <a:extLst>
              <a:ext uri="{FF2B5EF4-FFF2-40B4-BE49-F238E27FC236}">
                <a16:creationId xmlns:a16="http://schemas.microsoft.com/office/drawing/2014/main" id="{83D34A7B-84F9-B5CA-88C0-2AD1909F7689}"/>
              </a:ext>
            </a:extLst>
          </p:cNvPr>
          <p:cNvPicPr>
            <a:picLocks noChangeAspect="1"/>
          </p:cNvPicPr>
          <p:nvPr/>
        </p:nvPicPr>
        <p:blipFill>
          <a:blip r:embed="rId6"/>
          <a:stretch>
            <a:fillRect/>
          </a:stretch>
        </p:blipFill>
        <p:spPr>
          <a:xfrm>
            <a:off x="6854521" y="2186226"/>
            <a:ext cx="1217055" cy="1415380"/>
          </a:xfrm>
          <a:prstGeom prst="rect">
            <a:avLst/>
          </a:prstGeom>
        </p:spPr>
      </p:pic>
      <p:sp>
        <p:nvSpPr>
          <p:cNvPr id="19" name="矢印: 右 18">
            <a:extLst>
              <a:ext uri="{FF2B5EF4-FFF2-40B4-BE49-F238E27FC236}">
                <a16:creationId xmlns:a16="http://schemas.microsoft.com/office/drawing/2014/main" id="{09A7F597-CF59-7400-B358-13DCF21E8773}"/>
              </a:ext>
            </a:extLst>
          </p:cNvPr>
          <p:cNvSpPr/>
          <p:nvPr/>
        </p:nvSpPr>
        <p:spPr>
          <a:xfrm rot="21027872">
            <a:off x="5953054" y="2661034"/>
            <a:ext cx="1096084" cy="40225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2" name="矢印: 右 21">
            <a:extLst>
              <a:ext uri="{FF2B5EF4-FFF2-40B4-BE49-F238E27FC236}">
                <a16:creationId xmlns:a16="http://schemas.microsoft.com/office/drawing/2014/main" id="{E8C6B95D-6923-2CF5-A52F-69D874481019}"/>
              </a:ext>
            </a:extLst>
          </p:cNvPr>
          <p:cNvSpPr/>
          <p:nvPr/>
        </p:nvSpPr>
        <p:spPr>
          <a:xfrm>
            <a:off x="3910840" y="4609057"/>
            <a:ext cx="379547" cy="40225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0D5EEF49-77F7-C119-BB39-08A30E516083}"/>
              </a:ext>
            </a:extLst>
          </p:cNvPr>
          <p:cNvSpPr/>
          <p:nvPr/>
        </p:nvSpPr>
        <p:spPr>
          <a:xfrm>
            <a:off x="866563" y="3275178"/>
            <a:ext cx="789054" cy="14749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プレースホルダー 2">
            <a:extLst>
              <a:ext uri="{FF2B5EF4-FFF2-40B4-BE49-F238E27FC236}">
                <a16:creationId xmlns:a16="http://schemas.microsoft.com/office/drawing/2014/main" id="{F4955F1F-04FB-6E67-B592-8B2F8E049A85}"/>
              </a:ext>
            </a:extLst>
          </p:cNvPr>
          <p:cNvSpPr txBox="1">
            <a:spLocks/>
          </p:cNvSpPr>
          <p:nvPr/>
        </p:nvSpPr>
        <p:spPr>
          <a:xfrm>
            <a:off x="1012847" y="3054748"/>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21" name="矢印: 右 20">
            <a:extLst>
              <a:ext uri="{FF2B5EF4-FFF2-40B4-BE49-F238E27FC236}">
                <a16:creationId xmlns:a16="http://schemas.microsoft.com/office/drawing/2014/main" id="{96553B0E-98C7-39B5-14AF-C2E72ACFF4D2}"/>
              </a:ext>
            </a:extLst>
          </p:cNvPr>
          <p:cNvSpPr/>
          <p:nvPr/>
        </p:nvSpPr>
        <p:spPr>
          <a:xfrm rot="2846626">
            <a:off x="1461130" y="3557305"/>
            <a:ext cx="606639" cy="40225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5" name="四角形: 角を丸くする 24">
            <a:extLst>
              <a:ext uri="{FF2B5EF4-FFF2-40B4-BE49-F238E27FC236}">
                <a16:creationId xmlns:a16="http://schemas.microsoft.com/office/drawing/2014/main" id="{78542B57-7F20-256F-1767-C525B9EF7ECE}"/>
              </a:ext>
            </a:extLst>
          </p:cNvPr>
          <p:cNvSpPr/>
          <p:nvPr/>
        </p:nvSpPr>
        <p:spPr>
          <a:xfrm>
            <a:off x="1912918" y="4066346"/>
            <a:ext cx="1958737" cy="83897"/>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プレースホルダー 2">
            <a:extLst>
              <a:ext uri="{FF2B5EF4-FFF2-40B4-BE49-F238E27FC236}">
                <a16:creationId xmlns:a16="http://schemas.microsoft.com/office/drawing/2014/main" id="{4140BD10-1856-4EAB-7F74-F7D55C206280}"/>
              </a:ext>
            </a:extLst>
          </p:cNvPr>
          <p:cNvSpPr txBox="1">
            <a:spLocks/>
          </p:cNvSpPr>
          <p:nvPr/>
        </p:nvSpPr>
        <p:spPr>
          <a:xfrm>
            <a:off x="1557905" y="397501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27" name="四角形: 角を丸くする 26">
            <a:extLst>
              <a:ext uri="{FF2B5EF4-FFF2-40B4-BE49-F238E27FC236}">
                <a16:creationId xmlns:a16="http://schemas.microsoft.com/office/drawing/2014/main" id="{9A2306EE-638E-EBFC-C38D-1DA25465221B}"/>
              </a:ext>
            </a:extLst>
          </p:cNvPr>
          <p:cNvSpPr/>
          <p:nvPr/>
        </p:nvSpPr>
        <p:spPr>
          <a:xfrm>
            <a:off x="3515614" y="4844405"/>
            <a:ext cx="341344" cy="135000"/>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プレースホルダー 2">
            <a:extLst>
              <a:ext uri="{FF2B5EF4-FFF2-40B4-BE49-F238E27FC236}">
                <a16:creationId xmlns:a16="http://schemas.microsoft.com/office/drawing/2014/main" id="{0A9E6ACD-0271-8C5D-1E28-42779D1FD0B7}"/>
              </a:ext>
            </a:extLst>
          </p:cNvPr>
          <p:cNvSpPr txBox="1">
            <a:spLocks/>
          </p:cNvSpPr>
          <p:nvPr/>
        </p:nvSpPr>
        <p:spPr>
          <a:xfrm>
            <a:off x="3368813" y="4619651"/>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
        <p:nvSpPr>
          <p:cNvPr id="29" name="四角形: 角を丸くする 28">
            <a:extLst>
              <a:ext uri="{FF2B5EF4-FFF2-40B4-BE49-F238E27FC236}">
                <a16:creationId xmlns:a16="http://schemas.microsoft.com/office/drawing/2014/main" id="{17B74654-37AA-6492-C3ED-4DCEE83BDAED}"/>
              </a:ext>
            </a:extLst>
          </p:cNvPr>
          <p:cNvSpPr/>
          <p:nvPr/>
        </p:nvSpPr>
        <p:spPr>
          <a:xfrm>
            <a:off x="4489314" y="4718710"/>
            <a:ext cx="1488229" cy="148391"/>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プレースホルダー 2">
            <a:extLst>
              <a:ext uri="{FF2B5EF4-FFF2-40B4-BE49-F238E27FC236}">
                <a16:creationId xmlns:a16="http://schemas.microsoft.com/office/drawing/2014/main" id="{58CB9AAD-A44A-9AC0-DA27-98CD62CD7F4E}"/>
              </a:ext>
            </a:extLst>
          </p:cNvPr>
          <p:cNvSpPr txBox="1">
            <a:spLocks/>
          </p:cNvSpPr>
          <p:nvPr/>
        </p:nvSpPr>
        <p:spPr>
          <a:xfrm>
            <a:off x="4604812" y="4494397"/>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(d)</a:t>
            </a:r>
          </a:p>
        </p:txBody>
      </p:sp>
      <p:sp>
        <p:nvSpPr>
          <p:cNvPr id="31" name="四角形: 角を丸くする 30">
            <a:extLst>
              <a:ext uri="{FF2B5EF4-FFF2-40B4-BE49-F238E27FC236}">
                <a16:creationId xmlns:a16="http://schemas.microsoft.com/office/drawing/2014/main" id="{0EDE20C4-9FDF-9C3D-E569-AC9D1711C094}"/>
              </a:ext>
            </a:extLst>
          </p:cNvPr>
          <p:cNvSpPr/>
          <p:nvPr/>
        </p:nvSpPr>
        <p:spPr>
          <a:xfrm>
            <a:off x="5037264" y="2950022"/>
            <a:ext cx="428353" cy="708192"/>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四角形: 角を丸くする 31">
            <a:extLst>
              <a:ext uri="{FF2B5EF4-FFF2-40B4-BE49-F238E27FC236}">
                <a16:creationId xmlns:a16="http://schemas.microsoft.com/office/drawing/2014/main" id="{0AFCA1A2-E68C-2E69-D389-01193C47AB7A}"/>
              </a:ext>
            </a:extLst>
          </p:cNvPr>
          <p:cNvSpPr/>
          <p:nvPr/>
        </p:nvSpPr>
        <p:spPr>
          <a:xfrm>
            <a:off x="5466758" y="2950021"/>
            <a:ext cx="389273" cy="386792"/>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プレースホルダー 2">
            <a:extLst>
              <a:ext uri="{FF2B5EF4-FFF2-40B4-BE49-F238E27FC236}">
                <a16:creationId xmlns:a16="http://schemas.microsoft.com/office/drawing/2014/main" id="{AB51895A-0336-3D7F-538F-669607C08ED5}"/>
              </a:ext>
            </a:extLst>
          </p:cNvPr>
          <p:cNvSpPr txBox="1">
            <a:spLocks/>
          </p:cNvSpPr>
          <p:nvPr/>
        </p:nvSpPr>
        <p:spPr>
          <a:xfrm>
            <a:off x="4902809" y="272027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(f)</a:t>
            </a:r>
          </a:p>
        </p:txBody>
      </p:sp>
      <p:sp>
        <p:nvSpPr>
          <p:cNvPr id="34" name="テキスト プレースホルダー 2">
            <a:extLst>
              <a:ext uri="{FF2B5EF4-FFF2-40B4-BE49-F238E27FC236}">
                <a16:creationId xmlns:a16="http://schemas.microsoft.com/office/drawing/2014/main" id="{77545E8C-9B13-8557-DC6E-E79D12D76CCF}"/>
              </a:ext>
            </a:extLst>
          </p:cNvPr>
          <p:cNvSpPr txBox="1">
            <a:spLocks/>
          </p:cNvSpPr>
          <p:nvPr/>
        </p:nvSpPr>
        <p:spPr>
          <a:xfrm>
            <a:off x="5309216" y="272027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(g)</a:t>
            </a:r>
          </a:p>
        </p:txBody>
      </p:sp>
      <p:sp>
        <p:nvSpPr>
          <p:cNvPr id="35" name="四角形: 角を丸くする 34">
            <a:extLst>
              <a:ext uri="{FF2B5EF4-FFF2-40B4-BE49-F238E27FC236}">
                <a16:creationId xmlns:a16="http://schemas.microsoft.com/office/drawing/2014/main" id="{C48835E7-62B3-F4F7-20AC-680BE7E2E01B}"/>
              </a:ext>
            </a:extLst>
          </p:cNvPr>
          <p:cNvSpPr/>
          <p:nvPr/>
        </p:nvSpPr>
        <p:spPr>
          <a:xfrm>
            <a:off x="6142543" y="3224835"/>
            <a:ext cx="653594" cy="19091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プレースホルダー 2">
            <a:extLst>
              <a:ext uri="{FF2B5EF4-FFF2-40B4-BE49-F238E27FC236}">
                <a16:creationId xmlns:a16="http://schemas.microsoft.com/office/drawing/2014/main" id="{B7D1A466-ABB1-5C50-CCFB-B15270DF408C}"/>
              </a:ext>
            </a:extLst>
          </p:cNvPr>
          <p:cNvSpPr txBox="1">
            <a:spLocks/>
          </p:cNvSpPr>
          <p:nvPr/>
        </p:nvSpPr>
        <p:spPr>
          <a:xfrm>
            <a:off x="6030405" y="2996597"/>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(h)</a:t>
            </a:r>
          </a:p>
        </p:txBody>
      </p:sp>
      <p:sp>
        <p:nvSpPr>
          <p:cNvPr id="38" name="四角形: 角を丸くする 37">
            <a:extLst>
              <a:ext uri="{FF2B5EF4-FFF2-40B4-BE49-F238E27FC236}">
                <a16:creationId xmlns:a16="http://schemas.microsoft.com/office/drawing/2014/main" id="{B937487E-A513-51C6-882A-BF9351EF6480}"/>
              </a:ext>
            </a:extLst>
          </p:cNvPr>
          <p:cNvSpPr/>
          <p:nvPr/>
        </p:nvSpPr>
        <p:spPr>
          <a:xfrm>
            <a:off x="4313967" y="4362887"/>
            <a:ext cx="126553" cy="711622"/>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プレースホルダー 2">
            <a:extLst>
              <a:ext uri="{FF2B5EF4-FFF2-40B4-BE49-F238E27FC236}">
                <a16:creationId xmlns:a16="http://schemas.microsoft.com/office/drawing/2014/main" id="{612231D1-7D34-C79B-2B69-E57A41C3578C}"/>
              </a:ext>
            </a:extLst>
          </p:cNvPr>
          <p:cNvSpPr txBox="1">
            <a:spLocks/>
          </p:cNvSpPr>
          <p:nvPr/>
        </p:nvSpPr>
        <p:spPr>
          <a:xfrm>
            <a:off x="3987705" y="4291825"/>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(e)</a:t>
            </a:r>
          </a:p>
        </p:txBody>
      </p:sp>
      <p:sp>
        <p:nvSpPr>
          <p:cNvPr id="40" name="テキスト プレースホルダー 2">
            <a:extLst>
              <a:ext uri="{FF2B5EF4-FFF2-40B4-BE49-F238E27FC236}">
                <a16:creationId xmlns:a16="http://schemas.microsoft.com/office/drawing/2014/main" id="{9FD51511-76FE-E2B3-599C-CC38F2C5F6AC}"/>
              </a:ext>
            </a:extLst>
          </p:cNvPr>
          <p:cNvSpPr txBox="1">
            <a:spLocks/>
          </p:cNvSpPr>
          <p:nvPr/>
        </p:nvSpPr>
        <p:spPr>
          <a:xfrm>
            <a:off x="965543" y="3345463"/>
            <a:ext cx="484810" cy="375919"/>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eiryo UI" panose="020B0604030504040204" pitchFamily="50" charset="-128"/>
                <a:ea typeface="Meiryo UI" panose="020B0604030504040204" pitchFamily="50" charset="-128"/>
              </a:rPr>
              <a:t>👆</a:t>
            </a:r>
            <a:endParaRPr lang="en-US" altLang="ja-JP" sz="1800" b="1" dirty="0">
              <a:solidFill>
                <a:schemeClr val="accent3"/>
              </a:solidFill>
              <a:latin typeface="Meiryo UI" panose="020B0604030504040204" pitchFamily="50" charset="-128"/>
              <a:ea typeface="Meiryo UI" panose="020B0604030504040204" pitchFamily="50" charset="-128"/>
            </a:endParaRPr>
          </a:p>
        </p:txBody>
      </p:sp>
      <p:sp>
        <p:nvSpPr>
          <p:cNvPr id="10" name="テキスト プレースホルダー 2">
            <a:extLst>
              <a:ext uri="{FF2B5EF4-FFF2-40B4-BE49-F238E27FC236}">
                <a16:creationId xmlns:a16="http://schemas.microsoft.com/office/drawing/2014/main" id="{5BC89865-4506-50E2-5EB1-0A033C2EF43B}"/>
              </a:ext>
            </a:extLst>
          </p:cNvPr>
          <p:cNvSpPr txBox="1">
            <a:spLocks/>
          </p:cNvSpPr>
          <p:nvPr/>
        </p:nvSpPr>
        <p:spPr>
          <a:xfrm>
            <a:off x="1981260" y="2257483"/>
            <a:ext cx="3946048" cy="462795"/>
          </a:xfrm>
          <a:prstGeom prst="rect">
            <a:avLst/>
          </a:prstGeom>
          <a:solidFill>
            <a:schemeClr val="accent6">
              <a:alpha val="20000"/>
            </a:schemeClr>
          </a:solidFill>
          <a:ln w="28575">
            <a:solidFill>
              <a:schemeClr val="accent6"/>
            </a:solidFill>
            <a:prstDash val="solid"/>
          </a:ln>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⚠️注意事項</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・既存画像がある場合は上書きに注意してください。</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693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kumimoji="1" lang="ja-JP" altLang="en-US" sz="2000" dirty="0"/>
              <a:t>４．</a:t>
            </a:r>
            <a:r>
              <a:rPr lang="ja-JP" altLang="en-US" sz="2000" dirty="0"/>
              <a:t>従業員</a:t>
            </a:r>
            <a:r>
              <a:rPr kumimoji="1" lang="ja-JP" altLang="en-US" sz="2000" dirty="0"/>
              <a:t>に紐づける画像ファイルを設定して登録</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187C1B1C-7086-0EDF-8EB1-B986C7BEB7CD}"/>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①⚙️処理対象を設定　</a:t>
            </a:r>
            <a:r>
              <a:rPr lang="en-US" altLang="ja-JP" sz="1000" b="1" dirty="0">
                <a:solidFill>
                  <a:schemeClr val="accent3"/>
                </a:solidFill>
                <a:latin typeface="Meiryo UI" panose="020B0604030504040204" pitchFamily="50" charset="-128"/>
                <a:ea typeface="Meiryo UI" panose="020B0604030504040204" pitchFamily="50" charset="-128"/>
              </a:rPr>
              <a:t>(a)(b)</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イメージデータ一括取込</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を起動し、「画像取り込み処理」を選択、処理対象は「社員」を選択します。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②📂取り込みフォルダーを指定　</a:t>
            </a:r>
            <a:r>
              <a:rPr lang="en-US" altLang="ja-JP" sz="1000" b="1" dirty="0">
                <a:solidFill>
                  <a:schemeClr val="accent3"/>
                </a:solidFill>
                <a:latin typeface="Meiryo UI" panose="020B0604030504040204" pitchFamily="50" charset="-128"/>
                <a:ea typeface="Meiryo UI" panose="020B0604030504040204" pitchFamily="50" charset="-128"/>
              </a:rPr>
              <a:t>(c)</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・顔写真を格納したフォルダーパスを指定します。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③</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取得方法に「割当て」＋「社員割当て」を指定し、「検索」を実行　</a:t>
            </a:r>
            <a:r>
              <a:rPr lang="en-US" altLang="ja-JP" sz="1000" b="1" dirty="0">
                <a:solidFill>
                  <a:schemeClr val="accent3"/>
                </a:solidFill>
                <a:latin typeface="Meiryo UI" panose="020B0604030504040204" pitchFamily="50" charset="-128"/>
                <a:ea typeface="Meiryo UI" panose="020B0604030504040204" pitchFamily="50" charset="-128"/>
              </a:rPr>
              <a:t>(d)(e)</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・💡必要に応じて従業員の取得条件を指定します。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91DEC49E-9157-B20F-3193-794AB21B5938}"/>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（１）</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イメージデータ一括取込</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機能を起動、取り込みフォルダーと処理対象従業員を指定</a:t>
            </a:r>
            <a:endParaRPr lang="en-US" altLang="ja-JP" sz="1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606438D-2F47-4C6B-18E6-27D14A21F52C}"/>
              </a:ext>
            </a:extLst>
          </p:cNvPr>
          <p:cNvPicPr>
            <a:picLocks noChangeAspect="1"/>
          </p:cNvPicPr>
          <p:nvPr/>
        </p:nvPicPr>
        <p:blipFill>
          <a:blip r:embed="rId3"/>
          <a:stretch>
            <a:fillRect/>
          </a:stretch>
        </p:blipFill>
        <p:spPr>
          <a:xfrm>
            <a:off x="475038" y="2064728"/>
            <a:ext cx="6662696" cy="2921335"/>
          </a:xfrm>
          <a:prstGeom prst="rect">
            <a:avLst/>
          </a:prstGeom>
        </p:spPr>
      </p:pic>
      <p:sp>
        <p:nvSpPr>
          <p:cNvPr id="9" name="四角形: 角を丸くする 8">
            <a:extLst>
              <a:ext uri="{FF2B5EF4-FFF2-40B4-BE49-F238E27FC236}">
                <a16:creationId xmlns:a16="http://schemas.microsoft.com/office/drawing/2014/main" id="{26B104CB-8222-8ADA-F56B-1360FCC8A3F7}"/>
              </a:ext>
            </a:extLst>
          </p:cNvPr>
          <p:cNvSpPr/>
          <p:nvPr/>
        </p:nvSpPr>
        <p:spPr>
          <a:xfrm>
            <a:off x="592860" y="2403740"/>
            <a:ext cx="732772" cy="131987"/>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プレースホルダー 2">
            <a:extLst>
              <a:ext uri="{FF2B5EF4-FFF2-40B4-BE49-F238E27FC236}">
                <a16:creationId xmlns:a16="http://schemas.microsoft.com/office/drawing/2014/main" id="{5D4A2858-8878-88AB-1858-8E75945D0BAB}"/>
              </a:ext>
            </a:extLst>
          </p:cNvPr>
          <p:cNvSpPr txBox="1">
            <a:spLocks/>
          </p:cNvSpPr>
          <p:nvPr/>
        </p:nvSpPr>
        <p:spPr>
          <a:xfrm>
            <a:off x="252695" y="2328248"/>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11" name="四角形: 角を丸くする 10">
            <a:extLst>
              <a:ext uri="{FF2B5EF4-FFF2-40B4-BE49-F238E27FC236}">
                <a16:creationId xmlns:a16="http://schemas.microsoft.com/office/drawing/2014/main" id="{1A1DE785-824A-F771-5531-CBACB585F693}"/>
              </a:ext>
            </a:extLst>
          </p:cNvPr>
          <p:cNvSpPr/>
          <p:nvPr/>
        </p:nvSpPr>
        <p:spPr>
          <a:xfrm>
            <a:off x="4332203" y="2644055"/>
            <a:ext cx="427971" cy="1731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2C543738-0AA6-22A9-2D8C-F3B3520D51A5}"/>
              </a:ext>
            </a:extLst>
          </p:cNvPr>
          <p:cNvSpPr/>
          <p:nvPr/>
        </p:nvSpPr>
        <p:spPr>
          <a:xfrm>
            <a:off x="584550" y="2576192"/>
            <a:ext cx="3683788" cy="1731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15B1B061-BABE-45B5-47E4-C78565071602}"/>
              </a:ext>
            </a:extLst>
          </p:cNvPr>
          <p:cNvSpPr/>
          <p:nvPr/>
        </p:nvSpPr>
        <p:spPr>
          <a:xfrm>
            <a:off x="584550" y="2929393"/>
            <a:ext cx="2852070" cy="847396"/>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B9C8BC3C-3F08-7069-B8C7-8045EFE0D0E7}"/>
              </a:ext>
            </a:extLst>
          </p:cNvPr>
          <p:cNvSpPr/>
          <p:nvPr/>
        </p:nvSpPr>
        <p:spPr>
          <a:xfrm>
            <a:off x="6514849" y="3579373"/>
            <a:ext cx="588818" cy="1731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プレースホルダー 2">
            <a:extLst>
              <a:ext uri="{FF2B5EF4-FFF2-40B4-BE49-F238E27FC236}">
                <a16:creationId xmlns:a16="http://schemas.microsoft.com/office/drawing/2014/main" id="{1F271F71-B842-986C-2C27-C8481D34EDAC}"/>
              </a:ext>
            </a:extLst>
          </p:cNvPr>
          <p:cNvSpPr txBox="1">
            <a:spLocks/>
          </p:cNvSpPr>
          <p:nvPr/>
        </p:nvSpPr>
        <p:spPr>
          <a:xfrm>
            <a:off x="252694" y="2539623"/>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
        <p:nvSpPr>
          <p:cNvPr id="17" name="テキスト プレースホルダー 2">
            <a:extLst>
              <a:ext uri="{FF2B5EF4-FFF2-40B4-BE49-F238E27FC236}">
                <a16:creationId xmlns:a16="http://schemas.microsoft.com/office/drawing/2014/main" id="{92761E10-3BB7-E45A-C04E-6FBF0924F7E4}"/>
              </a:ext>
            </a:extLst>
          </p:cNvPr>
          <p:cNvSpPr txBox="1">
            <a:spLocks/>
          </p:cNvSpPr>
          <p:nvPr/>
        </p:nvSpPr>
        <p:spPr>
          <a:xfrm>
            <a:off x="245073" y="2847572"/>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(d)</a:t>
            </a:r>
          </a:p>
        </p:txBody>
      </p:sp>
      <p:sp>
        <p:nvSpPr>
          <p:cNvPr id="18" name="テキスト プレースホルダー 2">
            <a:extLst>
              <a:ext uri="{FF2B5EF4-FFF2-40B4-BE49-F238E27FC236}">
                <a16:creationId xmlns:a16="http://schemas.microsoft.com/office/drawing/2014/main" id="{572871D5-DFA3-6F3B-A31E-B2CA0B214A09}"/>
              </a:ext>
            </a:extLst>
          </p:cNvPr>
          <p:cNvSpPr txBox="1">
            <a:spLocks/>
          </p:cNvSpPr>
          <p:nvPr/>
        </p:nvSpPr>
        <p:spPr>
          <a:xfrm>
            <a:off x="6180068" y="3532971"/>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(e)</a:t>
            </a:r>
          </a:p>
        </p:txBody>
      </p:sp>
      <p:pic>
        <p:nvPicPr>
          <p:cNvPr id="19" name="図 18">
            <a:extLst>
              <a:ext uri="{FF2B5EF4-FFF2-40B4-BE49-F238E27FC236}">
                <a16:creationId xmlns:a16="http://schemas.microsoft.com/office/drawing/2014/main" id="{99AB0A28-7EE9-F728-25E6-EACA504B9938}"/>
              </a:ext>
            </a:extLst>
          </p:cNvPr>
          <p:cNvPicPr>
            <a:picLocks noChangeAspect="1"/>
          </p:cNvPicPr>
          <p:nvPr/>
        </p:nvPicPr>
        <p:blipFill>
          <a:blip r:embed="rId4"/>
          <a:stretch>
            <a:fillRect/>
          </a:stretch>
        </p:blipFill>
        <p:spPr>
          <a:xfrm>
            <a:off x="5859501" y="1896768"/>
            <a:ext cx="3012190" cy="1489978"/>
          </a:xfrm>
          <a:prstGeom prst="rect">
            <a:avLst/>
          </a:prstGeom>
          <a:ln>
            <a:solidFill>
              <a:schemeClr val="tx1"/>
            </a:solidFill>
          </a:ln>
        </p:spPr>
      </p:pic>
      <p:sp>
        <p:nvSpPr>
          <p:cNvPr id="6" name="テキスト プレースホルダー 2">
            <a:extLst>
              <a:ext uri="{FF2B5EF4-FFF2-40B4-BE49-F238E27FC236}">
                <a16:creationId xmlns:a16="http://schemas.microsoft.com/office/drawing/2014/main" id="{20510B63-F50B-E17A-EE8D-B76FA1A12F35}"/>
              </a:ext>
            </a:extLst>
          </p:cNvPr>
          <p:cNvSpPr txBox="1">
            <a:spLocks/>
          </p:cNvSpPr>
          <p:nvPr/>
        </p:nvSpPr>
        <p:spPr>
          <a:xfrm>
            <a:off x="7247246" y="3377537"/>
            <a:ext cx="1760388" cy="4098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📂取り込みフォルダーを作成し顔写真の画像ファイルを格納します。</a:t>
            </a:r>
            <a:endParaRPr lang="en-US" altLang="ja-JP" sz="1000" dirty="0">
              <a:latin typeface="Meiryo UI" panose="020B0604030504040204" pitchFamily="50" charset="-128"/>
              <a:ea typeface="Meiryo UI" panose="020B0604030504040204" pitchFamily="50" charset="-128"/>
            </a:endParaRPr>
          </a:p>
        </p:txBody>
      </p:sp>
      <p:sp>
        <p:nvSpPr>
          <p:cNvPr id="24" name="テキスト プレースホルダー 2">
            <a:extLst>
              <a:ext uri="{FF2B5EF4-FFF2-40B4-BE49-F238E27FC236}">
                <a16:creationId xmlns:a16="http://schemas.microsoft.com/office/drawing/2014/main" id="{3B4C16DE-97E2-8A9D-0843-58FEC0DB3F43}"/>
              </a:ext>
            </a:extLst>
          </p:cNvPr>
          <p:cNvSpPr txBox="1">
            <a:spLocks/>
          </p:cNvSpPr>
          <p:nvPr/>
        </p:nvSpPr>
        <p:spPr>
          <a:xfrm>
            <a:off x="4547837" y="3930175"/>
            <a:ext cx="3887051" cy="497213"/>
          </a:xfrm>
          <a:prstGeom prst="rect">
            <a:avLst/>
          </a:prstGeom>
          <a:solidFill>
            <a:schemeClr val="accent6">
              <a:alpha val="20000"/>
            </a:schemeClr>
          </a:solidFill>
          <a:ln w="28575">
            <a:solidFill>
              <a:schemeClr val="accent6"/>
            </a:solidFill>
            <a:prstDash val="solid"/>
          </a:ln>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⚠️注意事項</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・画像ファイルやフォルダーは命名規則などを決めておくことを推奨します。</a:t>
            </a:r>
            <a:endParaRPr lang="en-US" altLang="ja-JP" sz="1000" dirty="0">
              <a:latin typeface="Meiryo UI" panose="020B0604030504040204" pitchFamily="50" charset="-128"/>
              <a:ea typeface="Meiryo UI" panose="020B0604030504040204" pitchFamily="50" charset="-128"/>
            </a:endParaRPr>
          </a:p>
        </p:txBody>
      </p:sp>
      <p:sp>
        <p:nvSpPr>
          <p:cNvPr id="21" name="テキスト プレースホルダー 2">
            <a:extLst>
              <a:ext uri="{FF2B5EF4-FFF2-40B4-BE49-F238E27FC236}">
                <a16:creationId xmlns:a16="http://schemas.microsoft.com/office/drawing/2014/main" id="{9A24399D-CA96-A4E3-0360-8691658DF04F}"/>
              </a:ext>
            </a:extLst>
          </p:cNvPr>
          <p:cNvSpPr txBox="1">
            <a:spLocks/>
          </p:cNvSpPr>
          <p:nvPr/>
        </p:nvSpPr>
        <p:spPr>
          <a:xfrm>
            <a:off x="4185348" y="2343153"/>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22" name="矢印: 下カーブ 21">
            <a:extLst>
              <a:ext uri="{FF2B5EF4-FFF2-40B4-BE49-F238E27FC236}">
                <a16:creationId xmlns:a16="http://schemas.microsoft.com/office/drawing/2014/main" id="{D0B357EE-09AE-A805-A6D3-0A5B4AD35AE5}"/>
              </a:ext>
            </a:extLst>
          </p:cNvPr>
          <p:cNvSpPr/>
          <p:nvPr/>
        </p:nvSpPr>
        <p:spPr>
          <a:xfrm rot="10800000" flipV="1">
            <a:off x="3705119" y="2017046"/>
            <a:ext cx="3382618" cy="543927"/>
          </a:xfrm>
          <a:prstGeom prst="curvedDownArrow">
            <a:avLst>
              <a:gd name="adj1" fmla="val 25000"/>
              <a:gd name="adj2" fmla="val 91725"/>
              <a:gd name="adj3" fmla="val 3871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89105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CE801B5-FD5B-F883-6D98-259C6C5023EC}"/>
              </a:ext>
            </a:extLst>
          </p:cNvPr>
          <p:cNvPicPr>
            <a:picLocks noChangeAspect="1"/>
          </p:cNvPicPr>
          <p:nvPr/>
        </p:nvPicPr>
        <p:blipFill>
          <a:blip r:embed="rId3"/>
          <a:stretch>
            <a:fillRect/>
          </a:stretch>
        </p:blipFill>
        <p:spPr>
          <a:xfrm>
            <a:off x="252000" y="2057995"/>
            <a:ext cx="7959212" cy="2253241"/>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kumimoji="1" lang="ja-JP" altLang="en-US" sz="2000" dirty="0"/>
              <a:t>４．</a:t>
            </a:r>
            <a:r>
              <a:rPr lang="ja-JP" altLang="en-US" sz="2000" dirty="0"/>
              <a:t>従業員</a:t>
            </a:r>
            <a:r>
              <a:rPr kumimoji="1" lang="ja-JP" altLang="en-US" sz="2000" dirty="0"/>
              <a:t>に紐づける画像ファイルを設定して登録</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187C1B1C-7086-0EDF-8EB1-B986C7BEB7CD}"/>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①⚙️「イメージ番号」、「イメージコード」を設定　</a:t>
            </a:r>
            <a:r>
              <a:rPr lang="en-US" altLang="ja-JP" sz="1000" b="1" dirty="0">
                <a:solidFill>
                  <a:schemeClr val="accent3"/>
                </a:solidFill>
                <a:latin typeface="Meiryo UI" panose="020B0604030504040204" pitchFamily="50" charset="-128"/>
                <a:ea typeface="Meiryo UI" panose="020B0604030504040204" pitchFamily="50" charset="-128"/>
              </a:rPr>
              <a:t>(a)</a:t>
            </a:r>
          </a:p>
          <a:p>
            <a:pPr marL="0" indent="0">
              <a:buNone/>
            </a:pPr>
            <a:r>
              <a:rPr lang="ja-JP" altLang="en-US" sz="1000" dirty="0">
                <a:latin typeface="Meiryo UI" panose="020B0604030504040204" pitchFamily="50" charset="-128"/>
                <a:ea typeface="Meiryo UI" panose="020B0604030504040204" pitchFamily="50" charset="-128"/>
              </a:rPr>
              <a:t>　　　　・顔写真データを登録する場合はイメージ番号</a:t>
            </a:r>
            <a:r>
              <a:rPr lang="ja-JP" altLang="en-US" sz="1000" dirty="0">
                <a:highlight>
                  <a:srgbClr val="C0C0C0"/>
                </a:highlight>
                <a:latin typeface="Meiryo UI" panose="020B0604030504040204" pitchFamily="50" charset="-128"/>
                <a:ea typeface="Meiryo UI" panose="020B0604030504040204" pitchFamily="50" charset="-128"/>
              </a:rPr>
              <a:t>「</a:t>
            </a:r>
            <a:r>
              <a:rPr lang="en-US" altLang="ja-JP" sz="1000" dirty="0">
                <a:highlight>
                  <a:srgbClr val="C0C0C0"/>
                </a:highlight>
                <a:latin typeface="Meiryo UI" panose="020B0604030504040204" pitchFamily="50" charset="-128"/>
                <a:ea typeface="Meiryo UI" panose="020B0604030504040204" pitchFamily="50" charset="-128"/>
              </a:rPr>
              <a:t>000</a:t>
            </a:r>
            <a:r>
              <a:rPr lang="ja-JP" altLang="en-US" sz="1000" dirty="0">
                <a:highlight>
                  <a:srgbClr val="C0C0C0"/>
                </a:highlight>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、イメージコード</a:t>
            </a:r>
            <a:r>
              <a:rPr lang="ja-JP" altLang="en-US" sz="1000" dirty="0">
                <a:highlight>
                  <a:srgbClr val="C0C0C0"/>
                </a:highlight>
                <a:latin typeface="Meiryo UI" panose="020B0604030504040204" pitchFamily="50" charset="-128"/>
                <a:ea typeface="Meiryo UI" panose="020B0604030504040204" pitchFamily="50" charset="-128"/>
              </a:rPr>
              <a:t>「</a:t>
            </a:r>
            <a:r>
              <a:rPr lang="en-US" altLang="ja-JP" sz="1000" dirty="0">
                <a:highlight>
                  <a:srgbClr val="C0C0C0"/>
                </a:highlight>
                <a:latin typeface="Meiryo UI" panose="020B0604030504040204" pitchFamily="50" charset="-128"/>
                <a:ea typeface="Meiryo UI" panose="020B0604030504040204" pitchFamily="50" charset="-128"/>
              </a:rPr>
              <a:t>000</a:t>
            </a:r>
            <a:r>
              <a:rPr lang="ja-JP" altLang="en-US" sz="1000" dirty="0">
                <a:highlight>
                  <a:srgbClr val="C0C0C0"/>
                </a:highlight>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を設定します。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・その他の画像ファイルを登録する場合は任意のイメージ番号、イメージコードを設定可能です。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・イメージコードを利用しない場合は、イメージコードのチェックを外して「イメージ名称」を入力します。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②</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「確定」ボタンを選択　</a:t>
            </a:r>
            <a:r>
              <a:rPr lang="en-US" altLang="ja-JP" sz="1000" b="1" dirty="0">
                <a:solidFill>
                  <a:schemeClr val="accent3"/>
                </a:solidFill>
                <a:latin typeface="Meiryo UI" panose="020B0604030504040204" pitchFamily="50" charset="-128"/>
                <a:ea typeface="Meiryo UI" panose="020B0604030504040204" pitchFamily="50" charset="-128"/>
              </a:rPr>
              <a:t>(b)</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・最大登録件数は従業員一人につき</a:t>
            </a:r>
            <a:r>
              <a:rPr lang="en-US" altLang="ja-JP" sz="1000" dirty="0">
                <a:latin typeface="Meiryo UI" panose="020B0604030504040204" pitchFamily="50" charset="-128"/>
                <a:ea typeface="Meiryo UI" panose="020B0604030504040204" pitchFamily="50" charset="-128"/>
              </a:rPr>
              <a:t>999</a:t>
            </a:r>
            <a:r>
              <a:rPr lang="ja-JP" altLang="en-US" sz="1000" dirty="0">
                <a:latin typeface="Meiryo UI" panose="020B0604030504040204" pitchFamily="50" charset="-128"/>
                <a:ea typeface="Meiryo UI" panose="020B0604030504040204" pitchFamily="50" charset="-128"/>
              </a:rPr>
              <a:t>件</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イメージ番号</a:t>
            </a:r>
            <a:r>
              <a:rPr lang="en-US" altLang="ja-JP" sz="1000" dirty="0">
                <a:latin typeface="Meiryo UI" panose="020B0604030504040204" pitchFamily="50" charset="-128"/>
                <a:ea typeface="Meiryo UI" panose="020B0604030504040204" pitchFamily="50" charset="-128"/>
              </a:rPr>
              <a:t>000</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999)</a:t>
            </a:r>
            <a:r>
              <a:rPr lang="ja-JP" altLang="en-US" sz="1000" dirty="0">
                <a:latin typeface="Meiryo UI" panose="020B0604030504040204" pitchFamily="50" charset="-128"/>
                <a:ea typeface="Meiryo UI" panose="020B0604030504040204" pitchFamily="50" charset="-128"/>
              </a:rPr>
              <a:t>可能です。</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サーバーの容量により上限が変わります。</a:t>
            </a:r>
            <a:r>
              <a:rPr lang="en-US" altLang="ja-JP" sz="1000" dirty="0">
                <a:latin typeface="Meiryo UI" panose="020B0604030504040204" pitchFamily="50" charset="-128"/>
                <a:ea typeface="Meiryo UI" panose="020B0604030504040204" pitchFamily="50" charset="-128"/>
              </a:rPr>
              <a:t>)</a:t>
            </a: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91DEC49E-9157-B20F-3193-794AB21B5938}"/>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（２）「イメージコード」を指定し、「確定」ボタンを選択</a:t>
            </a:r>
            <a:endParaRPr lang="en-US" altLang="ja-JP" sz="1200" dirty="0">
              <a:latin typeface="Meiryo UI" panose="020B0604030504040204" pitchFamily="50" charset="-128"/>
              <a:ea typeface="Meiryo UI" panose="020B0604030504040204" pitchFamily="50" charset="-128"/>
            </a:endParaRPr>
          </a:p>
        </p:txBody>
      </p:sp>
      <p:sp>
        <p:nvSpPr>
          <p:cNvPr id="11" name="テキスト プレースホルダー 2">
            <a:extLst>
              <a:ext uri="{FF2B5EF4-FFF2-40B4-BE49-F238E27FC236}">
                <a16:creationId xmlns:a16="http://schemas.microsoft.com/office/drawing/2014/main" id="{7EB0F68F-3F78-AF15-DA77-7398F906FE86}"/>
              </a:ext>
            </a:extLst>
          </p:cNvPr>
          <p:cNvSpPr txBox="1">
            <a:spLocks/>
          </p:cNvSpPr>
          <p:nvPr/>
        </p:nvSpPr>
        <p:spPr>
          <a:xfrm>
            <a:off x="4731764" y="3143053"/>
            <a:ext cx="2077743" cy="4098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💡従業員番号をファイル名としている画像ファイルがある場合は、自動的に従業員に紐づけられて表示されます。</a:t>
            </a:r>
            <a:endParaRPr lang="en-US" altLang="ja-JP" sz="1000" dirty="0">
              <a:latin typeface="Meiryo UI" panose="020B0604030504040204" pitchFamily="50" charset="-128"/>
              <a:ea typeface="Meiryo UI" panose="020B0604030504040204" pitchFamily="50" charset="-128"/>
            </a:endParaRPr>
          </a:p>
        </p:txBody>
      </p:sp>
      <p:sp>
        <p:nvSpPr>
          <p:cNvPr id="12" name="矢印: 右 11">
            <a:extLst>
              <a:ext uri="{FF2B5EF4-FFF2-40B4-BE49-F238E27FC236}">
                <a16:creationId xmlns:a16="http://schemas.microsoft.com/office/drawing/2014/main" id="{4E6FE03A-23F6-8CB8-6BED-E4F9A004E2B3}"/>
              </a:ext>
            </a:extLst>
          </p:cNvPr>
          <p:cNvSpPr/>
          <p:nvPr/>
        </p:nvSpPr>
        <p:spPr>
          <a:xfrm rot="10800000">
            <a:off x="4571998" y="3217391"/>
            <a:ext cx="230507" cy="40225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03C4012D-99F2-B3CD-02CA-42210698711F}"/>
              </a:ext>
            </a:extLst>
          </p:cNvPr>
          <p:cNvSpPr/>
          <p:nvPr/>
        </p:nvSpPr>
        <p:spPr>
          <a:xfrm>
            <a:off x="360388" y="2222442"/>
            <a:ext cx="2393795" cy="59058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プレースホルダー 2">
            <a:extLst>
              <a:ext uri="{FF2B5EF4-FFF2-40B4-BE49-F238E27FC236}">
                <a16:creationId xmlns:a16="http://schemas.microsoft.com/office/drawing/2014/main" id="{1D0674B5-4211-5836-6455-F3B2637F6787}"/>
              </a:ext>
            </a:extLst>
          </p:cNvPr>
          <p:cNvSpPr txBox="1">
            <a:spLocks/>
          </p:cNvSpPr>
          <p:nvPr/>
        </p:nvSpPr>
        <p:spPr>
          <a:xfrm>
            <a:off x="22266" y="2143457"/>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15" name="四角形: 角を丸くする 14">
            <a:extLst>
              <a:ext uri="{FF2B5EF4-FFF2-40B4-BE49-F238E27FC236}">
                <a16:creationId xmlns:a16="http://schemas.microsoft.com/office/drawing/2014/main" id="{0C460C57-CFA5-81DD-7441-C564247FC396}"/>
              </a:ext>
            </a:extLst>
          </p:cNvPr>
          <p:cNvSpPr/>
          <p:nvPr/>
        </p:nvSpPr>
        <p:spPr>
          <a:xfrm>
            <a:off x="7390340" y="2411118"/>
            <a:ext cx="732772" cy="21605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プレースホルダー 2">
            <a:extLst>
              <a:ext uri="{FF2B5EF4-FFF2-40B4-BE49-F238E27FC236}">
                <a16:creationId xmlns:a16="http://schemas.microsoft.com/office/drawing/2014/main" id="{442CA95F-9045-F4FC-0C62-4AEFEE1E7748}"/>
              </a:ext>
            </a:extLst>
          </p:cNvPr>
          <p:cNvSpPr txBox="1">
            <a:spLocks/>
          </p:cNvSpPr>
          <p:nvPr/>
        </p:nvSpPr>
        <p:spPr>
          <a:xfrm>
            <a:off x="7057795" y="2361614"/>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7" name="テキスト プレースホルダー 2">
            <a:extLst>
              <a:ext uri="{FF2B5EF4-FFF2-40B4-BE49-F238E27FC236}">
                <a16:creationId xmlns:a16="http://schemas.microsoft.com/office/drawing/2014/main" id="{700A95C3-0F10-CB98-49B6-0543E5290B0F}"/>
              </a:ext>
            </a:extLst>
          </p:cNvPr>
          <p:cNvSpPr txBox="1">
            <a:spLocks/>
          </p:cNvSpPr>
          <p:nvPr/>
        </p:nvSpPr>
        <p:spPr>
          <a:xfrm>
            <a:off x="2862572" y="2222442"/>
            <a:ext cx="4195224" cy="654573"/>
          </a:xfrm>
          <a:prstGeom prst="rect">
            <a:avLst/>
          </a:prstGeom>
          <a:solidFill>
            <a:schemeClr val="accent6">
              <a:alpha val="20000"/>
            </a:schemeClr>
          </a:solidFill>
          <a:ln w="28575">
            <a:solidFill>
              <a:schemeClr val="accent6"/>
            </a:solidFill>
            <a:prstDash val="solid"/>
          </a:ln>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⚠️注意事項</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・イメージ番号「</a:t>
            </a:r>
            <a:r>
              <a:rPr lang="en-US" altLang="ja-JP" sz="1000" dirty="0">
                <a:latin typeface="Meiryo UI" panose="020B0604030504040204" pitchFamily="50" charset="-128"/>
                <a:ea typeface="Meiryo UI" panose="020B0604030504040204" pitchFamily="50" charset="-128"/>
              </a:rPr>
              <a:t>000</a:t>
            </a:r>
            <a:r>
              <a:rPr lang="ja-JP" altLang="en-US" sz="1000" dirty="0">
                <a:latin typeface="Meiryo UI" panose="020B0604030504040204" pitchFamily="50" charset="-128"/>
                <a:ea typeface="Meiryo UI" panose="020B0604030504040204" pitchFamily="50" charset="-128"/>
              </a:rPr>
              <a:t>」と「</a:t>
            </a:r>
            <a:r>
              <a:rPr lang="en-US" altLang="ja-JP" sz="1000" dirty="0">
                <a:latin typeface="Meiryo UI" panose="020B0604030504040204" pitchFamily="50" charset="-128"/>
                <a:ea typeface="Meiryo UI" panose="020B0604030504040204" pitchFamily="50" charset="-128"/>
              </a:rPr>
              <a:t>ZZZ</a:t>
            </a:r>
            <a:r>
              <a:rPr lang="ja-JP" altLang="en-US" sz="1000" dirty="0">
                <a:latin typeface="Meiryo UI" panose="020B0604030504040204" pitchFamily="50" charset="-128"/>
                <a:ea typeface="Meiryo UI" panose="020B0604030504040204" pitchFamily="50" charset="-128"/>
              </a:rPr>
              <a:t>」は、それぞれ顔写真とサムネイル表示用に</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システム予約されています。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974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kumimoji="1" lang="ja-JP" altLang="en-US" sz="2000" dirty="0"/>
              <a:t>４．</a:t>
            </a:r>
            <a:r>
              <a:rPr lang="ja-JP" altLang="en-US" sz="2000" dirty="0"/>
              <a:t>従業員</a:t>
            </a:r>
            <a:r>
              <a:rPr kumimoji="1" lang="ja-JP" altLang="en-US" sz="2000" dirty="0"/>
              <a:t>に紐づける画像ファイルを設定して登録</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187C1B1C-7086-0EDF-8EB1-B986C7BEB7CD}"/>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①✅画像ファイルと処理対象従業員を指定　</a:t>
            </a:r>
            <a:r>
              <a:rPr lang="en-US" altLang="ja-JP" sz="1000" b="1" dirty="0">
                <a:solidFill>
                  <a:schemeClr val="accent3"/>
                </a:solidFill>
                <a:latin typeface="Meiryo UI" panose="020B0604030504040204" pitchFamily="50" charset="-128"/>
                <a:ea typeface="Meiryo UI" panose="020B0604030504040204" pitchFamily="50" charset="-128"/>
              </a:rPr>
              <a:t>(a)(b)(c)(d)(e)</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・ファイル名欄をダブルクリックして紐づける画像ファイルを検索、設定します。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・「全て選択」または個別チェックで取り込み対象を指定します。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②🖼️画像を確認　</a:t>
            </a:r>
            <a:r>
              <a:rPr lang="en-US" altLang="ja-JP" sz="1000" b="1" dirty="0">
                <a:solidFill>
                  <a:schemeClr val="accent3"/>
                </a:solidFill>
                <a:latin typeface="Meiryo UI" panose="020B0604030504040204" pitchFamily="50" charset="-128"/>
                <a:ea typeface="Meiryo UI" panose="020B0604030504040204" pitchFamily="50" charset="-128"/>
              </a:rPr>
              <a:t>(f)(g)</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・「表示」ボタンで取り込み画像または既存の登録画像を確認します。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③</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一括取り込みを実行　</a:t>
            </a:r>
            <a:r>
              <a:rPr lang="en-US" altLang="ja-JP" sz="1000" b="1" dirty="0">
                <a:solidFill>
                  <a:schemeClr val="accent3"/>
                </a:solidFill>
                <a:latin typeface="Meiryo UI" panose="020B0604030504040204" pitchFamily="50" charset="-128"/>
                <a:ea typeface="Meiryo UI" panose="020B0604030504040204" pitchFamily="50" charset="-128"/>
              </a:rPr>
              <a:t>(h)</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・「実行」ボタンで処理開始します。処理結果は</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個人情報登録</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画面の「基本情報」又は「個人情報イメージ」より確認してください。</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91DEC49E-9157-B20F-3193-794AB21B5938}"/>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（３）処理対象従業員と画像ファイルを指定し、取り込み画像ファイルを確認後、実行ボタンを選択</a:t>
            </a:r>
            <a:endParaRPr lang="en-US" altLang="ja-JP" sz="1200" dirty="0">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61390EB1-43B6-D39B-FF2C-4FEC91DE8480}"/>
              </a:ext>
            </a:extLst>
          </p:cNvPr>
          <p:cNvPicPr>
            <a:picLocks noChangeAspect="1"/>
          </p:cNvPicPr>
          <p:nvPr/>
        </p:nvPicPr>
        <p:blipFill>
          <a:blip r:embed="rId3"/>
          <a:stretch>
            <a:fillRect/>
          </a:stretch>
        </p:blipFill>
        <p:spPr>
          <a:xfrm>
            <a:off x="577852" y="2201451"/>
            <a:ext cx="6222677" cy="1465769"/>
          </a:xfrm>
          <a:prstGeom prst="rect">
            <a:avLst/>
          </a:prstGeom>
        </p:spPr>
      </p:pic>
      <p:pic>
        <p:nvPicPr>
          <p:cNvPr id="13" name="図 12">
            <a:extLst>
              <a:ext uri="{FF2B5EF4-FFF2-40B4-BE49-F238E27FC236}">
                <a16:creationId xmlns:a16="http://schemas.microsoft.com/office/drawing/2014/main" id="{F1331C3C-008F-25D8-AC87-00F520BB4872}"/>
              </a:ext>
            </a:extLst>
          </p:cNvPr>
          <p:cNvPicPr>
            <a:picLocks noChangeAspect="1"/>
          </p:cNvPicPr>
          <p:nvPr/>
        </p:nvPicPr>
        <p:blipFill>
          <a:blip r:embed="rId4"/>
          <a:stretch>
            <a:fillRect/>
          </a:stretch>
        </p:blipFill>
        <p:spPr>
          <a:xfrm>
            <a:off x="2190433" y="3468907"/>
            <a:ext cx="2678615" cy="1583507"/>
          </a:xfrm>
          <a:prstGeom prst="rect">
            <a:avLst/>
          </a:prstGeom>
        </p:spPr>
      </p:pic>
      <p:pic>
        <p:nvPicPr>
          <p:cNvPr id="15" name="図 14">
            <a:extLst>
              <a:ext uri="{FF2B5EF4-FFF2-40B4-BE49-F238E27FC236}">
                <a16:creationId xmlns:a16="http://schemas.microsoft.com/office/drawing/2014/main" id="{104F329B-403E-35E1-78F0-9DF86F3871B0}"/>
              </a:ext>
            </a:extLst>
          </p:cNvPr>
          <p:cNvPicPr>
            <a:picLocks noChangeAspect="1"/>
          </p:cNvPicPr>
          <p:nvPr/>
        </p:nvPicPr>
        <p:blipFill>
          <a:blip r:embed="rId5"/>
          <a:stretch>
            <a:fillRect/>
          </a:stretch>
        </p:blipFill>
        <p:spPr>
          <a:xfrm>
            <a:off x="5075640" y="3687171"/>
            <a:ext cx="3312723" cy="1430940"/>
          </a:xfrm>
          <a:prstGeom prst="rect">
            <a:avLst/>
          </a:prstGeom>
        </p:spPr>
      </p:pic>
      <p:pic>
        <p:nvPicPr>
          <p:cNvPr id="16" name="図 15">
            <a:extLst>
              <a:ext uri="{FF2B5EF4-FFF2-40B4-BE49-F238E27FC236}">
                <a16:creationId xmlns:a16="http://schemas.microsoft.com/office/drawing/2014/main" id="{953B88B4-14FC-D2B1-5827-095762DF16EB}"/>
              </a:ext>
            </a:extLst>
          </p:cNvPr>
          <p:cNvPicPr>
            <a:picLocks noChangeAspect="1"/>
          </p:cNvPicPr>
          <p:nvPr/>
        </p:nvPicPr>
        <p:blipFill>
          <a:blip r:embed="rId6"/>
          <a:stretch>
            <a:fillRect/>
          </a:stretch>
        </p:blipFill>
        <p:spPr>
          <a:xfrm>
            <a:off x="6898005" y="2201451"/>
            <a:ext cx="1217055" cy="1415380"/>
          </a:xfrm>
          <a:prstGeom prst="rect">
            <a:avLst/>
          </a:prstGeom>
        </p:spPr>
      </p:pic>
      <p:sp>
        <p:nvSpPr>
          <p:cNvPr id="17" name="矢印: 右 16">
            <a:extLst>
              <a:ext uri="{FF2B5EF4-FFF2-40B4-BE49-F238E27FC236}">
                <a16:creationId xmlns:a16="http://schemas.microsoft.com/office/drawing/2014/main" id="{485DBFD3-728E-1811-3962-8E3D2DFAE921}"/>
              </a:ext>
            </a:extLst>
          </p:cNvPr>
          <p:cNvSpPr/>
          <p:nvPr/>
        </p:nvSpPr>
        <p:spPr>
          <a:xfrm rot="21168465">
            <a:off x="5902819" y="2694066"/>
            <a:ext cx="1108182" cy="40225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8" name="矢印: 右 17">
            <a:extLst>
              <a:ext uri="{FF2B5EF4-FFF2-40B4-BE49-F238E27FC236}">
                <a16:creationId xmlns:a16="http://schemas.microsoft.com/office/drawing/2014/main" id="{D22C6915-341F-7406-86BC-3159892AECFF}"/>
              </a:ext>
            </a:extLst>
          </p:cNvPr>
          <p:cNvSpPr/>
          <p:nvPr/>
        </p:nvSpPr>
        <p:spPr>
          <a:xfrm rot="5400000">
            <a:off x="3061954" y="3475083"/>
            <a:ext cx="375919" cy="40225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64F8EA31-4E1B-8C49-6B06-B0DBC2B8F2AB}"/>
              </a:ext>
            </a:extLst>
          </p:cNvPr>
          <p:cNvSpPr/>
          <p:nvPr/>
        </p:nvSpPr>
        <p:spPr>
          <a:xfrm>
            <a:off x="2300273" y="3272541"/>
            <a:ext cx="2722000" cy="17113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プレースホルダー 2">
            <a:extLst>
              <a:ext uri="{FF2B5EF4-FFF2-40B4-BE49-F238E27FC236}">
                <a16:creationId xmlns:a16="http://schemas.microsoft.com/office/drawing/2014/main" id="{C57DB240-8028-7745-51EC-2B793A4490AA}"/>
              </a:ext>
            </a:extLst>
          </p:cNvPr>
          <p:cNvSpPr txBox="1">
            <a:spLocks/>
          </p:cNvSpPr>
          <p:nvPr/>
        </p:nvSpPr>
        <p:spPr>
          <a:xfrm>
            <a:off x="1967657" y="3222943"/>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22" name="四角形: 角を丸くする 21">
            <a:extLst>
              <a:ext uri="{FF2B5EF4-FFF2-40B4-BE49-F238E27FC236}">
                <a16:creationId xmlns:a16="http://schemas.microsoft.com/office/drawing/2014/main" id="{8EE78802-5EE7-22A8-F9B1-1A4B217355F7}"/>
              </a:ext>
            </a:extLst>
          </p:cNvPr>
          <p:cNvSpPr/>
          <p:nvPr/>
        </p:nvSpPr>
        <p:spPr>
          <a:xfrm>
            <a:off x="2740772" y="4244309"/>
            <a:ext cx="2128277" cy="99092"/>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27CCBF14-B4D0-55E3-FF06-942BE3361934}"/>
              </a:ext>
            </a:extLst>
          </p:cNvPr>
          <p:cNvSpPr/>
          <p:nvPr/>
        </p:nvSpPr>
        <p:spPr>
          <a:xfrm>
            <a:off x="4025922" y="4855481"/>
            <a:ext cx="462319" cy="162740"/>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プレースホルダー 2">
            <a:extLst>
              <a:ext uri="{FF2B5EF4-FFF2-40B4-BE49-F238E27FC236}">
                <a16:creationId xmlns:a16="http://schemas.microsoft.com/office/drawing/2014/main" id="{D5E4175A-45A5-61DD-2C84-3E19E965454A}"/>
              </a:ext>
            </a:extLst>
          </p:cNvPr>
          <p:cNvSpPr txBox="1">
            <a:spLocks/>
          </p:cNvSpPr>
          <p:nvPr/>
        </p:nvSpPr>
        <p:spPr>
          <a:xfrm>
            <a:off x="2397914" y="4160616"/>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25" name="テキスト プレースホルダー 2">
            <a:extLst>
              <a:ext uri="{FF2B5EF4-FFF2-40B4-BE49-F238E27FC236}">
                <a16:creationId xmlns:a16="http://schemas.microsoft.com/office/drawing/2014/main" id="{A86F036C-38A8-ACD1-5E02-8D2136091CBF}"/>
              </a:ext>
            </a:extLst>
          </p:cNvPr>
          <p:cNvSpPr txBox="1">
            <a:spLocks/>
          </p:cNvSpPr>
          <p:nvPr/>
        </p:nvSpPr>
        <p:spPr>
          <a:xfrm>
            <a:off x="3698106" y="4800916"/>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
        <p:nvSpPr>
          <p:cNvPr id="26" name="テキスト プレースホルダー 2">
            <a:extLst>
              <a:ext uri="{FF2B5EF4-FFF2-40B4-BE49-F238E27FC236}">
                <a16:creationId xmlns:a16="http://schemas.microsoft.com/office/drawing/2014/main" id="{FD1F545A-7321-2AC3-888D-9915CB527ECF}"/>
              </a:ext>
            </a:extLst>
          </p:cNvPr>
          <p:cNvSpPr txBox="1">
            <a:spLocks/>
          </p:cNvSpPr>
          <p:nvPr/>
        </p:nvSpPr>
        <p:spPr>
          <a:xfrm>
            <a:off x="4879897" y="4374932"/>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(e)</a:t>
            </a:r>
          </a:p>
        </p:txBody>
      </p:sp>
      <p:sp>
        <p:nvSpPr>
          <p:cNvPr id="27" name="四角形: 角を丸くする 26">
            <a:extLst>
              <a:ext uri="{FF2B5EF4-FFF2-40B4-BE49-F238E27FC236}">
                <a16:creationId xmlns:a16="http://schemas.microsoft.com/office/drawing/2014/main" id="{3F80BCAD-9D5B-C05D-1336-240DC1273B71}"/>
              </a:ext>
            </a:extLst>
          </p:cNvPr>
          <p:cNvSpPr/>
          <p:nvPr/>
        </p:nvSpPr>
        <p:spPr>
          <a:xfrm>
            <a:off x="5206970" y="4452869"/>
            <a:ext cx="168948" cy="650001"/>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右 18">
            <a:extLst>
              <a:ext uri="{FF2B5EF4-FFF2-40B4-BE49-F238E27FC236}">
                <a16:creationId xmlns:a16="http://schemas.microsoft.com/office/drawing/2014/main" id="{AFD7B44E-9A0E-8222-5514-7110A6C8FDE3}"/>
              </a:ext>
            </a:extLst>
          </p:cNvPr>
          <p:cNvSpPr/>
          <p:nvPr/>
        </p:nvSpPr>
        <p:spPr>
          <a:xfrm>
            <a:off x="4748762" y="4665829"/>
            <a:ext cx="448103" cy="40225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28" name="四角形: 角を丸くする 27">
            <a:extLst>
              <a:ext uri="{FF2B5EF4-FFF2-40B4-BE49-F238E27FC236}">
                <a16:creationId xmlns:a16="http://schemas.microsoft.com/office/drawing/2014/main" id="{EDAD5945-B6A6-5DF9-84C3-7896AB107147}"/>
              </a:ext>
            </a:extLst>
          </p:cNvPr>
          <p:cNvSpPr/>
          <p:nvPr/>
        </p:nvSpPr>
        <p:spPr>
          <a:xfrm>
            <a:off x="5381932" y="4777961"/>
            <a:ext cx="3016536" cy="15851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プレースホルダー 2">
            <a:extLst>
              <a:ext uri="{FF2B5EF4-FFF2-40B4-BE49-F238E27FC236}">
                <a16:creationId xmlns:a16="http://schemas.microsoft.com/office/drawing/2014/main" id="{9255E30A-8078-E059-DBD0-08A5B2E3FB6E}"/>
              </a:ext>
            </a:extLst>
          </p:cNvPr>
          <p:cNvSpPr txBox="1">
            <a:spLocks/>
          </p:cNvSpPr>
          <p:nvPr/>
        </p:nvSpPr>
        <p:spPr>
          <a:xfrm>
            <a:off x="5558770" y="4556653"/>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(d)</a:t>
            </a:r>
          </a:p>
        </p:txBody>
      </p:sp>
      <p:sp>
        <p:nvSpPr>
          <p:cNvPr id="30" name="四角形: 角を丸くする 29">
            <a:extLst>
              <a:ext uri="{FF2B5EF4-FFF2-40B4-BE49-F238E27FC236}">
                <a16:creationId xmlns:a16="http://schemas.microsoft.com/office/drawing/2014/main" id="{A4938596-E426-A4F5-A7FC-2D2B277CAFBF}"/>
              </a:ext>
            </a:extLst>
          </p:cNvPr>
          <p:cNvSpPr/>
          <p:nvPr/>
        </p:nvSpPr>
        <p:spPr>
          <a:xfrm>
            <a:off x="5057565" y="2985177"/>
            <a:ext cx="428835" cy="348244"/>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四角形: 角を丸くする 30">
            <a:extLst>
              <a:ext uri="{FF2B5EF4-FFF2-40B4-BE49-F238E27FC236}">
                <a16:creationId xmlns:a16="http://schemas.microsoft.com/office/drawing/2014/main" id="{A14EEB85-7105-3889-47D2-5E36AC050BAD}"/>
              </a:ext>
            </a:extLst>
          </p:cNvPr>
          <p:cNvSpPr/>
          <p:nvPr/>
        </p:nvSpPr>
        <p:spPr>
          <a:xfrm>
            <a:off x="5484358" y="2990542"/>
            <a:ext cx="362489" cy="634417"/>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プレースホルダー 2">
            <a:extLst>
              <a:ext uri="{FF2B5EF4-FFF2-40B4-BE49-F238E27FC236}">
                <a16:creationId xmlns:a16="http://schemas.microsoft.com/office/drawing/2014/main" id="{D83877AC-8FE9-0727-9785-AD1ADC77F0AC}"/>
              </a:ext>
            </a:extLst>
          </p:cNvPr>
          <p:cNvSpPr txBox="1">
            <a:spLocks/>
          </p:cNvSpPr>
          <p:nvPr/>
        </p:nvSpPr>
        <p:spPr>
          <a:xfrm>
            <a:off x="4913055" y="2763310"/>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(f)</a:t>
            </a:r>
          </a:p>
        </p:txBody>
      </p:sp>
      <p:sp>
        <p:nvSpPr>
          <p:cNvPr id="33" name="テキスト プレースホルダー 2">
            <a:extLst>
              <a:ext uri="{FF2B5EF4-FFF2-40B4-BE49-F238E27FC236}">
                <a16:creationId xmlns:a16="http://schemas.microsoft.com/office/drawing/2014/main" id="{A76496D0-88BF-594D-FDB7-15458091B8BC}"/>
              </a:ext>
            </a:extLst>
          </p:cNvPr>
          <p:cNvSpPr txBox="1">
            <a:spLocks/>
          </p:cNvSpPr>
          <p:nvPr/>
        </p:nvSpPr>
        <p:spPr>
          <a:xfrm>
            <a:off x="5346717" y="2760945"/>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(g)</a:t>
            </a:r>
          </a:p>
        </p:txBody>
      </p:sp>
      <p:sp>
        <p:nvSpPr>
          <p:cNvPr id="34" name="テキスト プレースホルダー 2">
            <a:extLst>
              <a:ext uri="{FF2B5EF4-FFF2-40B4-BE49-F238E27FC236}">
                <a16:creationId xmlns:a16="http://schemas.microsoft.com/office/drawing/2014/main" id="{1960546A-C035-DFDC-69F5-673B12BF229C}"/>
              </a:ext>
            </a:extLst>
          </p:cNvPr>
          <p:cNvSpPr txBox="1">
            <a:spLocks/>
          </p:cNvSpPr>
          <p:nvPr/>
        </p:nvSpPr>
        <p:spPr>
          <a:xfrm>
            <a:off x="6056472" y="3002700"/>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(h)</a:t>
            </a:r>
          </a:p>
        </p:txBody>
      </p:sp>
      <p:sp>
        <p:nvSpPr>
          <p:cNvPr id="35" name="四角形: 角を丸くする 34">
            <a:extLst>
              <a:ext uri="{FF2B5EF4-FFF2-40B4-BE49-F238E27FC236}">
                <a16:creationId xmlns:a16="http://schemas.microsoft.com/office/drawing/2014/main" id="{8CA658F0-21BA-14CD-D073-B1E105EBB0E8}"/>
              </a:ext>
            </a:extLst>
          </p:cNvPr>
          <p:cNvSpPr/>
          <p:nvPr/>
        </p:nvSpPr>
        <p:spPr>
          <a:xfrm>
            <a:off x="6162119" y="3228823"/>
            <a:ext cx="647740" cy="179123"/>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プレースホルダー 2">
            <a:extLst>
              <a:ext uri="{FF2B5EF4-FFF2-40B4-BE49-F238E27FC236}">
                <a16:creationId xmlns:a16="http://schemas.microsoft.com/office/drawing/2014/main" id="{F8481DF7-F798-2FEF-3223-1007516582A9}"/>
              </a:ext>
            </a:extLst>
          </p:cNvPr>
          <p:cNvSpPr txBox="1">
            <a:spLocks/>
          </p:cNvSpPr>
          <p:nvPr/>
        </p:nvSpPr>
        <p:spPr>
          <a:xfrm>
            <a:off x="3364060" y="3281530"/>
            <a:ext cx="484810" cy="375919"/>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800" dirty="0">
                <a:latin typeface="Meiryo UI" panose="020B0604030504040204" pitchFamily="50" charset="-128"/>
                <a:ea typeface="Meiryo UI" panose="020B0604030504040204" pitchFamily="50" charset="-128"/>
              </a:rPr>
              <a:t>👆</a:t>
            </a:r>
            <a:endParaRPr lang="en-US" altLang="ja-JP" sz="1800" b="1" dirty="0">
              <a:solidFill>
                <a:schemeClr val="accent3"/>
              </a:solidFill>
              <a:latin typeface="Meiryo UI" panose="020B0604030504040204" pitchFamily="50" charset="-128"/>
              <a:ea typeface="Meiryo UI" panose="020B0604030504040204" pitchFamily="50" charset="-128"/>
            </a:endParaRPr>
          </a:p>
        </p:txBody>
      </p:sp>
      <p:sp>
        <p:nvSpPr>
          <p:cNvPr id="7" name="テキスト プレースホルダー 2">
            <a:extLst>
              <a:ext uri="{FF2B5EF4-FFF2-40B4-BE49-F238E27FC236}">
                <a16:creationId xmlns:a16="http://schemas.microsoft.com/office/drawing/2014/main" id="{698E5D05-5B4C-A2F9-E248-1E2E20BA9ACC}"/>
              </a:ext>
            </a:extLst>
          </p:cNvPr>
          <p:cNvSpPr txBox="1">
            <a:spLocks/>
          </p:cNvSpPr>
          <p:nvPr/>
        </p:nvSpPr>
        <p:spPr>
          <a:xfrm>
            <a:off x="2052898" y="2254517"/>
            <a:ext cx="3946048" cy="467237"/>
          </a:xfrm>
          <a:prstGeom prst="rect">
            <a:avLst/>
          </a:prstGeom>
          <a:solidFill>
            <a:schemeClr val="accent6">
              <a:alpha val="20000"/>
            </a:schemeClr>
          </a:solidFill>
          <a:ln w="28575">
            <a:solidFill>
              <a:schemeClr val="accent6"/>
            </a:solidFill>
            <a:prstDash val="solid"/>
          </a:ln>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⚠️注意事項</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・既存画像がある場合は上書きに注意してください。</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499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C09C5B7F-2268-1DB6-4581-A829628448B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2" name="スライド番号プレースホルダー 1">
            <a:extLst>
              <a:ext uri="{FF2B5EF4-FFF2-40B4-BE49-F238E27FC236}">
                <a16:creationId xmlns:a16="http://schemas.microsoft.com/office/drawing/2014/main" id="{9E161EAF-B85B-8340-4439-D45908B777E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pic>
        <p:nvPicPr>
          <p:cNvPr id="5" name="図 4">
            <a:extLst>
              <a:ext uri="{FF2B5EF4-FFF2-40B4-BE49-F238E27FC236}">
                <a16:creationId xmlns:a16="http://schemas.microsoft.com/office/drawing/2014/main" id="{7795899D-054F-65A4-328D-3C35D617CF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6" name="テキスト ボックス 5">
            <a:extLst>
              <a:ext uri="{FF2B5EF4-FFF2-40B4-BE49-F238E27FC236}">
                <a16:creationId xmlns:a16="http://schemas.microsoft.com/office/drawing/2014/main" id="{691EEDB3-F87A-462E-6EA2-474BDAF522BF}"/>
              </a:ext>
            </a:extLst>
          </p:cNvPr>
          <p:cNvSpPr txBox="1"/>
          <p:nvPr/>
        </p:nvSpPr>
        <p:spPr>
          <a:xfrm>
            <a:off x="3959932" y="4227934"/>
            <a:ext cx="115416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EE7B48"/>
                </a:solidFill>
                <a:effectLst/>
                <a:uLnTx/>
                <a:uFillTx/>
                <a:latin typeface="メイリオ"/>
                <a:ea typeface="メイリオ"/>
                <a:cs typeface="+mn-cs"/>
                <a:hlinkClick r:id="rId4">
                  <a:extLst>
                    <a:ext uri="{A12FA001-AC4F-418D-AE19-62706E023703}">
                      <ahyp:hlinkClr xmlns:ahyp="http://schemas.microsoft.com/office/drawing/2018/hyperlinkcolor" val="tx"/>
                    </a:ext>
                  </a:extLst>
                </a:hlinkClick>
              </a:rPr>
              <a:t>詳しくはこちらから</a:t>
            </a:r>
            <a:endParaRPr kumimoji="1" lang="en-US" altLang="ja-JP" sz="1000" b="0" i="0" u="none" strike="noStrike" kern="1200" cap="none" spc="0" normalizeH="0" baseline="0" noProof="0" dirty="0">
              <a:ln>
                <a:noFill/>
              </a:ln>
              <a:solidFill>
                <a:srgbClr val="EE7B48"/>
              </a:solidFill>
              <a:effectLst/>
              <a:uLnTx/>
              <a:uFillTx/>
              <a:latin typeface="メイリオ"/>
              <a:ea typeface="メイリオ"/>
              <a:cs typeface="+mn-cs"/>
            </a:endParaRPr>
          </a:p>
        </p:txBody>
      </p:sp>
      <p:sp>
        <p:nvSpPr>
          <p:cNvPr id="8" name="テキスト ボックス 7">
            <a:extLst>
              <a:ext uri="{FF2B5EF4-FFF2-40B4-BE49-F238E27FC236}">
                <a16:creationId xmlns:a16="http://schemas.microsoft.com/office/drawing/2014/main" id="{1F85F383-F273-F59D-52D7-A472C12EA7A7}"/>
              </a:ext>
            </a:extLst>
          </p:cNvPr>
          <p:cNvSpPr txBox="1"/>
          <p:nvPr/>
        </p:nvSpPr>
        <p:spPr>
          <a:xfrm>
            <a:off x="359532" y="1062338"/>
            <a:ext cx="8208912" cy="197746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E7B48"/>
                </a:solidFill>
                <a:effectLst/>
                <a:uLnTx/>
                <a:uFillTx/>
                <a:latin typeface="メイリオ"/>
                <a:ea typeface="メイリオ"/>
                <a:cs typeface="+mn-cs"/>
              </a:rPr>
              <a:t>会計・人事を変える　</a:t>
            </a:r>
            <a:endParaRPr kumimoji="1" lang="en-US" altLang="ja-JP" sz="2800" b="0" i="0" u="none" strike="noStrike" kern="1200" cap="none" spc="0" normalizeH="0" baseline="0" noProof="0" dirty="0">
              <a:ln>
                <a:noFill/>
              </a:ln>
              <a:solidFill>
                <a:srgbClr val="EE7B48"/>
              </a:solidFill>
              <a:effectLst/>
              <a:uLnTx/>
              <a:uFillTx/>
              <a:latin typeface="メイリオ"/>
              <a:ea typeface="メイリオ"/>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E7B48"/>
                </a:solidFill>
                <a:effectLst/>
                <a:uLnTx/>
                <a:uFillTx/>
                <a:latin typeface="メイリオ"/>
                <a:ea typeface="メイリオ"/>
                <a:cs typeface="+mn-cs"/>
              </a:rPr>
              <a:t>もっとやさしく、もっと便利に、</a:t>
            </a:r>
            <a:endParaRPr kumimoji="1" lang="en-US" altLang="ja-JP" sz="2800" b="0" i="0" u="none" strike="noStrike" kern="1200" cap="none" spc="0" normalizeH="0" baseline="0" noProof="0" dirty="0">
              <a:ln>
                <a:noFill/>
              </a:ln>
              <a:solidFill>
                <a:srgbClr val="EE7B48"/>
              </a:solidFill>
              <a:effectLst/>
              <a:uLnTx/>
              <a:uFillTx/>
              <a:latin typeface="メイリオ"/>
              <a:ea typeface="メイリオ"/>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EE7B48"/>
                </a:solidFill>
                <a:effectLst/>
                <a:uLnTx/>
                <a:uFillTx/>
                <a:latin typeface="メイリオ"/>
                <a:ea typeface="メイリオ"/>
                <a:cs typeface="+mn-cs"/>
              </a:rPr>
              <a:t>もっとクリエイティブに！</a:t>
            </a:r>
          </a:p>
        </p:txBody>
      </p:sp>
      <p:pic>
        <p:nvPicPr>
          <p:cNvPr id="9" name="図 8" descr="QR コード&#10;&#10;AI によって生成されたコンテンツは間違っている可能性があります。">
            <a:extLst>
              <a:ext uri="{FF2B5EF4-FFF2-40B4-BE49-F238E27FC236}">
                <a16:creationId xmlns:a16="http://schemas.microsoft.com/office/drawing/2014/main" id="{ED9C001B-3067-2263-5013-AEC4C434BB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88646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sp>
        <p:nvSpPr>
          <p:cNvPr id="5" name="テキスト プレースホルダー 2"/>
          <p:cNvSpPr>
            <a:spLocks noGrp="1"/>
          </p:cNvSpPr>
          <p:nvPr>
            <p:ph type="body" sz="quarter" idx="14"/>
          </p:nvPr>
        </p:nvSpPr>
        <p:spPr>
          <a:xfrm>
            <a:off x="3167843" y="807554"/>
            <a:ext cx="5976157" cy="3727637"/>
          </a:xfrm>
        </p:spPr>
        <p:txBody>
          <a:bodyPr/>
          <a:lstStyle/>
          <a:p>
            <a:pPr>
              <a:spcBef>
                <a:spcPts val="600"/>
              </a:spcBef>
            </a:pPr>
            <a:r>
              <a:rPr lang="en-US" altLang="ja-JP" sz="2200" b="0" dirty="0">
                <a:solidFill>
                  <a:schemeClr val="accent1"/>
                </a:solidFill>
              </a:rPr>
              <a:t>01 </a:t>
            </a:r>
            <a:r>
              <a:rPr lang="ja-JP" altLang="en-US" sz="2200" b="0" dirty="0">
                <a:solidFill>
                  <a:schemeClr val="accent1"/>
                </a:solidFill>
              </a:rPr>
              <a:t>資料の概要とメリット</a:t>
            </a:r>
            <a:endParaRPr lang="en-US" altLang="ja-JP" sz="2200" b="0" dirty="0">
              <a:solidFill>
                <a:schemeClr val="accent1"/>
              </a:solidFill>
            </a:endParaRPr>
          </a:p>
          <a:p>
            <a:pPr>
              <a:spcBef>
                <a:spcPts val="600"/>
              </a:spcBef>
            </a:pPr>
            <a:endParaRPr lang="en-US" altLang="ja-JP" sz="2200" b="0" dirty="0">
              <a:solidFill>
                <a:schemeClr val="accent1"/>
              </a:solidFill>
            </a:endParaRPr>
          </a:p>
          <a:p>
            <a:pPr>
              <a:spcBef>
                <a:spcPts val="600"/>
              </a:spcBef>
            </a:pPr>
            <a:r>
              <a:rPr lang="en-US" altLang="ja-JP" sz="2200" b="0" dirty="0">
                <a:solidFill>
                  <a:schemeClr val="accent1"/>
                </a:solidFill>
              </a:rPr>
              <a:t>02 </a:t>
            </a:r>
            <a:r>
              <a:rPr lang="ja-JP" altLang="en-US" sz="2200" b="0" dirty="0">
                <a:solidFill>
                  <a:schemeClr val="accent1"/>
                </a:solidFill>
              </a:rPr>
              <a:t>フォルダー内画像ファイルの一括登録</a:t>
            </a:r>
            <a:endParaRPr lang="en-US" altLang="ja-JP" sz="2200" b="0" dirty="0">
              <a:solidFill>
                <a:schemeClr val="accent1"/>
              </a:solidFill>
            </a:endParaRPr>
          </a:p>
          <a:p>
            <a:pPr>
              <a:spcBef>
                <a:spcPts val="600"/>
              </a:spcBef>
            </a:pPr>
            <a:endParaRPr lang="en-US" altLang="ja-JP" sz="2200" b="0" dirty="0">
              <a:solidFill>
                <a:schemeClr val="accent1"/>
              </a:solidFill>
            </a:endParaRPr>
          </a:p>
          <a:p>
            <a:pPr>
              <a:spcBef>
                <a:spcPts val="600"/>
              </a:spcBef>
            </a:pPr>
            <a:r>
              <a:rPr lang="en-US" altLang="ja-JP" sz="2200" b="0" dirty="0">
                <a:solidFill>
                  <a:schemeClr val="accent1"/>
                </a:solidFill>
              </a:rPr>
              <a:t>03 </a:t>
            </a:r>
            <a:r>
              <a:rPr lang="ja-JP" altLang="en-US" sz="2200" b="0" dirty="0">
                <a:solidFill>
                  <a:schemeClr val="accent1"/>
                </a:solidFill>
              </a:rPr>
              <a:t>画像ファイルに紐づける</a:t>
            </a:r>
            <a:endParaRPr lang="en-US" altLang="ja-JP" sz="2200" b="0" dirty="0">
              <a:solidFill>
                <a:schemeClr val="accent1"/>
              </a:solidFill>
            </a:endParaRPr>
          </a:p>
          <a:p>
            <a:pPr>
              <a:spcBef>
                <a:spcPts val="600"/>
              </a:spcBef>
            </a:pPr>
            <a:r>
              <a:rPr lang="ja-JP" altLang="en-US" sz="2200" b="0" dirty="0">
                <a:solidFill>
                  <a:schemeClr val="accent1"/>
                </a:solidFill>
              </a:rPr>
              <a:t>　　　　　　　　　従業員を設定して登録</a:t>
            </a:r>
            <a:endParaRPr lang="en-US" altLang="ja-JP" sz="2200" b="0" dirty="0">
              <a:solidFill>
                <a:schemeClr val="accent1"/>
              </a:solidFill>
            </a:endParaRPr>
          </a:p>
          <a:p>
            <a:pPr>
              <a:spcBef>
                <a:spcPts val="600"/>
              </a:spcBef>
            </a:pPr>
            <a:endParaRPr lang="en-US" altLang="ja-JP" sz="2200" b="0" dirty="0">
              <a:solidFill>
                <a:schemeClr val="accent1"/>
              </a:solidFill>
            </a:endParaRPr>
          </a:p>
          <a:p>
            <a:pPr>
              <a:spcBef>
                <a:spcPts val="600"/>
              </a:spcBef>
            </a:pPr>
            <a:r>
              <a:rPr lang="en-US" altLang="ja-JP" sz="2200" b="0" dirty="0">
                <a:solidFill>
                  <a:schemeClr val="accent1"/>
                </a:solidFill>
              </a:rPr>
              <a:t>04 </a:t>
            </a:r>
            <a:r>
              <a:rPr lang="ja-JP" altLang="en-US" sz="2200" b="0" dirty="0">
                <a:solidFill>
                  <a:schemeClr val="accent1"/>
                </a:solidFill>
              </a:rPr>
              <a:t>従業員に紐づける画像ファイルを</a:t>
            </a:r>
            <a:endParaRPr lang="en-US" altLang="ja-JP" sz="2200" b="0" dirty="0">
              <a:solidFill>
                <a:schemeClr val="accent1"/>
              </a:solidFill>
            </a:endParaRPr>
          </a:p>
          <a:p>
            <a:pPr>
              <a:spcBef>
                <a:spcPts val="600"/>
              </a:spcBef>
            </a:pPr>
            <a:r>
              <a:rPr lang="ja-JP" altLang="en-US" sz="2200" b="0" dirty="0">
                <a:solidFill>
                  <a:schemeClr val="accent1"/>
                </a:solidFill>
              </a:rPr>
              <a:t>　　　　　　　　　　　　設定して登録</a:t>
            </a:r>
            <a:endParaRPr kumimoji="1" lang="ja-JP" altLang="en-US" dirty="0"/>
          </a:p>
        </p:txBody>
      </p:sp>
      <p:sp>
        <p:nvSpPr>
          <p:cNvPr id="3" name="テキスト プレースホルダー 2">
            <a:extLst>
              <a:ext uri="{FF2B5EF4-FFF2-40B4-BE49-F238E27FC236}">
                <a16:creationId xmlns:a16="http://schemas.microsoft.com/office/drawing/2014/main" id="{5D23901B-1FB1-EE39-FA7C-BE467F4D7F16}"/>
              </a:ext>
            </a:extLst>
          </p:cNvPr>
          <p:cNvSpPr txBox="1">
            <a:spLocks/>
          </p:cNvSpPr>
          <p:nvPr/>
        </p:nvSpPr>
        <p:spPr>
          <a:xfrm>
            <a:off x="1066643" y="807554"/>
            <a:ext cx="1959055" cy="291668"/>
          </a:xfrm>
          <a:prstGeom prst="rect">
            <a:avLst/>
          </a:prstGeom>
        </p:spPr>
        <p:txBody>
          <a:bodyPr lIns="0" tIns="0" rIns="0" bIns="0" anchor="t" anchorCtr="0"/>
          <a:lstStyle>
            <a:lvl1pPr marL="0" indent="0" algn="l" defTabSz="914400" rtl="0" eaLnBrk="1" latinLnBrk="0" hangingPunct="1">
              <a:lnSpc>
                <a:spcPct val="100000"/>
              </a:lnSpc>
              <a:spcBef>
                <a:spcPts val="0"/>
              </a:spcBef>
              <a:spcAft>
                <a:spcPts val="0"/>
              </a:spcAft>
              <a:buFontTx/>
              <a:buNone/>
              <a:tabLst/>
              <a:defRPr kumimoji="1" sz="1800" b="1" kern="1200">
                <a:solidFill>
                  <a:schemeClr val="accent3"/>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spcBef>
                <a:spcPts val="600"/>
              </a:spcBef>
            </a:pPr>
            <a:r>
              <a:rPr lang="en-US" altLang="ja-JP" sz="2400" b="0" dirty="0"/>
              <a:t>CONTENTS</a:t>
            </a:r>
            <a:endParaRPr lang="ja-JP" altLang="en-US" sz="2400" b="0" dirty="0"/>
          </a:p>
          <a:p>
            <a:endParaRPr lang="ja-JP" altLang="en-US" sz="2400" dirty="0"/>
          </a:p>
        </p:txBody>
      </p:sp>
    </p:spTree>
    <p:extLst>
      <p:ext uri="{BB962C8B-B14F-4D97-AF65-F5344CB8AC3E}">
        <p14:creationId xmlns:p14="http://schemas.microsoft.com/office/powerpoint/2010/main" val="2553532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１</a:t>
            </a:r>
            <a:r>
              <a:rPr kumimoji="1" lang="ja-JP" altLang="en-US" sz="2000" dirty="0"/>
              <a:t>．資料の概要とメリット</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F240B465-8EDB-067E-F351-B374989190ED}"/>
              </a:ext>
            </a:extLst>
          </p:cNvPr>
          <p:cNvSpPr txBox="1">
            <a:spLocks/>
          </p:cNvSpPr>
          <p:nvPr/>
        </p:nvSpPr>
        <p:spPr>
          <a:xfrm>
            <a:off x="252000" y="499250"/>
            <a:ext cx="8352448" cy="2978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■資料の概要</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SuperStream</a:t>
            </a:r>
            <a:r>
              <a:rPr lang="en-US" altLang="ja-JP" sz="1200" dirty="0">
                <a:latin typeface="Meiryo UI" panose="020B0604030504040204" pitchFamily="50" charset="-128"/>
                <a:ea typeface="Meiryo UI" panose="020B0604030504040204" pitchFamily="50" charset="-128"/>
              </a:rPr>
              <a:t>-NX</a:t>
            </a:r>
            <a:r>
              <a:rPr lang="ja-JP" altLang="en-US" sz="1200" dirty="0">
                <a:latin typeface="Meiryo UI" panose="020B0604030504040204" pitchFamily="50" charset="-128"/>
                <a:ea typeface="Meiryo UI" panose="020B0604030504040204" pitchFamily="50" charset="-128"/>
              </a:rPr>
              <a:t>では、画像ファイルを一括で取り込む機能があり、従業員情報に紐づけて効率的に管理できます。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SuperStream</a:t>
            </a:r>
            <a:r>
              <a:rPr lang="en-US" altLang="ja-JP" sz="1200" dirty="0">
                <a:latin typeface="Meiryo UI" panose="020B0604030504040204" pitchFamily="50" charset="-128"/>
                <a:ea typeface="Meiryo UI" panose="020B0604030504040204" pitchFamily="50" charset="-128"/>
              </a:rPr>
              <a:t>-NX</a:t>
            </a:r>
            <a:r>
              <a:rPr lang="ja-JP" altLang="en-US" sz="1200" dirty="0">
                <a:latin typeface="Meiryo UI" panose="020B0604030504040204" pitchFamily="50" charset="-128"/>
                <a:ea typeface="Meiryo UI" panose="020B0604030504040204" pitchFamily="50" charset="-128"/>
              </a:rPr>
              <a:t>人事管理で「画像ファイル（顔写真・証憑・貸与品など）」を一括で取り込む方法を解説します。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💻当資料の事例は、顔写真データを</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イメージデータ一括取込</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機能を利用して一括登録するものとなります。</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操作確認用の顔写真等のサンプル画像は、各社にてご用意ください。</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📌利用シーン：新規導入時の顔写真データ移行、従業員に紐づける証憑管理、画像データの定期更新などが想定できます。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目的：業務効率化、ペーパーレスの促進やセキュリティーの強化に利用できます。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b="1" dirty="0">
                <a:latin typeface="Meiryo UI" panose="020B0604030504040204" pitchFamily="50" charset="-128"/>
                <a:ea typeface="Meiryo UI" panose="020B0604030504040204" pitchFamily="50" charset="-128"/>
              </a:rPr>
              <a:t>■画像ファイル取込の活用とメリット</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solidFill>
                  <a:schemeClr val="accent6"/>
                </a:solidFill>
                <a:latin typeface="Meiryo UI" panose="020B0604030504040204" pitchFamily="50" charset="-128"/>
                <a:ea typeface="Meiryo UI" panose="020B0604030504040204" pitchFamily="50" charset="-128"/>
              </a:rPr>
              <a:t>視認性向上</a:t>
            </a:r>
            <a:r>
              <a:rPr lang="ja-JP" altLang="en-US" sz="1200" dirty="0">
                <a:latin typeface="Meiryo UI" panose="020B0604030504040204" pitchFamily="50" charset="-128"/>
                <a:ea typeface="Meiryo UI" panose="020B0604030504040204" pitchFamily="50" charset="-128"/>
              </a:rPr>
              <a:t>：顔写真データを管理することで従業員情報が見やすくなる。</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solidFill>
                  <a:schemeClr val="accent6"/>
                </a:solidFill>
                <a:latin typeface="Meiryo UI" panose="020B0604030504040204" pitchFamily="50" charset="-128"/>
                <a:ea typeface="Meiryo UI" panose="020B0604030504040204" pitchFamily="50" charset="-128"/>
              </a:rPr>
              <a:t>証憑管理</a:t>
            </a:r>
            <a:r>
              <a:rPr lang="ja-JP" altLang="en-US" sz="1200" dirty="0">
                <a:latin typeface="Meiryo UI" panose="020B0604030504040204" pitchFamily="50" charset="-128"/>
                <a:ea typeface="Meiryo UI" panose="020B0604030504040204" pitchFamily="50" charset="-128"/>
              </a:rPr>
              <a:t>：身分証明書や資格証明書などを画像で管理、更新期限管理や監査対応に活用。</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solidFill>
                  <a:schemeClr val="accent6"/>
                </a:solidFill>
                <a:latin typeface="Meiryo UI" panose="020B0604030504040204" pitchFamily="50" charset="-128"/>
                <a:ea typeface="Meiryo UI" panose="020B0604030504040204" pitchFamily="50" charset="-128"/>
              </a:rPr>
              <a:t>ペーパーレス化</a:t>
            </a:r>
            <a:r>
              <a:rPr lang="ja-JP" altLang="en-US" sz="1200" dirty="0">
                <a:latin typeface="Meiryo UI" panose="020B0604030504040204" pitchFamily="50" charset="-128"/>
                <a:ea typeface="Meiryo UI" panose="020B0604030504040204" pitchFamily="50" charset="-128"/>
              </a:rPr>
              <a:t>：同意書などの書類をスキャンして電子化。</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solidFill>
                  <a:schemeClr val="accent6"/>
                </a:solidFill>
                <a:latin typeface="Meiryo UI" panose="020B0604030504040204" pitchFamily="50" charset="-128"/>
                <a:ea typeface="Meiryo UI" panose="020B0604030504040204" pitchFamily="50" charset="-128"/>
              </a:rPr>
              <a:t>備品管理</a:t>
            </a:r>
            <a:r>
              <a:rPr lang="ja-JP" altLang="en-US" sz="1200" dirty="0">
                <a:latin typeface="Meiryo UI" panose="020B0604030504040204" pitchFamily="50" charset="-128"/>
                <a:ea typeface="Meiryo UI" panose="020B0604030504040204" pitchFamily="50" charset="-128"/>
              </a:rPr>
              <a:t>：貸与品の画像を管理することで返却漏れ防止。</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p:txBody>
      </p:sp>
      <p:sp>
        <p:nvSpPr>
          <p:cNvPr id="7" name="テキスト プレースホルダー 2">
            <a:extLst>
              <a:ext uri="{FF2B5EF4-FFF2-40B4-BE49-F238E27FC236}">
                <a16:creationId xmlns:a16="http://schemas.microsoft.com/office/drawing/2014/main" id="{85450D7C-19DA-7695-CD5E-045AB46B3073}"/>
              </a:ext>
            </a:extLst>
          </p:cNvPr>
          <p:cNvSpPr txBox="1">
            <a:spLocks/>
          </p:cNvSpPr>
          <p:nvPr/>
        </p:nvSpPr>
        <p:spPr>
          <a:xfrm>
            <a:off x="288000" y="729429"/>
            <a:ext cx="8774224"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30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kumimoji="1" lang="ja-JP" altLang="en-US" sz="2000" dirty="0"/>
              <a:t>１．資料の概要とメリット</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F240B465-8EDB-067E-F351-B374989190ED}"/>
              </a:ext>
            </a:extLst>
          </p:cNvPr>
          <p:cNvSpPr txBox="1">
            <a:spLocks/>
          </p:cNvSpPr>
          <p:nvPr/>
        </p:nvSpPr>
        <p:spPr>
          <a:xfrm>
            <a:off x="252000" y="499250"/>
            <a:ext cx="8542595" cy="2978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highlight>
                  <a:srgbClr val="FFFF00"/>
                </a:highlight>
                <a:latin typeface="Meiryo UI" panose="020B0604030504040204" pitchFamily="50" charset="-128"/>
                <a:ea typeface="Meiryo UI" panose="020B0604030504040204" pitchFamily="50" charset="-128"/>
              </a:rPr>
              <a:t>■主な注意点</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取り込み可能なファイル形式</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BMP</a:t>
            </a:r>
            <a:r>
              <a:rPr lang="ja-JP" altLang="en-US" sz="1200" dirty="0">
                <a:latin typeface="Meiryo UI" panose="020B0604030504040204" pitchFamily="50" charset="-128"/>
                <a:ea typeface="Meiryo UI" panose="020B0604030504040204" pitchFamily="50" charset="-128"/>
              </a:rPr>
              <a:t>（ファイルの拡張子が</a:t>
            </a:r>
            <a:r>
              <a:rPr lang="en-US" altLang="ja-JP" sz="1200" dirty="0">
                <a:highlight>
                  <a:srgbClr val="C0C0C0"/>
                </a:highlight>
                <a:latin typeface="Meiryo UI" panose="020B0604030504040204" pitchFamily="50" charset="-128"/>
                <a:ea typeface="Meiryo UI" panose="020B0604030504040204" pitchFamily="50" charset="-128"/>
              </a:rPr>
              <a:t>.bmp</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JPEG</a:t>
            </a:r>
            <a:r>
              <a:rPr lang="ja-JP" altLang="en-US" sz="1200" dirty="0">
                <a:latin typeface="Meiryo UI" panose="020B0604030504040204" pitchFamily="50" charset="-128"/>
                <a:ea typeface="Meiryo UI" panose="020B0604030504040204" pitchFamily="50" charset="-128"/>
              </a:rPr>
              <a:t>（ファイルの拡張子が</a:t>
            </a:r>
            <a:r>
              <a:rPr lang="en-US" altLang="ja-JP" sz="1200" dirty="0">
                <a:highlight>
                  <a:srgbClr val="C0C0C0"/>
                </a:highlight>
                <a:latin typeface="Meiryo UI" panose="020B0604030504040204" pitchFamily="50" charset="-128"/>
                <a:ea typeface="Meiryo UI" panose="020B0604030504040204" pitchFamily="50" charset="-128"/>
              </a:rPr>
              <a:t>.jpg</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GIF</a:t>
            </a:r>
            <a:r>
              <a:rPr lang="ja-JP" altLang="en-US" sz="1200" dirty="0">
                <a:latin typeface="Meiryo UI" panose="020B0604030504040204" pitchFamily="50" charset="-128"/>
                <a:ea typeface="Meiryo UI" panose="020B0604030504040204" pitchFamily="50" charset="-128"/>
              </a:rPr>
              <a:t>（ファイルの拡張子が</a:t>
            </a:r>
            <a:r>
              <a:rPr lang="en-US" altLang="ja-JP" sz="1200" dirty="0">
                <a:highlight>
                  <a:srgbClr val="C0C0C0"/>
                </a:highlight>
                <a:latin typeface="Meiryo UI" panose="020B0604030504040204" pitchFamily="50" charset="-128"/>
                <a:ea typeface="Meiryo UI" panose="020B0604030504040204" pitchFamily="50" charset="-128"/>
              </a:rPr>
              <a:t>.gif</a:t>
            </a:r>
            <a:r>
              <a:rPr lang="ja-JP" altLang="en-US" sz="1200" dirty="0">
                <a:latin typeface="Meiryo UI" panose="020B0604030504040204" pitchFamily="50" charset="-128"/>
                <a:ea typeface="Meiryo UI" panose="020B0604030504040204" pitchFamily="50" charset="-128"/>
              </a:rPr>
              <a:t>）　⚠️制約あり</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取り込み可能な画像サイズとファイルサイズ</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推奨サイズ</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BMP</a:t>
            </a:r>
            <a:r>
              <a:rPr lang="ja-JP" altLang="en-US" sz="1200" dirty="0">
                <a:latin typeface="Meiryo UI" panose="020B0604030504040204" pitchFamily="50" charset="-128"/>
                <a:ea typeface="Meiryo UI" panose="020B0604030504040204" pitchFamily="50" charset="-128"/>
              </a:rPr>
              <a:t>：幅</a:t>
            </a:r>
            <a:r>
              <a:rPr lang="en-US" altLang="ja-JP" sz="1200" dirty="0">
                <a:latin typeface="Meiryo UI" panose="020B0604030504040204" pitchFamily="50" charset="-128"/>
                <a:ea typeface="Meiryo UI" panose="020B0604030504040204" pitchFamily="50" charset="-128"/>
              </a:rPr>
              <a:t>130×</a:t>
            </a:r>
            <a:r>
              <a:rPr lang="ja-JP" altLang="en-US" sz="1200" dirty="0">
                <a:latin typeface="Meiryo UI" panose="020B0604030504040204" pitchFamily="50" charset="-128"/>
                <a:ea typeface="Meiryo UI" panose="020B0604030504040204" pitchFamily="50" charset="-128"/>
              </a:rPr>
              <a:t>高さ</a:t>
            </a:r>
            <a:r>
              <a:rPr lang="en-US" altLang="ja-JP" sz="1200" dirty="0">
                <a:latin typeface="Meiryo UI" panose="020B0604030504040204" pitchFamily="50" charset="-128"/>
                <a:ea typeface="Meiryo UI" panose="020B0604030504040204" pitchFamily="50" charset="-128"/>
              </a:rPr>
              <a:t>170</a:t>
            </a:r>
            <a:r>
              <a:rPr lang="ja-JP" altLang="en-US" sz="1200" dirty="0">
                <a:latin typeface="Meiryo UI" panose="020B0604030504040204" pitchFamily="50" charset="-128"/>
                <a:ea typeface="Meiryo UI" panose="020B0604030504040204" pitchFamily="50" charset="-128"/>
              </a:rPr>
              <a:t>ピクセル</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JPEG</a:t>
            </a:r>
            <a:r>
              <a:rPr lang="ja-JP" altLang="en-US" sz="1200" dirty="0">
                <a:latin typeface="Meiryo UI" panose="020B0604030504040204" pitchFamily="50" charset="-128"/>
                <a:ea typeface="Meiryo UI" panose="020B0604030504040204" pitchFamily="50" charset="-128"/>
              </a:rPr>
              <a:t>：幅</a:t>
            </a:r>
            <a:r>
              <a:rPr lang="en-US" altLang="ja-JP" sz="1200" dirty="0">
                <a:latin typeface="Meiryo UI" panose="020B0604030504040204" pitchFamily="50" charset="-128"/>
                <a:ea typeface="Meiryo UI" panose="020B0604030504040204" pitchFamily="50" charset="-128"/>
              </a:rPr>
              <a:t>190×</a:t>
            </a:r>
            <a:r>
              <a:rPr lang="ja-JP" altLang="en-US" sz="1200" dirty="0">
                <a:latin typeface="Meiryo UI" panose="020B0604030504040204" pitchFamily="50" charset="-128"/>
                <a:ea typeface="Meiryo UI" panose="020B0604030504040204" pitchFamily="50" charset="-128"/>
              </a:rPr>
              <a:t>高さ</a:t>
            </a:r>
            <a:r>
              <a:rPr lang="en-US" altLang="ja-JP" sz="1200" dirty="0">
                <a:latin typeface="Meiryo UI" panose="020B0604030504040204" pitchFamily="50" charset="-128"/>
                <a:ea typeface="Meiryo UI" panose="020B0604030504040204" pitchFamily="50" charset="-128"/>
              </a:rPr>
              <a:t>250</a:t>
            </a:r>
            <a:r>
              <a:rPr lang="ja-JP" altLang="en-US" sz="1200" dirty="0">
                <a:latin typeface="Meiryo UI" panose="020B0604030504040204" pitchFamily="50" charset="-128"/>
                <a:ea typeface="Meiryo UI" panose="020B0604030504040204" pitchFamily="50" charset="-128"/>
              </a:rPr>
              <a:t>ピクセル</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💡小さい画像サイズはそのまま表示され、大きい画像サイズは縮小されて表示されます。</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推奨容量</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30KB</a:t>
            </a:r>
            <a:r>
              <a:rPr lang="ja-JP" altLang="en-US" sz="1200" dirty="0">
                <a:latin typeface="Meiryo UI" panose="020B0604030504040204" pitchFamily="50" charset="-128"/>
                <a:ea typeface="Meiryo UI" panose="020B0604030504040204" pitchFamily="50" charset="-128"/>
              </a:rPr>
              <a:t>程度</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b="1" dirty="0">
                <a:latin typeface="Meiryo UI" panose="020B0604030504040204" pitchFamily="50" charset="-128"/>
                <a:ea typeface="Meiryo UI" panose="020B0604030504040204" pitchFamily="50" charset="-128"/>
              </a:rPr>
              <a:t>　▼制約・その他</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GIF</a:t>
            </a:r>
            <a:r>
              <a:rPr lang="ja-JP" altLang="en-US" sz="1200" dirty="0">
                <a:latin typeface="Meiryo UI" panose="020B0604030504040204" pitchFamily="50" charset="-128"/>
                <a:ea typeface="Meiryo UI" panose="020B0604030504040204" pitchFamily="50" charset="-128"/>
              </a:rPr>
              <a:t>形式は社員台帳に出力不可です。</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⚠️大容量ファイルは処理時間の増加や処理エラーを招く可能性があります。</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📖機能詳細は「</a:t>
            </a:r>
            <a:r>
              <a:rPr lang="en-US" altLang="ja-JP" sz="1200" dirty="0">
                <a:latin typeface="Meiryo UI" panose="020B0604030504040204" pitchFamily="50" charset="-128"/>
                <a:ea typeface="Meiryo UI" panose="020B0604030504040204" pitchFamily="50" charset="-128"/>
              </a:rPr>
              <a:t>NX</a:t>
            </a:r>
            <a:r>
              <a:rPr lang="ja-JP" altLang="en-US" sz="1200" dirty="0">
                <a:latin typeface="Meiryo UI" panose="020B0604030504040204" pitchFamily="50" charset="-128"/>
                <a:ea typeface="Meiryo UI" panose="020B0604030504040204" pitchFamily="50" charset="-128"/>
              </a:rPr>
              <a:t>人事給与操作マニュアル</a:t>
            </a:r>
            <a:r>
              <a:rPr lang="en-US" altLang="ja-JP" sz="1200" dirty="0">
                <a:latin typeface="Meiryo UI" panose="020B0604030504040204" pitchFamily="50" charset="-128"/>
                <a:ea typeface="Meiryo UI" panose="020B0604030504040204" pitchFamily="50" charset="-128"/>
              </a:rPr>
              <a:t>_</a:t>
            </a:r>
            <a:r>
              <a:rPr lang="ja-JP" altLang="en-US" sz="1200" dirty="0">
                <a:latin typeface="Meiryo UI" panose="020B0604030504040204" pitchFamily="50" charset="-128"/>
                <a:ea typeface="Meiryo UI" panose="020B0604030504040204" pitchFamily="50" charset="-128"/>
              </a:rPr>
              <a:t>基本操作編」を参照してください。</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6.2.36 </a:t>
            </a:r>
            <a:r>
              <a:rPr lang="ja-JP" altLang="en-US" sz="1200" dirty="0">
                <a:latin typeface="Meiryo UI" panose="020B0604030504040204" pitchFamily="50" charset="-128"/>
                <a:ea typeface="Meiryo UI" panose="020B0604030504040204" pitchFamily="50" charset="-128"/>
              </a:rPr>
              <a:t>イメージデータの登録</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6.3 </a:t>
            </a:r>
            <a:r>
              <a:rPr lang="ja-JP" altLang="en-US" sz="1200" dirty="0">
                <a:latin typeface="Meiryo UI" panose="020B0604030504040204" pitchFamily="50" charset="-128"/>
                <a:ea typeface="Meiryo UI" panose="020B0604030504040204" pitchFamily="50" charset="-128"/>
              </a:rPr>
              <a:t>イメージデータの一括登録</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⚠️登録に使用する顔写真・証憑画像等のファイルは、各社にてご用意ください。</a:t>
            </a:r>
            <a:endParaRPr lang="en-US" altLang="ja-JP" sz="1200" dirty="0">
              <a:latin typeface="Meiryo UI" panose="020B0604030504040204" pitchFamily="50" charset="-128"/>
              <a:ea typeface="Meiryo UI" panose="020B0604030504040204" pitchFamily="50" charset="-128"/>
            </a:endParaRPr>
          </a:p>
        </p:txBody>
      </p:sp>
      <p:sp>
        <p:nvSpPr>
          <p:cNvPr id="7" name="テキスト プレースホルダー 2">
            <a:extLst>
              <a:ext uri="{FF2B5EF4-FFF2-40B4-BE49-F238E27FC236}">
                <a16:creationId xmlns:a16="http://schemas.microsoft.com/office/drawing/2014/main" id="{85450D7C-19DA-7695-CD5E-045AB46B3073}"/>
              </a:ext>
            </a:extLst>
          </p:cNvPr>
          <p:cNvSpPr txBox="1">
            <a:spLocks/>
          </p:cNvSpPr>
          <p:nvPr/>
        </p:nvSpPr>
        <p:spPr>
          <a:xfrm>
            <a:off x="288000" y="729429"/>
            <a:ext cx="8774224"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2147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kumimoji="1" lang="ja-JP" altLang="en-US" sz="2000" dirty="0"/>
              <a:t>１．資料の概要とメリット</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F240B465-8EDB-067E-F351-B374989190ED}"/>
              </a:ext>
            </a:extLst>
          </p:cNvPr>
          <p:cNvSpPr txBox="1">
            <a:spLocks/>
          </p:cNvSpPr>
          <p:nvPr/>
        </p:nvSpPr>
        <p:spPr>
          <a:xfrm>
            <a:off x="252000" y="499250"/>
            <a:ext cx="8352448" cy="2978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■画像ファイル一括取り込み方法</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SuperStream</a:t>
            </a:r>
            <a:r>
              <a:rPr lang="en-US" altLang="ja-JP" sz="1200" dirty="0">
                <a:latin typeface="Meiryo UI" panose="020B0604030504040204" pitchFamily="50" charset="-128"/>
                <a:ea typeface="Meiryo UI" panose="020B0604030504040204" pitchFamily="50" charset="-128"/>
              </a:rPr>
              <a:t>-NX</a:t>
            </a:r>
            <a:r>
              <a:rPr lang="ja-JP" altLang="en-US" sz="1200" dirty="0">
                <a:latin typeface="Meiryo UI" panose="020B0604030504040204" pitchFamily="50" charset="-128"/>
                <a:ea typeface="Meiryo UI" panose="020B0604030504040204" pitchFamily="50" charset="-128"/>
              </a:rPr>
              <a:t>人事管理の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イメージデータ一括取込</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機能で、</a:t>
            </a:r>
            <a:r>
              <a:rPr lang="ja-JP" altLang="en-US" sz="1200" b="1" dirty="0">
                <a:solidFill>
                  <a:schemeClr val="accent6"/>
                </a:solidFill>
                <a:latin typeface="Meiryo UI" panose="020B0604030504040204" pitchFamily="50" charset="-128"/>
                <a:ea typeface="Meiryo UI" panose="020B0604030504040204" pitchFamily="50" charset="-128"/>
              </a:rPr>
              <a:t>顔写真などの画像を一括登録できます</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登録方法は以下の</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種類です。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①</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取り込みフォルダー内の画像ファイル名＝従業員番号で自動紐づけ</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solidFill>
                  <a:schemeClr val="accent6"/>
                </a:solidFill>
                <a:latin typeface="Meiryo UI" panose="020B0604030504040204" pitchFamily="50" charset="-128"/>
                <a:ea typeface="Meiryo UI" panose="020B0604030504040204" pitchFamily="50" charset="-128"/>
              </a:rPr>
              <a:t>画像ファイル名を従業員番号にして取り込みフォルダーに格納　→　</a:t>
            </a:r>
            <a:r>
              <a:rPr lang="ja-JP" altLang="en-US" sz="1200" dirty="0">
                <a:latin typeface="Meiryo UI" panose="020B0604030504040204" pitchFamily="50" charset="-128"/>
                <a:ea typeface="Meiryo UI" panose="020B0604030504040204" pitchFamily="50" charset="-128"/>
              </a:rPr>
              <a:t>📥</a:t>
            </a:r>
            <a:r>
              <a:rPr lang="ja-JP" altLang="en-US" sz="1200" b="1" dirty="0">
                <a:solidFill>
                  <a:schemeClr val="accent6"/>
                </a:solidFill>
                <a:latin typeface="Meiryo UI" panose="020B0604030504040204" pitchFamily="50" charset="-128"/>
                <a:ea typeface="Meiryo UI" panose="020B0604030504040204" pitchFamily="50" charset="-128"/>
              </a:rPr>
              <a:t>一括登録</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画像ファイル名の例：　</a:t>
            </a:r>
            <a:r>
              <a:rPr lang="en-US" altLang="ja-JP" sz="1200" dirty="0">
                <a:highlight>
                  <a:srgbClr val="C0C0C0"/>
                </a:highlight>
                <a:latin typeface="Meiryo UI" panose="020B0604030504040204" pitchFamily="50" charset="-128"/>
                <a:ea typeface="Meiryo UI" panose="020B0604030504040204" pitchFamily="50" charset="-128"/>
              </a:rPr>
              <a:t>&lt;100101.jpg&gt;</a:t>
            </a:r>
            <a:r>
              <a:rPr lang="ja-JP" altLang="en-US" sz="1200" dirty="0">
                <a:latin typeface="Meiryo UI" panose="020B0604030504040204" pitchFamily="50" charset="-128"/>
                <a:ea typeface="Meiryo UI" panose="020B0604030504040204" pitchFamily="50" charset="-128"/>
              </a:rPr>
              <a:t>　</a:t>
            </a:r>
            <a:r>
              <a:rPr lang="en-US" altLang="ja-JP" sz="1200" dirty="0">
                <a:highlight>
                  <a:srgbClr val="C0C0C0"/>
                </a:highlight>
                <a:latin typeface="Meiryo UI" panose="020B0604030504040204" pitchFamily="50" charset="-128"/>
                <a:ea typeface="Meiryo UI" panose="020B0604030504040204" pitchFamily="50" charset="-128"/>
              </a:rPr>
              <a:t>&lt;602030.bmp&gt;</a:t>
            </a: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b="1" dirty="0">
                <a:latin typeface="Meiryo UI" panose="020B0604030504040204" pitchFamily="50" charset="-128"/>
                <a:ea typeface="Meiryo UI" panose="020B0604030504040204" pitchFamily="50" charset="-128"/>
              </a:rPr>
              <a:t>　②</a:t>
            </a:r>
            <a:r>
              <a:rPr lang="ja-JP" altLang="en-US" sz="1200"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画像ファイルに紐づける従業員を設定して登録</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solidFill>
                  <a:schemeClr val="accent6"/>
                </a:solidFill>
                <a:latin typeface="Meiryo UI" panose="020B0604030504040204" pitchFamily="50" charset="-128"/>
                <a:ea typeface="Meiryo UI" panose="020B0604030504040204" pitchFamily="50" charset="-128"/>
              </a:rPr>
              <a:t>取り込みフォルダー内の画像ファイルを読み込み　→　従業員番号を割当　→　</a:t>
            </a:r>
            <a:r>
              <a:rPr lang="ja-JP" altLang="en-US" sz="1200" dirty="0">
                <a:latin typeface="Meiryo UI" panose="020B0604030504040204" pitchFamily="50" charset="-128"/>
                <a:ea typeface="Meiryo UI" panose="020B0604030504040204" pitchFamily="50" charset="-128"/>
              </a:rPr>
              <a:t>📥</a:t>
            </a:r>
            <a:r>
              <a:rPr lang="ja-JP" altLang="en-US" sz="1200" b="1" dirty="0">
                <a:solidFill>
                  <a:schemeClr val="accent6"/>
                </a:solidFill>
                <a:latin typeface="Meiryo UI" panose="020B0604030504040204" pitchFamily="50" charset="-128"/>
                <a:ea typeface="Meiryo UI" panose="020B0604030504040204" pitchFamily="50" charset="-128"/>
              </a:rPr>
              <a:t>一括登録</a:t>
            </a:r>
            <a:endParaRPr lang="en-US" altLang="ja-JP" sz="1200" b="1" dirty="0">
              <a:solidFill>
                <a:schemeClr val="accent6"/>
              </a:solidFill>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b="1" dirty="0">
                <a:latin typeface="Meiryo UI" panose="020B0604030504040204" pitchFamily="50" charset="-128"/>
                <a:ea typeface="Meiryo UI" panose="020B0604030504040204" pitchFamily="50" charset="-128"/>
              </a:rPr>
              <a:t>　③👤従業員に紐づける画像ファイルを設定して登録</a:t>
            </a:r>
            <a:endParaRPr lang="en-US" altLang="ja-JP" sz="1200" b="1"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a:t>
            </a:r>
            <a:r>
              <a:rPr lang="ja-JP" altLang="en-US" sz="1200" b="1" dirty="0">
                <a:solidFill>
                  <a:schemeClr val="accent6"/>
                </a:solidFill>
                <a:latin typeface="Meiryo UI" panose="020B0604030504040204" pitchFamily="50" charset="-128"/>
                <a:ea typeface="Meiryo UI" panose="020B0604030504040204" pitchFamily="50" charset="-128"/>
              </a:rPr>
              <a:t>従業員一覧から取り込みフォルダー内の画像ファイルを選択　→　</a:t>
            </a:r>
            <a:r>
              <a:rPr lang="ja-JP" altLang="en-US" sz="1200" dirty="0">
                <a:latin typeface="Meiryo UI" panose="020B0604030504040204" pitchFamily="50" charset="-128"/>
                <a:ea typeface="Meiryo UI" panose="020B0604030504040204" pitchFamily="50" charset="-128"/>
              </a:rPr>
              <a:t>📥</a:t>
            </a:r>
            <a:r>
              <a:rPr lang="ja-JP" altLang="en-US" sz="1200" b="1" dirty="0">
                <a:solidFill>
                  <a:schemeClr val="accent6"/>
                </a:solidFill>
                <a:latin typeface="Meiryo UI" panose="020B0604030504040204" pitchFamily="50" charset="-128"/>
                <a:ea typeface="Meiryo UI" panose="020B0604030504040204" pitchFamily="50" charset="-128"/>
              </a:rPr>
              <a:t>一括登録</a:t>
            </a:r>
            <a:endParaRPr lang="en-US" altLang="ja-JP" sz="1200" b="1" dirty="0">
              <a:solidFill>
                <a:schemeClr val="accent6"/>
              </a:solidFill>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r>
              <a:rPr lang="ja-JP" altLang="en-US" sz="1200" dirty="0">
                <a:latin typeface="Meiryo UI" panose="020B0604030504040204" pitchFamily="50" charset="-128"/>
                <a:ea typeface="Meiryo UI" panose="020B0604030504040204" pitchFamily="50" charset="-128"/>
              </a:rPr>
              <a:t>　✅次ページにて手順を簡単に解説します。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p:txBody>
      </p:sp>
      <p:sp>
        <p:nvSpPr>
          <p:cNvPr id="7" name="テキスト プレースホルダー 2">
            <a:extLst>
              <a:ext uri="{FF2B5EF4-FFF2-40B4-BE49-F238E27FC236}">
                <a16:creationId xmlns:a16="http://schemas.microsoft.com/office/drawing/2014/main" id="{85450D7C-19DA-7695-CD5E-045AB46B3073}"/>
              </a:ext>
            </a:extLst>
          </p:cNvPr>
          <p:cNvSpPr txBox="1">
            <a:spLocks/>
          </p:cNvSpPr>
          <p:nvPr/>
        </p:nvSpPr>
        <p:spPr>
          <a:xfrm>
            <a:off x="288000" y="729429"/>
            <a:ext cx="8774224"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p:txBody>
      </p:sp>
      <p:sp>
        <p:nvSpPr>
          <p:cNvPr id="6" name="テキスト プレースホルダー 2">
            <a:extLst>
              <a:ext uri="{FF2B5EF4-FFF2-40B4-BE49-F238E27FC236}">
                <a16:creationId xmlns:a16="http://schemas.microsoft.com/office/drawing/2014/main" id="{FD7133CE-874F-BEFB-A864-473AD0894F8B}"/>
              </a:ext>
            </a:extLst>
          </p:cNvPr>
          <p:cNvSpPr txBox="1">
            <a:spLocks/>
          </p:cNvSpPr>
          <p:nvPr/>
        </p:nvSpPr>
        <p:spPr>
          <a:xfrm>
            <a:off x="6437971" y="1624148"/>
            <a:ext cx="2624254" cy="2330818"/>
          </a:xfrm>
          <a:prstGeom prst="rect">
            <a:avLst/>
          </a:prstGeom>
          <a:ln>
            <a:solidFill>
              <a:schemeClr val="tx1"/>
            </a:solidFill>
            <a:prstDash val="dashDot"/>
          </a:ln>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💡取り込みフォルダーの構成例</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 </a:t>
            </a:r>
            <a:r>
              <a:rPr lang="en-US" altLang="ja-JP" sz="1000" dirty="0" err="1">
                <a:latin typeface="Meiryo UI" panose="020B0604030504040204" pitchFamily="50" charset="-128"/>
                <a:ea typeface="Meiryo UI" panose="020B0604030504040204" pitchFamily="50" charset="-128"/>
              </a:rPr>
              <a:t>image_file</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 </a:t>
            </a:r>
            <a:r>
              <a:rPr lang="en-US" altLang="ja-JP" sz="1000" dirty="0">
                <a:latin typeface="Meiryo UI" panose="020B0604030504040204" pitchFamily="50" charset="-128"/>
                <a:ea typeface="Meiryo UI" panose="020B0604030504040204" pitchFamily="50" charset="-128"/>
              </a:rPr>
              <a:t>employee</a:t>
            </a:r>
            <a:r>
              <a:rPr lang="ja-JP" altLang="en-US" sz="1000" dirty="0">
                <a:latin typeface="Meiryo UI" panose="020B0604030504040204" pitchFamily="50" charset="-128"/>
                <a:ea typeface="Meiryo UI" panose="020B0604030504040204" pitchFamily="50" charset="-128"/>
              </a:rPr>
              <a:t> 　</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 </a:t>
            </a:r>
            <a:r>
              <a:rPr lang="en-US" altLang="ja-JP" sz="1000" dirty="0">
                <a:latin typeface="Meiryo UI" panose="020B0604030504040204" pitchFamily="50" charset="-128"/>
                <a:ea typeface="Meiryo UI" panose="020B0604030504040204" pitchFamily="50" charset="-128"/>
              </a:rPr>
              <a:t>photo</a:t>
            </a:r>
          </a:p>
          <a:p>
            <a:pPr marL="0" indent="0">
              <a:buNone/>
            </a:pPr>
            <a:r>
              <a:rPr lang="ja-JP" altLang="en-US" sz="1000" dirty="0">
                <a:latin typeface="Meiryo UI" panose="020B0604030504040204" pitchFamily="50" charset="-128"/>
                <a:ea typeface="Meiryo UI" panose="020B0604030504040204" pitchFamily="50" charset="-128"/>
              </a:rPr>
              <a:t>　　　　　　　　　　┣📄 </a:t>
            </a:r>
            <a:r>
              <a:rPr lang="en-US" altLang="ja-JP" sz="1000" dirty="0">
                <a:latin typeface="Meiryo UI" panose="020B0604030504040204" pitchFamily="50" charset="-128"/>
                <a:ea typeface="Meiryo UI" panose="020B0604030504040204" pitchFamily="50" charset="-128"/>
              </a:rPr>
              <a:t>100201.jpg</a:t>
            </a:r>
          </a:p>
          <a:p>
            <a:pPr marL="0" indent="0">
              <a:buNone/>
            </a:pPr>
            <a:r>
              <a:rPr lang="ja-JP" altLang="en-US" sz="1000" dirty="0">
                <a:latin typeface="Meiryo UI" panose="020B0604030504040204" pitchFamily="50" charset="-128"/>
                <a:ea typeface="Meiryo UI" panose="020B0604030504040204" pitchFamily="50" charset="-128"/>
              </a:rPr>
              <a:t>　　　　　　　　　　┣📄 </a:t>
            </a:r>
            <a:r>
              <a:rPr lang="en-US" altLang="ja-JP" sz="1000" dirty="0">
                <a:latin typeface="Meiryo UI" panose="020B0604030504040204" pitchFamily="50" charset="-128"/>
                <a:ea typeface="Meiryo UI" panose="020B0604030504040204" pitchFamily="50" charset="-128"/>
              </a:rPr>
              <a:t>100212.jpg</a:t>
            </a:r>
          </a:p>
          <a:p>
            <a:pPr marL="0" indent="0">
              <a:buNone/>
            </a:pPr>
            <a:r>
              <a:rPr lang="ja-JP" altLang="en-US" sz="1000" dirty="0">
                <a:latin typeface="Meiryo UI" panose="020B0604030504040204" pitchFamily="50" charset="-128"/>
                <a:ea typeface="Meiryo UI" panose="020B0604030504040204" pitchFamily="50" charset="-128"/>
              </a:rPr>
              <a:t>　　　　　　　　　　┣📄 </a:t>
            </a:r>
            <a:r>
              <a:rPr lang="en-US" altLang="ja-JP" sz="1000" dirty="0">
                <a:latin typeface="Meiryo UI" panose="020B0604030504040204" pitchFamily="50" charset="-128"/>
                <a:ea typeface="Meiryo UI" panose="020B0604030504040204" pitchFamily="50" charset="-128"/>
              </a:rPr>
              <a:t>100223.jpg</a:t>
            </a:r>
          </a:p>
          <a:p>
            <a:pPr marL="0" indent="0">
              <a:buNone/>
            </a:pPr>
            <a:r>
              <a:rPr lang="ja-JP" altLang="en-US" sz="1000" dirty="0">
                <a:latin typeface="Meiryo UI" panose="020B0604030504040204" pitchFamily="50" charset="-128"/>
                <a:ea typeface="Meiryo UI" panose="020B0604030504040204" pitchFamily="50" charset="-128"/>
              </a:rPr>
              <a:t>　　　　　　　　　　┗📄 </a:t>
            </a:r>
            <a:r>
              <a:rPr lang="en-US" altLang="ja-JP" sz="1000" dirty="0">
                <a:latin typeface="Meiryo UI" panose="020B0604030504040204" pitchFamily="50" charset="-128"/>
                <a:ea typeface="Meiryo UI" panose="020B0604030504040204" pitchFamily="50" charset="-128"/>
              </a:rPr>
              <a:t>100234.jpg</a:t>
            </a:r>
          </a:p>
          <a:p>
            <a:pPr marL="0" indent="0">
              <a:buNone/>
            </a:pPr>
            <a:r>
              <a:rPr lang="ja-JP" altLang="en-US" sz="1000" dirty="0">
                <a:latin typeface="Meiryo UI" panose="020B0604030504040204" pitchFamily="50" charset="-128"/>
                <a:ea typeface="Meiryo UI" panose="020B0604030504040204" pitchFamily="50" charset="-128"/>
              </a:rPr>
              <a:t>　任意の場所、任意のフォルダー名で</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処理可能です。</a:t>
            </a:r>
            <a:endParaRPr lang="en-US" altLang="ja-JP" sz="10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DEB30AE9-249E-2CEF-C539-08D7879E3D4A}"/>
              </a:ext>
            </a:extLst>
          </p:cNvPr>
          <p:cNvPicPr>
            <a:picLocks noChangeAspect="1"/>
          </p:cNvPicPr>
          <p:nvPr/>
        </p:nvPicPr>
        <p:blipFill>
          <a:blip r:embed="rId3"/>
          <a:stretch>
            <a:fillRect/>
          </a:stretch>
        </p:blipFill>
        <p:spPr>
          <a:xfrm>
            <a:off x="4512527" y="1877551"/>
            <a:ext cx="1303133" cy="510584"/>
          </a:xfrm>
          <a:prstGeom prst="rect">
            <a:avLst/>
          </a:prstGeom>
          <a:ln>
            <a:solidFill>
              <a:schemeClr val="tx1"/>
            </a:solidFill>
            <a:prstDash val="dashDot"/>
          </a:ln>
        </p:spPr>
      </p:pic>
    </p:spTree>
    <p:extLst>
      <p:ext uri="{BB962C8B-B14F-4D97-AF65-F5344CB8AC3E}">
        <p14:creationId xmlns:p14="http://schemas.microsoft.com/office/powerpoint/2010/main" val="122083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kumimoji="1" lang="ja-JP" altLang="en-US" sz="2000" dirty="0"/>
              <a:t>２．フォルダー内画像ファイルの一括登録</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187C1B1C-7086-0EDF-8EB1-B986C7BEB7CD}"/>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①⚙️処理対象を設定　</a:t>
            </a:r>
            <a:r>
              <a:rPr lang="en-US" altLang="ja-JP" sz="1000" b="1" dirty="0">
                <a:solidFill>
                  <a:schemeClr val="accent3"/>
                </a:solidFill>
                <a:latin typeface="Meiryo UI" panose="020B0604030504040204" pitchFamily="50" charset="-128"/>
                <a:ea typeface="Meiryo UI" panose="020B0604030504040204" pitchFamily="50" charset="-128"/>
              </a:rPr>
              <a:t>(a)(b)</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イメージデータ一括取込</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を起動し、「画像取り込み処理」を選択、処理対象は「社員」を選択します。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②📂取り込みフォルダーを指定　</a:t>
            </a:r>
            <a:r>
              <a:rPr lang="en-US" altLang="ja-JP" sz="1000" b="1" dirty="0">
                <a:solidFill>
                  <a:schemeClr val="accent3"/>
                </a:solidFill>
                <a:latin typeface="Meiryo UI" panose="020B0604030504040204" pitchFamily="50" charset="-128"/>
                <a:ea typeface="Meiryo UI" panose="020B0604030504040204" pitchFamily="50" charset="-128"/>
              </a:rPr>
              <a:t>(c)</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・顔写真を格納したフォルダーパスを指定します。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③</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取得方法に「社員</a:t>
            </a:r>
            <a:r>
              <a:rPr lang="en-US" altLang="ja-JP" sz="1000" b="1" dirty="0">
                <a:latin typeface="Meiryo UI" panose="020B0604030504040204" pitchFamily="50" charset="-128"/>
                <a:ea typeface="Meiryo UI" panose="020B0604030504040204" pitchFamily="50" charset="-128"/>
              </a:rPr>
              <a:t>ID</a:t>
            </a:r>
            <a:r>
              <a:rPr lang="ja-JP" altLang="en-US" sz="1000" b="1" dirty="0">
                <a:latin typeface="Meiryo UI" panose="020B0604030504040204" pitchFamily="50" charset="-128"/>
                <a:ea typeface="Meiryo UI" panose="020B0604030504040204" pitchFamily="50" charset="-128"/>
              </a:rPr>
              <a:t>」を指定し、「検索」を実行　</a:t>
            </a:r>
            <a:r>
              <a:rPr lang="en-US" altLang="ja-JP" sz="1000" b="1" dirty="0">
                <a:solidFill>
                  <a:schemeClr val="accent3"/>
                </a:solidFill>
                <a:latin typeface="Meiryo UI" panose="020B0604030504040204" pitchFamily="50" charset="-128"/>
                <a:ea typeface="Meiryo UI" panose="020B0604030504040204" pitchFamily="50" charset="-128"/>
              </a:rPr>
              <a:t>(d)(e)</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・💡必要に応じて従業員の取得条件を指定します。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91DEC49E-9157-B20F-3193-794AB21B5938}"/>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（１）</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イメージデータ一括取込</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機能を起動、取り込みフォルダーと処理対象従業員を指定</a:t>
            </a:r>
            <a:endParaRPr lang="en-US" altLang="ja-JP" sz="12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BE5FC761-3152-1868-32A8-2588C4A39D32}"/>
              </a:ext>
            </a:extLst>
          </p:cNvPr>
          <p:cNvPicPr>
            <a:picLocks noChangeAspect="1"/>
          </p:cNvPicPr>
          <p:nvPr/>
        </p:nvPicPr>
        <p:blipFill>
          <a:blip r:embed="rId3"/>
          <a:stretch>
            <a:fillRect/>
          </a:stretch>
        </p:blipFill>
        <p:spPr>
          <a:xfrm>
            <a:off x="483101" y="2123428"/>
            <a:ext cx="6654632" cy="2845300"/>
          </a:xfrm>
          <a:prstGeom prst="rect">
            <a:avLst/>
          </a:prstGeom>
        </p:spPr>
      </p:pic>
      <p:sp>
        <p:nvSpPr>
          <p:cNvPr id="6" name="四角形: 角を丸くする 5">
            <a:extLst>
              <a:ext uri="{FF2B5EF4-FFF2-40B4-BE49-F238E27FC236}">
                <a16:creationId xmlns:a16="http://schemas.microsoft.com/office/drawing/2014/main" id="{38B7CF42-6E1C-DB48-50D6-0AD3712DE5A6}"/>
              </a:ext>
            </a:extLst>
          </p:cNvPr>
          <p:cNvSpPr/>
          <p:nvPr/>
        </p:nvSpPr>
        <p:spPr>
          <a:xfrm>
            <a:off x="584547" y="2480991"/>
            <a:ext cx="732772" cy="131987"/>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2">
            <a:extLst>
              <a:ext uri="{FF2B5EF4-FFF2-40B4-BE49-F238E27FC236}">
                <a16:creationId xmlns:a16="http://schemas.microsoft.com/office/drawing/2014/main" id="{D5E40444-F37F-213C-C3CC-9F356C0386E0}"/>
              </a:ext>
            </a:extLst>
          </p:cNvPr>
          <p:cNvSpPr txBox="1">
            <a:spLocks/>
          </p:cNvSpPr>
          <p:nvPr/>
        </p:nvSpPr>
        <p:spPr>
          <a:xfrm>
            <a:off x="252002" y="240549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9" name="四角形: 角を丸くする 8">
            <a:extLst>
              <a:ext uri="{FF2B5EF4-FFF2-40B4-BE49-F238E27FC236}">
                <a16:creationId xmlns:a16="http://schemas.microsoft.com/office/drawing/2014/main" id="{F0D68361-5344-5459-CC7B-40FCE3F499B8}"/>
              </a:ext>
            </a:extLst>
          </p:cNvPr>
          <p:cNvSpPr/>
          <p:nvPr/>
        </p:nvSpPr>
        <p:spPr>
          <a:xfrm>
            <a:off x="4339130" y="2706066"/>
            <a:ext cx="427971" cy="1731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B2251EA7-8E6E-FDA5-6102-23F73F1F9536}"/>
              </a:ext>
            </a:extLst>
          </p:cNvPr>
          <p:cNvSpPr/>
          <p:nvPr/>
        </p:nvSpPr>
        <p:spPr>
          <a:xfrm>
            <a:off x="591477" y="2661063"/>
            <a:ext cx="3683788" cy="1731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79D35C7E-76DB-5D6A-8915-904F1FDFBF28}"/>
              </a:ext>
            </a:extLst>
          </p:cNvPr>
          <p:cNvSpPr/>
          <p:nvPr/>
        </p:nvSpPr>
        <p:spPr>
          <a:xfrm>
            <a:off x="591477" y="3014264"/>
            <a:ext cx="2880224" cy="816182"/>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E545B6AE-ECAD-BF49-3764-07437148AA44}"/>
              </a:ext>
            </a:extLst>
          </p:cNvPr>
          <p:cNvSpPr/>
          <p:nvPr/>
        </p:nvSpPr>
        <p:spPr>
          <a:xfrm>
            <a:off x="6498919" y="3657317"/>
            <a:ext cx="588818" cy="1731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プレースホルダー 2">
            <a:extLst>
              <a:ext uri="{FF2B5EF4-FFF2-40B4-BE49-F238E27FC236}">
                <a16:creationId xmlns:a16="http://schemas.microsoft.com/office/drawing/2014/main" id="{949BF613-5BAB-DD29-28F5-9520A0B34EFB}"/>
              </a:ext>
            </a:extLst>
          </p:cNvPr>
          <p:cNvSpPr txBox="1">
            <a:spLocks/>
          </p:cNvSpPr>
          <p:nvPr/>
        </p:nvSpPr>
        <p:spPr>
          <a:xfrm>
            <a:off x="4185348" y="2419353"/>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15" name="テキスト プレースホルダー 2">
            <a:extLst>
              <a:ext uri="{FF2B5EF4-FFF2-40B4-BE49-F238E27FC236}">
                <a16:creationId xmlns:a16="http://schemas.microsoft.com/office/drawing/2014/main" id="{BCCB7E85-8D44-FBB8-DC61-C6BB1F2195C0}"/>
              </a:ext>
            </a:extLst>
          </p:cNvPr>
          <p:cNvSpPr txBox="1">
            <a:spLocks/>
          </p:cNvSpPr>
          <p:nvPr/>
        </p:nvSpPr>
        <p:spPr>
          <a:xfrm>
            <a:off x="252001" y="2609254"/>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
        <p:nvSpPr>
          <p:cNvPr id="17" name="テキスト プレースホルダー 2">
            <a:extLst>
              <a:ext uri="{FF2B5EF4-FFF2-40B4-BE49-F238E27FC236}">
                <a16:creationId xmlns:a16="http://schemas.microsoft.com/office/drawing/2014/main" id="{BB4C0409-CD88-37B5-7171-09C8264C56A9}"/>
              </a:ext>
            </a:extLst>
          </p:cNvPr>
          <p:cNvSpPr txBox="1">
            <a:spLocks/>
          </p:cNvSpPr>
          <p:nvPr/>
        </p:nvSpPr>
        <p:spPr>
          <a:xfrm>
            <a:off x="252000" y="2996866"/>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(d)</a:t>
            </a:r>
          </a:p>
        </p:txBody>
      </p:sp>
      <p:sp>
        <p:nvSpPr>
          <p:cNvPr id="18" name="テキスト プレースホルダー 2">
            <a:extLst>
              <a:ext uri="{FF2B5EF4-FFF2-40B4-BE49-F238E27FC236}">
                <a16:creationId xmlns:a16="http://schemas.microsoft.com/office/drawing/2014/main" id="{31E04DCD-4482-DFB0-58D1-73C3A50038B8}"/>
              </a:ext>
            </a:extLst>
          </p:cNvPr>
          <p:cNvSpPr txBox="1">
            <a:spLocks/>
          </p:cNvSpPr>
          <p:nvPr/>
        </p:nvSpPr>
        <p:spPr>
          <a:xfrm>
            <a:off x="6164138" y="3610915"/>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(e)</a:t>
            </a:r>
          </a:p>
        </p:txBody>
      </p:sp>
      <p:pic>
        <p:nvPicPr>
          <p:cNvPr id="20" name="図 19">
            <a:extLst>
              <a:ext uri="{FF2B5EF4-FFF2-40B4-BE49-F238E27FC236}">
                <a16:creationId xmlns:a16="http://schemas.microsoft.com/office/drawing/2014/main" id="{78366762-53D0-275C-0B60-7F0841A93377}"/>
              </a:ext>
            </a:extLst>
          </p:cNvPr>
          <p:cNvPicPr>
            <a:picLocks noChangeAspect="1"/>
          </p:cNvPicPr>
          <p:nvPr/>
        </p:nvPicPr>
        <p:blipFill>
          <a:blip r:embed="rId4"/>
          <a:stretch>
            <a:fillRect/>
          </a:stretch>
        </p:blipFill>
        <p:spPr>
          <a:xfrm>
            <a:off x="5859501" y="2107641"/>
            <a:ext cx="3012190" cy="1489978"/>
          </a:xfrm>
          <a:prstGeom prst="rect">
            <a:avLst/>
          </a:prstGeom>
          <a:ln>
            <a:solidFill>
              <a:schemeClr val="tx1"/>
            </a:solidFill>
          </a:ln>
        </p:spPr>
      </p:pic>
      <p:sp>
        <p:nvSpPr>
          <p:cNvPr id="22" name="矢印: 下カーブ 21">
            <a:extLst>
              <a:ext uri="{FF2B5EF4-FFF2-40B4-BE49-F238E27FC236}">
                <a16:creationId xmlns:a16="http://schemas.microsoft.com/office/drawing/2014/main" id="{29E9774C-E181-C347-9068-77A1F197AE47}"/>
              </a:ext>
            </a:extLst>
          </p:cNvPr>
          <p:cNvSpPr/>
          <p:nvPr/>
        </p:nvSpPr>
        <p:spPr>
          <a:xfrm rot="10800000" flipV="1">
            <a:off x="3705119" y="2093246"/>
            <a:ext cx="3382618" cy="543927"/>
          </a:xfrm>
          <a:prstGeom prst="curvedDownArrow">
            <a:avLst>
              <a:gd name="adj1" fmla="val 25000"/>
              <a:gd name="adj2" fmla="val 91725"/>
              <a:gd name="adj3" fmla="val 3871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solidFill>
                <a:schemeClr val="tx1"/>
              </a:solidFill>
            </a:endParaRPr>
          </a:p>
        </p:txBody>
      </p:sp>
      <p:sp>
        <p:nvSpPr>
          <p:cNvPr id="23" name="テキスト プレースホルダー 2">
            <a:extLst>
              <a:ext uri="{FF2B5EF4-FFF2-40B4-BE49-F238E27FC236}">
                <a16:creationId xmlns:a16="http://schemas.microsoft.com/office/drawing/2014/main" id="{ED328C6D-4F46-6B2C-0CC6-F42B4F5D8700}"/>
              </a:ext>
            </a:extLst>
          </p:cNvPr>
          <p:cNvSpPr txBox="1">
            <a:spLocks/>
          </p:cNvSpPr>
          <p:nvPr/>
        </p:nvSpPr>
        <p:spPr>
          <a:xfrm>
            <a:off x="7246109" y="3559726"/>
            <a:ext cx="1793813" cy="4098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📂取り込みフォルダーを作成し</a:t>
            </a:r>
            <a:r>
              <a:rPr lang="ja-JP" altLang="en-US" sz="1000" b="1" dirty="0">
                <a:solidFill>
                  <a:schemeClr val="accent6"/>
                </a:solidFill>
                <a:latin typeface="Meiryo UI" panose="020B0604030504040204" pitchFamily="50" charset="-128"/>
                <a:ea typeface="Meiryo UI" panose="020B0604030504040204" pitchFamily="50" charset="-128"/>
              </a:rPr>
              <a:t>画像ファイル名＝従業員番号の画像ファイル</a:t>
            </a:r>
            <a:r>
              <a:rPr lang="ja-JP" altLang="en-US" sz="1000" dirty="0">
                <a:latin typeface="Meiryo UI" panose="020B0604030504040204" pitchFamily="50" charset="-128"/>
                <a:ea typeface="Meiryo UI" panose="020B0604030504040204" pitchFamily="50" charset="-128"/>
              </a:rPr>
              <a:t>を格納します。</a:t>
            </a:r>
            <a:endParaRPr lang="en-US" altLang="ja-JP" sz="1000" dirty="0">
              <a:latin typeface="Meiryo UI" panose="020B0604030504040204" pitchFamily="50" charset="-128"/>
              <a:ea typeface="Meiryo UI" panose="020B0604030504040204" pitchFamily="50" charset="-128"/>
            </a:endParaRPr>
          </a:p>
        </p:txBody>
      </p:sp>
      <p:sp>
        <p:nvSpPr>
          <p:cNvPr id="16" name="テキスト プレースホルダー 2">
            <a:extLst>
              <a:ext uri="{FF2B5EF4-FFF2-40B4-BE49-F238E27FC236}">
                <a16:creationId xmlns:a16="http://schemas.microsoft.com/office/drawing/2014/main" id="{2E12225A-5E6B-7375-6B55-52A8E6F0D4D2}"/>
              </a:ext>
            </a:extLst>
          </p:cNvPr>
          <p:cNvSpPr txBox="1">
            <a:spLocks/>
          </p:cNvSpPr>
          <p:nvPr/>
        </p:nvSpPr>
        <p:spPr>
          <a:xfrm>
            <a:off x="5539530" y="1506863"/>
            <a:ext cx="3325958" cy="474353"/>
          </a:xfrm>
          <a:prstGeom prst="rect">
            <a:avLst/>
          </a:prstGeom>
          <a:solidFill>
            <a:schemeClr val="accent6">
              <a:alpha val="20000"/>
            </a:schemeClr>
          </a:solidFill>
          <a:ln w="28575">
            <a:solidFill>
              <a:schemeClr val="accent6"/>
            </a:solidFill>
            <a:prstDash val="solid"/>
          </a:ln>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⚠️注意事項</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・画像ファイル名は従業員番号と一致させる必要があります。</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831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kumimoji="1" lang="ja-JP" altLang="en-US" sz="2000" dirty="0"/>
              <a:t>２．フォルダー内画像ファイルの一括登録</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187C1B1C-7086-0EDF-8EB1-B986C7BEB7CD}"/>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①⚙️「イメージ番号」、「イメージコード」を設定　</a:t>
            </a:r>
            <a:r>
              <a:rPr lang="en-US" altLang="ja-JP" sz="1000" b="1" dirty="0">
                <a:solidFill>
                  <a:schemeClr val="accent3"/>
                </a:solidFill>
                <a:latin typeface="Meiryo UI" panose="020B0604030504040204" pitchFamily="50" charset="-128"/>
                <a:ea typeface="Meiryo UI" panose="020B0604030504040204" pitchFamily="50" charset="-128"/>
              </a:rPr>
              <a:t>(a)</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・顔写真データを登録する場合はイメージ番号</a:t>
            </a:r>
            <a:r>
              <a:rPr lang="ja-JP" altLang="en-US" sz="1000" dirty="0">
                <a:highlight>
                  <a:srgbClr val="C0C0C0"/>
                </a:highlight>
                <a:latin typeface="Meiryo UI" panose="020B0604030504040204" pitchFamily="50" charset="-128"/>
                <a:ea typeface="Meiryo UI" panose="020B0604030504040204" pitchFamily="50" charset="-128"/>
              </a:rPr>
              <a:t>「</a:t>
            </a:r>
            <a:r>
              <a:rPr lang="en-US" altLang="ja-JP" sz="1000" dirty="0">
                <a:highlight>
                  <a:srgbClr val="C0C0C0"/>
                </a:highlight>
                <a:latin typeface="Meiryo UI" panose="020B0604030504040204" pitchFamily="50" charset="-128"/>
                <a:ea typeface="Meiryo UI" panose="020B0604030504040204" pitchFamily="50" charset="-128"/>
              </a:rPr>
              <a:t>000</a:t>
            </a:r>
            <a:r>
              <a:rPr lang="ja-JP" altLang="en-US" sz="1000" dirty="0">
                <a:highlight>
                  <a:srgbClr val="C0C0C0"/>
                </a:highlight>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、イメージコード</a:t>
            </a:r>
            <a:r>
              <a:rPr lang="ja-JP" altLang="en-US" sz="1000" dirty="0">
                <a:highlight>
                  <a:srgbClr val="C0C0C0"/>
                </a:highlight>
                <a:latin typeface="Meiryo UI" panose="020B0604030504040204" pitchFamily="50" charset="-128"/>
                <a:ea typeface="Meiryo UI" panose="020B0604030504040204" pitchFamily="50" charset="-128"/>
              </a:rPr>
              <a:t>「</a:t>
            </a:r>
            <a:r>
              <a:rPr lang="en-US" altLang="ja-JP" sz="1000" dirty="0">
                <a:highlight>
                  <a:srgbClr val="C0C0C0"/>
                </a:highlight>
                <a:latin typeface="Meiryo UI" panose="020B0604030504040204" pitchFamily="50" charset="-128"/>
                <a:ea typeface="Meiryo UI" panose="020B0604030504040204" pitchFamily="50" charset="-128"/>
              </a:rPr>
              <a:t>000</a:t>
            </a:r>
            <a:r>
              <a:rPr lang="ja-JP" altLang="en-US" sz="1000" dirty="0">
                <a:highlight>
                  <a:srgbClr val="C0C0C0"/>
                </a:highlight>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を設定します。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・その他の画像ファイルを登録する場合は任意のイメージ番号、イメージコードを設定可能です。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・イメージコードを利用しない場合は、イメージコードのチェックを外して「イメージ名称」を入力します。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②</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「確定」ボタンを選択　</a:t>
            </a:r>
            <a:r>
              <a:rPr lang="en-US" altLang="ja-JP" sz="1000" b="1" dirty="0">
                <a:solidFill>
                  <a:schemeClr val="accent3"/>
                </a:solidFill>
                <a:latin typeface="Meiryo UI" panose="020B0604030504040204" pitchFamily="50" charset="-128"/>
                <a:ea typeface="Meiryo UI" panose="020B0604030504040204" pitchFamily="50" charset="-128"/>
              </a:rPr>
              <a:t>(b)</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・最大登録件数は従業員一人につき</a:t>
            </a:r>
            <a:r>
              <a:rPr lang="en-US" altLang="ja-JP" sz="1000" dirty="0">
                <a:latin typeface="Meiryo UI" panose="020B0604030504040204" pitchFamily="50" charset="-128"/>
                <a:ea typeface="Meiryo UI" panose="020B0604030504040204" pitchFamily="50" charset="-128"/>
              </a:rPr>
              <a:t>999</a:t>
            </a:r>
            <a:r>
              <a:rPr lang="ja-JP" altLang="en-US" sz="1000" dirty="0">
                <a:latin typeface="Meiryo UI" panose="020B0604030504040204" pitchFamily="50" charset="-128"/>
                <a:ea typeface="Meiryo UI" panose="020B0604030504040204" pitchFamily="50" charset="-128"/>
              </a:rPr>
              <a:t>件</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イメージ番号</a:t>
            </a:r>
            <a:r>
              <a:rPr lang="en-US" altLang="ja-JP" sz="1000" dirty="0">
                <a:latin typeface="Meiryo UI" panose="020B0604030504040204" pitchFamily="50" charset="-128"/>
                <a:ea typeface="Meiryo UI" panose="020B0604030504040204" pitchFamily="50" charset="-128"/>
              </a:rPr>
              <a:t>000</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999)</a:t>
            </a:r>
            <a:r>
              <a:rPr lang="ja-JP" altLang="en-US" sz="1000" dirty="0">
                <a:latin typeface="Meiryo UI" panose="020B0604030504040204" pitchFamily="50" charset="-128"/>
                <a:ea typeface="Meiryo UI" panose="020B0604030504040204" pitchFamily="50" charset="-128"/>
              </a:rPr>
              <a:t>可能です。</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サーバーの容量により上限が変わります。</a:t>
            </a:r>
            <a:r>
              <a:rPr lang="en-US" altLang="ja-JP" sz="1000" dirty="0">
                <a:latin typeface="Meiryo UI" panose="020B0604030504040204" pitchFamily="50" charset="-128"/>
                <a:ea typeface="Meiryo UI" panose="020B0604030504040204" pitchFamily="50" charset="-128"/>
              </a:rPr>
              <a:t>)</a:t>
            </a:r>
          </a:p>
          <a:p>
            <a:pPr marL="0" indent="0">
              <a:buNone/>
            </a:pPr>
            <a:endParaRPr lang="en-US" altLang="ja-JP" sz="10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91DEC49E-9157-B20F-3193-794AB21B5938}"/>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（２）「イメージコード」を指定し、「確定」ボタンを選択</a:t>
            </a:r>
            <a:endParaRPr lang="en-US" altLang="ja-JP" sz="1200"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CD908272-7549-82D5-D763-EB5C78B39944}"/>
              </a:ext>
            </a:extLst>
          </p:cNvPr>
          <p:cNvPicPr>
            <a:picLocks noChangeAspect="1"/>
          </p:cNvPicPr>
          <p:nvPr/>
        </p:nvPicPr>
        <p:blipFill>
          <a:blip r:embed="rId3"/>
          <a:stretch>
            <a:fillRect/>
          </a:stretch>
        </p:blipFill>
        <p:spPr>
          <a:xfrm>
            <a:off x="288000" y="1999702"/>
            <a:ext cx="7955146" cy="2282536"/>
          </a:xfrm>
          <a:prstGeom prst="rect">
            <a:avLst/>
          </a:prstGeom>
        </p:spPr>
      </p:pic>
      <p:sp>
        <p:nvSpPr>
          <p:cNvPr id="6" name="四角形: 角を丸くする 5">
            <a:extLst>
              <a:ext uri="{FF2B5EF4-FFF2-40B4-BE49-F238E27FC236}">
                <a16:creationId xmlns:a16="http://schemas.microsoft.com/office/drawing/2014/main" id="{D60586C6-EA0B-200E-D6A5-BAA0131B3CD3}"/>
              </a:ext>
            </a:extLst>
          </p:cNvPr>
          <p:cNvSpPr/>
          <p:nvPr/>
        </p:nvSpPr>
        <p:spPr>
          <a:xfrm>
            <a:off x="408877" y="2167484"/>
            <a:ext cx="2393795" cy="59058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2">
            <a:extLst>
              <a:ext uri="{FF2B5EF4-FFF2-40B4-BE49-F238E27FC236}">
                <a16:creationId xmlns:a16="http://schemas.microsoft.com/office/drawing/2014/main" id="{510798D8-799C-47EB-0B92-C002DAD7A32A}"/>
              </a:ext>
            </a:extLst>
          </p:cNvPr>
          <p:cNvSpPr txBox="1">
            <a:spLocks/>
          </p:cNvSpPr>
          <p:nvPr/>
        </p:nvSpPr>
        <p:spPr>
          <a:xfrm>
            <a:off x="70755" y="2109283"/>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9" name="四角形: 角を丸くする 8">
            <a:extLst>
              <a:ext uri="{FF2B5EF4-FFF2-40B4-BE49-F238E27FC236}">
                <a16:creationId xmlns:a16="http://schemas.microsoft.com/office/drawing/2014/main" id="{32EA22F0-969A-C6FA-64E6-D501CA94B057}"/>
              </a:ext>
            </a:extLst>
          </p:cNvPr>
          <p:cNvSpPr/>
          <p:nvPr/>
        </p:nvSpPr>
        <p:spPr>
          <a:xfrm>
            <a:off x="7438829" y="2356160"/>
            <a:ext cx="732772" cy="21605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プレースホルダー 2">
            <a:extLst>
              <a:ext uri="{FF2B5EF4-FFF2-40B4-BE49-F238E27FC236}">
                <a16:creationId xmlns:a16="http://schemas.microsoft.com/office/drawing/2014/main" id="{1EDECD3B-5C7A-1C04-30C3-8B4F513D4E3C}"/>
              </a:ext>
            </a:extLst>
          </p:cNvPr>
          <p:cNvSpPr txBox="1">
            <a:spLocks/>
          </p:cNvSpPr>
          <p:nvPr/>
        </p:nvSpPr>
        <p:spPr>
          <a:xfrm>
            <a:off x="7106284" y="2334365"/>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11" name="テキスト プレースホルダー 2">
            <a:extLst>
              <a:ext uri="{FF2B5EF4-FFF2-40B4-BE49-F238E27FC236}">
                <a16:creationId xmlns:a16="http://schemas.microsoft.com/office/drawing/2014/main" id="{CE02593C-9956-8617-DC91-D53C1860B403}"/>
              </a:ext>
            </a:extLst>
          </p:cNvPr>
          <p:cNvSpPr txBox="1">
            <a:spLocks/>
          </p:cNvSpPr>
          <p:nvPr/>
        </p:nvSpPr>
        <p:spPr>
          <a:xfrm>
            <a:off x="2908116" y="2201631"/>
            <a:ext cx="4126624" cy="590584"/>
          </a:xfrm>
          <a:prstGeom prst="rect">
            <a:avLst/>
          </a:prstGeom>
          <a:solidFill>
            <a:schemeClr val="accent6">
              <a:alpha val="20000"/>
            </a:schemeClr>
          </a:solidFill>
          <a:ln w="28575">
            <a:solidFill>
              <a:schemeClr val="accent6"/>
            </a:solidFill>
            <a:prstDash val="solid"/>
          </a:ln>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⚠️注意事項</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・イメージ番号「</a:t>
            </a:r>
            <a:r>
              <a:rPr lang="en-US" altLang="ja-JP" sz="1000" dirty="0">
                <a:latin typeface="Meiryo UI" panose="020B0604030504040204" pitchFamily="50" charset="-128"/>
                <a:ea typeface="Meiryo UI" panose="020B0604030504040204" pitchFamily="50" charset="-128"/>
              </a:rPr>
              <a:t>000</a:t>
            </a:r>
            <a:r>
              <a:rPr lang="ja-JP" altLang="en-US" sz="1000" dirty="0">
                <a:latin typeface="Meiryo UI" panose="020B0604030504040204" pitchFamily="50" charset="-128"/>
                <a:ea typeface="Meiryo UI" panose="020B0604030504040204" pitchFamily="50" charset="-128"/>
              </a:rPr>
              <a:t>」と「</a:t>
            </a:r>
            <a:r>
              <a:rPr lang="en-US" altLang="ja-JP" sz="1000" dirty="0">
                <a:latin typeface="Meiryo UI" panose="020B0604030504040204" pitchFamily="50" charset="-128"/>
                <a:ea typeface="Meiryo UI" panose="020B0604030504040204" pitchFamily="50" charset="-128"/>
              </a:rPr>
              <a:t>ZZZ</a:t>
            </a:r>
            <a:r>
              <a:rPr lang="ja-JP" altLang="en-US" sz="1000" dirty="0">
                <a:latin typeface="Meiryo UI" panose="020B0604030504040204" pitchFamily="50" charset="-128"/>
                <a:ea typeface="Meiryo UI" panose="020B0604030504040204" pitchFamily="50" charset="-128"/>
              </a:rPr>
              <a:t>」は、それぞれ顔写真とサムネイル表示用に</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システム予約されています。</a:t>
            </a:r>
            <a:endParaRPr lang="en-US" altLang="ja-JP" sz="1000" dirty="0">
              <a:latin typeface="Meiryo UI" panose="020B0604030504040204" pitchFamily="50" charset="-128"/>
              <a:ea typeface="Meiryo UI" panose="020B0604030504040204" pitchFamily="50" charset="-128"/>
            </a:endParaRPr>
          </a:p>
        </p:txBody>
      </p:sp>
      <p:sp>
        <p:nvSpPr>
          <p:cNvPr id="12" name="テキスト プレースホルダー 2">
            <a:extLst>
              <a:ext uri="{FF2B5EF4-FFF2-40B4-BE49-F238E27FC236}">
                <a16:creationId xmlns:a16="http://schemas.microsoft.com/office/drawing/2014/main" id="{106E474D-9FC1-2B6C-FD33-A6F04F0CDE44}"/>
              </a:ext>
            </a:extLst>
          </p:cNvPr>
          <p:cNvSpPr txBox="1">
            <a:spLocks/>
          </p:cNvSpPr>
          <p:nvPr/>
        </p:nvSpPr>
        <p:spPr>
          <a:xfrm>
            <a:off x="2574792" y="4015781"/>
            <a:ext cx="5164155"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💡従業員番号をファイル名としている画像ファイルが自動的に従業員に紐づけられて表示されます。</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220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２</a:t>
            </a:r>
            <a:r>
              <a:rPr kumimoji="1" lang="ja-JP" altLang="en-US" sz="2000" dirty="0"/>
              <a:t>．フォルダー内画像ファイルの一括登録</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2">
            <a:extLst>
              <a:ext uri="{FF2B5EF4-FFF2-40B4-BE49-F238E27FC236}">
                <a16:creationId xmlns:a16="http://schemas.microsoft.com/office/drawing/2014/main" id="{187C1B1C-7086-0EDF-8EB1-B986C7BEB7CD}"/>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①✅処理対象従業員を選択　</a:t>
            </a:r>
            <a:r>
              <a:rPr lang="en-US" altLang="ja-JP" sz="1000" b="1" dirty="0">
                <a:solidFill>
                  <a:schemeClr val="accent3"/>
                </a:solidFill>
                <a:latin typeface="Meiryo UI" panose="020B0604030504040204" pitchFamily="50" charset="-128"/>
                <a:ea typeface="Meiryo UI" panose="020B0604030504040204" pitchFamily="50" charset="-128"/>
              </a:rPr>
              <a:t>(a)</a:t>
            </a:r>
          </a:p>
          <a:p>
            <a:pPr marL="0" indent="0">
              <a:buNone/>
            </a:pPr>
            <a:r>
              <a:rPr lang="ja-JP" altLang="en-US" sz="1000" dirty="0">
                <a:latin typeface="Meiryo UI" panose="020B0604030504040204" pitchFamily="50" charset="-128"/>
                <a:ea typeface="Meiryo UI" panose="020B0604030504040204" pitchFamily="50" charset="-128"/>
              </a:rPr>
              <a:t>　　　・「全て選択」または個別チェックで取り込み対象を指定します。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②🖼️画像を確認　</a:t>
            </a:r>
            <a:r>
              <a:rPr lang="en-US" altLang="ja-JP" sz="1000" b="1" dirty="0">
                <a:solidFill>
                  <a:schemeClr val="accent3"/>
                </a:solidFill>
                <a:latin typeface="Meiryo UI" panose="020B0604030504040204" pitchFamily="50" charset="-128"/>
                <a:ea typeface="Meiryo UI" panose="020B0604030504040204" pitchFamily="50" charset="-128"/>
              </a:rPr>
              <a:t>(b)(c)</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・「表示」ボタンで取り込み画像または既存の登録画像を確認します。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③</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一括取り込みを実行　</a:t>
            </a:r>
            <a:r>
              <a:rPr lang="en-US" altLang="ja-JP" sz="1000" b="1" dirty="0">
                <a:solidFill>
                  <a:schemeClr val="accent3"/>
                </a:solidFill>
                <a:latin typeface="Meiryo UI" panose="020B0604030504040204" pitchFamily="50" charset="-128"/>
                <a:ea typeface="Meiryo UI" panose="020B0604030504040204" pitchFamily="50" charset="-128"/>
              </a:rPr>
              <a:t>(d)</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・「実行」ボタンで処理開始します。処理結果は</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個人情報登録</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画面の「基本情報」又は「個人情報イメージ」より確認してください。</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sp>
        <p:nvSpPr>
          <p:cNvPr id="8" name="テキスト プレースホルダー 2">
            <a:extLst>
              <a:ext uri="{FF2B5EF4-FFF2-40B4-BE49-F238E27FC236}">
                <a16:creationId xmlns:a16="http://schemas.microsoft.com/office/drawing/2014/main" id="{91DEC49E-9157-B20F-3193-794AB21B5938}"/>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（３）処理対象従業員を指定し、取り込み画像ファイルを確認後、実行ボタンを選択</a:t>
            </a:r>
            <a:endParaRPr lang="en-US" altLang="ja-JP" sz="12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712F27A1-7722-E0E1-5339-681B8B555996}"/>
              </a:ext>
            </a:extLst>
          </p:cNvPr>
          <p:cNvPicPr>
            <a:picLocks noChangeAspect="1"/>
          </p:cNvPicPr>
          <p:nvPr/>
        </p:nvPicPr>
        <p:blipFill>
          <a:blip r:embed="rId3"/>
          <a:stretch>
            <a:fillRect/>
          </a:stretch>
        </p:blipFill>
        <p:spPr>
          <a:xfrm>
            <a:off x="288000" y="2118598"/>
            <a:ext cx="7242789" cy="2774806"/>
          </a:xfrm>
          <a:prstGeom prst="rect">
            <a:avLst/>
          </a:prstGeom>
        </p:spPr>
      </p:pic>
      <p:sp>
        <p:nvSpPr>
          <p:cNvPr id="6" name="四角形: 角を丸くする 5">
            <a:extLst>
              <a:ext uri="{FF2B5EF4-FFF2-40B4-BE49-F238E27FC236}">
                <a16:creationId xmlns:a16="http://schemas.microsoft.com/office/drawing/2014/main" id="{BE59308E-BDDC-3D20-F43B-DABD526AB87D}"/>
              </a:ext>
            </a:extLst>
          </p:cNvPr>
          <p:cNvSpPr/>
          <p:nvPr/>
        </p:nvSpPr>
        <p:spPr>
          <a:xfrm>
            <a:off x="425049" y="2988893"/>
            <a:ext cx="225440" cy="817390"/>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プレースホルダー 2">
            <a:extLst>
              <a:ext uri="{FF2B5EF4-FFF2-40B4-BE49-F238E27FC236}">
                <a16:creationId xmlns:a16="http://schemas.microsoft.com/office/drawing/2014/main" id="{DEC3AB2B-C0F8-2054-B088-620F827E13D3}"/>
              </a:ext>
            </a:extLst>
          </p:cNvPr>
          <p:cNvSpPr txBox="1">
            <a:spLocks/>
          </p:cNvSpPr>
          <p:nvPr/>
        </p:nvSpPr>
        <p:spPr>
          <a:xfrm>
            <a:off x="95564" y="2901804"/>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9" name="テキスト プレースホルダー 2">
            <a:extLst>
              <a:ext uri="{FF2B5EF4-FFF2-40B4-BE49-F238E27FC236}">
                <a16:creationId xmlns:a16="http://schemas.microsoft.com/office/drawing/2014/main" id="{48FA655C-822C-068F-C684-6BF8FA6BE760}"/>
              </a:ext>
            </a:extLst>
          </p:cNvPr>
          <p:cNvSpPr txBox="1">
            <a:spLocks/>
          </p:cNvSpPr>
          <p:nvPr/>
        </p:nvSpPr>
        <p:spPr>
          <a:xfrm>
            <a:off x="1842422" y="3745369"/>
            <a:ext cx="2985161" cy="2553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💡従業員に紐づけられた画像ファイルが表示されます。</a:t>
            </a:r>
            <a:endParaRPr lang="en-US" altLang="ja-JP" sz="1000" dirty="0">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2B0C26ED-9B64-9A60-1F7D-40AFCFB33278}"/>
              </a:ext>
            </a:extLst>
          </p:cNvPr>
          <p:cNvSpPr/>
          <p:nvPr/>
        </p:nvSpPr>
        <p:spPr>
          <a:xfrm>
            <a:off x="6058602" y="3002927"/>
            <a:ext cx="429277" cy="1924574"/>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56D3009B-1931-3FEC-E9F7-98FEAB0BC546}"/>
              </a:ext>
            </a:extLst>
          </p:cNvPr>
          <p:cNvSpPr/>
          <p:nvPr/>
        </p:nvSpPr>
        <p:spPr>
          <a:xfrm>
            <a:off x="5539644" y="3008820"/>
            <a:ext cx="506350" cy="797463"/>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F51D90B4-14AE-AA68-09D4-40E3BAD2ED9F}"/>
              </a:ext>
            </a:extLst>
          </p:cNvPr>
          <p:cNvSpPr/>
          <p:nvPr/>
        </p:nvSpPr>
        <p:spPr>
          <a:xfrm>
            <a:off x="6746271" y="4413603"/>
            <a:ext cx="818170" cy="178371"/>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プレースホルダー 2">
            <a:extLst>
              <a:ext uri="{FF2B5EF4-FFF2-40B4-BE49-F238E27FC236}">
                <a16:creationId xmlns:a16="http://schemas.microsoft.com/office/drawing/2014/main" id="{570AE067-1A73-BD40-84AD-FAEB0387F21E}"/>
              </a:ext>
            </a:extLst>
          </p:cNvPr>
          <p:cNvSpPr txBox="1">
            <a:spLocks/>
          </p:cNvSpPr>
          <p:nvPr/>
        </p:nvSpPr>
        <p:spPr>
          <a:xfrm>
            <a:off x="6625071" y="4187471"/>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(d)</a:t>
            </a:r>
          </a:p>
        </p:txBody>
      </p:sp>
      <p:sp>
        <p:nvSpPr>
          <p:cNvPr id="15" name="テキスト プレースホルダー 2">
            <a:extLst>
              <a:ext uri="{FF2B5EF4-FFF2-40B4-BE49-F238E27FC236}">
                <a16:creationId xmlns:a16="http://schemas.microsoft.com/office/drawing/2014/main" id="{4CF43DAE-B4F2-F2E1-D9BD-EC20B07CFA9F}"/>
              </a:ext>
            </a:extLst>
          </p:cNvPr>
          <p:cNvSpPr txBox="1">
            <a:spLocks/>
          </p:cNvSpPr>
          <p:nvPr/>
        </p:nvSpPr>
        <p:spPr>
          <a:xfrm>
            <a:off x="5401658" y="2790355"/>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16" name="テキスト プレースホルダー 2">
            <a:extLst>
              <a:ext uri="{FF2B5EF4-FFF2-40B4-BE49-F238E27FC236}">
                <a16:creationId xmlns:a16="http://schemas.microsoft.com/office/drawing/2014/main" id="{E67140AE-DB56-25FD-3D81-233E03FD7A28}"/>
              </a:ext>
            </a:extLst>
          </p:cNvPr>
          <p:cNvSpPr txBox="1">
            <a:spLocks/>
          </p:cNvSpPr>
          <p:nvPr/>
        </p:nvSpPr>
        <p:spPr>
          <a:xfrm>
            <a:off x="5910751" y="2784556"/>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pic>
        <p:nvPicPr>
          <p:cNvPr id="20" name="図 19">
            <a:extLst>
              <a:ext uri="{FF2B5EF4-FFF2-40B4-BE49-F238E27FC236}">
                <a16:creationId xmlns:a16="http://schemas.microsoft.com/office/drawing/2014/main" id="{D59789FE-021C-EB66-1D05-614B7D24F393}"/>
              </a:ext>
            </a:extLst>
          </p:cNvPr>
          <p:cNvPicPr>
            <a:picLocks noChangeAspect="1"/>
          </p:cNvPicPr>
          <p:nvPr/>
        </p:nvPicPr>
        <p:blipFill>
          <a:blip r:embed="rId4"/>
          <a:stretch>
            <a:fillRect/>
          </a:stretch>
        </p:blipFill>
        <p:spPr>
          <a:xfrm>
            <a:off x="7102611" y="2171048"/>
            <a:ext cx="1534065" cy="1784048"/>
          </a:xfrm>
          <a:prstGeom prst="rect">
            <a:avLst/>
          </a:prstGeom>
        </p:spPr>
      </p:pic>
      <p:sp>
        <p:nvSpPr>
          <p:cNvPr id="22" name="矢印: 右 21">
            <a:extLst>
              <a:ext uri="{FF2B5EF4-FFF2-40B4-BE49-F238E27FC236}">
                <a16:creationId xmlns:a16="http://schemas.microsoft.com/office/drawing/2014/main" id="{C7D3F5C5-1D3D-EB21-4428-F2F508731D50}"/>
              </a:ext>
            </a:extLst>
          </p:cNvPr>
          <p:cNvSpPr/>
          <p:nvPr/>
        </p:nvSpPr>
        <p:spPr>
          <a:xfrm rot="20738875">
            <a:off x="6566384" y="2717763"/>
            <a:ext cx="549299" cy="402251"/>
          </a:xfrm>
          <a:prstGeom prst="rightArrow">
            <a:avLst>
              <a:gd name="adj1" fmla="val 50000"/>
              <a:gd name="adj2" fmla="val 6035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8" name="テキスト プレースホルダー 2">
            <a:extLst>
              <a:ext uri="{FF2B5EF4-FFF2-40B4-BE49-F238E27FC236}">
                <a16:creationId xmlns:a16="http://schemas.microsoft.com/office/drawing/2014/main" id="{D0293681-2A59-D4A3-75E2-1C5BDB14CC5C}"/>
              </a:ext>
            </a:extLst>
          </p:cNvPr>
          <p:cNvSpPr txBox="1">
            <a:spLocks/>
          </p:cNvSpPr>
          <p:nvPr/>
        </p:nvSpPr>
        <p:spPr>
          <a:xfrm>
            <a:off x="5047532" y="2514158"/>
            <a:ext cx="1793501" cy="43370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💡表示ボタンより画像ファイルが確認できます。</a:t>
            </a:r>
            <a:endParaRPr lang="en-US" altLang="ja-JP" sz="1000" dirty="0">
              <a:latin typeface="Meiryo UI" panose="020B0604030504040204" pitchFamily="50" charset="-128"/>
              <a:ea typeface="Meiryo UI" panose="020B0604030504040204" pitchFamily="50" charset="-128"/>
            </a:endParaRPr>
          </a:p>
        </p:txBody>
      </p:sp>
      <p:sp>
        <p:nvSpPr>
          <p:cNvPr id="19" name="テキスト プレースホルダー 2">
            <a:extLst>
              <a:ext uri="{FF2B5EF4-FFF2-40B4-BE49-F238E27FC236}">
                <a16:creationId xmlns:a16="http://schemas.microsoft.com/office/drawing/2014/main" id="{2C2652AA-0DBE-B969-A3D8-2CDDB1EB1048}"/>
              </a:ext>
            </a:extLst>
          </p:cNvPr>
          <p:cNvSpPr txBox="1">
            <a:spLocks/>
          </p:cNvSpPr>
          <p:nvPr/>
        </p:nvSpPr>
        <p:spPr>
          <a:xfrm>
            <a:off x="1950849" y="4017322"/>
            <a:ext cx="3959902" cy="491498"/>
          </a:xfrm>
          <a:prstGeom prst="rect">
            <a:avLst/>
          </a:prstGeom>
          <a:solidFill>
            <a:schemeClr val="accent6">
              <a:alpha val="20000"/>
            </a:schemeClr>
          </a:solidFill>
          <a:ln w="28575">
            <a:solidFill>
              <a:schemeClr val="accent6"/>
            </a:solidFill>
            <a:prstDash val="solid"/>
          </a:ln>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⚠️注意事項</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・既存画像がある場合は上書きに注意してください。</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393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187C1B1C-7086-0EDF-8EB1-B986C7BEB7CD}"/>
              </a:ext>
            </a:extLst>
          </p:cNvPr>
          <p:cNvSpPr txBox="1">
            <a:spLocks/>
          </p:cNvSpPr>
          <p:nvPr/>
        </p:nvSpPr>
        <p:spPr>
          <a:xfrm>
            <a:off x="288000" y="879707"/>
            <a:ext cx="8604000"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①⚙️処理対象を設定　</a:t>
            </a:r>
            <a:r>
              <a:rPr lang="en-US" altLang="ja-JP" sz="1000" b="1" dirty="0">
                <a:solidFill>
                  <a:schemeClr val="accent3"/>
                </a:solidFill>
                <a:latin typeface="Meiryo UI" panose="020B0604030504040204" pitchFamily="50" charset="-128"/>
                <a:ea typeface="Meiryo UI" panose="020B0604030504040204" pitchFamily="50" charset="-128"/>
              </a:rPr>
              <a:t>(a)(b)</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イメージデータ一括取込</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を起動し、「画像取り込み処理」を選択、処理対象は「社員」を選択します。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②📂取り込みフォルダーを指定　</a:t>
            </a:r>
            <a:r>
              <a:rPr lang="en-US" altLang="ja-JP" sz="1000" b="1" dirty="0">
                <a:solidFill>
                  <a:schemeClr val="accent3"/>
                </a:solidFill>
                <a:latin typeface="Meiryo UI" panose="020B0604030504040204" pitchFamily="50" charset="-128"/>
                <a:ea typeface="Meiryo UI" panose="020B0604030504040204" pitchFamily="50" charset="-128"/>
              </a:rPr>
              <a:t>(c)</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・顔写真を格納したフォルダーパスを指定します。</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a:t>
            </a:r>
            <a:r>
              <a:rPr lang="ja-JP" altLang="en-US" sz="1000" b="1" dirty="0">
                <a:latin typeface="Meiryo UI" panose="020B0604030504040204" pitchFamily="50" charset="-128"/>
                <a:ea typeface="Meiryo UI" panose="020B0604030504040204" pitchFamily="50" charset="-128"/>
              </a:rPr>
              <a:t>③</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取得方法に「割当て」＋「ファイル割当て」を指定し、「検索」を実行　</a:t>
            </a:r>
            <a:r>
              <a:rPr lang="en-US" altLang="ja-JP" sz="1000" b="1" dirty="0">
                <a:solidFill>
                  <a:schemeClr val="accent3"/>
                </a:solidFill>
                <a:latin typeface="Meiryo UI" panose="020B0604030504040204" pitchFamily="50" charset="-128"/>
                <a:ea typeface="Meiryo UI" panose="020B0604030504040204" pitchFamily="50" charset="-128"/>
              </a:rPr>
              <a:t>(d)(e)</a:t>
            </a:r>
            <a:endParaRPr lang="en-US" altLang="ja-JP" sz="1000" b="1"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・💡「ファイル割当て」指定時は組織や従業員番号などの検索条件は利用できません。</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473BAF7C-AA5E-C1EC-A566-2BCC097664ED}"/>
              </a:ext>
            </a:extLst>
          </p:cNvPr>
          <p:cNvPicPr>
            <a:picLocks noChangeAspect="1"/>
          </p:cNvPicPr>
          <p:nvPr/>
        </p:nvPicPr>
        <p:blipFill>
          <a:blip r:embed="rId3"/>
          <a:stretch>
            <a:fillRect/>
          </a:stretch>
        </p:blipFill>
        <p:spPr>
          <a:xfrm>
            <a:off x="482792" y="2078982"/>
            <a:ext cx="6604945" cy="288384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タイトル 2"/>
          <p:cNvSpPr>
            <a:spLocks noGrp="1"/>
          </p:cNvSpPr>
          <p:nvPr>
            <p:ph type="title"/>
          </p:nvPr>
        </p:nvSpPr>
        <p:spPr>
          <a:xfrm>
            <a:off x="288000" y="216000"/>
            <a:ext cx="7242790" cy="360000"/>
          </a:xfrm>
        </p:spPr>
        <p:txBody>
          <a:bodyPr/>
          <a:lstStyle/>
          <a:p>
            <a:r>
              <a:rPr kumimoji="1" lang="en-US" altLang="ja-JP" sz="2000" dirty="0"/>
              <a:t>0</a:t>
            </a:r>
            <a:r>
              <a:rPr lang="ja-JP" altLang="en-US" sz="2000" dirty="0"/>
              <a:t>３</a:t>
            </a:r>
            <a:r>
              <a:rPr kumimoji="1" lang="ja-JP" altLang="en-US" sz="2000" dirty="0"/>
              <a:t>．画像ファイルに紐づける従業員を設定して登録</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8" name="テキスト プレースホルダー 2">
            <a:extLst>
              <a:ext uri="{FF2B5EF4-FFF2-40B4-BE49-F238E27FC236}">
                <a16:creationId xmlns:a16="http://schemas.microsoft.com/office/drawing/2014/main" id="{91DEC49E-9157-B20F-3193-794AB21B5938}"/>
              </a:ext>
            </a:extLst>
          </p:cNvPr>
          <p:cNvSpPr txBox="1">
            <a:spLocks/>
          </p:cNvSpPr>
          <p:nvPr/>
        </p:nvSpPr>
        <p:spPr>
          <a:xfrm>
            <a:off x="252000" y="658074"/>
            <a:ext cx="8352448" cy="3074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200" b="1" dirty="0">
                <a:latin typeface="Meiryo UI" panose="020B0604030504040204" pitchFamily="50" charset="-128"/>
                <a:ea typeface="Meiryo UI" panose="020B0604030504040204" pitchFamily="50" charset="-128"/>
              </a:rPr>
              <a:t>（１）</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イメージデータ一括取込</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機能を起動、取り込みフォルダーを設定し処理方法を指定</a:t>
            </a:r>
            <a:endParaRPr lang="en-US" altLang="ja-JP" sz="1200"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36B57367-2661-1AD0-B254-2C3DCC8CD662}"/>
              </a:ext>
            </a:extLst>
          </p:cNvPr>
          <p:cNvSpPr/>
          <p:nvPr/>
        </p:nvSpPr>
        <p:spPr>
          <a:xfrm>
            <a:off x="591471" y="2432833"/>
            <a:ext cx="732772" cy="131987"/>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プレースホルダー 2">
            <a:extLst>
              <a:ext uri="{FF2B5EF4-FFF2-40B4-BE49-F238E27FC236}">
                <a16:creationId xmlns:a16="http://schemas.microsoft.com/office/drawing/2014/main" id="{C4E62773-F108-28A5-F7FB-DB4730399BC6}"/>
              </a:ext>
            </a:extLst>
          </p:cNvPr>
          <p:cNvSpPr txBox="1">
            <a:spLocks/>
          </p:cNvSpPr>
          <p:nvPr/>
        </p:nvSpPr>
        <p:spPr>
          <a:xfrm>
            <a:off x="258926" y="2357341"/>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(a)</a:t>
            </a:r>
          </a:p>
        </p:txBody>
      </p:sp>
      <p:sp>
        <p:nvSpPr>
          <p:cNvPr id="22" name="四角形: 角を丸くする 21">
            <a:extLst>
              <a:ext uri="{FF2B5EF4-FFF2-40B4-BE49-F238E27FC236}">
                <a16:creationId xmlns:a16="http://schemas.microsoft.com/office/drawing/2014/main" id="{E6E42B9A-65DD-23B8-814E-2D1F621CDB72}"/>
              </a:ext>
            </a:extLst>
          </p:cNvPr>
          <p:cNvSpPr/>
          <p:nvPr/>
        </p:nvSpPr>
        <p:spPr>
          <a:xfrm>
            <a:off x="4339130" y="2664835"/>
            <a:ext cx="433761" cy="1397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135976F3-6E2A-E8D9-9EBA-AEBABC8F7FB2}"/>
              </a:ext>
            </a:extLst>
          </p:cNvPr>
          <p:cNvSpPr/>
          <p:nvPr/>
        </p:nvSpPr>
        <p:spPr>
          <a:xfrm>
            <a:off x="591474" y="2599051"/>
            <a:ext cx="3683788" cy="1731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四角形: 角を丸くする 23">
            <a:extLst>
              <a:ext uri="{FF2B5EF4-FFF2-40B4-BE49-F238E27FC236}">
                <a16:creationId xmlns:a16="http://schemas.microsoft.com/office/drawing/2014/main" id="{2B7F63FE-88C8-73BD-F74B-EFA4DA8BCAF0}"/>
              </a:ext>
            </a:extLst>
          </p:cNvPr>
          <p:cNvSpPr/>
          <p:nvPr/>
        </p:nvSpPr>
        <p:spPr>
          <a:xfrm>
            <a:off x="591477" y="2952254"/>
            <a:ext cx="2027032" cy="338925"/>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四角形: 角を丸くする 24">
            <a:extLst>
              <a:ext uri="{FF2B5EF4-FFF2-40B4-BE49-F238E27FC236}">
                <a16:creationId xmlns:a16="http://schemas.microsoft.com/office/drawing/2014/main" id="{EC07C675-D94A-A3E5-6E0A-108FED092D05}"/>
              </a:ext>
            </a:extLst>
          </p:cNvPr>
          <p:cNvSpPr/>
          <p:nvPr/>
        </p:nvSpPr>
        <p:spPr>
          <a:xfrm>
            <a:off x="6443501" y="3602236"/>
            <a:ext cx="588818" cy="173129"/>
          </a:xfrm>
          <a:prstGeom prst="roundRect">
            <a:avLst>
              <a:gd name="adj" fmla="val 5336"/>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プレースホルダー 2">
            <a:extLst>
              <a:ext uri="{FF2B5EF4-FFF2-40B4-BE49-F238E27FC236}">
                <a16:creationId xmlns:a16="http://schemas.microsoft.com/office/drawing/2014/main" id="{987FB49F-3E4F-CACF-FB6D-CA414602DED9}"/>
              </a:ext>
            </a:extLst>
          </p:cNvPr>
          <p:cNvSpPr txBox="1">
            <a:spLocks/>
          </p:cNvSpPr>
          <p:nvPr/>
        </p:nvSpPr>
        <p:spPr>
          <a:xfrm>
            <a:off x="258925" y="2554169"/>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(c)</a:t>
            </a:r>
          </a:p>
        </p:txBody>
      </p:sp>
      <p:sp>
        <p:nvSpPr>
          <p:cNvPr id="28" name="テキスト プレースホルダー 2">
            <a:extLst>
              <a:ext uri="{FF2B5EF4-FFF2-40B4-BE49-F238E27FC236}">
                <a16:creationId xmlns:a16="http://schemas.microsoft.com/office/drawing/2014/main" id="{AAD5F25C-9195-C337-A0F8-5F66A38D6365}"/>
              </a:ext>
            </a:extLst>
          </p:cNvPr>
          <p:cNvSpPr txBox="1">
            <a:spLocks/>
          </p:cNvSpPr>
          <p:nvPr/>
        </p:nvSpPr>
        <p:spPr>
          <a:xfrm>
            <a:off x="252000" y="2865584"/>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(d)</a:t>
            </a:r>
          </a:p>
        </p:txBody>
      </p:sp>
      <p:sp>
        <p:nvSpPr>
          <p:cNvPr id="29" name="テキスト プレースホルダー 2">
            <a:extLst>
              <a:ext uri="{FF2B5EF4-FFF2-40B4-BE49-F238E27FC236}">
                <a16:creationId xmlns:a16="http://schemas.microsoft.com/office/drawing/2014/main" id="{9D686880-69F0-2A5D-EB3A-0CB7EED63A13}"/>
              </a:ext>
            </a:extLst>
          </p:cNvPr>
          <p:cNvSpPr txBox="1">
            <a:spLocks/>
          </p:cNvSpPr>
          <p:nvPr/>
        </p:nvSpPr>
        <p:spPr>
          <a:xfrm>
            <a:off x="6108720" y="3555834"/>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(e)</a:t>
            </a:r>
          </a:p>
        </p:txBody>
      </p:sp>
      <p:pic>
        <p:nvPicPr>
          <p:cNvPr id="32" name="図 31">
            <a:extLst>
              <a:ext uri="{FF2B5EF4-FFF2-40B4-BE49-F238E27FC236}">
                <a16:creationId xmlns:a16="http://schemas.microsoft.com/office/drawing/2014/main" id="{79FDF05F-DA87-6B08-5F97-DACEC8CC7310}"/>
              </a:ext>
            </a:extLst>
          </p:cNvPr>
          <p:cNvPicPr>
            <a:picLocks noChangeAspect="1"/>
          </p:cNvPicPr>
          <p:nvPr/>
        </p:nvPicPr>
        <p:blipFill>
          <a:blip r:embed="rId4"/>
          <a:stretch>
            <a:fillRect/>
          </a:stretch>
        </p:blipFill>
        <p:spPr>
          <a:xfrm>
            <a:off x="5859501" y="2001370"/>
            <a:ext cx="3012190" cy="1489978"/>
          </a:xfrm>
          <a:prstGeom prst="rect">
            <a:avLst/>
          </a:prstGeom>
          <a:ln>
            <a:solidFill>
              <a:schemeClr val="tx1"/>
            </a:solidFill>
          </a:ln>
        </p:spPr>
      </p:pic>
      <p:sp>
        <p:nvSpPr>
          <p:cNvPr id="7" name="テキスト プレースホルダー 2">
            <a:extLst>
              <a:ext uri="{FF2B5EF4-FFF2-40B4-BE49-F238E27FC236}">
                <a16:creationId xmlns:a16="http://schemas.microsoft.com/office/drawing/2014/main" id="{BE7C5E5D-66C2-2B1C-EC2D-1C52985BF7F7}"/>
              </a:ext>
            </a:extLst>
          </p:cNvPr>
          <p:cNvSpPr txBox="1">
            <a:spLocks/>
          </p:cNvSpPr>
          <p:nvPr/>
        </p:nvSpPr>
        <p:spPr>
          <a:xfrm>
            <a:off x="7255727" y="3476597"/>
            <a:ext cx="1751907" cy="4098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📂取り込みフォルダーを作成し顔写真の画像ファイルを格納します。</a:t>
            </a:r>
            <a:endParaRPr lang="en-US" altLang="ja-JP" sz="1000" dirty="0">
              <a:latin typeface="Meiryo UI" panose="020B0604030504040204" pitchFamily="50" charset="-128"/>
              <a:ea typeface="Meiryo UI" panose="020B0604030504040204" pitchFamily="50" charset="-128"/>
            </a:endParaRPr>
          </a:p>
        </p:txBody>
      </p:sp>
      <p:sp>
        <p:nvSpPr>
          <p:cNvPr id="9" name="テキスト プレースホルダー 2">
            <a:extLst>
              <a:ext uri="{FF2B5EF4-FFF2-40B4-BE49-F238E27FC236}">
                <a16:creationId xmlns:a16="http://schemas.microsoft.com/office/drawing/2014/main" id="{C3671199-CDB8-B720-719D-36C65C7F3EAE}"/>
              </a:ext>
            </a:extLst>
          </p:cNvPr>
          <p:cNvSpPr txBox="1">
            <a:spLocks/>
          </p:cNvSpPr>
          <p:nvPr/>
        </p:nvSpPr>
        <p:spPr>
          <a:xfrm>
            <a:off x="1766198" y="3369558"/>
            <a:ext cx="3437471" cy="497947"/>
          </a:xfrm>
          <a:prstGeom prst="rect">
            <a:avLst/>
          </a:prstGeom>
          <a:solidFill>
            <a:schemeClr val="accent6">
              <a:alpha val="20000"/>
            </a:schemeClr>
          </a:solidFill>
          <a:ln w="28575">
            <a:solidFill>
              <a:schemeClr val="accent6"/>
            </a:solidFill>
            <a:prstDash val="solid"/>
          </a:ln>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000" dirty="0">
                <a:latin typeface="Meiryo UI" panose="020B0604030504040204" pitchFamily="50" charset="-128"/>
                <a:ea typeface="Meiryo UI" panose="020B0604030504040204" pitchFamily="50" charset="-128"/>
              </a:rPr>
              <a:t>⚠️注意事項</a:t>
            </a:r>
            <a:endParaRPr lang="en-US" altLang="ja-JP" sz="1000" dirty="0">
              <a:latin typeface="Meiryo UI" panose="020B0604030504040204" pitchFamily="50" charset="-128"/>
              <a:ea typeface="Meiryo UI" panose="020B0604030504040204" pitchFamily="50" charset="-128"/>
            </a:endParaRPr>
          </a:p>
          <a:p>
            <a:pPr marL="0" indent="0">
              <a:buNone/>
            </a:pPr>
            <a:r>
              <a:rPr lang="ja-JP" altLang="en-US" sz="1000" dirty="0">
                <a:latin typeface="Meiryo UI" panose="020B0604030504040204" pitchFamily="50" charset="-128"/>
                <a:ea typeface="Meiryo UI" panose="020B0604030504040204" pitchFamily="50" charset="-128"/>
              </a:rPr>
              <a:t>　・取得方法に「割当て」指定時は検索条件は利用できません。</a:t>
            </a:r>
            <a:endParaRPr lang="en-US" altLang="ja-JP" sz="1000" dirty="0">
              <a:latin typeface="Meiryo UI" panose="020B0604030504040204" pitchFamily="50" charset="-128"/>
              <a:ea typeface="Meiryo UI" panose="020B0604030504040204" pitchFamily="50" charset="-128"/>
            </a:endParaRPr>
          </a:p>
          <a:p>
            <a:pPr marL="0" indent="0">
              <a:buNone/>
            </a:pPr>
            <a:endParaRPr lang="en-US" altLang="ja-JP" sz="1000" dirty="0">
              <a:latin typeface="Meiryo UI" panose="020B0604030504040204" pitchFamily="50" charset="-128"/>
              <a:ea typeface="Meiryo UI" panose="020B0604030504040204" pitchFamily="50" charset="-128"/>
            </a:endParaRPr>
          </a:p>
        </p:txBody>
      </p:sp>
      <p:sp>
        <p:nvSpPr>
          <p:cNvPr id="6" name="テキスト プレースホルダー 2">
            <a:extLst>
              <a:ext uri="{FF2B5EF4-FFF2-40B4-BE49-F238E27FC236}">
                <a16:creationId xmlns:a16="http://schemas.microsoft.com/office/drawing/2014/main" id="{25EE9081-03DA-EE66-27E4-02C2007A2209}"/>
              </a:ext>
            </a:extLst>
          </p:cNvPr>
          <p:cNvSpPr txBox="1">
            <a:spLocks/>
          </p:cNvSpPr>
          <p:nvPr/>
        </p:nvSpPr>
        <p:spPr>
          <a:xfrm>
            <a:off x="4185348" y="2363936"/>
            <a:ext cx="362489" cy="307494"/>
          </a:xfrm>
          <a:prstGeom prst="rect">
            <a:avLst/>
          </a:prstGeom>
        </p:spPr>
        <p:txBody>
          <a:bodyPr wrap="none"/>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00" b="1" dirty="0">
                <a:solidFill>
                  <a:schemeClr val="accent3"/>
                </a:solidFill>
                <a:latin typeface="Meiryo UI" panose="020B0604030504040204" pitchFamily="50" charset="-128"/>
                <a:ea typeface="Meiryo UI" panose="020B0604030504040204" pitchFamily="50" charset="-128"/>
              </a:rPr>
              <a:t>(b)</a:t>
            </a:r>
          </a:p>
        </p:txBody>
      </p:sp>
      <p:sp>
        <p:nvSpPr>
          <p:cNvPr id="10" name="矢印: 下カーブ 9">
            <a:extLst>
              <a:ext uri="{FF2B5EF4-FFF2-40B4-BE49-F238E27FC236}">
                <a16:creationId xmlns:a16="http://schemas.microsoft.com/office/drawing/2014/main" id="{5774B92C-9B4E-8DC0-F288-D42E450E32C6}"/>
              </a:ext>
            </a:extLst>
          </p:cNvPr>
          <p:cNvSpPr/>
          <p:nvPr/>
        </p:nvSpPr>
        <p:spPr>
          <a:xfrm rot="10800000" flipV="1">
            <a:off x="3705119" y="2030902"/>
            <a:ext cx="3382618" cy="543927"/>
          </a:xfrm>
          <a:prstGeom prst="curvedDownArrow">
            <a:avLst>
              <a:gd name="adj1" fmla="val 25000"/>
              <a:gd name="adj2" fmla="val 91725"/>
              <a:gd name="adj3" fmla="val 38719"/>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252194630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tx2"/>
          </a:solidFill>
        </a:ln>
      </a:spPr>
      <a:bodyPr rtlCol="0" anchor="ctr"/>
      <a:lstStyle>
        <a:defPPr algn="ctr">
          <a:defRPr kumimoji="1"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2715</Words>
  <Application>Microsoft Office PowerPoint</Application>
  <PresentationFormat>画面に合わせる (16:9)</PresentationFormat>
  <Paragraphs>319</Paragraphs>
  <Slides>15</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15</vt:i4>
      </vt:variant>
    </vt:vector>
  </HeadingPairs>
  <TitlesOfParts>
    <vt:vector size="22" baseType="lpstr">
      <vt:lpstr>Meiryo UI</vt:lpstr>
      <vt:lpstr>メイリオ</vt:lpstr>
      <vt:lpstr>游ゴシック</vt:lpstr>
      <vt:lpstr>Arial</vt:lpstr>
      <vt:lpstr>Calibri</vt:lpstr>
      <vt:lpstr>Office ​​テーマ</vt:lpstr>
      <vt:lpstr>1_Office ​​テーマ</vt:lpstr>
      <vt:lpstr>SuperStream-NX 　　画像ファイルの取り込みと管理　　　　　　　　　</vt:lpstr>
      <vt:lpstr>PowerPoint プレゼンテーション</vt:lpstr>
      <vt:lpstr>0１．資料の概要とメリット</vt:lpstr>
      <vt:lpstr>0１．資料の概要とメリット</vt:lpstr>
      <vt:lpstr>0１．資料の概要とメリット</vt:lpstr>
      <vt:lpstr>0２．フォルダー内画像ファイルの一括登録</vt:lpstr>
      <vt:lpstr>0２．フォルダー内画像ファイルの一括登録</vt:lpstr>
      <vt:lpstr>0２．フォルダー内画像ファイルの一括登録</vt:lpstr>
      <vt:lpstr>0３．画像ファイルに紐づける従業員を設定して登録</vt:lpstr>
      <vt:lpstr>0３．画像ファイルに紐づける従業員を設定して登録</vt:lpstr>
      <vt:lpstr>0３．画像ファイルに紐づける従業員を設定して登録</vt:lpstr>
      <vt:lpstr>0４．従業員に紐づける画像ファイルを設定して登録</vt:lpstr>
      <vt:lpstr>0４．従業員に紐づける画像ファイルを設定して登録</vt:lpstr>
      <vt:lpstr>0４．従業員に紐づける画像ファイルを設定して登録</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2025-09-02T06:04:07Z</dcterms:created>
  <dcterms:modified xsi:type="dcterms:W3CDTF">2026-05-14T01:58:12Z</dcterms:modified>
</cp:coreProperties>
</file>