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0"/>
  </p:notesMasterIdLst>
  <p:handoutMasterIdLst>
    <p:handoutMasterId r:id="rId21"/>
  </p:handoutMasterIdLst>
  <p:sldIdLst>
    <p:sldId id="363" r:id="rId5"/>
    <p:sldId id="266" r:id="rId6"/>
    <p:sldId id="270" r:id="rId7"/>
    <p:sldId id="301" r:id="rId8"/>
    <p:sldId id="300" r:id="rId9"/>
    <p:sldId id="285" r:id="rId10"/>
    <p:sldId id="294" r:id="rId11"/>
    <p:sldId id="293" r:id="rId12"/>
    <p:sldId id="302" r:id="rId13"/>
    <p:sldId id="390" r:id="rId14"/>
    <p:sldId id="391" r:id="rId15"/>
    <p:sldId id="286" r:id="rId16"/>
    <p:sldId id="303" r:id="rId17"/>
    <p:sldId id="288" r:id="rId18"/>
    <p:sldId id="389" r:id="rId19"/>
  </p:sldIdLst>
  <p:sldSz cx="6858000" cy="9144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0"/>
    <a:srgbClr val="EE7B48"/>
    <a:srgbClr val="FF66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99" autoAdjust="0"/>
    <p:restoredTop sz="96196" autoAdjust="0"/>
  </p:normalViewPr>
  <p:slideViewPr>
    <p:cSldViewPr>
      <p:cViewPr varScale="1">
        <p:scale>
          <a:sx n="93" d="100"/>
          <a:sy n="93" d="100"/>
        </p:scale>
        <p:origin x="3132" y="66"/>
      </p:cViewPr>
      <p:guideLst>
        <p:guide orient="horz" pos="2880"/>
        <p:guide pos="216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128" d="100"/>
          <a:sy n="128" d="100"/>
        </p:scale>
        <p:origin x="1764" y="1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4276255" cy="337059"/>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5587733" y="1"/>
            <a:ext cx="4276254" cy="337059"/>
          </a:xfrm>
          <a:prstGeom prst="rect">
            <a:avLst/>
          </a:prstGeom>
        </p:spPr>
        <p:txBody>
          <a:bodyPr vert="horz" lIns="91440" tIns="45720" rIns="91440" bIns="45720" rtlCol="0"/>
          <a:lstStyle>
            <a:lvl1pPr algn="r">
              <a:defRPr sz="1200"/>
            </a:lvl1pPr>
          </a:lstStyle>
          <a:p>
            <a:r>
              <a:rPr kumimoji="1" lang="en-US" altLang="ja-JP" dirty="0"/>
              <a:t>2014/2/10</a:t>
            </a:r>
            <a:endParaRPr kumimoji="1" lang="ja-JP" altLang="en-US" dirty="0"/>
          </a:p>
        </p:txBody>
      </p:sp>
      <p:sp>
        <p:nvSpPr>
          <p:cNvPr id="4" name="フッター プレースホルダ 3"/>
          <p:cNvSpPr>
            <a:spLocks noGrp="1"/>
          </p:cNvSpPr>
          <p:nvPr>
            <p:ph type="ftr" sz="quarter" idx="2"/>
          </p:nvPr>
        </p:nvSpPr>
        <p:spPr>
          <a:xfrm>
            <a:off x="1" y="6397620"/>
            <a:ext cx="4276255" cy="337059"/>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5587733" y="6397620"/>
            <a:ext cx="4276254" cy="337059"/>
          </a:xfrm>
          <a:prstGeom prst="rect">
            <a:avLst/>
          </a:prstGeom>
        </p:spPr>
        <p:txBody>
          <a:bodyPr vert="horz" lIns="91440" tIns="45720" rIns="91440" bIns="45720" rtlCol="0" anchor="b"/>
          <a:lstStyle>
            <a:lvl1pPr algn="r">
              <a:defRPr sz="1200"/>
            </a:lvl1pPr>
          </a:lstStyle>
          <a:p>
            <a:fld id="{90DCF449-9CB9-4CD9-BC87-AD42B397E198}" type="slidenum">
              <a:rPr kumimoji="1" lang="ja-JP" altLang="en-US" smtClean="0"/>
              <a:pPr/>
              <a:t>‹#›</a:t>
            </a:fld>
            <a:endParaRPr kumimoji="1" lang="ja-JP"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4276255" cy="337059"/>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5587733" y="1"/>
            <a:ext cx="4276254" cy="337059"/>
          </a:xfrm>
          <a:prstGeom prst="rect">
            <a:avLst/>
          </a:prstGeom>
        </p:spPr>
        <p:txBody>
          <a:bodyPr vert="horz" lIns="91440" tIns="45720" rIns="91440" bIns="45720" rtlCol="0"/>
          <a:lstStyle>
            <a:lvl1pPr algn="r">
              <a:defRPr sz="1200"/>
            </a:lvl1pPr>
          </a:lstStyle>
          <a:p>
            <a:r>
              <a:rPr kumimoji="1" lang="en-US" altLang="ja-JP" dirty="0"/>
              <a:t>2014/2/10</a:t>
            </a:r>
            <a:endParaRPr kumimoji="1" lang="ja-JP" altLang="en-US" dirty="0"/>
          </a:p>
        </p:txBody>
      </p:sp>
      <p:sp>
        <p:nvSpPr>
          <p:cNvPr id="4" name="スライド イメージ プレースホルダ 3"/>
          <p:cNvSpPr>
            <a:spLocks noGrp="1" noRot="1" noChangeAspect="1"/>
          </p:cNvSpPr>
          <p:nvPr>
            <p:ph type="sldImg" idx="2"/>
          </p:nvPr>
        </p:nvSpPr>
        <p:spPr>
          <a:xfrm>
            <a:off x="3984625" y="504825"/>
            <a:ext cx="1897063" cy="25273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985934" y="3199352"/>
            <a:ext cx="7894446" cy="3031364"/>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1" y="6397620"/>
            <a:ext cx="4276255" cy="337059"/>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5587733" y="6397620"/>
            <a:ext cx="4276254" cy="337059"/>
          </a:xfrm>
          <a:prstGeom prst="rect">
            <a:avLst/>
          </a:prstGeom>
        </p:spPr>
        <p:txBody>
          <a:bodyPr vert="horz" lIns="91440" tIns="45720" rIns="91440" bIns="45720" rtlCol="0" anchor="b"/>
          <a:lstStyle>
            <a:lvl1pPr algn="r">
              <a:defRPr sz="1200"/>
            </a:lvl1pPr>
          </a:lstStyle>
          <a:p>
            <a:fld id="{AEA784F4-6DCA-41F2-9728-698B9E801D2D}"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r>
              <a:rPr kumimoji="1" lang="en-US" altLang="ja-JP"/>
              <a:t>2014/2/10</a:t>
            </a:r>
            <a:endParaRPr kumimoji="1" lang="ja-JP" altLang="en-US" dirty="0"/>
          </a:p>
        </p:txBody>
      </p:sp>
      <p:sp>
        <p:nvSpPr>
          <p:cNvPr id="5" name="スライド番号プレースホルダ 4"/>
          <p:cNvSpPr>
            <a:spLocks noGrp="1"/>
          </p:cNvSpPr>
          <p:nvPr>
            <p:ph type="sldNum" sz="quarter" idx="11"/>
          </p:nvPr>
        </p:nvSpPr>
        <p:spPr/>
        <p:txBody>
          <a:bodyPr/>
          <a:lstStyle/>
          <a:p>
            <a:fld id="{AEA784F4-6DCA-41F2-9728-698B9E801D2D}" type="slidenum">
              <a:rPr kumimoji="1" lang="ja-JP" altLang="en-US" smtClean="0"/>
              <a:pPr/>
              <a:t>2</a:t>
            </a:fld>
            <a:endParaRPr kumimoji="1"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r>
              <a:rPr kumimoji="1" lang="en-US" altLang="ja-JP"/>
              <a:t>2014/2/10</a:t>
            </a:r>
            <a:endParaRPr kumimoji="1" lang="ja-JP" altLang="en-US" dirty="0"/>
          </a:p>
        </p:txBody>
      </p:sp>
      <p:sp>
        <p:nvSpPr>
          <p:cNvPr id="5" name="スライド番号プレースホルダ 4"/>
          <p:cNvSpPr>
            <a:spLocks noGrp="1"/>
          </p:cNvSpPr>
          <p:nvPr>
            <p:ph type="sldNum" sz="quarter" idx="11"/>
          </p:nvPr>
        </p:nvSpPr>
        <p:spPr/>
        <p:txBody>
          <a:bodyPr/>
          <a:lstStyle/>
          <a:p>
            <a:fld id="{AEA784F4-6DCA-41F2-9728-698B9E801D2D}" type="slidenum">
              <a:rPr kumimoji="1" lang="ja-JP" altLang="en-US" smtClean="0"/>
              <a:pPr/>
              <a:t>3</a:t>
            </a:fld>
            <a:endParaRPr kumimoji="1"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2014/2/10</a:t>
            </a:r>
            <a:endParaRPr kumimoji="1" lang="ja-JP" altLang="en-US" dirty="0"/>
          </a:p>
        </p:txBody>
      </p:sp>
      <p:sp>
        <p:nvSpPr>
          <p:cNvPr id="5" name="スライド番号プレースホルダー 4"/>
          <p:cNvSpPr>
            <a:spLocks noGrp="1"/>
          </p:cNvSpPr>
          <p:nvPr>
            <p:ph type="sldNum" sz="quarter" idx="5"/>
          </p:nvPr>
        </p:nvSpPr>
        <p:spPr/>
        <p:txBody>
          <a:bodyPr/>
          <a:lstStyle/>
          <a:p>
            <a:fld id="{AEA784F4-6DCA-41F2-9728-698B9E801D2D}" type="slidenum">
              <a:rPr kumimoji="1" lang="ja-JP" altLang="en-US" smtClean="0"/>
              <a:pPr/>
              <a:t>5</a:t>
            </a:fld>
            <a:endParaRPr kumimoji="1" lang="ja-JP" altLang="en-US" dirty="0"/>
          </a:p>
        </p:txBody>
      </p:sp>
    </p:spTree>
    <p:extLst>
      <p:ext uri="{BB962C8B-B14F-4D97-AF65-F5344CB8AC3E}">
        <p14:creationId xmlns:p14="http://schemas.microsoft.com/office/powerpoint/2010/main" val="41577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r>
              <a:rPr kumimoji="1" lang="en-US" altLang="ja-JP" dirty="0"/>
              <a:t>2014/2/13</a:t>
            </a:r>
            <a:r>
              <a:rPr kumimoji="1" lang="ja-JP" altLang="en-US" dirty="0"/>
              <a:t>（木）</a:t>
            </a:r>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6B65D81E-1C54-4341-B02B-FCAEC532A474}"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r>
              <a:rPr kumimoji="1" lang="en-US" altLang="ja-JP" dirty="0"/>
              <a:t>2014/2/13</a:t>
            </a:r>
            <a:r>
              <a:rPr kumimoji="1" lang="ja-JP" altLang="en-US" dirty="0"/>
              <a:t>（木）</a:t>
            </a:r>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6B65D81E-1C54-4341-B02B-FCAEC532A474}"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r>
              <a:rPr kumimoji="1" lang="en-US" altLang="ja-JP" dirty="0"/>
              <a:t>2014/2/13</a:t>
            </a:r>
            <a:r>
              <a:rPr kumimoji="1" lang="ja-JP" altLang="en-US" dirty="0"/>
              <a:t>（木）</a:t>
            </a:r>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6B65D81E-1C54-4341-B02B-FCAEC532A474}"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r>
              <a:rPr kumimoji="1" lang="en-US" altLang="ja-JP" dirty="0"/>
              <a:t>2014/2/13</a:t>
            </a:r>
            <a:r>
              <a:rPr kumimoji="1" lang="ja-JP" altLang="en-US" dirty="0"/>
              <a:t>（木）</a:t>
            </a:r>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6B65D81E-1C54-4341-B02B-FCAEC532A474}"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r>
              <a:rPr kumimoji="1" lang="en-US" altLang="ja-JP" dirty="0"/>
              <a:t>2014/2/13</a:t>
            </a:r>
            <a:r>
              <a:rPr kumimoji="1" lang="ja-JP" altLang="en-US" dirty="0"/>
              <a:t>（木）</a:t>
            </a:r>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6B65D81E-1C54-4341-B02B-FCAEC532A474}"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r>
              <a:rPr kumimoji="1" lang="en-US" altLang="ja-JP" dirty="0"/>
              <a:t>2014/2/13</a:t>
            </a:r>
            <a:r>
              <a:rPr kumimoji="1" lang="ja-JP" altLang="en-US" dirty="0"/>
              <a:t>（木）</a:t>
            </a:r>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6B65D81E-1C54-4341-B02B-FCAEC532A474}"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092F1FD-B619-3D7E-441A-7BFD2E8F072A}"/>
              </a:ext>
            </a:extLst>
          </p:cNvPr>
          <p:cNvSpPr txBox="1"/>
          <p:nvPr userDrawn="1"/>
        </p:nvSpPr>
        <p:spPr>
          <a:xfrm>
            <a:off x="12599" y="107504"/>
            <a:ext cx="6832801" cy="307777"/>
          </a:xfrm>
          <a:prstGeom prst="rect">
            <a:avLst/>
          </a:prstGeom>
          <a:noFill/>
        </p:spPr>
        <p:txBody>
          <a:bodyPr wrap="square" rtlCol="0" anchor="ctr">
            <a:spAutoFit/>
          </a:bodyPr>
          <a:lstStyle/>
          <a:p>
            <a:pPr algn="ctr"/>
            <a:r>
              <a:rPr lang="en-US" altLang="ja-JP" sz="1400" dirty="0">
                <a:latin typeface="メイリオ" pitchFamily="50" charset="-128"/>
                <a:ea typeface="メイリオ" pitchFamily="50" charset="-128"/>
                <a:cs typeface="メイリオ" pitchFamily="50" charset="-128"/>
              </a:rPr>
              <a:t>SuperStream-NX</a:t>
            </a:r>
            <a:r>
              <a:rPr kumimoji="1" lang="en-US" altLang="ja-JP" sz="1400" baseline="0" dirty="0">
                <a:latin typeface="メイリオ" pitchFamily="50" charset="-128"/>
                <a:ea typeface="メイリオ" pitchFamily="50" charset="-128"/>
                <a:cs typeface="メイリオ" pitchFamily="50" charset="-128"/>
              </a:rPr>
              <a:t> </a:t>
            </a:r>
            <a:r>
              <a:rPr kumimoji="1" lang="ja-JP" altLang="en-US" sz="1400" baseline="0" dirty="0">
                <a:latin typeface="メイリオ" pitchFamily="50" charset="-128"/>
                <a:ea typeface="メイリオ" pitchFamily="50" charset="-128"/>
                <a:cs typeface="メイリオ" pitchFamily="50" charset="-128"/>
              </a:rPr>
              <a:t>簡易デモシナリオ</a:t>
            </a:r>
            <a:r>
              <a:rPr kumimoji="1" lang="en-US" altLang="ja-JP" sz="1400" baseline="0" dirty="0">
                <a:latin typeface="メイリオ" pitchFamily="50" charset="-128"/>
                <a:ea typeface="メイリオ" pitchFamily="50" charset="-128"/>
                <a:cs typeface="メイリオ" pitchFamily="50" charset="-128"/>
              </a:rPr>
              <a:t>(</a:t>
            </a:r>
            <a:r>
              <a:rPr kumimoji="1" lang="ja-JP" altLang="en-US" sz="1400" baseline="0" dirty="0">
                <a:latin typeface="メイリオ" pitchFamily="50" charset="-128"/>
                <a:ea typeface="メイリオ" pitchFamily="50" charset="-128"/>
                <a:cs typeface="メイリオ" pitchFamily="50" charset="-128"/>
              </a:rPr>
              <a:t>人事・給与</a:t>
            </a:r>
            <a:r>
              <a:rPr kumimoji="1" lang="en-US" altLang="ja-JP" sz="1400" baseline="0" dirty="0">
                <a:latin typeface="メイリオ" pitchFamily="50" charset="-128"/>
                <a:ea typeface="メイリオ" pitchFamily="50" charset="-128"/>
                <a:cs typeface="メイリオ" pitchFamily="50" charset="-128"/>
              </a:rPr>
              <a:t>)</a:t>
            </a:r>
            <a:endParaRPr lang="en-US" altLang="ja-JP" sz="1400" dirty="0">
              <a:latin typeface="メイリオ" pitchFamily="50" charset="-128"/>
              <a:ea typeface="メイリオ" pitchFamily="50" charset="-128"/>
              <a:cs typeface="メイリオ" pitchFamily="50" charset="-128"/>
            </a:endParaRPr>
          </a:p>
        </p:txBody>
      </p:sp>
      <p:sp>
        <p:nvSpPr>
          <p:cNvPr id="6" name="正方形/長方形 5"/>
          <p:cNvSpPr/>
          <p:nvPr userDrawn="1"/>
        </p:nvSpPr>
        <p:spPr>
          <a:xfrm>
            <a:off x="0" y="8748464"/>
            <a:ext cx="5517232" cy="144016"/>
          </a:xfrm>
          <a:prstGeom prst="rect">
            <a:avLst/>
          </a:prstGeom>
          <a:solidFill>
            <a:srgbClr val="EE7B48"/>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cxnSp>
        <p:nvCxnSpPr>
          <p:cNvPr id="7" name="直線コネクタ 6"/>
          <p:cNvCxnSpPr/>
          <p:nvPr userDrawn="1"/>
        </p:nvCxnSpPr>
        <p:spPr>
          <a:xfrm>
            <a:off x="-23750" y="408169"/>
            <a:ext cx="68580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userDrawn="1"/>
        </p:nvCxnSpPr>
        <p:spPr>
          <a:xfrm>
            <a:off x="-27384" y="480177"/>
            <a:ext cx="685800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userDrawn="1"/>
        </p:nvSpPr>
        <p:spPr>
          <a:xfrm>
            <a:off x="6165304" y="179512"/>
            <a:ext cx="718466" cy="230832"/>
          </a:xfrm>
          <a:prstGeom prst="rect">
            <a:avLst/>
          </a:prstGeom>
          <a:noFill/>
        </p:spPr>
        <p:txBody>
          <a:bodyPr wrap="none" rtlCol="0">
            <a:spAutoFit/>
          </a:bodyPr>
          <a:lstStyle/>
          <a:p>
            <a:pPr algn="r"/>
            <a:r>
              <a:rPr kumimoji="1" lang="en-US" altLang="ja-JP" sz="900" dirty="0">
                <a:latin typeface="メイリオ" pitchFamily="50" charset="-128"/>
                <a:ea typeface="メイリオ" pitchFamily="50" charset="-128"/>
                <a:cs typeface="メイリオ" pitchFamily="50" charset="-128"/>
              </a:rPr>
              <a:t>Ver.2.8</a:t>
            </a:r>
            <a:r>
              <a:rPr kumimoji="1" lang="ja-JP" altLang="en-US" sz="900" dirty="0">
                <a:latin typeface="メイリオ" pitchFamily="50" charset="-128"/>
                <a:ea typeface="メイリオ" pitchFamily="50" charset="-128"/>
                <a:cs typeface="メイリオ" pitchFamily="50" charset="-128"/>
              </a:rPr>
              <a:t>　</a:t>
            </a:r>
          </a:p>
        </p:txBody>
      </p:sp>
      <p:sp>
        <p:nvSpPr>
          <p:cNvPr id="11" name="スライド番号プレースホルダ 5"/>
          <p:cNvSpPr>
            <a:spLocks noGrp="1"/>
          </p:cNvSpPr>
          <p:nvPr>
            <p:ph type="sldNum" sz="quarter" idx="12"/>
          </p:nvPr>
        </p:nvSpPr>
        <p:spPr>
          <a:xfrm>
            <a:off x="2132856" y="8876227"/>
            <a:ext cx="1600200" cy="288032"/>
          </a:xfrm>
        </p:spPr>
        <p:txBody>
          <a:bodyPr/>
          <a:lstStyle/>
          <a:p>
            <a:fld id="{6B65D81E-1C54-4341-B02B-FCAEC532A474}" type="slidenum">
              <a:rPr kumimoji="1" lang="ja-JP" altLang="en-US" smtClean="0"/>
              <a:pPr/>
              <a:t>‹#›</a:t>
            </a:fld>
            <a:endParaRPr kumimoji="1" lang="ja-JP" altLang="en-US" dirty="0"/>
          </a:p>
        </p:txBody>
      </p:sp>
      <p:pic>
        <p:nvPicPr>
          <p:cNvPr id="12" name="図 11" descr="SuperStream_透過_BL.jpg"/>
          <p:cNvPicPr>
            <a:picLocks noChangeAspect="1"/>
          </p:cNvPicPr>
          <p:nvPr userDrawn="1"/>
        </p:nvPicPr>
        <p:blipFill>
          <a:blip r:embed="rId2" cstate="print"/>
          <a:stretch>
            <a:fillRect/>
          </a:stretch>
        </p:blipFill>
        <p:spPr>
          <a:xfrm>
            <a:off x="5324475" y="8633271"/>
            <a:ext cx="1524000" cy="355600"/>
          </a:xfrm>
          <a:prstGeom prst="rect">
            <a:avLst/>
          </a:prstGeom>
        </p:spPr>
      </p:pic>
    </p:spTree>
  </p:cSld>
  <p:clrMapOvr>
    <a:masterClrMapping/>
  </p:clrMapOvr>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dirty="0"/>
              <a:t>2014/2/13</a:t>
            </a:r>
            <a:r>
              <a:rPr kumimoji="1" lang="ja-JP" altLang="en-US" dirty="0"/>
              <a:t>（木）</a:t>
            </a:r>
          </a:p>
        </p:txBody>
      </p:sp>
      <p:sp>
        <p:nvSpPr>
          <p:cNvPr id="5" name="フッター プレースホルダ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B65D81E-1C54-4341-B02B-FCAEC532A474}"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8.png"/><Relationship Id="rId7"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9.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548680" y="7236296"/>
            <a:ext cx="5688632"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移行デモシナリオ</a:t>
            </a:r>
          </a:p>
        </p:txBody>
      </p:sp>
      <p:sp>
        <p:nvSpPr>
          <p:cNvPr id="16" name="テキスト ボックス 15"/>
          <p:cNvSpPr txBox="1"/>
          <p:nvPr/>
        </p:nvSpPr>
        <p:spPr>
          <a:xfrm>
            <a:off x="692696" y="7882627"/>
            <a:ext cx="5472607"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2020-08-01</a:t>
            </a:r>
            <a:r>
              <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版</a:t>
            </a:r>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44" y="2411760"/>
            <a:ext cx="2996952" cy="573846"/>
          </a:xfrm>
          <a:prstGeom prst="rect">
            <a:avLst/>
          </a:prstGeom>
        </p:spPr>
      </p:pic>
      <p:sp>
        <p:nvSpPr>
          <p:cNvPr id="22" name="正方形/長方形 21"/>
          <p:cNvSpPr/>
          <p:nvPr/>
        </p:nvSpPr>
        <p:spPr>
          <a:xfrm>
            <a:off x="432048" y="3037767"/>
            <a:ext cx="2960948" cy="94073"/>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1052736" y="3307794"/>
            <a:ext cx="1800200"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メイリオ" panose="020B0604030504040204" pitchFamily="50" charset="-128"/>
                <a:ea typeface="メイリオ" panose="020B0604030504040204" pitchFamily="50" charset="-128"/>
              </a:rPr>
              <a:t>人事・給与</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p>
        </p:txBody>
      </p:sp>
      <p:sp>
        <p:nvSpPr>
          <p:cNvPr id="31" name="正方形/長方形 30"/>
          <p:cNvSpPr/>
          <p:nvPr/>
        </p:nvSpPr>
        <p:spPr>
          <a:xfrm>
            <a:off x="188640" y="7020272"/>
            <a:ext cx="6408712" cy="1728192"/>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2" name="フリーフォーム 31"/>
          <p:cNvSpPr/>
          <p:nvPr/>
        </p:nvSpPr>
        <p:spPr>
          <a:xfrm>
            <a:off x="137160" y="5118618"/>
            <a:ext cx="6515100" cy="784479"/>
          </a:xfrm>
          <a:custGeom>
            <a:avLst/>
            <a:gdLst>
              <a:gd name="connsiteX0" fmla="*/ 0 w 6515100"/>
              <a:gd name="connsiteY0" fmla="*/ 356352 h 784479"/>
              <a:gd name="connsiteX1" fmla="*/ 1520190 w 6515100"/>
              <a:gd name="connsiteY1" fmla="*/ 13452 h 784479"/>
              <a:gd name="connsiteX2" fmla="*/ 4743450 w 6515100"/>
              <a:gd name="connsiteY2" fmla="*/ 767832 h 784479"/>
              <a:gd name="connsiteX3" fmla="*/ 6515100 w 6515100"/>
              <a:gd name="connsiteY3" fmla="*/ 527802 h 784479"/>
            </a:gdLst>
            <a:ahLst/>
            <a:cxnLst>
              <a:cxn ang="0">
                <a:pos x="connsiteX0" y="connsiteY0"/>
              </a:cxn>
              <a:cxn ang="0">
                <a:pos x="connsiteX1" y="connsiteY1"/>
              </a:cxn>
              <a:cxn ang="0">
                <a:pos x="connsiteX2" y="connsiteY2"/>
              </a:cxn>
              <a:cxn ang="0">
                <a:pos x="connsiteX3" y="connsiteY3"/>
              </a:cxn>
            </a:cxnLst>
            <a:rect l="l" t="t" r="r" b="b"/>
            <a:pathLst>
              <a:path w="6515100" h="784479">
                <a:moveTo>
                  <a:pt x="0" y="356352"/>
                </a:moveTo>
                <a:cubicBezTo>
                  <a:pt x="364807" y="150612"/>
                  <a:pt x="729615" y="-55128"/>
                  <a:pt x="1520190" y="13452"/>
                </a:cubicBezTo>
                <a:cubicBezTo>
                  <a:pt x="2310765" y="82032"/>
                  <a:pt x="3910965" y="682107"/>
                  <a:pt x="4743450" y="767832"/>
                </a:cubicBezTo>
                <a:cubicBezTo>
                  <a:pt x="5575935" y="853557"/>
                  <a:pt x="6256020" y="583047"/>
                  <a:pt x="6515100" y="527802"/>
                </a:cubicBezTo>
              </a:path>
            </a:pathLst>
          </a:custGeom>
          <a:noFill/>
          <a:ln>
            <a:solidFill>
              <a:srgbClr val="EE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4" name="正方形/長方形 33"/>
          <p:cNvSpPr/>
          <p:nvPr/>
        </p:nvSpPr>
        <p:spPr>
          <a:xfrm>
            <a:off x="260648" y="6948264"/>
            <a:ext cx="6264696" cy="172819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60648" y="323528"/>
            <a:ext cx="6264696" cy="6696744"/>
          </a:xfrm>
          <a:prstGeom prst="rect">
            <a:avLst/>
          </a:prstGeom>
          <a:noFill/>
          <a:ln w="38100">
            <a:solidFill>
              <a:srgbClr val="EE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5" name="テキスト ボックス 34"/>
          <p:cNvSpPr txBox="1"/>
          <p:nvPr/>
        </p:nvSpPr>
        <p:spPr>
          <a:xfrm>
            <a:off x="2348880" y="7263879"/>
            <a:ext cx="4032448"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簡易デモシナリオ</a:t>
            </a:r>
          </a:p>
        </p:txBody>
      </p:sp>
      <p:sp>
        <p:nvSpPr>
          <p:cNvPr id="29" name="テキスト ボックス 28"/>
          <p:cNvSpPr txBox="1"/>
          <p:nvPr/>
        </p:nvSpPr>
        <p:spPr>
          <a:xfrm>
            <a:off x="3717032" y="7884368"/>
            <a:ext cx="2628292"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2025-06-01</a:t>
            </a:r>
            <a:r>
              <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版</a:t>
            </a:r>
          </a:p>
        </p:txBody>
      </p:sp>
    </p:spTree>
    <p:extLst>
      <p:ext uri="{BB962C8B-B14F-4D97-AF65-F5344CB8AC3E}">
        <p14:creationId xmlns:p14="http://schemas.microsoft.com/office/powerpoint/2010/main" val="1013838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6B65D81E-1C54-4341-B02B-FCAEC532A474}" type="slidenum">
              <a:rPr kumimoji="1" lang="ja-JP" altLang="en-US" smtClean="0"/>
              <a:pPr/>
              <a:t>10</a:t>
            </a:fld>
            <a:endParaRPr kumimoji="1" lang="ja-JP" altLang="en-US" dirty="0"/>
          </a:p>
        </p:txBody>
      </p:sp>
      <p:sp>
        <p:nvSpPr>
          <p:cNvPr id="3" name="正方形/長方形 2"/>
          <p:cNvSpPr/>
          <p:nvPr/>
        </p:nvSpPr>
        <p:spPr>
          <a:xfrm>
            <a:off x="116632" y="611560"/>
            <a:ext cx="6624736" cy="360040"/>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latin typeface="メイリオ" pitchFamily="50" charset="-128"/>
                <a:ea typeface="メイリオ" pitchFamily="50" charset="-128"/>
                <a:cs typeface="メイリオ" pitchFamily="50" charset="-128"/>
              </a:rPr>
              <a:t>PowerPoint</a:t>
            </a:r>
            <a:r>
              <a:rPr lang="ja-JP" altLang="en-US" sz="1600" b="1" dirty="0">
                <a:latin typeface="メイリオ" pitchFamily="50" charset="-128"/>
                <a:ea typeface="メイリオ" pitchFamily="50" charset="-128"/>
                <a:cs typeface="メイリオ" pitchFamily="50" charset="-128"/>
              </a:rPr>
              <a:t>で</a:t>
            </a:r>
            <a:r>
              <a:rPr lang="en-US" altLang="ja-JP" sz="1600" b="1" dirty="0">
                <a:latin typeface="メイリオ" pitchFamily="50" charset="-128"/>
                <a:ea typeface="メイリオ" pitchFamily="50" charset="-128"/>
                <a:cs typeface="メイリオ" pitchFamily="50" charset="-128"/>
              </a:rPr>
              <a:t>SuperStream-NX</a:t>
            </a:r>
            <a:r>
              <a:rPr lang="ja-JP" altLang="en-US" sz="1600" b="1" dirty="0">
                <a:latin typeface="メイリオ" pitchFamily="50" charset="-128"/>
                <a:ea typeface="メイリオ" pitchFamily="50" charset="-128"/>
                <a:cs typeface="メイリオ" pitchFamily="50" charset="-128"/>
              </a:rPr>
              <a:t>給与管理の仕組み説明</a:t>
            </a:r>
            <a:endParaRPr kumimoji="1" lang="ja-JP" altLang="en-US" sz="1600" b="1" dirty="0">
              <a:latin typeface="メイリオ" pitchFamily="50" charset="-128"/>
              <a:ea typeface="メイリオ" pitchFamily="50" charset="-128"/>
              <a:cs typeface="メイリオ" pitchFamily="50" charset="-128"/>
            </a:endParaRPr>
          </a:p>
        </p:txBody>
      </p:sp>
      <p:sp>
        <p:nvSpPr>
          <p:cNvPr id="6" name="角丸四角形 5"/>
          <p:cNvSpPr/>
          <p:nvPr/>
        </p:nvSpPr>
        <p:spPr>
          <a:xfrm>
            <a:off x="222610" y="4193376"/>
            <a:ext cx="1872208" cy="360040"/>
          </a:xfrm>
          <a:prstGeom prst="round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itchFamily="50" charset="-128"/>
                <a:ea typeface="メイリオ" pitchFamily="50" charset="-128"/>
                <a:cs typeface="メイリオ" pitchFamily="50" charset="-128"/>
              </a:rPr>
              <a:t>説明シナリオ</a:t>
            </a:r>
          </a:p>
        </p:txBody>
      </p:sp>
      <p:sp>
        <p:nvSpPr>
          <p:cNvPr id="22" name="テキスト ボックス 21"/>
          <p:cNvSpPr txBox="1"/>
          <p:nvPr/>
        </p:nvSpPr>
        <p:spPr>
          <a:xfrm>
            <a:off x="116632" y="4638779"/>
            <a:ext cx="6840760" cy="1877437"/>
          </a:xfrm>
          <a:prstGeom prst="rect">
            <a:avLst/>
          </a:prstGeom>
          <a:noFill/>
        </p:spPr>
        <p:txBody>
          <a:bodyPr wrap="square" rtlCol="0">
            <a:spAutoFit/>
          </a:bodyPr>
          <a:lstStyle/>
          <a:p>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続いて給与管理機能のご紹介です。</a:t>
            </a:r>
            <a:r>
              <a:rPr lang="ja-JP" altLang="en-US" sz="1100" dirty="0">
                <a:latin typeface="メイリオ" pitchFamily="50" charset="-128"/>
                <a:ea typeface="メイリオ" pitchFamily="50" charset="-128"/>
                <a:cs typeface="メイリオ" pitchFamily="50" charset="-128"/>
              </a:rPr>
              <a:t>まず</a:t>
            </a:r>
            <a:r>
              <a:rPr lang="en-US" altLang="ja-JP" sz="1100" dirty="0">
                <a:latin typeface="メイリオ" pitchFamily="50" charset="-128"/>
                <a:ea typeface="メイリオ" pitchFamily="50" charset="-128"/>
                <a:cs typeface="メイリオ" pitchFamily="50" charset="-128"/>
              </a:rPr>
              <a:t>PowerPoint</a:t>
            </a:r>
            <a:r>
              <a:rPr lang="ja-JP" altLang="en-US" sz="1100" dirty="0">
                <a:latin typeface="メイリオ" pitchFamily="50" charset="-128"/>
                <a:ea typeface="メイリオ" pitchFamily="50" charset="-128"/>
                <a:cs typeface="メイリオ" pitchFamily="50" charset="-128"/>
              </a:rPr>
              <a:t>でご紹介いたします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給与計算は人事情報と連動し、その方の身分に合った給与金額を自動算出します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例えば、アルバイトだった方が正社員になった場合、アルバイト時代はアルバイトの計算式</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を基に給与金額が決まってましたが、正社員として給与管理に従業員データを連携することで</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自動的に正社員用の計算式が適用され、身分に合った給与金額を算出可能です</a:t>
            </a:r>
            <a:endParaRPr lang="en-US" altLang="ja-JP" sz="1200" dirty="0">
              <a:latin typeface="メイリオ" pitchFamily="50" charset="-128"/>
              <a:ea typeface="メイリオ" pitchFamily="50" charset="-128"/>
              <a:cs typeface="メイリオ" pitchFamily="50" charset="-128"/>
            </a:endParaRPr>
          </a:p>
          <a:p>
            <a:r>
              <a:rPr kumimoji="1" lang="ja-JP" altLang="en-US" sz="1000" dirty="0">
                <a:solidFill>
                  <a:srgbClr val="00B050"/>
                </a:solidFill>
                <a:latin typeface="メイリオ" pitchFamily="50" charset="-128"/>
                <a:ea typeface="メイリオ" pitchFamily="50" charset="-128"/>
                <a:cs typeface="メイリオ" pitchFamily="50" charset="-128"/>
              </a:rPr>
              <a:t>★</a:t>
            </a:r>
            <a:r>
              <a:rPr lang="ja-JP" altLang="en-US" sz="1000" dirty="0">
                <a:solidFill>
                  <a:srgbClr val="00B050"/>
                </a:solidFill>
                <a:latin typeface="メイリオ" pitchFamily="50" charset="-128"/>
                <a:ea typeface="メイリオ" pitchFamily="50" charset="-128"/>
                <a:cs typeface="メイリオ" pitchFamily="50" charset="-128"/>
              </a:rPr>
              <a:t>操作･･･</a:t>
            </a:r>
            <a:r>
              <a:rPr lang="en-US" altLang="ja-JP" sz="1000" dirty="0">
                <a:solidFill>
                  <a:srgbClr val="00B050"/>
                </a:solidFill>
                <a:latin typeface="メイリオ" pitchFamily="50" charset="-128"/>
                <a:ea typeface="メイリオ" pitchFamily="50" charset="-128"/>
                <a:cs typeface="メイリオ" pitchFamily="50" charset="-128"/>
              </a:rPr>
              <a:t>SuperStream-NX </a:t>
            </a:r>
            <a:r>
              <a:rPr lang="ja-JP" altLang="en-US" sz="1000" dirty="0">
                <a:solidFill>
                  <a:srgbClr val="00B050"/>
                </a:solidFill>
                <a:latin typeface="メイリオ" pitchFamily="50" charset="-128"/>
                <a:ea typeface="メイリオ" pitchFamily="50" charset="-128"/>
                <a:cs typeface="メイリオ" pitchFamily="50" charset="-128"/>
              </a:rPr>
              <a:t>人事給与ソリューションご紹介資料</a:t>
            </a:r>
            <a:r>
              <a:rPr lang="en-US" altLang="ja-JP" sz="1000" dirty="0">
                <a:solidFill>
                  <a:srgbClr val="00B050"/>
                </a:solidFill>
                <a:latin typeface="メイリオ" pitchFamily="50" charset="-128"/>
                <a:ea typeface="メイリオ" pitchFamily="50" charset="-128"/>
                <a:cs typeface="メイリオ" pitchFamily="50" charset="-128"/>
              </a:rPr>
              <a:t>(</a:t>
            </a:r>
            <a:r>
              <a:rPr lang="ja-JP" altLang="en-US" sz="1000" dirty="0">
                <a:solidFill>
                  <a:srgbClr val="00B050"/>
                </a:solidFill>
                <a:latin typeface="メイリオ" pitchFamily="50" charset="-128"/>
                <a:ea typeface="メイリオ" pitchFamily="50" charset="-128"/>
                <a:cs typeface="メイリオ" pitchFamily="50" charset="-128"/>
              </a:rPr>
              <a:t>概要版</a:t>
            </a:r>
            <a:r>
              <a:rPr lang="en-US" altLang="ja-JP" sz="1000" dirty="0">
                <a:solidFill>
                  <a:srgbClr val="00B050"/>
                </a:solidFill>
                <a:latin typeface="メイリオ" pitchFamily="50" charset="-128"/>
                <a:ea typeface="メイリオ" pitchFamily="50" charset="-128"/>
                <a:cs typeface="メイリオ" pitchFamily="50" charset="-128"/>
              </a:rPr>
              <a:t>)</a:t>
            </a:r>
            <a:r>
              <a:rPr lang="ja-JP" altLang="en-US" sz="1000" dirty="0">
                <a:solidFill>
                  <a:srgbClr val="00B050"/>
                </a:solidFill>
                <a:latin typeface="メイリオ" pitchFamily="50" charset="-128"/>
                <a:ea typeface="メイリオ" pitchFamily="50" charset="-128"/>
                <a:cs typeface="メイリオ" pitchFamily="50" charset="-128"/>
              </a:rPr>
              <a:t>の</a:t>
            </a:r>
            <a:r>
              <a:rPr lang="en-US" altLang="ja-JP" sz="1000" dirty="0">
                <a:solidFill>
                  <a:srgbClr val="00B050"/>
                </a:solidFill>
                <a:latin typeface="メイリオ" pitchFamily="50" charset="-128"/>
                <a:ea typeface="メイリオ" pitchFamily="50" charset="-128"/>
                <a:cs typeface="メイリオ" pitchFamily="50" charset="-128"/>
              </a:rPr>
              <a:t>P.45</a:t>
            </a:r>
            <a:r>
              <a:rPr lang="ja-JP" altLang="en-US" sz="1000" dirty="0">
                <a:solidFill>
                  <a:srgbClr val="00B050"/>
                </a:solidFill>
                <a:latin typeface="メイリオ" pitchFamily="50" charset="-128"/>
                <a:ea typeface="メイリオ" pitchFamily="50" charset="-128"/>
                <a:cs typeface="メイリオ" pitchFamily="50" charset="-128"/>
              </a:rPr>
              <a:t>を開く</a:t>
            </a:r>
            <a:endParaRPr lang="en-US" altLang="ja-JP" sz="1000" dirty="0">
              <a:solidFill>
                <a:srgbClr val="00B05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2.</a:t>
            </a:r>
            <a:r>
              <a:rPr lang="ja-JP" altLang="en-US" sz="1200" dirty="0">
                <a:latin typeface="メイリオ" pitchFamily="50" charset="-128"/>
                <a:ea typeface="メイリオ" pitchFamily="50" charset="-128"/>
                <a:cs typeface="メイリオ" pitchFamily="50" charset="-128"/>
              </a:rPr>
              <a:t>このような給与計算を行うために項目設定、計算式設定、条件設定を柔軟に行うことが可能</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です。給与項目は支給控除併せて約１万項目設定可能です。そして項目を組み合わせて計算式</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の作成、自由に追加できる２万項目を含めた従業員情報を基にした条件設定も可能です</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50"/>
                </a:solidFill>
                <a:latin typeface="メイリオ" pitchFamily="50" charset="-128"/>
                <a:ea typeface="メイリオ" pitchFamily="50" charset="-128"/>
                <a:cs typeface="メイリオ" pitchFamily="50" charset="-128"/>
              </a:rPr>
              <a:t>★操作･･･</a:t>
            </a:r>
            <a:r>
              <a:rPr lang="en-US" altLang="ja-JP" sz="1000" dirty="0">
                <a:solidFill>
                  <a:srgbClr val="00B050"/>
                </a:solidFill>
                <a:latin typeface="メイリオ" pitchFamily="50" charset="-128"/>
                <a:ea typeface="メイリオ" pitchFamily="50" charset="-128"/>
                <a:cs typeface="メイリオ" pitchFamily="50" charset="-128"/>
              </a:rPr>
              <a:t> SuperStream-NX </a:t>
            </a:r>
            <a:r>
              <a:rPr lang="ja-JP" altLang="en-US" sz="1000" dirty="0">
                <a:solidFill>
                  <a:srgbClr val="00B050"/>
                </a:solidFill>
                <a:latin typeface="メイリオ" pitchFamily="50" charset="-128"/>
                <a:ea typeface="メイリオ" pitchFamily="50" charset="-128"/>
                <a:cs typeface="メイリオ" pitchFamily="50" charset="-128"/>
              </a:rPr>
              <a:t>人事給与ソリューションご紹介資料</a:t>
            </a:r>
            <a:r>
              <a:rPr lang="en-US" altLang="ja-JP" sz="1000" dirty="0">
                <a:solidFill>
                  <a:srgbClr val="00B050"/>
                </a:solidFill>
                <a:latin typeface="メイリオ" pitchFamily="50" charset="-128"/>
                <a:ea typeface="メイリオ" pitchFamily="50" charset="-128"/>
                <a:cs typeface="メイリオ" pitchFamily="50" charset="-128"/>
              </a:rPr>
              <a:t>(</a:t>
            </a:r>
            <a:r>
              <a:rPr lang="ja-JP" altLang="en-US" sz="1000" dirty="0">
                <a:solidFill>
                  <a:srgbClr val="00B050"/>
                </a:solidFill>
                <a:latin typeface="メイリオ" pitchFamily="50" charset="-128"/>
                <a:ea typeface="メイリオ" pitchFamily="50" charset="-128"/>
                <a:cs typeface="メイリオ" pitchFamily="50" charset="-128"/>
              </a:rPr>
              <a:t>概要版</a:t>
            </a:r>
            <a:r>
              <a:rPr lang="en-US" altLang="ja-JP" sz="1000" dirty="0">
                <a:solidFill>
                  <a:srgbClr val="00B050"/>
                </a:solidFill>
                <a:latin typeface="メイリオ" pitchFamily="50" charset="-128"/>
                <a:ea typeface="メイリオ" pitchFamily="50" charset="-128"/>
                <a:cs typeface="メイリオ" pitchFamily="50" charset="-128"/>
              </a:rPr>
              <a:t>)</a:t>
            </a:r>
            <a:r>
              <a:rPr lang="ja-JP" altLang="en-US" sz="1000" dirty="0">
                <a:solidFill>
                  <a:srgbClr val="00B050"/>
                </a:solidFill>
                <a:latin typeface="メイリオ" pitchFamily="50" charset="-128"/>
                <a:ea typeface="メイリオ" pitchFamily="50" charset="-128"/>
                <a:cs typeface="メイリオ" pitchFamily="50" charset="-128"/>
              </a:rPr>
              <a:t>の</a:t>
            </a:r>
            <a:r>
              <a:rPr lang="en-US" altLang="ja-JP" sz="1000" dirty="0">
                <a:solidFill>
                  <a:srgbClr val="00B050"/>
                </a:solidFill>
                <a:latin typeface="メイリオ" pitchFamily="50" charset="-128"/>
                <a:ea typeface="メイリオ" pitchFamily="50" charset="-128"/>
                <a:cs typeface="メイリオ" pitchFamily="50" charset="-128"/>
              </a:rPr>
              <a:t>P.46</a:t>
            </a:r>
            <a:r>
              <a:rPr lang="ja-JP" altLang="en-US" sz="1000" dirty="0">
                <a:solidFill>
                  <a:srgbClr val="00B050"/>
                </a:solidFill>
                <a:latin typeface="メイリオ" pitchFamily="50" charset="-128"/>
                <a:ea typeface="メイリオ" pitchFamily="50" charset="-128"/>
                <a:cs typeface="メイリオ" pitchFamily="50" charset="-128"/>
              </a:rPr>
              <a:t>を開く</a:t>
            </a:r>
            <a:endParaRPr lang="en-US" altLang="ja-JP" sz="1000" dirty="0">
              <a:solidFill>
                <a:srgbClr val="00B050"/>
              </a:solidFill>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188640" y="1115616"/>
            <a:ext cx="5400600" cy="738664"/>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SuperStream-NX </a:t>
            </a:r>
            <a:r>
              <a:rPr lang="ja-JP" altLang="en-US" sz="1400" dirty="0">
                <a:latin typeface="メイリオ" panose="020B0604030504040204" pitchFamily="50" charset="-128"/>
                <a:ea typeface="メイリオ" panose="020B0604030504040204" pitchFamily="50" charset="-128"/>
              </a:rPr>
              <a:t>人事給与ソリューションご紹介資料</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概要版</a:t>
            </a:r>
            <a:r>
              <a:rPr lang="en-US" altLang="ja-JP" sz="1400" dirty="0">
                <a:latin typeface="メイリオ" panose="020B0604030504040204" pitchFamily="50" charset="-128"/>
                <a:ea typeface="メイリオ" panose="020B0604030504040204" pitchFamily="50" charset="-128"/>
              </a:rPr>
              <a:t>)</a:t>
            </a:r>
          </a:p>
          <a:p>
            <a:r>
              <a:rPr kumimoji="1" lang="en-US" altLang="ja-JP" sz="1400" dirty="0">
                <a:latin typeface="メイリオ" panose="020B0604030504040204" pitchFamily="50" charset="-128"/>
                <a:ea typeface="メイリオ" panose="020B0604030504040204" pitchFamily="50" charset="-128"/>
              </a:rPr>
              <a:t>P.45</a:t>
            </a:r>
            <a:r>
              <a:rPr lang="en-US" altLang="ja-JP" sz="1400" dirty="0">
                <a:latin typeface="メイリオ" panose="020B0604030504040204" pitchFamily="50" charset="-128"/>
                <a:ea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rPr>
              <a:t>46</a:t>
            </a:r>
            <a:r>
              <a:rPr kumimoji="1" lang="ja-JP" altLang="en-US" sz="1400" dirty="0">
                <a:latin typeface="メイリオ" panose="020B0604030504040204" pitchFamily="50" charset="-128"/>
                <a:ea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rPr>
              <a:t>2025/08</a:t>
            </a:r>
            <a:r>
              <a:rPr kumimoji="1" lang="ja-JP" altLang="en-US" sz="1400" dirty="0">
                <a:latin typeface="メイリオ" panose="020B0604030504040204" pitchFamily="50" charset="-128"/>
                <a:ea typeface="メイリオ" panose="020B0604030504040204" pitchFamily="50" charset="-128"/>
              </a:rPr>
              <a:t>時点）</a:t>
            </a:r>
            <a:endParaRPr kumimoji="1" lang="en-US" altLang="ja-JP" sz="1400" dirty="0">
              <a:latin typeface="メイリオ" panose="020B0604030504040204" pitchFamily="50" charset="-128"/>
              <a:ea typeface="メイリオ" panose="020B0604030504040204" pitchFamily="50" charset="-128"/>
            </a:endParaRPr>
          </a:p>
          <a:p>
            <a:endParaRPr kumimoji="1" lang="ja-JP" altLang="en-US" sz="1400" dirty="0">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97058A1A-F182-32B4-3A3A-AB02039A42DC}"/>
              </a:ext>
            </a:extLst>
          </p:cNvPr>
          <p:cNvPicPr>
            <a:picLocks noChangeAspect="1"/>
          </p:cNvPicPr>
          <p:nvPr/>
        </p:nvPicPr>
        <p:blipFill>
          <a:blip r:embed="rId2"/>
          <a:stretch>
            <a:fillRect/>
          </a:stretch>
        </p:blipFill>
        <p:spPr>
          <a:xfrm>
            <a:off x="138391" y="1950563"/>
            <a:ext cx="3283416" cy="1828823"/>
          </a:xfrm>
          <a:prstGeom prst="rect">
            <a:avLst/>
          </a:prstGeom>
          <a:ln>
            <a:solidFill>
              <a:schemeClr val="bg1">
                <a:lumMod val="75000"/>
              </a:schemeClr>
            </a:solidFill>
          </a:ln>
        </p:spPr>
      </p:pic>
      <p:pic>
        <p:nvPicPr>
          <p:cNvPr id="10" name="図 9">
            <a:extLst>
              <a:ext uri="{FF2B5EF4-FFF2-40B4-BE49-F238E27FC236}">
                <a16:creationId xmlns:a16="http://schemas.microsoft.com/office/drawing/2014/main" id="{33EBEFC0-0C3E-C90F-5B9E-D30961226F1A}"/>
              </a:ext>
            </a:extLst>
          </p:cNvPr>
          <p:cNvPicPr>
            <a:picLocks noChangeAspect="1"/>
          </p:cNvPicPr>
          <p:nvPr/>
        </p:nvPicPr>
        <p:blipFill>
          <a:blip r:embed="rId3"/>
          <a:stretch>
            <a:fillRect/>
          </a:stretch>
        </p:blipFill>
        <p:spPr>
          <a:xfrm>
            <a:off x="3469397" y="1942980"/>
            <a:ext cx="3283416" cy="1843988"/>
          </a:xfrm>
          <a:prstGeom prst="rect">
            <a:avLst/>
          </a:prstGeom>
          <a:ln>
            <a:solidFill>
              <a:schemeClr val="bg1">
                <a:lumMod val="75000"/>
              </a:schemeClr>
            </a:solidFill>
          </a:ln>
        </p:spPr>
      </p:pic>
    </p:spTree>
    <p:extLst>
      <p:ext uri="{BB962C8B-B14F-4D97-AF65-F5344CB8AC3E}">
        <p14:creationId xmlns:p14="http://schemas.microsoft.com/office/powerpoint/2010/main" val="1512236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3B6B7646-C6D3-EB3D-081D-F9B2C19C9CF5}"/>
              </a:ext>
            </a:extLst>
          </p:cNvPr>
          <p:cNvPicPr>
            <a:picLocks noChangeAspect="1"/>
          </p:cNvPicPr>
          <p:nvPr/>
        </p:nvPicPr>
        <p:blipFill>
          <a:blip r:embed="rId2"/>
          <a:srcRect r="14736"/>
          <a:stretch/>
        </p:blipFill>
        <p:spPr>
          <a:xfrm>
            <a:off x="173261" y="1506053"/>
            <a:ext cx="3096344" cy="2057836"/>
          </a:xfrm>
          <a:prstGeom prst="rect">
            <a:avLst/>
          </a:prstGeom>
          <a:ln>
            <a:solidFill>
              <a:schemeClr val="bg1">
                <a:lumMod val="75000"/>
              </a:schemeClr>
            </a:solidFill>
          </a:ln>
        </p:spPr>
      </p:pic>
      <p:sp>
        <p:nvSpPr>
          <p:cNvPr id="2" name="スライド番号プレースホルダ 1"/>
          <p:cNvSpPr>
            <a:spLocks noGrp="1"/>
          </p:cNvSpPr>
          <p:nvPr>
            <p:ph type="sldNum" sz="quarter" idx="12"/>
          </p:nvPr>
        </p:nvSpPr>
        <p:spPr/>
        <p:txBody>
          <a:bodyPr/>
          <a:lstStyle/>
          <a:p>
            <a:fld id="{6B65D81E-1C54-4341-B02B-FCAEC532A474}" type="slidenum">
              <a:rPr kumimoji="1" lang="ja-JP" altLang="en-US" smtClean="0"/>
              <a:pPr/>
              <a:t>11</a:t>
            </a:fld>
            <a:endParaRPr kumimoji="1" lang="ja-JP" altLang="en-US" dirty="0"/>
          </a:p>
        </p:txBody>
      </p:sp>
      <p:sp>
        <p:nvSpPr>
          <p:cNvPr id="3" name="正方形/長方形 2"/>
          <p:cNvSpPr/>
          <p:nvPr/>
        </p:nvSpPr>
        <p:spPr>
          <a:xfrm>
            <a:off x="116632" y="611560"/>
            <a:ext cx="6624736" cy="360040"/>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itchFamily="50" charset="-128"/>
                <a:ea typeface="メイリオ" pitchFamily="50" charset="-128"/>
                <a:cs typeface="メイリオ" pitchFamily="50" charset="-128"/>
              </a:rPr>
              <a:t>給与体系情報登録→　計算式作成イメージ説明</a:t>
            </a:r>
            <a:endParaRPr kumimoji="1" lang="ja-JP" altLang="en-US" sz="1600" b="1" dirty="0">
              <a:latin typeface="メイリオ" pitchFamily="50" charset="-128"/>
              <a:ea typeface="メイリオ" pitchFamily="50" charset="-128"/>
              <a:cs typeface="メイリオ" pitchFamily="50" charset="-128"/>
            </a:endParaRPr>
          </a:p>
        </p:txBody>
      </p:sp>
      <p:sp>
        <p:nvSpPr>
          <p:cNvPr id="6" name="角丸四角形 5"/>
          <p:cNvSpPr/>
          <p:nvPr/>
        </p:nvSpPr>
        <p:spPr>
          <a:xfrm>
            <a:off x="230994" y="4183565"/>
            <a:ext cx="1872208" cy="360040"/>
          </a:xfrm>
          <a:prstGeom prst="round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itchFamily="50" charset="-128"/>
                <a:ea typeface="メイリオ" pitchFamily="50" charset="-128"/>
                <a:cs typeface="メイリオ" pitchFamily="50" charset="-128"/>
              </a:rPr>
              <a:t>説明シナリオ</a:t>
            </a:r>
          </a:p>
        </p:txBody>
      </p:sp>
      <p:sp>
        <p:nvSpPr>
          <p:cNvPr id="22" name="テキスト ボックス 21"/>
          <p:cNvSpPr txBox="1"/>
          <p:nvPr/>
        </p:nvSpPr>
        <p:spPr>
          <a:xfrm>
            <a:off x="125016" y="4628968"/>
            <a:ext cx="6840760" cy="2215991"/>
          </a:xfrm>
          <a:prstGeom prst="rect">
            <a:avLst/>
          </a:prstGeom>
          <a:noFill/>
        </p:spPr>
        <p:txBody>
          <a:bodyPr wrap="square" rtlCol="0">
            <a:spAutoFit/>
          </a:bodyPr>
          <a:lstStyle/>
          <a:p>
            <a:r>
              <a:rPr lang="en-US" altLang="ja-JP" sz="1100" dirty="0">
                <a:latin typeface="メイリオ" pitchFamily="50" charset="-128"/>
                <a:ea typeface="メイリオ" pitchFamily="50" charset="-128"/>
                <a:cs typeface="メイリオ" pitchFamily="50" charset="-128"/>
              </a:rPr>
              <a:t>1.</a:t>
            </a:r>
            <a:r>
              <a:rPr lang="ja-JP" altLang="en-US" sz="1100" dirty="0">
                <a:latin typeface="メイリオ" pitchFamily="50" charset="-128"/>
                <a:ea typeface="メイリオ" pitchFamily="50" charset="-128"/>
                <a:cs typeface="メイリオ" pitchFamily="50" charset="-128"/>
              </a:rPr>
              <a:t>実際の画面で</a:t>
            </a:r>
            <a:r>
              <a:rPr lang="ja-JP" altLang="en-US" sz="1200" dirty="0">
                <a:latin typeface="メイリオ" pitchFamily="50" charset="-128"/>
                <a:ea typeface="メイリオ" pitchFamily="50" charset="-128"/>
                <a:cs typeface="メイリオ" pitchFamily="50" charset="-128"/>
              </a:rPr>
              <a:t>計算式の設定をご紹介いたします。こちらの画面で支給控除項目の設定、</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計算式の設定ができます。例えば基本給を開くと、社員全員に向けての項目である といった</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ようにどの社員区分向けの項目なのか設定することが可能です。また、このような項目を</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組み合わせて計算式の作成が可能です</a:t>
            </a:r>
            <a:endParaRPr lang="en-US" altLang="ja-JP" sz="1200" dirty="0">
              <a:latin typeface="メイリオ" pitchFamily="50" charset="-128"/>
              <a:ea typeface="メイリオ" pitchFamily="50" charset="-128"/>
              <a:cs typeface="メイリオ" pitchFamily="50" charset="-128"/>
            </a:endParaRPr>
          </a:p>
          <a:p>
            <a:r>
              <a:rPr kumimoji="1" lang="ja-JP" altLang="en-US" sz="1000" dirty="0">
                <a:solidFill>
                  <a:srgbClr val="00B050"/>
                </a:solidFill>
                <a:latin typeface="メイリオ" pitchFamily="50" charset="-128"/>
                <a:ea typeface="メイリオ" pitchFamily="50" charset="-128"/>
                <a:cs typeface="メイリオ" pitchFamily="50" charset="-128"/>
              </a:rPr>
              <a:t>★</a:t>
            </a:r>
            <a:r>
              <a:rPr lang="ja-JP" altLang="en-US" sz="1000" dirty="0">
                <a:solidFill>
                  <a:srgbClr val="00B05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①</a:t>
            </a:r>
            <a:r>
              <a:rPr lang="ja-JP" altLang="en-US" sz="1000" dirty="0">
                <a:solidFill>
                  <a:srgbClr val="00B050"/>
                </a:solidFill>
                <a:latin typeface="メイリオ" pitchFamily="50" charset="-128"/>
                <a:ea typeface="メイリオ" pitchFamily="50" charset="-128"/>
                <a:cs typeface="メイリオ" pitchFamily="50" charset="-128"/>
              </a:rPr>
              <a:t>検索ボタンで全件検索し基本給を選択、または項目コード欄に「</a:t>
            </a:r>
            <a:r>
              <a:rPr lang="en-US" altLang="ja-JP" sz="1000" dirty="0">
                <a:solidFill>
                  <a:srgbClr val="00B050"/>
                </a:solidFill>
                <a:latin typeface="メイリオ" pitchFamily="50" charset="-128"/>
                <a:ea typeface="メイリオ" pitchFamily="50" charset="-128"/>
                <a:cs typeface="メイリオ" pitchFamily="50" charset="-128"/>
              </a:rPr>
              <a:t>0010</a:t>
            </a:r>
            <a:r>
              <a:rPr lang="ja-JP" altLang="en-US" sz="1000" dirty="0">
                <a:solidFill>
                  <a:srgbClr val="00B050"/>
                </a:solidFill>
                <a:latin typeface="メイリオ" pitchFamily="50" charset="-128"/>
                <a:ea typeface="メイリオ" pitchFamily="50" charset="-128"/>
                <a:cs typeface="メイリオ" pitchFamily="50" charset="-128"/>
              </a:rPr>
              <a:t>」を入力し基本給を表示</a:t>
            </a:r>
            <a:endParaRPr lang="en-US" altLang="ja-JP" sz="1000" dirty="0">
              <a:solidFill>
                <a:srgbClr val="00B050"/>
              </a:solidFill>
              <a:latin typeface="メイリオ" pitchFamily="50" charset="-128"/>
              <a:ea typeface="メイリオ" pitchFamily="50" charset="-128"/>
              <a:cs typeface="メイリオ" pitchFamily="50" charset="-128"/>
            </a:endParaRPr>
          </a:p>
          <a:p>
            <a:r>
              <a:rPr lang="ja-JP" altLang="en-US" sz="1000" dirty="0">
                <a:solidFill>
                  <a:srgbClr val="FF0000"/>
                </a:solidFill>
                <a:latin typeface="メイリオ" pitchFamily="50" charset="-128"/>
                <a:ea typeface="メイリオ" pitchFamily="50" charset="-128"/>
                <a:cs typeface="メイリオ" pitchFamily="50" charset="-128"/>
              </a:rPr>
              <a:t>②</a:t>
            </a:r>
            <a:r>
              <a:rPr lang="ja-JP" altLang="en-US" sz="1000" dirty="0">
                <a:solidFill>
                  <a:srgbClr val="00B050"/>
                </a:solidFill>
                <a:latin typeface="メイリオ" pitchFamily="50" charset="-128"/>
                <a:ea typeface="メイリオ" pitchFamily="50" charset="-128"/>
                <a:cs typeface="メイリオ" pitchFamily="50" charset="-128"/>
              </a:rPr>
              <a:t>の社員識別グループを指し、どの社員区分が利用する項目なのか説明する。</a:t>
            </a:r>
            <a:r>
              <a:rPr lang="ja-JP" altLang="en-US" sz="1000" dirty="0">
                <a:solidFill>
                  <a:srgbClr val="FF0000"/>
                </a:solidFill>
                <a:latin typeface="メイリオ" pitchFamily="50" charset="-128"/>
                <a:ea typeface="メイリオ" pitchFamily="50" charset="-128"/>
                <a:cs typeface="メイリオ" pitchFamily="50" charset="-128"/>
              </a:rPr>
              <a:t>③</a:t>
            </a:r>
            <a:r>
              <a:rPr lang="ja-JP" altLang="en-US" sz="1000" dirty="0">
                <a:solidFill>
                  <a:srgbClr val="00B050"/>
                </a:solidFill>
                <a:latin typeface="メイリオ" pitchFamily="50" charset="-128"/>
                <a:ea typeface="メイリオ" pitchFamily="50" charset="-128"/>
                <a:cs typeface="メイリオ" pitchFamily="50" charset="-128"/>
              </a:rPr>
              <a:t>計算パターンをクリックする</a:t>
            </a:r>
            <a:endParaRPr lang="en-US" altLang="ja-JP" sz="1000" dirty="0">
              <a:solidFill>
                <a:srgbClr val="00B05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2.</a:t>
            </a:r>
            <a:r>
              <a:rPr lang="ja-JP" altLang="en-US" sz="1200" dirty="0">
                <a:latin typeface="メイリオ" pitchFamily="50" charset="-128"/>
                <a:ea typeface="メイリオ" pitchFamily="50" charset="-128"/>
                <a:cs typeface="メイリオ" pitchFamily="50" charset="-128"/>
              </a:rPr>
              <a:t>基本給の計算式を見てみると基本給は成果給と年齢給と勤続給を足したものである という</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ように項目を組み合わせて計算式を作成することが可能です。さらに項目を組み合わせるだけ</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でなく係数を直接入力することも可能です。</a:t>
            </a:r>
            <a:r>
              <a:rPr lang="en-US" altLang="ja-JP" sz="1200" dirty="0">
                <a:latin typeface="メイリオ" pitchFamily="50" charset="-128"/>
                <a:ea typeface="メイリオ" pitchFamily="50" charset="-128"/>
                <a:cs typeface="メイリオ" pitchFamily="50" charset="-128"/>
              </a:rPr>
              <a:t>PowerPoint</a:t>
            </a:r>
            <a:r>
              <a:rPr lang="ja-JP" altLang="en-US" sz="1200" dirty="0">
                <a:latin typeface="メイリオ" pitchFamily="50" charset="-128"/>
                <a:ea typeface="メイリオ" pitchFamily="50" charset="-128"/>
                <a:cs typeface="メイリオ" pitchFamily="50" charset="-128"/>
              </a:rPr>
              <a:t>でもご説明しましたが、</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このような計算式だけでなく、従業員情報を使った条件式なども柔軟に作成することも</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できます。</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5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④</a:t>
            </a:r>
            <a:r>
              <a:rPr lang="en-US" altLang="ja-JP" sz="1000" dirty="0">
                <a:solidFill>
                  <a:srgbClr val="00B050"/>
                </a:solidFill>
                <a:latin typeface="メイリオ" pitchFamily="50" charset="-128"/>
                <a:ea typeface="メイリオ" pitchFamily="50" charset="-128"/>
                <a:cs typeface="メイリオ" pitchFamily="50" charset="-128"/>
              </a:rPr>
              <a:t>,</a:t>
            </a:r>
            <a:r>
              <a:rPr lang="ja-JP" altLang="en-US" sz="1000" dirty="0">
                <a:solidFill>
                  <a:srgbClr val="FF0000"/>
                </a:solidFill>
                <a:latin typeface="メイリオ" pitchFamily="50" charset="-128"/>
                <a:ea typeface="メイリオ" pitchFamily="50" charset="-128"/>
                <a:cs typeface="メイリオ" pitchFamily="50" charset="-128"/>
              </a:rPr>
              <a:t>⑤</a:t>
            </a:r>
            <a:r>
              <a:rPr lang="ja-JP" altLang="en-US" sz="1000" dirty="0">
                <a:solidFill>
                  <a:srgbClr val="00B050"/>
                </a:solidFill>
                <a:latin typeface="メイリオ" pitchFamily="50" charset="-128"/>
                <a:ea typeface="メイリオ" pitchFamily="50" charset="-128"/>
                <a:cs typeface="メイリオ" pitchFamily="50" charset="-128"/>
              </a:rPr>
              <a:t>を指しながら説明する。</a:t>
            </a:r>
            <a:endParaRPr lang="en-US" altLang="ja-JP" sz="1000" dirty="0">
              <a:solidFill>
                <a:srgbClr val="00B050"/>
              </a:solidFill>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188640" y="1115616"/>
            <a:ext cx="2407545"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給与体系情報登録</a:t>
            </a:r>
          </a:p>
        </p:txBody>
      </p:sp>
      <p:sp>
        <p:nvSpPr>
          <p:cNvPr id="12" name="テキスト ボックス 11"/>
          <p:cNvSpPr txBox="1"/>
          <p:nvPr/>
        </p:nvSpPr>
        <p:spPr>
          <a:xfrm>
            <a:off x="-93763" y="2575315"/>
            <a:ext cx="420789"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①</a:t>
            </a:r>
          </a:p>
        </p:txBody>
      </p:sp>
      <p:sp>
        <p:nvSpPr>
          <p:cNvPr id="13" name="テキスト ボックス 12"/>
          <p:cNvSpPr txBox="1"/>
          <p:nvPr/>
        </p:nvSpPr>
        <p:spPr>
          <a:xfrm>
            <a:off x="1721433" y="1710234"/>
            <a:ext cx="376064"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②</a:t>
            </a:r>
          </a:p>
        </p:txBody>
      </p:sp>
      <p:sp>
        <p:nvSpPr>
          <p:cNvPr id="15" name="正方形/長方形 14"/>
          <p:cNvSpPr/>
          <p:nvPr/>
        </p:nvSpPr>
        <p:spPr>
          <a:xfrm>
            <a:off x="893341" y="1793022"/>
            <a:ext cx="864096" cy="56452"/>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173261" y="2645484"/>
            <a:ext cx="280754" cy="114908"/>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70AB9001-C44D-FA82-CA13-1BEFA7CC7C3D}"/>
              </a:ext>
            </a:extLst>
          </p:cNvPr>
          <p:cNvSpPr/>
          <p:nvPr/>
        </p:nvSpPr>
        <p:spPr>
          <a:xfrm>
            <a:off x="225284" y="1520789"/>
            <a:ext cx="504267" cy="7867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14DDD69B-20E9-5EB0-35D6-CE9E51DF49D7}"/>
              </a:ext>
            </a:extLst>
          </p:cNvPr>
          <p:cNvSpPr txBox="1"/>
          <p:nvPr/>
        </p:nvSpPr>
        <p:spPr>
          <a:xfrm>
            <a:off x="-37134" y="1452776"/>
            <a:ext cx="420789"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①</a:t>
            </a:r>
          </a:p>
        </p:txBody>
      </p:sp>
      <p:sp>
        <p:nvSpPr>
          <p:cNvPr id="16" name="正方形/長方形 15">
            <a:extLst>
              <a:ext uri="{FF2B5EF4-FFF2-40B4-BE49-F238E27FC236}">
                <a16:creationId xmlns:a16="http://schemas.microsoft.com/office/drawing/2014/main" id="{DF25E5A8-E63D-5A26-2AF9-141C621BED8E}"/>
              </a:ext>
            </a:extLst>
          </p:cNvPr>
          <p:cNvSpPr/>
          <p:nvPr/>
        </p:nvSpPr>
        <p:spPr>
          <a:xfrm>
            <a:off x="2428502" y="2335082"/>
            <a:ext cx="339691" cy="9519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1FEEC0D9-AF5C-C79F-A405-C6C5BA402330}"/>
              </a:ext>
            </a:extLst>
          </p:cNvPr>
          <p:cNvSpPr txBox="1"/>
          <p:nvPr/>
        </p:nvSpPr>
        <p:spPr>
          <a:xfrm>
            <a:off x="2693541" y="2263812"/>
            <a:ext cx="376064"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③</a:t>
            </a:r>
          </a:p>
        </p:txBody>
      </p:sp>
      <p:pic>
        <p:nvPicPr>
          <p:cNvPr id="19" name="図 18">
            <a:extLst>
              <a:ext uri="{FF2B5EF4-FFF2-40B4-BE49-F238E27FC236}">
                <a16:creationId xmlns:a16="http://schemas.microsoft.com/office/drawing/2014/main" id="{B46ED710-2753-02F8-7350-7A747519EFA0}"/>
              </a:ext>
            </a:extLst>
          </p:cNvPr>
          <p:cNvPicPr>
            <a:picLocks noChangeAspect="1"/>
          </p:cNvPicPr>
          <p:nvPr/>
        </p:nvPicPr>
        <p:blipFill>
          <a:blip r:embed="rId3"/>
          <a:stretch>
            <a:fillRect/>
          </a:stretch>
        </p:blipFill>
        <p:spPr>
          <a:xfrm>
            <a:off x="3319425" y="1506053"/>
            <a:ext cx="3421943" cy="2005045"/>
          </a:xfrm>
          <a:prstGeom prst="rect">
            <a:avLst/>
          </a:prstGeom>
          <a:ln>
            <a:solidFill>
              <a:schemeClr val="bg1">
                <a:lumMod val="75000"/>
              </a:schemeClr>
            </a:solidFill>
          </a:ln>
        </p:spPr>
      </p:pic>
      <p:sp>
        <p:nvSpPr>
          <p:cNvPr id="20" name="正方形/長方形 19">
            <a:extLst>
              <a:ext uri="{FF2B5EF4-FFF2-40B4-BE49-F238E27FC236}">
                <a16:creationId xmlns:a16="http://schemas.microsoft.com/office/drawing/2014/main" id="{A7768575-C6C3-6289-20E0-B2CE3C4F2399}"/>
              </a:ext>
            </a:extLst>
          </p:cNvPr>
          <p:cNvSpPr/>
          <p:nvPr/>
        </p:nvSpPr>
        <p:spPr>
          <a:xfrm>
            <a:off x="3380804" y="1613704"/>
            <a:ext cx="1865622" cy="41508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DE492B65-DB71-8F05-1750-26AF15F49634}"/>
              </a:ext>
            </a:extLst>
          </p:cNvPr>
          <p:cNvSpPr txBox="1"/>
          <p:nvPr/>
        </p:nvSpPr>
        <p:spPr>
          <a:xfrm>
            <a:off x="5213039" y="1574253"/>
            <a:ext cx="376064"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④</a:t>
            </a:r>
          </a:p>
        </p:txBody>
      </p:sp>
      <p:sp>
        <p:nvSpPr>
          <p:cNvPr id="26" name="正方形/長方形 25">
            <a:extLst>
              <a:ext uri="{FF2B5EF4-FFF2-40B4-BE49-F238E27FC236}">
                <a16:creationId xmlns:a16="http://schemas.microsoft.com/office/drawing/2014/main" id="{C4063A27-6D72-E417-A672-5E839C3BAF52}"/>
              </a:ext>
            </a:extLst>
          </p:cNvPr>
          <p:cNvSpPr/>
          <p:nvPr/>
        </p:nvSpPr>
        <p:spPr>
          <a:xfrm>
            <a:off x="3575146" y="2156296"/>
            <a:ext cx="561741" cy="24601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2DC93A12-7BCC-B07A-F9F0-5B8CEB7BEB57}"/>
              </a:ext>
            </a:extLst>
          </p:cNvPr>
          <p:cNvSpPr txBox="1"/>
          <p:nvPr/>
        </p:nvSpPr>
        <p:spPr>
          <a:xfrm>
            <a:off x="3856016" y="2382679"/>
            <a:ext cx="376064"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⑤</a:t>
            </a:r>
          </a:p>
        </p:txBody>
      </p:sp>
    </p:spTree>
    <p:extLst>
      <p:ext uri="{BB962C8B-B14F-4D97-AF65-F5344CB8AC3E}">
        <p14:creationId xmlns:p14="http://schemas.microsoft.com/office/powerpoint/2010/main" val="2495505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2CF44F36-19D7-0A35-4D15-550BB817389F}"/>
              </a:ext>
            </a:extLst>
          </p:cNvPr>
          <p:cNvPicPr>
            <a:picLocks noChangeAspect="1"/>
          </p:cNvPicPr>
          <p:nvPr/>
        </p:nvPicPr>
        <p:blipFill>
          <a:blip r:embed="rId2"/>
          <a:stretch>
            <a:fillRect/>
          </a:stretch>
        </p:blipFill>
        <p:spPr>
          <a:xfrm>
            <a:off x="3460178" y="1475656"/>
            <a:ext cx="3307013" cy="1852548"/>
          </a:xfrm>
          <a:prstGeom prst="rect">
            <a:avLst/>
          </a:prstGeom>
          <a:ln>
            <a:solidFill>
              <a:schemeClr val="bg1">
                <a:lumMod val="75000"/>
              </a:schemeClr>
            </a:solidFill>
          </a:ln>
        </p:spPr>
      </p:pic>
      <p:pic>
        <p:nvPicPr>
          <p:cNvPr id="5" name="図 4">
            <a:extLst>
              <a:ext uri="{FF2B5EF4-FFF2-40B4-BE49-F238E27FC236}">
                <a16:creationId xmlns:a16="http://schemas.microsoft.com/office/drawing/2014/main" id="{97D58287-6A04-EF4A-7BE5-1EE2F9829548}"/>
              </a:ext>
            </a:extLst>
          </p:cNvPr>
          <p:cNvPicPr>
            <a:picLocks noChangeAspect="1"/>
          </p:cNvPicPr>
          <p:nvPr/>
        </p:nvPicPr>
        <p:blipFill>
          <a:blip r:embed="rId3"/>
          <a:stretch>
            <a:fillRect/>
          </a:stretch>
        </p:blipFill>
        <p:spPr>
          <a:xfrm>
            <a:off x="80155" y="1475656"/>
            <a:ext cx="3305291" cy="1852548"/>
          </a:xfrm>
          <a:prstGeom prst="rect">
            <a:avLst/>
          </a:prstGeom>
          <a:ln>
            <a:solidFill>
              <a:schemeClr val="bg1">
                <a:lumMod val="75000"/>
              </a:schemeClr>
            </a:solidFill>
          </a:ln>
        </p:spPr>
      </p:pic>
      <p:sp>
        <p:nvSpPr>
          <p:cNvPr id="2" name="スライド番号プレースホルダ 1"/>
          <p:cNvSpPr>
            <a:spLocks noGrp="1"/>
          </p:cNvSpPr>
          <p:nvPr>
            <p:ph type="sldNum" sz="quarter" idx="12"/>
          </p:nvPr>
        </p:nvSpPr>
        <p:spPr/>
        <p:txBody>
          <a:bodyPr/>
          <a:lstStyle/>
          <a:p>
            <a:fld id="{6B65D81E-1C54-4341-B02B-FCAEC532A474}" type="slidenum">
              <a:rPr kumimoji="1" lang="ja-JP" altLang="en-US" smtClean="0"/>
              <a:pPr/>
              <a:t>12</a:t>
            </a:fld>
            <a:endParaRPr kumimoji="1" lang="ja-JP" altLang="en-US" dirty="0"/>
          </a:p>
        </p:txBody>
      </p:sp>
      <p:sp>
        <p:nvSpPr>
          <p:cNvPr id="3" name="正方形/長方形 2"/>
          <p:cNvSpPr/>
          <p:nvPr/>
        </p:nvSpPr>
        <p:spPr>
          <a:xfrm>
            <a:off x="116632" y="611560"/>
            <a:ext cx="6624736" cy="360040"/>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itchFamily="50" charset="-128"/>
                <a:ea typeface="メイリオ" pitchFamily="50" charset="-128"/>
                <a:cs typeface="メイリオ" pitchFamily="50" charset="-128"/>
              </a:rPr>
              <a:t>月次給与計算処理　→　計算実行</a:t>
            </a:r>
            <a:endParaRPr kumimoji="1" lang="ja-JP" altLang="en-US" sz="1600" b="1" dirty="0">
              <a:latin typeface="メイリオ" pitchFamily="50" charset="-128"/>
              <a:ea typeface="メイリオ" pitchFamily="50" charset="-128"/>
              <a:cs typeface="メイリオ" pitchFamily="50" charset="-128"/>
            </a:endParaRPr>
          </a:p>
        </p:txBody>
      </p:sp>
      <p:sp>
        <p:nvSpPr>
          <p:cNvPr id="6" name="角丸四角形 5"/>
          <p:cNvSpPr/>
          <p:nvPr/>
        </p:nvSpPr>
        <p:spPr>
          <a:xfrm>
            <a:off x="222610" y="3779912"/>
            <a:ext cx="1872208" cy="360040"/>
          </a:xfrm>
          <a:prstGeom prst="round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itchFamily="50" charset="-128"/>
                <a:ea typeface="メイリオ" pitchFamily="50" charset="-128"/>
                <a:cs typeface="メイリオ" pitchFamily="50" charset="-128"/>
              </a:rPr>
              <a:t>説明シナリオ</a:t>
            </a:r>
          </a:p>
        </p:txBody>
      </p:sp>
      <p:sp>
        <p:nvSpPr>
          <p:cNvPr id="22" name="テキスト ボックス 21"/>
          <p:cNvSpPr txBox="1"/>
          <p:nvPr/>
        </p:nvSpPr>
        <p:spPr>
          <a:xfrm>
            <a:off x="116632" y="4225315"/>
            <a:ext cx="6840760" cy="1323439"/>
          </a:xfrm>
          <a:prstGeom prst="rect">
            <a:avLst/>
          </a:prstGeom>
          <a:noFill/>
        </p:spPr>
        <p:txBody>
          <a:bodyPr wrap="square" rtlCol="0">
            <a:spAutoFit/>
          </a:bodyPr>
          <a:lstStyle/>
          <a:p>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 </a:t>
            </a:r>
            <a:r>
              <a:rPr lang="ja-JP" altLang="en-US" sz="1100" dirty="0">
                <a:latin typeface="メイリオ" pitchFamily="50" charset="-128"/>
                <a:ea typeface="メイリオ" pitchFamily="50" charset="-128"/>
                <a:cs typeface="メイリオ" pitchFamily="50" charset="-128"/>
              </a:rPr>
              <a:t>では、</a:t>
            </a:r>
            <a:r>
              <a:rPr lang="ja-JP" altLang="en-US" sz="1200" dirty="0">
                <a:latin typeface="メイリオ" pitchFamily="50" charset="-128"/>
                <a:ea typeface="メイリオ" pitchFamily="50" charset="-128"/>
                <a:cs typeface="メイリオ" pitchFamily="50" charset="-128"/>
              </a:rPr>
              <a:t>給与計算を実行したいと思ます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給与計算は全社だけでなく、パートアルバイトだけ、特定の部門や個人を選んで給与計算を</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実行することができます。給与計算を実行することで先ほどご紹介した計算式、条件式などを</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基に一人ひとりの給与金額を算出します</a:t>
            </a:r>
            <a:endParaRPr lang="en-US" altLang="ja-JP" sz="1200" dirty="0">
              <a:latin typeface="メイリオ" pitchFamily="50" charset="-128"/>
              <a:ea typeface="メイリオ" pitchFamily="50" charset="-128"/>
              <a:cs typeface="メイリオ" pitchFamily="50" charset="-128"/>
            </a:endParaRPr>
          </a:p>
          <a:p>
            <a:r>
              <a:rPr kumimoji="1" lang="ja-JP" altLang="en-US" sz="1000" dirty="0">
                <a:solidFill>
                  <a:srgbClr val="00B050"/>
                </a:solidFill>
                <a:latin typeface="メイリオ" pitchFamily="50" charset="-128"/>
                <a:ea typeface="メイリオ" pitchFamily="50" charset="-128"/>
                <a:cs typeface="メイリオ" pitchFamily="50" charset="-128"/>
              </a:rPr>
              <a:t>★</a:t>
            </a:r>
            <a:r>
              <a:rPr lang="ja-JP" altLang="en-US" sz="1000" dirty="0">
                <a:solidFill>
                  <a:srgbClr val="00B05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①</a:t>
            </a:r>
            <a:r>
              <a:rPr lang="ja-JP" altLang="en-US" sz="1000" dirty="0">
                <a:solidFill>
                  <a:srgbClr val="00B050"/>
                </a:solidFill>
                <a:latin typeface="メイリオ" pitchFamily="50" charset="-128"/>
                <a:ea typeface="メイリオ" pitchFamily="50" charset="-128"/>
                <a:cs typeface="メイリオ" pitchFamily="50" charset="-128"/>
              </a:rPr>
              <a:t>の実行ボタンを押してから説明をする（計算待ち時間を沈黙にしない為）</a:t>
            </a:r>
            <a:endParaRPr lang="en-US" altLang="ja-JP" sz="1000" dirty="0">
              <a:solidFill>
                <a:srgbClr val="00B05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2.</a:t>
            </a:r>
            <a:r>
              <a:rPr lang="ja-JP" altLang="en-US" sz="1200" dirty="0">
                <a:latin typeface="メイリオ" pitchFamily="50" charset="-128"/>
                <a:ea typeface="メイリオ" pitchFamily="50" charset="-128"/>
                <a:cs typeface="メイリオ" pitchFamily="50" charset="-128"/>
              </a:rPr>
              <a:t>大体この人数でこのくらいの時間で給与計算を実行することが可能です</a:t>
            </a:r>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5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②</a:t>
            </a:r>
            <a:r>
              <a:rPr lang="ja-JP" altLang="en-US" sz="1000" dirty="0">
                <a:solidFill>
                  <a:srgbClr val="00B050"/>
                </a:solidFill>
                <a:latin typeface="メイリオ" pitchFamily="50" charset="-128"/>
                <a:ea typeface="メイリオ" pitchFamily="50" charset="-128"/>
                <a:cs typeface="メイリオ" pitchFamily="50" charset="-128"/>
              </a:rPr>
              <a:t>を指して、給与計算に時間がかからないことを体感してもらう</a:t>
            </a:r>
            <a:endParaRPr lang="en-US" altLang="ja-JP" sz="1000" dirty="0">
              <a:solidFill>
                <a:srgbClr val="00B050"/>
              </a:solidFill>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188640" y="1115616"/>
            <a:ext cx="2407545"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月次給与計算画面</a:t>
            </a:r>
            <a:endParaRPr kumimoji="1" lang="ja-JP" altLang="en-US" sz="14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2657688" y="3037000"/>
            <a:ext cx="420789"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①</a:t>
            </a:r>
          </a:p>
        </p:txBody>
      </p:sp>
      <p:sp>
        <p:nvSpPr>
          <p:cNvPr id="13" name="テキスト ボックス 12"/>
          <p:cNvSpPr txBox="1"/>
          <p:nvPr/>
        </p:nvSpPr>
        <p:spPr>
          <a:xfrm>
            <a:off x="3382815" y="2768748"/>
            <a:ext cx="376064"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②</a:t>
            </a:r>
          </a:p>
        </p:txBody>
      </p:sp>
      <p:sp>
        <p:nvSpPr>
          <p:cNvPr id="15" name="正方形/長方形 14"/>
          <p:cNvSpPr/>
          <p:nvPr/>
        </p:nvSpPr>
        <p:spPr>
          <a:xfrm>
            <a:off x="3497645" y="3022933"/>
            <a:ext cx="2486820" cy="13343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3016524" y="3123688"/>
            <a:ext cx="366291" cy="15734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72326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1DB539F-5E5B-829E-B948-6690670140DA}"/>
              </a:ext>
            </a:extLst>
          </p:cNvPr>
          <p:cNvPicPr>
            <a:picLocks noChangeAspect="1"/>
          </p:cNvPicPr>
          <p:nvPr/>
        </p:nvPicPr>
        <p:blipFill>
          <a:blip r:embed="rId2"/>
          <a:stretch>
            <a:fillRect/>
          </a:stretch>
        </p:blipFill>
        <p:spPr>
          <a:xfrm>
            <a:off x="158452" y="1530594"/>
            <a:ext cx="3236807" cy="1815646"/>
          </a:xfrm>
          <a:prstGeom prst="rect">
            <a:avLst/>
          </a:prstGeom>
          <a:ln>
            <a:solidFill>
              <a:schemeClr val="bg1">
                <a:lumMod val="75000"/>
              </a:schemeClr>
            </a:solidFill>
          </a:ln>
        </p:spPr>
      </p:pic>
      <p:sp>
        <p:nvSpPr>
          <p:cNvPr id="2" name="スライド番号プレースホルダ 1"/>
          <p:cNvSpPr>
            <a:spLocks noGrp="1"/>
          </p:cNvSpPr>
          <p:nvPr>
            <p:ph type="sldNum" sz="quarter" idx="12"/>
          </p:nvPr>
        </p:nvSpPr>
        <p:spPr/>
        <p:txBody>
          <a:bodyPr/>
          <a:lstStyle/>
          <a:p>
            <a:fld id="{6B65D81E-1C54-4341-B02B-FCAEC532A474}" type="slidenum">
              <a:rPr kumimoji="1" lang="ja-JP" altLang="en-US" smtClean="0"/>
              <a:pPr/>
              <a:t>13</a:t>
            </a:fld>
            <a:endParaRPr kumimoji="1" lang="ja-JP" altLang="en-US" dirty="0"/>
          </a:p>
        </p:txBody>
      </p:sp>
      <p:sp>
        <p:nvSpPr>
          <p:cNvPr id="3" name="正方形/長方形 2"/>
          <p:cNvSpPr/>
          <p:nvPr/>
        </p:nvSpPr>
        <p:spPr>
          <a:xfrm>
            <a:off x="116632" y="611560"/>
            <a:ext cx="6624736" cy="360040"/>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itchFamily="50" charset="-128"/>
                <a:ea typeface="メイリオ" pitchFamily="50" charset="-128"/>
                <a:cs typeface="メイリオ" pitchFamily="50" charset="-128"/>
              </a:rPr>
              <a:t>給与明細書→　帳票印刷、明細書レイアウト説明</a:t>
            </a:r>
            <a:endParaRPr kumimoji="1" lang="ja-JP" altLang="en-US" sz="1600" b="1" dirty="0">
              <a:latin typeface="メイリオ" pitchFamily="50" charset="-128"/>
              <a:ea typeface="メイリオ" pitchFamily="50" charset="-128"/>
              <a:cs typeface="メイリオ" pitchFamily="50" charset="-128"/>
            </a:endParaRPr>
          </a:p>
        </p:txBody>
      </p:sp>
      <p:sp>
        <p:nvSpPr>
          <p:cNvPr id="6" name="角丸四角形 5"/>
          <p:cNvSpPr/>
          <p:nvPr/>
        </p:nvSpPr>
        <p:spPr>
          <a:xfrm>
            <a:off x="222610" y="3779912"/>
            <a:ext cx="1872208" cy="360040"/>
          </a:xfrm>
          <a:prstGeom prst="round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itchFamily="50" charset="-128"/>
                <a:ea typeface="メイリオ" pitchFamily="50" charset="-128"/>
                <a:cs typeface="メイリオ" pitchFamily="50" charset="-128"/>
              </a:rPr>
              <a:t>説明シナリオ</a:t>
            </a:r>
          </a:p>
        </p:txBody>
      </p:sp>
      <p:sp>
        <p:nvSpPr>
          <p:cNvPr id="22" name="テキスト ボックス 21"/>
          <p:cNvSpPr txBox="1"/>
          <p:nvPr/>
        </p:nvSpPr>
        <p:spPr>
          <a:xfrm>
            <a:off x="116632" y="4225315"/>
            <a:ext cx="6840760" cy="2646878"/>
          </a:xfrm>
          <a:prstGeom prst="rect">
            <a:avLst/>
          </a:prstGeom>
          <a:noFill/>
        </p:spPr>
        <p:txBody>
          <a:bodyPr wrap="square" rtlCol="0">
            <a:spAutoFit/>
          </a:bodyPr>
          <a:lstStyle/>
          <a:p>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給与計算結果を給与明細書で確認していきます。給与明細書は紙で出力することもできますし、</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標準機能でメール配信することも可能です。また、人事諸届・照会で</a:t>
            </a:r>
            <a:r>
              <a:rPr lang="en-US" altLang="ja-JP" sz="1200" dirty="0">
                <a:latin typeface="メイリオ" pitchFamily="50" charset="-128"/>
                <a:ea typeface="メイリオ" pitchFamily="50" charset="-128"/>
                <a:cs typeface="メイリオ" pitchFamily="50" charset="-128"/>
              </a:rPr>
              <a:t>web</a:t>
            </a:r>
            <a:r>
              <a:rPr lang="ja-JP" altLang="en-US" sz="1200" dirty="0">
                <a:latin typeface="メイリオ" pitchFamily="50" charset="-128"/>
                <a:ea typeface="メイリオ" pitchFamily="50" charset="-128"/>
                <a:cs typeface="メイリオ" pitchFamily="50" charset="-128"/>
              </a:rPr>
              <a:t>明細をご確認いただ</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くことも可能です。明細書も全社で出力するか、部門や人を選択して出力することができます</a:t>
            </a:r>
            <a:endParaRPr lang="en-US" altLang="ja-JP" sz="1200" dirty="0">
              <a:latin typeface="メイリオ" pitchFamily="50" charset="-128"/>
              <a:ea typeface="メイリオ" pitchFamily="50" charset="-128"/>
              <a:cs typeface="メイリオ" pitchFamily="50" charset="-128"/>
            </a:endParaRPr>
          </a:p>
          <a:p>
            <a:r>
              <a:rPr kumimoji="1" lang="ja-JP" altLang="en-US" sz="1000" dirty="0">
                <a:solidFill>
                  <a:srgbClr val="00B050"/>
                </a:solidFill>
                <a:latin typeface="メイリオ" pitchFamily="50" charset="-128"/>
                <a:ea typeface="メイリオ" pitchFamily="50" charset="-128"/>
                <a:cs typeface="メイリオ" pitchFamily="50" charset="-128"/>
              </a:rPr>
              <a:t>★</a:t>
            </a:r>
            <a:r>
              <a:rPr lang="ja-JP" altLang="en-US" sz="1000" dirty="0">
                <a:solidFill>
                  <a:srgbClr val="00B05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①</a:t>
            </a:r>
            <a:r>
              <a:rPr lang="ja-JP" altLang="en-US" sz="1000" dirty="0">
                <a:solidFill>
                  <a:srgbClr val="00B050"/>
                </a:solidFill>
                <a:latin typeface="メイリオ" pitchFamily="50" charset="-128"/>
                <a:ea typeface="メイリオ" pitchFamily="50" charset="-128"/>
                <a:cs typeface="メイリオ" pitchFamily="50" charset="-128"/>
              </a:rPr>
              <a:t>の帳票印刷ボタンを押してから説明をする（計算待ち時間を沈黙にしない為）</a:t>
            </a:r>
            <a:endParaRPr lang="en-US" altLang="ja-JP" sz="1000" dirty="0">
              <a:solidFill>
                <a:srgbClr val="00B050"/>
              </a:solidFill>
              <a:latin typeface="メイリオ" pitchFamily="50" charset="-128"/>
              <a:ea typeface="メイリオ" pitchFamily="50" charset="-128"/>
              <a:cs typeface="メイリオ" pitchFamily="50" charset="-128"/>
            </a:endParaRPr>
          </a:p>
          <a:p>
            <a:r>
              <a:rPr lang="ja-JP" altLang="en-US" sz="1000" dirty="0">
                <a:solidFill>
                  <a:srgbClr val="00B050"/>
                </a:solidFill>
                <a:latin typeface="メイリオ" pitchFamily="50" charset="-128"/>
                <a:ea typeface="メイリオ" pitchFamily="50" charset="-128"/>
                <a:cs typeface="メイリオ" pitchFamily="50" charset="-128"/>
              </a:rPr>
              <a:t>             </a:t>
            </a:r>
            <a:r>
              <a:rPr lang="ja-JP" altLang="en-US" sz="1000" dirty="0">
                <a:solidFill>
                  <a:srgbClr val="FF0000"/>
                </a:solidFill>
                <a:latin typeface="メイリオ" pitchFamily="50" charset="-128"/>
                <a:ea typeface="メイリオ" pitchFamily="50" charset="-128"/>
                <a:cs typeface="メイリオ" pitchFamily="50" charset="-128"/>
              </a:rPr>
              <a:t>②</a:t>
            </a:r>
            <a:r>
              <a:rPr lang="ja-JP" altLang="en-US" sz="1000" dirty="0">
                <a:solidFill>
                  <a:srgbClr val="00B050"/>
                </a:solidFill>
                <a:latin typeface="メイリオ" pitchFamily="50" charset="-128"/>
                <a:ea typeface="メイリオ" pitchFamily="50" charset="-128"/>
                <a:cs typeface="メイリオ" pitchFamily="50" charset="-128"/>
              </a:rPr>
              <a:t>のメール配信ボタンにカーソルをあてる</a:t>
            </a:r>
            <a:endParaRPr lang="en-US" altLang="ja-JP" sz="1000" dirty="0">
              <a:solidFill>
                <a:srgbClr val="00B05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2.</a:t>
            </a:r>
            <a:r>
              <a:rPr lang="ja-JP" altLang="en-US" sz="1200" dirty="0">
                <a:latin typeface="メイリオ" pitchFamily="50" charset="-128"/>
                <a:ea typeface="メイリオ" pitchFamily="50" charset="-128"/>
                <a:cs typeface="メイリオ" pitchFamily="50" charset="-128"/>
              </a:rPr>
              <a:t>給与明細書は左側が表紙で右側見開き</a:t>
            </a:r>
            <a:r>
              <a:rPr lang="en-US" altLang="ja-JP" sz="1200" dirty="0">
                <a:latin typeface="メイリオ" pitchFamily="50" charset="-128"/>
                <a:ea typeface="メイリオ" pitchFamily="50" charset="-128"/>
                <a:cs typeface="メイリオ" pitchFamily="50" charset="-128"/>
              </a:rPr>
              <a:t>2</a:t>
            </a:r>
            <a:r>
              <a:rPr lang="ja-JP" altLang="en-US" sz="1200" dirty="0">
                <a:latin typeface="メイリオ" pitchFamily="50" charset="-128"/>
                <a:ea typeface="メイリオ" pitchFamily="50" charset="-128"/>
                <a:cs typeface="メイリオ" pitchFamily="50" charset="-128"/>
              </a:rPr>
              <a:t>ページで明細を確認できるレイアウトになっています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上に就業状況があり、下に支給内訳、控除内訳がそれぞれ</a:t>
            </a:r>
            <a:r>
              <a:rPr lang="en-US" altLang="ja-JP" sz="1200" dirty="0">
                <a:latin typeface="メイリオ" pitchFamily="50" charset="-128"/>
                <a:ea typeface="メイリオ" pitchFamily="50" charset="-128"/>
                <a:cs typeface="メイリオ" pitchFamily="50" charset="-128"/>
              </a:rPr>
              <a:t>25</a:t>
            </a:r>
            <a:r>
              <a:rPr lang="ja-JP" altLang="en-US" sz="1200" dirty="0">
                <a:latin typeface="メイリオ" pitchFamily="50" charset="-128"/>
                <a:ea typeface="メイリオ" pitchFamily="50" charset="-128"/>
                <a:cs typeface="メイリオ" pitchFamily="50" charset="-128"/>
              </a:rPr>
              <a:t>項目ずつ表示できます</a:t>
            </a:r>
            <a:endParaRPr lang="en-US" altLang="ja-JP" sz="1200" dirty="0">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rPr>
              <a:t>★操作･･･明細書のそれぞれの位置を指しながら説明をする</a:t>
            </a:r>
            <a:endParaRPr lang="en-US" altLang="ja-JP" sz="1200" dirty="0">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3.</a:t>
            </a:r>
            <a:r>
              <a:rPr lang="ja-JP" altLang="en-US" sz="1200" dirty="0">
                <a:latin typeface="メイリオ" pitchFamily="50" charset="-128"/>
                <a:ea typeface="メイリオ" pitchFamily="50" charset="-128"/>
                <a:cs typeface="メイリオ" pitchFamily="50" charset="-128"/>
              </a:rPr>
              <a:t>ご覧いただけますようにパートさんにはパートさんに必要な項目が上詰めで、</a:t>
            </a:r>
            <a:endParaRPr lang="en-US" altLang="ja-JP" sz="1200" dirty="0">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rPr>
              <a:t>★操作･･･</a:t>
            </a:r>
            <a:r>
              <a:rPr kumimoji="1" lang="en-US" altLang="ja-JP" sz="1000" b="0" i="0" u="none" strike="noStrike" kern="120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rPr>
              <a:t>PDF</a:t>
            </a:r>
            <a:r>
              <a:rPr kumimoji="1" lang="ja-JP" altLang="en-US" sz="1000" b="0" i="0" u="none" strike="noStrike" kern="120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rPr>
              <a:t>をスクロールし、＠時間単価</a:t>
            </a:r>
            <a:r>
              <a:rPr kumimoji="1" lang="en-US" altLang="ja-JP" sz="1000" b="0" i="0" u="none" strike="noStrike" kern="120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120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rPr>
              <a:t>パート</a:t>
            </a:r>
            <a:r>
              <a:rPr kumimoji="1" lang="en-US" altLang="ja-JP" sz="1000" b="0" i="0" u="none" strike="noStrike" kern="120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120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rPr>
              <a:t>が表示されたら止めて説明する</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社員さんには社員さんに必要な項目が表示されます。表示項目は足りそうですか？</a:t>
            </a:r>
            <a:endParaRPr lang="en-US" altLang="ja-JP" sz="1200" dirty="0">
              <a:latin typeface="メイリオ" pitchFamily="50" charset="-128"/>
              <a:ea typeface="メイリオ" pitchFamily="50" charset="-128"/>
              <a:cs typeface="メイリオ" pitchFamily="50" charset="-128"/>
            </a:endParaRPr>
          </a:p>
          <a:p>
            <a:r>
              <a:rPr lang="ja-JP" altLang="en-US" sz="1000" dirty="0">
                <a:solidFill>
                  <a:srgbClr val="00B050"/>
                </a:solidFill>
                <a:latin typeface="メイリオ" pitchFamily="50" charset="-128"/>
                <a:ea typeface="メイリオ" pitchFamily="50" charset="-128"/>
                <a:cs typeface="メイリオ" pitchFamily="50" charset="-128"/>
              </a:rPr>
              <a:t>★操作･･･再度</a:t>
            </a:r>
            <a:r>
              <a:rPr lang="en-US" altLang="ja-JP" sz="1000" dirty="0">
                <a:solidFill>
                  <a:srgbClr val="00B050"/>
                </a:solidFill>
                <a:latin typeface="メイリオ" pitchFamily="50" charset="-128"/>
                <a:ea typeface="メイリオ" pitchFamily="50" charset="-128"/>
                <a:cs typeface="メイリオ" pitchFamily="50" charset="-128"/>
              </a:rPr>
              <a:t>PDF</a:t>
            </a:r>
            <a:r>
              <a:rPr lang="ja-JP" altLang="en-US" sz="1000" dirty="0">
                <a:solidFill>
                  <a:srgbClr val="00B050"/>
                </a:solidFill>
                <a:latin typeface="メイリオ" pitchFamily="50" charset="-128"/>
                <a:ea typeface="メイリオ" pitchFamily="50" charset="-128"/>
                <a:cs typeface="メイリオ" pitchFamily="50" charset="-128"/>
              </a:rPr>
              <a:t>をスクロールし、基本給が表示されたら止めて説明する</a:t>
            </a:r>
            <a:endParaRPr lang="en-US" altLang="ja-JP" sz="1000" dirty="0">
              <a:solidFill>
                <a:srgbClr val="00B050"/>
              </a:solidFill>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prstClr val="black"/>
                </a:solidFill>
                <a:latin typeface="メイリオ" pitchFamily="50" charset="-128"/>
                <a:ea typeface="メイリオ" pitchFamily="50" charset="-128"/>
                <a:cs typeface="メイリオ" pitchFamily="50" charset="-128"/>
              </a:rPr>
              <a:t>4</a:t>
            </a:r>
            <a:r>
              <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その他個人毎のお知らせ欄などをご用意しております</a:t>
            </a:r>
            <a:endPar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rPr>
              <a:t>★操作･･･お知らせ欄の位置を指しながら説明をする</a:t>
            </a:r>
            <a:endPar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endParaRPr lang="en-US" altLang="ja-JP" sz="1000" dirty="0">
              <a:solidFill>
                <a:srgbClr val="00B050"/>
              </a:solidFill>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3537012" y="1115616"/>
            <a:ext cx="2407545"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給与明細書</a:t>
            </a:r>
            <a:endParaRPr kumimoji="1" lang="ja-JP" altLang="en-US" sz="14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2760352" y="3042731"/>
            <a:ext cx="420789"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①</a:t>
            </a:r>
          </a:p>
        </p:txBody>
      </p:sp>
      <p:sp>
        <p:nvSpPr>
          <p:cNvPr id="13" name="テキスト ボックス 12"/>
          <p:cNvSpPr txBox="1"/>
          <p:nvPr/>
        </p:nvSpPr>
        <p:spPr>
          <a:xfrm>
            <a:off x="2760352" y="1530592"/>
            <a:ext cx="376064"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②</a:t>
            </a:r>
          </a:p>
        </p:txBody>
      </p:sp>
      <p:sp>
        <p:nvSpPr>
          <p:cNvPr id="15" name="正方形/長方形 14"/>
          <p:cNvSpPr/>
          <p:nvPr/>
        </p:nvSpPr>
        <p:spPr>
          <a:xfrm>
            <a:off x="3047701" y="1530593"/>
            <a:ext cx="381299" cy="19888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3047702" y="3108980"/>
            <a:ext cx="366291" cy="7706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25EDE400-5E93-896B-2415-9DE58E9A115D}"/>
              </a:ext>
            </a:extLst>
          </p:cNvPr>
          <p:cNvPicPr>
            <a:picLocks noChangeAspect="1"/>
          </p:cNvPicPr>
          <p:nvPr/>
        </p:nvPicPr>
        <p:blipFill>
          <a:blip r:embed="rId3"/>
          <a:stretch>
            <a:fillRect/>
          </a:stretch>
        </p:blipFill>
        <p:spPr>
          <a:xfrm>
            <a:off x="3569000" y="1448713"/>
            <a:ext cx="3093766" cy="2187183"/>
          </a:xfrm>
          <a:prstGeom prst="rect">
            <a:avLst/>
          </a:prstGeom>
          <a:ln>
            <a:solidFill>
              <a:schemeClr val="bg1">
                <a:lumMod val="75000"/>
              </a:schemeClr>
            </a:solidFill>
          </a:ln>
        </p:spPr>
      </p:pic>
      <p:sp>
        <p:nvSpPr>
          <p:cNvPr id="11" name="テキスト ボックス 10">
            <a:extLst>
              <a:ext uri="{FF2B5EF4-FFF2-40B4-BE49-F238E27FC236}">
                <a16:creationId xmlns:a16="http://schemas.microsoft.com/office/drawing/2014/main" id="{89C5A838-D78C-5DAC-792D-34EEDE468E97}"/>
              </a:ext>
            </a:extLst>
          </p:cNvPr>
          <p:cNvSpPr txBox="1"/>
          <p:nvPr/>
        </p:nvSpPr>
        <p:spPr>
          <a:xfrm>
            <a:off x="158452" y="1115616"/>
            <a:ext cx="2407545"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給与明細書出力画面</a:t>
            </a:r>
            <a:endParaRPr kumimoji="1"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02158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a:extLst>
              <a:ext uri="{FF2B5EF4-FFF2-40B4-BE49-F238E27FC236}">
                <a16:creationId xmlns:a16="http://schemas.microsoft.com/office/drawing/2014/main" id="{B53E9DD0-C802-47BF-DA93-E89894FC6E4B}"/>
              </a:ext>
            </a:extLst>
          </p:cNvPr>
          <p:cNvPicPr>
            <a:picLocks noChangeAspect="1"/>
          </p:cNvPicPr>
          <p:nvPr/>
        </p:nvPicPr>
        <p:blipFill>
          <a:blip r:embed="rId2"/>
          <a:stretch>
            <a:fillRect/>
          </a:stretch>
        </p:blipFill>
        <p:spPr>
          <a:xfrm>
            <a:off x="3733056" y="3549544"/>
            <a:ext cx="2847313" cy="1604817"/>
          </a:xfrm>
          <a:prstGeom prst="rect">
            <a:avLst/>
          </a:prstGeom>
          <a:ln>
            <a:solidFill>
              <a:schemeClr val="bg1">
                <a:lumMod val="75000"/>
              </a:schemeClr>
            </a:solidFill>
          </a:ln>
        </p:spPr>
      </p:pic>
      <p:pic>
        <p:nvPicPr>
          <p:cNvPr id="7" name="図 6">
            <a:extLst>
              <a:ext uri="{FF2B5EF4-FFF2-40B4-BE49-F238E27FC236}">
                <a16:creationId xmlns:a16="http://schemas.microsoft.com/office/drawing/2014/main" id="{6BA5159F-136F-D2E1-E5F8-9A81A2C96957}"/>
              </a:ext>
            </a:extLst>
          </p:cNvPr>
          <p:cNvPicPr>
            <a:picLocks noChangeAspect="1"/>
          </p:cNvPicPr>
          <p:nvPr/>
        </p:nvPicPr>
        <p:blipFill>
          <a:blip r:embed="rId3"/>
          <a:stretch>
            <a:fillRect/>
          </a:stretch>
        </p:blipFill>
        <p:spPr>
          <a:xfrm>
            <a:off x="128536" y="1218787"/>
            <a:ext cx="3503095" cy="1966265"/>
          </a:xfrm>
          <a:prstGeom prst="rect">
            <a:avLst/>
          </a:prstGeom>
          <a:ln>
            <a:solidFill>
              <a:schemeClr val="bg1">
                <a:lumMod val="75000"/>
              </a:schemeClr>
            </a:solidFill>
          </a:ln>
        </p:spPr>
      </p:pic>
      <p:sp>
        <p:nvSpPr>
          <p:cNvPr id="2" name="スライド番号プレースホルダ 1"/>
          <p:cNvSpPr>
            <a:spLocks noGrp="1"/>
          </p:cNvSpPr>
          <p:nvPr>
            <p:ph type="sldNum" sz="quarter" idx="12"/>
          </p:nvPr>
        </p:nvSpPr>
        <p:spPr/>
        <p:txBody>
          <a:bodyPr/>
          <a:lstStyle/>
          <a:p>
            <a:fld id="{6B65D81E-1C54-4341-B02B-FCAEC532A474}" type="slidenum">
              <a:rPr kumimoji="1" lang="ja-JP" altLang="en-US" smtClean="0"/>
              <a:pPr/>
              <a:t>14</a:t>
            </a:fld>
            <a:endParaRPr kumimoji="1" lang="ja-JP" altLang="en-US" dirty="0"/>
          </a:p>
        </p:txBody>
      </p:sp>
      <p:sp>
        <p:nvSpPr>
          <p:cNvPr id="3" name="正方形/長方形 2"/>
          <p:cNvSpPr/>
          <p:nvPr/>
        </p:nvSpPr>
        <p:spPr>
          <a:xfrm>
            <a:off x="116632" y="611560"/>
            <a:ext cx="6624736" cy="360040"/>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itchFamily="50" charset="-128"/>
                <a:ea typeface="メイリオ" pitchFamily="50" charset="-128"/>
                <a:cs typeface="メイリオ" pitchFamily="50" charset="-128"/>
              </a:rPr>
              <a:t>統計資料データ集計　→　データ出力</a:t>
            </a:r>
            <a:endParaRPr kumimoji="1" lang="ja-JP" altLang="en-US" sz="1600" b="1" dirty="0">
              <a:latin typeface="メイリオ" pitchFamily="50" charset="-128"/>
              <a:ea typeface="メイリオ" pitchFamily="50" charset="-128"/>
              <a:cs typeface="メイリオ" pitchFamily="50" charset="-128"/>
            </a:endParaRPr>
          </a:p>
        </p:txBody>
      </p:sp>
      <p:sp>
        <p:nvSpPr>
          <p:cNvPr id="6" name="角丸四角形 5"/>
          <p:cNvSpPr/>
          <p:nvPr/>
        </p:nvSpPr>
        <p:spPr>
          <a:xfrm>
            <a:off x="222610" y="5292080"/>
            <a:ext cx="1872208" cy="360040"/>
          </a:xfrm>
          <a:prstGeom prst="round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itchFamily="50" charset="-128"/>
                <a:ea typeface="メイリオ" pitchFamily="50" charset="-128"/>
                <a:cs typeface="メイリオ" pitchFamily="50" charset="-128"/>
              </a:rPr>
              <a:t>説明シナリオ</a:t>
            </a:r>
          </a:p>
        </p:txBody>
      </p:sp>
      <p:sp>
        <p:nvSpPr>
          <p:cNvPr id="22" name="テキスト ボックス 21"/>
          <p:cNvSpPr txBox="1"/>
          <p:nvPr/>
        </p:nvSpPr>
        <p:spPr>
          <a:xfrm>
            <a:off x="116632" y="5683996"/>
            <a:ext cx="6658524" cy="3016210"/>
          </a:xfrm>
          <a:prstGeom prst="rect">
            <a:avLst/>
          </a:prstGeom>
          <a:noFill/>
        </p:spPr>
        <p:txBody>
          <a:bodyPr wrap="square" rtlCol="0">
            <a:spAutoFit/>
          </a:bodyPr>
          <a:lstStyle/>
          <a:p>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最後に給与データを集計・出力する機能についてご説明いたします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こちらの統計資料は給与管理、人事管理どちらも使える集計機能です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出力したい項目を縦軸、横軸、組織の</a:t>
            </a:r>
            <a:r>
              <a:rPr lang="en-US" altLang="ja-JP" sz="1200" dirty="0">
                <a:latin typeface="メイリオ" pitchFamily="50" charset="-128"/>
                <a:ea typeface="メイリオ" pitchFamily="50" charset="-128"/>
                <a:cs typeface="メイリオ" pitchFamily="50" charset="-128"/>
              </a:rPr>
              <a:t>3</a:t>
            </a:r>
            <a:r>
              <a:rPr lang="ja-JP" altLang="en-US" sz="1200" dirty="0">
                <a:latin typeface="メイリオ" pitchFamily="50" charset="-128"/>
                <a:ea typeface="メイリオ" pitchFamily="50" charset="-128"/>
                <a:cs typeface="メイリオ" pitchFamily="50" charset="-128"/>
              </a:rPr>
              <a:t>次元で集計することができます。本日は給与データ　</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の男女</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区分別平均給与を出力いたします</a:t>
            </a:r>
            <a:endParaRPr lang="en-US" altLang="ja-JP" sz="1200" dirty="0">
              <a:latin typeface="メイリオ" pitchFamily="50" charset="-128"/>
              <a:ea typeface="メイリオ" pitchFamily="50" charset="-128"/>
              <a:cs typeface="メイリオ" pitchFamily="50" charset="-128"/>
            </a:endParaRPr>
          </a:p>
          <a:p>
            <a:r>
              <a:rPr kumimoji="1" lang="ja-JP" altLang="en-US" sz="1000" dirty="0">
                <a:solidFill>
                  <a:srgbClr val="00B050"/>
                </a:solidFill>
                <a:latin typeface="メイリオ" pitchFamily="50" charset="-128"/>
                <a:ea typeface="メイリオ" pitchFamily="50" charset="-128"/>
                <a:cs typeface="メイリオ" pitchFamily="50" charset="-128"/>
              </a:rPr>
              <a:t>★</a:t>
            </a:r>
            <a:r>
              <a:rPr lang="ja-JP" altLang="en-US" sz="1000" dirty="0">
                <a:solidFill>
                  <a:srgbClr val="00B05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①</a:t>
            </a:r>
            <a:r>
              <a:rPr lang="ja-JP" altLang="en-US" sz="1000" dirty="0">
                <a:solidFill>
                  <a:srgbClr val="00B050"/>
                </a:solidFill>
                <a:latin typeface="メイリオ" pitchFamily="50" charset="-128"/>
                <a:ea typeface="メイリオ" pitchFamily="50" charset="-128"/>
                <a:cs typeface="メイリオ" pitchFamily="50" charset="-128"/>
              </a:rPr>
              <a:t>男女</a:t>
            </a:r>
            <a:r>
              <a:rPr lang="en-US" altLang="ja-JP" sz="1000" dirty="0">
                <a:solidFill>
                  <a:srgbClr val="00B050"/>
                </a:solidFill>
                <a:latin typeface="メイリオ" pitchFamily="50" charset="-128"/>
                <a:ea typeface="メイリオ" pitchFamily="50" charset="-128"/>
                <a:cs typeface="メイリオ" pitchFamily="50" charset="-128"/>
              </a:rPr>
              <a:t>/</a:t>
            </a:r>
            <a:r>
              <a:rPr lang="ja-JP" altLang="en-US" sz="1000" dirty="0">
                <a:solidFill>
                  <a:srgbClr val="00B050"/>
                </a:solidFill>
                <a:latin typeface="メイリオ" pitchFamily="50" charset="-128"/>
                <a:ea typeface="メイリオ" pitchFamily="50" charset="-128"/>
                <a:cs typeface="メイリオ" pitchFamily="50" charset="-128"/>
              </a:rPr>
              <a:t>区分別平均賃金を選択。</a:t>
            </a:r>
            <a:r>
              <a:rPr lang="ja-JP" altLang="en-US" sz="1000" dirty="0">
                <a:solidFill>
                  <a:srgbClr val="FF0000"/>
                </a:solidFill>
                <a:latin typeface="メイリオ" pitchFamily="50" charset="-128"/>
                <a:ea typeface="メイリオ" pitchFamily="50" charset="-128"/>
                <a:cs typeface="メイリオ" pitchFamily="50" charset="-128"/>
              </a:rPr>
              <a:t>②</a:t>
            </a:r>
            <a:r>
              <a:rPr lang="ja-JP" altLang="en-US" sz="1000" dirty="0">
                <a:solidFill>
                  <a:srgbClr val="00B050"/>
                </a:solidFill>
                <a:latin typeface="メイリオ" pitchFamily="50" charset="-128"/>
                <a:ea typeface="メイリオ" pitchFamily="50" charset="-128"/>
                <a:cs typeface="メイリオ" pitchFamily="50" charset="-128"/>
              </a:rPr>
              <a:t>賃金データ抽出基準日に適当な日付を入力する</a:t>
            </a:r>
            <a:r>
              <a:rPr lang="en-US" altLang="ja-JP" sz="1000" dirty="0">
                <a:solidFill>
                  <a:srgbClr val="00B050"/>
                </a:solidFill>
                <a:latin typeface="メイリオ" pitchFamily="50" charset="-128"/>
                <a:ea typeface="メイリオ" pitchFamily="50" charset="-128"/>
                <a:cs typeface="メイリオ" pitchFamily="50" charset="-128"/>
              </a:rPr>
              <a:t>(ex.2025/01/01</a:t>
            </a:r>
            <a:r>
              <a:rPr lang="ja-JP" altLang="en-US" sz="1000" dirty="0">
                <a:solidFill>
                  <a:srgbClr val="00B050"/>
                </a:solidFill>
                <a:latin typeface="メイリオ" pitchFamily="50" charset="-128"/>
                <a:ea typeface="メイリオ" pitchFamily="50" charset="-128"/>
                <a:cs typeface="メイリオ" pitchFamily="50" charset="-128"/>
              </a:rPr>
              <a:t>～</a:t>
            </a:r>
            <a:r>
              <a:rPr lang="en-US" altLang="ja-JP" sz="1000" dirty="0">
                <a:solidFill>
                  <a:srgbClr val="00B050"/>
                </a:solidFill>
                <a:latin typeface="メイリオ" pitchFamily="50" charset="-128"/>
                <a:ea typeface="メイリオ" pitchFamily="50" charset="-128"/>
                <a:cs typeface="メイリオ" pitchFamily="50" charset="-128"/>
              </a:rPr>
              <a:t>2025/12/31)</a:t>
            </a:r>
            <a:r>
              <a:rPr lang="ja-JP" altLang="en-US" sz="1000" dirty="0">
                <a:solidFill>
                  <a:srgbClr val="00B050"/>
                </a:solidFill>
                <a:latin typeface="メイリオ" pitchFamily="50" charset="-128"/>
                <a:ea typeface="メイリオ" pitchFamily="50" charset="-128"/>
                <a:cs typeface="メイリオ" pitchFamily="50" charset="-128"/>
              </a:rPr>
              <a:t> </a:t>
            </a:r>
            <a:r>
              <a:rPr lang="ja-JP" altLang="en-US" sz="1000" dirty="0">
                <a:solidFill>
                  <a:srgbClr val="FF0000"/>
                </a:solidFill>
                <a:latin typeface="メイリオ" pitchFamily="50" charset="-128"/>
                <a:ea typeface="メイリオ" pitchFamily="50" charset="-128"/>
                <a:cs typeface="メイリオ" pitchFamily="50" charset="-128"/>
              </a:rPr>
              <a:t>③</a:t>
            </a:r>
            <a:r>
              <a:rPr lang="ja-JP" altLang="en-US" sz="1000" dirty="0">
                <a:solidFill>
                  <a:srgbClr val="00B050"/>
                </a:solidFill>
                <a:latin typeface="メイリオ" pitchFamily="50" charset="-128"/>
                <a:ea typeface="メイリオ" pitchFamily="50" charset="-128"/>
                <a:cs typeface="メイリオ" pitchFamily="50" charset="-128"/>
              </a:rPr>
              <a:t>実行ボタンクリック</a:t>
            </a:r>
            <a:endParaRPr lang="en-US" altLang="ja-JP" sz="1000" dirty="0">
              <a:solidFill>
                <a:srgbClr val="00B05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2.</a:t>
            </a:r>
            <a:r>
              <a:rPr lang="ja-JP" altLang="en-US" sz="1200" dirty="0">
                <a:latin typeface="メイリオ" pitchFamily="50" charset="-128"/>
                <a:ea typeface="メイリオ" pitchFamily="50" charset="-128"/>
                <a:cs typeface="メイリオ" pitchFamily="50" charset="-128"/>
              </a:rPr>
              <a:t>集計結果はこのように左側に組織、右側にテーブルが表示されます。気になる数字がございましたら、ダブルクリックするとドリルダウンし該当者を確認することができます。</a:t>
            </a:r>
            <a:endParaRPr lang="en-US" altLang="ja-JP" sz="1200" dirty="0">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④</a:t>
            </a:r>
            <a:r>
              <a:rPr kumimoji="1" lang="ja-JP" altLang="en-US" sz="1000" b="0" i="0" u="none" strike="noStrike" kern="120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rPr>
              <a:t>一般職・基本給をダブルクリックする。</a:t>
            </a:r>
            <a:r>
              <a:rPr kumimoji="1" lang="ja-JP" altLang="en-US" sz="1000" b="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⑤</a:t>
            </a:r>
            <a:r>
              <a:rPr kumimoji="1" lang="ja-JP" altLang="en-US" sz="1000" b="0" i="0" u="none" strike="noStrike" kern="120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rPr>
              <a:t>その後適当な人をダブルクリックし、集計データに戻る</a:t>
            </a:r>
            <a:endParaRPr lang="en-US" altLang="ja-JP" sz="1000" dirty="0">
              <a:solidFill>
                <a:srgbClr val="00B050"/>
              </a:solidFill>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メイリオ" pitchFamily="50" charset="-128"/>
                <a:ea typeface="メイリオ" pitchFamily="50" charset="-128"/>
                <a:cs typeface="メイリオ" pitchFamily="50" charset="-128"/>
              </a:rPr>
              <a:t>3.</a:t>
            </a:r>
            <a:r>
              <a:rPr lang="ja-JP" altLang="en-US" sz="1200" dirty="0">
                <a:latin typeface="メイリオ" pitchFamily="50" charset="-128"/>
                <a:ea typeface="メイリオ" pitchFamily="50" charset="-128"/>
                <a:cs typeface="メイリオ" pitchFamily="50" charset="-128"/>
              </a:rPr>
              <a:t>今は全社で見ていますが、例えば組織を東京営業部に変更するとこのように東京営業部内で</a:t>
            </a:r>
            <a:endParaRPr lang="en-US" altLang="ja-JP" sz="1200" dirty="0">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メイリオ" pitchFamily="50" charset="-128"/>
                <a:ea typeface="メイリオ" pitchFamily="50" charset="-128"/>
                <a:cs typeface="メイリオ" pitchFamily="50" charset="-128"/>
              </a:rPr>
              <a:t>　集計することができます</a:t>
            </a:r>
            <a:endParaRPr lang="en-US" altLang="ja-JP" sz="1200" dirty="0">
              <a:latin typeface="メイリオ" pitchFamily="50" charset="-128"/>
              <a:ea typeface="メイリオ" pitchFamily="50" charset="-128"/>
              <a:cs typeface="メイリオ" pitchFamily="50" charset="-128"/>
            </a:endParaRPr>
          </a:p>
          <a:p>
            <a:r>
              <a:rPr lang="ja-JP" altLang="en-US" sz="1000" dirty="0">
                <a:solidFill>
                  <a:srgbClr val="00B05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⑥</a:t>
            </a:r>
            <a:r>
              <a:rPr lang="ja-JP" altLang="en-US" sz="1000" dirty="0">
                <a:solidFill>
                  <a:srgbClr val="00B050"/>
                </a:solidFill>
                <a:latin typeface="メイリオ" pitchFamily="50" charset="-128"/>
                <a:ea typeface="メイリオ" pitchFamily="50" charset="-128"/>
                <a:cs typeface="メイリオ" pitchFamily="50" charset="-128"/>
              </a:rPr>
              <a:t>東京営業部をダブルクリック</a:t>
            </a:r>
            <a:endParaRPr lang="en-US" altLang="ja-JP" sz="1000" dirty="0">
              <a:solidFill>
                <a:srgbClr val="00B050"/>
              </a:solidFill>
              <a:latin typeface="メイリオ" pitchFamily="50" charset="-128"/>
              <a:ea typeface="メイリオ" pitchFamily="50" charset="-128"/>
              <a:cs typeface="メイリオ" pitchFamily="50" charset="-128"/>
            </a:endParaRPr>
          </a:p>
          <a:p>
            <a:r>
              <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3.</a:t>
            </a:r>
            <a:r>
              <a:rPr lang="ja-JP" altLang="en-US" sz="1200" dirty="0">
                <a:solidFill>
                  <a:prstClr val="black"/>
                </a:solidFill>
                <a:latin typeface="メイリオ" pitchFamily="50" charset="-128"/>
                <a:ea typeface="メイリオ" pitchFamily="50" charset="-128"/>
                <a:cs typeface="メイリオ" pitchFamily="50" charset="-128"/>
              </a:rPr>
              <a:t>こちらの統計資料の画面も他の画面同様に</a:t>
            </a:r>
            <a:r>
              <a:rPr lang="en-US" altLang="ja-JP" sz="1200" dirty="0">
                <a:solidFill>
                  <a:prstClr val="black"/>
                </a:solidFill>
                <a:latin typeface="メイリオ" pitchFamily="50" charset="-128"/>
                <a:ea typeface="メイリオ" pitchFamily="50" charset="-128"/>
                <a:cs typeface="メイリオ" pitchFamily="50" charset="-128"/>
              </a:rPr>
              <a:t>Excel</a:t>
            </a:r>
            <a:r>
              <a:rPr lang="ja-JP" altLang="en-US" sz="1200" dirty="0">
                <a:solidFill>
                  <a:prstClr val="black"/>
                </a:solidFill>
                <a:latin typeface="メイリオ" pitchFamily="50" charset="-128"/>
                <a:ea typeface="メイリオ" pitchFamily="50" charset="-128"/>
                <a:cs typeface="メイリオ" pitchFamily="50" charset="-128"/>
              </a:rPr>
              <a:t>や</a:t>
            </a:r>
            <a:r>
              <a:rPr lang="en-US" altLang="ja-JP" sz="1200" dirty="0">
                <a:solidFill>
                  <a:prstClr val="black"/>
                </a:solidFill>
                <a:latin typeface="メイリオ" pitchFamily="50" charset="-128"/>
                <a:ea typeface="メイリオ" pitchFamily="50" charset="-128"/>
                <a:cs typeface="メイリオ" pitchFamily="50" charset="-128"/>
              </a:rPr>
              <a:t>PDF</a:t>
            </a:r>
            <a:r>
              <a:rPr lang="ja-JP" altLang="en-US" sz="1200" dirty="0">
                <a:solidFill>
                  <a:prstClr val="black"/>
                </a:solidFill>
                <a:latin typeface="メイリオ" pitchFamily="50" charset="-128"/>
                <a:ea typeface="メイリオ" pitchFamily="50" charset="-128"/>
                <a:cs typeface="メイリオ" pitchFamily="50" charset="-128"/>
              </a:rPr>
              <a:t>に出力できますし、</a:t>
            </a:r>
            <a:r>
              <a:rPr lang="en-US" altLang="ja-JP" sz="1200" dirty="0" err="1">
                <a:solidFill>
                  <a:prstClr val="black"/>
                </a:solidFill>
                <a:latin typeface="メイリオ" pitchFamily="50" charset="-128"/>
                <a:ea typeface="メイリオ" pitchFamily="50" charset="-128"/>
                <a:cs typeface="メイリオ" pitchFamily="50" charset="-128"/>
              </a:rPr>
              <a:t>Reportplus</a:t>
            </a:r>
            <a:r>
              <a:rPr lang="ja-JP" altLang="en-US" sz="1200" dirty="0">
                <a:solidFill>
                  <a:prstClr val="black"/>
                </a:solidFill>
                <a:latin typeface="メイリオ" pitchFamily="50" charset="-128"/>
                <a:ea typeface="メイリオ" pitchFamily="50" charset="-128"/>
                <a:cs typeface="メイリオ" pitchFamily="50" charset="-128"/>
              </a:rPr>
              <a:t>で</a:t>
            </a:r>
            <a:endParaRPr lang="en-US" altLang="ja-JP" sz="1200" dirty="0">
              <a:solidFill>
                <a:prstClr val="black"/>
              </a:solidFill>
              <a:latin typeface="メイリオ" pitchFamily="50" charset="-128"/>
              <a:ea typeface="メイリオ" pitchFamily="50" charset="-128"/>
              <a:cs typeface="メイリオ" pitchFamily="50" charset="-128"/>
            </a:endParaRPr>
          </a:p>
          <a:p>
            <a:r>
              <a:rPr lang="ja-JP" altLang="en-US" sz="1200" dirty="0">
                <a:solidFill>
                  <a:prstClr val="black"/>
                </a:solidFill>
                <a:latin typeface="メイリオ" pitchFamily="50" charset="-128"/>
                <a:ea typeface="メイリオ" pitchFamily="50" charset="-128"/>
                <a:cs typeface="メイリオ" pitchFamily="50" charset="-128"/>
              </a:rPr>
              <a:t>　分析することもできます</a:t>
            </a:r>
            <a:endParaRPr lang="en-US" altLang="ja-JP" sz="1200" dirty="0">
              <a:solidFill>
                <a:prstClr val="black"/>
              </a:solidFill>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rPr>
              <a:t>★操作･･･</a:t>
            </a:r>
            <a:r>
              <a:rPr kumimoji="1" lang="ja-JP" altLang="en-US" sz="1000" b="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⑦</a:t>
            </a:r>
            <a:r>
              <a:rPr kumimoji="1" lang="ja-JP" altLang="en-US" sz="1000" b="0" i="0" u="none" strike="noStrike" kern="120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rPr>
              <a:t>右クリックし、説明をする</a:t>
            </a:r>
            <a:endParaRPr kumimoji="1" lang="en-US" altLang="ja-JP" sz="1000" b="0" i="0" u="none" strike="noStrike" kern="120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endParaRPr>
          </a:p>
          <a:p>
            <a:endParaRPr lang="en-US" altLang="ja-JP" sz="1000" dirty="0">
              <a:solidFill>
                <a:srgbClr val="00B0F0"/>
              </a:solidFill>
              <a:latin typeface="メイリオ" pitchFamily="50" charset="-128"/>
              <a:ea typeface="メイリオ" pitchFamily="50" charset="-128"/>
              <a:cs typeface="メイリオ" pitchFamily="50" charset="-128"/>
            </a:endParaRPr>
          </a:p>
          <a:p>
            <a:r>
              <a:rPr lang="ja-JP" altLang="en-US" sz="1000" dirty="0">
                <a:solidFill>
                  <a:srgbClr val="00B0F0"/>
                </a:solidFill>
                <a:latin typeface="メイリオ" pitchFamily="50" charset="-128"/>
                <a:ea typeface="メイリオ" pitchFamily="50" charset="-128"/>
                <a:cs typeface="メイリオ" pitchFamily="50" charset="-128"/>
              </a:rPr>
              <a:t>　　</a:t>
            </a:r>
            <a:endParaRPr lang="en-US" altLang="ja-JP" sz="1000" dirty="0">
              <a:solidFill>
                <a:srgbClr val="00B0F0"/>
              </a:solidFill>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203754" y="971600"/>
            <a:ext cx="2217134"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統計資料データ集計画面</a:t>
            </a:r>
            <a:endParaRPr kumimoji="1" lang="ja-JP" altLang="en-US" sz="1400" dirty="0">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23071" y="2483383"/>
            <a:ext cx="396834"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①</a:t>
            </a:r>
          </a:p>
        </p:txBody>
      </p:sp>
      <p:sp>
        <p:nvSpPr>
          <p:cNvPr id="28" name="テキスト ボックス 27"/>
          <p:cNvSpPr txBox="1"/>
          <p:nvPr/>
        </p:nvSpPr>
        <p:spPr>
          <a:xfrm>
            <a:off x="3769526" y="974048"/>
            <a:ext cx="2407545"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集計実行後画面</a:t>
            </a:r>
            <a:endParaRPr kumimoji="1" lang="ja-JP" altLang="en-US" sz="1400" dirty="0">
              <a:latin typeface="メイリオ" panose="020B0604030504040204" pitchFamily="50" charset="-128"/>
              <a:ea typeface="メイリオ" panose="020B0604030504040204" pitchFamily="50" charset="-128"/>
            </a:endParaRPr>
          </a:p>
        </p:txBody>
      </p:sp>
      <p:sp>
        <p:nvSpPr>
          <p:cNvPr id="29" name="正方形/長方形 28"/>
          <p:cNvSpPr/>
          <p:nvPr/>
        </p:nvSpPr>
        <p:spPr>
          <a:xfrm>
            <a:off x="128536" y="2710542"/>
            <a:ext cx="1281030" cy="99681"/>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3212977" y="2993989"/>
            <a:ext cx="418654" cy="12226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4D7CF436-865F-44F2-FBE2-1C85D087D950}"/>
              </a:ext>
            </a:extLst>
          </p:cNvPr>
          <p:cNvSpPr/>
          <p:nvPr/>
        </p:nvSpPr>
        <p:spPr>
          <a:xfrm>
            <a:off x="1503694" y="2422103"/>
            <a:ext cx="1044309" cy="9809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EBCA1CB6-18D8-4F4E-6E53-9A727DAEB867}"/>
              </a:ext>
            </a:extLst>
          </p:cNvPr>
          <p:cNvSpPr txBox="1"/>
          <p:nvPr/>
        </p:nvSpPr>
        <p:spPr>
          <a:xfrm>
            <a:off x="1235395" y="2339651"/>
            <a:ext cx="268299"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②</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CA9D02B3-C795-1681-8DCE-2FEE93968938}"/>
              </a:ext>
            </a:extLst>
          </p:cNvPr>
          <p:cNvSpPr txBox="1"/>
          <p:nvPr/>
        </p:nvSpPr>
        <p:spPr>
          <a:xfrm>
            <a:off x="2963940" y="2926849"/>
            <a:ext cx="153348"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③</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pic>
        <p:nvPicPr>
          <p:cNvPr id="20" name="図 19">
            <a:extLst>
              <a:ext uri="{FF2B5EF4-FFF2-40B4-BE49-F238E27FC236}">
                <a16:creationId xmlns:a16="http://schemas.microsoft.com/office/drawing/2014/main" id="{7C8C06A3-F8B8-8108-F9AB-3DE96A9EF2AB}"/>
              </a:ext>
            </a:extLst>
          </p:cNvPr>
          <p:cNvPicPr>
            <a:picLocks noChangeAspect="1"/>
          </p:cNvPicPr>
          <p:nvPr/>
        </p:nvPicPr>
        <p:blipFill>
          <a:blip r:embed="rId4"/>
          <a:stretch>
            <a:fillRect/>
          </a:stretch>
        </p:blipFill>
        <p:spPr>
          <a:xfrm>
            <a:off x="3691276" y="1318400"/>
            <a:ext cx="3055907" cy="1731048"/>
          </a:xfrm>
          <a:prstGeom prst="rect">
            <a:avLst/>
          </a:prstGeom>
          <a:ln>
            <a:solidFill>
              <a:schemeClr val="bg1">
                <a:lumMod val="75000"/>
              </a:schemeClr>
            </a:solidFill>
          </a:ln>
        </p:spPr>
      </p:pic>
      <p:pic>
        <p:nvPicPr>
          <p:cNvPr id="18" name="図 17">
            <a:extLst>
              <a:ext uri="{FF2B5EF4-FFF2-40B4-BE49-F238E27FC236}">
                <a16:creationId xmlns:a16="http://schemas.microsoft.com/office/drawing/2014/main" id="{5E49370C-E789-D226-9CEB-61644F1E410C}"/>
              </a:ext>
            </a:extLst>
          </p:cNvPr>
          <p:cNvPicPr>
            <a:picLocks noChangeAspect="1"/>
          </p:cNvPicPr>
          <p:nvPr/>
        </p:nvPicPr>
        <p:blipFill>
          <a:blip r:embed="rId5"/>
          <a:stretch>
            <a:fillRect/>
          </a:stretch>
        </p:blipFill>
        <p:spPr>
          <a:xfrm>
            <a:off x="338712" y="3549543"/>
            <a:ext cx="2946272" cy="1670529"/>
          </a:xfrm>
          <a:prstGeom prst="rect">
            <a:avLst/>
          </a:prstGeom>
          <a:ln>
            <a:solidFill>
              <a:schemeClr val="bg1">
                <a:lumMod val="75000"/>
              </a:schemeClr>
            </a:solidFill>
          </a:ln>
        </p:spPr>
      </p:pic>
      <p:sp>
        <p:nvSpPr>
          <p:cNvPr id="25" name="正方形/長方形 24">
            <a:extLst>
              <a:ext uri="{FF2B5EF4-FFF2-40B4-BE49-F238E27FC236}">
                <a16:creationId xmlns:a16="http://schemas.microsoft.com/office/drawing/2014/main" id="{05B54886-5849-318B-A2FD-D85262432703}"/>
              </a:ext>
            </a:extLst>
          </p:cNvPr>
          <p:cNvSpPr/>
          <p:nvPr/>
        </p:nvSpPr>
        <p:spPr>
          <a:xfrm>
            <a:off x="5661248" y="1658053"/>
            <a:ext cx="218857" cy="12226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8ACCE9DA-FCA8-5A12-5D84-A6A8A21C6576}"/>
              </a:ext>
            </a:extLst>
          </p:cNvPr>
          <p:cNvSpPr txBox="1"/>
          <p:nvPr/>
        </p:nvSpPr>
        <p:spPr>
          <a:xfrm>
            <a:off x="5485203" y="1451817"/>
            <a:ext cx="153348"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④</a:t>
            </a:r>
          </a:p>
        </p:txBody>
      </p:sp>
      <p:sp>
        <p:nvSpPr>
          <p:cNvPr id="36" name="正方形/長方形 35">
            <a:extLst>
              <a:ext uri="{FF2B5EF4-FFF2-40B4-BE49-F238E27FC236}">
                <a16:creationId xmlns:a16="http://schemas.microsoft.com/office/drawing/2014/main" id="{E25286C0-F16B-9D77-E9D1-AF9680AF31B5}"/>
              </a:ext>
            </a:extLst>
          </p:cNvPr>
          <p:cNvSpPr/>
          <p:nvPr/>
        </p:nvSpPr>
        <p:spPr>
          <a:xfrm>
            <a:off x="1573400" y="3892861"/>
            <a:ext cx="634678" cy="87043"/>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66E817F0-00BA-EB9F-42AB-C6DCBF9159D1}"/>
              </a:ext>
            </a:extLst>
          </p:cNvPr>
          <p:cNvSpPr txBox="1"/>
          <p:nvPr/>
        </p:nvSpPr>
        <p:spPr>
          <a:xfrm>
            <a:off x="2132856" y="3809739"/>
            <a:ext cx="172973"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⑤</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998EE059-7284-D4F1-D2F8-8A4C89514004}"/>
              </a:ext>
            </a:extLst>
          </p:cNvPr>
          <p:cNvSpPr/>
          <p:nvPr/>
        </p:nvSpPr>
        <p:spPr>
          <a:xfrm>
            <a:off x="3897991" y="3837241"/>
            <a:ext cx="418654" cy="92751"/>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1D6F9704-36AD-34B4-1C47-8CDDC42AC60B}"/>
              </a:ext>
            </a:extLst>
          </p:cNvPr>
          <p:cNvSpPr txBox="1"/>
          <p:nvPr/>
        </p:nvSpPr>
        <p:spPr>
          <a:xfrm>
            <a:off x="3672598" y="3773468"/>
            <a:ext cx="153348"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⑥</a:t>
            </a:r>
          </a:p>
        </p:txBody>
      </p:sp>
      <p:pic>
        <p:nvPicPr>
          <p:cNvPr id="50" name="図 49">
            <a:extLst>
              <a:ext uri="{FF2B5EF4-FFF2-40B4-BE49-F238E27FC236}">
                <a16:creationId xmlns:a16="http://schemas.microsoft.com/office/drawing/2014/main" id="{3C7142E6-2278-4AFB-A4F8-1F516394AF40}"/>
              </a:ext>
            </a:extLst>
          </p:cNvPr>
          <p:cNvPicPr>
            <a:picLocks noChangeAspect="1"/>
          </p:cNvPicPr>
          <p:nvPr/>
        </p:nvPicPr>
        <p:blipFill>
          <a:blip r:embed="rId6"/>
          <a:stretch>
            <a:fillRect/>
          </a:stretch>
        </p:blipFill>
        <p:spPr>
          <a:xfrm>
            <a:off x="5226488" y="4121796"/>
            <a:ext cx="544188" cy="755980"/>
          </a:xfrm>
          <a:prstGeom prst="rect">
            <a:avLst/>
          </a:prstGeom>
          <a:ln>
            <a:solidFill>
              <a:schemeClr val="bg1">
                <a:lumMod val="75000"/>
              </a:schemeClr>
            </a:solidFill>
          </a:ln>
        </p:spPr>
      </p:pic>
      <p:sp>
        <p:nvSpPr>
          <p:cNvPr id="38" name="テキスト ボックス 37"/>
          <p:cNvSpPr txBox="1"/>
          <p:nvPr/>
        </p:nvSpPr>
        <p:spPr>
          <a:xfrm>
            <a:off x="5452660" y="4342876"/>
            <a:ext cx="1127709"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⑦</a:t>
            </a:r>
            <a:r>
              <a:rPr kumimoji="1" lang="ja-JP" altLang="en-US" sz="1200" dirty="0">
                <a:solidFill>
                  <a:srgbClr val="FF0000"/>
                </a:solidFill>
                <a:latin typeface="メイリオ" panose="020B0604030504040204" pitchFamily="50" charset="-128"/>
                <a:ea typeface="メイリオ" panose="020B0604030504040204" pitchFamily="50" charset="-128"/>
              </a:rPr>
              <a:t>右クリック</a:t>
            </a:r>
          </a:p>
        </p:txBody>
      </p:sp>
      <p:sp>
        <p:nvSpPr>
          <p:cNvPr id="53" name="テキスト ボックス 52">
            <a:extLst>
              <a:ext uri="{FF2B5EF4-FFF2-40B4-BE49-F238E27FC236}">
                <a16:creationId xmlns:a16="http://schemas.microsoft.com/office/drawing/2014/main" id="{1818E9BF-CE61-E156-60FF-3682D0B57A09}"/>
              </a:ext>
            </a:extLst>
          </p:cNvPr>
          <p:cNvSpPr txBox="1"/>
          <p:nvPr/>
        </p:nvSpPr>
        <p:spPr>
          <a:xfrm>
            <a:off x="203754" y="3256111"/>
            <a:ext cx="2990367"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一般職・基本給ドリルダウン画面</a:t>
            </a:r>
            <a:endParaRPr kumimoji="1" lang="ja-JP" altLang="en-US" sz="1400" dirty="0">
              <a:latin typeface="メイリオ" panose="020B0604030504040204" pitchFamily="50" charset="-128"/>
              <a:ea typeface="メイリオ" panose="020B0604030504040204" pitchFamily="50" charset="-128"/>
            </a:endParaRPr>
          </a:p>
        </p:txBody>
      </p:sp>
      <p:sp>
        <p:nvSpPr>
          <p:cNvPr id="54" name="テキスト ボックス 53">
            <a:extLst>
              <a:ext uri="{FF2B5EF4-FFF2-40B4-BE49-F238E27FC236}">
                <a16:creationId xmlns:a16="http://schemas.microsoft.com/office/drawing/2014/main" id="{8445F3BC-994E-000B-59EC-E044FAC769A6}"/>
              </a:ext>
            </a:extLst>
          </p:cNvPr>
          <p:cNvSpPr txBox="1"/>
          <p:nvPr/>
        </p:nvSpPr>
        <p:spPr>
          <a:xfrm>
            <a:off x="3769526" y="3256111"/>
            <a:ext cx="1636858"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東京営業部画面</a:t>
            </a:r>
            <a:endParaRPr kumimoji="1"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87878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32656" y="7078196"/>
            <a:ext cx="6264696" cy="1454244"/>
          </a:xfrm>
          <a:prstGeom prst="rect">
            <a:avLst/>
          </a:prstGeom>
          <a:noFill/>
        </p:spPr>
        <p:txBody>
          <a:bodyPr wrap="square" rtlCol="0">
            <a:spAutoFit/>
          </a:bodyPr>
          <a:lstStyle/>
          <a:p>
            <a:pPr>
              <a:lnSpc>
                <a:spcPct val="150000"/>
              </a:lnSpc>
            </a:pPr>
            <a:r>
              <a:rPr kumimoji="1" lang="ja-JP" altLang="en-US" sz="1200" dirty="0">
                <a:latin typeface="メイリオ" panose="020B0604030504040204" pitchFamily="50" charset="-128"/>
                <a:ea typeface="メイリオ" panose="020B0604030504040204" pitchFamily="50" charset="-128"/>
              </a:rPr>
              <a:t>対象プロダクト　</a:t>
            </a:r>
            <a:r>
              <a:rPr lang="ja-JP" altLang="en-US" sz="1200" dirty="0">
                <a:latin typeface="メイリオ" panose="020B0604030504040204" pitchFamily="50" charset="-128"/>
                <a:ea typeface="メイリオ" panose="020B0604030504040204" pitchFamily="50" charset="-128"/>
              </a:rPr>
              <a:t>：　</a:t>
            </a:r>
            <a:r>
              <a:rPr kumimoji="1" lang="en-US" altLang="ja-JP" sz="1200" dirty="0" err="1">
                <a:latin typeface="メイリオ" panose="020B0604030504040204" pitchFamily="50" charset="-128"/>
                <a:ea typeface="メイリオ" panose="020B0604030504040204" pitchFamily="50" charset="-128"/>
              </a:rPr>
              <a:t>SuperStream</a:t>
            </a:r>
            <a:r>
              <a:rPr kumimoji="1" lang="en-US" altLang="ja-JP" sz="1200" dirty="0">
                <a:latin typeface="メイリオ" panose="020B0604030504040204" pitchFamily="50" charset="-128"/>
                <a:ea typeface="メイリオ" panose="020B0604030504040204" pitchFamily="50" charset="-128"/>
              </a:rPr>
              <a:t>-NX </a:t>
            </a:r>
            <a:r>
              <a:rPr kumimoji="1" lang="ja-JP" altLang="en-US" sz="1200" dirty="0">
                <a:latin typeface="メイリオ" panose="020B0604030504040204" pitchFamily="50" charset="-128"/>
                <a:ea typeface="メイリオ" panose="020B0604030504040204" pitchFamily="50" charset="-128"/>
              </a:rPr>
              <a:t>人事</a:t>
            </a:r>
            <a:r>
              <a:rPr lang="ja-JP" altLang="en-US" sz="1200" dirty="0">
                <a:latin typeface="メイリオ" panose="020B0604030504040204" pitchFamily="50" charset="-128"/>
                <a:ea typeface="メイリオ" panose="020B0604030504040204" pitchFamily="50" charset="-128"/>
              </a:rPr>
              <a:t>管理（</a:t>
            </a:r>
            <a:r>
              <a:rPr lang="en-US" altLang="ja-JP" sz="1200" dirty="0">
                <a:latin typeface="メイリオ" panose="020B0604030504040204" pitchFamily="50" charset="-128"/>
                <a:ea typeface="メイリオ" panose="020B0604030504040204" pitchFamily="50" charset="-128"/>
              </a:rPr>
              <a:t>2025-06-01</a:t>
            </a:r>
            <a:r>
              <a:rPr lang="ja-JP" altLang="en-US" sz="1200" dirty="0">
                <a:latin typeface="メイリオ" panose="020B0604030504040204" pitchFamily="50" charset="-128"/>
                <a:ea typeface="メイリオ" panose="020B0604030504040204" pitchFamily="50" charset="-128"/>
              </a:rPr>
              <a:t>版）</a:t>
            </a:r>
            <a:endParaRPr lang="en-US" altLang="ja-JP" sz="1200" dirty="0">
              <a:latin typeface="メイリオ" panose="020B0604030504040204" pitchFamily="50" charset="-128"/>
              <a:ea typeface="メイリオ" panose="020B0604030504040204" pitchFamily="50" charset="-128"/>
            </a:endParaRPr>
          </a:p>
          <a:p>
            <a:pPr>
              <a:lnSpc>
                <a:spcPct val="150000"/>
              </a:lnSpc>
            </a:pPr>
            <a:r>
              <a:rPr kumimoji="1" lang="ja-JP" altLang="en-US" sz="1200" dirty="0">
                <a:latin typeface="メイリオ" panose="020B0604030504040204" pitchFamily="50" charset="-128"/>
                <a:ea typeface="メイリオ" panose="020B0604030504040204" pitchFamily="50" charset="-128"/>
              </a:rPr>
              <a:t>　　　　　　　　　　</a:t>
            </a:r>
            <a:r>
              <a:rPr kumimoji="1" lang="en-US" altLang="ja-JP" sz="1200" dirty="0" err="1">
                <a:latin typeface="メイリオ" panose="020B0604030504040204" pitchFamily="50" charset="-128"/>
                <a:ea typeface="メイリオ" panose="020B0604030504040204" pitchFamily="50" charset="-128"/>
              </a:rPr>
              <a:t>SuperStream</a:t>
            </a:r>
            <a:r>
              <a:rPr kumimoji="1" lang="en-US" altLang="ja-JP" sz="1200" dirty="0">
                <a:latin typeface="メイリオ" panose="020B0604030504040204" pitchFamily="50" charset="-128"/>
                <a:ea typeface="メイリオ" panose="020B0604030504040204" pitchFamily="50" charset="-128"/>
              </a:rPr>
              <a:t>-NX </a:t>
            </a:r>
            <a:r>
              <a:rPr lang="ja-JP" altLang="en-US" sz="1200" dirty="0">
                <a:latin typeface="メイリオ" panose="020B0604030504040204" pitchFamily="50" charset="-128"/>
                <a:ea typeface="メイリオ" panose="020B0604030504040204" pitchFamily="50" charset="-128"/>
              </a:rPr>
              <a:t>給与管理（</a:t>
            </a:r>
            <a:r>
              <a:rPr lang="en-US" altLang="ja-JP" sz="1200" dirty="0">
                <a:latin typeface="メイリオ" panose="020B0604030504040204" pitchFamily="50" charset="-128"/>
                <a:ea typeface="メイリオ" panose="020B0604030504040204" pitchFamily="50" charset="-128"/>
              </a:rPr>
              <a:t>2025-06-01</a:t>
            </a:r>
            <a:r>
              <a:rPr lang="ja-JP" altLang="en-US" sz="1200" dirty="0">
                <a:latin typeface="メイリオ" panose="020B0604030504040204" pitchFamily="50" charset="-128"/>
                <a:ea typeface="メイリオ" panose="020B0604030504040204" pitchFamily="50" charset="-128"/>
              </a:rPr>
              <a:t>版）</a:t>
            </a:r>
            <a:endParaRPr lang="en-US" altLang="ja-JP" sz="1200" dirty="0">
              <a:latin typeface="メイリオ" panose="020B0604030504040204" pitchFamily="50" charset="-128"/>
              <a:ea typeface="メイリオ" panose="020B0604030504040204" pitchFamily="50" charset="-128"/>
            </a:endParaRPr>
          </a:p>
          <a:p>
            <a:pPr>
              <a:lnSpc>
                <a:spcPct val="150000"/>
              </a:lnSpc>
            </a:pPr>
            <a:r>
              <a:rPr lang="ja-JP" altLang="en-US" sz="1200" dirty="0">
                <a:latin typeface="メイリオ" panose="020B0604030504040204" pitchFamily="50" charset="-128"/>
                <a:ea typeface="メイリオ" panose="020B0604030504040204" pitchFamily="50" charset="-128"/>
              </a:rPr>
              <a:t>作成日　　　　　：　</a:t>
            </a:r>
            <a:r>
              <a:rPr lang="en-US" altLang="ja-JP" sz="1200" dirty="0">
                <a:latin typeface="メイリオ" panose="020B0604030504040204" pitchFamily="50" charset="-128"/>
                <a:ea typeface="メイリオ" panose="020B0604030504040204" pitchFamily="50" charset="-128"/>
              </a:rPr>
              <a:t>2025</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8</a:t>
            </a:r>
            <a:r>
              <a:rPr lang="ja-JP" altLang="en-US" sz="1200" dirty="0">
                <a:latin typeface="メイリオ" panose="020B0604030504040204" pitchFamily="50" charset="-128"/>
                <a:ea typeface="メイリオ" panose="020B0604030504040204" pitchFamily="50" charset="-128"/>
              </a:rPr>
              <a:t>月</a:t>
            </a:r>
            <a:endParaRPr lang="en-US" altLang="ja-JP" sz="1200" dirty="0">
              <a:latin typeface="メイリオ" panose="020B0604030504040204" pitchFamily="50" charset="-128"/>
              <a:ea typeface="メイリオ" panose="020B0604030504040204" pitchFamily="50" charset="-128"/>
            </a:endParaRPr>
          </a:p>
          <a:p>
            <a:pPr>
              <a:lnSpc>
                <a:spcPct val="150000"/>
              </a:lnSpc>
            </a:pPr>
            <a:r>
              <a:rPr kumimoji="1" lang="ja-JP" altLang="en-US" sz="1200" dirty="0">
                <a:latin typeface="メイリオ" panose="020B0604030504040204" pitchFamily="50" charset="-128"/>
                <a:ea typeface="メイリオ" panose="020B0604030504040204" pitchFamily="50" charset="-128"/>
              </a:rPr>
              <a:t>お問い合わせ　　：　キヤノンＩＴソリューションズ株式会社</a:t>
            </a:r>
          </a:p>
          <a:p>
            <a:pPr>
              <a:lnSpc>
                <a:spcPct val="150000"/>
              </a:lnSpc>
            </a:pPr>
            <a:r>
              <a:rPr kumimoji="1" lang="ja-JP" altLang="en-US" sz="1200" dirty="0">
                <a:latin typeface="メイリオ" panose="020B0604030504040204" pitchFamily="50" charset="-128"/>
                <a:ea typeface="メイリオ" panose="020B0604030504040204" pitchFamily="50" charset="-128"/>
              </a:rPr>
              <a:t>　　　　　　　　　　ＳｕｐｅｒＳｔｒｅａｍ統括本部　ＳＳ営業支援課</a:t>
            </a:r>
          </a:p>
        </p:txBody>
      </p:sp>
      <p:cxnSp>
        <p:nvCxnSpPr>
          <p:cNvPr id="4" name="直線コネクタ 3"/>
          <p:cNvCxnSpPr/>
          <p:nvPr/>
        </p:nvCxnSpPr>
        <p:spPr>
          <a:xfrm>
            <a:off x="260648" y="7017967"/>
            <a:ext cx="633670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332656" y="6520129"/>
            <a:ext cx="4968552" cy="523220"/>
          </a:xfrm>
          <a:prstGeom prst="rect">
            <a:avLst/>
          </a:prstGeom>
          <a:noFill/>
        </p:spPr>
        <p:txBody>
          <a:bodyPr wrap="square" rtlCol="0">
            <a:spAutoFit/>
          </a:bodyPr>
          <a:lstStyle/>
          <a:p>
            <a:pPr>
              <a:lnSpc>
                <a:spcPct val="200000"/>
              </a:lnSpc>
            </a:pPr>
            <a:r>
              <a:rPr lang="en-US" altLang="ja-JP" sz="1600" b="1" dirty="0" err="1">
                <a:latin typeface="メイリオ" panose="020B0604030504040204" pitchFamily="50" charset="-128"/>
                <a:ea typeface="メイリオ" panose="020B0604030504040204" pitchFamily="50" charset="-128"/>
              </a:rPr>
              <a:t>SuperStream</a:t>
            </a:r>
            <a:r>
              <a:rPr lang="en-US" altLang="ja-JP" sz="1600" b="1" dirty="0">
                <a:latin typeface="メイリオ" panose="020B0604030504040204" pitchFamily="50" charset="-128"/>
                <a:ea typeface="メイリオ" panose="020B0604030504040204" pitchFamily="50" charset="-128"/>
              </a:rPr>
              <a:t>-NX </a:t>
            </a:r>
            <a:r>
              <a:rPr lang="ja-JP" altLang="en-US" sz="1600" b="1" dirty="0">
                <a:latin typeface="メイリオ" panose="020B0604030504040204" pitchFamily="50" charset="-128"/>
                <a:ea typeface="メイリオ" panose="020B0604030504040204" pitchFamily="50" charset="-128"/>
              </a:rPr>
              <a:t>簡易デモシナリオ</a:t>
            </a:r>
            <a:endParaRPr kumimoji="1" lang="en-US" altLang="ja-JP" sz="1600" b="1" dirty="0">
              <a:latin typeface="メイリオ" panose="020B0604030504040204" pitchFamily="50" charset="-128"/>
              <a:ea typeface="メイリオ" panose="020B0604030504040204" pitchFamily="50" charset="-128"/>
            </a:endParaRPr>
          </a:p>
        </p:txBody>
      </p:sp>
      <p:cxnSp>
        <p:nvCxnSpPr>
          <p:cNvPr id="6" name="直線コネクタ 5"/>
          <p:cNvCxnSpPr/>
          <p:nvPr/>
        </p:nvCxnSpPr>
        <p:spPr>
          <a:xfrm>
            <a:off x="260648" y="8797961"/>
            <a:ext cx="633670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873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4D166F2B-BA78-BA14-0004-008B15760A16}"/>
              </a:ext>
            </a:extLst>
          </p:cNvPr>
          <p:cNvPicPr>
            <a:picLocks noChangeAspect="1"/>
          </p:cNvPicPr>
          <p:nvPr/>
        </p:nvPicPr>
        <p:blipFill>
          <a:blip r:embed="rId3"/>
          <a:stretch>
            <a:fillRect/>
          </a:stretch>
        </p:blipFill>
        <p:spPr>
          <a:xfrm>
            <a:off x="677800" y="7086734"/>
            <a:ext cx="1557684" cy="797634"/>
          </a:xfrm>
          <a:prstGeom prst="rect">
            <a:avLst/>
          </a:prstGeom>
          <a:ln>
            <a:solidFill>
              <a:schemeClr val="bg1">
                <a:lumMod val="75000"/>
              </a:schemeClr>
            </a:solidFill>
          </a:ln>
        </p:spPr>
      </p:pic>
      <p:sp>
        <p:nvSpPr>
          <p:cNvPr id="2" name="スライド番号プレースホルダ 1"/>
          <p:cNvSpPr>
            <a:spLocks noGrp="1"/>
          </p:cNvSpPr>
          <p:nvPr>
            <p:ph type="sldNum" sz="quarter" idx="12"/>
          </p:nvPr>
        </p:nvSpPr>
        <p:spPr/>
        <p:txBody>
          <a:bodyPr/>
          <a:lstStyle/>
          <a:p>
            <a:fld id="{6B65D81E-1C54-4341-B02B-FCAEC532A474}" type="slidenum">
              <a:rPr kumimoji="1" lang="ja-JP" altLang="en-US" smtClean="0"/>
              <a:pPr/>
              <a:t>2</a:t>
            </a:fld>
            <a:endParaRPr kumimoji="1" lang="ja-JP" altLang="en-US" dirty="0"/>
          </a:p>
        </p:txBody>
      </p:sp>
      <p:sp>
        <p:nvSpPr>
          <p:cNvPr id="2049" name="Rectangle 1"/>
          <p:cNvSpPr>
            <a:spLocks noChangeArrowheads="1"/>
          </p:cNvSpPr>
          <p:nvPr/>
        </p:nvSpPr>
        <p:spPr bwMode="auto">
          <a:xfrm>
            <a:off x="188640" y="5703803"/>
            <a:ext cx="656996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a:ln>
                  <a:noFill/>
                </a:ln>
                <a:solidFill>
                  <a:srgbClr val="EE7B48"/>
                </a:solidFill>
                <a:effectLst/>
                <a:latin typeface="メイリオ" pitchFamily="50" charset="-128"/>
                <a:ea typeface="メイリオ" pitchFamily="50" charset="-128"/>
                <a:cs typeface="メイリオ" pitchFamily="50" charset="-128"/>
              </a:rPr>
              <a:t>【</a:t>
            </a:r>
            <a:r>
              <a:rPr kumimoji="1" lang="ja-JP" sz="1200" b="0" i="0" u="none" strike="noStrike" cap="none" normalizeH="0" baseline="0" dirty="0">
                <a:ln>
                  <a:noFill/>
                </a:ln>
                <a:solidFill>
                  <a:srgbClr val="EE7B48"/>
                </a:solidFill>
                <a:effectLst/>
                <a:latin typeface="メイリオ" pitchFamily="50" charset="-128"/>
                <a:ea typeface="メイリオ" pitchFamily="50" charset="-128"/>
                <a:cs typeface="メイリオ" pitchFamily="50" charset="-128"/>
              </a:rPr>
              <a:t>デモユーザー</a:t>
            </a:r>
            <a:r>
              <a:rPr kumimoji="1" lang="ja-JP" altLang="ja-JP" sz="1200" b="0" i="0" u="none" strike="noStrike" cap="none" normalizeH="0" baseline="0" dirty="0">
                <a:ln>
                  <a:noFill/>
                </a:ln>
                <a:solidFill>
                  <a:srgbClr val="EE7B48"/>
                </a:solidFill>
                <a:effectLst/>
                <a:latin typeface="メイリオ" pitchFamily="50" charset="-128"/>
                <a:ea typeface="メイリオ" pitchFamily="50" charset="-128"/>
                <a:cs typeface="メイリオ" pitchFamily="50" charset="-128"/>
              </a:rPr>
              <a:t>】</a:t>
            </a:r>
            <a:endParaRPr kumimoji="1" lang="en-US" altLang="ja-JP" sz="1200" b="0" i="0" u="none" strike="noStrike" cap="none" normalizeH="0" baseline="0" dirty="0">
              <a:ln>
                <a:noFill/>
              </a:ln>
              <a:solidFill>
                <a:srgbClr val="EE7B48"/>
              </a:solidFill>
              <a:effectLst/>
              <a:latin typeface="メイリオ" pitchFamily="50" charset="-128"/>
              <a:ea typeface="メイリオ" pitchFamily="50" charset="-128"/>
              <a:cs typeface="メイリオ"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200" dirty="0">
                <a:latin typeface="メイリオ" pitchFamily="50" charset="-128"/>
                <a:ea typeface="メイリオ" pitchFamily="50" charset="-128"/>
                <a:cs typeface="メイリオ" pitchFamily="50" charset="-128"/>
              </a:rPr>
              <a:t>評価サイト案内メールをご確認ください。</a:t>
            </a:r>
            <a:endParaRPr kumimoji="1" lang="en-US" altLang="ja-JP" sz="1200" b="1" i="0" u="none" strike="noStrike" cap="none" normalizeH="0" baseline="0" dirty="0">
              <a:ln>
                <a:noFill/>
              </a:ln>
              <a:solidFill>
                <a:srgbClr val="FF0000"/>
              </a:solidFill>
              <a:effectLst/>
              <a:latin typeface="メイリオ" pitchFamily="50" charset="-128"/>
              <a:ea typeface="メイリオ" pitchFamily="50" charset="-128"/>
              <a:cs typeface="メイリオ"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1200" b="1" dirty="0">
              <a:solidFill>
                <a:srgbClr val="FF0000"/>
              </a:solidFill>
              <a:latin typeface="メイリオ" pitchFamily="50" charset="-128"/>
              <a:ea typeface="メイリオ" pitchFamily="50" charset="-128"/>
              <a:cs typeface="メイリオ" pitchFamily="50" charset="-128"/>
            </a:endParaRPr>
          </a:p>
        </p:txBody>
      </p:sp>
      <p:sp>
        <p:nvSpPr>
          <p:cNvPr id="35" name="正方形/長方形 34"/>
          <p:cNvSpPr/>
          <p:nvPr/>
        </p:nvSpPr>
        <p:spPr>
          <a:xfrm>
            <a:off x="116632" y="611560"/>
            <a:ext cx="6624736" cy="360040"/>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メイリオ" pitchFamily="50" charset="-128"/>
                <a:ea typeface="メイリオ" pitchFamily="50" charset="-128"/>
                <a:cs typeface="メイリオ" pitchFamily="50" charset="-128"/>
              </a:rPr>
              <a:t>デモ内容のサマリ</a:t>
            </a:r>
          </a:p>
        </p:txBody>
      </p:sp>
      <p:graphicFrame>
        <p:nvGraphicFramePr>
          <p:cNvPr id="24" name="表 23"/>
          <p:cNvGraphicFramePr>
            <a:graphicFrameLocks noGrp="1"/>
          </p:cNvGraphicFramePr>
          <p:nvPr>
            <p:extLst>
              <p:ext uri="{D42A27DB-BD31-4B8C-83A1-F6EECF244321}">
                <p14:modId xmlns:p14="http://schemas.microsoft.com/office/powerpoint/2010/main" val="2776692333"/>
              </p:ext>
            </p:extLst>
          </p:nvPr>
        </p:nvGraphicFramePr>
        <p:xfrm>
          <a:off x="188640" y="1195389"/>
          <a:ext cx="6408713" cy="3995252"/>
        </p:xfrm>
        <a:graphic>
          <a:graphicData uri="http://schemas.openxmlformats.org/drawingml/2006/table">
            <a:tbl>
              <a:tblPr firstRow="1" bandRow="1">
                <a:tableStyleId>{93296810-A885-4BE3-A3E7-6D5BEEA58F35}</a:tableStyleId>
              </a:tblPr>
              <a:tblGrid>
                <a:gridCol w="2803812">
                  <a:extLst>
                    <a:ext uri="{9D8B030D-6E8A-4147-A177-3AD203B41FA5}">
                      <a16:colId xmlns:a16="http://schemas.microsoft.com/office/drawing/2014/main" val="20000"/>
                    </a:ext>
                  </a:extLst>
                </a:gridCol>
                <a:gridCol w="3604901">
                  <a:extLst>
                    <a:ext uri="{9D8B030D-6E8A-4147-A177-3AD203B41FA5}">
                      <a16:colId xmlns:a16="http://schemas.microsoft.com/office/drawing/2014/main" val="20002"/>
                    </a:ext>
                  </a:extLst>
                </a:gridCol>
              </a:tblGrid>
              <a:tr h="180756">
                <a:tc>
                  <a:txBody>
                    <a:bodyPr/>
                    <a:lstStyle/>
                    <a:p>
                      <a:pPr algn="ctr"/>
                      <a:r>
                        <a:rPr kumimoji="1" lang="ja-JP" altLang="en-US" sz="1200" dirty="0">
                          <a:latin typeface="メイリオ" panose="020B0604030504040204" pitchFamily="50" charset="-128"/>
                          <a:ea typeface="メイリオ" panose="020B0604030504040204" pitchFamily="50" charset="-128"/>
                        </a:rPr>
                        <a:t>機能</a:t>
                      </a:r>
                      <a:endParaRPr kumimoji="1" lang="ja-JP" altLang="en-US" sz="1200" dirty="0">
                        <a:latin typeface="メイリオ" pitchFamily="50" charset="-128"/>
                        <a:ea typeface="メイリオ" pitchFamily="50" charset="-128"/>
                        <a:cs typeface="メイリオ" pitchFamily="50" charset="-128"/>
                      </a:endParaRPr>
                    </a:p>
                  </a:txBody>
                  <a:tcPr>
                    <a:solidFill>
                      <a:srgbClr val="EE7B48"/>
                    </a:solidFill>
                  </a:tcPr>
                </a:tc>
                <a:tc>
                  <a:txBody>
                    <a:bodyPr/>
                    <a:lstStyle/>
                    <a:p>
                      <a:pPr algn="ctr"/>
                      <a:r>
                        <a:rPr kumimoji="1" lang="ja-JP" altLang="en-US" sz="1200" dirty="0">
                          <a:latin typeface="メイリオ" panose="020B0604030504040204" pitchFamily="50" charset="-128"/>
                          <a:ea typeface="メイリオ" panose="020B0604030504040204" pitchFamily="50" charset="-128"/>
                        </a:rPr>
                        <a:t>主な操作内容</a:t>
                      </a:r>
                      <a:endParaRPr kumimoji="1" lang="ja-JP" altLang="en-US" sz="1200" dirty="0">
                        <a:latin typeface="メイリオ" pitchFamily="50" charset="-128"/>
                        <a:ea typeface="メイリオ" pitchFamily="50" charset="-128"/>
                        <a:cs typeface="メイリオ" pitchFamily="50" charset="-128"/>
                      </a:endParaRPr>
                    </a:p>
                  </a:txBody>
                  <a:tcPr>
                    <a:solidFill>
                      <a:srgbClr val="EE7B48"/>
                    </a:solidFill>
                  </a:tcPr>
                </a:tc>
                <a:extLst>
                  <a:ext uri="{0D108BD9-81ED-4DB2-BD59-A6C34878D82A}">
                    <a16:rowId xmlns:a16="http://schemas.microsoft.com/office/drawing/2014/main" val="10000"/>
                  </a:ext>
                </a:extLst>
              </a:tr>
              <a:tr h="380229">
                <a:tc>
                  <a:txBody>
                    <a:bodyPr/>
                    <a:lstStyle/>
                    <a:p>
                      <a:r>
                        <a:rPr kumimoji="1" lang="ja-JP" altLang="en-US" sz="1200" dirty="0">
                          <a:latin typeface="メイリオ" panose="020B0604030504040204" pitchFamily="50" charset="-128"/>
                          <a:ea typeface="メイリオ" panose="020B0604030504040204" pitchFamily="50" charset="-128"/>
                        </a:rPr>
                        <a:t>メインメニュー</a:t>
                      </a:r>
                      <a:endParaRPr kumimoji="1" lang="ja-JP" altLang="en-US" sz="1200" dirty="0">
                        <a:latin typeface="メイリオ" pitchFamily="50" charset="-128"/>
                        <a:ea typeface="メイリオ" pitchFamily="50" charset="-128"/>
                        <a:cs typeface="メイリオ" pitchFamily="50" charset="-128"/>
                      </a:endParaRPr>
                    </a:p>
                  </a:txBody>
                  <a:tcPr anchor="ctr"/>
                </a:tc>
                <a:tc>
                  <a:txBody>
                    <a:bodyPr/>
                    <a:lstStyle/>
                    <a:p>
                      <a:r>
                        <a:rPr kumimoji="1" lang="ja-JP" altLang="en-US" sz="1200" dirty="0">
                          <a:latin typeface="メイリオ" panose="020B0604030504040204" pitchFamily="50" charset="-128"/>
                          <a:ea typeface="メイリオ" panose="020B0604030504040204" pitchFamily="50" charset="-128"/>
                        </a:rPr>
                        <a:t>・マイメニュー</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・複数画面の起動</a:t>
                      </a:r>
                      <a:endParaRPr kumimoji="1" lang="en-US" altLang="ja-JP" sz="1200" dirty="0">
                        <a:latin typeface="メイリオ" pitchFamily="50" charset="-128"/>
                        <a:ea typeface="メイリオ" pitchFamily="50" charset="-128"/>
                        <a:cs typeface="メイリオ" pitchFamily="50" charset="-128"/>
                      </a:endParaRPr>
                    </a:p>
                  </a:txBody>
                  <a:tcPr anchor="ctr"/>
                </a:tc>
                <a:extLst>
                  <a:ext uri="{0D108BD9-81ED-4DB2-BD59-A6C34878D82A}">
                    <a16:rowId xmlns:a16="http://schemas.microsoft.com/office/drawing/2014/main" val="10001"/>
                  </a:ext>
                </a:extLst>
              </a:tr>
              <a:tr h="508395">
                <a:tc>
                  <a:txBody>
                    <a:bodyPr/>
                    <a:lstStyle/>
                    <a:p>
                      <a:r>
                        <a:rPr kumimoji="1" lang="ja-JP" altLang="en-US" sz="1200" dirty="0">
                          <a:latin typeface="メイリオ" panose="020B0604030504040204" pitchFamily="50" charset="-128"/>
                          <a:ea typeface="メイリオ" panose="020B0604030504040204" pitchFamily="50" charset="-128"/>
                        </a:rPr>
                        <a:t>個人情報登録</a:t>
                      </a:r>
                      <a:endParaRPr kumimoji="1" lang="en-US" altLang="ja-JP" sz="1200" dirty="0">
                        <a:latin typeface="メイリオ" pitchFamily="50" charset="-128"/>
                        <a:ea typeface="メイリオ" pitchFamily="50" charset="-128"/>
                        <a:cs typeface="メイリオ" pitchFamily="50" charset="-128"/>
                      </a:endParaRPr>
                    </a:p>
                  </a:txBody>
                  <a:tcPr anchor="ctr"/>
                </a:tc>
                <a:tc>
                  <a:txBody>
                    <a:bodyPr/>
                    <a:lstStyle/>
                    <a:p>
                      <a:r>
                        <a:rPr kumimoji="1" lang="ja-JP" altLang="en-US" sz="1200" dirty="0">
                          <a:latin typeface="メイリオ" panose="020B0604030504040204" pitchFamily="50" charset="-128"/>
                          <a:ea typeface="メイリオ" panose="020B0604030504040204" pitchFamily="50" charset="-128"/>
                        </a:rPr>
                        <a:t>・標準項目説明</a:t>
                      </a:r>
                      <a:endParaRPr kumimoji="1" lang="en-US" altLang="ja-JP" sz="12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・基準日変更</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・拡張項目説明</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・一覧</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ファイル</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表示</a:t>
                      </a:r>
                      <a:endParaRPr kumimoji="1" lang="en-US" altLang="ja-JP" sz="1200" dirty="0">
                        <a:latin typeface="メイリオ" pitchFamily="50" charset="-128"/>
                        <a:ea typeface="メイリオ" pitchFamily="50" charset="-128"/>
                        <a:cs typeface="メイリオ" pitchFamily="50" charset="-128"/>
                      </a:endParaRPr>
                    </a:p>
                  </a:txBody>
                  <a:tcPr anchor="ctr"/>
                </a:tc>
                <a:extLst>
                  <a:ext uri="{0D108BD9-81ED-4DB2-BD59-A6C34878D82A}">
                    <a16:rowId xmlns:a16="http://schemas.microsoft.com/office/drawing/2014/main" val="10002"/>
                  </a:ext>
                </a:extLst>
              </a:tr>
              <a:tr h="488866">
                <a:tc>
                  <a:txBody>
                    <a:bodyPr/>
                    <a:lstStyle/>
                    <a:p>
                      <a:r>
                        <a:rPr kumimoji="1" lang="ja-JP" altLang="en-US" sz="1200" dirty="0">
                          <a:latin typeface="メイリオ" pitchFamily="50" charset="-128"/>
                          <a:ea typeface="メイリオ" pitchFamily="50" charset="-128"/>
                          <a:cs typeface="メイリオ" pitchFamily="50" charset="-128"/>
                        </a:rPr>
                        <a:t>タレントボックス</a:t>
                      </a:r>
                      <a:endParaRPr kumimoji="1" lang="en-US" altLang="ja-JP" sz="1200" dirty="0">
                        <a:latin typeface="メイリオ" pitchFamily="50" charset="-128"/>
                        <a:ea typeface="メイリオ" pitchFamily="50" charset="-128"/>
                        <a:cs typeface="メイリオ" pitchFamily="50" charset="-128"/>
                      </a:endParaRPr>
                    </a:p>
                  </a:txBody>
                  <a:tcPr anchor="ctr"/>
                </a:tc>
                <a:tc>
                  <a:txBody>
                    <a:bodyPr/>
                    <a:lstStyle/>
                    <a:p>
                      <a:r>
                        <a:rPr kumimoji="1" lang="ja-JP" altLang="en-US" sz="1200" dirty="0">
                          <a:latin typeface="メイリオ" panose="020B0604030504040204" pitchFamily="50" charset="-128"/>
                          <a:ea typeface="メイリオ" panose="020B0604030504040204" pitchFamily="50" charset="-128"/>
                        </a:rPr>
                        <a:t>・項目順の変更</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Excel</a:t>
                      </a:r>
                      <a:r>
                        <a:rPr kumimoji="1" lang="ja-JP" altLang="en-US" sz="1200" dirty="0">
                          <a:latin typeface="メイリオ" panose="020B0604030504040204" pitchFamily="50" charset="-128"/>
                          <a:ea typeface="メイリオ" panose="020B0604030504040204" pitchFamily="50" charset="-128"/>
                        </a:rPr>
                        <a:t>出力</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a:t>
                      </a:r>
                      <a:r>
                        <a:rPr kumimoji="1" lang="en-US" altLang="ja-JP" sz="1200" dirty="0" err="1">
                          <a:latin typeface="メイリオ" panose="020B0604030504040204" pitchFamily="50" charset="-128"/>
                          <a:ea typeface="メイリオ" panose="020B0604030504040204" pitchFamily="50" charset="-128"/>
                        </a:rPr>
                        <a:t>Reportplus</a:t>
                      </a:r>
                      <a:r>
                        <a:rPr kumimoji="1" lang="ja-JP" altLang="en-US" sz="1200" dirty="0">
                          <a:latin typeface="メイリオ" panose="020B0604030504040204" pitchFamily="50" charset="-128"/>
                          <a:ea typeface="メイリオ" panose="020B0604030504040204" pitchFamily="50" charset="-128"/>
                        </a:rPr>
                        <a:t>作成</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・ドリルダウン</a:t>
                      </a:r>
                      <a:endParaRPr kumimoji="1" lang="en-US" altLang="ja-JP" sz="1200" dirty="0">
                        <a:latin typeface="メイリオ" pitchFamily="50" charset="-128"/>
                        <a:ea typeface="メイリオ" pitchFamily="50" charset="-128"/>
                        <a:cs typeface="メイリオ" pitchFamily="50" charset="-128"/>
                      </a:endParaRPr>
                    </a:p>
                  </a:txBody>
                  <a:tcPr anchor="ctr"/>
                </a:tc>
                <a:extLst>
                  <a:ext uri="{0D108BD9-81ED-4DB2-BD59-A6C34878D82A}">
                    <a16:rowId xmlns:a16="http://schemas.microsoft.com/office/drawing/2014/main" val="10003"/>
                  </a:ext>
                </a:extLst>
              </a:tr>
              <a:tr h="5975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itchFamily="50" charset="-128"/>
                          <a:ea typeface="メイリオ" pitchFamily="50" charset="-128"/>
                          <a:cs typeface="メイリオ" pitchFamily="50" charset="-128"/>
                        </a:rPr>
                        <a:t>月次給与計算処理</a:t>
                      </a:r>
                      <a:endParaRPr kumimoji="1" lang="en-US" altLang="ja-JP" sz="1200" dirty="0">
                        <a:latin typeface="メイリオ" pitchFamily="50" charset="-128"/>
                        <a:ea typeface="メイリオ" pitchFamily="50" charset="-128"/>
                        <a:cs typeface="メイリオ" pitchFamily="50" charset="-128"/>
                      </a:endParaRPr>
                    </a:p>
                  </a:txBody>
                  <a:tcPr anchor="ctr"/>
                </a:tc>
                <a:tc>
                  <a:txBody>
                    <a:bodyPr/>
                    <a:lstStyle/>
                    <a:p>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PowerPoint</a:t>
                      </a:r>
                      <a:r>
                        <a:rPr kumimoji="1" lang="ja-JP" altLang="en-US" sz="1200" dirty="0">
                          <a:latin typeface="メイリオ" panose="020B0604030504040204" pitchFamily="50" charset="-128"/>
                          <a:ea typeface="メイリオ" panose="020B0604030504040204" pitchFamily="50" charset="-128"/>
                        </a:rPr>
                        <a:t>で仕組み説明</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・計算式作成説明</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・計算実行</a:t>
                      </a:r>
                      <a:endParaRPr kumimoji="1" lang="en-US" altLang="ja-JP" sz="1200" dirty="0">
                        <a:latin typeface="メイリオ" pitchFamily="50" charset="-128"/>
                        <a:ea typeface="メイリオ" pitchFamily="50" charset="-128"/>
                        <a:cs typeface="メイリオ" pitchFamily="50" charset="-128"/>
                      </a:endParaRPr>
                    </a:p>
                  </a:txBody>
                  <a:tcPr anchor="ctr"/>
                </a:tc>
                <a:extLst>
                  <a:ext uri="{0D108BD9-81ED-4DB2-BD59-A6C34878D82A}">
                    <a16:rowId xmlns:a16="http://schemas.microsoft.com/office/drawing/2014/main" val="10004"/>
                  </a:ext>
                </a:extLst>
              </a:tr>
              <a:tr h="488866">
                <a:tc>
                  <a:txBody>
                    <a:bodyPr/>
                    <a:lstStyle/>
                    <a:p>
                      <a:r>
                        <a:rPr kumimoji="1" lang="ja-JP" altLang="en-US" sz="1200" dirty="0">
                          <a:latin typeface="メイリオ" panose="020B0604030504040204" pitchFamily="50" charset="-128"/>
                          <a:ea typeface="メイリオ" panose="020B0604030504040204" pitchFamily="50" charset="-128"/>
                        </a:rPr>
                        <a:t>給与明細書</a:t>
                      </a:r>
                      <a:endParaRPr kumimoji="1" lang="ja-JP" altLang="en-US" sz="1200" dirty="0">
                        <a:latin typeface="メイリオ" pitchFamily="50" charset="-128"/>
                        <a:ea typeface="メイリオ" pitchFamily="50" charset="-128"/>
                        <a:cs typeface="メイリオ" pitchFamily="50" charset="-128"/>
                      </a:endParaRPr>
                    </a:p>
                  </a:txBody>
                  <a:tcPr anchor="ctr"/>
                </a:tc>
                <a:tc>
                  <a:txBody>
                    <a:bodyPr/>
                    <a:lstStyle/>
                    <a:p>
                      <a:r>
                        <a:rPr kumimoji="1" lang="ja-JP" altLang="en-US" sz="1200" dirty="0">
                          <a:latin typeface="メイリオ" panose="020B0604030504040204" pitchFamily="50" charset="-128"/>
                          <a:ea typeface="メイリオ" panose="020B0604030504040204" pitchFamily="50" charset="-128"/>
                        </a:rPr>
                        <a:t>・帳票印刷</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・明細書レイアウト説明</a:t>
                      </a:r>
                      <a:endParaRPr kumimoji="1" lang="en-US" altLang="ja-JP"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005"/>
                  </a:ext>
                </a:extLst>
              </a:tr>
              <a:tr h="488866">
                <a:tc>
                  <a:txBody>
                    <a:bodyPr/>
                    <a:lstStyle/>
                    <a:p>
                      <a:r>
                        <a:rPr kumimoji="1" lang="ja-JP" altLang="en-US" sz="1200" dirty="0">
                          <a:latin typeface="メイリオ" pitchFamily="50" charset="-128"/>
                          <a:ea typeface="メイリオ" pitchFamily="50" charset="-128"/>
                          <a:cs typeface="メイリオ" pitchFamily="50" charset="-128"/>
                        </a:rPr>
                        <a:t>統計資料データ集計</a:t>
                      </a:r>
                    </a:p>
                  </a:txBody>
                  <a:tcPr anchor="ctr"/>
                </a:tc>
                <a:tc>
                  <a:txBody>
                    <a:bodyPr/>
                    <a:lstStyle/>
                    <a:p>
                      <a:r>
                        <a:rPr kumimoji="1" lang="ja-JP" altLang="en-US" sz="1200" dirty="0">
                          <a:latin typeface="メイリオ" panose="020B0604030504040204" pitchFamily="50" charset="-128"/>
                          <a:ea typeface="メイリオ" panose="020B0604030504040204" pitchFamily="50" charset="-128"/>
                        </a:rPr>
                        <a:t>・データ出力実行</a:t>
                      </a:r>
                      <a:endParaRPr kumimoji="1" lang="en-US" altLang="ja-JP"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550027922"/>
                  </a:ext>
                </a:extLst>
              </a:tr>
            </a:tbl>
          </a:graphicData>
        </a:graphic>
      </p:graphicFrame>
      <p:pic>
        <p:nvPicPr>
          <p:cNvPr id="4" name="図 3"/>
          <p:cNvPicPr>
            <a:picLocks noChangeAspect="1"/>
          </p:cNvPicPr>
          <p:nvPr/>
        </p:nvPicPr>
        <p:blipFill>
          <a:blip r:embed="rId4"/>
          <a:stretch>
            <a:fillRect/>
          </a:stretch>
        </p:blipFill>
        <p:spPr>
          <a:xfrm>
            <a:off x="2982056" y="7086734"/>
            <a:ext cx="3312368" cy="704952"/>
          </a:xfrm>
          <a:prstGeom prst="rect">
            <a:avLst/>
          </a:prstGeom>
          <a:ln>
            <a:solidFill>
              <a:schemeClr val="bg1">
                <a:lumMod val="75000"/>
              </a:schemeClr>
            </a:solidFill>
          </a:ln>
        </p:spPr>
      </p:pic>
      <p:sp>
        <p:nvSpPr>
          <p:cNvPr id="10" name="正方形/長方形 9"/>
          <p:cNvSpPr/>
          <p:nvPr/>
        </p:nvSpPr>
        <p:spPr>
          <a:xfrm>
            <a:off x="1196752" y="7226675"/>
            <a:ext cx="180020" cy="169427"/>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20688" y="7895401"/>
            <a:ext cx="2016224" cy="276999"/>
          </a:xfrm>
          <a:prstGeom prst="rect">
            <a:avLst/>
          </a:prstGeom>
          <a:noFill/>
        </p:spPr>
        <p:txBody>
          <a:bodyPr wrap="square" rtlCol="0">
            <a:spAutoFit/>
          </a:bodyPr>
          <a:lstStyle/>
          <a:p>
            <a:r>
              <a:rPr lang="ja-JP" altLang="en-US" sz="1200" dirty="0">
                <a:solidFill>
                  <a:srgbClr val="00B050"/>
                </a:solidFill>
                <a:latin typeface="メイリオ" panose="020B0604030504040204" pitchFamily="50" charset="-128"/>
                <a:ea typeface="メイリオ" panose="020B0604030504040204" pitchFamily="50" charset="-128"/>
              </a:rPr>
              <a:t>メニュー上の歯車マーク</a:t>
            </a:r>
            <a:endParaRPr kumimoji="1" lang="ja-JP" altLang="en-US" sz="1200" dirty="0">
              <a:solidFill>
                <a:srgbClr val="00B050"/>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404664" y="6636425"/>
            <a:ext cx="1512168" cy="276999"/>
          </a:xfrm>
          <a:prstGeom prst="rect">
            <a:avLst/>
          </a:prstGeom>
          <a:solidFill>
            <a:srgbClr val="EE7B48"/>
          </a:solidFill>
        </p:spPr>
        <p:txBody>
          <a:bodyPr wrap="square" rtlCol="0">
            <a:spAutoFit/>
          </a:bodyPr>
          <a:lstStyle/>
          <a:p>
            <a:r>
              <a:rPr kumimoji="1" lang="ja-JP" altLang="en-US" sz="1200" dirty="0">
                <a:solidFill>
                  <a:schemeClr val="bg1"/>
                </a:solidFill>
                <a:latin typeface="メイリオ" panose="020B0604030504040204" pitchFamily="50" charset="-128"/>
                <a:ea typeface="メイリオ" panose="020B0604030504040204" pitchFamily="50" charset="-128"/>
              </a:rPr>
              <a:t>カラーの変更方法</a:t>
            </a:r>
          </a:p>
        </p:txBody>
      </p:sp>
      <p:sp>
        <p:nvSpPr>
          <p:cNvPr id="14" name="テキスト ボックス 13"/>
          <p:cNvSpPr txBox="1"/>
          <p:nvPr/>
        </p:nvSpPr>
        <p:spPr>
          <a:xfrm>
            <a:off x="3212976" y="7895401"/>
            <a:ext cx="3096344" cy="276999"/>
          </a:xfrm>
          <a:prstGeom prst="rect">
            <a:avLst/>
          </a:prstGeom>
          <a:noFill/>
        </p:spPr>
        <p:txBody>
          <a:bodyPr wrap="square" rtlCol="0">
            <a:spAutoFit/>
          </a:bodyPr>
          <a:lstStyle/>
          <a:p>
            <a:r>
              <a:rPr lang="ja-JP" altLang="en-US" sz="1200" dirty="0">
                <a:solidFill>
                  <a:srgbClr val="00B050"/>
                </a:solidFill>
                <a:latin typeface="メイリオ" panose="020B0604030504040204" pitchFamily="50" charset="-128"/>
                <a:ea typeface="メイリオ" panose="020B0604030504040204" pitchFamily="50" charset="-128"/>
              </a:rPr>
              <a:t>オプション設定のテーマから、色の変更</a:t>
            </a:r>
            <a:endParaRPr kumimoji="1" lang="ja-JP" altLang="en-US" sz="1200" dirty="0">
              <a:solidFill>
                <a:srgbClr val="00B050"/>
              </a:solidFill>
              <a:latin typeface="メイリオ" panose="020B0604030504040204" pitchFamily="50" charset="-128"/>
              <a:ea typeface="メイリオ" panose="020B0604030504040204" pitchFamily="50" charset="-128"/>
            </a:endParaRPr>
          </a:p>
        </p:txBody>
      </p:sp>
      <p:sp>
        <p:nvSpPr>
          <p:cNvPr id="7" name="右矢印 6"/>
          <p:cNvSpPr/>
          <p:nvPr/>
        </p:nvSpPr>
        <p:spPr>
          <a:xfrm>
            <a:off x="2495237" y="7396102"/>
            <a:ext cx="270794" cy="268608"/>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D97E4721-401E-DAB3-57C0-5B4CFCEB430D}"/>
              </a:ext>
            </a:extLst>
          </p:cNvPr>
          <p:cNvSpPr/>
          <p:nvPr/>
        </p:nvSpPr>
        <p:spPr>
          <a:xfrm>
            <a:off x="1338864" y="7610628"/>
            <a:ext cx="522058" cy="169427"/>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13817358-8EF9-9145-7DEF-C07E4D05F214}"/>
              </a:ext>
            </a:extLst>
          </p:cNvPr>
          <p:cNvPicPr>
            <a:picLocks noChangeAspect="1"/>
          </p:cNvPicPr>
          <p:nvPr/>
        </p:nvPicPr>
        <p:blipFill>
          <a:blip r:embed="rId3"/>
          <a:stretch>
            <a:fillRect/>
          </a:stretch>
        </p:blipFill>
        <p:spPr>
          <a:xfrm>
            <a:off x="3705264" y="1651134"/>
            <a:ext cx="2832924" cy="1462497"/>
          </a:xfrm>
          <a:prstGeom prst="rect">
            <a:avLst/>
          </a:prstGeom>
          <a:ln>
            <a:solidFill>
              <a:schemeClr val="bg1">
                <a:lumMod val="75000"/>
              </a:schemeClr>
            </a:solidFill>
          </a:ln>
        </p:spPr>
      </p:pic>
      <p:pic>
        <p:nvPicPr>
          <p:cNvPr id="4" name="図 3">
            <a:extLst>
              <a:ext uri="{FF2B5EF4-FFF2-40B4-BE49-F238E27FC236}">
                <a16:creationId xmlns:a16="http://schemas.microsoft.com/office/drawing/2014/main" id="{59A88078-4F05-9023-2E9B-5FC23C95FAD2}"/>
              </a:ext>
            </a:extLst>
          </p:cNvPr>
          <p:cNvPicPr>
            <a:picLocks noChangeAspect="1"/>
          </p:cNvPicPr>
          <p:nvPr/>
        </p:nvPicPr>
        <p:blipFill>
          <a:blip r:embed="rId4"/>
          <a:stretch>
            <a:fillRect/>
          </a:stretch>
        </p:blipFill>
        <p:spPr>
          <a:xfrm>
            <a:off x="188641" y="1505273"/>
            <a:ext cx="3412030" cy="2058615"/>
          </a:xfrm>
          <a:prstGeom prst="rect">
            <a:avLst/>
          </a:prstGeom>
          <a:ln>
            <a:solidFill>
              <a:schemeClr val="bg1">
                <a:lumMod val="75000"/>
              </a:schemeClr>
            </a:solidFill>
          </a:ln>
        </p:spPr>
      </p:pic>
      <p:sp>
        <p:nvSpPr>
          <p:cNvPr id="2" name="スライド番号プレースホルダ 1"/>
          <p:cNvSpPr>
            <a:spLocks noGrp="1"/>
          </p:cNvSpPr>
          <p:nvPr>
            <p:ph type="sldNum" sz="quarter" idx="12"/>
          </p:nvPr>
        </p:nvSpPr>
        <p:spPr/>
        <p:txBody>
          <a:bodyPr/>
          <a:lstStyle/>
          <a:p>
            <a:fld id="{6B65D81E-1C54-4341-B02B-FCAEC532A474}" type="slidenum">
              <a:rPr kumimoji="1" lang="ja-JP" altLang="en-US" smtClean="0"/>
              <a:pPr/>
              <a:t>3</a:t>
            </a:fld>
            <a:endParaRPr kumimoji="1" lang="ja-JP" altLang="en-US" dirty="0"/>
          </a:p>
        </p:txBody>
      </p:sp>
      <p:sp>
        <p:nvSpPr>
          <p:cNvPr id="10" name="正方形/長方形 9"/>
          <p:cNvSpPr/>
          <p:nvPr/>
        </p:nvSpPr>
        <p:spPr>
          <a:xfrm>
            <a:off x="116632" y="611560"/>
            <a:ext cx="6624736" cy="360040"/>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itchFamily="50" charset="-128"/>
                <a:ea typeface="メイリオ" pitchFamily="50" charset="-128"/>
                <a:cs typeface="メイリオ" pitchFamily="50" charset="-128"/>
              </a:rPr>
              <a:t>メインメニュー　</a:t>
            </a:r>
            <a:endParaRPr kumimoji="1" lang="ja-JP" altLang="en-US" sz="1600" b="1" dirty="0">
              <a:latin typeface="メイリオ" pitchFamily="50" charset="-128"/>
              <a:ea typeface="メイリオ" pitchFamily="50" charset="-128"/>
              <a:cs typeface="メイリオ" pitchFamily="50" charset="-128"/>
            </a:endParaRPr>
          </a:p>
        </p:txBody>
      </p:sp>
      <p:sp>
        <p:nvSpPr>
          <p:cNvPr id="14" name="テキスト ボックス 13"/>
          <p:cNvSpPr txBox="1"/>
          <p:nvPr/>
        </p:nvSpPr>
        <p:spPr>
          <a:xfrm>
            <a:off x="188640" y="4393719"/>
            <a:ext cx="6453336" cy="2431435"/>
          </a:xfrm>
          <a:prstGeom prst="rect">
            <a:avLst/>
          </a:prstGeom>
          <a:noFill/>
        </p:spPr>
        <p:txBody>
          <a:bodyPr wrap="square" rtlCol="0">
            <a:spAutoFit/>
          </a:bodyPr>
          <a:lstStyle/>
          <a:p>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ログイン後、利用が許可されたメニューの一覧が表示されます</a:t>
            </a:r>
            <a:endParaRPr lang="en-US" altLang="ja-JP" sz="1200" dirty="0">
              <a:latin typeface="メイリオ" pitchFamily="50" charset="-128"/>
              <a:ea typeface="メイリオ" pitchFamily="50" charset="-128"/>
              <a:cs typeface="メイリオ" pitchFamily="50" charset="-128"/>
            </a:endParaRPr>
          </a:p>
          <a:p>
            <a:r>
              <a:rPr kumimoji="1" lang="ja-JP" altLang="en-US" sz="1000" dirty="0">
                <a:solidFill>
                  <a:srgbClr val="00B050"/>
                </a:solidFill>
                <a:latin typeface="メイリオ" pitchFamily="50" charset="-128"/>
                <a:ea typeface="メイリオ" pitchFamily="50" charset="-128"/>
                <a:cs typeface="メイリオ" pitchFamily="50" charset="-128"/>
              </a:rPr>
              <a:t>★</a:t>
            </a:r>
            <a:r>
              <a:rPr lang="ja-JP" altLang="en-US" sz="1000" dirty="0">
                <a:solidFill>
                  <a:srgbClr val="00B050"/>
                </a:solidFill>
                <a:latin typeface="メイリオ" pitchFamily="50" charset="-128"/>
                <a:ea typeface="メイリオ" pitchFamily="50" charset="-128"/>
                <a:cs typeface="メイリオ" pitchFamily="50" charset="-128"/>
              </a:rPr>
              <a:t>操作･･･左のメニュー一覧を開いて、社員情報管理、異動発令処理等のメニュー階層を開く</a:t>
            </a:r>
            <a:endParaRPr kumimoji="1" lang="en-US" altLang="ja-JP" sz="1000" dirty="0">
              <a:solidFill>
                <a:srgbClr val="00B05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2.</a:t>
            </a:r>
            <a:r>
              <a:rPr lang="ja-JP" altLang="en-US" sz="1200" dirty="0">
                <a:latin typeface="メイリオ" pitchFamily="50" charset="-128"/>
                <a:ea typeface="メイリオ" pitchFamily="50" charset="-128"/>
                <a:cs typeface="メイリオ" pitchFamily="50" charset="-128"/>
              </a:rPr>
              <a:t>このメニュー一覧から選択する、もしくはマイメニューとして、よく利用する機能を</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登録することで、</a:t>
            </a:r>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クリックで操作画面を起動することができます</a:t>
            </a:r>
            <a:endParaRPr lang="en-US" altLang="ja-JP" sz="1200" dirty="0">
              <a:latin typeface="メイリオ" pitchFamily="50" charset="-128"/>
              <a:ea typeface="メイリオ" pitchFamily="50" charset="-128"/>
              <a:cs typeface="メイリオ" pitchFamily="50" charset="-128"/>
            </a:endParaRPr>
          </a:p>
          <a:p>
            <a:r>
              <a:rPr lang="ja-JP" altLang="en-US" sz="1000" dirty="0">
                <a:solidFill>
                  <a:srgbClr val="00B05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①</a:t>
            </a:r>
            <a:r>
              <a:rPr lang="ja-JP" altLang="en-US" sz="1000" dirty="0">
                <a:solidFill>
                  <a:srgbClr val="00B050"/>
                </a:solidFill>
                <a:latin typeface="メイリオ" pitchFamily="50" charset="-128"/>
                <a:ea typeface="メイリオ" pitchFamily="50" charset="-128"/>
                <a:cs typeface="メイリオ" pitchFamily="50" charset="-128"/>
              </a:rPr>
              <a:t>マイメニューを選択し、表示された枠に、</a:t>
            </a:r>
            <a:r>
              <a:rPr lang="ja-JP" altLang="en-US" sz="1000" dirty="0">
                <a:solidFill>
                  <a:srgbClr val="FF0000"/>
                </a:solidFill>
                <a:latin typeface="メイリオ" pitchFamily="50" charset="-128"/>
                <a:ea typeface="メイリオ" pitchFamily="50" charset="-128"/>
                <a:cs typeface="メイリオ" pitchFamily="50" charset="-128"/>
              </a:rPr>
              <a:t>②</a:t>
            </a:r>
            <a:r>
              <a:rPr lang="ja-JP" altLang="en-US" sz="1000" dirty="0">
                <a:solidFill>
                  <a:srgbClr val="00B050"/>
                </a:solidFill>
                <a:latin typeface="メイリオ" pitchFamily="50" charset="-128"/>
                <a:ea typeface="メイリオ" pitchFamily="50" charset="-128"/>
                <a:cs typeface="メイリオ" pitchFamily="50" charset="-128"/>
              </a:rPr>
              <a:t>各メニューのアイコンをドラッグする</a:t>
            </a:r>
            <a:endParaRPr lang="en-US" altLang="ja-JP" sz="1000" dirty="0">
              <a:solidFill>
                <a:srgbClr val="00B050"/>
              </a:solidFill>
              <a:latin typeface="メイリオ" pitchFamily="50" charset="-128"/>
              <a:ea typeface="メイリオ" pitchFamily="50" charset="-128"/>
              <a:cs typeface="メイリオ" pitchFamily="50" charset="-128"/>
            </a:endParaRPr>
          </a:p>
          <a:p>
            <a:r>
              <a:rPr lang="ja-JP" altLang="en-US" sz="1000" dirty="0">
                <a:solidFill>
                  <a:srgbClr val="00B050"/>
                </a:solidFill>
                <a:latin typeface="メイリオ" pitchFamily="50" charset="-128"/>
                <a:ea typeface="メイリオ" pitchFamily="50" charset="-128"/>
                <a:cs typeface="メイリオ" pitchFamily="50" charset="-128"/>
              </a:rPr>
              <a:t>　　  ドラッグしたマイメニューから、画面を起動する　</a:t>
            </a:r>
            <a:endParaRPr lang="en-US" altLang="ja-JP" sz="1000" dirty="0">
              <a:solidFill>
                <a:srgbClr val="00B05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3.</a:t>
            </a:r>
            <a:r>
              <a:rPr lang="ja-JP" altLang="en-US" sz="1200" dirty="0">
                <a:latin typeface="メイリオ" pitchFamily="50" charset="-128"/>
                <a:ea typeface="メイリオ" pitchFamily="50" charset="-128"/>
                <a:cs typeface="メイリオ" pitchFamily="50" charset="-128"/>
              </a:rPr>
              <a:t>このような操作画面は複数起動が可能となっており、複数社分の同時処理や、入力と帳票　</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参照を同時並行で行うなどの操作ができます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また、会社やユーザー単位にテーマカラーを変更することで、どの会社の処理を行って</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いるのか、視覚的な判断が可能です</a:t>
            </a:r>
            <a:endParaRPr lang="en-US" altLang="ja-JP" sz="1200" dirty="0">
              <a:latin typeface="メイリオ" pitchFamily="50" charset="-128"/>
              <a:ea typeface="メイリオ" pitchFamily="50" charset="-128"/>
              <a:cs typeface="メイリオ" pitchFamily="50" charset="-128"/>
            </a:endParaRPr>
          </a:p>
          <a:p>
            <a:r>
              <a:rPr kumimoji="1" lang="ja-JP" altLang="en-US" sz="1000" dirty="0">
                <a:solidFill>
                  <a:srgbClr val="00B050"/>
                </a:solidFill>
                <a:latin typeface="メイリオ" pitchFamily="50" charset="-128"/>
                <a:ea typeface="メイリオ" pitchFamily="50" charset="-128"/>
                <a:cs typeface="メイリオ" pitchFamily="50" charset="-128"/>
              </a:rPr>
              <a:t>★操作･･･</a:t>
            </a:r>
            <a:r>
              <a:rPr lang="ja-JP" altLang="en-US" sz="1000" dirty="0">
                <a:solidFill>
                  <a:srgbClr val="00B050"/>
                </a:solidFill>
                <a:latin typeface="メイリオ" pitchFamily="50" charset="-128"/>
                <a:ea typeface="メイリオ" pitchFamily="50" charset="-128"/>
                <a:cs typeface="メイリオ" pitchFamily="50" charset="-128"/>
              </a:rPr>
              <a:t>予め起動しておいた、</a:t>
            </a:r>
            <a:r>
              <a:rPr lang="en-US" altLang="ja-JP" sz="1000" dirty="0">
                <a:solidFill>
                  <a:srgbClr val="00B050"/>
                </a:solidFill>
                <a:latin typeface="メイリオ" pitchFamily="50" charset="-128"/>
                <a:ea typeface="メイリオ" pitchFamily="50" charset="-128"/>
                <a:cs typeface="メイリオ" pitchFamily="50" charset="-128"/>
              </a:rPr>
              <a:t>DEMO</a:t>
            </a:r>
            <a:r>
              <a:rPr lang="ja-JP" altLang="en-US" sz="1000" dirty="0">
                <a:solidFill>
                  <a:srgbClr val="00B050"/>
                </a:solidFill>
                <a:latin typeface="メイリオ" pitchFamily="50" charset="-128"/>
                <a:ea typeface="メイリオ" pitchFamily="50" charset="-128"/>
                <a:cs typeface="メイリオ" pitchFamily="50" charset="-128"/>
              </a:rPr>
              <a:t>の画面と切り替えをおこなう</a:t>
            </a:r>
            <a:endParaRPr lang="en-US" altLang="ja-JP" sz="1000" dirty="0">
              <a:solidFill>
                <a:srgbClr val="00B050"/>
              </a:solidFill>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4.</a:t>
            </a: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このように利用者の目的に合わせたメニュー設定ができます</a:t>
            </a:r>
            <a:endPar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r>
              <a:rPr lang="ja-JP" altLang="en-US" sz="1200" dirty="0">
                <a:solidFill>
                  <a:prstClr val="black"/>
                </a:solidFill>
                <a:latin typeface="メイリオ" pitchFamily="50" charset="-128"/>
                <a:ea typeface="メイリオ" pitchFamily="50" charset="-128"/>
                <a:cs typeface="メイリオ" pitchFamily="50" charset="-128"/>
              </a:rPr>
              <a:t>まずは人事管理機能の、</a:t>
            </a: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従業員情報確認画面の操作をご覧ください　</a:t>
            </a:r>
            <a:endPar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5" name="角丸四角形 14"/>
          <p:cNvSpPr/>
          <p:nvPr/>
        </p:nvSpPr>
        <p:spPr>
          <a:xfrm>
            <a:off x="116632" y="3894311"/>
            <a:ext cx="1872208" cy="360040"/>
          </a:xfrm>
          <a:prstGeom prst="round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itchFamily="50" charset="-128"/>
                <a:ea typeface="メイリオ" pitchFamily="50" charset="-128"/>
                <a:cs typeface="メイリオ" pitchFamily="50" charset="-128"/>
              </a:rPr>
              <a:t>説明シナリオ</a:t>
            </a:r>
          </a:p>
        </p:txBody>
      </p:sp>
      <p:pic>
        <p:nvPicPr>
          <p:cNvPr id="5" name="図 4"/>
          <p:cNvPicPr>
            <a:picLocks noChangeAspect="1"/>
          </p:cNvPicPr>
          <p:nvPr/>
        </p:nvPicPr>
        <p:blipFill>
          <a:blip r:embed="rId5"/>
          <a:stretch>
            <a:fillRect/>
          </a:stretch>
        </p:blipFill>
        <p:spPr>
          <a:xfrm>
            <a:off x="956876" y="2159608"/>
            <a:ext cx="1237506" cy="593498"/>
          </a:xfrm>
          <a:prstGeom prst="rect">
            <a:avLst/>
          </a:prstGeom>
        </p:spPr>
      </p:pic>
      <p:sp>
        <p:nvSpPr>
          <p:cNvPr id="6" name="テキスト ボックス 5"/>
          <p:cNvSpPr txBox="1"/>
          <p:nvPr/>
        </p:nvSpPr>
        <p:spPr>
          <a:xfrm>
            <a:off x="863672" y="1935802"/>
            <a:ext cx="1512168"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①右クリック</a:t>
            </a:r>
          </a:p>
        </p:txBody>
      </p:sp>
      <p:sp>
        <p:nvSpPr>
          <p:cNvPr id="7" name="正方形/長方形 6"/>
          <p:cNvSpPr/>
          <p:nvPr/>
        </p:nvSpPr>
        <p:spPr>
          <a:xfrm>
            <a:off x="987889" y="2167645"/>
            <a:ext cx="811887" cy="169427"/>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3845229" y="2404400"/>
            <a:ext cx="187052" cy="19980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180298" y="2477653"/>
            <a:ext cx="1677702" cy="600164"/>
          </a:xfrm>
          <a:prstGeom prst="rect">
            <a:avLst/>
          </a:prstGeom>
          <a:noFill/>
        </p:spPr>
        <p:txBody>
          <a:bodyPr wrap="square" rtlCol="0">
            <a:spAutoFit/>
          </a:bodyPr>
          <a:lstStyle/>
          <a:p>
            <a:r>
              <a:rPr lang="ja-JP" altLang="en-US" sz="1100" dirty="0">
                <a:solidFill>
                  <a:srgbClr val="FF0000"/>
                </a:solidFill>
                <a:latin typeface="メイリオ" panose="020B0604030504040204" pitchFamily="50" charset="-128"/>
                <a:ea typeface="メイリオ" panose="020B0604030504040204" pitchFamily="50" charset="-128"/>
              </a:rPr>
              <a:t>②</a:t>
            </a:r>
            <a:r>
              <a:rPr kumimoji="1" lang="ja-JP" altLang="en-US" sz="1100" dirty="0">
                <a:solidFill>
                  <a:srgbClr val="FF0000"/>
                </a:solidFill>
                <a:latin typeface="メイリオ" panose="020B0604030504040204" pitchFamily="50" charset="-128"/>
                <a:ea typeface="メイリオ" panose="020B0604030504040204" pitchFamily="50" charset="-128"/>
              </a:rPr>
              <a:t>アイコン部分を</a:t>
            </a:r>
            <a:endParaRPr kumimoji="1" lang="en-US" altLang="ja-JP" sz="1100" dirty="0">
              <a:solidFill>
                <a:srgbClr val="FF0000"/>
              </a:solidFill>
              <a:latin typeface="メイリオ" panose="020B0604030504040204" pitchFamily="50" charset="-128"/>
              <a:ea typeface="メイリオ" panose="020B0604030504040204" pitchFamily="50" charset="-128"/>
            </a:endParaRPr>
          </a:p>
          <a:p>
            <a:r>
              <a:rPr kumimoji="1" lang="ja-JP" altLang="en-US" sz="1100" dirty="0">
                <a:solidFill>
                  <a:srgbClr val="FF0000"/>
                </a:solidFill>
                <a:latin typeface="メイリオ" panose="020B0604030504040204" pitchFamily="50" charset="-128"/>
                <a:ea typeface="メイリオ" panose="020B0604030504040204" pitchFamily="50" charset="-128"/>
              </a:rPr>
              <a:t>マイメニューに</a:t>
            </a:r>
            <a:endParaRPr kumimoji="1" lang="en-US" altLang="ja-JP" sz="1100" dirty="0">
              <a:solidFill>
                <a:srgbClr val="FF0000"/>
              </a:solidFill>
              <a:latin typeface="メイリオ" panose="020B0604030504040204" pitchFamily="50" charset="-128"/>
              <a:ea typeface="メイリオ" panose="020B0604030504040204" pitchFamily="50" charset="-128"/>
            </a:endParaRPr>
          </a:p>
          <a:p>
            <a:r>
              <a:rPr kumimoji="1" lang="ja-JP" altLang="en-US" sz="1100" dirty="0">
                <a:solidFill>
                  <a:srgbClr val="FF0000"/>
                </a:solidFill>
                <a:latin typeface="メイリオ" panose="020B0604030504040204" pitchFamily="50" charset="-128"/>
                <a:ea typeface="メイリオ" panose="020B0604030504040204" pitchFamily="50" charset="-128"/>
              </a:rPr>
              <a:t>ドラック＆ドロップ</a:t>
            </a:r>
          </a:p>
        </p:txBody>
      </p:sp>
      <p:cxnSp>
        <p:nvCxnSpPr>
          <p:cNvPr id="11" name="直線矢印コネクタ 10"/>
          <p:cNvCxnSpPr>
            <a:cxnSpLocks/>
          </p:cNvCxnSpPr>
          <p:nvPr/>
        </p:nvCxnSpPr>
        <p:spPr>
          <a:xfrm flipV="1">
            <a:off x="4077072" y="2251688"/>
            <a:ext cx="1224136" cy="2140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3343" y="1095871"/>
            <a:ext cx="5930246"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ログイン後自動表示（</a:t>
            </a:r>
            <a:r>
              <a:rPr kumimoji="1" lang="en-US" altLang="ja-JP" sz="1400" dirty="0">
                <a:latin typeface="メイリオ" panose="020B0604030504040204" pitchFamily="50" charset="-128"/>
                <a:ea typeface="メイリオ" panose="020B0604030504040204" pitchFamily="50" charset="-128"/>
              </a:rPr>
              <a:t>ESC</a:t>
            </a:r>
            <a:r>
              <a:rPr kumimoji="1" lang="ja-JP" altLang="en-US" sz="1400" dirty="0">
                <a:latin typeface="メイリオ" panose="020B0604030504040204" pitchFamily="50" charset="-128"/>
                <a:ea typeface="メイリオ" panose="020B0604030504040204" pitchFamily="50" charset="-128"/>
              </a:rPr>
              <a:t>キーで表示／非表示切替）</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E728CEFD-DD22-559E-54F2-6EE9E21A9AFE}"/>
              </a:ext>
            </a:extLst>
          </p:cNvPr>
          <p:cNvPicPr>
            <a:picLocks noChangeAspect="1"/>
          </p:cNvPicPr>
          <p:nvPr/>
        </p:nvPicPr>
        <p:blipFill>
          <a:blip r:embed="rId2"/>
          <a:stretch>
            <a:fillRect/>
          </a:stretch>
        </p:blipFill>
        <p:spPr>
          <a:xfrm>
            <a:off x="321529" y="3451341"/>
            <a:ext cx="3087898" cy="1912747"/>
          </a:xfrm>
          <a:prstGeom prst="rect">
            <a:avLst/>
          </a:prstGeom>
          <a:ln>
            <a:solidFill>
              <a:schemeClr val="bg1">
                <a:lumMod val="75000"/>
              </a:schemeClr>
            </a:solidFill>
          </a:ln>
        </p:spPr>
      </p:pic>
      <p:pic>
        <p:nvPicPr>
          <p:cNvPr id="9" name="図 8">
            <a:extLst>
              <a:ext uri="{FF2B5EF4-FFF2-40B4-BE49-F238E27FC236}">
                <a16:creationId xmlns:a16="http://schemas.microsoft.com/office/drawing/2014/main" id="{981EB945-B94F-7DE2-5D28-54586895EAE2}"/>
              </a:ext>
            </a:extLst>
          </p:cNvPr>
          <p:cNvPicPr>
            <a:picLocks noChangeAspect="1"/>
          </p:cNvPicPr>
          <p:nvPr/>
        </p:nvPicPr>
        <p:blipFill>
          <a:blip r:embed="rId3"/>
          <a:stretch>
            <a:fillRect/>
          </a:stretch>
        </p:blipFill>
        <p:spPr>
          <a:xfrm>
            <a:off x="3703759" y="1331640"/>
            <a:ext cx="2749578" cy="1686877"/>
          </a:xfrm>
          <a:prstGeom prst="rect">
            <a:avLst/>
          </a:prstGeom>
          <a:ln>
            <a:solidFill>
              <a:schemeClr val="bg1">
                <a:lumMod val="75000"/>
              </a:schemeClr>
            </a:solidFill>
          </a:ln>
        </p:spPr>
      </p:pic>
      <p:pic>
        <p:nvPicPr>
          <p:cNvPr id="7" name="図 6">
            <a:extLst>
              <a:ext uri="{FF2B5EF4-FFF2-40B4-BE49-F238E27FC236}">
                <a16:creationId xmlns:a16="http://schemas.microsoft.com/office/drawing/2014/main" id="{3588F9CE-B555-725E-B784-EC3B38B94ED0}"/>
              </a:ext>
            </a:extLst>
          </p:cNvPr>
          <p:cNvPicPr>
            <a:picLocks noChangeAspect="1"/>
          </p:cNvPicPr>
          <p:nvPr/>
        </p:nvPicPr>
        <p:blipFill>
          <a:blip r:embed="rId4"/>
          <a:stretch>
            <a:fillRect/>
          </a:stretch>
        </p:blipFill>
        <p:spPr>
          <a:xfrm>
            <a:off x="356788" y="1331640"/>
            <a:ext cx="3055887" cy="1707973"/>
          </a:xfrm>
          <a:prstGeom prst="rect">
            <a:avLst/>
          </a:prstGeom>
          <a:ln>
            <a:solidFill>
              <a:schemeClr val="bg1">
                <a:lumMod val="75000"/>
              </a:schemeClr>
            </a:solidFill>
          </a:ln>
        </p:spPr>
      </p:pic>
      <p:sp>
        <p:nvSpPr>
          <p:cNvPr id="2" name="スライド番号プレースホルダ 1"/>
          <p:cNvSpPr>
            <a:spLocks noGrp="1"/>
          </p:cNvSpPr>
          <p:nvPr>
            <p:ph type="sldNum" sz="quarter" idx="12"/>
          </p:nvPr>
        </p:nvSpPr>
        <p:spPr/>
        <p:txBody>
          <a:bodyPr/>
          <a:lstStyle/>
          <a:p>
            <a:fld id="{6B65D81E-1C54-4341-B02B-FCAEC532A474}" type="slidenum">
              <a:rPr kumimoji="1" lang="ja-JP" altLang="en-US" smtClean="0"/>
              <a:pPr/>
              <a:t>4</a:t>
            </a:fld>
            <a:endParaRPr kumimoji="1" lang="ja-JP" altLang="en-US" dirty="0"/>
          </a:p>
        </p:txBody>
      </p:sp>
      <p:sp>
        <p:nvSpPr>
          <p:cNvPr id="3" name="正方形/長方形 2"/>
          <p:cNvSpPr/>
          <p:nvPr/>
        </p:nvSpPr>
        <p:spPr>
          <a:xfrm>
            <a:off x="116632" y="611560"/>
            <a:ext cx="6624736" cy="360040"/>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itchFamily="50" charset="-128"/>
                <a:ea typeface="メイリオ" pitchFamily="50" charset="-128"/>
                <a:cs typeface="メイリオ" pitchFamily="50" charset="-128"/>
              </a:rPr>
              <a:t>個人情報登録　→　標準項目説明、基準日変更</a:t>
            </a:r>
            <a:endParaRPr kumimoji="1" lang="ja-JP" altLang="en-US" sz="1600" b="1" dirty="0">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171400" y="6156176"/>
            <a:ext cx="6713984" cy="2492990"/>
          </a:xfrm>
          <a:prstGeom prst="rect">
            <a:avLst/>
          </a:prstGeom>
          <a:noFill/>
        </p:spPr>
        <p:txBody>
          <a:bodyPr wrap="square" rtlCol="0">
            <a:spAutoFit/>
          </a:bodyPr>
          <a:lstStyle/>
          <a:p>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個人情報登録画面では従業員の一人ひとりの情報が確認できます</a:t>
            </a:r>
            <a:endParaRPr lang="en-US" altLang="ja-JP" sz="1200" dirty="0">
              <a:latin typeface="メイリオ" pitchFamily="50" charset="-128"/>
              <a:ea typeface="メイリオ" pitchFamily="50" charset="-128"/>
              <a:cs typeface="メイリオ" pitchFamily="50" charset="-128"/>
            </a:endParaRPr>
          </a:p>
          <a:p>
            <a:r>
              <a:rPr kumimoji="1" lang="ja-JP" altLang="en-US" sz="1000" dirty="0">
                <a:solidFill>
                  <a:srgbClr val="00B050"/>
                </a:solidFill>
                <a:latin typeface="メイリオ" pitchFamily="50" charset="-128"/>
                <a:ea typeface="メイリオ" pitchFamily="50" charset="-128"/>
                <a:cs typeface="メイリオ" pitchFamily="50" charset="-128"/>
              </a:rPr>
              <a:t>★操作</a:t>
            </a:r>
            <a:r>
              <a:rPr lang="ja-JP" altLang="en-US" sz="1000" dirty="0">
                <a:solidFill>
                  <a:srgbClr val="00B050"/>
                </a:solidFill>
                <a:latin typeface="メイリオ" pitchFamily="50" charset="-128"/>
                <a:ea typeface="メイリオ" pitchFamily="50" charset="-128"/>
                <a:cs typeface="メイリオ" pitchFamily="50" charset="-128"/>
              </a:rPr>
              <a:t>･･･従業員番号に「</a:t>
            </a:r>
            <a:r>
              <a:rPr lang="en-US" altLang="ja-JP" sz="1000" dirty="0">
                <a:solidFill>
                  <a:srgbClr val="00B050"/>
                </a:solidFill>
                <a:latin typeface="メイリオ" pitchFamily="50" charset="-128"/>
                <a:ea typeface="メイリオ" pitchFamily="50" charset="-128"/>
                <a:cs typeface="メイリオ" pitchFamily="50" charset="-128"/>
              </a:rPr>
              <a:t>010101</a:t>
            </a:r>
            <a:r>
              <a:rPr lang="ja-JP" altLang="en-US" sz="1000" dirty="0">
                <a:solidFill>
                  <a:srgbClr val="00B050"/>
                </a:solidFill>
                <a:latin typeface="メイリオ" pitchFamily="50" charset="-128"/>
                <a:ea typeface="メイリオ" pitchFamily="50" charset="-128"/>
                <a:cs typeface="メイリオ" pitchFamily="50" charset="-128"/>
              </a:rPr>
              <a:t>」を入力し、</a:t>
            </a:r>
            <a:r>
              <a:rPr lang="en-US" altLang="ja-JP" sz="1000" dirty="0">
                <a:solidFill>
                  <a:srgbClr val="00B050"/>
                </a:solidFill>
                <a:latin typeface="メイリオ" pitchFamily="50" charset="-128"/>
                <a:ea typeface="メイリオ" pitchFamily="50" charset="-128"/>
                <a:cs typeface="メイリオ" pitchFamily="50" charset="-128"/>
              </a:rPr>
              <a:t>Enter</a:t>
            </a:r>
            <a:r>
              <a:rPr lang="ja-JP" altLang="en-US" sz="1000" dirty="0">
                <a:solidFill>
                  <a:srgbClr val="00B050"/>
                </a:solidFill>
                <a:latin typeface="メイリオ" pitchFamily="50" charset="-128"/>
                <a:ea typeface="メイリオ" pitchFamily="50" charset="-128"/>
                <a:cs typeface="メイリオ" pitchFamily="50" charset="-128"/>
              </a:rPr>
              <a:t>キーを押す</a:t>
            </a:r>
            <a:endParaRPr kumimoji="1" lang="en-US" altLang="ja-JP" sz="1000" dirty="0">
              <a:solidFill>
                <a:srgbClr val="00B05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2.</a:t>
            </a:r>
            <a:r>
              <a:rPr lang="ja-JP" altLang="en-US" sz="1200" dirty="0">
                <a:latin typeface="メイリオ" pitchFamily="50" charset="-128"/>
                <a:ea typeface="メイリオ" pitchFamily="50" charset="-128"/>
                <a:cs typeface="メイリオ" pitchFamily="50" charset="-128"/>
              </a:rPr>
              <a:t>ヘッダーの部分でログイン日時点の情報が確認でき、左側の黒い項目タブは基準日時点の</a:t>
            </a:r>
            <a:br>
              <a:rPr lang="en-US" altLang="ja-JP" sz="1200" dirty="0">
                <a:latin typeface="メイリオ" pitchFamily="50" charset="-128"/>
                <a:ea typeface="メイリオ" pitchFamily="50" charset="-128"/>
                <a:cs typeface="メイリオ" pitchFamily="50" charset="-128"/>
              </a:rPr>
            </a:br>
            <a:r>
              <a:rPr lang="ja-JP" altLang="en-US" sz="1200" dirty="0">
                <a:latin typeface="メイリオ" pitchFamily="50" charset="-128"/>
                <a:ea typeface="メイリオ" pitchFamily="50" charset="-128"/>
                <a:cs typeface="メイリオ" pitchFamily="50" charset="-128"/>
              </a:rPr>
              <a:t>　情報が確認できます</a:t>
            </a:r>
            <a:endParaRPr lang="en-US" altLang="ja-JP" sz="1200" dirty="0">
              <a:latin typeface="メイリオ" pitchFamily="50" charset="-128"/>
              <a:ea typeface="メイリオ" pitchFamily="50" charset="-128"/>
              <a:cs typeface="メイリオ" pitchFamily="50" charset="-128"/>
            </a:endParaRPr>
          </a:p>
          <a:p>
            <a:r>
              <a:rPr lang="ja-JP" altLang="en-US" sz="1000" dirty="0">
                <a:solidFill>
                  <a:srgbClr val="00B050"/>
                </a:solidFill>
                <a:latin typeface="メイリオ" pitchFamily="50" charset="-128"/>
                <a:ea typeface="メイリオ" pitchFamily="50" charset="-128"/>
                <a:cs typeface="メイリオ" pitchFamily="50" charset="-128"/>
              </a:rPr>
              <a:t>★操作･･･いくつかのタブを押し、表示情報が切り替わることを説明する。最後に所属情報タブを開く</a:t>
            </a:r>
            <a:endParaRPr lang="en-US" altLang="ja-JP" sz="1000" dirty="0">
              <a:solidFill>
                <a:srgbClr val="00B05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3.</a:t>
            </a:r>
            <a:r>
              <a:rPr lang="ja-JP" altLang="en-US" sz="1200" dirty="0">
                <a:latin typeface="メイリオ" pitchFamily="50" charset="-128"/>
                <a:ea typeface="メイリオ" pitchFamily="50" charset="-128"/>
                <a:cs typeface="メイリオ" pitchFamily="50" charset="-128"/>
              </a:rPr>
              <a:t> 例えばですが、この山田直人さんは現在は東京営業第</a:t>
            </a:r>
            <a:r>
              <a:rPr lang="en-US" altLang="ja-JP" sz="1200" dirty="0">
                <a:latin typeface="メイリオ" pitchFamily="50" charset="-128"/>
                <a:ea typeface="メイリオ" pitchFamily="50" charset="-128"/>
                <a:cs typeface="メイリオ" pitchFamily="50" charset="-128"/>
              </a:rPr>
              <a:t>4</a:t>
            </a:r>
            <a:r>
              <a:rPr lang="ja-JP" altLang="en-US" sz="1200" dirty="0">
                <a:latin typeface="メイリオ" pitchFamily="50" charset="-128"/>
                <a:ea typeface="メイリオ" pitchFamily="50" charset="-128"/>
                <a:cs typeface="メイリオ" pitchFamily="50" charset="-128"/>
              </a:rPr>
              <a:t>グループに</a:t>
            </a:r>
            <a:r>
              <a:rPr lang="en-US" altLang="ja-JP" sz="1200" dirty="0">
                <a:latin typeface="メイリオ" pitchFamily="50" charset="-128"/>
                <a:ea typeface="メイリオ" pitchFamily="50" charset="-128"/>
                <a:cs typeface="メイリオ" pitchFamily="50" charset="-128"/>
              </a:rPr>
              <a:t>13</a:t>
            </a:r>
            <a:r>
              <a:rPr lang="ja-JP" altLang="en-US" sz="1200" dirty="0">
                <a:latin typeface="メイリオ" pitchFamily="50" charset="-128"/>
                <a:ea typeface="メイリオ" pitchFamily="50" charset="-128"/>
                <a:cs typeface="メイリオ" pitchFamily="50" charset="-128"/>
              </a:rPr>
              <a:t>年いるという情報が</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確認できますが、基準日を</a:t>
            </a:r>
            <a:r>
              <a:rPr lang="en-US" altLang="ja-JP" sz="1200" dirty="0">
                <a:latin typeface="メイリオ" pitchFamily="50" charset="-128"/>
                <a:ea typeface="メイリオ" pitchFamily="50" charset="-128"/>
                <a:cs typeface="メイリオ" pitchFamily="50" charset="-128"/>
              </a:rPr>
              <a:t>2010</a:t>
            </a:r>
            <a:r>
              <a:rPr lang="ja-JP" altLang="en-US" sz="1200" dirty="0">
                <a:latin typeface="メイリオ" pitchFamily="50" charset="-128"/>
                <a:ea typeface="メイリオ" pitchFamily="50" charset="-128"/>
                <a:cs typeface="メイリオ" pitchFamily="50" charset="-128"/>
              </a:rPr>
              <a:t>年に変えると、技術第</a:t>
            </a:r>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グループに</a:t>
            </a:r>
            <a:r>
              <a:rPr lang="en-US" altLang="ja-JP" sz="1200" dirty="0">
                <a:latin typeface="メイリオ" pitchFamily="50" charset="-128"/>
                <a:ea typeface="メイリオ" pitchFamily="50" charset="-128"/>
                <a:cs typeface="メイリオ" pitchFamily="50" charset="-128"/>
              </a:rPr>
              <a:t>4</a:t>
            </a:r>
            <a:r>
              <a:rPr lang="ja-JP" altLang="en-US" sz="1200" dirty="0">
                <a:latin typeface="メイリオ" pitchFamily="50" charset="-128"/>
                <a:ea typeface="メイリオ" pitchFamily="50" charset="-128"/>
                <a:cs typeface="メイリオ" pitchFamily="50" charset="-128"/>
              </a:rPr>
              <a:t>年いるという基準日時点</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の情報をすぐに確認することができます</a:t>
            </a:r>
            <a:endParaRPr lang="en-US" altLang="ja-JP" sz="1200" dirty="0">
              <a:latin typeface="メイリオ" pitchFamily="50" charset="-128"/>
              <a:ea typeface="メイリオ" pitchFamily="50" charset="-128"/>
              <a:cs typeface="メイリオ" pitchFamily="50" charset="-128"/>
            </a:endParaRPr>
          </a:p>
          <a:p>
            <a:r>
              <a:rPr lang="ja-JP" altLang="en-US" sz="1000" dirty="0">
                <a:solidFill>
                  <a:srgbClr val="00B05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②</a:t>
            </a:r>
            <a:r>
              <a:rPr lang="ja-JP" altLang="en-US" sz="1000" dirty="0">
                <a:solidFill>
                  <a:srgbClr val="00B050"/>
                </a:solidFill>
                <a:latin typeface="メイリオ" pitchFamily="50" charset="-128"/>
                <a:ea typeface="メイリオ" pitchFamily="50" charset="-128"/>
                <a:cs typeface="メイリオ" pitchFamily="50" charset="-128"/>
              </a:rPr>
              <a:t>の部分にカーソルをあて、所属部門を読む。</a:t>
            </a:r>
            <a:r>
              <a:rPr lang="ja-JP" altLang="en-US" sz="1000" dirty="0">
                <a:solidFill>
                  <a:srgbClr val="FF0000"/>
                </a:solidFill>
                <a:latin typeface="メイリオ" pitchFamily="50" charset="-128"/>
                <a:ea typeface="メイリオ" pitchFamily="50" charset="-128"/>
                <a:cs typeface="メイリオ" pitchFamily="50" charset="-128"/>
              </a:rPr>
              <a:t>③</a:t>
            </a:r>
            <a:r>
              <a:rPr lang="ja-JP" altLang="en-US" sz="1000" dirty="0">
                <a:solidFill>
                  <a:srgbClr val="00B050"/>
                </a:solidFill>
                <a:latin typeface="メイリオ" pitchFamily="50" charset="-128"/>
                <a:ea typeface="メイリオ" pitchFamily="50" charset="-128"/>
                <a:cs typeface="メイリオ" pitchFamily="50" charset="-128"/>
              </a:rPr>
              <a:t>の基準日を「</a:t>
            </a:r>
            <a:r>
              <a:rPr lang="en-US" altLang="ja-JP" sz="1000" dirty="0">
                <a:solidFill>
                  <a:srgbClr val="00B050"/>
                </a:solidFill>
                <a:latin typeface="メイリオ" pitchFamily="50" charset="-128"/>
                <a:ea typeface="メイリオ" pitchFamily="50" charset="-128"/>
                <a:cs typeface="メイリオ" pitchFamily="50" charset="-128"/>
              </a:rPr>
              <a:t>2010</a:t>
            </a:r>
            <a:r>
              <a:rPr lang="ja-JP" altLang="en-US" sz="1000" dirty="0">
                <a:solidFill>
                  <a:srgbClr val="00B050"/>
                </a:solidFill>
                <a:latin typeface="メイリオ" pitchFamily="50" charset="-128"/>
                <a:ea typeface="メイリオ" pitchFamily="50" charset="-128"/>
                <a:cs typeface="メイリオ" pitchFamily="50" charset="-128"/>
              </a:rPr>
              <a:t>年」に変更し、</a:t>
            </a:r>
            <a:r>
              <a:rPr lang="en-US" altLang="ja-JP" sz="1000" dirty="0">
                <a:solidFill>
                  <a:srgbClr val="00B050"/>
                </a:solidFill>
                <a:latin typeface="メイリオ" pitchFamily="50" charset="-128"/>
                <a:ea typeface="メイリオ" pitchFamily="50" charset="-128"/>
                <a:cs typeface="メイリオ" pitchFamily="50" charset="-128"/>
              </a:rPr>
              <a:t>2010</a:t>
            </a:r>
            <a:r>
              <a:rPr lang="ja-JP" altLang="en-US" sz="1000" dirty="0">
                <a:solidFill>
                  <a:srgbClr val="00B050"/>
                </a:solidFill>
                <a:latin typeface="メイリオ" pitchFamily="50" charset="-128"/>
                <a:ea typeface="メイリオ" pitchFamily="50" charset="-128"/>
                <a:cs typeface="メイリオ" pitchFamily="50" charset="-128"/>
              </a:rPr>
              <a:t>年時点ではどこの部署に所属していたのか</a:t>
            </a:r>
            <a:r>
              <a:rPr lang="ja-JP" altLang="en-US" sz="1000" dirty="0">
                <a:solidFill>
                  <a:srgbClr val="FF0000"/>
                </a:solidFill>
                <a:latin typeface="メイリオ" pitchFamily="50" charset="-128"/>
                <a:ea typeface="メイリオ" pitchFamily="50" charset="-128"/>
                <a:cs typeface="メイリオ" pitchFamily="50" charset="-128"/>
              </a:rPr>
              <a:t>②</a:t>
            </a:r>
            <a:r>
              <a:rPr lang="ja-JP" altLang="en-US" sz="1000" dirty="0">
                <a:solidFill>
                  <a:srgbClr val="00B050"/>
                </a:solidFill>
                <a:latin typeface="メイリオ" pitchFamily="50" charset="-128"/>
                <a:ea typeface="メイリオ" pitchFamily="50" charset="-128"/>
                <a:cs typeface="メイリオ" pitchFamily="50" charset="-128"/>
              </a:rPr>
              <a:t>を読み上げる</a:t>
            </a:r>
            <a:endParaRPr lang="en-US" altLang="ja-JP" sz="1000" dirty="0">
              <a:solidFill>
                <a:srgbClr val="00B05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4.</a:t>
            </a: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所属異動歴はこのように一覧形式でも確認できますが、より見やすくタイムライン形式で直</a:t>
            </a:r>
            <a:endPar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r>
              <a:rPr lang="ja-JP" altLang="en-US" sz="1200" dirty="0">
                <a:solidFill>
                  <a:prstClr val="black"/>
                </a:solidFill>
                <a:latin typeface="メイリオ" pitchFamily="50" charset="-128"/>
                <a:ea typeface="メイリオ" pitchFamily="50" charset="-128"/>
                <a:cs typeface="メイリオ"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感的に所属と身分を確認することも可能です</a:t>
            </a:r>
            <a:endPar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r>
              <a:rPr kumimoji="1" lang="ja-JP" altLang="en-US" sz="1000" b="0" i="0" u="none" strike="noStrike" kern="120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rPr>
              <a:t>★操作･･･</a:t>
            </a:r>
            <a:r>
              <a:rPr kumimoji="1" lang="ja-JP" altLang="en-US" sz="1000" b="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③</a:t>
            </a:r>
            <a:r>
              <a:rPr kumimoji="1" lang="ja-JP" altLang="en-US" sz="1000" b="0" i="0" u="none" strike="noStrike" kern="120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rPr>
              <a:t>基準日を今日に戻し、</a:t>
            </a:r>
            <a:r>
              <a:rPr kumimoji="1" lang="ja-JP" altLang="en-US" sz="1000" b="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④</a:t>
            </a:r>
            <a:r>
              <a:rPr kumimoji="1" lang="ja-JP" altLang="en-US" sz="1000" b="0" i="0" u="none" strike="noStrike" kern="120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rPr>
              <a:t>の所属異動歴サブタブをクリック。</a:t>
            </a:r>
            <a:r>
              <a:rPr kumimoji="1" lang="ja-JP" altLang="en-US" sz="1000" b="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⑤</a:t>
            </a:r>
            <a:r>
              <a:rPr kumimoji="1" lang="ja-JP" altLang="en-US" sz="1000" b="0" i="0" u="none" strike="noStrike" kern="120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rPr>
              <a:t>の虫眼鏡マークをクリックし、タイムラインを開く。</a:t>
            </a:r>
            <a:r>
              <a:rPr kumimoji="1" lang="ja-JP" altLang="en-US" sz="1000" b="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⑥</a:t>
            </a:r>
            <a:r>
              <a:rPr kumimoji="1" lang="ja-JP" altLang="en-US" sz="1000" b="0" i="0" u="none" strike="noStrike" kern="120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rPr>
              <a:t>のバーを適当な期間に絞り所属と身分情報が分かりやすく確認できることを説明する</a:t>
            </a:r>
            <a:endParaRPr kumimoji="1" lang="en-US" altLang="ja-JP" sz="1000" b="0" i="0" u="none" strike="noStrike" kern="120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endParaRPr>
          </a:p>
        </p:txBody>
      </p:sp>
      <p:sp>
        <p:nvSpPr>
          <p:cNvPr id="6" name="角丸四角形 5"/>
          <p:cNvSpPr/>
          <p:nvPr/>
        </p:nvSpPr>
        <p:spPr>
          <a:xfrm>
            <a:off x="216024" y="5679410"/>
            <a:ext cx="1872208" cy="360040"/>
          </a:xfrm>
          <a:prstGeom prst="round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itchFamily="50" charset="-128"/>
                <a:ea typeface="メイリオ" pitchFamily="50" charset="-128"/>
                <a:cs typeface="メイリオ" pitchFamily="50" charset="-128"/>
              </a:rPr>
              <a:t>説明シナリオ</a:t>
            </a:r>
          </a:p>
        </p:txBody>
      </p:sp>
      <p:sp>
        <p:nvSpPr>
          <p:cNvPr id="19" name="テキスト ボックス 18"/>
          <p:cNvSpPr txBox="1"/>
          <p:nvPr/>
        </p:nvSpPr>
        <p:spPr>
          <a:xfrm>
            <a:off x="2060848" y="5679410"/>
            <a:ext cx="1008112" cy="400110"/>
          </a:xfrm>
          <a:prstGeom prst="rect">
            <a:avLst/>
          </a:prstGeom>
          <a:noFill/>
        </p:spPr>
        <p:txBody>
          <a:bodyPr wrap="square" rtlCol="0">
            <a:spAutoFit/>
          </a:bodyPr>
          <a:lstStyle/>
          <a:p>
            <a:r>
              <a:rPr kumimoji="1" lang="en-US" altLang="ja-JP" sz="2000" b="1" dirty="0">
                <a:solidFill>
                  <a:srgbClr val="EE7B48"/>
                </a:solidFill>
                <a:latin typeface="メイリオ" pitchFamily="50" charset="-128"/>
                <a:ea typeface="メイリオ" pitchFamily="50" charset="-128"/>
                <a:cs typeface="メイリオ" pitchFamily="50" charset="-128"/>
              </a:rPr>
              <a:t>1/2</a:t>
            </a:r>
            <a:endParaRPr kumimoji="1" lang="ja-JP" altLang="en-US" sz="2000" b="1" dirty="0">
              <a:solidFill>
                <a:srgbClr val="EE7B48"/>
              </a:solidFill>
              <a:latin typeface="メイリオ" pitchFamily="50" charset="-128"/>
              <a:ea typeface="メイリオ" pitchFamily="50" charset="-128"/>
              <a:cs typeface="メイリオ" pitchFamily="50" charset="-128"/>
            </a:endParaRPr>
          </a:p>
        </p:txBody>
      </p:sp>
      <p:sp>
        <p:nvSpPr>
          <p:cNvPr id="21" name="テキスト ボックス 20"/>
          <p:cNvSpPr txBox="1"/>
          <p:nvPr/>
        </p:nvSpPr>
        <p:spPr>
          <a:xfrm>
            <a:off x="682697" y="1363633"/>
            <a:ext cx="432048"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①</a:t>
            </a:r>
          </a:p>
        </p:txBody>
      </p:sp>
      <p:sp>
        <p:nvSpPr>
          <p:cNvPr id="25" name="テキスト ボックス 24"/>
          <p:cNvSpPr txBox="1"/>
          <p:nvPr/>
        </p:nvSpPr>
        <p:spPr>
          <a:xfrm>
            <a:off x="282085" y="1084303"/>
            <a:ext cx="1759473"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個人情報登録画面</a:t>
            </a:r>
          </a:p>
        </p:txBody>
      </p:sp>
      <p:sp>
        <p:nvSpPr>
          <p:cNvPr id="30" name="正方形/長方形 29"/>
          <p:cNvSpPr/>
          <p:nvPr/>
        </p:nvSpPr>
        <p:spPr>
          <a:xfrm flipV="1">
            <a:off x="4699124" y="2013869"/>
            <a:ext cx="1538188" cy="8964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2D30939A-E074-495A-68CA-39D5ECB31ACE}"/>
              </a:ext>
            </a:extLst>
          </p:cNvPr>
          <p:cNvSpPr/>
          <p:nvPr/>
        </p:nvSpPr>
        <p:spPr>
          <a:xfrm>
            <a:off x="353540" y="1466430"/>
            <a:ext cx="370880" cy="1573183"/>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00C4A456-8D6D-EF34-00AA-6A9BF623432B}"/>
              </a:ext>
            </a:extLst>
          </p:cNvPr>
          <p:cNvSpPr txBox="1"/>
          <p:nvPr/>
        </p:nvSpPr>
        <p:spPr>
          <a:xfrm>
            <a:off x="6165304" y="1943130"/>
            <a:ext cx="432048"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②</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B007F81E-B981-36B4-3616-FF38C5E2D96E}"/>
              </a:ext>
            </a:extLst>
          </p:cNvPr>
          <p:cNvSpPr txBox="1"/>
          <p:nvPr/>
        </p:nvSpPr>
        <p:spPr>
          <a:xfrm>
            <a:off x="3616285" y="1084303"/>
            <a:ext cx="1543449"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所属情報タブ</a:t>
            </a:r>
          </a:p>
        </p:txBody>
      </p:sp>
      <p:sp>
        <p:nvSpPr>
          <p:cNvPr id="43" name="テキスト ボックス 42">
            <a:extLst>
              <a:ext uri="{FF2B5EF4-FFF2-40B4-BE49-F238E27FC236}">
                <a16:creationId xmlns:a16="http://schemas.microsoft.com/office/drawing/2014/main" id="{7E35CFF6-5B07-F18A-BB2F-2708EF5A2F27}"/>
              </a:ext>
            </a:extLst>
          </p:cNvPr>
          <p:cNvSpPr txBox="1"/>
          <p:nvPr/>
        </p:nvSpPr>
        <p:spPr>
          <a:xfrm>
            <a:off x="3068960" y="3446914"/>
            <a:ext cx="432048"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⑤</a:t>
            </a:r>
          </a:p>
        </p:txBody>
      </p:sp>
      <p:sp>
        <p:nvSpPr>
          <p:cNvPr id="23" name="正方形/長方形 22">
            <a:extLst>
              <a:ext uri="{FF2B5EF4-FFF2-40B4-BE49-F238E27FC236}">
                <a16:creationId xmlns:a16="http://schemas.microsoft.com/office/drawing/2014/main" id="{E6123408-328D-30BC-CA53-A30E9C72FE41}"/>
              </a:ext>
            </a:extLst>
          </p:cNvPr>
          <p:cNvSpPr/>
          <p:nvPr/>
        </p:nvSpPr>
        <p:spPr>
          <a:xfrm flipV="1">
            <a:off x="1114745" y="4086482"/>
            <a:ext cx="288032" cy="13011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2E70719B-C5BD-CF4A-8FD1-54B08E56EEE8}"/>
              </a:ext>
            </a:extLst>
          </p:cNvPr>
          <p:cNvSpPr/>
          <p:nvPr/>
        </p:nvSpPr>
        <p:spPr>
          <a:xfrm flipV="1">
            <a:off x="2996952" y="3488112"/>
            <a:ext cx="144016" cy="13669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B72A832-28FA-883D-C1B1-BC9E0FDEA6BA}"/>
              </a:ext>
            </a:extLst>
          </p:cNvPr>
          <p:cNvSpPr txBox="1"/>
          <p:nvPr/>
        </p:nvSpPr>
        <p:spPr>
          <a:xfrm>
            <a:off x="1335658" y="4013040"/>
            <a:ext cx="432048"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④</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pic>
        <p:nvPicPr>
          <p:cNvPr id="34" name="図 33">
            <a:extLst>
              <a:ext uri="{FF2B5EF4-FFF2-40B4-BE49-F238E27FC236}">
                <a16:creationId xmlns:a16="http://schemas.microsoft.com/office/drawing/2014/main" id="{EBE0CE6D-12E2-B402-BC9E-7DE16F9F2D3D}"/>
              </a:ext>
            </a:extLst>
          </p:cNvPr>
          <p:cNvPicPr>
            <a:picLocks noChangeAspect="1"/>
          </p:cNvPicPr>
          <p:nvPr/>
        </p:nvPicPr>
        <p:blipFill>
          <a:blip r:embed="rId5"/>
          <a:stretch>
            <a:fillRect/>
          </a:stretch>
        </p:blipFill>
        <p:spPr>
          <a:xfrm>
            <a:off x="3645024" y="3728955"/>
            <a:ext cx="2749578" cy="1531555"/>
          </a:xfrm>
          <a:prstGeom prst="rect">
            <a:avLst/>
          </a:prstGeom>
          <a:ln>
            <a:solidFill>
              <a:schemeClr val="bg1">
                <a:lumMod val="75000"/>
              </a:schemeClr>
            </a:solidFill>
          </a:ln>
        </p:spPr>
      </p:pic>
      <p:sp>
        <p:nvSpPr>
          <p:cNvPr id="35" name="正方形/長方形 34">
            <a:extLst>
              <a:ext uri="{FF2B5EF4-FFF2-40B4-BE49-F238E27FC236}">
                <a16:creationId xmlns:a16="http://schemas.microsoft.com/office/drawing/2014/main" id="{993490F3-D2EC-F335-0FA5-7292AED53022}"/>
              </a:ext>
            </a:extLst>
          </p:cNvPr>
          <p:cNvSpPr/>
          <p:nvPr/>
        </p:nvSpPr>
        <p:spPr>
          <a:xfrm flipV="1">
            <a:off x="3703758" y="4972260"/>
            <a:ext cx="2389537" cy="218447"/>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41EE7F7D-B119-F5F3-A26E-66DC37B75948}"/>
              </a:ext>
            </a:extLst>
          </p:cNvPr>
          <p:cNvSpPr txBox="1"/>
          <p:nvPr/>
        </p:nvSpPr>
        <p:spPr>
          <a:xfrm>
            <a:off x="6021288" y="4833760"/>
            <a:ext cx="432048"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⑥</a:t>
            </a:r>
          </a:p>
        </p:txBody>
      </p:sp>
      <p:sp>
        <p:nvSpPr>
          <p:cNvPr id="42" name="テキスト ボックス 41">
            <a:extLst>
              <a:ext uri="{FF2B5EF4-FFF2-40B4-BE49-F238E27FC236}">
                <a16:creationId xmlns:a16="http://schemas.microsoft.com/office/drawing/2014/main" id="{19D49885-13E7-A70F-B6D8-CDB2410AC198}"/>
              </a:ext>
            </a:extLst>
          </p:cNvPr>
          <p:cNvSpPr txBox="1"/>
          <p:nvPr/>
        </p:nvSpPr>
        <p:spPr>
          <a:xfrm>
            <a:off x="3645024" y="3460567"/>
            <a:ext cx="1543449"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タイムライン</a:t>
            </a:r>
          </a:p>
        </p:txBody>
      </p:sp>
      <p:sp>
        <p:nvSpPr>
          <p:cNvPr id="4" name="テキスト ボックス 3">
            <a:extLst>
              <a:ext uri="{FF2B5EF4-FFF2-40B4-BE49-F238E27FC236}">
                <a16:creationId xmlns:a16="http://schemas.microsoft.com/office/drawing/2014/main" id="{BAA39A93-BF0B-F7E8-F930-6E381C88CEA6}"/>
              </a:ext>
            </a:extLst>
          </p:cNvPr>
          <p:cNvSpPr txBox="1"/>
          <p:nvPr/>
        </p:nvSpPr>
        <p:spPr>
          <a:xfrm>
            <a:off x="282085" y="3184103"/>
            <a:ext cx="1543449"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所属情報タブ</a:t>
            </a:r>
          </a:p>
        </p:txBody>
      </p:sp>
      <p:sp>
        <p:nvSpPr>
          <p:cNvPr id="8" name="正方形/長方形 7">
            <a:extLst>
              <a:ext uri="{FF2B5EF4-FFF2-40B4-BE49-F238E27FC236}">
                <a16:creationId xmlns:a16="http://schemas.microsoft.com/office/drawing/2014/main" id="{F0812D78-5ECF-2B69-54CF-D880568DD786}"/>
              </a:ext>
            </a:extLst>
          </p:cNvPr>
          <p:cNvSpPr/>
          <p:nvPr/>
        </p:nvSpPr>
        <p:spPr>
          <a:xfrm flipV="1">
            <a:off x="4221088" y="1373665"/>
            <a:ext cx="576064" cy="8964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76E962D-1C37-F69E-3C7B-B49F1F395792}"/>
              </a:ext>
            </a:extLst>
          </p:cNvPr>
          <p:cNvSpPr txBox="1"/>
          <p:nvPr/>
        </p:nvSpPr>
        <p:spPr>
          <a:xfrm>
            <a:off x="4727686" y="1286451"/>
            <a:ext cx="432048"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③</a:t>
            </a:r>
          </a:p>
        </p:txBody>
      </p:sp>
    </p:spTree>
    <p:extLst>
      <p:ext uri="{BB962C8B-B14F-4D97-AF65-F5344CB8AC3E}">
        <p14:creationId xmlns:p14="http://schemas.microsoft.com/office/powerpoint/2010/main" val="4245982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78C98467-A64B-26A7-279E-A95E6ECBBEF3}"/>
              </a:ext>
            </a:extLst>
          </p:cNvPr>
          <p:cNvPicPr>
            <a:picLocks noChangeAspect="1"/>
          </p:cNvPicPr>
          <p:nvPr/>
        </p:nvPicPr>
        <p:blipFill>
          <a:blip r:embed="rId3"/>
          <a:stretch>
            <a:fillRect/>
          </a:stretch>
        </p:blipFill>
        <p:spPr>
          <a:xfrm>
            <a:off x="264417" y="1422639"/>
            <a:ext cx="3596631" cy="2236473"/>
          </a:xfrm>
          <a:prstGeom prst="rect">
            <a:avLst/>
          </a:prstGeom>
          <a:ln>
            <a:solidFill>
              <a:schemeClr val="bg1">
                <a:lumMod val="75000"/>
              </a:schemeClr>
            </a:solidFill>
          </a:ln>
        </p:spPr>
      </p:pic>
      <p:sp>
        <p:nvSpPr>
          <p:cNvPr id="2" name="スライド番号プレースホルダ 1"/>
          <p:cNvSpPr>
            <a:spLocks noGrp="1"/>
          </p:cNvSpPr>
          <p:nvPr>
            <p:ph type="sldNum" sz="quarter" idx="12"/>
          </p:nvPr>
        </p:nvSpPr>
        <p:spPr/>
        <p:txBody>
          <a:bodyPr/>
          <a:lstStyle/>
          <a:p>
            <a:fld id="{6B65D81E-1C54-4341-B02B-FCAEC532A474}" type="slidenum">
              <a:rPr kumimoji="1" lang="ja-JP" altLang="en-US" smtClean="0"/>
              <a:pPr/>
              <a:t>5</a:t>
            </a:fld>
            <a:endParaRPr kumimoji="1" lang="ja-JP" altLang="en-US" dirty="0"/>
          </a:p>
        </p:txBody>
      </p:sp>
      <p:sp>
        <p:nvSpPr>
          <p:cNvPr id="3" name="正方形/長方形 2"/>
          <p:cNvSpPr/>
          <p:nvPr/>
        </p:nvSpPr>
        <p:spPr>
          <a:xfrm>
            <a:off x="116632" y="611560"/>
            <a:ext cx="6624736" cy="360040"/>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itchFamily="50" charset="-128"/>
                <a:ea typeface="メイリオ" pitchFamily="50" charset="-128"/>
                <a:cs typeface="メイリオ" pitchFamily="50" charset="-128"/>
              </a:rPr>
              <a:t>個人情報登録　→　拡張項目説明、一覧</a:t>
            </a:r>
            <a:r>
              <a:rPr lang="en-US" altLang="ja-JP" sz="1600" b="1" dirty="0">
                <a:latin typeface="メイリオ" pitchFamily="50" charset="-128"/>
                <a:ea typeface="メイリオ" pitchFamily="50" charset="-128"/>
                <a:cs typeface="メイリオ" pitchFamily="50" charset="-128"/>
              </a:rPr>
              <a:t>(</a:t>
            </a:r>
            <a:r>
              <a:rPr lang="ja-JP" altLang="en-US" sz="1600" b="1" dirty="0">
                <a:latin typeface="メイリオ" pitchFamily="50" charset="-128"/>
                <a:ea typeface="メイリオ" pitchFamily="50" charset="-128"/>
                <a:cs typeface="メイリオ" pitchFamily="50" charset="-128"/>
              </a:rPr>
              <a:t>ファイル</a:t>
            </a:r>
            <a:r>
              <a:rPr lang="en-US" altLang="ja-JP" sz="1600" b="1" dirty="0">
                <a:latin typeface="メイリオ" pitchFamily="50" charset="-128"/>
                <a:ea typeface="メイリオ" pitchFamily="50" charset="-128"/>
                <a:cs typeface="メイリオ" pitchFamily="50" charset="-128"/>
              </a:rPr>
              <a:t>)</a:t>
            </a:r>
            <a:r>
              <a:rPr lang="ja-JP" altLang="en-US" sz="1600" b="1" dirty="0">
                <a:latin typeface="メイリオ" pitchFamily="50" charset="-128"/>
                <a:ea typeface="メイリオ" pitchFamily="50" charset="-128"/>
                <a:cs typeface="メイリオ" pitchFamily="50" charset="-128"/>
              </a:rPr>
              <a:t>表示</a:t>
            </a:r>
            <a:endParaRPr kumimoji="1" lang="ja-JP" altLang="en-US" sz="1600" b="1" dirty="0">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171400" y="6541184"/>
            <a:ext cx="6713984"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prstClr val="black"/>
                </a:solidFill>
                <a:latin typeface="メイリオ" pitchFamily="50" charset="-128"/>
                <a:ea typeface="メイリオ" pitchFamily="50" charset="-128"/>
                <a:cs typeface="メイリオ" pitchFamily="50" charset="-128"/>
              </a:rPr>
              <a:t>5</a:t>
            </a:r>
            <a:r>
              <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標準項目で様々な情報を管理いただけますが、さらに約</a:t>
            </a:r>
            <a:r>
              <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2</a:t>
            </a: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万項目の自由にご追加いただける</a:t>
            </a:r>
            <a:endPar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itchFamily="50" charset="-128"/>
                <a:ea typeface="メイリオ" pitchFamily="50" charset="-128"/>
                <a:cs typeface="メイリオ"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拡張項目をご用意しております。御社独自の項目も管理いただけます</a:t>
            </a:r>
            <a:endPar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rPr>
              <a:t>★操作･･･</a:t>
            </a:r>
            <a:r>
              <a:rPr kumimoji="1" lang="ja-JP" altLang="en-US" sz="1000" b="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⑦</a:t>
            </a:r>
            <a:r>
              <a:rPr kumimoji="1" lang="ja-JP" altLang="en-US" sz="1000" b="0" i="0" u="none" strike="noStrike" kern="120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rPr>
              <a:t>をスクロールし、一番下の「欄外」を見せる。お客様に合わせて、</a:t>
            </a:r>
            <a:r>
              <a:rPr kumimoji="1" lang="ja-JP" altLang="en-US" sz="1000" b="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⑧</a:t>
            </a:r>
            <a:r>
              <a:rPr kumimoji="1" lang="ja-JP" altLang="en-US" sz="1000" b="0" i="0" u="none" strike="noStrike" kern="120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rPr>
              <a:t>「アンケート結果」「制服貸与」「雇用契約関係」などのタブを開き説明する</a:t>
            </a:r>
            <a:endParaRPr kumimoji="1" lang="en-US" altLang="ja-JP" sz="1000" b="0" i="0" u="none" strike="noStrike" kern="120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itchFamily="50" charset="-128"/>
                <a:ea typeface="メイリオ" pitchFamily="50" charset="-128"/>
                <a:cs typeface="メイリオ" pitchFamily="50" charset="-128"/>
              </a:rPr>
              <a:t>６</a:t>
            </a:r>
            <a:r>
              <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このような文字情報だけでなく、資格の証明書や履歴書などのファイルも</a:t>
            </a:r>
            <a:r>
              <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SuperStream</a:t>
            </a: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から</a:t>
            </a:r>
            <a:endPar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itchFamily="50" charset="-128"/>
                <a:ea typeface="メイリオ" pitchFamily="50" charset="-128"/>
                <a:cs typeface="メイリオ"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ご確認いただくことが可能です</a:t>
            </a:r>
            <a:endPar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rPr>
              <a:t>★操作･･･</a:t>
            </a:r>
            <a:r>
              <a:rPr kumimoji="1" lang="ja-JP" altLang="en-US" sz="1000" b="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⑨</a:t>
            </a:r>
            <a:r>
              <a:rPr lang="ja-JP" altLang="en-US" sz="1000" dirty="0">
                <a:solidFill>
                  <a:srgbClr val="00B050"/>
                </a:solidFill>
                <a:latin typeface="メイリオ" pitchFamily="50" charset="-128"/>
                <a:ea typeface="メイリオ" pitchFamily="50" charset="-128"/>
                <a:cs typeface="メイリオ" pitchFamily="50" charset="-128"/>
              </a:rPr>
              <a:t>の一覧をクリックし、</a:t>
            </a:r>
            <a:r>
              <a:rPr lang="ja-JP" altLang="en-US" sz="1000" dirty="0">
                <a:solidFill>
                  <a:srgbClr val="FF0000"/>
                </a:solidFill>
                <a:latin typeface="メイリオ" pitchFamily="50" charset="-128"/>
                <a:ea typeface="メイリオ" pitchFamily="50" charset="-128"/>
                <a:cs typeface="メイリオ" pitchFamily="50" charset="-128"/>
              </a:rPr>
              <a:t>⑩</a:t>
            </a:r>
            <a:r>
              <a:rPr lang="ja-JP" altLang="en-US" sz="1000" dirty="0">
                <a:solidFill>
                  <a:srgbClr val="00B050"/>
                </a:solidFill>
                <a:latin typeface="メイリオ" pitchFamily="50" charset="-128"/>
                <a:ea typeface="メイリオ" pitchFamily="50" charset="-128"/>
                <a:cs typeface="メイリオ" pitchFamily="50" charset="-128"/>
              </a:rPr>
              <a:t>の技術資格証明書をクリックする。その他のファイルも必要に応じてクリックし、ファイル管理も行えることを説明する</a:t>
            </a:r>
            <a:endParaRPr kumimoji="1" lang="en-US" altLang="ja-JP" sz="1000" b="0" i="0" u="none" strike="noStrike" kern="1200" cap="none" spc="0" normalizeH="0" baseline="0" noProof="0" dirty="0">
              <a:ln>
                <a:noFill/>
              </a:ln>
              <a:solidFill>
                <a:srgbClr val="00B050"/>
              </a:solidFill>
              <a:effectLst/>
              <a:uLnTx/>
              <a:uFillTx/>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endParaRPr lang="en-US" altLang="ja-JP" sz="1200" dirty="0">
              <a:latin typeface="メイリオ" pitchFamily="50" charset="-128"/>
              <a:ea typeface="メイリオ" pitchFamily="50" charset="-128"/>
              <a:cs typeface="メイリオ" pitchFamily="50" charset="-128"/>
            </a:endParaRPr>
          </a:p>
        </p:txBody>
      </p:sp>
      <p:sp>
        <p:nvSpPr>
          <p:cNvPr id="6" name="角丸四角形 5"/>
          <p:cNvSpPr/>
          <p:nvPr/>
        </p:nvSpPr>
        <p:spPr>
          <a:xfrm>
            <a:off x="216024" y="6136431"/>
            <a:ext cx="1872208" cy="360040"/>
          </a:xfrm>
          <a:prstGeom prst="round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itchFamily="50" charset="-128"/>
                <a:ea typeface="メイリオ" pitchFamily="50" charset="-128"/>
                <a:cs typeface="メイリオ" pitchFamily="50" charset="-128"/>
              </a:rPr>
              <a:t>説明シナリオ</a:t>
            </a:r>
          </a:p>
        </p:txBody>
      </p:sp>
      <p:sp>
        <p:nvSpPr>
          <p:cNvPr id="19" name="テキスト ボックス 18"/>
          <p:cNvSpPr txBox="1"/>
          <p:nvPr/>
        </p:nvSpPr>
        <p:spPr>
          <a:xfrm>
            <a:off x="2060848" y="6136431"/>
            <a:ext cx="1008112" cy="400110"/>
          </a:xfrm>
          <a:prstGeom prst="rect">
            <a:avLst/>
          </a:prstGeom>
          <a:noFill/>
        </p:spPr>
        <p:txBody>
          <a:bodyPr wrap="square" rtlCol="0">
            <a:spAutoFit/>
          </a:bodyPr>
          <a:lstStyle/>
          <a:p>
            <a:r>
              <a:rPr lang="en-US" altLang="ja-JP" sz="2000" b="1" dirty="0">
                <a:solidFill>
                  <a:srgbClr val="EE7B48"/>
                </a:solidFill>
                <a:latin typeface="メイリオ" pitchFamily="50" charset="-128"/>
                <a:ea typeface="メイリオ" pitchFamily="50" charset="-128"/>
                <a:cs typeface="メイリオ" pitchFamily="50" charset="-128"/>
              </a:rPr>
              <a:t>2</a:t>
            </a:r>
            <a:r>
              <a:rPr kumimoji="1" lang="en-US" altLang="ja-JP" sz="2000" b="1" dirty="0">
                <a:solidFill>
                  <a:srgbClr val="EE7B48"/>
                </a:solidFill>
                <a:latin typeface="メイリオ" pitchFamily="50" charset="-128"/>
                <a:ea typeface="メイリオ" pitchFamily="50" charset="-128"/>
                <a:cs typeface="メイリオ" pitchFamily="50" charset="-128"/>
              </a:rPr>
              <a:t>/2</a:t>
            </a:r>
            <a:endParaRPr kumimoji="1" lang="ja-JP" altLang="en-US" sz="2000" b="1" dirty="0">
              <a:solidFill>
                <a:srgbClr val="EE7B48"/>
              </a:solidFill>
              <a:latin typeface="メイリオ" pitchFamily="50" charset="-128"/>
              <a:ea typeface="メイリオ" pitchFamily="50" charset="-128"/>
              <a:cs typeface="メイリオ" pitchFamily="50" charset="-128"/>
            </a:endParaRPr>
          </a:p>
        </p:txBody>
      </p:sp>
      <p:sp>
        <p:nvSpPr>
          <p:cNvPr id="20" name="テキスト ボックス 19">
            <a:extLst>
              <a:ext uri="{FF2B5EF4-FFF2-40B4-BE49-F238E27FC236}">
                <a16:creationId xmlns:a16="http://schemas.microsoft.com/office/drawing/2014/main" id="{632A0B32-CBBC-7D32-C1BB-DAD4DBBAC63D}"/>
              </a:ext>
            </a:extLst>
          </p:cNvPr>
          <p:cNvSpPr txBox="1"/>
          <p:nvPr/>
        </p:nvSpPr>
        <p:spPr>
          <a:xfrm>
            <a:off x="838804" y="1352548"/>
            <a:ext cx="347957"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⑦</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BA419443-EA31-5194-9F96-D7FA283E0CF2}"/>
              </a:ext>
            </a:extLst>
          </p:cNvPr>
          <p:cNvSpPr/>
          <p:nvPr/>
        </p:nvSpPr>
        <p:spPr>
          <a:xfrm>
            <a:off x="746075" y="1417996"/>
            <a:ext cx="144016" cy="2236473"/>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7005C0E6-E3AA-2FFB-A51A-15B3DB8A0E82}"/>
              </a:ext>
            </a:extLst>
          </p:cNvPr>
          <p:cNvSpPr/>
          <p:nvPr/>
        </p:nvSpPr>
        <p:spPr>
          <a:xfrm>
            <a:off x="269403" y="2934807"/>
            <a:ext cx="476672" cy="72008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406EF56-86C2-1B14-6F4D-6E24DCE7CFEC}"/>
              </a:ext>
            </a:extLst>
          </p:cNvPr>
          <p:cNvSpPr txBox="1"/>
          <p:nvPr/>
        </p:nvSpPr>
        <p:spPr>
          <a:xfrm>
            <a:off x="-27384" y="2724300"/>
            <a:ext cx="347957"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⑧</a:t>
            </a:r>
          </a:p>
        </p:txBody>
      </p:sp>
      <p:sp>
        <p:nvSpPr>
          <p:cNvPr id="17" name="正方形/長方形 16">
            <a:extLst>
              <a:ext uri="{FF2B5EF4-FFF2-40B4-BE49-F238E27FC236}">
                <a16:creationId xmlns:a16="http://schemas.microsoft.com/office/drawing/2014/main" id="{8152E4F7-7CDB-905F-5D61-933B03297D6A}"/>
              </a:ext>
            </a:extLst>
          </p:cNvPr>
          <p:cNvSpPr/>
          <p:nvPr/>
        </p:nvSpPr>
        <p:spPr>
          <a:xfrm flipV="1">
            <a:off x="3256384" y="1926695"/>
            <a:ext cx="316632" cy="14401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7F8EFA73-029C-4B27-637D-0B8B07B5B55A}"/>
              </a:ext>
            </a:extLst>
          </p:cNvPr>
          <p:cNvSpPr txBox="1"/>
          <p:nvPr/>
        </p:nvSpPr>
        <p:spPr>
          <a:xfrm>
            <a:off x="2968352" y="1860203"/>
            <a:ext cx="347957"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⑨</a:t>
            </a:r>
          </a:p>
        </p:txBody>
      </p:sp>
      <p:pic>
        <p:nvPicPr>
          <p:cNvPr id="28" name="図 27">
            <a:extLst>
              <a:ext uri="{FF2B5EF4-FFF2-40B4-BE49-F238E27FC236}">
                <a16:creationId xmlns:a16="http://schemas.microsoft.com/office/drawing/2014/main" id="{0746B739-3336-06E0-E093-C977ABA83810}"/>
              </a:ext>
            </a:extLst>
          </p:cNvPr>
          <p:cNvPicPr>
            <a:picLocks noChangeAspect="1"/>
          </p:cNvPicPr>
          <p:nvPr/>
        </p:nvPicPr>
        <p:blipFill>
          <a:blip r:embed="rId4"/>
          <a:stretch>
            <a:fillRect/>
          </a:stretch>
        </p:blipFill>
        <p:spPr>
          <a:xfrm>
            <a:off x="4019442" y="1387175"/>
            <a:ext cx="2585903" cy="2018532"/>
          </a:xfrm>
          <a:prstGeom prst="rect">
            <a:avLst/>
          </a:prstGeom>
          <a:ln>
            <a:solidFill>
              <a:schemeClr val="bg1">
                <a:lumMod val="75000"/>
              </a:schemeClr>
            </a:solidFill>
          </a:ln>
        </p:spPr>
      </p:pic>
      <p:sp>
        <p:nvSpPr>
          <p:cNvPr id="29" name="正方形/長方形 28">
            <a:extLst>
              <a:ext uri="{FF2B5EF4-FFF2-40B4-BE49-F238E27FC236}">
                <a16:creationId xmlns:a16="http://schemas.microsoft.com/office/drawing/2014/main" id="{C5E0CD43-8ED3-2DCB-4BF3-639BAFDD6222}"/>
              </a:ext>
            </a:extLst>
          </p:cNvPr>
          <p:cNvSpPr/>
          <p:nvPr/>
        </p:nvSpPr>
        <p:spPr>
          <a:xfrm flipV="1">
            <a:off x="4281214" y="2218952"/>
            <a:ext cx="316632" cy="14401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D69D5E73-7072-5254-0F1D-36CA5E34F1F9}"/>
              </a:ext>
            </a:extLst>
          </p:cNvPr>
          <p:cNvSpPr txBox="1"/>
          <p:nvPr/>
        </p:nvSpPr>
        <p:spPr>
          <a:xfrm>
            <a:off x="3993182" y="2152460"/>
            <a:ext cx="347957"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⑩</a:t>
            </a:r>
          </a:p>
        </p:txBody>
      </p:sp>
      <p:cxnSp>
        <p:nvCxnSpPr>
          <p:cNvPr id="35" name="直線矢印コネクタ 34">
            <a:extLst>
              <a:ext uri="{FF2B5EF4-FFF2-40B4-BE49-F238E27FC236}">
                <a16:creationId xmlns:a16="http://schemas.microsoft.com/office/drawing/2014/main" id="{8857180A-48B8-BE9B-68A0-C691F972182A}"/>
              </a:ext>
            </a:extLst>
          </p:cNvPr>
          <p:cNvCxnSpPr>
            <a:cxnSpLocks/>
            <a:endCxn id="10" idx="0"/>
          </p:cNvCxnSpPr>
          <p:nvPr/>
        </p:nvCxnSpPr>
        <p:spPr>
          <a:xfrm>
            <a:off x="4016809" y="2362968"/>
            <a:ext cx="1024278" cy="14834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1AFD0D07-6B93-E187-B958-199DA59C67A1}"/>
              </a:ext>
            </a:extLst>
          </p:cNvPr>
          <p:cNvCxnSpPr>
            <a:cxnSpLocks/>
          </p:cNvCxnSpPr>
          <p:nvPr/>
        </p:nvCxnSpPr>
        <p:spPr>
          <a:xfrm>
            <a:off x="3591897" y="1990739"/>
            <a:ext cx="46121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25891A0D-37AD-908D-1765-C55BAF6B8FA5}"/>
              </a:ext>
            </a:extLst>
          </p:cNvPr>
          <p:cNvSpPr txBox="1"/>
          <p:nvPr/>
        </p:nvSpPr>
        <p:spPr>
          <a:xfrm>
            <a:off x="282085" y="1084303"/>
            <a:ext cx="1759473"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個人情報登録画面</a:t>
            </a:r>
          </a:p>
        </p:txBody>
      </p:sp>
      <p:sp>
        <p:nvSpPr>
          <p:cNvPr id="7" name="テキスト ボックス 6">
            <a:extLst>
              <a:ext uri="{FF2B5EF4-FFF2-40B4-BE49-F238E27FC236}">
                <a16:creationId xmlns:a16="http://schemas.microsoft.com/office/drawing/2014/main" id="{5027752D-ED3C-E4FC-DAFE-00B3CFE44B7F}"/>
              </a:ext>
            </a:extLst>
          </p:cNvPr>
          <p:cNvSpPr txBox="1"/>
          <p:nvPr/>
        </p:nvSpPr>
        <p:spPr>
          <a:xfrm>
            <a:off x="4075382" y="1084303"/>
            <a:ext cx="1759473"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一覧</a:t>
            </a:r>
          </a:p>
        </p:txBody>
      </p:sp>
      <p:pic>
        <p:nvPicPr>
          <p:cNvPr id="10" name="図 9">
            <a:extLst>
              <a:ext uri="{FF2B5EF4-FFF2-40B4-BE49-F238E27FC236}">
                <a16:creationId xmlns:a16="http://schemas.microsoft.com/office/drawing/2014/main" id="{76CC0B7A-8B94-1E59-9BA0-03923C066531}"/>
              </a:ext>
            </a:extLst>
          </p:cNvPr>
          <p:cNvPicPr>
            <a:picLocks noChangeAspect="1"/>
          </p:cNvPicPr>
          <p:nvPr/>
        </p:nvPicPr>
        <p:blipFill>
          <a:blip r:embed="rId5"/>
          <a:stretch>
            <a:fillRect/>
          </a:stretch>
        </p:blipFill>
        <p:spPr>
          <a:xfrm>
            <a:off x="3476829" y="3846435"/>
            <a:ext cx="3128516" cy="1854669"/>
          </a:xfrm>
          <a:prstGeom prst="rect">
            <a:avLst/>
          </a:prstGeom>
          <a:ln>
            <a:solidFill>
              <a:schemeClr val="bg1">
                <a:lumMod val="75000"/>
              </a:schemeClr>
            </a:solidFill>
          </a:ln>
        </p:spPr>
      </p:pic>
    </p:spTree>
    <p:extLst>
      <p:ext uri="{BB962C8B-B14F-4D97-AF65-F5344CB8AC3E}">
        <p14:creationId xmlns:p14="http://schemas.microsoft.com/office/powerpoint/2010/main" val="3330073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a:extLst>
              <a:ext uri="{FF2B5EF4-FFF2-40B4-BE49-F238E27FC236}">
                <a16:creationId xmlns:a16="http://schemas.microsoft.com/office/drawing/2014/main" id="{FE1572F7-4977-F12B-09F0-6509E7D35390}"/>
              </a:ext>
            </a:extLst>
          </p:cNvPr>
          <p:cNvPicPr>
            <a:picLocks noChangeAspect="1"/>
          </p:cNvPicPr>
          <p:nvPr/>
        </p:nvPicPr>
        <p:blipFill rotWithShape="1">
          <a:blip r:embed="rId2"/>
          <a:srcRect b="23470"/>
          <a:stretch/>
        </p:blipFill>
        <p:spPr>
          <a:xfrm>
            <a:off x="605800" y="3670090"/>
            <a:ext cx="1959104" cy="1568984"/>
          </a:xfrm>
          <a:prstGeom prst="rect">
            <a:avLst/>
          </a:prstGeom>
          <a:ln>
            <a:solidFill>
              <a:schemeClr val="bg1">
                <a:lumMod val="75000"/>
              </a:schemeClr>
            </a:solidFill>
          </a:ln>
        </p:spPr>
      </p:pic>
      <p:pic>
        <p:nvPicPr>
          <p:cNvPr id="32" name="図 31">
            <a:extLst>
              <a:ext uri="{FF2B5EF4-FFF2-40B4-BE49-F238E27FC236}">
                <a16:creationId xmlns:a16="http://schemas.microsoft.com/office/drawing/2014/main" id="{77391568-B4A0-9CD6-6203-8116BD23FFF0}"/>
              </a:ext>
            </a:extLst>
          </p:cNvPr>
          <p:cNvPicPr>
            <a:picLocks noChangeAspect="1"/>
          </p:cNvPicPr>
          <p:nvPr/>
        </p:nvPicPr>
        <p:blipFill>
          <a:blip r:embed="rId3"/>
          <a:stretch>
            <a:fillRect/>
          </a:stretch>
        </p:blipFill>
        <p:spPr>
          <a:xfrm>
            <a:off x="3379406" y="1397108"/>
            <a:ext cx="3361763" cy="1836543"/>
          </a:xfrm>
          <a:prstGeom prst="rect">
            <a:avLst/>
          </a:prstGeom>
          <a:ln>
            <a:solidFill>
              <a:schemeClr val="bg1">
                <a:lumMod val="75000"/>
              </a:schemeClr>
            </a:solidFill>
          </a:ln>
        </p:spPr>
      </p:pic>
      <p:grpSp>
        <p:nvGrpSpPr>
          <p:cNvPr id="11" name="グループ化 10">
            <a:extLst>
              <a:ext uri="{FF2B5EF4-FFF2-40B4-BE49-F238E27FC236}">
                <a16:creationId xmlns:a16="http://schemas.microsoft.com/office/drawing/2014/main" id="{AE4F4DB7-FAB4-C277-552D-4BAF4CD49CEF}"/>
              </a:ext>
            </a:extLst>
          </p:cNvPr>
          <p:cNvGrpSpPr/>
          <p:nvPr/>
        </p:nvGrpSpPr>
        <p:grpSpPr>
          <a:xfrm>
            <a:off x="192466" y="1432511"/>
            <a:ext cx="3092519" cy="1978798"/>
            <a:chOff x="192466" y="1405408"/>
            <a:chExt cx="3295363" cy="2040733"/>
          </a:xfrm>
        </p:grpSpPr>
        <p:pic>
          <p:nvPicPr>
            <p:cNvPr id="8" name="図 7">
              <a:extLst>
                <a:ext uri="{FF2B5EF4-FFF2-40B4-BE49-F238E27FC236}">
                  <a16:creationId xmlns:a16="http://schemas.microsoft.com/office/drawing/2014/main" id="{432790C3-C1BE-453E-CFD5-226A28A8F919}"/>
                </a:ext>
              </a:extLst>
            </p:cNvPr>
            <p:cNvPicPr>
              <a:picLocks noChangeAspect="1"/>
            </p:cNvPicPr>
            <p:nvPr/>
          </p:nvPicPr>
          <p:blipFill rotWithShape="1">
            <a:blip r:embed="rId4"/>
            <a:srcRect r="8551"/>
            <a:stretch/>
          </p:blipFill>
          <p:spPr>
            <a:xfrm>
              <a:off x="192466" y="1405408"/>
              <a:ext cx="3294258" cy="2040733"/>
            </a:xfrm>
            <a:prstGeom prst="rect">
              <a:avLst/>
            </a:prstGeom>
            <a:ln>
              <a:solidFill>
                <a:schemeClr val="bg1">
                  <a:lumMod val="75000"/>
                </a:schemeClr>
              </a:solidFill>
            </a:ln>
          </p:spPr>
        </p:pic>
        <p:pic>
          <p:nvPicPr>
            <p:cNvPr id="10" name="図 9">
              <a:extLst>
                <a:ext uri="{FF2B5EF4-FFF2-40B4-BE49-F238E27FC236}">
                  <a16:creationId xmlns:a16="http://schemas.microsoft.com/office/drawing/2014/main" id="{50C23838-7C60-CB51-D8DE-53585A1A9F0C}"/>
                </a:ext>
              </a:extLst>
            </p:cNvPr>
            <p:cNvPicPr>
              <a:picLocks noChangeAspect="1"/>
            </p:cNvPicPr>
            <p:nvPr/>
          </p:nvPicPr>
          <p:blipFill rotWithShape="1">
            <a:blip r:embed="rId5"/>
            <a:srcRect r="8712"/>
            <a:stretch/>
          </p:blipFill>
          <p:spPr>
            <a:xfrm>
              <a:off x="193571" y="1406820"/>
              <a:ext cx="3294258" cy="545058"/>
            </a:xfrm>
            <a:prstGeom prst="rect">
              <a:avLst/>
            </a:prstGeom>
          </p:spPr>
        </p:pic>
      </p:grpSp>
      <p:sp>
        <p:nvSpPr>
          <p:cNvPr id="2" name="スライド番号プレースホルダ 1"/>
          <p:cNvSpPr>
            <a:spLocks noGrp="1"/>
          </p:cNvSpPr>
          <p:nvPr>
            <p:ph type="sldNum" sz="quarter" idx="12"/>
          </p:nvPr>
        </p:nvSpPr>
        <p:spPr/>
        <p:txBody>
          <a:bodyPr/>
          <a:lstStyle/>
          <a:p>
            <a:fld id="{6B65D81E-1C54-4341-B02B-FCAEC532A474}" type="slidenum">
              <a:rPr kumimoji="1" lang="ja-JP" altLang="en-US" smtClean="0"/>
              <a:pPr/>
              <a:t>6</a:t>
            </a:fld>
            <a:endParaRPr kumimoji="1" lang="ja-JP" altLang="en-US" dirty="0"/>
          </a:p>
        </p:txBody>
      </p:sp>
      <p:sp>
        <p:nvSpPr>
          <p:cNvPr id="3" name="正方形/長方形 2"/>
          <p:cNvSpPr/>
          <p:nvPr/>
        </p:nvSpPr>
        <p:spPr>
          <a:xfrm>
            <a:off x="116632" y="611560"/>
            <a:ext cx="6624736" cy="360040"/>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itchFamily="50" charset="-128"/>
                <a:ea typeface="メイリオ" pitchFamily="50" charset="-128"/>
                <a:cs typeface="メイリオ" pitchFamily="50" charset="-128"/>
              </a:rPr>
              <a:t>タレントボックス　→　項目順の変更、</a:t>
            </a:r>
            <a:r>
              <a:rPr lang="en-US" altLang="ja-JP" sz="1600" b="1" dirty="0">
                <a:latin typeface="メイリオ" pitchFamily="50" charset="-128"/>
                <a:ea typeface="メイリオ" pitchFamily="50" charset="-128"/>
                <a:cs typeface="メイリオ" pitchFamily="50" charset="-128"/>
              </a:rPr>
              <a:t>Excel</a:t>
            </a:r>
            <a:r>
              <a:rPr lang="ja-JP" altLang="en-US" sz="1600" b="1" dirty="0">
                <a:latin typeface="メイリオ" pitchFamily="50" charset="-128"/>
                <a:ea typeface="メイリオ" pitchFamily="50" charset="-128"/>
                <a:cs typeface="メイリオ" pitchFamily="50" charset="-128"/>
              </a:rPr>
              <a:t>出力</a:t>
            </a:r>
            <a:endParaRPr kumimoji="1" lang="ja-JP" altLang="en-US" sz="1600" b="1" dirty="0">
              <a:latin typeface="メイリオ" pitchFamily="50" charset="-128"/>
              <a:ea typeface="メイリオ" pitchFamily="50" charset="-128"/>
              <a:cs typeface="メイリオ" pitchFamily="50" charset="-128"/>
            </a:endParaRPr>
          </a:p>
        </p:txBody>
      </p:sp>
      <p:sp>
        <p:nvSpPr>
          <p:cNvPr id="6" name="角丸四角形 5"/>
          <p:cNvSpPr/>
          <p:nvPr/>
        </p:nvSpPr>
        <p:spPr>
          <a:xfrm>
            <a:off x="175716" y="5316330"/>
            <a:ext cx="1872208" cy="360040"/>
          </a:xfrm>
          <a:prstGeom prst="round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itchFamily="50" charset="-128"/>
                <a:ea typeface="メイリオ" pitchFamily="50" charset="-128"/>
                <a:cs typeface="メイリオ" pitchFamily="50" charset="-128"/>
              </a:rPr>
              <a:t>説明シナリオ</a:t>
            </a:r>
          </a:p>
        </p:txBody>
      </p:sp>
      <p:sp>
        <p:nvSpPr>
          <p:cNvPr id="22" name="テキスト ボックス 21"/>
          <p:cNvSpPr txBox="1"/>
          <p:nvPr/>
        </p:nvSpPr>
        <p:spPr>
          <a:xfrm>
            <a:off x="152582" y="5710627"/>
            <a:ext cx="6658524" cy="3046988"/>
          </a:xfrm>
          <a:prstGeom prst="rect">
            <a:avLst/>
          </a:prstGeom>
          <a:noFill/>
        </p:spPr>
        <p:txBody>
          <a:bodyPr wrap="square" rtlCol="0">
            <a:spAutoFit/>
          </a:bodyPr>
          <a:lstStyle/>
          <a:p>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続いて、タレントボックスでは先ほどご覧いただいた従業員の基本情報を一覧形式で確認</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いただけます。表示形式は写真あり、写真なし、比較の</a:t>
            </a:r>
            <a:r>
              <a:rPr lang="en-US" altLang="ja-JP" sz="1200" dirty="0">
                <a:latin typeface="メイリオ" pitchFamily="50" charset="-128"/>
                <a:ea typeface="メイリオ" pitchFamily="50" charset="-128"/>
                <a:cs typeface="メイリオ" pitchFamily="50" charset="-128"/>
              </a:rPr>
              <a:t>3</a:t>
            </a:r>
            <a:r>
              <a:rPr lang="ja-JP" altLang="en-US" sz="1200" dirty="0">
                <a:latin typeface="メイリオ" pitchFamily="50" charset="-128"/>
                <a:ea typeface="メイリオ" pitchFamily="50" charset="-128"/>
                <a:cs typeface="メイリオ" pitchFamily="50" charset="-128"/>
              </a:rPr>
              <a:t>つの形式で表示可能です</a:t>
            </a:r>
            <a:endParaRPr lang="en-US" altLang="ja-JP" sz="1200" dirty="0">
              <a:latin typeface="メイリオ" pitchFamily="50" charset="-128"/>
              <a:ea typeface="メイリオ" pitchFamily="50" charset="-128"/>
              <a:cs typeface="メイリオ" pitchFamily="50" charset="-128"/>
            </a:endParaRPr>
          </a:p>
          <a:p>
            <a:r>
              <a:rPr kumimoji="1" lang="ja-JP" altLang="en-US" sz="1000" dirty="0">
                <a:solidFill>
                  <a:srgbClr val="00B050"/>
                </a:solidFill>
                <a:latin typeface="メイリオ" pitchFamily="50" charset="-128"/>
                <a:ea typeface="メイリオ" pitchFamily="50" charset="-128"/>
                <a:cs typeface="メイリオ" pitchFamily="50" charset="-128"/>
              </a:rPr>
              <a:t>★</a:t>
            </a:r>
            <a:r>
              <a:rPr lang="ja-JP" altLang="en-US" sz="1000" dirty="0">
                <a:solidFill>
                  <a:srgbClr val="00B05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①</a:t>
            </a:r>
            <a:r>
              <a:rPr lang="ja-JP" altLang="en-US" sz="1000" dirty="0">
                <a:solidFill>
                  <a:srgbClr val="00B050"/>
                </a:solidFill>
                <a:latin typeface="メイリオ" pitchFamily="50" charset="-128"/>
                <a:ea typeface="メイリオ" pitchFamily="50" charset="-128"/>
                <a:cs typeface="メイリオ" pitchFamily="50" charset="-128"/>
              </a:rPr>
              <a:t>検索ボタンを押す。</a:t>
            </a:r>
            <a:r>
              <a:rPr lang="ja-JP" altLang="en-US" sz="1000" dirty="0">
                <a:solidFill>
                  <a:srgbClr val="FF0000"/>
                </a:solidFill>
                <a:latin typeface="メイリオ" pitchFamily="50" charset="-128"/>
                <a:ea typeface="メイリオ" pitchFamily="50" charset="-128"/>
                <a:cs typeface="メイリオ" pitchFamily="50" charset="-128"/>
              </a:rPr>
              <a:t>②</a:t>
            </a:r>
            <a:r>
              <a:rPr lang="ja-JP" altLang="en-US" sz="1000" dirty="0">
                <a:solidFill>
                  <a:srgbClr val="00B050"/>
                </a:solidFill>
                <a:latin typeface="メイリオ" pitchFamily="50" charset="-128"/>
                <a:ea typeface="メイリオ" pitchFamily="50" charset="-128"/>
                <a:cs typeface="メイリオ" pitchFamily="50" charset="-128"/>
              </a:rPr>
              <a:t>のボタンをそれぞれクリックし、表示形式が変わることを説明する。最後に写真なしをクリックする</a:t>
            </a:r>
            <a:endParaRPr lang="en-US" altLang="ja-JP" sz="1000" dirty="0">
              <a:solidFill>
                <a:srgbClr val="00B05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2.</a:t>
            </a:r>
            <a:r>
              <a:rPr lang="ja-JP" altLang="en-US" sz="1200" dirty="0">
                <a:latin typeface="メイリオ" pitchFamily="50" charset="-128"/>
                <a:ea typeface="メイリオ" pitchFamily="50" charset="-128"/>
                <a:cs typeface="メイリオ" pitchFamily="50" charset="-128"/>
              </a:rPr>
              <a:t>ここで</a:t>
            </a:r>
            <a:r>
              <a:rPr lang="en-US" altLang="ja-JP" sz="1200" dirty="0">
                <a:latin typeface="メイリオ" pitchFamily="50" charset="-128"/>
                <a:ea typeface="メイリオ" pitchFamily="50" charset="-128"/>
                <a:cs typeface="メイリオ" pitchFamily="50" charset="-128"/>
              </a:rPr>
              <a:t>SuperStream</a:t>
            </a:r>
            <a:r>
              <a:rPr lang="ja-JP" altLang="en-US" sz="1200" dirty="0">
                <a:latin typeface="メイリオ" pitchFamily="50" charset="-128"/>
                <a:ea typeface="メイリオ" pitchFamily="50" charset="-128"/>
                <a:cs typeface="メイリオ" pitchFamily="50" charset="-128"/>
              </a:rPr>
              <a:t>の特徴である</a:t>
            </a:r>
            <a:r>
              <a:rPr lang="en-US" altLang="ja-JP" sz="1200" dirty="0">
                <a:latin typeface="メイリオ" pitchFamily="50" charset="-128"/>
                <a:ea typeface="メイリオ" pitchFamily="50" charset="-128"/>
                <a:cs typeface="メイリオ" pitchFamily="50" charset="-128"/>
              </a:rPr>
              <a:t>Excel</a:t>
            </a:r>
            <a:r>
              <a:rPr lang="ja-JP" altLang="en-US" sz="1200" dirty="0">
                <a:latin typeface="メイリオ" pitchFamily="50" charset="-128"/>
                <a:ea typeface="メイリオ" pitchFamily="50" charset="-128"/>
                <a:cs typeface="メイリオ" pitchFamily="50" charset="-128"/>
              </a:rPr>
              <a:t>のような操作感について説明いたします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項目を好きな順番に並び替えることができたり、項目を上下に段組みにすることが可能です</a:t>
            </a:r>
            <a:endParaRPr lang="en-US" altLang="ja-JP" sz="1200" dirty="0">
              <a:latin typeface="メイリオ" pitchFamily="50" charset="-128"/>
              <a:ea typeface="メイリオ" pitchFamily="50" charset="-128"/>
              <a:cs typeface="メイリオ" pitchFamily="50" charset="-128"/>
            </a:endParaRPr>
          </a:p>
          <a:p>
            <a:r>
              <a:rPr lang="ja-JP" altLang="en-US" sz="1000" dirty="0">
                <a:solidFill>
                  <a:srgbClr val="00B050"/>
                </a:solidFill>
                <a:latin typeface="メイリオ" pitchFamily="50" charset="-128"/>
                <a:ea typeface="メイリオ" pitchFamily="50" charset="-128"/>
                <a:cs typeface="メイリオ" pitchFamily="50" charset="-128"/>
              </a:rPr>
              <a:t>★操作･･･入社年月日や勤続年数を先頭に置き、コードと名称を適当に段組みにする</a:t>
            </a:r>
            <a:endParaRPr lang="en-US" altLang="ja-JP" sz="1000" dirty="0">
              <a:solidFill>
                <a:srgbClr val="00B05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3.</a:t>
            </a:r>
            <a:r>
              <a:rPr lang="ja-JP" altLang="en-US" sz="1200" dirty="0">
                <a:latin typeface="メイリオ" pitchFamily="50" charset="-128"/>
                <a:ea typeface="メイリオ" pitchFamily="50" charset="-128"/>
                <a:cs typeface="メイリオ" pitchFamily="50" charset="-128"/>
              </a:rPr>
              <a:t>これらのデータは、</a:t>
            </a:r>
            <a:r>
              <a:rPr lang="en-US" altLang="ja-JP" sz="1200" dirty="0">
                <a:latin typeface="メイリオ" pitchFamily="50" charset="-128"/>
                <a:ea typeface="メイリオ" pitchFamily="50" charset="-128"/>
                <a:cs typeface="メイリオ" pitchFamily="50" charset="-128"/>
              </a:rPr>
              <a:t>Excel</a:t>
            </a:r>
            <a:r>
              <a:rPr lang="ja-JP" altLang="en-US" sz="1200" dirty="0">
                <a:latin typeface="メイリオ" pitchFamily="50" charset="-128"/>
                <a:ea typeface="メイリオ" pitchFamily="50" charset="-128"/>
                <a:cs typeface="メイリオ" pitchFamily="50" charset="-128"/>
              </a:rPr>
              <a:t>への出力もできます。</a:t>
            </a:r>
            <a:r>
              <a:rPr lang="en-US" altLang="ja-JP" sz="1200" dirty="0">
                <a:latin typeface="メイリオ" pitchFamily="50" charset="-128"/>
                <a:ea typeface="メイリオ" pitchFamily="50" charset="-128"/>
                <a:cs typeface="メイリオ" pitchFamily="50" charset="-128"/>
              </a:rPr>
              <a:t>Excel</a:t>
            </a:r>
            <a:r>
              <a:rPr lang="ja-JP" altLang="en-US" sz="1200" dirty="0">
                <a:latin typeface="メイリオ" pitchFamily="50" charset="-128"/>
                <a:ea typeface="メイリオ" pitchFamily="50" charset="-128"/>
                <a:cs typeface="メイリオ" pitchFamily="50" charset="-128"/>
              </a:rPr>
              <a:t>への出力は、このまま出力もできるの</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ですが、さらにシート別出力機能もあります。たとえば、出力設定から、部門名称を選択し、</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a:t>
            </a:r>
            <a:r>
              <a:rPr lang="en-US" altLang="ja-JP" sz="1200" dirty="0">
                <a:latin typeface="メイリオ" pitchFamily="50" charset="-128"/>
                <a:ea typeface="メイリオ" pitchFamily="50" charset="-128"/>
                <a:cs typeface="メイリオ" pitchFamily="50" charset="-128"/>
              </a:rPr>
              <a:t>Excel</a:t>
            </a:r>
            <a:r>
              <a:rPr lang="ja-JP" altLang="en-US" sz="1200" dirty="0">
                <a:latin typeface="メイリオ" pitchFamily="50" charset="-128"/>
                <a:ea typeface="メイリオ" pitchFamily="50" charset="-128"/>
                <a:cs typeface="メイリオ" pitchFamily="50" charset="-128"/>
              </a:rPr>
              <a:t>出力を行ってみます</a:t>
            </a:r>
            <a:endParaRPr lang="en-US" altLang="ja-JP" sz="1200" dirty="0">
              <a:latin typeface="メイリオ" pitchFamily="50" charset="-128"/>
              <a:ea typeface="メイリオ" pitchFamily="50" charset="-128"/>
              <a:cs typeface="メイリオ" pitchFamily="50" charset="-128"/>
            </a:endParaRPr>
          </a:p>
          <a:p>
            <a:r>
              <a:rPr kumimoji="1" lang="ja-JP" altLang="en-US" sz="1000" dirty="0">
                <a:solidFill>
                  <a:srgbClr val="00B050"/>
                </a:solidFill>
                <a:latin typeface="メイリオ" pitchFamily="50" charset="-128"/>
                <a:ea typeface="メイリオ" pitchFamily="50" charset="-128"/>
                <a:cs typeface="メイリオ" pitchFamily="50" charset="-128"/>
              </a:rPr>
              <a:t>★</a:t>
            </a:r>
            <a:r>
              <a:rPr lang="ja-JP" altLang="en-US" sz="1000" dirty="0">
                <a:solidFill>
                  <a:srgbClr val="00B05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③</a:t>
            </a:r>
            <a:r>
              <a:rPr lang="ja-JP" altLang="en-US" sz="1000" dirty="0">
                <a:solidFill>
                  <a:srgbClr val="00B050"/>
                </a:solidFill>
                <a:latin typeface="メイリオ" pitchFamily="50" charset="-128"/>
                <a:ea typeface="メイリオ" pitchFamily="50" charset="-128"/>
                <a:cs typeface="メイリオ" pitchFamily="50" charset="-128"/>
              </a:rPr>
              <a:t>右クリック出力設定、</a:t>
            </a:r>
            <a:r>
              <a:rPr lang="ja-JP" altLang="en-US" sz="1000" dirty="0">
                <a:solidFill>
                  <a:srgbClr val="FF0000"/>
                </a:solidFill>
                <a:latin typeface="メイリオ" pitchFamily="50" charset="-128"/>
                <a:ea typeface="メイリオ" pitchFamily="50" charset="-128"/>
                <a:cs typeface="メイリオ" pitchFamily="50" charset="-128"/>
              </a:rPr>
              <a:t>④</a:t>
            </a:r>
            <a:r>
              <a:rPr lang="ja-JP" altLang="en-US" sz="1000" dirty="0">
                <a:solidFill>
                  <a:srgbClr val="00B050"/>
                </a:solidFill>
                <a:latin typeface="メイリオ" pitchFamily="50" charset="-128"/>
                <a:ea typeface="メイリオ" pitchFamily="50" charset="-128"/>
                <a:cs typeface="メイリオ" pitchFamily="50" charset="-128"/>
              </a:rPr>
              <a:t>プロパティに所属部門所属名を選択し、確定する。その後、</a:t>
            </a:r>
            <a:r>
              <a:rPr lang="ja-JP" altLang="en-US" sz="1000" dirty="0">
                <a:solidFill>
                  <a:srgbClr val="FF0000"/>
                </a:solidFill>
                <a:latin typeface="メイリオ" pitchFamily="50" charset="-128"/>
                <a:ea typeface="メイリオ" pitchFamily="50" charset="-128"/>
                <a:cs typeface="メイリオ" pitchFamily="50" charset="-128"/>
              </a:rPr>
              <a:t>⑤</a:t>
            </a:r>
            <a:r>
              <a:rPr lang="ja-JP" altLang="en-US" sz="1000" dirty="0">
                <a:solidFill>
                  <a:srgbClr val="00B050"/>
                </a:solidFill>
                <a:latin typeface="メイリオ" pitchFamily="50" charset="-128"/>
                <a:ea typeface="メイリオ" pitchFamily="50" charset="-128"/>
                <a:cs typeface="メイリオ" pitchFamily="50" charset="-128"/>
              </a:rPr>
              <a:t>右クリック</a:t>
            </a:r>
            <a:endParaRPr lang="en-US" altLang="ja-JP" sz="1000" dirty="0">
              <a:solidFill>
                <a:srgbClr val="00B050"/>
              </a:solidFill>
              <a:latin typeface="メイリオ" pitchFamily="50" charset="-128"/>
              <a:ea typeface="メイリオ" pitchFamily="50" charset="-128"/>
              <a:cs typeface="メイリオ" pitchFamily="50" charset="-128"/>
            </a:endParaRPr>
          </a:p>
          <a:p>
            <a:r>
              <a:rPr lang="ja-JP" altLang="en-US" sz="1000" dirty="0">
                <a:solidFill>
                  <a:srgbClr val="00B050"/>
                </a:solidFill>
                <a:latin typeface="メイリオ" pitchFamily="50" charset="-128"/>
                <a:ea typeface="メイリオ" pitchFamily="50" charset="-128"/>
                <a:cs typeface="メイリオ" pitchFamily="50" charset="-128"/>
              </a:rPr>
              <a:t>　　　</a:t>
            </a:r>
            <a:r>
              <a:rPr lang="en-US" altLang="ja-JP" sz="1000" dirty="0">
                <a:solidFill>
                  <a:srgbClr val="00B050"/>
                </a:solidFill>
                <a:latin typeface="メイリオ" pitchFamily="50" charset="-128"/>
                <a:ea typeface="メイリオ" pitchFamily="50" charset="-128"/>
                <a:cs typeface="メイリオ" pitchFamily="50" charset="-128"/>
              </a:rPr>
              <a:t>Excel</a:t>
            </a:r>
            <a:r>
              <a:rPr lang="ja-JP" altLang="en-US" sz="1000" dirty="0">
                <a:solidFill>
                  <a:srgbClr val="00B050"/>
                </a:solidFill>
                <a:latin typeface="メイリオ" pitchFamily="50" charset="-128"/>
                <a:ea typeface="メイリオ" pitchFamily="50" charset="-128"/>
                <a:cs typeface="メイリオ" pitchFamily="50" charset="-128"/>
              </a:rPr>
              <a:t>出力をおす</a:t>
            </a:r>
            <a:endParaRPr lang="en-US" altLang="ja-JP" sz="1000" dirty="0">
              <a:solidFill>
                <a:srgbClr val="00B05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4. Excel</a:t>
            </a:r>
            <a:r>
              <a:rPr lang="ja-JP" altLang="en-US" sz="1200" dirty="0">
                <a:latin typeface="メイリオ" pitchFamily="50" charset="-128"/>
                <a:ea typeface="メイリオ" pitchFamily="50" charset="-128"/>
                <a:cs typeface="メイリオ" pitchFamily="50" charset="-128"/>
              </a:rPr>
              <a:t>が自動的に起動します。先ほど指定した、部門別にシートが分かれて、並び替えた</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項目順で</a:t>
            </a:r>
            <a:r>
              <a:rPr lang="en-US" altLang="ja-JP" sz="1200" dirty="0">
                <a:latin typeface="メイリオ" pitchFamily="50" charset="-128"/>
                <a:ea typeface="メイリオ" pitchFamily="50" charset="-128"/>
                <a:cs typeface="メイリオ" pitchFamily="50" charset="-128"/>
              </a:rPr>
              <a:t>Excel</a:t>
            </a:r>
            <a:r>
              <a:rPr lang="ja-JP" altLang="en-US" sz="1200" dirty="0">
                <a:latin typeface="メイリオ" pitchFamily="50" charset="-128"/>
                <a:ea typeface="メイリオ" pitchFamily="50" charset="-128"/>
                <a:cs typeface="メイリオ" pitchFamily="50" charset="-128"/>
              </a:rPr>
              <a:t>出力します。このように、用途に合わせた</a:t>
            </a:r>
            <a:r>
              <a:rPr lang="en-US" altLang="ja-JP" sz="1200" dirty="0">
                <a:latin typeface="メイリオ" pitchFamily="50" charset="-128"/>
                <a:ea typeface="メイリオ" pitchFamily="50" charset="-128"/>
                <a:cs typeface="メイリオ" pitchFamily="50" charset="-128"/>
              </a:rPr>
              <a:t>Excel</a:t>
            </a:r>
            <a:r>
              <a:rPr lang="ja-JP" altLang="en-US" sz="1200" dirty="0">
                <a:latin typeface="メイリオ" pitchFamily="50" charset="-128"/>
                <a:ea typeface="メイリオ" pitchFamily="50" charset="-128"/>
                <a:cs typeface="メイリオ" pitchFamily="50" charset="-128"/>
              </a:rPr>
              <a:t>出力が可能となっております。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便利じゃないですか？並び替えた情報は記憶されるため毎回並び替え直す必要はございませ　</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ん。ご安心ください</a:t>
            </a:r>
            <a:endParaRPr lang="en-US" altLang="ja-JP" sz="1200" dirty="0">
              <a:latin typeface="メイリオ" pitchFamily="50" charset="-128"/>
              <a:ea typeface="メイリオ" pitchFamily="50" charset="-128"/>
              <a:cs typeface="メイリオ" pitchFamily="50" charset="-128"/>
            </a:endParaRPr>
          </a:p>
          <a:p>
            <a:r>
              <a:rPr lang="ja-JP" altLang="en-US" sz="1000" dirty="0">
                <a:solidFill>
                  <a:srgbClr val="00B050"/>
                </a:solidFill>
                <a:latin typeface="メイリオ" pitchFamily="50" charset="-128"/>
                <a:ea typeface="メイリオ" pitchFamily="50" charset="-128"/>
                <a:cs typeface="メイリオ" pitchFamily="50" charset="-128"/>
              </a:rPr>
              <a:t>★操作･･･出力された</a:t>
            </a:r>
            <a:r>
              <a:rPr lang="en-US" altLang="ja-JP" sz="1000" dirty="0">
                <a:solidFill>
                  <a:srgbClr val="00B050"/>
                </a:solidFill>
                <a:latin typeface="メイリオ" pitchFamily="50" charset="-128"/>
                <a:ea typeface="メイリオ" pitchFamily="50" charset="-128"/>
                <a:cs typeface="メイリオ" pitchFamily="50" charset="-128"/>
              </a:rPr>
              <a:t>Excel</a:t>
            </a:r>
            <a:r>
              <a:rPr lang="ja-JP" altLang="en-US" sz="1000" dirty="0">
                <a:solidFill>
                  <a:srgbClr val="00B050"/>
                </a:solidFill>
                <a:latin typeface="メイリオ" pitchFamily="50" charset="-128"/>
                <a:ea typeface="メイリオ" pitchFamily="50" charset="-128"/>
                <a:cs typeface="メイリオ" pitchFamily="50" charset="-128"/>
              </a:rPr>
              <a:t>で、部門ごとのシートをクリックする。項目順等を確認いただいた後、</a:t>
            </a:r>
            <a:r>
              <a:rPr lang="en-US" altLang="ja-JP" sz="1000" dirty="0">
                <a:solidFill>
                  <a:srgbClr val="00B050"/>
                </a:solidFill>
                <a:latin typeface="メイリオ" pitchFamily="50" charset="-128"/>
                <a:ea typeface="メイリオ" pitchFamily="50" charset="-128"/>
                <a:cs typeface="メイリオ" pitchFamily="50" charset="-128"/>
              </a:rPr>
              <a:t>Excel</a:t>
            </a:r>
            <a:r>
              <a:rPr lang="ja-JP" altLang="en-US" sz="1000" dirty="0">
                <a:solidFill>
                  <a:srgbClr val="00B050"/>
                </a:solidFill>
                <a:latin typeface="メイリオ" pitchFamily="50" charset="-128"/>
                <a:ea typeface="メイリオ" pitchFamily="50" charset="-128"/>
                <a:cs typeface="メイリオ" pitchFamily="50" charset="-128"/>
              </a:rPr>
              <a:t>を閉じる</a:t>
            </a:r>
            <a:endParaRPr lang="en-US" altLang="ja-JP" sz="1000" dirty="0">
              <a:solidFill>
                <a:srgbClr val="00B050"/>
              </a:solidFill>
              <a:latin typeface="メイリオ" pitchFamily="50" charset="-128"/>
              <a:ea typeface="メイリオ" pitchFamily="50" charset="-128"/>
              <a:cs typeface="メイリオ" pitchFamily="50" charset="-128"/>
            </a:endParaRPr>
          </a:p>
        </p:txBody>
      </p:sp>
      <p:sp>
        <p:nvSpPr>
          <p:cNvPr id="27" name="正方形/長方形 26"/>
          <p:cNvSpPr/>
          <p:nvPr/>
        </p:nvSpPr>
        <p:spPr>
          <a:xfrm>
            <a:off x="1205996" y="3948725"/>
            <a:ext cx="926859" cy="21737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936275" y="3811848"/>
            <a:ext cx="420789"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④</a:t>
            </a:r>
          </a:p>
        </p:txBody>
      </p:sp>
      <p:sp>
        <p:nvSpPr>
          <p:cNvPr id="43" name="テキスト ボックス 42"/>
          <p:cNvSpPr txBox="1"/>
          <p:nvPr/>
        </p:nvSpPr>
        <p:spPr>
          <a:xfrm>
            <a:off x="2699627" y="1815940"/>
            <a:ext cx="420789"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①</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47" name="正方形/長方形 46"/>
          <p:cNvSpPr/>
          <p:nvPr/>
        </p:nvSpPr>
        <p:spPr>
          <a:xfrm>
            <a:off x="3008211" y="1864559"/>
            <a:ext cx="224410" cy="10022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64619" y="1790790"/>
            <a:ext cx="420789"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②</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ED194B23-F6D5-B65B-A43E-5FB0F2DCB031}"/>
              </a:ext>
            </a:extLst>
          </p:cNvPr>
          <p:cNvSpPr txBox="1"/>
          <p:nvPr/>
        </p:nvSpPr>
        <p:spPr>
          <a:xfrm>
            <a:off x="2013954" y="5296295"/>
            <a:ext cx="1008112" cy="400110"/>
          </a:xfrm>
          <a:prstGeom prst="rect">
            <a:avLst/>
          </a:prstGeom>
          <a:noFill/>
        </p:spPr>
        <p:txBody>
          <a:bodyPr wrap="square" rtlCol="0">
            <a:spAutoFit/>
          </a:bodyPr>
          <a:lstStyle/>
          <a:p>
            <a:r>
              <a:rPr lang="ja-JP" altLang="en-US" sz="2000" b="1" dirty="0">
                <a:solidFill>
                  <a:srgbClr val="EE7B48"/>
                </a:solidFill>
                <a:latin typeface="メイリオ" pitchFamily="50" charset="-128"/>
                <a:ea typeface="メイリオ" pitchFamily="50" charset="-128"/>
                <a:cs typeface="メイリオ" pitchFamily="50" charset="-128"/>
              </a:rPr>
              <a:t>１</a:t>
            </a:r>
            <a:r>
              <a:rPr kumimoji="1" lang="en-US" altLang="ja-JP" sz="2000" b="1" dirty="0">
                <a:solidFill>
                  <a:srgbClr val="EE7B48"/>
                </a:solidFill>
                <a:latin typeface="メイリオ" pitchFamily="50" charset="-128"/>
                <a:ea typeface="メイリオ" pitchFamily="50" charset="-128"/>
                <a:cs typeface="メイリオ" pitchFamily="50" charset="-128"/>
              </a:rPr>
              <a:t>/</a:t>
            </a:r>
            <a:r>
              <a:rPr kumimoji="1" lang="ja-JP" altLang="en-US" sz="2000" b="1" dirty="0">
                <a:solidFill>
                  <a:srgbClr val="EE7B48"/>
                </a:solidFill>
                <a:latin typeface="メイリオ" pitchFamily="50" charset="-128"/>
                <a:ea typeface="メイリオ" pitchFamily="50" charset="-128"/>
                <a:cs typeface="メイリオ" pitchFamily="50" charset="-128"/>
              </a:rPr>
              <a:t>３</a:t>
            </a:r>
          </a:p>
        </p:txBody>
      </p:sp>
      <p:sp>
        <p:nvSpPr>
          <p:cNvPr id="13" name="正方形/長方形 12">
            <a:extLst>
              <a:ext uri="{FF2B5EF4-FFF2-40B4-BE49-F238E27FC236}">
                <a16:creationId xmlns:a16="http://schemas.microsoft.com/office/drawing/2014/main" id="{1B072547-C55F-76EA-A299-ABDCFC8B519F}"/>
              </a:ext>
            </a:extLst>
          </p:cNvPr>
          <p:cNvSpPr/>
          <p:nvPr/>
        </p:nvSpPr>
        <p:spPr>
          <a:xfrm>
            <a:off x="199476" y="2007486"/>
            <a:ext cx="853260" cy="11583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216FD386-CFD4-2EAD-A289-3FB5DEB5D46C}"/>
              </a:ext>
            </a:extLst>
          </p:cNvPr>
          <p:cNvPicPr>
            <a:picLocks noChangeAspect="1"/>
          </p:cNvPicPr>
          <p:nvPr/>
        </p:nvPicPr>
        <p:blipFill>
          <a:blip r:embed="rId6"/>
          <a:stretch>
            <a:fillRect/>
          </a:stretch>
        </p:blipFill>
        <p:spPr>
          <a:xfrm>
            <a:off x="4437112" y="1979712"/>
            <a:ext cx="792088" cy="1202801"/>
          </a:xfrm>
          <a:prstGeom prst="rect">
            <a:avLst/>
          </a:prstGeom>
        </p:spPr>
      </p:pic>
      <p:sp>
        <p:nvSpPr>
          <p:cNvPr id="35" name="テキスト ボックス 34">
            <a:extLst>
              <a:ext uri="{FF2B5EF4-FFF2-40B4-BE49-F238E27FC236}">
                <a16:creationId xmlns:a16="http://schemas.microsoft.com/office/drawing/2014/main" id="{1F2B706E-7FA6-DC46-28CF-B299A93EF008}"/>
              </a:ext>
            </a:extLst>
          </p:cNvPr>
          <p:cNvSpPr txBox="1"/>
          <p:nvPr/>
        </p:nvSpPr>
        <p:spPr>
          <a:xfrm>
            <a:off x="4850276" y="2393093"/>
            <a:ext cx="1235395" cy="261610"/>
          </a:xfrm>
          <a:prstGeom prst="rect">
            <a:avLst/>
          </a:prstGeom>
          <a:noFill/>
        </p:spPr>
        <p:txBody>
          <a:bodyPr wrap="square" rtlCol="0">
            <a:spAutoFit/>
          </a:bodyPr>
          <a:lstStyle/>
          <a:p>
            <a:r>
              <a:rPr kumimoji="1" lang="ja-JP" altLang="en-US" sz="1100" dirty="0">
                <a:solidFill>
                  <a:srgbClr val="FF0000"/>
                </a:solidFill>
                <a:latin typeface="メイリオ" panose="020B0604030504040204" pitchFamily="50" charset="-128"/>
                <a:ea typeface="メイリオ" panose="020B0604030504040204" pitchFamily="50" charset="-128"/>
              </a:rPr>
              <a:t>③出力設定</a:t>
            </a:r>
          </a:p>
        </p:txBody>
      </p:sp>
      <p:sp>
        <p:nvSpPr>
          <p:cNvPr id="36" name="正方形/長方形 35">
            <a:extLst>
              <a:ext uri="{FF2B5EF4-FFF2-40B4-BE49-F238E27FC236}">
                <a16:creationId xmlns:a16="http://schemas.microsoft.com/office/drawing/2014/main" id="{DBD7E943-EBD1-4BC9-4247-2217E905E18A}"/>
              </a:ext>
            </a:extLst>
          </p:cNvPr>
          <p:cNvSpPr/>
          <p:nvPr/>
        </p:nvSpPr>
        <p:spPr>
          <a:xfrm>
            <a:off x="4568514" y="2500162"/>
            <a:ext cx="319027" cy="7794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AAB91EF6-0B37-6FAE-B55C-73F1FD1B3EB2}"/>
              </a:ext>
            </a:extLst>
          </p:cNvPr>
          <p:cNvSpPr/>
          <p:nvPr/>
        </p:nvSpPr>
        <p:spPr>
          <a:xfrm>
            <a:off x="4560301" y="2682074"/>
            <a:ext cx="319027" cy="7794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897CC543-DC1F-4BAD-49DA-78B2BDA18EBA}"/>
              </a:ext>
            </a:extLst>
          </p:cNvPr>
          <p:cNvSpPr txBox="1"/>
          <p:nvPr/>
        </p:nvSpPr>
        <p:spPr>
          <a:xfrm>
            <a:off x="4854599" y="2629213"/>
            <a:ext cx="1127709" cy="261610"/>
          </a:xfrm>
          <a:prstGeom prst="rect">
            <a:avLst/>
          </a:prstGeom>
          <a:noFill/>
        </p:spPr>
        <p:txBody>
          <a:bodyPr wrap="square" rtlCol="0">
            <a:spAutoFit/>
          </a:bodyPr>
          <a:lstStyle/>
          <a:p>
            <a:r>
              <a:rPr kumimoji="1" lang="ja-JP" altLang="en-US" sz="1100" dirty="0">
                <a:solidFill>
                  <a:srgbClr val="FF0000"/>
                </a:solidFill>
                <a:latin typeface="メイリオ" panose="020B0604030504040204" pitchFamily="50" charset="-128"/>
                <a:ea typeface="メイリオ" panose="020B0604030504040204" pitchFamily="50" charset="-128"/>
              </a:rPr>
              <a:t>⑤</a:t>
            </a:r>
            <a:r>
              <a:rPr kumimoji="1" lang="en-US" altLang="ja-JP" sz="1100" dirty="0">
                <a:solidFill>
                  <a:srgbClr val="FF0000"/>
                </a:solidFill>
                <a:latin typeface="メイリオ" panose="020B0604030504040204" pitchFamily="50" charset="-128"/>
                <a:ea typeface="メイリオ" panose="020B0604030504040204" pitchFamily="50" charset="-128"/>
              </a:rPr>
              <a:t>Excel</a:t>
            </a:r>
            <a:r>
              <a:rPr kumimoji="1" lang="ja-JP" altLang="en-US" sz="1100" dirty="0">
                <a:solidFill>
                  <a:srgbClr val="FF0000"/>
                </a:solidFill>
                <a:latin typeface="メイリオ" panose="020B0604030504040204" pitchFamily="50" charset="-128"/>
                <a:ea typeface="メイリオ" panose="020B0604030504040204" pitchFamily="50" charset="-128"/>
              </a:rPr>
              <a:t>出力</a:t>
            </a:r>
          </a:p>
        </p:txBody>
      </p:sp>
      <p:sp>
        <p:nvSpPr>
          <p:cNvPr id="49" name="正方形/長方形 48">
            <a:extLst>
              <a:ext uri="{FF2B5EF4-FFF2-40B4-BE49-F238E27FC236}">
                <a16:creationId xmlns:a16="http://schemas.microsoft.com/office/drawing/2014/main" id="{CDBF21EE-2DB5-F068-4126-3E471876D026}"/>
              </a:ext>
            </a:extLst>
          </p:cNvPr>
          <p:cNvSpPr/>
          <p:nvPr/>
        </p:nvSpPr>
        <p:spPr>
          <a:xfrm>
            <a:off x="2132855" y="4931775"/>
            <a:ext cx="345152" cy="138907"/>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 name="図 50">
            <a:extLst>
              <a:ext uri="{FF2B5EF4-FFF2-40B4-BE49-F238E27FC236}">
                <a16:creationId xmlns:a16="http://schemas.microsoft.com/office/drawing/2014/main" id="{0903F39E-715B-2B8E-D17E-B6439F17CD19}"/>
              </a:ext>
            </a:extLst>
          </p:cNvPr>
          <p:cNvPicPr>
            <a:picLocks noChangeAspect="1"/>
          </p:cNvPicPr>
          <p:nvPr/>
        </p:nvPicPr>
        <p:blipFill>
          <a:blip r:embed="rId7"/>
          <a:stretch>
            <a:fillRect/>
          </a:stretch>
        </p:blipFill>
        <p:spPr>
          <a:xfrm>
            <a:off x="3556591" y="3685198"/>
            <a:ext cx="3162725" cy="1710571"/>
          </a:xfrm>
          <a:prstGeom prst="rect">
            <a:avLst/>
          </a:prstGeom>
          <a:ln>
            <a:solidFill>
              <a:schemeClr val="bg1">
                <a:lumMod val="75000"/>
              </a:schemeClr>
            </a:solidFill>
          </a:ln>
        </p:spPr>
      </p:pic>
      <p:sp>
        <p:nvSpPr>
          <p:cNvPr id="52" name="正方形/長方形 51">
            <a:extLst>
              <a:ext uri="{FF2B5EF4-FFF2-40B4-BE49-F238E27FC236}">
                <a16:creationId xmlns:a16="http://schemas.microsoft.com/office/drawing/2014/main" id="{7F640811-03BA-2370-1B6F-8C7721239291}"/>
              </a:ext>
            </a:extLst>
          </p:cNvPr>
          <p:cNvSpPr/>
          <p:nvPr/>
        </p:nvSpPr>
        <p:spPr>
          <a:xfrm>
            <a:off x="3534539" y="5271218"/>
            <a:ext cx="2204518" cy="16487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8CC74A1A-C4DA-CF31-BDE3-D2DCE0D9CBCB}"/>
              </a:ext>
            </a:extLst>
          </p:cNvPr>
          <p:cNvSpPr/>
          <p:nvPr/>
        </p:nvSpPr>
        <p:spPr>
          <a:xfrm>
            <a:off x="3578643" y="3895459"/>
            <a:ext cx="3162725" cy="20129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7BD3E7C-1BD9-0DCA-2B9C-4297DD71E896}"/>
              </a:ext>
            </a:extLst>
          </p:cNvPr>
          <p:cNvSpPr txBox="1"/>
          <p:nvPr/>
        </p:nvSpPr>
        <p:spPr>
          <a:xfrm>
            <a:off x="301375" y="1084303"/>
            <a:ext cx="2153691"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タレントボックス画面</a:t>
            </a:r>
          </a:p>
        </p:txBody>
      </p:sp>
      <p:sp>
        <p:nvSpPr>
          <p:cNvPr id="7" name="テキスト ボックス 6">
            <a:extLst>
              <a:ext uri="{FF2B5EF4-FFF2-40B4-BE49-F238E27FC236}">
                <a16:creationId xmlns:a16="http://schemas.microsoft.com/office/drawing/2014/main" id="{9C80D709-420A-B745-D411-70F7E57AB0C8}"/>
              </a:ext>
            </a:extLst>
          </p:cNvPr>
          <p:cNvSpPr txBox="1"/>
          <p:nvPr/>
        </p:nvSpPr>
        <p:spPr>
          <a:xfrm>
            <a:off x="3356992" y="1084303"/>
            <a:ext cx="1759473"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右クリック小画面</a:t>
            </a:r>
          </a:p>
        </p:txBody>
      </p:sp>
      <p:sp>
        <p:nvSpPr>
          <p:cNvPr id="9" name="テキスト ボックス 8">
            <a:extLst>
              <a:ext uri="{FF2B5EF4-FFF2-40B4-BE49-F238E27FC236}">
                <a16:creationId xmlns:a16="http://schemas.microsoft.com/office/drawing/2014/main" id="{D9666026-42D0-DFF0-52F5-7695E21F760E}"/>
              </a:ext>
            </a:extLst>
          </p:cNvPr>
          <p:cNvSpPr txBox="1"/>
          <p:nvPr/>
        </p:nvSpPr>
        <p:spPr>
          <a:xfrm>
            <a:off x="301375" y="3418633"/>
            <a:ext cx="2407545"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出力設定画面</a:t>
            </a:r>
            <a:endParaRPr kumimoji="1" lang="ja-JP" altLang="en-US" sz="14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DB0BB81B-7DB1-AD4E-16FF-D91C1F5C6560}"/>
              </a:ext>
            </a:extLst>
          </p:cNvPr>
          <p:cNvSpPr txBox="1"/>
          <p:nvPr/>
        </p:nvSpPr>
        <p:spPr>
          <a:xfrm>
            <a:off x="3356992" y="3418633"/>
            <a:ext cx="2407545"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Excel</a:t>
            </a:r>
            <a:r>
              <a:rPr lang="ja-JP" altLang="en-US" sz="1400" dirty="0">
                <a:latin typeface="メイリオ" panose="020B0604030504040204" pitchFamily="50" charset="-128"/>
                <a:ea typeface="メイリオ" panose="020B0604030504040204" pitchFamily="50" charset="-128"/>
              </a:rPr>
              <a:t>画面</a:t>
            </a:r>
            <a:endParaRPr kumimoji="1"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36278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8D93C2EF-3FCB-DFB4-B407-0B789CE6E729}"/>
              </a:ext>
            </a:extLst>
          </p:cNvPr>
          <p:cNvPicPr>
            <a:picLocks noChangeAspect="1"/>
          </p:cNvPicPr>
          <p:nvPr/>
        </p:nvPicPr>
        <p:blipFill>
          <a:blip r:embed="rId2"/>
          <a:stretch>
            <a:fillRect/>
          </a:stretch>
        </p:blipFill>
        <p:spPr>
          <a:xfrm>
            <a:off x="3414683" y="3771515"/>
            <a:ext cx="3202202" cy="1973557"/>
          </a:xfrm>
          <a:prstGeom prst="rect">
            <a:avLst/>
          </a:prstGeom>
          <a:ln>
            <a:solidFill>
              <a:schemeClr val="bg1">
                <a:lumMod val="65000"/>
              </a:schemeClr>
            </a:solidFill>
          </a:ln>
        </p:spPr>
      </p:pic>
      <p:pic>
        <p:nvPicPr>
          <p:cNvPr id="21" name="図 20">
            <a:extLst>
              <a:ext uri="{FF2B5EF4-FFF2-40B4-BE49-F238E27FC236}">
                <a16:creationId xmlns:a16="http://schemas.microsoft.com/office/drawing/2014/main" id="{1E235F32-0D13-C191-DF5B-79E7F045DBCB}"/>
              </a:ext>
            </a:extLst>
          </p:cNvPr>
          <p:cNvPicPr>
            <a:picLocks noChangeAspect="1"/>
          </p:cNvPicPr>
          <p:nvPr/>
        </p:nvPicPr>
        <p:blipFill>
          <a:blip r:embed="rId3"/>
          <a:stretch>
            <a:fillRect/>
          </a:stretch>
        </p:blipFill>
        <p:spPr>
          <a:xfrm>
            <a:off x="190182" y="3734517"/>
            <a:ext cx="3063596" cy="1890565"/>
          </a:xfrm>
          <a:prstGeom prst="rect">
            <a:avLst/>
          </a:prstGeom>
          <a:ln>
            <a:solidFill>
              <a:schemeClr val="bg1">
                <a:lumMod val="65000"/>
              </a:schemeClr>
            </a:solidFill>
          </a:ln>
        </p:spPr>
      </p:pic>
      <p:pic>
        <p:nvPicPr>
          <p:cNvPr id="19" name="図 18">
            <a:extLst>
              <a:ext uri="{FF2B5EF4-FFF2-40B4-BE49-F238E27FC236}">
                <a16:creationId xmlns:a16="http://schemas.microsoft.com/office/drawing/2014/main" id="{23E0F8A0-AC09-358E-D2CC-BF12F8CF2494}"/>
              </a:ext>
            </a:extLst>
          </p:cNvPr>
          <p:cNvPicPr>
            <a:picLocks noChangeAspect="1"/>
          </p:cNvPicPr>
          <p:nvPr/>
        </p:nvPicPr>
        <p:blipFill>
          <a:blip r:embed="rId3"/>
          <a:stretch>
            <a:fillRect/>
          </a:stretch>
        </p:blipFill>
        <p:spPr>
          <a:xfrm>
            <a:off x="3385423" y="1341105"/>
            <a:ext cx="3317950" cy="2047529"/>
          </a:xfrm>
          <a:prstGeom prst="rect">
            <a:avLst/>
          </a:prstGeom>
          <a:ln>
            <a:solidFill>
              <a:schemeClr val="bg1">
                <a:lumMod val="65000"/>
              </a:schemeClr>
            </a:solidFill>
          </a:ln>
        </p:spPr>
      </p:pic>
      <p:pic>
        <p:nvPicPr>
          <p:cNvPr id="11" name="図 10">
            <a:extLst>
              <a:ext uri="{FF2B5EF4-FFF2-40B4-BE49-F238E27FC236}">
                <a16:creationId xmlns:a16="http://schemas.microsoft.com/office/drawing/2014/main" id="{DD0694C6-D09E-3204-D327-F68A1A52A5B7}"/>
              </a:ext>
            </a:extLst>
          </p:cNvPr>
          <p:cNvPicPr>
            <a:picLocks noChangeAspect="1"/>
          </p:cNvPicPr>
          <p:nvPr/>
        </p:nvPicPr>
        <p:blipFill>
          <a:blip r:embed="rId4"/>
          <a:stretch>
            <a:fillRect/>
          </a:stretch>
        </p:blipFill>
        <p:spPr>
          <a:xfrm>
            <a:off x="57121" y="1339932"/>
            <a:ext cx="3206130" cy="998400"/>
          </a:xfrm>
          <a:prstGeom prst="rect">
            <a:avLst/>
          </a:prstGeom>
          <a:ln>
            <a:solidFill>
              <a:schemeClr val="bg1">
                <a:lumMod val="65000"/>
              </a:schemeClr>
            </a:solidFill>
          </a:ln>
        </p:spPr>
      </p:pic>
      <p:pic>
        <p:nvPicPr>
          <p:cNvPr id="14" name="図 13">
            <a:extLst>
              <a:ext uri="{FF2B5EF4-FFF2-40B4-BE49-F238E27FC236}">
                <a16:creationId xmlns:a16="http://schemas.microsoft.com/office/drawing/2014/main" id="{1BA0C5DF-B1BF-85D0-AECA-4E958B9230B4}"/>
              </a:ext>
            </a:extLst>
          </p:cNvPr>
          <p:cNvPicPr>
            <a:picLocks noChangeAspect="1"/>
          </p:cNvPicPr>
          <p:nvPr/>
        </p:nvPicPr>
        <p:blipFill>
          <a:blip r:embed="rId5"/>
          <a:stretch>
            <a:fillRect/>
          </a:stretch>
        </p:blipFill>
        <p:spPr>
          <a:xfrm>
            <a:off x="1123860" y="1455115"/>
            <a:ext cx="1329459" cy="2019071"/>
          </a:xfrm>
          <a:prstGeom prst="rect">
            <a:avLst/>
          </a:prstGeom>
        </p:spPr>
      </p:pic>
      <p:sp>
        <p:nvSpPr>
          <p:cNvPr id="2" name="スライド番号プレースホルダ 1"/>
          <p:cNvSpPr>
            <a:spLocks noGrp="1"/>
          </p:cNvSpPr>
          <p:nvPr>
            <p:ph type="sldNum" sz="quarter" idx="12"/>
          </p:nvPr>
        </p:nvSpPr>
        <p:spPr/>
        <p:txBody>
          <a:bodyPr/>
          <a:lstStyle/>
          <a:p>
            <a:fld id="{6B65D81E-1C54-4341-B02B-FCAEC532A474}" type="slidenum">
              <a:rPr kumimoji="1" lang="ja-JP" altLang="en-US" smtClean="0"/>
              <a:pPr/>
              <a:t>7</a:t>
            </a:fld>
            <a:endParaRPr kumimoji="1" lang="ja-JP" altLang="en-US" dirty="0"/>
          </a:p>
        </p:txBody>
      </p:sp>
      <p:sp>
        <p:nvSpPr>
          <p:cNvPr id="3" name="正方形/長方形 2"/>
          <p:cNvSpPr/>
          <p:nvPr/>
        </p:nvSpPr>
        <p:spPr>
          <a:xfrm>
            <a:off x="116632" y="611560"/>
            <a:ext cx="6624736" cy="360040"/>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itchFamily="50" charset="-128"/>
                <a:ea typeface="メイリオ" pitchFamily="50" charset="-128"/>
                <a:cs typeface="メイリオ" pitchFamily="50" charset="-128"/>
              </a:rPr>
              <a:t>タレントボックス　→　</a:t>
            </a:r>
            <a:r>
              <a:rPr lang="en-US" altLang="ja-JP" sz="1600" b="1" dirty="0" err="1">
                <a:latin typeface="メイリオ" pitchFamily="50" charset="-128"/>
                <a:ea typeface="メイリオ" pitchFamily="50" charset="-128"/>
                <a:cs typeface="メイリオ" pitchFamily="50" charset="-128"/>
              </a:rPr>
              <a:t>Reportplus</a:t>
            </a:r>
            <a:r>
              <a:rPr lang="en-US" altLang="ja-JP" sz="1600" b="1" dirty="0">
                <a:latin typeface="メイリオ" pitchFamily="50" charset="-128"/>
                <a:ea typeface="メイリオ" pitchFamily="50" charset="-128"/>
                <a:cs typeface="メイリオ" pitchFamily="50" charset="-128"/>
              </a:rPr>
              <a:t>(</a:t>
            </a:r>
            <a:r>
              <a:rPr lang="ja-JP" altLang="en-US" sz="1600" b="1" dirty="0">
                <a:latin typeface="メイリオ" pitchFamily="50" charset="-128"/>
                <a:ea typeface="メイリオ" pitchFamily="50" charset="-128"/>
                <a:cs typeface="メイリオ" pitchFamily="50" charset="-128"/>
              </a:rPr>
              <a:t>ボード未作成の場合</a:t>
            </a:r>
            <a:r>
              <a:rPr lang="en-US" altLang="ja-JP" sz="1600" b="1" dirty="0">
                <a:latin typeface="メイリオ" pitchFamily="50" charset="-128"/>
                <a:ea typeface="メイリオ" pitchFamily="50" charset="-128"/>
                <a:cs typeface="メイリオ" pitchFamily="50" charset="-128"/>
              </a:rPr>
              <a:t>)</a:t>
            </a:r>
            <a:endParaRPr kumimoji="1" lang="ja-JP" altLang="en-US" sz="1600" b="1" dirty="0">
              <a:latin typeface="メイリオ" pitchFamily="50" charset="-128"/>
              <a:ea typeface="メイリオ" pitchFamily="50" charset="-128"/>
              <a:cs typeface="メイリオ" pitchFamily="50" charset="-128"/>
            </a:endParaRPr>
          </a:p>
        </p:txBody>
      </p:sp>
      <p:sp>
        <p:nvSpPr>
          <p:cNvPr id="6" name="角丸四角形 5"/>
          <p:cNvSpPr/>
          <p:nvPr/>
        </p:nvSpPr>
        <p:spPr>
          <a:xfrm>
            <a:off x="222610" y="6119071"/>
            <a:ext cx="1872208" cy="360040"/>
          </a:xfrm>
          <a:prstGeom prst="round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itchFamily="50" charset="-128"/>
                <a:ea typeface="メイリオ" pitchFamily="50" charset="-128"/>
                <a:cs typeface="メイリオ" pitchFamily="50" charset="-128"/>
              </a:rPr>
              <a:t>説明シナリオ</a:t>
            </a:r>
          </a:p>
        </p:txBody>
      </p:sp>
      <p:sp>
        <p:nvSpPr>
          <p:cNvPr id="22" name="テキスト ボックス 21"/>
          <p:cNvSpPr txBox="1"/>
          <p:nvPr/>
        </p:nvSpPr>
        <p:spPr>
          <a:xfrm>
            <a:off x="116632" y="6542925"/>
            <a:ext cx="6658524" cy="2000548"/>
          </a:xfrm>
          <a:prstGeom prst="rect">
            <a:avLst/>
          </a:prstGeom>
          <a:noFill/>
        </p:spPr>
        <p:txBody>
          <a:bodyPr wrap="square" rtlCol="0">
            <a:spAutoFit/>
          </a:bodyPr>
          <a:lstStyle/>
          <a:p>
            <a:r>
              <a:rPr lang="en-US" altLang="ja-JP" sz="1200" dirty="0">
                <a:latin typeface="メイリオ" pitchFamily="50" charset="-128"/>
                <a:ea typeface="メイリオ" pitchFamily="50" charset="-128"/>
                <a:cs typeface="メイリオ" pitchFamily="50" charset="-128"/>
              </a:rPr>
              <a:t>5.Reportplus</a:t>
            </a:r>
            <a:r>
              <a:rPr lang="ja-JP" altLang="en-US" sz="1200" dirty="0">
                <a:latin typeface="メイリオ" pitchFamily="50" charset="-128"/>
                <a:ea typeface="メイリオ" pitchFamily="50" charset="-128"/>
                <a:cs typeface="メイリオ" pitchFamily="50" charset="-128"/>
              </a:rPr>
              <a:t>は</a:t>
            </a:r>
            <a:r>
              <a:rPr lang="ja-JP" altLang="en-US" sz="1200">
                <a:latin typeface="メイリオ" pitchFamily="50" charset="-128"/>
                <a:ea typeface="メイリオ" pitchFamily="50" charset="-128"/>
                <a:cs typeface="メイリオ" pitchFamily="50" charset="-128"/>
              </a:rPr>
              <a:t>、人事情報を</a:t>
            </a:r>
            <a:r>
              <a:rPr lang="ja-JP" altLang="en-US" sz="1200" dirty="0">
                <a:latin typeface="メイリオ" pitchFamily="50" charset="-128"/>
                <a:ea typeface="メイリオ" pitchFamily="50" charset="-128"/>
                <a:cs typeface="メイリオ" pitchFamily="50" charset="-128"/>
              </a:rPr>
              <a:t>様々な形で分析することが可能</a:t>
            </a:r>
            <a:r>
              <a:rPr lang="ja-JP" altLang="en-US" sz="1200">
                <a:latin typeface="メイリオ" pitchFamily="50" charset="-128"/>
                <a:ea typeface="メイリオ" pitchFamily="50" charset="-128"/>
                <a:cs typeface="メイリオ" pitchFamily="50" charset="-128"/>
              </a:rPr>
              <a:t>です。実際</a:t>
            </a:r>
            <a:r>
              <a:rPr lang="ja-JP" altLang="en-US" sz="1200" dirty="0">
                <a:latin typeface="メイリオ" pitchFamily="50" charset="-128"/>
                <a:ea typeface="メイリオ" pitchFamily="50" charset="-128"/>
                <a:cs typeface="メイリオ" pitchFamily="50" charset="-128"/>
              </a:rPr>
              <a:t>に作成していきます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例えば、ラベルに所属部門所属名、値に従業員番号を配置してみます</a:t>
            </a:r>
            <a:endParaRPr lang="en-US" altLang="ja-JP" sz="1200" dirty="0">
              <a:latin typeface="メイリオ" pitchFamily="50" charset="-128"/>
              <a:ea typeface="メイリオ" pitchFamily="50" charset="-128"/>
              <a:cs typeface="メイリオ" pitchFamily="50" charset="-128"/>
            </a:endParaRPr>
          </a:p>
          <a:p>
            <a:r>
              <a:rPr kumimoji="1" lang="ja-JP" altLang="en-US" sz="1000" dirty="0">
                <a:solidFill>
                  <a:srgbClr val="00B050"/>
                </a:solidFill>
                <a:latin typeface="メイリオ" pitchFamily="50" charset="-128"/>
                <a:ea typeface="メイリオ" pitchFamily="50" charset="-128"/>
                <a:cs typeface="メイリオ" pitchFamily="50" charset="-128"/>
              </a:rPr>
              <a:t>★</a:t>
            </a:r>
            <a:r>
              <a:rPr lang="ja-JP" altLang="en-US" sz="1000" dirty="0">
                <a:solidFill>
                  <a:srgbClr val="00B05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⑥</a:t>
            </a:r>
            <a:r>
              <a:rPr lang="ja-JP" altLang="en-US" sz="1000" dirty="0">
                <a:solidFill>
                  <a:srgbClr val="00B050"/>
                </a:solidFill>
                <a:latin typeface="メイリオ" pitchFamily="50" charset="-128"/>
                <a:ea typeface="メイリオ" pitchFamily="50" charset="-128"/>
                <a:cs typeface="メイリオ" pitchFamily="50" charset="-128"/>
              </a:rPr>
              <a:t>右クリック後に</a:t>
            </a:r>
            <a:r>
              <a:rPr lang="en-US" altLang="ja-JP" sz="1000" dirty="0" err="1">
                <a:solidFill>
                  <a:srgbClr val="00B050"/>
                </a:solidFill>
                <a:latin typeface="メイリオ" pitchFamily="50" charset="-128"/>
                <a:ea typeface="メイリオ" pitchFamily="50" charset="-128"/>
                <a:cs typeface="メイリオ" pitchFamily="50" charset="-128"/>
              </a:rPr>
              <a:t>Reportplus</a:t>
            </a:r>
            <a:r>
              <a:rPr lang="ja-JP" altLang="en-US" sz="1000" dirty="0">
                <a:solidFill>
                  <a:srgbClr val="00B050"/>
                </a:solidFill>
                <a:latin typeface="メイリオ" pitchFamily="50" charset="-128"/>
                <a:ea typeface="メイリオ" pitchFamily="50" charset="-128"/>
                <a:cs typeface="メイリオ" pitchFamily="50" charset="-128"/>
              </a:rPr>
              <a:t>を押下する。フィールド一覧から</a:t>
            </a:r>
            <a:r>
              <a:rPr lang="ja-JP" altLang="en-US" sz="1000" dirty="0">
                <a:solidFill>
                  <a:srgbClr val="FF0000"/>
                </a:solidFill>
                <a:latin typeface="メイリオ" pitchFamily="50" charset="-128"/>
                <a:ea typeface="メイリオ" pitchFamily="50" charset="-128"/>
                <a:cs typeface="メイリオ" pitchFamily="50" charset="-128"/>
              </a:rPr>
              <a:t>⑦</a:t>
            </a:r>
            <a:r>
              <a:rPr lang="ja-JP" altLang="en-US" sz="1000" dirty="0">
                <a:solidFill>
                  <a:srgbClr val="00B050"/>
                </a:solidFill>
                <a:latin typeface="メイリオ" pitchFamily="50" charset="-128"/>
                <a:ea typeface="メイリオ" pitchFamily="50" charset="-128"/>
                <a:cs typeface="メイリオ" pitchFamily="50" charset="-128"/>
              </a:rPr>
              <a:t>の操作をおこなう</a:t>
            </a:r>
            <a:endParaRPr lang="en-US" altLang="ja-JP" sz="1000" dirty="0">
              <a:solidFill>
                <a:srgbClr val="00B05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6.</a:t>
            </a:r>
            <a:r>
              <a:rPr lang="ja-JP" altLang="en-US" sz="1200" dirty="0">
                <a:latin typeface="メイリオ" pitchFamily="50" charset="-128"/>
                <a:ea typeface="メイリオ" pitchFamily="50" charset="-128"/>
                <a:cs typeface="メイリオ" pitchFamily="50" charset="-128"/>
              </a:rPr>
              <a:t>項目をドラッグアンドドロップしただけでグラフを作成することができました</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縦棒グラフだけでなく約</a:t>
            </a:r>
            <a:r>
              <a:rPr lang="en-US" altLang="ja-JP" sz="1200" dirty="0">
                <a:latin typeface="メイリオ" pitchFamily="50" charset="-128"/>
                <a:ea typeface="メイリオ" pitchFamily="50" charset="-128"/>
                <a:cs typeface="メイリオ" pitchFamily="50" charset="-128"/>
              </a:rPr>
              <a:t>30</a:t>
            </a:r>
            <a:r>
              <a:rPr lang="ja-JP" altLang="en-US" sz="1200" dirty="0">
                <a:latin typeface="メイリオ" pitchFamily="50" charset="-128"/>
                <a:ea typeface="メイリオ" pitchFamily="50" charset="-128"/>
                <a:cs typeface="メイリオ" pitchFamily="50" charset="-128"/>
              </a:rPr>
              <a:t>種類の表示形式がございますので、見たい形で人事情報を分析</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することが可能です</a:t>
            </a:r>
            <a:endParaRPr lang="en-US" altLang="ja-JP" sz="1200" dirty="0">
              <a:latin typeface="メイリオ" pitchFamily="50" charset="-128"/>
              <a:ea typeface="メイリオ" pitchFamily="50" charset="-128"/>
              <a:cs typeface="メイリオ" pitchFamily="50" charset="-128"/>
            </a:endParaRPr>
          </a:p>
          <a:p>
            <a:r>
              <a:rPr lang="ja-JP" altLang="en-US" sz="1000" dirty="0">
                <a:solidFill>
                  <a:srgbClr val="00B05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⑧</a:t>
            </a:r>
            <a:r>
              <a:rPr lang="ja-JP" altLang="en-US" sz="1000" dirty="0">
                <a:solidFill>
                  <a:srgbClr val="00B050"/>
                </a:solidFill>
                <a:latin typeface="メイリオ" pitchFamily="50" charset="-128"/>
                <a:ea typeface="メイリオ" pitchFamily="50" charset="-128"/>
                <a:cs typeface="メイリオ" pitchFamily="50" charset="-128"/>
              </a:rPr>
              <a:t>柱状をクリック。適当に形式を選択し、様々な形で表示する。その後、</a:t>
            </a:r>
            <a:r>
              <a:rPr lang="ja-JP" altLang="en-US" sz="1000" dirty="0">
                <a:solidFill>
                  <a:srgbClr val="FF0000"/>
                </a:solidFill>
                <a:latin typeface="メイリオ" pitchFamily="50" charset="-128"/>
                <a:ea typeface="メイリオ" pitchFamily="50" charset="-128"/>
                <a:cs typeface="メイリオ" pitchFamily="50" charset="-128"/>
              </a:rPr>
              <a:t>⑨</a:t>
            </a:r>
            <a:r>
              <a:rPr lang="ja-JP" altLang="en-US" sz="1000" dirty="0">
                <a:solidFill>
                  <a:srgbClr val="00B050"/>
                </a:solidFill>
                <a:latin typeface="メイリオ" pitchFamily="50" charset="-128"/>
                <a:ea typeface="メイリオ" pitchFamily="50" charset="-128"/>
                <a:cs typeface="メイリオ" pitchFamily="50" charset="-128"/>
              </a:rPr>
              <a:t>チェックマークをクリックし、編集したものを保存する。</a:t>
            </a:r>
            <a:endParaRPr lang="en-US" altLang="ja-JP" sz="1000" dirty="0">
              <a:solidFill>
                <a:srgbClr val="00B05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7.</a:t>
            </a:r>
            <a:r>
              <a:rPr lang="ja-JP" altLang="en-US" sz="1200" dirty="0">
                <a:latin typeface="メイリオ" pitchFamily="50" charset="-128"/>
                <a:ea typeface="メイリオ" pitchFamily="50" charset="-128"/>
                <a:cs typeface="メイリオ" pitchFamily="50" charset="-128"/>
              </a:rPr>
              <a:t>作成したグラフはテンプレートとして保存されますので、いつでも同じ形式で確認が可能で</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す。また、画像にエクスポートすることもできるので、社内への展開も容易です</a:t>
            </a:r>
            <a:endParaRPr lang="en-US" altLang="ja-JP" sz="1200" dirty="0">
              <a:latin typeface="メイリオ" pitchFamily="50" charset="-128"/>
              <a:ea typeface="メイリオ" pitchFamily="50" charset="-128"/>
              <a:cs typeface="メイリオ" pitchFamily="50" charset="-128"/>
            </a:endParaRPr>
          </a:p>
          <a:p>
            <a:r>
              <a:rPr lang="ja-JP" altLang="en-US" sz="1000" dirty="0">
                <a:solidFill>
                  <a:srgbClr val="00B05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⑩</a:t>
            </a:r>
            <a:r>
              <a:rPr lang="ja-JP" altLang="en-US" sz="1000" dirty="0">
                <a:solidFill>
                  <a:srgbClr val="00B050"/>
                </a:solidFill>
                <a:latin typeface="メイリオ" pitchFamily="50" charset="-128"/>
                <a:ea typeface="メイリオ" pitchFamily="50" charset="-128"/>
                <a:cs typeface="メイリオ" pitchFamily="50" charset="-128"/>
              </a:rPr>
              <a:t>右から</a:t>
            </a:r>
            <a:r>
              <a:rPr lang="en-US" altLang="ja-JP" sz="1000" dirty="0">
                <a:solidFill>
                  <a:srgbClr val="00B050"/>
                </a:solidFill>
                <a:latin typeface="メイリオ" pitchFamily="50" charset="-128"/>
                <a:ea typeface="メイリオ" pitchFamily="50" charset="-128"/>
                <a:cs typeface="メイリオ" pitchFamily="50" charset="-128"/>
              </a:rPr>
              <a:t>2</a:t>
            </a:r>
            <a:r>
              <a:rPr lang="ja-JP" altLang="en-US" sz="1000" dirty="0">
                <a:solidFill>
                  <a:srgbClr val="00B050"/>
                </a:solidFill>
                <a:latin typeface="メイリオ" pitchFamily="50" charset="-128"/>
                <a:ea typeface="メイリオ" pitchFamily="50" charset="-128"/>
                <a:cs typeface="メイリオ" pitchFamily="50" charset="-128"/>
              </a:rPr>
              <a:t>つ目の点々をクリックする。その後</a:t>
            </a:r>
            <a:r>
              <a:rPr lang="ja-JP" altLang="en-US" sz="1000" dirty="0">
                <a:solidFill>
                  <a:srgbClr val="FF0000"/>
                </a:solidFill>
                <a:latin typeface="メイリオ" pitchFamily="50" charset="-128"/>
                <a:ea typeface="メイリオ" pitchFamily="50" charset="-128"/>
                <a:cs typeface="メイリオ" pitchFamily="50" charset="-128"/>
              </a:rPr>
              <a:t>⑪</a:t>
            </a:r>
            <a:r>
              <a:rPr lang="ja-JP" altLang="en-US" sz="1000" dirty="0">
                <a:solidFill>
                  <a:srgbClr val="00B050"/>
                </a:solidFill>
                <a:latin typeface="メイリオ" pitchFamily="50" charset="-128"/>
                <a:ea typeface="メイリオ" pitchFamily="50" charset="-128"/>
                <a:cs typeface="メイリオ" pitchFamily="50" charset="-128"/>
              </a:rPr>
              <a:t>エクスポートをクリック</a:t>
            </a:r>
            <a:endParaRPr lang="en-US" altLang="ja-JP" sz="1000" dirty="0">
              <a:solidFill>
                <a:srgbClr val="00B050"/>
              </a:solidFill>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3402757" y="1058885"/>
            <a:ext cx="2407545" cy="307777"/>
          </a:xfrm>
          <a:prstGeom prst="rect">
            <a:avLst/>
          </a:prstGeom>
          <a:noFill/>
        </p:spPr>
        <p:txBody>
          <a:bodyPr wrap="square" rtlCol="0">
            <a:spAutoFit/>
          </a:bodyPr>
          <a:lstStyle/>
          <a:p>
            <a:r>
              <a:rPr lang="en-US" altLang="ja-JP" sz="1400" dirty="0" err="1">
                <a:latin typeface="メイリオ" panose="020B0604030504040204" pitchFamily="50" charset="-128"/>
                <a:ea typeface="メイリオ" panose="020B0604030504040204" pitchFamily="50" charset="-128"/>
              </a:rPr>
              <a:t>Reportplus</a:t>
            </a:r>
            <a:endParaRPr lang="en-US" altLang="ja-JP" sz="14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2144114" y="6110877"/>
            <a:ext cx="1308359" cy="400110"/>
          </a:xfrm>
          <a:prstGeom prst="rect">
            <a:avLst/>
          </a:prstGeom>
          <a:noFill/>
        </p:spPr>
        <p:txBody>
          <a:bodyPr wrap="square" rtlCol="0">
            <a:spAutoFit/>
          </a:bodyPr>
          <a:lstStyle/>
          <a:p>
            <a:r>
              <a:rPr kumimoji="1" lang="ja-JP" altLang="en-US" sz="2000" b="1" dirty="0">
                <a:solidFill>
                  <a:srgbClr val="EE7B48"/>
                </a:solidFill>
                <a:latin typeface="メイリオ" pitchFamily="50" charset="-128"/>
                <a:ea typeface="メイリオ" pitchFamily="50" charset="-128"/>
                <a:cs typeface="メイリオ" pitchFamily="50" charset="-128"/>
              </a:rPr>
              <a:t>２</a:t>
            </a:r>
            <a:r>
              <a:rPr kumimoji="1" lang="en-US" altLang="ja-JP" sz="2000" b="1" dirty="0">
                <a:solidFill>
                  <a:srgbClr val="EE7B48"/>
                </a:solidFill>
                <a:latin typeface="メイリオ" pitchFamily="50" charset="-128"/>
                <a:ea typeface="メイリオ" pitchFamily="50" charset="-128"/>
                <a:cs typeface="メイリオ" pitchFamily="50" charset="-128"/>
              </a:rPr>
              <a:t>/</a:t>
            </a:r>
            <a:r>
              <a:rPr kumimoji="1" lang="ja-JP" altLang="en-US" sz="2000" b="1" dirty="0">
                <a:solidFill>
                  <a:srgbClr val="EE7B48"/>
                </a:solidFill>
                <a:latin typeface="メイリオ" pitchFamily="50" charset="-128"/>
                <a:ea typeface="メイリオ" pitchFamily="50" charset="-128"/>
                <a:cs typeface="メイリオ" pitchFamily="50" charset="-128"/>
              </a:rPr>
              <a:t>３</a:t>
            </a:r>
          </a:p>
        </p:txBody>
      </p:sp>
      <p:sp>
        <p:nvSpPr>
          <p:cNvPr id="52" name="正方形/長方形 51"/>
          <p:cNvSpPr/>
          <p:nvPr/>
        </p:nvSpPr>
        <p:spPr>
          <a:xfrm>
            <a:off x="3452474" y="2063391"/>
            <a:ext cx="374927" cy="10072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1127127" y="2823960"/>
            <a:ext cx="1016988" cy="14075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E9B41968-76D6-F72E-3EC5-FB560C754C1C}"/>
              </a:ext>
            </a:extLst>
          </p:cNvPr>
          <p:cNvSpPr/>
          <p:nvPr/>
        </p:nvSpPr>
        <p:spPr>
          <a:xfrm>
            <a:off x="3452474" y="1962671"/>
            <a:ext cx="374927" cy="10072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2768952B-828B-17F6-97E7-C784608D2630}"/>
              </a:ext>
            </a:extLst>
          </p:cNvPr>
          <p:cNvCxnSpPr>
            <a:cxnSpLocks/>
          </p:cNvCxnSpPr>
          <p:nvPr/>
        </p:nvCxnSpPr>
        <p:spPr>
          <a:xfrm flipV="1">
            <a:off x="3661777" y="1889443"/>
            <a:ext cx="174424" cy="74092"/>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97C6C018-1369-FC7B-A51E-FCEC302ADD96}"/>
              </a:ext>
            </a:extLst>
          </p:cNvPr>
          <p:cNvCxnSpPr>
            <a:cxnSpLocks/>
          </p:cNvCxnSpPr>
          <p:nvPr/>
        </p:nvCxnSpPr>
        <p:spPr>
          <a:xfrm>
            <a:off x="3748989" y="2183829"/>
            <a:ext cx="135990" cy="71705"/>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4" name="図 23">
            <a:extLst>
              <a:ext uri="{FF2B5EF4-FFF2-40B4-BE49-F238E27FC236}">
                <a16:creationId xmlns:a16="http://schemas.microsoft.com/office/drawing/2014/main" id="{BAE59765-DFBD-8FED-3C71-9CD328CCA1BB}"/>
              </a:ext>
            </a:extLst>
          </p:cNvPr>
          <p:cNvPicPr>
            <a:picLocks noChangeAspect="1"/>
          </p:cNvPicPr>
          <p:nvPr/>
        </p:nvPicPr>
        <p:blipFill rotWithShape="1">
          <a:blip r:embed="rId6"/>
          <a:srcRect l="24468" t="6662" r="21068" b="16406"/>
          <a:stretch/>
        </p:blipFill>
        <p:spPr>
          <a:xfrm>
            <a:off x="1042273" y="3957332"/>
            <a:ext cx="1341540" cy="1296144"/>
          </a:xfrm>
          <a:prstGeom prst="rect">
            <a:avLst/>
          </a:prstGeom>
          <a:ln>
            <a:solidFill>
              <a:schemeClr val="bg1">
                <a:lumMod val="65000"/>
              </a:schemeClr>
            </a:solidFill>
          </a:ln>
        </p:spPr>
      </p:pic>
      <p:sp>
        <p:nvSpPr>
          <p:cNvPr id="26" name="テキスト ボックス 25">
            <a:extLst>
              <a:ext uri="{FF2B5EF4-FFF2-40B4-BE49-F238E27FC236}">
                <a16:creationId xmlns:a16="http://schemas.microsoft.com/office/drawing/2014/main" id="{0AC35536-9304-94A3-28D3-04F155EDFDD7}"/>
              </a:ext>
            </a:extLst>
          </p:cNvPr>
          <p:cNvSpPr txBox="1"/>
          <p:nvPr/>
        </p:nvSpPr>
        <p:spPr>
          <a:xfrm>
            <a:off x="764704" y="5154087"/>
            <a:ext cx="2236800" cy="461665"/>
          </a:xfrm>
          <a:prstGeom prst="rect">
            <a:avLst/>
          </a:prstGeom>
          <a:solidFill>
            <a:schemeClr val="bg1"/>
          </a:solid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約</a:t>
            </a:r>
            <a:r>
              <a:rPr lang="en-US" altLang="ja-JP" sz="1200" dirty="0">
                <a:solidFill>
                  <a:srgbClr val="FF0000"/>
                </a:solidFill>
                <a:latin typeface="メイリオ" panose="020B0604030504040204" pitchFamily="50" charset="-128"/>
                <a:ea typeface="メイリオ" panose="020B0604030504040204" pitchFamily="50" charset="-128"/>
              </a:rPr>
              <a:t>30</a:t>
            </a:r>
            <a:r>
              <a:rPr lang="ja-JP" altLang="en-US" sz="1200" dirty="0">
                <a:solidFill>
                  <a:srgbClr val="FF0000"/>
                </a:solidFill>
                <a:latin typeface="メイリオ" panose="020B0604030504040204" pitchFamily="50" charset="-128"/>
                <a:ea typeface="メイリオ" panose="020B0604030504040204" pitchFamily="50" charset="-128"/>
              </a:rPr>
              <a:t>種類の表示形式の中から任意のグラフを選択</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6AF11A57-7F1B-E962-0EB9-761B1BE9D662}"/>
              </a:ext>
            </a:extLst>
          </p:cNvPr>
          <p:cNvSpPr txBox="1"/>
          <p:nvPr/>
        </p:nvSpPr>
        <p:spPr>
          <a:xfrm>
            <a:off x="3138878" y="1919518"/>
            <a:ext cx="420789"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⑦</a:t>
            </a:r>
          </a:p>
        </p:txBody>
      </p:sp>
      <p:sp>
        <p:nvSpPr>
          <p:cNvPr id="31" name="テキスト ボックス 30">
            <a:extLst>
              <a:ext uri="{FF2B5EF4-FFF2-40B4-BE49-F238E27FC236}">
                <a16:creationId xmlns:a16="http://schemas.microsoft.com/office/drawing/2014/main" id="{F9BD6C4B-6A0D-CCC8-8AB7-20B82E17CAD4}"/>
              </a:ext>
            </a:extLst>
          </p:cNvPr>
          <p:cNvSpPr txBox="1"/>
          <p:nvPr/>
        </p:nvSpPr>
        <p:spPr>
          <a:xfrm>
            <a:off x="343915" y="3942052"/>
            <a:ext cx="420789"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⑧</a:t>
            </a:r>
          </a:p>
        </p:txBody>
      </p:sp>
      <p:sp>
        <p:nvSpPr>
          <p:cNvPr id="33" name="正方形/長方形 32">
            <a:extLst>
              <a:ext uri="{FF2B5EF4-FFF2-40B4-BE49-F238E27FC236}">
                <a16:creationId xmlns:a16="http://schemas.microsoft.com/office/drawing/2014/main" id="{FC7977B3-FAE9-1878-00E1-8EBEC9242442}"/>
              </a:ext>
            </a:extLst>
          </p:cNvPr>
          <p:cNvSpPr/>
          <p:nvPr/>
        </p:nvSpPr>
        <p:spPr>
          <a:xfrm>
            <a:off x="607930" y="4031283"/>
            <a:ext cx="252148" cy="13324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D6C11751-38F3-C349-4FA2-770EC037EEB4}"/>
              </a:ext>
            </a:extLst>
          </p:cNvPr>
          <p:cNvSpPr txBox="1"/>
          <p:nvPr/>
        </p:nvSpPr>
        <p:spPr>
          <a:xfrm>
            <a:off x="2771578" y="3759902"/>
            <a:ext cx="309254"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⑨</a:t>
            </a:r>
          </a:p>
        </p:txBody>
      </p:sp>
      <p:sp>
        <p:nvSpPr>
          <p:cNvPr id="38" name="正方形/長方形 37">
            <a:extLst>
              <a:ext uri="{FF2B5EF4-FFF2-40B4-BE49-F238E27FC236}">
                <a16:creationId xmlns:a16="http://schemas.microsoft.com/office/drawing/2014/main" id="{5958FBFB-1AF2-A8B5-F1DB-FC4E4811B3AA}"/>
              </a:ext>
            </a:extLst>
          </p:cNvPr>
          <p:cNvSpPr/>
          <p:nvPr/>
        </p:nvSpPr>
        <p:spPr>
          <a:xfrm>
            <a:off x="3108733" y="3778616"/>
            <a:ext cx="185313" cy="13324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a:extLst>
              <a:ext uri="{FF2B5EF4-FFF2-40B4-BE49-F238E27FC236}">
                <a16:creationId xmlns:a16="http://schemas.microsoft.com/office/drawing/2014/main" id="{66708FC7-AEC0-7646-A3EA-C199DD62188B}"/>
              </a:ext>
            </a:extLst>
          </p:cNvPr>
          <p:cNvPicPr>
            <a:picLocks noChangeAspect="1"/>
          </p:cNvPicPr>
          <p:nvPr/>
        </p:nvPicPr>
        <p:blipFill>
          <a:blip r:embed="rId7"/>
          <a:stretch>
            <a:fillRect/>
          </a:stretch>
        </p:blipFill>
        <p:spPr>
          <a:xfrm>
            <a:off x="5783790" y="4032779"/>
            <a:ext cx="947254" cy="779016"/>
          </a:xfrm>
          <a:prstGeom prst="rect">
            <a:avLst/>
          </a:prstGeom>
        </p:spPr>
      </p:pic>
      <p:sp>
        <p:nvSpPr>
          <p:cNvPr id="43" name="正方形/長方形 42">
            <a:extLst>
              <a:ext uri="{FF2B5EF4-FFF2-40B4-BE49-F238E27FC236}">
                <a16:creationId xmlns:a16="http://schemas.microsoft.com/office/drawing/2014/main" id="{A51AF080-92D7-5D20-62E6-7F95CAA6E450}"/>
              </a:ext>
            </a:extLst>
          </p:cNvPr>
          <p:cNvSpPr/>
          <p:nvPr/>
        </p:nvSpPr>
        <p:spPr>
          <a:xfrm>
            <a:off x="6342393" y="3835525"/>
            <a:ext cx="185313" cy="13324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8E0F456F-1C54-51E8-F613-A10B8D0D14FD}"/>
              </a:ext>
            </a:extLst>
          </p:cNvPr>
          <p:cNvSpPr txBox="1"/>
          <p:nvPr/>
        </p:nvSpPr>
        <p:spPr>
          <a:xfrm>
            <a:off x="5472345" y="4607440"/>
            <a:ext cx="309254"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⑪</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45" name="正方形/長方形 44">
            <a:extLst>
              <a:ext uri="{FF2B5EF4-FFF2-40B4-BE49-F238E27FC236}">
                <a16:creationId xmlns:a16="http://schemas.microsoft.com/office/drawing/2014/main" id="{6D93072B-443A-6029-8E7B-266EC6334C8E}"/>
              </a:ext>
            </a:extLst>
          </p:cNvPr>
          <p:cNvSpPr/>
          <p:nvPr/>
        </p:nvSpPr>
        <p:spPr>
          <a:xfrm>
            <a:off x="5765030" y="4622017"/>
            <a:ext cx="957578" cy="18508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CFF317EF-C824-715F-8EFF-BCAC163D25E3}"/>
              </a:ext>
            </a:extLst>
          </p:cNvPr>
          <p:cNvSpPr txBox="1"/>
          <p:nvPr/>
        </p:nvSpPr>
        <p:spPr>
          <a:xfrm>
            <a:off x="6504122" y="3778616"/>
            <a:ext cx="309254"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⑩</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85A6AFD6-76A8-493A-5734-0D5CBCCF9221}"/>
              </a:ext>
            </a:extLst>
          </p:cNvPr>
          <p:cNvSpPr txBox="1"/>
          <p:nvPr/>
        </p:nvSpPr>
        <p:spPr>
          <a:xfrm>
            <a:off x="805415" y="2766912"/>
            <a:ext cx="420789"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⑥</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C0F05092-192A-EDCB-8EC7-014CB9C237CC}"/>
              </a:ext>
            </a:extLst>
          </p:cNvPr>
          <p:cNvSpPr txBox="1"/>
          <p:nvPr/>
        </p:nvSpPr>
        <p:spPr>
          <a:xfrm>
            <a:off x="140895" y="1058885"/>
            <a:ext cx="1759473"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右クリック小画面</a:t>
            </a:r>
          </a:p>
        </p:txBody>
      </p:sp>
    </p:spTree>
    <p:extLst>
      <p:ext uri="{BB962C8B-B14F-4D97-AF65-F5344CB8AC3E}">
        <p14:creationId xmlns:p14="http://schemas.microsoft.com/office/powerpoint/2010/main" val="2184087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図 56">
            <a:extLst>
              <a:ext uri="{FF2B5EF4-FFF2-40B4-BE49-F238E27FC236}">
                <a16:creationId xmlns:a16="http://schemas.microsoft.com/office/drawing/2014/main" id="{73C32AAB-2AFD-BF7C-DC89-F495AB32201C}"/>
              </a:ext>
            </a:extLst>
          </p:cNvPr>
          <p:cNvPicPr>
            <a:picLocks noChangeAspect="1"/>
          </p:cNvPicPr>
          <p:nvPr/>
        </p:nvPicPr>
        <p:blipFill rotWithShape="1">
          <a:blip r:embed="rId2"/>
          <a:srcRect l="41431"/>
          <a:stretch/>
        </p:blipFill>
        <p:spPr>
          <a:xfrm>
            <a:off x="4645392" y="4149839"/>
            <a:ext cx="1947745" cy="1077992"/>
          </a:xfrm>
          <a:prstGeom prst="rect">
            <a:avLst/>
          </a:prstGeom>
          <a:ln>
            <a:solidFill>
              <a:schemeClr val="bg1">
                <a:lumMod val="65000"/>
              </a:schemeClr>
            </a:solidFill>
          </a:ln>
        </p:spPr>
      </p:pic>
      <p:pic>
        <p:nvPicPr>
          <p:cNvPr id="23" name="図 22">
            <a:extLst>
              <a:ext uri="{FF2B5EF4-FFF2-40B4-BE49-F238E27FC236}">
                <a16:creationId xmlns:a16="http://schemas.microsoft.com/office/drawing/2014/main" id="{6885B1BF-9AC6-0F4D-DD42-4B4152FDAAF7}"/>
              </a:ext>
            </a:extLst>
          </p:cNvPr>
          <p:cNvPicPr>
            <a:picLocks noChangeAspect="1"/>
          </p:cNvPicPr>
          <p:nvPr/>
        </p:nvPicPr>
        <p:blipFill>
          <a:blip r:embed="rId3"/>
          <a:stretch>
            <a:fillRect/>
          </a:stretch>
        </p:blipFill>
        <p:spPr>
          <a:xfrm>
            <a:off x="3554049" y="2740932"/>
            <a:ext cx="2951811" cy="966972"/>
          </a:xfrm>
          <a:prstGeom prst="rect">
            <a:avLst/>
          </a:prstGeom>
          <a:ln>
            <a:solidFill>
              <a:schemeClr val="bg1">
                <a:lumMod val="65000"/>
              </a:schemeClr>
            </a:solidFill>
          </a:ln>
        </p:spPr>
      </p:pic>
      <p:pic>
        <p:nvPicPr>
          <p:cNvPr id="19" name="図 18">
            <a:extLst>
              <a:ext uri="{FF2B5EF4-FFF2-40B4-BE49-F238E27FC236}">
                <a16:creationId xmlns:a16="http://schemas.microsoft.com/office/drawing/2014/main" id="{3C234498-19FD-833B-A7CB-986955DFB90D}"/>
              </a:ext>
            </a:extLst>
          </p:cNvPr>
          <p:cNvPicPr>
            <a:picLocks noChangeAspect="1"/>
          </p:cNvPicPr>
          <p:nvPr/>
        </p:nvPicPr>
        <p:blipFill>
          <a:blip r:embed="rId2"/>
          <a:stretch>
            <a:fillRect/>
          </a:stretch>
        </p:blipFill>
        <p:spPr>
          <a:xfrm>
            <a:off x="3466424" y="1434133"/>
            <a:ext cx="3049010" cy="988348"/>
          </a:xfrm>
          <a:prstGeom prst="rect">
            <a:avLst/>
          </a:prstGeom>
          <a:ln>
            <a:solidFill>
              <a:schemeClr val="bg1">
                <a:lumMod val="65000"/>
              </a:schemeClr>
            </a:solidFill>
          </a:ln>
        </p:spPr>
      </p:pic>
      <p:sp>
        <p:nvSpPr>
          <p:cNvPr id="2" name="スライド番号プレースホルダ 1"/>
          <p:cNvSpPr>
            <a:spLocks noGrp="1"/>
          </p:cNvSpPr>
          <p:nvPr>
            <p:ph type="sldNum" sz="quarter" idx="12"/>
          </p:nvPr>
        </p:nvSpPr>
        <p:spPr/>
        <p:txBody>
          <a:bodyPr/>
          <a:lstStyle/>
          <a:p>
            <a:fld id="{6B65D81E-1C54-4341-B02B-FCAEC532A474}" type="slidenum">
              <a:rPr kumimoji="1" lang="ja-JP" altLang="en-US" smtClean="0"/>
              <a:pPr/>
              <a:t>8</a:t>
            </a:fld>
            <a:endParaRPr kumimoji="1" lang="ja-JP" altLang="en-US" dirty="0"/>
          </a:p>
        </p:txBody>
      </p:sp>
      <p:sp>
        <p:nvSpPr>
          <p:cNvPr id="3" name="正方形/長方形 2"/>
          <p:cNvSpPr/>
          <p:nvPr/>
        </p:nvSpPr>
        <p:spPr>
          <a:xfrm>
            <a:off x="116632" y="611560"/>
            <a:ext cx="6624736" cy="360040"/>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itchFamily="50" charset="-128"/>
                <a:ea typeface="メイリオ" pitchFamily="50" charset="-128"/>
                <a:cs typeface="メイリオ" pitchFamily="50" charset="-128"/>
              </a:rPr>
              <a:t>タレントボックス　→　</a:t>
            </a:r>
            <a:r>
              <a:rPr lang="en-US" altLang="ja-JP" sz="1600" b="1" dirty="0" err="1">
                <a:latin typeface="メイリオ" pitchFamily="50" charset="-128"/>
                <a:ea typeface="メイリオ" pitchFamily="50" charset="-128"/>
                <a:cs typeface="メイリオ" pitchFamily="50" charset="-128"/>
              </a:rPr>
              <a:t>Reportplus</a:t>
            </a:r>
            <a:r>
              <a:rPr lang="ja-JP" altLang="en-US" sz="1600" b="1" dirty="0">
                <a:latin typeface="メイリオ" pitchFamily="50" charset="-128"/>
                <a:ea typeface="メイリオ" pitchFamily="50" charset="-128"/>
                <a:cs typeface="メイリオ" pitchFamily="50" charset="-128"/>
              </a:rPr>
              <a:t>（ボード作成済み場合）</a:t>
            </a:r>
            <a:endParaRPr kumimoji="1" lang="ja-JP" altLang="en-US" sz="1600" b="1" dirty="0">
              <a:latin typeface="メイリオ" pitchFamily="50" charset="-128"/>
              <a:ea typeface="メイリオ" pitchFamily="50" charset="-128"/>
              <a:cs typeface="メイリオ" pitchFamily="50" charset="-128"/>
            </a:endParaRPr>
          </a:p>
        </p:txBody>
      </p:sp>
      <p:sp>
        <p:nvSpPr>
          <p:cNvPr id="6" name="角丸四角形 5"/>
          <p:cNvSpPr/>
          <p:nvPr/>
        </p:nvSpPr>
        <p:spPr>
          <a:xfrm>
            <a:off x="222610" y="6159141"/>
            <a:ext cx="1872208" cy="360040"/>
          </a:xfrm>
          <a:prstGeom prst="round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itchFamily="50" charset="-128"/>
                <a:ea typeface="メイリオ" pitchFamily="50" charset="-128"/>
                <a:cs typeface="メイリオ" pitchFamily="50" charset="-128"/>
              </a:rPr>
              <a:t>説明シナリオ</a:t>
            </a:r>
          </a:p>
        </p:txBody>
      </p:sp>
      <p:sp>
        <p:nvSpPr>
          <p:cNvPr id="22" name="テキスト ボックス 21"/>
          <p:cNvSpPr txBox="1"/>
          <p:nvPr/>
        </p:nvSpPr>
        <p:spPr>
          <a:xfrm>
            <a:off x="116632" y="6582995"/>
            <a:ext cx="6658524" cy="1877437"/>
          </a:xfrm>
          <a:prstGeom prst="rect">
            <a:avLst/>
          </a:prstGeom>
          <a:noFill/>
        </p:spPr>
        <p:txBody>
          <a:bodyPr wrap="square" rtlCol="0">
            <a:spAutoFit/>
          </a:bodyPr>
          <a:lstStyle/>
          <a:p>
            <a:r>
              <a:rPr lang="en-US" altLang="ja-JP" sz="1200" dirty="0">
                <a:latin typeface="メイリオ" pitchFamily="50" charset="-128"/>
                <a:ea typeface="メイリオ" pitchFamily="50" charset="-128"/>
                <a:cs typeface="メイリオ" pitchFamily="50" charset="-128"/>
              </a:rPr>
              <a:t>5. </a:t>
            </a:r>
            <a:r>
              <a:rPr lang="en-US" altLang="ja-JP" sz="1200" dirty="0" err="1">
                <a:latin typeface="メイリオ" pitchFamily="50" charset="-128"/>
                <a:ea typeface="メイリオ" pitchFamily="50" charset="-128"/>
                <a:cs typeface="メイリオ" pitchFamily="50" charset="-128"/>
              </a:rPr>
              <a:t>Reportplus</a:t>
            </a:r>
            <a:r>
              <a:rPr lang="ja-JP" altLang="en-US" sz="1200" dirty="0">
                <a:latin typeface="メイリオ" pitchFamily="50" charset="-128"/>
                <a:ea typeface="メイリオ" pitchFamily="50" charset="-128"/>
                <a:cs typeface="メイリオ" pitchFamily="50" charset="-128"/>
              </a:rPr>
              <a:t>は、人事を様々な形で分析することが可能です。　実際に作成していきます</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例えば、ラベルに所属部門所属名、値に従業員番号を配置してみます</a:t>
            </a:r>
            <a:endParaRPr lang="en-US" altLang="ja-JP" sz="1200" dirty="0">
              <a:latin typeface="メイリオ" pitchFamily="50" charset="-128"/>
              <a:ea typeface="メイリオ" pitchFamily="50" charset="-128"/>
              <a:cs typeface="メイリオ" pitchFamily="50" charset="-128"/>
            </a:endParaRPr>
          </a:p>
          <a:p>
            <a:r>
              <a:rPr kumimoji="1" lang="ja-JP" altLang="en-US" sz="1000" dirty="0">
                <a:solidFill>
                  <a:srgbClr val="00B050"/>
                </a:solidFill>
                <a:latin typeface="メイリオ" pitchFamily="50" charset="-128"/>
                <a:ea typeface="メイリオ" pitchFamily="50" charset="-128"/>
                <a:cs typeface="メイリオ" pitchFamily="50" charset="-128"/>
              </a:rPr>
              <a:t>★</a:t>
            </a:r>
            <a:r>
              <a:rPr lang="ja-JP" altLang="en-US" sz="1000" dirty="0">
                <a:solidFill>
                  <a:srgbClr val="00B05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⑥</a:t>
            </a:r>
            <a:r>
              <a:rPr lang="ja-JP" altLang="en-US" sz="1000" dirty="0">
                <a:solidFill>
                  <a:srgbClr val="00B050"/>
                </a:solidFill>
                <a:latin typeface="メイリオ" pitchFamily="50" charset="-128"/>
                <a:ea typeface="メイリオ" pitchFamily="50" charset="-128"/>
                <a:cs typeface="メイリオ" pitchFamily="50" charset="-128"/>
              </a:rPr>
              <a:t>右クリック後に</a:t>
            </a:r>
            <a:r>
              <a:rPr lang="en-US" altLang="ja-JP" sz="1000" dirty="0" err="1">
                <a:solidFill>
                  <a:srgbClr val="00B050"/>
                </a:solidFill>
                <a:latin typeface="メイリオ" pitchFamily="50" charset="-128"/>
                <a:ea typeface="メイリオ" pitchFamily="50" charset="-128"/>
                <a:cs typeface="メイリオ" pitchFamily="50" charset="-128"/>
              </a:rPr>
              <a:t>Reportplus</a:t>
            </a:r>
            <a:r>
              <a:rPr lang="ja-JP" altLang="en-US" sz="1000" dirty="0">
                <a:solidFill>
                  <a:srgbClr val="00B050"/>
                </a:solidFill>
                <a:latin typeface="メイリオ" pitchFamily="50" charset="-128"/>
                <a:ea typeface="メイリオ" pitchFamily="50" charset="-128"/>
                <a:cs typeface="メイリオ" pitchFamily="50" charset="-128"/>
              </a:rPr>
              <a:t>を押下する。</a:t>
            </a:r>
            <a:r>
              <a:rPr lang="ja-JP" altLang="en-US" sz="1000" dirty="0">
                <a:solidFill>
                  <a:srgbClr val="FF0000"/>
                </a:solidFill>
                <a:latin typeface="メイリオ" pitchFamily="50" charset="-128"/>
                <a:ea typeface="メイリオ" pitchFamily="50" charset="-128"/>
                <a:cs typeface="メイリオ" pitchFamily="50" charset="-128"/>
              </a:rPr>
              <a:t>⑦⑧</a:t>
            </a:r>
            <a:r>
              <a:rPr lang="ja-JP" altLang="en-US" sz="1000" dirty="0">
                <a:solidFill>
                  <a:srgbClr val="00B050"/>
                </a:solidFill>
                <a:latin typeface="メイリオ" pitchFamily="50" charset="-128"/>
                <a:ea typeface="メイリオ" pitchFamily="50" charset="-128"/>
                <a:cs typeface="メイリオ" pitchFamily="50" charset="-128"/>
              </a:rPr>
              <a:t>を押し新規作成をする</a:t>
            </a:r>
            <a:endParaRPr lang="en-US" altLang="ja-JP" sz="1000" dirty="0">
              <a:solidFill>
                <a:srgbClr val="00B05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6.</a:t>
            </a:r>
            <a:r>
              <a:rPr lang="ja-JP" altLang="en-US" sz="1200" dirty="0">
                <a:latin typeface="メイリオ" pitchFamily="50" charset="-128"/>
                <a:ea typeface="メイリオ" pitchFamily="50" charset="-128"/>
                <a:cs typeface="メイリオ" pitchFamily="50" charset="-128"/>
              </a:rPr>
              <a:t>項目をドラッグアンドドロップしただけでグラフを作成することができました</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縦棒グラフだけでなく約</a:t>
            </a:r>
            <a:r>
              <a:rPr lang="en-US" altLang="ja-JP" sz="1200" dirty="0">
                <a:latin typeface="メイリオ" pitchFamily="50" charset="-128"/>
                <a:ea typeface="メイリオ" pitchFamily="50" charset="-128"/>
                <a:cs typeface="メイリオ" pitchFamily="50" charset="-128"/>
              </a:rPr>
              <a:t>30</a:t>
            </a:r>
            <a:r>
              <a:rPr lang="ja-JP" altLang="en-US" sz="1200" dirty="0">
                <a:latin typeface="メイリオ" pitchFamily="50" charset="-128"/>
                <a:ea typeface="メイリオ" pitchFamily="50" charset="-128"/>
                <a:cs typeface="メイリオ" pitchFamily="50" charset="-128"/>
              </a:rPr>
              <a:t>種類の表示形式がございますので、見たい形で人事情報を分析</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することが可能です</a:t>
            </a:r>
            <a:endParaRPr lang="en-US" altLang="ja-JP" sz="1200" dirty="0">
              <a:latin typeface="メイリオ" pitchFamily="50" charset="-128"/>
              <a:ea typeface="メイリオ" pitchFamily="50" charset="-128"/>
              <a:cs typeface="メイリオ" pitchFamily="50" charset="-128"/>
            </a:endParaRPr>
          </a:p>
          <a:p>
            <a:r>
              <a:rPr lang="ja-JP" altLang="en-US" sz="1000" dirty="0">
                <a:solidFill>
                  <a:srgbClr val="00B05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⑩</a:t>
            </a:r>
            <a:r>
              <a:rPr lang="ja-JP" altLang="en-US" sz="1000" dirty="0">
                <a:solidFill>
                  <a:srgbClr val="00B050"/>
                </a:solidFill>
                <a:latin typeface="メイリオ" pitchFamily="50" charset="-128"/>
                <a:ea typeface="メイリオ" pitchFamily="50" charset="-128"/>
                <a:cs typeface="メイリオ" pitchFamily="50" charset="-128"/>
              </a:rPr>
              <a:t>柱状をクリック。適当に形式を選択し、様々な形で表示する。その後、</a:t>
            </a:r>
            <a:r>
              <a:rPr lang="en-US" altLang="ja-JP" sz="1000" dirty="0">
                <a:solidFill>
                  <a:srgbClr val="00B050"/>
                </a:solidFill>
                <a:latin typeface="メイリオ" pitchFamily="50" charset="-128"/>
                <a:ea typeface="メイリオ" pitchFamily="50" charset="-128"/>
                <a:cs typeface="メイリオ" pitchFamily="50" charset="-128"/>
              </a:rPr>
              <a:t>×</a:t>
            </a:r>
            <a:r>
              <a:rPr lang="ja-JP" altLang="en-US" sz="1000" dirty="0">
                <a:solidFill>
                  <a:srgbClr val="00B050"/>
                </a:solidFill>
                <a:latin typeface="メイリオ" pitchFamily="50" charset="-128"/>
                <a:ea typeface="メイリオ" pitchFamily="50" charset="-128"/>
                <a:cs typeface="メイリオ" pitchFamily="50" charset="-128"/>
              </a:rPr>
              <a:t>を押す</a:t>
            </a:r>
            <a:endParaRPr lang="en-US" altLang="ja-JP" sz="1000" dirty="0">
              <a:solidFill>
                <a:srgbClr val="00B05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7.</a:t>
            </a:r>
            <a:r>
              <a:rPr lang="ja-JP" altLang="en-US" sz="1200" dirty="0">
                <a:latin typeface="メイリオ" pitchFamily="50" charset="-128"/>
                <a:ea typeface="メイリオ" pitchFamily="50" charset="-128"/>
                <a:cs typeface="メイリオ" pitchFamily="50" charset="-128"/>
              </a:rPr>
              <a:t>作成したグラフはテンプレートとして保存されますので、いつでも同じ形式で確認が可能で</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す。また、画像にエクスポートすることもできるので、社内への展開も容易です</a:t>
            </a:r>
            <a:endParaRPr lang="en-US" altLang="ja-JP" sz="1200" dirty="0">
              <a:latin typeface="メイリオ" pitchFamily="50" charset="-128"/>
              <a:ea typeface="メイリオ" pitchFamily="50" charset="-128"/>
              <a:cs typeface="メイリオ" pitchFamily="50" charset="-128"/>
            </a:endParaRPr>
          </a:p>
          <a:p>
            <a:r>
              <a:rPr lang="ja-JP" altLang="en-US" sz="1000" dirty="0">
                <a:solidFill>
                  <a:srgbClr val="00B05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⑪</a:t>
            </a:r>
            <a:r>
              <a:rPr lang="ja-JP" altLang="en-US" sz="1000" dirty="0">
                <a:solidFill>
                  <a:srgbClr val="00B050"/>
                </a:solidFill>
                <a:latin typeface="メイリオ" pitchFamily="50" charset="-128"/>
                <a:ea typeface="メイリオ" pitchFamily="50" charset="-128"/>
                <a:cs typeface="メイリオ" pitchFamily="50" charset="-128"/>
              </a:rPr>
              <a:t>右から</a:t>
            </a:r>
            <a:r>
              <a:rPr lang="en-US" altLang="ja-JP" sz="1000" dirty="0">
                <a:solidFill>
                  <a:srgbClr val="00B050"/>
                </a:solidFill>
                <a:latin typeface="メイリオ" pitchFamily="50" charset="-128"/>
                <a:ea typeface="メイリオ" pitchFamily="50" charset="-128"/>
                <a:cs typeface="メイリオ" pitchFamily="50" charset="-128"/>
              </a:rPr>
              <a:t>2</a:t>
            </a:r>
            <a:r>
              <a:rPr lang="ja-JP" altLang="en-US" sz="1000" dirty="0">
                <a:solidFill>
                  <a:srgbClr val="00B050"/>
                </a:solidFill>
                <a:latin typeface="メイリオ" pitchFamily="50" charset="-128"/>
                <a:ea typeface="メイリオ" pitchFamily="50" charset="-128"/>
                <a:cs typeface="メイリオ" pitchFamily="50" charset="-128"/>
              </a:rPr>
              <a:t>つ目の点々をクリックし、その後エクスポートをクリック</a:t>
            </a:r>
            <a:endParaRPr lang="en-US" altLang="ja-JP" sz="1000" dirty="0">
              <a:solidFill>
                <a:srgbClr val="00B050"/>
              </a:solidFill>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116632" y="1023863"/>
            <a:ext cx="2407545" cy="307777"/>
          </a:xfrm>
          <a:prstGeom prst="rect">
            <a:avLst/>
          </a:prstGeom>
          <a:noFill/>
        </p:spPr>
        <p:txBody>
          <a:bodyPr wrap="square" rtlCol="0">
            <a:spAutoFit/>
          </a:bodyPr>
          <a:lstStyle/>
          <a:p>
            <a:r>
              <a:rPr lang="en-US" altLang="ja-JP" sz="1400" dirty="0" err="1">
                <a:latin typeface="メイリオ" panose="020B0604030504040204" pitchFamily="50" charset="-128"/>
                <a:ea typeface="メイリオ" panose="020B0604030504040204" pitchFamily="50" charset="-128"/>
              </a:rPr>
              <a:t>Reportplus</a:t>
            </a:r>
            <a:endParaRPr lang="en-US" altLang="ja-JP" sz="14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2144115" y="6150947"/>
            <a:ext cx="1008112" cy="400110"/>
          </a:xfrm>
          <a:prstGeom prst="rect">
            <a:avLst/>
          </a:prstGeom>
          <a:noFill/>
        </p:spPr>
        <p:txBody>
          <a:bodyPr wrap="square" rtlCol="0">
            <a:spAutoFit/>
          </a:bodyPr>
          <a:lstStyle/>
          <a:p>
            <a:r>
              <a:rPr lang="ja-JP" altLang="en-US" sz="2000" b="1" dirty="0">
                <a:solidFill>
                  <a:srgbClr val="EE7B48"/>
                </a:solidFill>
                <a:latin typeface="メイリオ" pitchFamily="50" charset="-128"/>
                <a:ea typeface="メイリオ" pitchFamily="50" charset="-128"/>
                <a:cs typeface="メイリオ" pitchFamily="50" charset="-128"/>
              </a:rPr>
              <a:t>２</a:t>
            </a:r>
            <a:r>
              <a:rPr lang="en-US" altLang="ja-JP" sz="2000" b="1" dirty="0">
                <a:solidFill>
                  <a:srgbClr val="EE7B48"/>
                </a:solidFill>
                <a:latin typeface="メイリオ" pitchFamily="50" charset="-128"/>
                <a:ea typeface="メイリオ" pitchFamily="50" charset="-128"/>
                <a:cs typeface="メイリオ" pitchFamily="50" charset="-128"/>
              </a:rPr>
              <a:t>/</a:t>
            </a:r>
            <a:r>
              <a:rPr lang="ja-JP" altLang="en-US" sz="2000" b="1" dirty="0">
                <a:solidFill>
                  <a:srgbClr val="EE7B48"/>
                </a:solidFill>
                <a:latin typeface="メイリオ" pitchFamily="50" charset="-128"/>
                <a:ea typeface="メイリオ" pitchFamily="50" charset="-128"/>
                <a:cs typeface="メイリオ" pitchFamily="50" charset="-128"/>
              </a:rPr>
              <a:t>３</a:t>
            </a:r>
            <a:endParaRPr lang="en-US" altLang="ja-JP" sz="2000" b="1" dirty="0">
              <a:solidFill>
                <a:srgbClr val="EE7B48"/>
              </a:solidFill>
              <a:latin typeface="メイリオ" pitchFamily="50" charset="-128"/>
              <a:ea typeface="メイリオ" pitchFamily="50" charset="-128"/>
              <a:cs typeface="メイリオ" pitchFamily="50" charset="-128"/>
            </a:endParaRPr>
          </a:p>
        </p:txBody>
      </p:sp>
      <p:pic>
        <p:nvPicPr>
          <p:cNvPr id="69" name="図 68">
            <a:extLst>
              <a:ext uri="{FF2B5EF4-FFF2-40B4-BE49-F238E27FC236}">
                <a16:creationId xmlns:a16="http://schemas.microsoft.com/office/drawing/2014/main" id="{B7F292B6-09C4-5A7B-53D8-6D38149E06FB}"/>
              </a:ext>
            </a:extLst>
          </p:cNvPr>
          <p:cNvPicPr>
            <a:picLocks noChangeAspect="1"/>
          </p:cNvPicPr>
          <p:nvPr/>
        </p:nvPicPr>
        <p:blipFill>
          <a:blip r:embed="rId4"/>
          <a:stretch>
            <a:fillRect/>
          </a:stretch>
        </p:blipFill>
        <p:spPr>
          <a:xfrm>
            <a:off x="5661247" y="1611388"/>
            <a:ext cx="880651" cy="651759"/>
          </a:xfrm>
          <a:prstGeom prst="rect">
            <a:avLst/>
          </a:prstGeom>
          <a:ln>
            <a:solidFill>
              <a:schemeClr val="bg1">
                <a:lumMod val="65000"/>
              </a:schemeClr>
            </a:solidFill>
          </a:ln>
        </p:spPr>
      </p:pic>
      <p:sp>
        <p:nvSpPr>
          <p:cNvPr id="73" name="正方形/長方形 72">
            <a:extLst>
              <a:ext uri="{FF2B5EF4-FFF2-40B4-BE49-F238E27FC236}">
                <a16:creationId xmlns:a16="http://schemas.microsoft.com/office/drawing/2014/main" id="{CE7B4D28-9DDA-74DB-EABF-632DB6F462CE}"/>
              </a:ext>
            </a:extLst>
          </p:cNvPr>
          <p:cNvSpPr/>
          <p:nvPr/>
        </p:nvSpPr>
        <p:spPr>
          <a:xfrm>
            <a:off x="5733256" y="1655442"/>
            <a:ext cx="782178" cy="18508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13DE6E99-7BE2-B45A-04A9-B1B18C95DC95}"/>
              </a:ext>
            </a:extLst>
          </p:cNvPr>
          <p:cNvSpPr txBox="1"/>
          <p:nvPr/>
        </p:nvSpPr>
        <p:spPr>
          <a:xfrm>
            <a:off x="6477702" y="1520557"/>
            <a:ext cx="309254"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⑦</a:t>
            </a:r>
          </a:p>
        </p:txBody>
      </p:sp>
      <p:sp>
        <p:nvSpPr>
          <p:cNvPr id="80" name="矢印: 下 79">
            <a:extLst>
              <a:ext uri="{FF2B5EF4-FFF2-40B4-BE49-F238E27FC236}">
                <a16:creationId xmlns:a16="http://schemas.microsoft.com/office/drawing/2014/main" id="{8F87E801-5BCF-8BC5-1342-CA62092E3082}"/>
              </a:ext>
            </a:extLst>
          </p:cNvPr>
          <p:cNvSpPr/>
          <p:nvPr/>
        </p:nvSpPr>
        <p:spPr>
          <a:xfrm>
            <a:off x="4860827" y="2340097"/>
            <a:ext cx="360040" cy="31261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4130B9E3-A025-2D21-5998-A93CECF2D1F3}"/>
              </a:ext>
            </a:extLst>
          </p:cNvPr>
          <p:cNvSpPr/>
          <p:nvPr/>
        </p:nvSpPr>
        <p:spPr>
          <a:xfrm>
            <a:off x="5886976" y="2748162"/>
            <a:ext cx="370441" cy="18508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9381DA80-3A15-F23C-E89C-32376D0AEAA1}"/>
              </a:ext>
            </a:extLst>
          </p:cNvPr>
          <p:cNvSpPr txBox="1"/>
          <p:nvPr/>
        </p:nvSpPr>
        <p:spPr>
          <a:xfrm>
            <a:off x="6241644" y="2746543"/>
            <a:ext cx="309254"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⑧</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84" name="正方形/長方形 83">
            <a:extLst>
              <a:ext uri="{FF2B5EF4-FFF2-40B4-BE49-F238E27FC236}">
                <a16:creationId xmlns:a16="http://schemas.microsoft.com/office/drawing/2014/main" id="{68095BE8-E595-8494-A8D9-0BD7312BD182}"/>
              </a:ext>
            </a:extLst>
          </p:cNvPr>
          <p:cNvSpPr/>
          <p:nvPr/>
        </p:nvSpPr>
        <p:spPr>
          <a:xfrm>
            <a:off x="6302218" y="1490582"/>
            <a:ext cx="186234" cy="11444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29BC05D2-74B6-BA71-4FA7-1759CE2C755F}"/>
              </a:ext>
            </a:extLst>
          </p:cNvPr>
          <p:cNvPicPr>
            <a:picLocks noChangeAspect="1"/>
          </p:cNvPicPr>
          <p:nvPr/>
        </p:nvPicPr>
        <p:blipFill>
          <a:blip r:embed="rId5"/>
          <a:stretch>
            <a:fillRect/>
          </a:stretch>
        </p:blipFill>
        <p:spPr>
          <a:xfrm>
            <a:off x="57121" y="1405374"/>
            <a:ext cx="3206130" cy="998400"/>
          </a:xfrm>
          <a:prstGeom prst="rect">
            <a:avLst/>
          </a:prstGeom>
          <a:ln>
            <a:solidFill>
              <a:schemeClr val="bg1">
                <a:lumMod val="65000"/>
              </a:schemeClr>
            </a:solidFill>
          </a:ln>
        </p:spPr>
      </p:pic>
      <p:pic>
        <p:nvPicPr>
          <p:cNvPr id="5" name="図 4">
            <a:extLst>
              <a:ext uri="{FF2B5EF4-FFF2-40B4-BE49-F238E27FC236}">
                <a16:creationId xmlns:a16="http://schemas.microsoft.com/office/drawing/2014/main" id="{926AE999-D000-56D9-A328-E329B8E42FE8}"/>
              </a:ext>
            </a:extLst>
          </p:cNvPr>
          <p:cNvPicPr>
            <a:picLocks noChangeAspect="1"/>
          </p:cNvPicPr>
          <p:nvPr/>
        </p:nvPicPr>
        <p:blipFill>
          <a:blip r:embed="rId6"/>
          <a:stretch>
            <a:fillRect/>
          </a:stretch>
        </p:blipFill>
        <p:spPr>
          <a:xfrm>
            <a:off x="1123860" y="1520557"/>
            <a:ext cx="1329459" cy="2019071"/>
          </a:xfrm>
          <a:prstGeom prst="rect">
            <a:avLst/>
          </a:prstGeom>
          <a:ln>
            <a:solidFill>
              <a:schemeClr val="bg1">
                <a:lumMod val="65000"/>
              </a:schemeClr>
            </a:solidFill>
          </a:ln>
        </p:spPr>
      </p:pic>
      <p:sp>
        <p:nvSpPr>
          <p:cNvPr id="8" name="正方形/長方形 7">
            <a:extLst>
              <a:ext uri="{FF2B5EF4-FFF2-40B4-BE49-F238E27FC236}">
                <a16:creationId xmlns:a16="http://schemas.microsoft.com/office/drawing/2014/main" id="{9E89A9E8-8D01-B7E4-A9AF-64F514188E62}"/>
              </a:ext>
            </a:extLst>
          </p:cNvPr>
          <p:cNvSpPr/>
          <p:nvPr/>
        </p:nvSpPr>
        <p:spPr>
          <a:xfrm>
            <a:off x="1127127" y="2889402"/>
            <a:ext cx="1016988" cy="14075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E5871E08-48ED-1AB0-AFFF-02E9FFBA1321}"/>
              </a:ext>
            </a:extLst>
          </p:cNvPr>
          <p:cNvSpPr txBox="1"/>
          <p:nvPr/>
        </p:nvSpPr>
        <p:spPr>
          <a:xfrm>
            <a:off x="805415" y="2832354"/>
            <a:ext cx="420789"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⑥</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pic>
        <p:nvPicPr>
          <p:cNvPr id="25" name="図 24">
            <a:extLst>
              <a:ext uri="{FF2B5EF4-FFF2-40B4-BE49-F238E27FC236}">
                <a16:creationId xmlns:a16="http://schemas.microsoft.com/office/drawing/2014/main" id="{6DD89A4F-F64F-EBBB-0984-7790A5483518}"/>
              </a:ext>
            </a:extLst>
          </p:cNvPr>
          <p:cNvPicPr>
            <a:picLocks noChangeAspect="1"/>
          </p:cNvPicPr>
          <p:nvPr/>
        </p:nvPicPr>
        <p:blipFill rotWithShape="1">
          <a:blip r:embed="rId7"/>
          <a:srcRect r="38899"/>
          <a:stretch/>
        </p:blipFill>
        <p:spPr>
          <a:xfrm>
            <a:off x="161151" y="3748607"/>
            <a:ext cx="2027304" cy="2047529"/>
          </a:xfrm>
          <a:prstGeom prst="rect">
            <a:avLst/>
          </a:prstGeom>
          <a:ln>
            <a:solidFill>
              <a:schemeClr val="bg1">
                <a:lumMod val="65000"/>
              </a:schemeClr>
            </a:solidFill>
          </a:ln>
        </p:spPr>
      </p:pic>
      <p:sp>
        <p:nvSpPr>
          <p:cNvPr id="26" name="正方形/長方形 25">
            <a:extLst>
              <a:ext uri="{FF2B5EF4-FFF2-40B4-BE49-F238E27FC236}">
                <a16:creationId xmlns:a16="http://schemas.microsoft.com/office/drawing/2014/main" id="{E8F25056-78CA-06D6-0341-9E76F5C7BDE6}"/>
              </a:ext>
            </a:extLst>
          </p:cNvPr>
          <p:cNvSpPr/>
          <p:nvPr/>
        </p:nvSpPr>
        <p:spPr>
          <a:xfrm>
            <a:off x="228202" y="4470893"/>
            <a:ext cx="374927" cy="10072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A8AEA9E-2E43-03FD-E957-CF4DF2771437}"/>
              </a:ext>
            </a:extLst>
          </p:cNvPr>
          <p:cNvSpPr/>
          <p:nvPr/>
        </p:nvSpPr>
        <p:spPr>
          <a:xfrm>
            <a:off x="228202" y="4370173"/>
            <a:ext cx="374927" cy="10072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a:extLst>
              <a:ext uri="{FF2B5EF4-FFF2-40B4-BE49-F238E27FC236}">
                <a16:creationId xmlns:a16="http://schemas.microsoft.com/office/drawing/2014/main" id="{D6E7B4F9-8E31-9135-E0B0-2A18C6BE71C2}"/>
              </a:ext>
            </a:extLst>
          </p:cNvPr>
          <p:cNvCxnSpPr>
            <a:cxnSpLocks/>
          </p:cNvCxnSpPr>
          <p:nvPr/>
        </p:nvCxnSpPr>
        <p:spPr>
          <a:xfrm flipV="1">
            <a:off x="437505" y="4296945"/>
            <a:ext cx="174424" cy="74092"/>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41C23B43-1A0D-B13C-344E-282437310E34}"/>
              </a:ext>
            </a:extLst>
          </p:cNvPr>
          <p:cNvCxnSpPr>
            <a:cxnSpLocks/>
          </p:cNvCxnSpPr>
          <p:nvPr/>
        </p:nvCxnSpPr>
        <p:spPr>
          <a:xfrm>
            <a:off x="524717" y="4591331"/>
            <a:ext cx="135990" cy="71705"/>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4" name="図 33">
            <a:extLst>
              <a:ext uri="{FF2B5EF4-FFF2-40B4-BE49-F238E27FC236}">
                <a16:creationId xmlns:a16="http://schemas.microsoft.com/office/drawing/2014/main" id="{C84D96B4-1291-E093-2290-2B6A5414320D}"/>
              </a:ext>
            </a:extLst>
          </p:cNvPr>
          <p:cNvPicPr>
            <a:picLocks noChangeAspect="1"/>
          </p:cNvPicPr>
          <p:nvPr/>
        </p:nvPicPr>
        <p:blipFill rotWithShape="1">
          <a:blip r:embed="rId7"/>
          <a:srcRect r="24445"/>
          <a:stretch/>
        </p:blipFill>
        <p:spPr>
          <a:xfrm>
            <a:off x="2242868" y="3859603"/>
            <a:ext cx="2314694" cy="1890565"/>
          </a:xfrm>
          <a:prstGeom prst="rect">
            <a:avLst/>
          </a:prstGeom>
          <a:ln>
            <a:solidFill>
              <a:schemeClr val="bg1">
                <a:lumMod val="65000"/>
              </a:schemeClr>
            </a:solidFill>
          </a:ln>
        </p:spPr>
      </p:pic>
      <p:pic>
        <p:nvPicPr>
          <p:cNvPr id="36" name="図 35">
            <a:extLst>
              <a:ext uri="{FF2B5EF4-FFF2-40B4-BE49-F238E27FC236}">
                <a16:creationId xmlns:a16="http://schemas.microsoft.com/office/drawing/2014/main" id="{C79C9BD8-E72F-0684-9FE7-DA5B774918BD}"/>
              </a:ext>
            </a:extLst>
          </p:cNvPr>
          <p:cNvPicPr>
            <a:picLocks noChangeAspect="1"/>
          </p:cNvPicPr>
          <p:nvPr/>
        </p:nvPicPr>
        <p:blipFill rotWithShape="1">
          <a:blip r:embed="rId8"/>
          <a:srcRect l="24468" t="6662" r="21068" b="16406"/>
          <a:stretch/>
        </p:blipFill>
        <p:spPr>
          <a:xfrm>
            <a:off x="3108308" y="4186313"/>
            <a:ext cx="1341540" cy="1296144"/>
          </a:xfrm>
          <a:prstGeom prst="rect">
            <a:avLst/>
          </a:prstGeom>
          <a:ln>
            <a:solidFill>
              <a:schemeClr val="bg1">
                <a:lumMod val="65000"/>
              </a:schemeClr>
            </a:solidFill>
          </a:ln>
        </p:spPr>
      </p:pic>
      <p:sp>
        <p:nvSpPr>
          <p:cNvPr id="41" name="テキスト ボックス 40">
            <a:extLst>
              <a:ext uri="{FF2B5EF4-FFF2-40B4-BE49-F238E27FC236}">
                <a16:creationId xmlns:a16="http://schemas.microsoft.com/office/drawing/2014/main" id="{30AD5B78-9253-6A3D-64B6-2262FAC69DB4}"/>
              </a:ext>
            </a:extLst>
          </p:cNvPr>
          <p:cNvSpPr txBox="1"/>
          <p:nvPr/>
        </p:nvSpPr>
        <p:spPr>
          <a:xfrm>
            <a:off x="2396601" y="4067138"/>
            <a:ext cx="420789"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⑩</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47" name="正方形/長方形 46">
            <a:extLst>
              <a:ext uri="{FF2B5EF4-FFF2-40B4-BE49-F238E27FC236}">
                <a16:creationId xmlns:a16="http://schemas.microsoft.com/office/drawing/2014/main" id="{F7070D49-622A-04B8-8A33-05B6A522A8A1}"/>
              </a:ext>
            </a:extLst>
          </p:cNvPr>
          <p:cNvSpPr/>
          <p:nvPr/>
        </p:nvSpPr>
        <p:spPr>
          <a:xfrm>
            <a:off x="2660616" y="4156369"/>
            <a:ext cx="252148" cy="13324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 name="図 50">
            <a:extLst>
              <a:ext uri="{FF2B5EF4-FFF2-40B4-BE49-F238E27FC236}">
                <a16:creationId xmlns:a16="http://schemas.microsoft.com/office/drawing/2014/main" id="{E9C017C8-6CF1-6220-045C-7CDF24AB53C1}"/>
              </a:ext>
            </a:extLst>
          </p:cNvPr>
          <p:cNvPicPr>
            <a:picLocks noChangeAspect="1"/>
          </p:cNvPicPr>
          <p:nvPr/>
        </p:nvPicPr>
        <p:blipFill>
          <a:blip r:embed="rId9"/>
          <a:stretch>
            <a:fillRect/>
          </a:stretch>
        </p:blipFill>
        <p:spPr>
          <a:xfrm>
            <a:off x="5855798" y="4388789"/>
            <a:ext cx="947254" cy="779016"/>
          </a:xfrm>
          <a:prstGeom prst="rect">
            <a:avLst/>
          </a:prstGeom>
        </p:spPr>
      </p:pic>
      <p:sp>
        <p:nvSpPr>
          <p:cNvPr id="53" name="正方形/長方形 52">
            <a:extLst>
              <a:ext uri="{FF2B5EF4-FFF2-40B4-BE49-F238E27FC236}">
                <a16:creationId xmlns:a16="http://schemas.microsoft.com/office/drawing/2014/main" id="{85DCA836-3619-7F01-FA1F-DE87289C80E9}"/>
              </a:ext>
            </a:extLst>
          </p:cNvPr>
          <p:cNvSpPr/>
          <p:nvPr/>
        </p:nvSpPr>
        <p:spPr>
          <a:xfrm>
            <a:off x="6414401" y="4191535"/>
            <a:ext cx="185313" cy="13324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46F42057-DFA3-CAD1-EF92-489627153ED7}"/>
              </a:ext>
            </a:extLst>
          </p:cNvPr>
          <p:cNvSpPr/>
          <p:nvPr/>
        </p:nvSpPr>
        <p:spPr>
          <a:xfrm>
            <a:off x="5837038" y="4978027"/>
            <a:ext cx="957578" cy="18508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A444E60E-C384-9746-4001-A6DE58E9AF69}"/>
              </a:ext>
            </a:extLst>
          </p:cNvPr>
          <p:cNvSpPr txBox="1"/>
          <p:nvPr/>
        </p:nvSpPr>
        <p:spPr>
          <a:xfrm>
            <a:off x="6576130" y="4134626"/>
            <a:ext cx="309254"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⑪</a:t>
            </a:r>
          </a:p>
        </p:txBody>
      </p:sp>
      <p:sp>
        <p:nvSpPr>
          <p:cNvPr id="58" name="テキスト ボックス 57">
            <a:extLst>
              <a:ext uri="{FF2B5EF4-FFF2-40B4-BE49-F238E27FC236}">
                <a16:creationId xmlns:a16="http://schemas.microsoft.com/office/drawing/2014/main" id="{72D7543F-4036-4D67-CB55-F66B77C5DE71}"/>
              </a:ext>
            </a:extLst>
          </p:cNvPr>
          <p:cNvSpPr txBox="1"/>
          <p:nvPr/>
        </p:nvSpPr>
        <p:spPr>
          <a:xfrm>
            <a:off x="-10533" y="4098273"/>
            <a:ext cx="309254"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⑨</a:t>
            </a:r>
          </a:p>
        </p:txBody>
      </p:sp>
    </p:spTree>
    <p:extLst>
      <p:ext uri="{BB962C8B-B14F-4D97-AF65-F5344CB8AC3E}">
        <p14:creationId xmlns:p14="http://schemas.microsoft.com/office/powerpoint/2010/main" val="3162502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図 42">
            <a:extLst>
              <a:ext uri="{FF2B5EF4-FFF2-40B4-BE49-F238E27FC236}">
                <a16:creationId xmlns:a16="http://schemas.microsoft.com/office/drawing/2014/main" id="{D44D95B5-3B25-BF06-E550-F6512C72514E}"/>
              </a:ext>
            </a:extLst>
          </p:cNvPr>
          <p:cNvPicPr>
            <a:picLocks noChangeAspect="1"/>
          </p:cNvPicPr>
          <p:nvPr/>
        </p:nvPicPr>
        <p:blipFill>
          <a:blip r:embed="rId2"/>
          <a:stretch>
            <a:fillRect/>
          </a:stretch>
        </p:blipFill>
        <p:spPr>
          <a:xfrm>
            <a:off x="3388217" y="4067944"/>
            <a:ext cx="3344914" cy="1978194"/>
          </a:xfrm>
          <a:prstGeom prst="rect">
            <a:avLst/>
          </a:prstGeom>
          <a:ln>
            <a:solidFill>
              <a:schemeClr val="bg1">
                <a:lumMod val="75000"/>
              </a:schemeClr>
            </a:solidFill>
          </a:ln>
        </p:spPr>
      </p:pic>
      <p:pic>
        <p:nvPicPr>
          <p:cNvPr id="30" name="図 29">
            <a:extLst>
              <a:ext uri="{FF2B5EF4-FFF2-40B4-BE49-F238E27FC236}">
                <a16:creationId xmlns:a16="http://schemas.microsoft.com/office/drawing/2014/main" id="{BCBF084C-4B06-7DED-6D71-940A87E4F880}"/>
              </a:ext>
            </a:extLst>
          </p:cNvPr>
          <p:cNvPicPr>
            <a:picLocks noChangeAspect="1"/>
          </p:cNvPicPr>
          <p:nvPr/>
        </p:nvPicPr>
        <p:blipFill rotWithShape="1">
          <a:blip r:embed="rId3"/>
          <a:srcRect b="16952"/>
          <a:stretch/>
        </p:blipFill>
        <p:spPr>
          <a:xfrm>
            <a:off x="82844" y="1393358"/>
            <a:ext cx="3202140" cy="2242121"/>
          </a:xfrm>
          <a:prstGeom prst="rect">
            <a:avLst/>
          </a:prstGeom>
          <a:ln>
            <a:solidFill>
              <a:schemeClr val="bg1">
                <a:lumMod val="75000"/>
              </a:schemeClr>
            </a:solidFill>
          </a:ln>
        </p:spPr>
      </p:pic>
      <p:sp>
        <p:nvSpPr>
          <p:cNvPr id="8" name="正方形/長方形 7">
            <a:extLst>
              <a:ext uri="{FF2B5EF4-FFF2-40B4-BE49-F238E27FC236}">
                <a16:creationId xmlns:a16="http://schemas.microsoft.com/office/drawing/2014/main" id="{9E89A9E8-8D01-B7E4-A9AF-64F514188E62}"/>
              </a:ext>
            </a:extLst>
          </p:cNvPr>
          <p:cNvSpPr/>
          <p:nvPr/>
        </p:nvSpPr>
        <p:spPr>
          <a:xfrm>
            <a:off x="723729" y="1431660"/>
            <a:ext cx="420789" cy="23117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 1"/>
          <p:cNvSpPr>
            <a:spLocks noGrp="1"/>
          </p:cNvSpPr>
          <p:nvPr>
            <p:ph type="sldNum" sz="quarter" idx="12"/>
          </p:nvPr>
        </p:nvSpPr>
        <p:spPr/>
        <p:txBody>
          <a:bodyPr/>
          <a:lstStyle/>
          <a:p>
            <a:fld id="{6B65D81E-1C54-4341-B02B-FCAEC532A474}" type="slidenum">
              <a:rPr kumimoji="1" lang="ja-JP" altLang="en-US" smtClean="0"/>
              <a:pPr/>
              <a:t>9</a:t>
            </a:fld>
            <a:endParaRPr kumimoji="1" lang="ja-JP" altLang="en-US" dirty="0"/>
          </a:p>
        </p:txBody>
      </p:sp>
      <p:sp>
        <p:nvSpPr>
          <p:cNvPr id="3" name="正方形/長方形 2"/>
          <p:cNvSpPr/>
          <p:nvPr/>
        </p:nvSpPr>
        <p:spPr>
          <a:xfrm>
            <a:off x="116632" y="611560"/>
            <a:ext cx="6624736" cy="360040"/>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latin typeface="メイリオ" pitchFamily="50" charset="-128"/>
                <a:ea typeface="メイリオ" pitchFamily="50" charset="-128"/>
                <a:cs typeface="メイリオ" pitchFamily="50" charset="-128"/>
              </a:rPr>
              <a:t>タレントボックス　→　ドリルダウン</a:t>
            </a:r>
            <a:endParaRPr kumimoji="1" lang="ja-JP" altLang="en-US" sz="1600" b="1" dirty="0">
              <a:latin typeface="メイリオ" pitchFamily="50" charset="-128"/>
              <a:ea typeface="メイリオ" pitchFamily="50" charset="-128"/>
              <a:cs typeface="メイリオ" pitchFamily="50" charset="-128"/>
            </a:endParaRPr>
          </a:p>
        </p:txBody>
      </p:sp>
      <p:sp>
        <p:nvSpPr>
          <p:cNvPr id="6" name="角丸四角形 5"/>
          <p:cNvSpPr/>
          <p:nvPr/>
        </p:nvSpPr>
        <p:spPr>
          <a:xfrm>
            <a:off x="222610" y="6261346"/>
            <a:ext cx="1872208" cy="360040"/>
          </a:xfrm>
          <a:prstGeom prst="round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itchFamily="50" charset="-128"/>
                <a:ea typeface="メイリオ" pitchFamily="50" charset="-128"/>
                <a:cs typeface="メイリオ" pitchFamily="50" charset="-128"/>
              </a:rPr>
              <a:t>説明シナリオ</a:t>
            </a:r>
          </a:p>
        </p:txBody>
      </p:sp>
      <p:sp>
        <p:nvSpPr>
          <p:cNvPr id="22" name="テキスト ボックス 21"/>
          <p:cNvSpPr txBox="1"/>
          <p:nvPr/>
        </p:nvSpPr>
        <p:spPr>
          <a:xfrm>
            <a:off x="116632" y="6685200"/>
            <a:ext cx="6658524" cy="1631216"/>
          </a:xfrm>
          <a:prstGeom prst="rect">
            <a:avLst/>
          </a:prstGeom>
          <a:noFill/>
        </p:spPr>
        <p:txBody>
          <a:bodyPr wrap="square" rtlCol="0">
            <a:spAutoFit/>
          </a:bodyPr>
          <a:lstStyle/>
          <a:p>
            <a:r>
              <a:rPr lang="en-US" altLang="ja-JP" sz="1200" dirty="0">
                <a:latin typeface="メイリオ" pitchFamily="50" charset="-128"/>
                <a:ea typeface="メイリオ" pitchFamily="50" charset="-128"/>
                <a:cs typeface="メイリオ" pitchFamily="50" charset="-128"/>
              </a:rPr>
              <a:t>8. </a:t>
            </a:r>
            <a:r>
              <a:rPr lang="ja-JP" altLang="en-US" sz="1200" dirty="0">
                <a:latin typeface="メイリオ" pitchFamily="50" charset="-128"/>
                <a:ea typeface="メイリオ" pitchFamily="50" charset="-128"/>
                <a:cs typeface="メイリオ" pitchFamily="50" charset="-128"/>
              </a:rPr>
              <a:t>最後に比較タブを見ていきますと、今度は従業員情報が横に並んでいます。気になる従業員さんを左と右に固定し、見比べることもできます</a:t>
            </a:r>
            <a:endParaRPr lang="en-US" altLang="ja-JP" sz="1200" dirty="0">
              <a:latin typeface="メイリオ" pitchFamily="50" charset="-128"/>
              <a:ea typeface="メイリオ" pitchFamily="50" charset="-128"/>
              <a:cs typeface="メイリオ" pitchFamily="50" charset="-128"/>
            </a:endParaRPr>
          </a:p>
          <a:p>
            <a:r>
              <a:rPr kumimoji="1" lang="ja-JP" altLang="en-US" sz="1000" dirty="0">
                <a:solidFill>
                  <a:srgbClr val="00B050"/>
                </a:solidFill>
                <a:latin typeface="メイリオ" pitchFamily="50" charset="-128"/>
                <a:ea typeface="メイリオ" pitchFamily="50" charset="-128"/>
                <a:cs typeface="メイリオ" pitchFamily="50" charset="-128"/>
              </a:rPr>
              <a:t>★</a:t>
            </a:r>
            <a:r>
              <a:rPr lang="ja-JP" altLang="en-US" sz="1000" dirty="0">
                <a:solidFill>
                  <a:srgbClr val="00B05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⑫</a:t>
            </a:r>
            <a:r>
              <a:rPr lang="ja-JP" altLang="en-US" sz="1000" dirty="0">
                <a:solidFill>
                  <a:srgbClr val="00B050"/>
                </a:solidFill>
                <a:latin typeface="メイリオ" pitchFamily="50" charset="-128"/>
                <a:ea typeface="メイリオ" pitchFamily="50" charset="-128"/>
                <a:cs typeface="メイリオ" pitchFamily="50" charset="-128"/>
              </a:rPr>
              <a:t>比較タブを選択。適当な人を</a:t>
            </a:r>
            <a:r>
              <a:rPr lang="en-US" altLang="ja-JP" sz="1000" dirty="0">
                <a:solidFill>
                  <a:srgbClr val="00B050"/>
                </a:solidFill>
                <a:latin typeface="メイリオ" pitchFamily="50" charset="-128"/>
                <a:ea typeface="メイリオ" pitchFamily="50" charset="-128"/>
                <a:cs typeface="メイリオ" pitchFamily="50" charset="-128"/>
              </a:rPr>
              <a:t>2</a:t>
            </a:r>
            <a:r>
              <a:rPr lang="ja-JP" altLang="en-US" sz="1000" dirty="0">
                <a:solidFill>
                  <a:srgbClr val="00B050"/>
                </a:solidFill>
                <a:latin typeface="メイリオ" pitchFamily="50" charset="-128"/>
                <a:ea typeface="メイリオ" pitchFamily="50" charset="-128"/>
                <a:cs typeface="メイリオ" pitchFamily="50" charset="-128"/>
              </a:rPr>
              <a:t>人選びピンマークをクリック後、それぞれ </a:t>
            </a:r>
            <a:r>
              <a:rPr lang="ja-JP" altLang="en-US" sz="1000" dirty="0">
                <a:solidFill>
                  <a:srgbClr val="FF0000"/>
                </a:solidFill>
                <a:latin typeface="メイリオ" pitchFamily="50" charset="-128"/>
                <a:ea typeface="メイリオ" pitchFamily="50" charset="-128"/>
                <a:cs typeface="メイリオ" pitchFamily="50" charset="-128"/>
              </a:rPr>
              <a:t>⑬</a:t>
            </a:r>
            <a:r>
              <a:rPr lang="ja-JP" altLang="en-US" sz="1000" dirty="0">
                <a:solidFill>
                  <a:srgbClr val="00B050"/>
                </a:solidFill>
                <a:latin typeface="メイリオ" pitchFamily="50" charset="-128"/>
                <a:ea typeface="メイリオ" pitchFamily="50" charset="-128"/>
                <a:cs typeface="メイリオ" pitchFamily="50" charset="-128"/>
              </a:rPr>
              <a:t>左に固定、右に固定 を</a:t>
            </a:r>
            <a:endParaRPr lang="en-US" altLang="ja-JP" sz="1000" dirty="0">
              <a:solidFill>
                <a:srgbClr val="00B050"/>
              </a:solidFill>
              <a:latin typeface="メイリオ" pitchFamily="50" charset="-128"/>
              <a:ea typeface="メイリオ" pitchFamily="50" charset="-128"/>
              <a:cs typeface="メイリオ" pitchFamily="50" charset="-128"/>
            </a:endParaRPr>
          </a:p>
          <a:p>
            <a:r>
              <a:rPr lang="ja-JP" altLang="en-US" sz="1000" dirty="0">
                <a:solidFill>
                  <a:srgbClr val="00B050"/>
                </a:solidFill>
                <a:latin typeface="メイリオ" pitchFamily="50" charset="-128"/>
                <a:ea typeface="メイリオ" pitchFamily="50" charset="-128"/>
                <a:cs typeface="メイリオ" pitchFamily="50" charset="-128"/>
              </a:rPr>
              <a:t>クリックする</a:t>
            </a:r>
            <a:endParaRPr lang="en-US" altLang="ja-JP" sz="1000" dirty="0">
              <a:solidFill>
                <a:srgbClr val="00B05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9.</a:t>
            </a:r>
            <a:r>
              <a:rPr lang="ja-JP" altLang="en-US" sz="1200" dirty="0">
                <a:latin typeface="メイリオ" pitchFamily="50" charset="-128"/>
                <a:ea typeface="メイリオ" pitchFamily="50" charset="-128"/>
                <a:cs typeface="メイリオ" pitchFamily="50" charset="-128"/>
              </a:rPr>
              <a:t>気になる従業員さんがいたらダブルクリックします。すると、最初にご覧いただいた</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従業員情報を確認する画面までドリルダウンします</a:t>
            </a:r>
            <a:endParaRPr lang="en-US" altLang="ja-JP" sz="1200" dirty="0">
              <a:latin typeface="メイリオ" pitchFamily="50" charset="-128"/>
              <a:ea typeface="メイリオ" pitchFamily="50" charset="-128"/>
              <a:cs typeface="メイリオ" pitchFamily="50" charset="-128"/>
            </a:endParaRPr>
          </a:p>
          <a:p>
            <a:r>
              <a:rPr lang="ja-JP" altLang="en-US" sz="1000" dirty="0">
                <a:solidFill>
                  <a:srgbClr val="00B05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⑭</a:t>
            </a:r>
            <a:r>
              <a:rPr lang="ja-JP" altLang="en-US" sz="1000" dirty="0">
                <a:solidFill>
                  <a:srgbClr val="00B050"/>
                </a:solidFill>
                <a:latin typeface="メイリオ" pitchFamily="50" charset="-128"/>
                <a:ea typeface="メイリオ" pitchFamily="50" charset="-128"/>
                <a:cs typeface="メイリオ" pitchFamily="50" charset="-128"/>
              </a:rPr>
              <a:t>横にスクロールし、固定されていることを確認いただいたら、</a:t>
            </a:r>
            <a:r>
              <a:rPr lang="ja-JP" altLang="en-US" sz="1000" dirty="0">
                <a:solidFill>
                  <a:srgbClr val="FF0000"/>
                </a:solidFill>
                <a:latin typeface="メイリオ" pitchFamily="50" charset="-128"/>
                <a:ea typeface="メイリオ" pitchFamily="50" charset="-128"/>
                <a:cs typeface="メイリオ" pitchFamily="50" charset="-128"/>
              </a:rPr>
              <a:t>⑮</a:t>
            </a:r>
            <a:r>
              <a:rPr lang="ja-JP" altLang="en-US" sz="1000" dirty="0">
                <a:solidFill>
                  <a:srgbClr val="00B050"/>
                </a:solidFill>
                <a:latin typeface="メイリオ" pitchFamily="50" charset="-128"/>
                <a:ea typeface="メイリオ" pitchFamily="50" charset="-128"/>
                <a:cs typeface="メイリオ" pitchFamily="50" charset="-128"/>
              </a:rPr>
              <a:t>適当な人をダブルクリック</a:t>
            </a:r>
            <a:endParaRPr lang="en-US" altLang="ja-JP" sz="1000" dirty="0">
              <a:solidFill>
                <a:srgbClr val="00B050"/>
              </a:solidFill>
              <a:latin typeface="メイリオ" pitchFamily="50" charset="-128"/>
              <a:ea typeface="メイリオ" pitchFamily="50" charset="-128"/>
              <a:cs typeface="メイリオ" pitchFamily="50" charset="-128"/>
            </a:endParaRPr>
          </a:p>
          <a:p>
            <a:r>
              <a:rPr lang="en-US" altLang="ja-JP" sz="1200" dirty="0">
                <a:latin typeface="メイリオ" pitchFamily="50" charset="-128"/>
                <a:ea typeface="メイリオ" pitchFamily="50" charset="-128"/>
                <a:cs typeface="メイリオ" pitchFamily="50" charset="-128"/>
              </a:rPr>
              <a:t>10.</a:t>
            </a:r>
            <a:r>
              <a:rPr lang="ja-JP" altLang="en-US" sz="1200" dirty="0">
                <a:latin typeface="メイリオ" pitchFamily="50" charset="-128"/>
                <a:ea typeface="メイリオ" pitchFamily="50" charset="-128"/>
                <a:cs typeface="メイリオ" pitchFamily="50" charset="-128"/>
              </a:rPr>
              <a:t>このように気になったらすぐに従業員さんの詳細情報までご確認いただけます</a:t>
            </a:r>
            <a:endParaRPr lang="en-US" altLang="ja-JP" sz="1200" dirty="0">
              <a:latin typeface="メイリオ" pitchFamily="50" charset="-128"/>
              <a:ea typeface="メイリオ" pitchFamily="50" charset="-128"/>
              <a:cs typeface="メイリオ" pitchFamily="50" charset="-128"/>
            </a:endParaRPr>
          </a:p>
          <a:p>
            <a:r>
              <a:rPr lang="ja-JP" altLang="en-US" sz="1000" dirty="0">
                <a:solidFill>
                  <a:srgbClr val="00B050"/>
                </a:solidFill>
                <a:latin typeface="メイリオ" pitchFamily="50" charset="-128"/>
                <a:ea typeface="メイリオ" pitchFamily="50" charset="-128"/>
                <a:cs typeface="メイリオ" pitchFamily="50" charset="-128"/>
              </a:rPr>
              <a:t>★操作･･･</a:t>
            </a:r>
            <a:r>
              <a:rPr lang="ja-JP" altLang="en-US" sz="1000" dirty="0">
                <a:solidFill>
                  <a:srgbClr val="FF0000"/>
                </a:solidFill>
                <a:latin typeface="メイリオ" pitchFamily="50" charset="-128"/>
                <a:ea typeface="メイリオ" pitchFamily="50" charset="-128"/>
                <a:cs typeface="メイリオ" pitchFamily="50" charset="-128"/>
              </a:rPr>
              <a:t>⑯</a:t>
            </a:r>
            <a:r>
              <a:rPr lang="ja-JP" altLang="en-US" sz="1000" dirty="0">
                <a:solidFill>
                  <a:srgbClr val="00B050"/>
                </a:solidFill>
                <a:latin typeface="メイリオ" pitchFamily="50" charset="-128"/>
                <a:ea typeface="メイリオ" pitchFamily="50" charset="-128"/>
                <a:cs typeface="メイリオ" pitchFamily="50" charset="-128"/>
              </a:rPr>
              <a:t>タイムラインなどを開き従業員情報が確認できることを説明する</a:t>
            </a:r>
            <a:endParaRPr lang="en-US" altLang="ja-JP" sz="1000" dirty="0">
              <a:solidFill>
                <a:srgbClr val="00B050"/>
              </a:solidFill>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116632" y="1023863"/>
            <a:ext cx="2407545"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タレントボックス画面</a:t>
            </a:r>
            <a:endParaRPr lang="en-US" altLang="ja-JP" sz="14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2144115" y="6253152"/>
            <a:ext cx="1008112" cy="400110"/>
          </a:xfrm>
          <a:prstGeom prst="rect">
            <a:avLst/>
          </a:prstGeom>
          <a:noFill/>
        </p:spPr>
        <p:txBody>
          <a:bodyPr wrap="square" rtlCol="0">
            <a:spAutoFit/>
          </a:bodyPr>
          <a:lstStyle/>
          <a:p>
            <a:r>
              <a:rPr lang="ja-JP" altLang="en-US" sz="2000" b="1" dirty="0">
                <a:solidFill>
                  <a:srgbClr val="EE7B48"/>
                </a:solidFill>
                <a:latin typeface="メイリオ" pitchFamily="50" charset="-128"/>
                <a:ea typeface="メイリオ" pitchFamily="50" charset="-128"/>
                <a:cs typeface="メイリオ" pitchFamily="50" charset="-128"/>
              </a:rPr>
              <a:t>３</a:t>
            </a:r>
            <a:r>
              <a:rPr lang="en-US" altLang="ja-JP" sz="2000" b="1" dirty="0">
                <a:solidFill>
                  <a:srgbClr val="EE7B48"/>
                </a:solidFill>
                <a:latin typeface="メイリオ" pitchFamily="50" charset="-128"/>
                <a:ea typeface="メイリオ" pitchFamily="50" charset="-128"/>
                <a:cs typeface="メイリオ" pitchFamily="50" charset="-128"/>
              </a:rPr>
              <a:t>/</a:t>
            </a:r>
            <a:r>
              <a:rPr lang="ja-JP" altLang="en-US" sz="2000" b="1" dirty="0">
                <a:solidFill>
                  <a:srgbClr val="EE7B48"/>
                </a:solidFill>
                <a:latin typeface="メイリオ" pitchFamily="50" charset="-128"/>
                <a:ea typeface="メイリオ" pitchFamily="50" charset="-128"/>
                <a:cs typeface="メイリオ" pitchFamily="50" charset="-128"/>
              </a:rPr>
              <a:t>３</a:t>
            </a:r>
            <a:endParaRPr lang="en-US" altLang="ja-JP" sz="2000" b="1" dirty="0">
              <a:solidFill>
                <a:srgbClr val="EE7B48"/>
              </a:solidFill>
              <a:latin typeface="メイリオ" pitchFamily="50" charset="-128"/>
              <a:ea typeface="メイリオ" pitchFamily="50" charset="-128"/>
              <a:cs typeface="メイリオ" pitchFamily="50" charset="-128"/>
            </a:endParaRPr>
          </a:p>
        </p:txBody>
      </p:sp>
      <p:sp>
        <p:nvSpPr>
          <p:cNvPr id="11" name="テキスト ボックス 10">
            <a:extLst>
              <a:ext uri="{FF2B5EF4-FFF2-40B4-BE49-F238E27FC236}">
                <a16:creationId xmlns:a16="http://schemas.microsoft.com/office/drawing/2014/main" id="{E5871E08-48ED-1AB0-AFFF-02E9FFBA1321}"/>
              </a:ext>
            </a:extLst>
          </p:cNvPr>
          <p:cNvSpPr txBox="1"/>
          <p:nvPr/>
        </p:nvSpPr>
        <p:spPr>
          <a:xfrm>
            <a:off x="1104132" y="1429191"/>
            <a:ext cx="420789"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⑫</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EB00693B-CFE8-4897-452F-2DB1BF8AB63E}"/>
              </a:ext>
            </a:extLst>
          </p:cNvPr>
          <p:cNvPicPr>
            <a:picLocks noChangeAspect="1"/>
          </p:cNvPicPr>
          <p:nvPr/>
        </p:nvPicPr>
        <p:blipFill>
          <a:blip r:embed="rId4"/>
          <a:stretch>
            <a:fillRect/>
          </a:stretch>
        </p:blipFill>
        <p:spPr>
          <a:xfrm>
            <a:off x="1666383" y="1782634"/>
            <a:ext cx="466473" cy="393587"/>
          </a:xfrm>
          <a:prstGeom prst="rect">
            <a:avLst/>
          </a:prstGeom>
        </p:spPr>
      </p:pic>
      <p:sp>
        <p:nvSpPr>
          <p:cNvPr id="18" name="テキスト ボックス 17">
            <a:extLst>
              <a:ext uri="{FF2B5EF4-FFF2-40B4-BE49-F238E27FC236}">
                <a16:creationId xmlns:a16="http://schemas.microsoft.com/office/drawing/2014/main" id="{021B542F-95E9-32B7-CBFC-FFFAA1BA0D31}"/>
              </a:ext>
            </a:extLst>
          </p:cNvPr>
          <p:cNvSpPr txBox="1"/>
          <p:nvPr/>
        </p:nvSpPr>
        <p:spPr>
          <a:xfrm>
            <a:off x="1541220" y="1476399"/>
            <a:ext cx="420789"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⑬</a:t>
            </a:r>
          </a:p>
        </p:txBody>
      </p:sp>
      <p:pic>
        <p:nvPicPr>
          <p:cNvPr id="33" name="図 32">
            <a:extLst>
              <a:ext uri="{FF2B5EF4-FFF2-40B4-BE49-F238E27FC236}">
                <a16:creationId xmlns:a16="http://schemas.microsoft.com/office/drawing/2014/main" id="{79452D7F-8C6A-1B6E-5368-9FEF4A8AC28E}"/>
              </a:ext>
            </a:extLst>
          </p:cNvPr>
          <p:cNvPicPr>
            <a:picLocks noChangeAspect="1"/>
          </p:cNvPicPr>
          <p:nvPr/>
        </p:nvPicPr>
        <p:blipFill>
          <a:blip r:embed="rId5"/>
          <a:stretch>
            <a:fillRect/>
          </a:stretch>
        </p:blipFill>
        <p:spPr>
          <a:xfrm>
            <a:off x="3376928" y="1507719"/>
            <a:ext cx="3364440" cy="2098105"/>
          </a:xfrm>
          <a:prstGeom prst="rect">
            <a:avLst/>
          </a:prstGeom>
          <a:ln>
            <a:solidFill>
              <a:schemeClr val="bg1">
                <a:lumMod val="75000"/>
              </a:schemeClr>
            </a:solidFill>
          </a:ln>
        </p:spPr>
      </p:pic>
      <p:sp>
        <p:nvSpPr>
          <p:cNvPr id="17" name="正方形/長方形 16">
            <a:extLst>
              <a:ext uri="{FF2B5EF4-FFF2-40B4-BE49-F238E27FC236}">
                <a16:creationId xmlns:a16="http://schemas.microsoft.com/office/drawing/2014/main" id="{D6E22327-A2F2-2BD3-3C4A-66753DD7029B}"/>
              </a:ext>
            </a:extLst>
          </p:cNvPr>
          <p:cNvSpPr/>
          <p:nvPr/>
        </p:nvSpPr>
        <p:spPr>
          <a:xfrm>
            <a:off x="1676599" y="1708430"/>
            <a:ext cx="443177" cy="483137"/>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96660E66-0AC4-E60C-F3A4-CD9052BB3F4E}"/>
              </a:ext>
            </a:extLst>
          </p:cNvPr>
          <p:cNvSpPr/>
          <p:nvPr/>
        </p:nvSpPr>
        <p:spPr>
          <a:xfrm>
            <a:off x="3388217" y="3430072"/>
            <a:ext cx="443177" cy="205407"/>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421B6C3E-BC30-54EA-C452-8CBF3D1709D8}"/>
              </a:ext>
            </a:extLst>
          </p:cNvPr>
          <p:cNvSpPr txBox="1"/>
          <p:nvPr/>
        </p:nvSpPr>
        <p:spPr>
          <a:xfrm>
            <a:off x="3831394" y="3430072"/>
            <a:ext cx="420789"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⑭</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2A5C71F2-AFA7-1CF4-B9B3-4D0F617C7E26}"/>
              </a:ext>
            </a:extLst>
          </p:cNvPr>
          <p:cNvSpPr/>
          <p:nvPr/>
        </p:nvSpPr>
        <p:spPr>
          <a:xfrm>
            <a:off x="5958839" y="1776792"/>
            <a:ext cx="350481" cy="182903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矢印コネクタ 43">
            <a:extLst>
              <a:ext uri="{FF2B5EF4-FFF2-40B4-BE49-F238E27FC236}">
                <a16:creationId xmlns:a16="http://schemas.microsoft.com/office/drawing/2014/main" id="{880C004E-7280-B62E-211C-8806009D4492}"/>
              </a:ext>
            </a:extLst>
          </p:cNvPr>
          <p:cNvCxnSpPr>
            <a:cxnSpLocks/>
          </p:cNvCxnSpPr>
          <p:nvPr/>
        </p:nvCxnSpPr>
        <p:spPr>
          <a:xfrm>
            <a:off x="6165304" y="3594935"/>
            <a:ext cx="0" cy="583047"/>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7591AB1F-83D5-D7D7-3D89-CF2707E8DA7C}"/>
              </a:ext>
            </a:extLst>
          </p:cNvPr>
          <p:cNvSpPr txBox="1"/>
          <p:nvPr/>
        </p:nvSpPr>
        <p:spPr>
          <a:xfrm>
            <a:off x="5823882" y="1514351"/>
            <a:ext cx="420789"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⑮</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2654F092-DC08-CDDE-D26A-C389D5AC6758}"/>
              </a:ext>
            </a:extLst>
          </p:cNvPr>
          <p:cNvSpPr txBox="1"/>
          <p:nvPr/>
        </p:nvSpPr>
        <p:spPr>
          <a:xfrm>
            <a:off x="5678441" y="4170749"/>
            <a:ext cx="420789"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⑯</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60" name="正方形/長方形 59">
            <a:extLst>
              <a:ext uri="{FF2B5EF4-FFF2-40B4-BE49-F238E27FC236}">
                <a16:creationId xmlns:a16="http://schemas.microsoft.com/office/drawing/2014/main" id="{10AF8CD2-D38B-7E8C-D70E-B62F6064448A}"/>
              </a:ext>
            </a:extLst>
          </p:cNvPr>
          <p:cNvSpPr/>
          <p:nvPr/>
        </p:nvSpPr>
        <p:spPr>
          <a:xfrm>
            <a:off x="5934927" y="4121453"/>
            <a:ext cx="144013" cy="11396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5A76BB85-1F22-A50F-F8AA-AA4270203831}"/>
              </a:ext>
            </a:extLst>
          </p:cNvPr>
          <p:cNvSpPr txBox="1"/>
          <p:nvPr/>
        </p:nvSpPr>
        <p:spPr>
          <a:xfrm>
            <a:off x="3388217" y="3779912"/>
            <a:ext cx="2407545"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個人情報登録画面</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0636585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B53894D17DC7C47BE63F9D1750C23E3" ma:contentTypeVersion="16" ma:contentTypeDescription="新しいドキュメントを作成します。" ma:contentTypeScope="" ma:versionID="4c35edf87c02789b171ce810a721c917">
  <xsd:schema xmlns:xsd="http://www.w3.org/2001/XMLSchema" xmlns:xs="http://www.w3.org/2001/XMLSchema" xmlns:p="http://schemas.microsoft.com/office/2006/metadata/properties" xmlns:ns2="5390fd7e-3ae6-4c6f-b2b3-e212599418c7" xmlns:ns3="c77ec646-6dad-47dc-8a8f-7ccedac5bce3" targetNamespace="http://schemas.microsoft.com/office/2006/metadata/properties" ma:root="true" ma:fieldsID="41774c6db6d921d399a5151416662aa2" ns2:_="" ns3:_="">
    <xsd:import namespace="5390fd7e-3ae6-4c6f-b2b3-e212599418c7"/>
    <xsd:import namespace="c77ec646-6dad-47dc-8a8f-7ccedac5bc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0fd7e-3ae6-4c6f-b2b3-e212599418c7"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5" nillable="true" ma:displayName="Taxonomy Catch All Column" ma:hidden="true" ma:list="{F04E044B-0321-47DF-93AC-5F65165BAE8E}" ma:internalName="TaxCatchAll" ma:showField="CatchAllData" ma:web="{e2b653b9-dda0-4875-ae0d-da43feb768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7ec646-6dad-47dc-8a8f-7ccedac5bce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139cf6af-007c-4f7d-a604-462adfc6233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7ec646-6dad-47dc-8a8f-7ccedac5bce3">
      <Terms xmlns="http://schemas.microsoft.com/office/infopath/2007/PartnerControls"/>
    </lcf76f155ced4ddcb4097134ff3c332f>
    <TaxCatchAll xmlns="5390fd7e-3ae6-4c6f-b2b3-e212599418c7" xsi:nil="true"/>
  </documentManagement>
</p:properties>
</file>

<file path=customXml/itemProps1.xml><?xml version="1.0" encoding="utf-8"?>
<ds:datastoreItem xmlns:ds="http://schemas.openxmlformats.org/officeDocument/2006/customXml" ds:itemID="{E9B99D07-F3FC-4BE8-A249-3F47339D5814}"/>
</file>

<file path=customXml/itemProps2.xml><?xml version="1.0" encoding="utf-8"?>
<ds:datastoreItem xmlns:ds="http://schemas.openxmlformats.org/officeDocument/2006/customXml" ds:itemID="{DBAF5839-1AE7-4BD2-8F6B-4FC57E2F575D}">
  <ds:schemaRefs>
    <ds:schemaRef ds:uri="http://schemas.microsoft.com/sharepoint/v3/contenttype/forms"/>
  </ds:schemaRefs>
</ds:datastoreItem>
</file>

<file path=customXml/itemProps3.xml><?xml version="1.0" encoding="utf-8"?>
<ds:datastoreItem xmlns:ds="http://schemas.openxmlformats.org/officeDocument/2006/customXml" ds:itemID="{55E60C50-D93C-414E-90C4-9C8F1958E724}">
  <ds:schemaRefs>
    <ds:schemaRef ds:uri="http://schemas.microsoft.com/office/2006/metadata/properties"/>
    <ds:schemaRef ds:uri="http://schemas.microsoft.com/office/infopath/2007/PartnerControls"/>
    <ds:schemaRef ds:uri="c77ec646-6dad-47dc-8a8f-7ccedac5bce3"/>
    <ds:schemaRef ds:uri="5390fd7e-3ae6-4c6f-b2b3-e212599418c7"/>
  </ds:schemaRefs>
</ds:datastoreItem>
</file>

<file path=docProps/app.xml><?xml version="1.0" encoding="utf-8"?>
<Properties xmlns="http://schemas.openxmlformats.org/officeDocument/2006/extended-properties" xmlns:vt="http://schemas.openxmlformats.org/officeDocument/2006/docPropsVTypes">
  <TotalTime>0</TotalTime>
  <Words>3191</Words>
  <Application>Microsoft Office PowerPoint</Application>
  <PresentationFormat>画面に合わせる (4:3)</PresentationFormat>
  <Paragraphs>304</Paragraphs>
  <Slides>15</Slides>
  <Notes>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15</vt:i4>
      </vt:variant>
    </vt:vector>
  </HeadingPairs>
  <TitlesOfParts>
    <vt:vector size="19" baseType="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2014-04-25T08:41:39Z</dcterms:created>
  <dcterms:modified xsi:type="dcterms:W3CDTF">2025-08-19T01:37:26Z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0x0101000B53894D17DC7C47BE63F9D1750C23E3</vt:lpwstr>
  </property>
  <property fmtid="{D5CDD505-2E9C-101B-9397-08002B2CF9AE}" pid="3" name="MediaServiceImageTags">
    <vt:lpwstr/>
  </property>
</Properties>
</file>