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0"/>
  </p:notesMasterIdLst>
  <p:handoutMasterIdLst>
    <p:handoutMasterId r:id="rId21"/>
  </p:handoutMasterIdLst>
  <p:sldIdLst>
    <p:sldId id="363" r:id="rId5"/>
    <p:sldId id="266" r:id="rId6"/>
    <p:sldId id="270" r:id="rId7"/>
    <p:sldId id="301" r:id="rId8"/>
    <p:sldId id="300" r:id="rId9"/>
    <p:sldId id="285" r:id="rId10"/>
    <p:sldId id="294" r:id="rId11"/>
    <p:sldId id="293" r:id="rId12"/>
    <p:sldId id="302" r:id="rId13"/>
    <p:sldId id="390" r:id="rId14"/>
    <p:sldId id="391" r:id="rId15"/>
    <p:sldId id="286" r:id="rId16"/>
    <p:sldId id="303" r:id="rId17"/>
    <p:sldId id="288" r:id="rId18"/>
    <p:sldId id="389" r:id="rId19"/>
  </p:sldIdLst>
  <p:sldSz cx="6858000" cy="9144000" type="screen4x3"/>
  <p:notesSz cx="9866313" cy="6735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EE7B48"/>
    <a:srgbClr val="FF66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B0C352-6225-44DE-B355-8FF3690DC472}" v="2" dt="2026-08-28T04:20:48.33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270" autoAdjust="0"/>
    <p:restoredTop sz="95823" autoAdjust="0"/>
  </p:normalViewPr>
  <p:slideViewPr>
    <p:cSldViewPr>
      <p:cViewPr varScale="1">
        <p:scale>
          <a:sx n="92" d="100"/>
          <a:sy n="92" d="100"/>
        </p:scale>
        <p:origin x="3354" y="90"/>
      </p:cViewPr>
      <p:guideLst>
        <p:guide orient="horz" pos="2880"/>
        <p:guide pos="216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128" d="100"/>
          <a:sy n="128" d="100"/>
        </p:scale>
        <p:origin x="1764" y="1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4276255" cy="33705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 2"/>
          <p:cNvSpPr>
            <a:spLocks noGrp="1"/>
          </p:cNvSpPr>
          <p:nvPr>
            <p:ph type="dt" sz="quarter" idx="1"/>
          </p:nvPr>
        </p:nvSpPr>
        <p:spPr>
          <a:xfrm>
            <a:off x="5587733" y="1"/>
            <a:ext cx="4276254" cy="337059"/>
          </a:xfrm>
          <a:prstGeom prst="rect">
            <a:avLst/>
          </a:prstGeom>
        </p:spPr>
        <p:txBody>
          <a:bodyPr vert="horz" lIns="91440" tIns="45720" rIns="91440" bIns="45720" rtlCol="0"/>
          <a:lstStyle>
            <a:lvl1pPr algn="r">
              <a:defRPr sz="1200"/>
            </a:lvl1pPr>
          </a:lstStyle>
          <a:p>
            <a:r>
              <a:rPr kumimoji="1" lang="en-US" altLang="ja-JP" dirty="0"/>
              <a:t>2014/2/10</a:t>
            </a:r>
            <a:endParaRPr kumimoji="1" lang="ja-JP" altLang="en-US" dirty="0"/>
          </a:p>
        </p:txBody>
      </p:sp>
      <p:sp>
        <p:nvSpPr>
          <p:cNvPr id="4" name="フッター プレースホルダ 3"/>
          <p:cNvSpPr>
            <a:spLocks noGrp="1"/>
          </p:cNvSpPr>
          <p:nvPr>
            <p:ph type="ftr" sz="quarter" idx="2"/>
          </p:nvPr>
        </p:nvSpPr>
        <p:spPr>
          <a:xfrm>
            <a:off x="1" y="6397620"/>
            <a:ext cx="4276255" cy="337059"/>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 4"/>
          <p:cNvSpPr>
            <a:spLocks noGrp="1"/>
          </p:cNvSpPr>
          <p:nvPr>
            <p:ph type="sldNum" sz="quarter" idx="3"/>
          </p:nvPr>
        </p:nvSpPr>
        <p:spPr>
          <a:xfrm>
            <a:off x="5587733" y="6397620"/>
            <a:ext cx="4276254" cy="337059"/>
          </a:xfrm>
          <a:prstGeom prst="rect">
            <a:avLst/>
          </a:prstGeom>
        </p:spPr>
        <p:txBody>
          <a:bodyPr vert="horz" lIns="91440" tIns="45720" rIns="91440" bIns="45720" rtlCol="0" anchor="b"/>
          <a:lstStyle>
            <a:lvl1pPr algn="r">
              <a:defRPr sz="1200"/>
            </a:lvl1pPr>
          </a:lstStyle>
          <a:p>
            <a:fld id="{90DCF449-9CB9-4CD9-BC87-AD42B397E198}" type="slidenum">
              <a:rPr kumimoji="1" lang="ja-JP" altLang="en-US" smtClean="0"/>
              <a:pPr/>
              <a:t>‹#›</a:t>
            </a:fld>
            <a:endParaRPr kumimoji="1" lang="ja-JP"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4276255" cy="33705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 2"/>
          <p:cNvSpPr>
            <a:spLocks noGrp="1"/>
          </p:cNvSpPr>
          <p:nvPr>
            <p:ph type="dt" idx="1"/>
          </p:nvPr>
        </p:nvSpPr>
        <p:spPr>
          <a:xfrm>
            <a:off x="5587733" y="1"/>
            <a:ext cx="4276254" cy="337059"/>
          </a:xfrm>
          <a:prstGeom prst="rect">
            <a:avLst/>
          </a:prstGeom>
        </p:spPr>
        <p:txBody>
          <a:bodyPr vert="horz" lIns="91440" tIns="45720" rIns="91440" bIns="45720" rtlCol="0"/>
          <a:lstStyle>
            <a:lvl1pPr algn="r">
              <a:defRPr sz="1200"/>
            </a:lvl1pPr>
          </a:lstStyle>
          <a:p>
            <a:r>
              <a:rPr kumimoji="1" lang="en-US" altLang="ja-JP" dirty="0"/>
              <a:t>2014/2/10</a:t>
            </a:r>
            <a:endParaRPr kumimoji="1" lang="ja-JP" altLang="en-US" dirty="0"/>
          </a:p>
        </p:txBody>
      </p:sp>
      <p:sp>
        <p:nvSpPr>
          <p:cNvPr id="4" name="スライド イメージ プレースホルダ 3"/>
          <p:cNvSpPr>
            <a:spLocks noGrp="1" noRot="1" noChangeAspect="1"/>
          </p:cNvSpPr>
          <p:nvPr>
            <p:ph type="sldImg" idx="2"/>
          </p:nvPr>
        </p:nvSpPr>
        <p:spPr>
          <a:xfrm>
            <a:off x="3984625" y="504825"/>
            <a:ext cx="1897063" cy="25273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 4"/>
          <p:cNvSpPr>
            <a:spLocks noGrp="1"/>
          </p:cNvSpPr>
          <p:nvPr>
            <p:ph type="body" sz="quarter" idx="3"/>
          </p:nvPr>
        </p:nvSpPr>
        <p:spPr>
          <a:xfrm>
            <a:off x="985934" y="3199352"/>
            <a:ext cx="7894446" cy="3031364"/>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1" y="6397620"/>
            <a:ext cx="4276255" cy="337059"/>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 6"/>
          <p:cNvSpPr>
            <a:spLocks noGrp="1"/>
          </p:cNvSpPr>
          <p:nvPr>
            <p:ph type="sldNum" sz="quarter" idx="5"/>
          </p:nvPr>
        </p:nvSpPr>
        <p:spPr>
          <a:xfrm>
            <a:off x="5587733" y="6397620"/>
            <a:ext cx="4276254" cy="337059"/>
          </a:xfrm>
          <a:prstGeom prst="rect">
            <a:avLst/>
          </a:prstGeom>
        </p:spPr>
        <p:txBody>
          <a:bodyPr vert="horz" lIns="91440" tIns="45720" rIns="91440" bIns="45720" rtlCol="0" anchor="b"/>
          <a:lstStyle>
            <a:lvl1pPr algn="r">
              <a:defRPr sz="1200"/>
            </a:lvl1pPr>
          </a:lstStyle>
          <a:p>
            <a:fld id="{AEA784F4-6DCA-41F2-9728-698B9E801D2D}" type="slidenum">
              <a:rPr kumimoji="1" lang="ja-JP" altLang="en-US" smtClean="0"/>
              <a:pPr/>
              <a:t>‹#›</a:t>
            </a:fld>
            <a:endParaRPr kumimoji="1" lang="ja-JP" altLang="en-US" dirty="0"/>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日付プレースホルダ 3"/>
          <p:cNvSpPr>
            <a:spLocks noGrp="1"/>
          </p:cNvSpPr>
          <p:nvPr>
            <p:ph type="dt" idx="10"/>
          </p:nvPr>
        </p:nvSpPr>
        <p:spPr/>
        <p:txBody>
          <a:bodyPr/>
          <a:lstStyle/>
          <a:p>
            <a:r>
              <a:rPr kumimoji="1" lang="en-US" altLang="ja-JP"/>
              <a:t>2014/2/10</a:t>
            </a:r>
            <a:endParaRPr kumimoji="1" lang="ja-JP" altLang="en-US" dirty="0"/>
          </a:p>
        </p:txBody>
      </p:sp>
      <p:sp>
        <p:nvSpPr>
          <p:cNvPr id="5" name="スライド番号プレースホルダ 4"/>
          <p:cNvSpPr>
            <a:spLocks noGrp="1"/>
          </p:cNvSpPr>
          <p:nvPr>
            <p:ph type="sldNum" sz="quarter" idx="11"/>
          </p:nvPr>
        </p:nvSpPr>
        <p:spPr/>
        <p:txBody>
          <a:bodyPr/>
          <a:lstStyle/>
          <a:p>
            <a:fld id="{AEA784F4-6DCA-41F2-9728-698B9E801D2D}" type="slidenum">
              <a:rPr kumimoji="1" lang="ja-JP" altLang="en-US" smtClean="0"/>
              <a:pPr/>
              <a:t>2</a:t>
            </a:fld>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日付プレースホルダ 3"/>
          <p:cNvSpPr>
            <a:spLocks noGrp="1"/>
          </p:cNvSpPr>
          <p:nvPr>
            <p:ph type="dt" idx="10"/>
          </p:nvPr>
        </p:nvSpPr>
        <p:spPr/>
        <p:txBody>
          <a:bodyPr/>
          <a:lstStyle/>
          <a:p>
            <a:r>
              <a:rPr kumimoji="1" lang="en-US" altLang="ja-JP"/>
              <a:t>2014/2/10</a:t>
            </a:r>
            <a:endParaRPr kumimoji="1" lang="ja-JP" altLang="en-US" dirty="0"/>
          </a:p>
        </p:txBody>
      </p:sp>
      <p:sp>
        <p:nvSpPr>
          <p:cNvPr id="5" name="スライド番号プレースホルダ 4"/>
          <p:cNvSpPr>
            <a:spLocks noGrp="1"/>
          </p:cNvSpPr>
          <p:nvPr>
            <p:ph type="sldNum" sz="quarter" idx="11"/>
          </p:nvPr>
        </p:nvSpPr>
        <p:spPr/>
        <p:txBody>
          <a:bodyPr/>
          <a:lstStyle/>
          <a:p>
            <a:fld id="{AEA784F4-6DCA-41F2-9728-698B9E801D2D}" type="slidenum">
              <a:rPr kumimoji="1" lang="ja-JP" altLang="en-US" smtClean="0"/>
              <a:pPr/>
              <a:t>3</a:t>
            </a:fld>
            <a:endParaRPr kumimoji="1" lang="ja-JP"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
          </p:nvPr>
        </p:nvSpPr>
        <p:spPr/>
        <p:txBody>
          <a:bodyPr/>
          <a:lstStyle/>
          <a:p>
            <a:r>
              <a:rPr kumimoji="1" lang="en-US" altLang="ja-JP"/>
              <a:t>2014/2/10</a:t>
            </a:r>
            <a:endParaRPr kumimoji="1" lang="ja-JP" altLang="en-US" dirty="0"/>
          </a:p>
        </p:txBody>
      </p:sp>
      <p:sp>
        <p:nvSpPr>
          <p:cNvPr id="5" name="スライド番号プレースホルダー 4"/>
          <p:cNvSpPr>
            <a:spLocks noGrp="1"/>
          </p:cNvSpPr>
          <p:nvPr>
            <p:ph type="sldNum" sz="quarter" idx="5"/>
          </p:nvPr>
        </p:nvSpPr>
        <p:spPr/>
        <p:txBody>
          <a:bodyPr/>
          <a:lstStyle/>
          <a:p>
            <a:fld id="{AEA784F4-6DCA-41F2-9728-698B9E801D2D}" type="slidenum">
              <a:rPr kumimoji="1" lang="ja-JP" altLang="en-US" smtClean="0"/>
              <a:pPr/>
              <a:t>5</a:t>
            </a:fld>
            <a:endParaRPr kumimoji="1" lang="ja-JP" altLang="en-US" dirty="0"/>
          </a:p>
        </p:txBody>
      </p:sp>
    </p:spTree>
    <p:extLst>
      <p:ext uri="{BB962C8B-B14F-4D97-AF65-F5344CB8AC3E}">
        <p14:creationId xmlns:p14="http://schemas.microsoft.com/office/powerpoint/2010/main" val="415774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r>
              <a:rPr kumimoji="1" lang="en-US" altLang="ja-JP" dirty="0"/>
              <a:t>2014/2/13</a:t>
            </a:r>
            <a:r>
              <a:rPr kumimoji="1" lang="ja-JP" altLang="en-US" dirty="0"/>
              <a:t>（木）</a:t>
            </a:r>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en-US" altLang="ja-JP" dirty="0"/>
              <a:t>2014/2/13</a:t>
            </a:r>
            <a:r>
              <a:rPr kumimoji="1" lang="ja-JP" altLang="en-US" dirty="0"/>
              <a:t>（木）</a:t>
            </a:r>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r>
              <a:rPr kumimoji="1" lang="en-US" altLang="ja-JP" dirty="0"/>
              <a:t>2014/2/13</a:t>
            </a:r>
            <a:r>
              <a:rPr kumimoji="1" lang="ja-JP" altLang="en-US" dirty="0"/>
              <a:t>（木）</a:t>
            </a:r>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r>
              <a:rPr kumimoji="1" lang="en-US" altLang="ja-JP" dirty="0"/>
              <a:t>2014/2/13</a:t>
            </a:r>
            <a:r>
              <a:rPr kumimoji="1" lang="ja-JP" altLang="en-US" dirty="0"/>
              <a:t>（木）</a:t>
            </a:r>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r>
              <a:rPr kumimoji="1" lang="en-US" altLang="ja-JP" dirty="0"/>
              <a:t>2014/2/13</a:t>
            </a:r>
            <a:r>
              <a:rPr kumimoji="1" lang="ja-JP" altLang="en-US" dirty="0"/>
              <a:t>（木）</a:t>
            </a:r>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r>
              <a:rPr kumimoji="1" lang="en-US" altLang="ja-JP" dirty="0"/>
              <a:t>2014/2/13</a:t>
            </a:r>
            <a:r>
              <a:rPr kumimoji="1" lang="ja-JP" altLang="en-US" dirty="0"/>
              <a:t>（木）</a:t>
            </a:r>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092F1FD-B619-3D7E-441A-7BFD2E8F072A}"/>
              </a:ext>
            </a:extLst>
          </p:cNvPr>
          <p:cNvSpPr txBox="1"/>
          <p:nvPr userDrawn="1"/>
        </p:nvSpPr>
        <p:spPr>
          <a:xfrm>
            <a:off x="12599" y="107504"/>
            <a:ext cx="6832801" cy="307777"/>
          </a:xfrm>
          <a:prstGeom prst="rect">
            <a:avLst/>
          </a:prstGeom>
          <a:noFill/>
        </p:spPr>
        <p:txBody>
          <a:bodyPr wrap="square" rtlCol="0" anchor="ctr">
            <a:spAutoFit/>
          </a:bodyPr>
          <a:lstStyle/>
          <a:p>
            <a:pPr algn="ctr"/>
            <a:r>
              <a:rPr lang="en-US" altLang="ja-JP" sz="1400" dirty="0">
                <a:latin typeface="メイリオ" pitchFamily="50" charset="-128"/>
                <a:ea typeface="メイリオ" pitchFamily="50" charset="-128"/>
                <a:cs typeface="メイリオ" pitchFamily="50" charset="-128"/>
              </a:rPr>
              <a:t>SuperStream-NX</a:t>
            </a:r>
            <a:r>
              <a:rPr kumimoji="1" lang="en-US" altLang="ja-JP" sz="1400" baseline="0" dirty="0">
                <a:latin typeface="メイリオ" pitchFamily="50" charset="-128"/>
                <a:ea typeface="メイリオ" pitchFamily="50" charset="-128"/>
                <a:cs typeface="メイリオ" pitchFamily="50" charset="-128"/>
              </a:rPr>
              <a:t> </a:t>
            </a:r>
            <a:r>
              <a:rPr kumimoji="1" lang="ja-JP" altLang="en-US" sz="1400" baseline="0" dirty="0">
                <a:latin typeface="メイリオ" pitchFamily="50" charset="-128"/>
                <a:ea typeface="メイリオ" pitchFamily="50" charset="-128"/>
                <a:cs typeface="メイリオ" pitchFamily="50" charset="-128"/>
              </a:rPr>
              <a:t>簡易デモシナリオ</a:t>
            </a:r>
            <a:r>
              <a:rPr kumimoji="1" lang="en-US" altLang="ja-JP" sz="1400" baseline="0" dirty="0">
                <a:latin typeface="メイリオ" pitchFamily="50" charset="-128"/>
                <a:ea typeface="メイリオ" pitchFamily="50" charset="-128"/>
                <a:cs typeface="メイリオ" pitchFamily="50" charset="-128"/>
              </a:rPr>
              <a:t>(</a:t>
            </a:r>
            <a:r>
              <a:rPr kumimoji="1" lang="ja-JP" altLang="en-US" sz="1400" baseline="0" dirty="0">
                <a:latin typeface="メイリオ" pitchFamily="50" charset="-128"/>
                <a:ea typeface="メイリオ" pitchFamily="50" charset="-128"/>
                <a:cs typeface="メイリオ" pitchFamily="50" charset="-128"/>
              </a:rPr>
              <a:t>人事・給与</a:t>
            </a:r>
            <a:r>
              <a:rPr kumimoji="1" lang="en-US" altLang="ja-JP" sz="1400" baseline="0" dirty="0">
                <a:latin typeface="メイリオ" pitchFamily="50" charset="-128"/>
                <a:ea typeface="メイリオ" pitchFamily="50" charset="-128"/>
                <a:cs typeface="メイリオ" pitchFamily="50" charset="-128"/>
              </a:rPr>
              <a:t>)</a:t>
            </a:r>
            <a:endParaRPr lang="en-US" altLang="ja-JP" sz="1400" dirty="0">
              <a:latin typeface="メイリオ" pitchFamily="50" charset="-128"/>
              <a:ea typeface="メイリオ" pitchFamily="50" charset="-128"/>
              <a:cs typeface="メイリオ" pitchFamily="50" charset="-128"/>
            </a:endParaRPr>
          </a:p>
        </p:txBody>
      </p:sp>
      <p:sp>
        <p:nvSpPr>
          <p:cNvPr id="6" name="正方形/長方形 5"/>
          <p:cNvSpPr/>
          <p:nvPr userDrawn="1"/>
        </p:nvSpPr>
        <p:spPr>
          <a:xfrm>
            <a:off x="0" y="8748464"/>
            <a:ext cx="5517232" cy="144016"/>
          </a:xfrm>
          <a:prstGeom prst="rect">
            <a:avLst/>
          </a:prstGeom>
          <a:solidFill>
            <a:srgbClr val="EE7B48"/>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cxnSp>
        <p:nvCxnSpPr>
          <p:cNvPr id="7" name="直線コネクタ 6"/>
          <p:cNvCxnSpPr/>
          <p:nvPr userDrawn="1"/>
        </p:nvCxnSpPr>
        <p:spPr>
          <a:xfrm>
            <a:off x="-23750" y="408169"/>
            <a:ext cx="6858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userDrawn="1"/>
        </p:nvCxnSpPr>
        <p:spPr>
          <a:xfrm>
            <a:off x="-27384" y="480177"/>
            <a:ext cx="6858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userDrawn="1"/>
        </p:nvSpPr>
        <p:spPr>
          <a:xfrm>
            <a:off x="6165304" y="179512"/>
            <a:ext cx="718466" cy="230832"/>
          </a:xfrm>
          <a:prstGeom prst="rect">
            <a:avLst/>
          </a:prstGeom>
          <a:noFill/>
        </p:spPr>
        <p:txBody>
          <a:bodyPr wrap="none" rtlCol="0">
            <a:spAutoFit/>
          </a:bodyPr>
          <a:lstStyle/>
          <a:p>
            <a:pPr algn="r"/>
            <a:r>
              <a:rPr kumimoji="1" lang="en-US" altLang="ja-JP" sz="900" dirty="0">
                <a:latin typeface="メイリオ" pitchFamily="50" charset="-128"/>
                <a:ea typeface="メイリオ" pitchFamily="50" charset="-128"/>
                <a:cs typeface="メイリオ" pitchFamily="50" charset="-128"/>
              </a:rPr>
              <a:t>Ver.2.9</a:t>
            </a:r>
            <a:r>
              <a:rPr kumimoji="1" lang="ja-JP" altLang="en-US" sz="900" dirty="0">
                <a:latin typeface="メイリオ" pitchFamily="50" charset="-128"/>
                <a:ea typeface="メイリオ" pitchFamily="50" charset="-128"/>
                <a:cs typeface="メイリオ" pitchFamily="50" charset="-128"/>
              </a:rPr>
              <a:t>　</a:t>
            </a:r>
          </a:p>
        </p:txBody>
      </p:sp>
      <p:sp>
        <p:nvSpPr>
          <p:cNvPr id="11" name="スライド番号プレースホルダ 5"/>
          <p:cNvSpPr>
            <a:spLocks noGrp="1"/>
          </p:cNvSpPr>
          <p:nvPr>
            <p:ph type="sldNum" sz="quarter" idx="12"/>
          </p:nvPr>
        </p:nvSpPr>
        <p:spPr>
          <a:xfrm>
            <a:off x="2132856" y="8876227"/>
            <a:ext cx="1600200" cy="288032"/>
          </a:xfrm>
        </p:spPr>
        <p:txBody>
          <a:bodyPr/>
          <a:lstStyle/>
          <a:p>
            <a:fld id="{6B65D81E-1C54-4341-B02B-FCAEC532A474}" type="slidenum">
              <a:rPr kumimoji="1" lang="ja-JP" altLang="en-US" smtClean="0"/>
              <a:pPr/>
              <a:t>‹#›</a:t>
            </a:fld>
            <a:endParaRPr kumimoji="1" lang="ja-JP" altLang="en-US" dirty="0"/>
          </a:p>
        </p:txBody>
      </p:sp>
      <p:pic>
        <p:nvPicPr>
          <p:cNvPr id="12" name="図 11" descr="SuperStream_透過_BL.jpg"/>
          <p:cNvPicPr>
            <a:picLocks noChangeAspect="1"/>
          </p:cNvPicPr>
          <p:nvPr userDrawn="1"/>
        </p:nvPicPr>
        <p:blipFill>
          <a:blip r:embed="rId2" cstate="print"/>
          <a:stretch>
            <a:fillRect/>
          </a:stretch>
        </p:blipFill>
        <p:spPr>
          <a:xfrm>
            <a:off x="5324475" y="8633271"/>
            <a:ext cx="1524000" cy="355600"/>
          </a:xfrm>
          <a:prstGeom prst="rect">
            <a:avLst/>
          </a:prstGeom>
        </p:spPr>
      </p:pic>
    </p:spTree>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dirty="0"/>
              <a:t>2014/2/13</a:t>
            </a:r>
            <a:r>
              <a:rPr kumimoji="1" lang="ja-JP" altLang="en-US" dirty="0"/>
              <a:t>（木）</a:t>
            </a:r>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B65D81E-1C54-4341-B02B-FCAEC532A474}" type="slidenum">
              <a:rPr kumimoji="1" lang="ja-JP" altLang="en-US" smtClean="0"/>
              <a:pPr/>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30.png"/><Relationship Id="rId10" Type="http://schemas.openxmlformats.org/officeDocument/2006/relationships/image" Target="../media/image26.png"/><Relationship Id="rId4" Type="http://schemas.openxmlformats.org/officeDocument/2006/relationships/image" Target="../media/image29.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044" y="2411760"/>
            <a:ext cx="2996952" cy="573846"/>
          </a:xfrm>
          <a:prstGeom prst="rect">
            <a:avLst/>
          </a:prstGeom>
        </p:spPr>
      </p:pic>
      <p:sp>
        <p:nvSpPr>
          <p:cNvPr id="22" name="正方形/長方形 21"/>
          <p:cNvSpPr/>
          <p:nvPr/>
        </p:nvSpPr>
        <p:spPr>
          <a:xfrm>
            <a:off x="414046" y="3037767"/>
            <a:ext cx="2960948" cy="94073"/>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3" name="テキスト ボックス 22"/>
          <p:cNvSpPr txBox="1"/>
          <p:nvPr/>
        </p:nvSpPr>
        <p:spPr>
          <a:xfrm>
            <a:off x="994420" y="3307794"/>
            <a:ext cx="18002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ja-JP" altLang="en-US" sz="2400" dirty="0">
                <a:solidFill>
                  <a:prstClr val="black"/>
                </a:solidFill>
                <a:latin typeface="メイリオ" panose="020B0604030504040204" pitchFamily="50" charset="-128"/>
                <a:ea typeface="メイリオ" panose="020B0604030504040204" pitchFamily="50" charset="-128"/>
              </a:rPr>
              <a:t>人事・給与</a:t>
            </a: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p>
        </p:txBody>
      </p:sp>
      <p:sp>
        <p:nvSpPr>
          <p:cNvPr id="31" name="正方形/長方形 30"/>
          <p:cNvSpPr/>
          <p:nvPr/>
        </p:nvSpPr>
        <p:spPr>
          <a:xfrm>
            <a:off x="188640" y="7020272"/>
            <a:ext cx="6408712" cy="1728192"/>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2" name="フリーフォーム 31"/>
          <p:cNvSpPr/>
          <p:nvPr/>
        </p:nvSpPr>
        <p:spPr>
          <a:xfrm>
            <a:off x="137160" y="5118618"/>
            <a:ext cx="6515100" cy="784479"/>
          </a:xfrm>
          <a:custGeom>
            <a:avLst/>
            <a:gdLst>
              <a:gd name="connsiteX0" fmla="*/ 0 w 6515100"/>
              <a:gd name="connsiteY0" fmla="*/ 356352 h 784479"/>
              <a:gd name="connsiteX1" fmla="*/ 1520190 w 6515100"/>
              <a:gd name="connsiteY1" fmla="*/ 13452 h 784479"/>
              <a:gd name="connsiteX2" fmla="*/ 4743450 w 6515100"/>
              <a:gd name="connsiteY2" fmla="*/ 767832 h 784479"/>
              <a:gd name="connsiteX3" fmla="*/ 6515100 w 6515100"/>
              <a:gd name="connsiteY3" fmla="*/ 527802 h 784479"/>
            </a:gdLst>
            <a:ahLst/>
            <a:cxnLst>
              <a:cxn ang="0">
                <a:pos x="connsiteX0" y="connsiteY0"/>
              </a:cxn>
              <a:cxn ang="0">
                <a:pos x="connsiteX1" y="connsiteY1"/>
              </a:cxn>
              <a:cxn ang="0">
                <a:pos x="connsiteX2" y="connsiteY2"/>
              </a:cxn>
              <a:cxn ang="0">
                <a:pos x="connsiteX3" y="connsiteY3"/>
              </a:cxn>
            </a:cxnLst>
            <a:rect l="l" t="t" r="r" b="b"/>
            <a:pathLst>
              <a:path w="6515100" h="784479">
                <a:moveTo>
                  <a:pt x="0" y="356352"/>
                </a:moveTo>
                <a:cubicBezTo>
                  <a:pt x="364807" y="150612"/>
                  <a:pt x="729615" y="-55128"/>
                  <a:pt x="1520190" y="13452"/>
                </a:cubicBezTo>
                <a:cubicBezTo>
                  <a:pt x="2310765" y="82032"/>
                  <a:pt x="3910965" y="682107"/>
                  <a:pt x="4743450" y="767832"/>
                </a:cubicBezTo>
                <a:cubicBezTo>
                  <a:pt x="5575935" y="853557"/>
                  <a:pt x="6256020" y="583047"/>
                  <a:pt x="6515100" y="527802"/>
                </a:cubicBezTo>
              </a:path>
            </a:pathLst>
          </a:custGeom>
          <a:noFill/>
          <a:ln>
            <a:solidFill>
              <a:srgbClr val="EE7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4" name="正方形/長方形 33"/>
          <p:cNvSpPr/>
          <p:nvPr/>
        </p:nvSpPr>
        <p:spPr>
          <a:xfrm>
            <a:off x="260648" y="6948264"/>
            <a:ext cx="6264696" cy="172819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0" name="正方形/長方形 29"/>
          <p:cNvSpPr/>
          <p:nvPr/>
        </p:nvSpPr>
        <p:spPr>
          <a:xfrm>
            <a:off x="260648" y="323528"/>
            <a:ext cx="6264696" cy="6696744"/>
          </a:xfrm>
          <a:prstGeom prst="rect">
            <a:avLst/>
          </a:prstGeom>
          <a:noFill/>
          <a:ln w="38100">
            <a:solidFill>
              <a:srgbClr val="EE7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5" name="テキスト ボックス 34"/>
          <p:cNvSpPr txBox="1"/>
          <p:nvPr/>
        </p:nvSpPr>
        <p:spPr>
          <a:xfrm>
            <a:off x="2348880" y="7263879"/>
            <a:ext cx="4032448"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簡易デモシナリオ</a:t>
            </a:r>
          </a:p>
        </p:txBody>
      </p:sp>
      <p:sp>
        <p:nvSpPr>
          <p:cNvPr id="29" name="テキスト ボックス 28"/>
          <p:cNvSpPr txBox="1"/>
          <p:nvPr/>
        </p:nvSpPr>
        <p:spPr>
          <a:xfrm>
            <a:off x="3717032" y="7884368"/>
            <a:ext cx="2628292"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2026-06-01</a:t>
            </a:r>
            <a:r>
              <a:rPr kumimoji="1" lang="ja-JP" altLang="en-US" sz="24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版</a:t>
            </a:r>
          </a:p>
        </p:txBody>
      </p:sp>
    </p:spTree>
    <p:extLst>
      <p:ext uri="{BB962C8B-B14F-4D97-AF65-F5344CB8AC3E}">
        <p14:creationId xmlns:p14="http://schemas.microsoft.com/office/powerpoint/2010/main" val="1013838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4D166F2B-BA78-BA14-0004-008B15760A16}"/>
              </a:ext>
            </a:extLst>
          </p:cNvPr>
          <p:cNvPicPr>
            <a:picLocks noChangeAspect="1"/>
          </p:cNvPicPr>
          <p:nvPr/>
        </p:nvPicPr>
        <p:blipFill>
          <a:blip r:embed="rId3"/>
          <a:stretch>
            <a:fillRect/>
          </a:stretch>
        </p:blipFill>
        <p:spPr>
          <a:xfrm>
            <a:off x="677800" y="7086734"/>
            <a:ext cx="1557684" cy="797634"/>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2</a:t>
            </a:fld>
            <a:endParaRPr kumimoji="1" lang="ja-JP" altLang="en-US" dirty="0"/>
          </a:p>
        </p:txBody>
      </p:sp>
      <p:sp>
        <p:nvSpPr>
          <p:cNvPr id="2049" name="Rectangle 1"/>
          <p:cNvSpPr>
            <a:spLocks noChangeArrowheads="1"/>
          </p:cNvSpPr>
          <p:nvPr/>
        </p:nvSpPr>
        <p:spPr bwMode="auto">
          <a:xfrm>
            <a:off x="188640" y="5703803"/>
            <a:ext cx="656996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200" b="0" i="0" u="none" strike="noStrike" cap="none" normalizeH="0" baseline="0" dirty="0">
                <a:ln>
                  <a:noFill/>
                </a:ln>
                <a:solidFill>
                  <a:srgbClr val="EE7B48"/>
                </a:solidFill>
                <a:effectLst/>
                <a:latin typeface="メイリオ" pitchFamily="50" charset="-128"/>
                <a:ea typeface="メイリオ" pitchFamily="50" charset="-128"/>
                <a:cs typeface="メイリオ" pitchFamily="50" charset="-128"/>
              </a:rPr>
              <a:t>【</a:t>
            </a:r>
            <a:r>
              <a:rPr kumimoji="1" lang="ja-JP" sz="1200" b="0" i="0" u="none" strike="noStrike" cap="none" normalizeH="0" baseline="0" dirty="0">
                <a:ln>
                  <a:noFill/>
                </a:ln>
                <a:solidFill>
                  <a:srgbClr val="EE7B48"/>
                </a:solidFill>
                <a:effectLst/>
                <a:latin typeface="メイリオ" pitchFamily="50" charset="-128"/>
                <a:ea typeface="メイリオ" pitchFamily="50" charset="-128"/>
                <a:cs typeface="メイリオ" pitchFamily="50" charset="-128"/>
              </a:rPr>
              <a:t>デモユーザー</a:t>
            </a:r>
            <a:r>
              <a:rPr kumimoji="1" lang="ja-JP" altLang="ja-JP" sz="1200" b="0" i="0" u="none" strike="noStrike" cap="none" normalizeH="0" baseline="0" dirty="0">
                <a:ln>
                  <a:noFill/>
                </a:ln>
                <a:solidFill>
                  <a:srgbClr val="EE7B48"/>
                </a:solidFill>
                <a:effectLst/>
                <a:latin typeface="メイリオ" pitchFamily="50" charset="-128"/>
                <a:ea typeface="メイリオ" pitchFamily="50" charset="-128"/>
                <a:cs typeface="メイリオ" pitchFamily="50" charset="-128"/>
              </a:rPr>
              <a:t>】</a:t>
            </a:r>
            <a:endParaRPr kumimoji="1" lang="en-US" altLang="ja-JP" sz="1200" b="0" i="0" u="none" strike="noStrike" cap="none" normalizeH="0" baseline="0" dirty="0">
              <a:ln>
                <a:noFill/>
              </a:ln>
              <a:solidFill>
                <a:srgbClr val="EE7B48"/>
              </a:solidFill>
              <a:effectLst/>
              <a:latin typeface="メイリオ" pitchFamily="50" charset="-128"/>
              <a:ea typeface="メイリオ" pitchFamily="50" charset="-128"/>
              <a:cs typeface="メイリオ"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dirty="0">
                <a:latin typeface="メイリオ" pitchFamily="50" charset="-128"/>
                <a:ea typeface="メイリオ" pitchFamily="50" charset="-128"/>
                <a:cs typeface="メイリオ" pitchFamily="50" charset="-128"/>
              </a:rPr>
              <a:t>評価サイト案内メールをご確認ください</a:t>
            </a:r>
            <a:endParaRPr kumimoji="1" lang="en-US" altLang="ja-JP" sz="1200" b="1" i="0" u="none" strike="noStrike" cap="none" normalizeH="0" baseline="0" dirty="0">
              <a:ln>
                <a:noFill/>
              </a:ln>
              <a:solidFill>
                <a:srgbClr val="FF0000"/>
              </a:solidFill>
              <a:effectLst/>
              <a:latin typeface="メイリオ" pitchFamily="50" charset="-128"/>
              <a:ea typeface="メイリオ" pitchFamily="50" charset="-128"/>
              <a:cs typeface="メイリオ"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1200" b="1" dirty="0">
              <a:solidFill>
                <a:srgbClr val="FF0000"/>
              </a:solidFill>
              <a:latin typeface="メイリオ" pitchFamily="50" charset="-128"/>
              <a:ea typeface="メイリオ" pitchFamily="50" charset="-128"/>
              <a:cs typeface="メイリオ" pitchFamily="50" charset="-128"/>
            </a:endParaRPr>
          </a:p>
        </p:txBody>
      </p:sp>
      <p:sp>
        <p:nvSpPr>
          <p:cNvPr id="35" name="正方形/長方形 34"/>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latin typeface="メイリオ" pitchFamily="50" charset="-128"/>
                <a:ea typeface="メイリオ" pitchFamily="50" charset="-128"/>
                <a:cs typeface="メイリオ" pitchFamily="50" charset="-128"/>
              </a:rPr>
              <a:t>デモ内容のサマリ</a:t>
            </a:r>
          </a:p>
        </p:txBody>
      </p:sp>
      <p:graphicFrame>
        <p:nvGraphicFramePr>
          <p:cNvPr id="24" name="表 23"/>
          <p:cNvGraphicFramePr>
            <a:graphicFrameLocks noGrp="1"/>
          </p:cNvGraphicFramePr>
          <p:nvPr>
            <p:extLst>
              <p:ext uri="{D42A27DB-BD31-4B8C-83A1-F6EECF244321}">
                <p14:modId xmlns:p14="http://schemas.microsoft.com/office/powerpoint/2010/main" val="2776692333"/>
              </p:ext>
            </p:extLst>
          </p:nvPr>
        </p:nvGraphicFramePr>
        <p:xfrm>
          <a:off x="188640" y="1195389"/>
          <a:ext cx="6408713" cy="3995252"/>
        </p:xfrm>
        <a:graphic>
          <a:graphicData uri="http://schemas.openxmlformats.org/drawingml/2006/table">
            <a:tbl>
              <a:tblPr firstRow="1" bandRow="1">
                <a:tableStyleId>{93296810-A885-4BE3-A3E7-6D5BEEA58F35}</a:tableStyleId>
              </a:tblPr>
              <a:tblGrid>
                <a:gridCol w="2803812">
                  <a:extLst>
                    <a:ext uri="{9D8B030D-6E8A-4147-A177-3AD203B41FA5}">
                      <a16:colId xmlns:a16="http://schemas.microsoft.com/office/drawing/2014/main" val="20000"/>
                    </a:ext>
                  </a:extLst>
                </a:gridCol>
                <a:gridCol w="3604901">
                  <a:extLst>
                    <a:ext uri="{9D8B030D-6E8A-4147-A177-3AD203B41FA5}">
                      <a16:colId xmlns:a16="http://schemas.microsoft.com/office/drawing/2014/main" val="20002"/>
                    </a:ext>
                  </a:extLst>
                </a:gridCol>
              </a:tblGrid>
              <a:tr h="180756">
                <a:tc>
                  <a:txBody>
                    <a:bodyPr/>
                    <a:lstStyle/>
                    <a:p>
                      <a:pPr algn="ctr"/>
                      <a:r>
                        <a:rPr kumimoji="1" lang="ja-JP" altLang="en-US" sz="1200" dirty="0">
                          <a:latin typeface="メイリオ" panose="020B0604030504040204" pitchFamily="50" charset="-128"/>
                          <a:ea typeface="メイリオ" panose="020B0604030504040204" pitchFamily="50" charset="-128"/>
                        </a:rPr>
                        <a:t>機能</a:t>
                      </a:r>
                      <a:endParaRPr kumimoji="1" lang="ja-JP" altLang="en-US" sz="1200" dirty="0">
                        <a:latin typeface="メイリオ" pitchFamily="50" charset="-128"/>
                        <a:ea typeface="メイリオ" pitchFamily="50" charset="-128"/>
                        <a:cs typeface="メイリオ" pitchFamily="50" charset="-128"/>
                      </a:endParaRPr>
                    </a:p>
                  </a:txBody>
                  <a:tcPr>
                    <a:solidFill>
                      <a:srgbClr val="EE7B48"/>
                    </a:solidFill>
                  </a:tcPr>
                </a:tc>
                <a:tc>
                  <a:txBody>
                    <a:bodyPr/>
                    <a:lstStyle/>
                    <a:p>
                      <a:pPr algn="ctr"/>
                      <a:r>
                        <a:rPr kumimoji="1" lang="ja-JP" altLang="en-US" sz="1200" dirty="0">
                          <a:latin typeface="メイリオ" panose="020B0604030504040204" pitchFamily="50" charset="-128"/>
                          <a:ea typeface="メイリオ" panose="020B0604030504040204" pitchFamily="50" charset="-128"/>
                        </a:rPr>
                        <a:t>主な操作内容</a:t>
                      </a:r>
                      <a:endParaRPr kumimoji="1" lang="ja-JP" altLang="en-US" sz="1200" dirty="0">
                        <a:latin typeface="メイリオ" pitchFamily="50" charset="-128"/>
                        <a:ea typeface="メイリオ" pitchFamily="50" charset="-128"/>
                        <a:cs typeface="メイリオ" pitchFamily="50" charset="-128"/>
                      </a:endParaRPr>
                    </a:p>
                  </a:txBody>
                  <a:tcPr>
                    <a:solidFill>
                      <a:srgbClr val="EE7B48"/>
                    </a:solidFill>
                  </a:tcPr>
                </a:tc>
                <a:extLst>
                  <a:ext uri="{0D108BD9-81ED-4DB2-BD59-A6C34878D82A}">
                    <a16:rowId xmlns:a16="http://schemas.microsoft.com/office/drawing/2014/main" val="10000"/>
                  </a:ext>
                </a:extLst>
              </a:tr>
              <a:tr h="380229">
                <a:tc>
                  <a:txBody>
                    <a:bodyPr/>
                    <a:lstStyle/>
                    <a:p>
                      <a:r>
                        <a:rPr kumimoji="1" lang="ja-JP" altLang="en-US" sz="1200" dirty="0">
                          <a:latin typeface="メイリオ" panose="020B0604030504040204" pitchFamily="50" charset="-128"/>
                          <a:ea typeface="メイリオ" panose="020B0604030504040204" pitchFamily="50" charset="-128"/>
                        </a:rPr>
                        <a:t>メインメニュー</a:t>
                      </a:r>
                      <a:endParaRPr kumimoji="1" lang="ja-JP" altLang="en-US" sz="1200" dirty="0">
                        <a:latin typeface="メイリオ" pitchFamily="50" charset="-128"/>
                        <a:ea typeface="メイリオ" pitchFamily="50" charset="-128"/>
                        <a:cs typeface="メイリオ" pitchFamily="50" charset="-128"/>
                      </a:endParaRP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・マイメニュー</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・複数画面の起動</a:t>
                      </a:r>
                      <a:endParaRPr kumimoji="1" lang="en-US" altLang="ja-JP" sz="1200" dirty="0">
                        <a:latin typeface="メイリオ" pitchFamily="50" charset="-128"/>
                        <a:ea typeface="メイリオ" pitchFamily="50" charset="-128"/>
                        <a:cs typeface="メイリオ" pitchFamily="50" charset="-128"/>
                      </a:endParaRPr>
                    </a:p>
                  </a:txBody>
                  <a:tcPr anchor="ctr"/>
                </a:tc>
                <a:extLst>
                  <a:ext uri="{0D108BD9-81ED-4DB2-BD59-A6C34878D82A}">
                    <a16:rowId xmlns:a16="http://schemas.microsoft.com/office/drawing/2014/main" val="10001"/>
                  </a:ext>
                </a:extLst>
              </a:tr>
              <a:tr h="508395">
                <a:tc>
                  <a:txBody>
                    <a:bodyPr/>
                    <a:lstStyle/>
                    <a:p>
                      <a:r>
                        <a:rPr kumimoji="1" lang="ja-JP" altLang="en-US" sz="1200" dirty="0">
                          <a:latin typeface="メイリオ" panose="020B0604030504040204" pitchFamily="50" charset="-128"/>
                          <a:ea typeface="メイリオ" panose="020B0604030504040204" pitchFamily="50" charset="-128"/>
                        </a:rPr>
                        <a:t>個人情報登録</a:t>
                      </a:r>
                      <a:endParaRPr kumimoji="1" lang="en-US" altLang="ja-JP" sz="1200" dirty="0">
                        <a:latin typeface="メイリオ" pitchFamily="50" charset="-128"/>
                        <a:ea typeface="メイリオ" pitchFamily="50" charset="-128"/>
                        <a:cs typeface="メイリオ" pitchFamily="50" charset="-128"/>
                      </a:endParaRP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・標準項目説明</a:t>
                      </a:r>
                      <a:endParaRPr kumimoji="1" lang="en-US" altLang="ja-JP" sz="1200"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・基準日変更</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・拡張項目説明</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・一覧</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ファイル</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表示</a:t>
                      </a:r>
                      <a:endParaRPr kumimoji="1" lang="en-US" altLang="ja-JP" sz="1200" dirty="0">
                        <a:latin typeface="メイリオ" pitchFamily="50" charset="-128"/>
                        <a:ea typeface="メイリオ" pitchFamily="50" charset="-128"/>
                        <a:cs typeface="メイリオ" pitchFamily="50" charset="-128"/>
                      </a:endParaRPr>
                    </a:p>
                  </a:txBody>
                  <a:tcPr anchor="ctr"/>
                </a:tc>
                <a:extLst>
                  <a:ext uri="{0D108BD9-81ED-4DB2-BD59-A6C34878D82A}">
                    <a16:rowId xmlns:a16="http://schemas.microsoft.com/office/drawing/2014/main" val="10002"/>
                  </a:ext>
                </a:extLst>
              </a:tr>
              <a:tr h="488866">
                <a:tc>
                  <a:txBody>
                    <a:bodyPr/>
                    <a:lstStyle/>
                    <a:p>
                      <a:r>
                        <a:rPr kumimoji="1" lang="ja-JP" altLang="en-US" sz="1200" dirty="0">
                          <a:latin typeface="メイリオ" pitchFamily="50" charset="-128"/>
                          <a:ea typeface="メイリオ" pitchFamily="50" charset="-128"/>
                          <a:cs typeface="メイリオ" pitchFamily="50" charset="-128"/>
                        </a:rPr>
                        <a:t>タレントボックス</a:t>
                      </a:r>
                      <a:endParaRPr kumimoji="1" lang="en-US" altLang="ja-JP" sz="1200" dirty="0">
                        <a:latin typeface="メイリオ" pitchFamily="50" charset="-128"/>
                        <a:ea typeface="メイリオ" pitchFamily="50" charset="-128"/>
                        <a:cs typeface="メイリオ" pitchFamily="50" charset="-128"/>
                      </a:endParaRP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・項目順の変更</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Excel</a:t>
                      </a:r>
                      <a:r>
                        <a:rPr kumimoji="1" lang="ja-JP" altLang="en-US" sz="1200" dirty="0">
                          <a:latin typeface="メイリオ" panose="020B0604030504040204" pitchFamily="50" charset="-128"/>
                          <a:ea typeface="メイリオ" panose="020B0604030504040204" pitchFamily="50" charset="-128"/>
                        </a:rPr>
                        <a:t>出力</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a:t>
                      </a:r>
                      <a:r>
                        <a:rPr kumimoji="1" lang="en-US" altLang="ja-JP" sz="1200" dirty="0" err="1">
                          <a:latin typeface="メイリオ" panose="020B0604030504040204" pitchFamily="50" charset="-128"/>
                          <a:ea typeface="メイリオ" panose="020B0604030504040204" pitchFamily="50" charset="-128"/>
                        </a:rPr>
                        <a:t>Reportplus</a:t>
                      </a:r>
                      <a:r>
                        <a:rPr kumimoji="1" lang="ja-JP" altLang="en-US" sz="1200" dirty="0">
                          <a:latin typeface="メイリオ" panose="020B0604030504040204" pitchFamily="50" charset="-128"/>
                          <a:ea typeface="メイリオ" panose="020B0604030504040204" pitchFamily="50" charset="-128"/>
                        </a:rPr>
                        <a:t>作成</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・ドリルダウン</a:t>
                      </a:r>
                      <a:endParaRPr kumimoji="1" lang="en-US" altLang="ja-JP" sz="1200" dirty="0">
                        <a:latin typeface="メイリオ" pitchFamily="50" charset="-128"/>
                        <a:ea typeface="メイリオ" pitchFamily="50" charset="-128"/>
                        <a:cs typeface="メイリオ" pitchFamily="50" charset="-128"/>
                      </a:endParaRPr>
                    </a:p>
                  </a:txBody>
                  <a:tcPr anchor="ctr"/>
                </a:tc>
                <a:extLst>
                  <a:ext uri="{0D108BD9-81ED-4DB2-BD59-A6C34878D82A}">
                    <a16:rowId xmlns:a16="http://schemas.microsoft.com/office/drawing/2014/main" val="10003"/>
                  </a:ext>
                </a:extLst>
              </a:tr>
              <a:tr h="59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itchFamily="50" charset="-128"/>
                          <a:ea typeface="メイリオ" pitchFamily="50" charset="-128"/>
                          <a:cs typeface="メイリオ" pitchFamily="50" charset="-128"/>
                        </a:rPr>
                        <a:t>月次給与計算処理</a:t>
                      </a:r>
                      <a:endParaRPr kumimoji="1" lang="en-US" altLang="ja-JP" sz="1200" dirty="0">
                        <a:latin typeface="メイリオ" pitchFamily="50" charset="-128"/>
                        <a:ea typeface="メイリオ" pitchFamily="50" charset="-128"/>
                        <a:cs typeface="メイリオ" pitchFamily="50" charset="-128"/>
                      </a:endParaRP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PowerPoint</a:t>
                      </a:r>
                      <a:r>
                        <a:rPr kumimoji="1" lang="ja-JP" altLang="en-US" sz="1200" dirty="0">
                          <a:latin typeface="メイリオ" panose="020B0604030504040204" pitchFamily="50" charset="-128"/>
                          <a:ea typeface="メイリオ" panose="020B0604030504040204" pitchFamily="50" charset="-128"/>
                        </a:rPr>
                        <a:t>で仕組み説明</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・計算式作成説明</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・計算実行</a:t>
                      </a:r>
                      <a:endParaRPr kumimoji="1" lang="en-US" altLang="ja-JP" sz="1200" dirty="0">
                        <a:latin typeface="メイリオ" pitchFamily="50" charset="-128"/>
                        <a:ea typeface="メイリオ" pitchFamily="50" charset="-128"/>
                        <a:cs typeface="メイリオ" pitchFamily="50" charset="-128"/>
                      </a:endParaRPr>
                    </a:p>
                  </a:txBody>
                  <a:tcPr anchor="ctr"/>
                </a:tc>
                <a:extLst>
                  <a:ext uri="{0D108BD9-81ED-4DB2-BD59-A6C34878D82A}">
                    <a16:rowId xmlns:a16="http://schemas.microsoft.com/office/drawing/2014/main" val="10004"/>
                  </a:ext>
                </a:extLst>
              </a:tr>
              <a:tr h="488866">
                <a:tc>
                  <a:txBody>
                    <a:bodyPr/>
                    <a:lstStyle/>
                    <a:p>
                      <a:r>
                        <a:rPr kumimoji="1" lang="ja-JP" altLang="en-US" sz="1200" dirty="0">
                          <a:latin typeface="メイリオ" panose="020B0604030504040204" pitchFamily="50" charset="-128"/>
                          <a:ea typeface="メイリオ" panose="020B0604030504040204" pitchFamily="50" charset="-128"/>
                        </a:rPr>
                        <a:t>給与明細書</a:t>
                      </a:r>
                      <a:endParaRPr kumimoji="1" lang="ja-JP" altLang="en-US" sz="1200" dirty="0">
                        <a:latin typeface="メイリオ" pitchFamily="50" charset="-128"/>
                        <a:ea typeface="メイリオ" pitchFamily="50" charset="-128"/>
                        <a:cs typeface="メイリオ" pitchFamily="50" charset="-128"/>
                      </a:endParaRP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・帳票印刷</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・明細書レイアウト説明</a:t>
                      </a:r>
                      <a:endParaRPr kumimoji="1" lang="en-US" altLang="ja-JP" sz="12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0005"/>
                  </a:ext>
                </a:extLst>
              </a:tr>
              <a:tr h="488866">
                <a:tc>
                  <a:txBody>
                    <a:bodyPr/>
                    <a:lstStyle/>
                    <a:p>
                      <a:r>
                        <a:rPr kumimoji="1" lang="ja-JP" altLang="en-US" sz="1200" dirty="0">
                          <a:latin typeface="メイリオ" pitchFamily="50" charset="-128"/>
                          <a:ea typeface="メイリオ" pitchFamily="50" charset="-128"/>
                          <a:cs typeface="メイリオ" pitchFamily="50" charset="-128"/>
                        </a:rPr>
                        <a:t>統計資料データ集計</a:t>
                      </a:r>
                    </a:p>
                  </a:txBody>
                  <a:tcPr anchor="ctr"/>
                </a:tc>
                <a:tc>
                  <a:txBody>
                    <a:bodyPr/>
                    <a:lstStyle/>
                    <a:p>
                      <a:r>
                        <a:rPr kumimoji="1" lang="ja-JP" altLang="en-US" sz="1200" dirty="0">
                          <a:latin typeface="メイリオ" panose="020B0604030504040204" pitchFamily="50" charset="-128"/>
                          <a:ea typeface="メイリオ" panose="020B0604030504040204" pitchFamily="50" charset="-128"/>
                        </a:rPr>
                        <a:t>・データ出力実行</a:t>
                      </a:r>
                      <a:endParaRPr kumimoji="1" lang="en-US" altLang="ja-JP" sz="12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550027922"/>
                  </a:ext>
                </a:extLst>
              </a:tr>
            </a:tbl>
          </a:graphicData>
        </a:graphic>
      </p:graphicFrame>
      <p:pic>
        <p:nvPicPr>
          <p:cNvPr id="4" name="図 3"/>
          <p:cNvPicPr>
            <a:picLocks noChangeAspect="1"/>
          </p:cNvPicPr>
          <p:nvPr/>
        </p:nvPicPr>
        <p:blipFill>
          <a:blip r:embed="rId4"/>
          <a:stretch>
            <a:fillRect/>
          </a:stretch>
        </p:blipFill>
        <p:spPr>
          <a:xfrm>
            <a:off x="2982056" y="7086734"/>
            <a:ext cx="3312368" cy="704952"/>
          </a:xfrm>
          <a:prstGeom prst="rect">
            <a:avLst/>
          </a:prstGeom>
          <a:ln>
            <a:solidFill>
              <a:schemeClr val="bg1">
                <a:lumMod val="75000"/>
              </a:schemeClr>
            </a:solidFill>
          </a:ln>
        </p:spPr>
      </p:pic>
      <p:sp>
        <p:nvSpPr>
          <p:cNvPr id="10" name="正方形/長方形 9"/>
          <p:cNvSpPr/>
          <p:nvPr/>
        </p:nvSpPr>
        <p:spPr>
          <a:xfrm>
            <a:off x="1196752" y="7226675"/>
            <a:ext cx="180020" cy="1694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20688" y="7895401"/>
            <a:ext cx="2016224" cy="276999"/>
          </a:xfrm>
          <a:prstGeom prst="rect">
            <a:avLst/>
          </a:prstGeom>
          <a:noFill/>
        </p:spPr>
        <p:txBody>
          <a:bodyPr wrap="square" rtlCol="0">
            <a:spAutoFit/>
          </a:bodyPr>
          <a:lstStyle/>
          <a:p>
            <a:r>
              <a:rPr lang="ja-JP" altLang="en-US" sz="1200" dirty="0">
                <a:solidFill>
                  <a:srgbClr val="00B050"/>
                </a:solidFill>
                <a:latin typeface="メイリオ" panose="020B0604030504040204" pitchFamily="50" charset="-128"/>
                <a:ea typeface="メイリオ" panose="020B0604030504040204" pitchFamily="50" charset="-128"/>
              </a:rPr>
              <a:t>メニュー上の歯車マーク</a:t>
            </a:r>
            <a:endParaRPr kumimoji="1" lang="ja-JP" altLang="en-US" sz="1200" dirty="0">
              <a:solidFill>
                <a:srgbClr val="00B050"/>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404664" y="6636425"/>
            <a:ext cx="1512168" cy="276999"/>
          </a:xfrm>
          <a:prstGeom prst="rect">
            <a:avLst/>
          </a:prstGeom>
          <a:solidFill>
            <a:srgbClr val="EE7B48"/>
          </a:solidFill>
        </p:spPr>
        <p:txBody>
          <a:bodyPr wrap="square" rtlCol="0">
            <a:spAutoFit/>
          </a:bodyPr>
          <a:lstStyle/>
          <a:p>
            <a:r>
              <a:rPr kumimoji="1" lang="ja-JP" altLang="en-US" sz="1200" dirty="0">
                <a:solidFill>
                  <a:schemeClr val="bg1"/>
                </a:solidFill>
                <a:latin typeface="メイリオ" panose="020B0604030504040204" pitchFamily="50" charset="-128"/>
                <a:ea typeface="メイリオ" panose="020B0604030504040204" pitchFamily="50" charset="-128"/>
              </a:rPr>
              <a:t>カラーの変更方法</a:t>
            </a:r>
          </a:p>
        </p:txBody>
      </p:sp>
      <p:sp>
        <p:nvSpPr>
          <p:cNvPr id="14" name="テキスト ボックス 13"/>
          <p:cNvSpPr txBox="1"/>
          <p:nvPr/>
        </p:nvSpPr>
        <p:spPr>
          <a:xfrm>
            <a:off x="3212976" y="7895401"/>
            <a:ext cx="3096344" cy="276999"/>
          </a:xfrm>
          <a:prstGeom prst="rect">
            <a:avLst/>
          </a:prstGeom>
          <a:noFill/>
        </p:spPr>
        <p:txBody>
          <a:bodyPr wrap="square" rtlCol="0">
            <a:spAutoFit/>
          </a:bodyPr>
          <a:lstStyle/>
          <a:p>
            <a:r>
              <a:rPr lang="ja-JP" altLang="en-US" sz="1200" dirty="0">
                <a:solidFill>
                  <a:srgbClr val="00B050"/>
                </a:solidFill>
                <a:latin typeface="メイリオ" panose="020B0604030504040204" pitchFamily="50" charset="-128"/>
                <a:ea typeface="メイリオ" panose="020B0604030504040204" pitchFamily="50" charset="-128"/>
              </a:rPr>
              <a:t>オプション設定のテーマから、色の変更</a:t>
            </a:r>
            <a:endParaRPr kumimoji="1" lang="ja-JP" altLang="en-US" sz="1200" dirty="0">
              <a:solidFill>
                <a:srgbClr val="00B050"/>
              </a:solidFill>
              <a:latin typeface="メイリオ" panose="020B0604030504040204" pitchFamily="50" charset="-128"/>
              <a:ea typeface="メイリオ" panose="020B0604030504040204" pitchFamily="50" charset="-128"/>
            </a:endParaRPr>
          </a:p>
        </p:txBody>
      </p:sp>
      <p:sp>
        <p:nvSpPr>
          <p:cNvPr id="7" name="右矢印 6"/>
          <p:cNvSpPr/>
          <p:nvPr/>
        </p:nvSpPr>
        <p:spPr>
          <a:xfrm>
            <a:off x="2495237" y="7396102"/>
            <a:ext cx="270794" cy="268608"/>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97E4721-401E-DAB3-57C0-5B4CFCEB430D}"/>
              </a:ext>
            </a:extLst>
          </p:cNvPr>
          <p:cNvSpPr/>
          <p:nvPr/>
        </p:nvSpPr>
        <p:spPr>
          <a:xfrm>
            <a:off x="1338864" y="7610628"/>
            <a:ext cx="522058" cy="1694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13817358-8EF9-9145-7DEF-C07E4D05F214}"/>
              </a:ext>
            </a:extLst>
          </p:cNvPr>
          <p:cNvPicPr>
            <a:picLocks noChangeAspect="1"/>
          </p:cNvPicPr>
          <p:nvPr/>
        </p:nvPicPr>
        <p:blipFill>
          <a:blip r:embed="rId3"/>
          <a:stretch>
            <a:fillRect/>
          </a:stretch>
        </p:blipFill>
        <p:spPr>
          <a:xfrm>
            <a:off x="3705264" y="1651134"/>
            <a:ext cx="2832924" cy="1462497"/>
          </a:xfrm>
          <a:prstGeom prst="rect">
            <a:avLst/>
          </a:prstGeom>
          <a:ln>
            <a:solidFill>
              <a:schemeClr val="bg1">
                <a:lumMod val="75000"/>
              </a:schemeClr>
            </a:solidFill>
          </a:ln>
        </p:spPr>
      </p:pic>
      <p:pic>
        <p:nvPicPr>
          <p:cNvPr id="4" name="図 3">
            <a:extLst>
              <a:ext uri="{FF2B5EF4-FFF2-40B4-BE49-F238E27FC236}">
                <a16:creationId xmlns:a16="http://schemas.microsoft.com/office/drawing/2014/main" id="{59A88078-4F05-9023-2E9B-5FC23C95FAD2}"/>
              </a:ext>
            </a:extLst>
          </p:cNvPr>
          <p:cNvPicPr>
            <a:picLocks noChangeAspect="1"/>
          </p:cNvPicPr>
          <p:nvPr/>
        </p:nvPicPr>
        <p:blipFill>
          <a:blip r:embed="rId4"/>
          <a:stretch>
            <a:fillRect/>
          </a:stretch>
        </p:blipFill>
        <p:spPr>
          <a:xfrm>
            <a:off x="188641" y="1505273"/>
            <a:ext cx="3412030" cy="2058615"/>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3</a:t>
            </a:fld>
            <a:endParaRPr kumimoji="1" lang="ja-JP" altLang="en-US" dirty="0"/>
          </a:p>
        </p:txBody>
      </p:sp>
      <p:sp>
        <p:nvSpPr>
          <p:cNvPr id="10" name="正方形/長方形 9"/>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メインメニュー　</a:t>
            </a:r>
            <a:endParaRPr kumimoji="1" lang="ja-JP" altLang="en-US" sz="1600" b="1" dirty="0">
              <a:latin typeface="メイリオ" pitchFamily="50" charset="-128"/>
              <a:ea typeface="メイリオ" pitchFamily="50" charset="-128"/>
              <a:cs typeface="メイリオ" pitchFamily="50" charset="-128"/>
            </a:endParaRPr>
          </a:p>
        </p:txBody>
      </p:sp>
      <p:sp>
        <p:nvSpPr>
          <p:cNvPr id="14" name="テキスト ボックス 13"/>
          <p:cNvSpPr txBox="1"/>
          <p:nvPr/>
        </p:nvSpPr>
        <p:spPr>
          <a:xfrm>
            <a:off x="188640" y="4393719"/>
            <a:ext cx="6453336" cy="2431435"/>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ログイン後、利用が許可されたメニューの一覧が表示されます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操作･･･左のメニュー一覧を開いて、社員情報管理、異動発令処理等のメニュー階層を開く</a:t>
            </a:r>
            <a:endParaRPr kumimoji="1"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このメニュー一覧から選択する、もしくはマイメニューとして、よく利用する機能を</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登録することで、</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クリックで操作画面を起動することができます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50"/>
                </a:solidFill>
                <a:latin typeface="メイリオ" pitchFamily="50" charset="-128"/>
                <a:ea typeface="メイリオ" pitchFamily="50" charset="-128"/>
                <a:cs typeface="メイリオ" pitchFamily="50" charset="-128"/>
              </a:rPr>
              <a:t>マイメニューを選択し、表示された枠に、</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各メニューのアイコンをドラッグする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　　  ドラッグしたマイメニューから、画面を起動する　</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このような操作画面は複数起動が可能となっており、複数社分の同時処理や、入力と帳票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参照を同時並行で行うなどの操作ができます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また、会社やユーザー単位にテーマカラーを変更することで、どの会社の処理を行って</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いるのか、視覚的な判断が可能です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00B050"/>
                </a:solidFill>
                <a:latin typeface="メイリオ" pitchFamily="50" charset="-128"/>
                <a:ea typeface="メイリオ" pitchFamily="50" charset="-128"/>
                <a:cs typeface="メイリオ" pitchFamily="50" charset="-128"/>
              </a:rPr>
              <a:t>予め起動しておいた、</a:t>
            </a:r>
            <a:r>
              <a:rPr lang="en-US" altLang="ja-JP" sz="1000" dirty="0">
                <a:solidFill>
                  <a:srgbClr val="00B050"/>
                </a:solidFill>
                <a:latin typeface="メイリオ" pitchFamily="50" charset="-128"/>
                <a:ea typeface="メイリオ" pitchFamily="50" charset="-128"/>
                <a:cs typeface="メイリオ" pitchFamily="50" charset="-128"/>
              </a:rPr>
              <a:t>DEMO</a:t>
            </a:r>
            <a:r>
              <a:rPr lang="ja-JP" altLang="en-US" sz="1000" dirty="0">
                <a:solidFill>
                  <a:srgbClr val="00B050"/>
                </a:solidFill>
                <a:latin typeface="メイリオ" pitchFamily="50" charset="-128"/>
                <a:ea typeface="メイリオ" pitchFamily="50" charset="-128"/>
                <a:cs typeface="メイリオ" pitchFamily="50" charset="-128"/>
              </a:rPr>
              <a:t>の画面と切り替えをおこなう</a:t>
            </a:r>
            <a:endParaRPr lang="en-US" altLang="ja-JP" sz="1000" dirty="0">
              <a:solidFill>
                <a:srgbClr val="00B050"/>
              </a:solidFill>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4.</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このように利用者の目的に合わせたメニュー設定ができます</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　</a:t>
            </a:r>
            <a:r>
              <a:rPr lang="ja-JP" altLang="en-US" sz="1200" dirty="0">
                <a:solidFill>
                  <a:prstClr val="black"/>
                </a:solidFill>
                <a:latin typeface="メイリオ" pitchFamily="50" charset="-128"/>
                <a:ea typeface="メイリオ" pitchFamily="50" charset="-128"/>
                <a:cs typeface="メイリオ" pitchFamily="50" charset="-128"/>
              </a:rPr>
              <a:t>まずは人事管理機能の、</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従業員情報確認画面の操作をご覧ください　</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p:txBody>
      </p:sp>
      <p:sp>
        <p:nvSpPr>
          <p:cNvPr id="15" name="角丸四角形 14"/>
          <p:cNvSpPr/>
          <p:nvPr/>
        </p:nvSpPr>
        <p:spPr>
          <a:xfrm>
            <a:off x="116632" y="3894311"/>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pic>
        <p:nvPicPr>
          <p:cNvPr id="5" name="図 4"/>
          <p:cNvPicPr>
            <a:picLocks noChangeAspect="1"/>
          </p:cNvPicPr>
          <p:nvPr/>
        </p:nvPicPr>
        <p:blipFill>
          <a:blip r:embed="rId5"/>
          <a:stretch>
            <a:fillRect/>
          </a:stretch>
        </p:blipFill>
        <p:spPr>
          <a:xfrm>
            <a:off x="956876" y="2159608"/>
            <a:ext cx="1237506" cy="593498"/>
          </a:xfrm>
          <a:prstGeom prst="rect">
            <a:avLst/>
          </a:prstGeom>
        </p:spPr>
      </p:pic>
      <p:sp>
        <p:nvSpPr>
          <p:cNvPr id="6" name="テキスト ボックス 5"/>
          <p:cNvSpPr txBox="1"/>
          <p:nvPr/>
        </p:nvSpPr>
        <p:spPr>
          <a:xfrm>
            <a:off x="863672" y="1935802"/>
            <a:ext cx="151216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①右クリック</a:t>
            </a:r>
          </a:p>
        </p:txBody>
      </p:sp>
      <p:sp>
        <p:nvSpPr>
          <p:cNvPr id="7" name="正方形/長方形 6"/>
          <p:cNvSpPr/>
          <p:nvPr/>
        </p:nvSpPr>
        <p:spPr>
          <a:xfrm>
            <a:off x="987889" y="2167645"/>
            <a:ext cx="811887" cy="1694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p:cNvSpPr/>
          <p:nvPr/>
        </p:nvSpPr>
        <p:spPr>
          <a:xfrm>
            <a:off x="3845229" y="2404400"/>
            <a:ext cx="187052" cy="199803"/>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5180298" y="2477653"/>
            <a:ext cx="1677702" cy="600164"/>
          </a:xfrm>
          <a:prstGeom prst="rect">
            <a:avLst/>
          </a:prstGeom>
          <a:noFill/>
        </p:spPr>
        <p:txBody>
          <a:bodyPr wrap="square" rtlCol="0">
            <a:spAutoFit/>
          </a:bodyPr>
          <a:lstStyle/>
          <a:p>
            <a:r>
              <a:rPr lang="ja-JP" altLang="en-US" sz="1100" dirty="0">
                <a:solidFill>
                  <a:srgbClr val="FF0000"/>
                </a:solidFill>
                <a:latin typeface="メイリオ" panose="020B0604030504040204" pitchFamily="50" charset="-128"/>
                <a:ea typeface="メイリオ" panose="020B0604030504040204" pitchFamily="50" charset="-128"/>
              </a:rPr>
              <a:t>②</a:t>
            </a:r>
            <a:r>
              <a:rPr kumimoji="1" lang="ja-JP" altLang="en-US" sz="1100" dirty="0">
                <a:solidFill>
                  <a:srgbClr val="FF0000"/>
                </a:solidFill>
                <a:latin typeface="メイリオ" panose="020B0604030504040204" pitchFamily="50" charset="-128"/>
                <a:ea typeface="メイリオ" panose="020B0604030504040204" pitchFamily="50" charset="-128"/>
              </a:rPr>
              <a:t>アイコン部分を</a:t>
            </a:r>
            <a:endParaRPr kumimoji="1" lang="en-US" altLang="ja-JP" sz="1100" dirty="0">
              <a:solidFill>
                <a:srgbClr val="FF0000"/>
              </a:solidFill>
              <a:latin typeface="メイリオ" panose="020B0604030504040204" pitchFamily="50" charset="-128"/>
              <a:ea typeface="メイリオ" panose="020B0604030504040204" pitchFamily="50" charset="-128"/>
            </a:endParaRPr>
          </a:p>
          <a:p>
            <a:r>
              <a:rPr kumimoji="1" lang="ja-JP" altLang="en-US" sz="1100" dirty="0">
                <a:solidFill>
                  <a:srgbClr val="FF0000"/>
                </a:solidFill>
                <a:latin typeface="メイリオ" panose="020B0604030504040204" pitchFamily="50" charset="-128"/>
                <a:ea typeface="メイリオ" panose="020B0604030504040204" pitchFamily="50" charset="-128"/>
              </a:rPr>
              <a:t>マイメニューに</a:t>
            </a:r>
            <a:endParaRPr kumimoji="1" lang="en-US" altLang="ja-JP" sz="1100" dirty="0">
              <a:solidFill>
                <a:srgbClr val="FF0000"/>
              </a:solidFill>
              <a:latin typeface="メイリオ" panose="020B0604030504040204" pitchFamily="50" charset="-128"/>
              <a:ea typeface="メイリオ" panose="020B0604030504040204" pitchFamily="50" charset="-128"/>
            </a:endParaRPr>
          </a:p>
          <a:p>
            <a:r>
              <a:rPr kumimoji="1" lang="ja-JP" altLang="en-US" sz="1100" dirty="0">
                <a:solidFill>
                  <a:srgbClr val="FF0000"/>
                </a:solidFill>
                <a:latin typeface="メイリオ" panose="020B0604030504040204" pitchFamily="50" charset="-128"/>
                <a:ea typeface="メイリオ" panose="020B0604030504040204" pitchFamily="50" charset="-128"/>
              </a:rPr>
              <a:t>ドラック＆ドロップ</a:t>
            </a:r>
          </a:p>
        </p:txBody>
      </p:sp>
      <p:cxnSp>
        <p:nvCxnSpPr>
          <p:cNvPr id="11" name="直線矢印コネクタ 10"/>
          <p:cNvCxnSpPr>
            <a:cxnSpLocks/>
          </p:cNvCxnSpPr>
          <p:nvPr/>
        </p:nvCxnSpPr>
        <p:spPr>
          <a:xfrm flipV="1">
            <a:off x="4077072" y="2251688"/>
            <a:ext cx="1224136" cy="21406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3343" y="1095871"/>
            <a:ext cx="5930246"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ログイン後自動表示（</a:t>
            </a:r>
            <a:r>
              <a:rPr kumimoji="1" lang="en-US" altLang="ja-JP" sz="1400" dirty="0">
                <a:latin typeface="メイリオ" panose="020B0604030504040204" pitchFamily="50" charset="-128"/>
                <a:ea typeface="メイリオ" panose="020B0604030504040204" pitchFamily="50" charset="-128"/>
              </a:rPr>
              <a:t>ESC</a:t>
            </a:r>
            <a:r>
              <a:rPr kumimoji="1" lang="ja-JP" altLang="en-US" sz="1400" dirty="0">
                <a:latin typeface="メイリオ" panose="020B0604030504040204" pitchFamily="50" charset="-128"/>
                <a:ea typeface="メイリオ" panose="020B0604030504040204" pitchFamily="50" charset="-128"/>
              </a:rPr>
              <a:t>キーで表示／非表示切替）</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E728CEFD-DD22-559E-54F2-6EE9E21A9AFE}"/>
              </a:ext>
            </a:extLst>
          </p:cNvPr>
          <p:cNvPicPr>
            <a:picLocks noChangeAspect="1"/>
          </p:cNvPicPr>
          <p:nvPr/>
        </p:nvPicPr>
        <p:blipFill>
          <a:blip r:embed="rId2"/>
          <a:stretch>
            <a:fillRect/>
          </a:stretch>
        </p:blipFill>
        <p:spPr>
          <a:xfrm>
            <a:off x="321529" y="3451341"/>
            <a:ext cx="3087898" cy="1912747"/>
          </a:xfrm>
          <a:prstGeom prst="rect">
            <a:avLst/>
          </a:prstGeom>
          <a:ln>
            <a:solidFill>
              <a:schemeClr val="bg1">
                <a:lumMod val="75000"/>
              </a:schemeClr>
            </a:solidFill>
          </a:ln>
        </p:spPr>
      </p:pic>
      <p:pic>
        <p:nvPicPr>
          <p:cNvPr id="9" name="図 8">
            <a:extLst>
              <a:ext uri="{FF2B5EF4-FFF2-40B4-BE49-F238E27FC236}">
                <a16:creationId xmlns:a16="http://schemas.microsoft.com/office/drawing/2014/main" id="{981EB945-B94F-7DE2-5D28-54586895EAE2}"/>
              </a:ext>
            </a:extLst>
          </p:cNvPr>
          <p:cNvPicPr>
            <a:picLocks noChangeAspect="1"/>
          </p:cNvPicPr>
          <p:nvPr/>
        </p:nvPicPr>
        <p:blipFill>
          <a:blip r:embed="rId3"/>
          <a:stretch>
            <a:fillRect/>
          </a:stretch>
        </p:blipFill>
        <p:spPr>
          <a:xfrm>
            <a:off x="3703759" y="1331640"/>
            <a:ext cx="2749578" cy="168687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3588F9CE-B555-725E-B784-EC3B38B94ED0}"/>
              </a:ext>
            </a:extLst>
          </p:cNvPr>
          <p:cNvPicPr>
            <a:picLocks noChangeAspect="1"/>
          </p:cNvPicPr>
          <p:nvPr/>
        </p:nvPicPr>
        <p:blipFill>
          <a:blip r:embed="rId4"/>
          <a:stretch>
            <a:fillRect/>
          </a:stretch>
        </p:blipFill>
        <p:spPr>
          <a:xfrm>
            <a:off x="356788" y="1331640"/>
            <a:ext cx="3055887" cy="1707973"/>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4</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個人情報登録　→　標準項目説明、基準日変更</a:t>
            </a:r>
            <a:endParaRPr kumimoji="1" lang="ja-JP" altLang="en-US" sz="1600" b="1" dirty="0">
              <a:latin typeface="メイリオ" pitchFamily="50" charset="-128"/>
              <a:ea typeface="メイリオ" pitchFamily="50" charset="-128"/>
              <a:cs typeface="メイリオ" pitchFamily="50" charset="-128"/>
            </a:endParaRPr>
          </a:p>
        </p:txBody>
      </p:sp>
      <p:sp>
        <p:nvSpPr>
          <p:cNvPr id="5" name="テキスト ボックス 4"/>
          <p:cNvSpPr txBox="1"/>
          <p:nvPr/>
        </p:nvSpPr>
        <p:spPr>
          <a:xfrm>
            <a:off x="72008" y="6156176"/>
            <a:ext cx="6713984" cy="2308324"/>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個人情報登録画面では従業員の一人ひとりの各種情報を確認します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00B050"/>
                </a:solidFill>
                <a:latin typeface="メイリオ" pitchFamily="50" charset="-128"/>
                <a:ea typeface="メイリオ" pitchFamily="50" charset="-128"/>
                <a:cs typeface="メイリオ" pitchFamily="50" charset="-128"/>
              </a:rPr>
              <a:t>･･･従業員番号に「</a:t>
            </a:r>
            <a:r>
              <a:rPr lang="en-US" altLang="ja-JP" sz="1000" dirty="0">
                <a:solidFill>
                  <a:srgbClr val="00B050"/>
                </a:solidFill>
                <a:latin typeface="メイリオ" pitchFamily="50" charset="-128"/>
                <a:ea typeface="メイリオ" pitchFamily="50" charset="-128"/>
                <a:cs typeface="メイリオ" pitchFamily="50" charset="-128"/>
              </a:rPr>
              <a:t>010101</a:t>
            </a:r>
            <a:r>
              <a:rPr lang="ja-JP" altLang="en-US" sz="1000" dirty="0">
                <a:solidFill>
                  <a:srgbClr val="00B050"/>
                </a:solidFill>
                <a:latin typeface="メイリオ" pitchFamily="50" charset="-128"/>
                <a:ea typeface="メイリオ" pitchFamily="50" charset="-128"/>
                <a:cs typeface="メイリオ" pitchFamily="50" charset="-128"/>
              </a:rPr>
              <a:t>」を入力し、</a:t>
            </a:r>
            <a:r>
              <a:rPr lang="en-US" altLang="ja-JP" sz="1000" dirty="0">
                <a:solidFill>
                  <a:srgbClr val="00B050"/>
                </a:solidFill>
                <a:latin typeface="メイリオ" pitchFamily="50" charset="-128"/>
                <a:ea typeface="メイリオ" pitchFamily="50" charset="-128"/>
                <a:cs typeface="メイリオ" pitchFamily="50" charset="-128"/>
              </a:rPr>
              <a:t>Enter</a:t>
            </a:r>
            <a:r>
              <a:rPr lang="ja-JP" altLang="en-US" sz="1000" dirty="0">
                <a:solidFill>
                  <a:srgbClr val="00B050"/>
                </a:solidFill>
                <a:latin typeface="メイリオ" pitchFamily="50" charset="-128"/>
                <a:ea typeface="メイリオ" pitchFamily="50" charset="-128"/>
                <a:cs typeface="メイリオ" pitchFamily="50" charset="-128"/>
              </a:rPr>
              <a:t>キーを押す</a:t>
            </a:r>
            <a:endParaRPr kumimoji="1"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こちらの画面では基準日時点の従業員情報が確認できます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★操作･･･いくつかのタブを押し、表示情報が切り替わることを説明する。最後に所属情報タブを開く</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例えば、</a:t>
            </a:r>
            <a:r>
              <a:rPr lang="en-US" altLang="ja-JP" sz="1200" dirty="0">
                <a:latin typeface="メイリオ" pitchFamily="50" charset="-128"/>
                <a:ea typeface="メイリオ" pitchFamily="50" charset="-128"/>
                <a:cs typeface="メイリオ" pitchFamily="50" charset="-128"/>
              </a:rPr>
              <a:t>010101</a:t>
            </a:r>
            <a:r>
              <a:rPr lang="ja-JP" altLang="en-US" sz="1200" dirty="0">
                <a:latin typeface="メイリオ" pitchFamily="50" charset="-128"/>
                <a:ea typeface="メイリオ" pitchFamily="50" charset="-128"/>
                <a:cs typeface="メイリオ" pitchFamily="50" charset="-128"/>
              </a:rPr>
              <a:t>山田直人は現在「東京営業第</a:t>
            </a:r>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グループ」への所属が確認できますが、</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基準日を過去日付に変更すると、その時点での所属・在籍年数が表示されます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基準日を切り替えるだけで、任意の時点の所属や在籍年数を遡って確認できます</a:t>
            </a:r>
            <a:br>
              <a:rPr lang="en-US" altLang="ja-JP" sz="1200" dirty="0">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の部分にカーソルをあて、所属部門を読む。</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50"/>
                </a:solidFill>
                <a:latin typeface="メイリオ" pitchFamily="50" charset="-128"/>
                <a:ea typeface="メイリオ" pitchFamily="50" charset="-128"/>
                <a:cs typeface="メイリオ" pitchFamily="50" charset="-128"/>
              </a:rPr>
              <a:t>の基準日を「</a:t>
            </a:r>
            <a:r>
              <a:rPr lang="en-US" altLang="ja-JP" sz="1000" dirty="0">
                <a:solidFill>
                  <a:srgbClr val="00B050"/>
                </a:solidFill>
                <a:latin typeface="メイリオ" pitchFamily="50" charset="-128"/>
                <a:ea typeface="メイリオ" pitchFamily="50" charset="-128"/>
                <a:cs typeface="メイリオ" pitchFamily="50" charset="-128"/>
              </a:rPr>
              <a:t>2010</a:t>
            </a:r>
            <a:r>
              <a:rPr lang="ja-JP" altLang="en-US" sz="1000" dirty="0">
                <a:solidFill>
                  <a:srgbClr val="00B050"/>
                </a:solidFill>
                <a:latin typeface="メイリオ" pitchFamily="50" charset="-128"/>
                <a:ea typeface="メイリオ" pitchFamily="50" charset="-128"/>
                <a:cs typeface="メイリオ" pitchFamily="50" charset="-128"/>
              </a:rPr>
              <a:t>年」に変更し、</a:t>
            </a:r>
            <a:br>
              <a:rPr lang="en-US" altLang="ja-JP" sz="1000" dirty="0">
                <a:solidFill>
                  <a:srgbClr val="00B050"/>
                </a:solidFill>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　</a:t>
            </a:r>
            <a:r>
              <a:rPr lang="en-US" altLang="ja-JP" sz="1000" dirty="0">
                <a:solidFill>
                  <a:srgbClr val="00B050"/>
                </a:solidFill>
                <a:latin typeface="メイリオ" pitchFamily="50" charset="-128"/>
                <a:ea typeface="メイリオ" pitchFamily="50" charset="-128"/>
                <a:cs typeface="メイリオ" pitchFamily="50" charset="-128"/>
              </a:rPr>
              <a:t>2010</a:t>
            </a:r>
            <a:r>
              <a:rPr lang="ja-JP" altLang="en-US" sz="1000" dirty="0">
                <a:solidFill>
                  <a:srgbClr val="00B050"/>
                </a:solidFill>
                <a:latin typeface="メイリオ" pitchFamily="50" charset="-128"/>
                <a:ea typeface="メイリオ" pitchFamily="50" charset="-128"/>
                <a:cs typeface="メイリオ" pitchFamily="50" charset="-128"/>
              </a:rPr>
              <a:t>年時点ではどこの部署に所属していたのか</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を読み上げる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所属異動歴は一覧形式でも確認できますが、タイムライン形式で</a:t>
            </a:r>
            <a:r>
              <a:rPr lang="ja-JP" altLang="en-US" sz="1200" dirty="0">
                <a:solidFill>
                  <a:prstClr val="black"/>
                </a:solidFill>
                <a:latin typeface="メイリオ" pitchFamily="50" charset="-128"/>
                <a:ea typeface="メイリオ" pitchFamily="50" charset="-128"/>
                <a:cs typeface="メイリオ" pitchFamily="50" charset="-128"/>
              </a:rPr>
              <a:t>より見やすく</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直感的に</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r>
              <a:rPr lang="ja-JP" altLang="en-US" sz="1200" dirty="0">
                <a:solidFill>
                  <a:prstClr val="black"/>
                </a:solidFill>
                <a:latin typeface="メイリオ" pitchFamily="50" charset="-128"/>
                <a:ea typeface="メイリオ" pitchFamily="50" charset="-128"/>
                <a:cs typeface="メイリオ" pitchFamily="50" charset="-128"/>
              </a:rPr>
              <a:t>　所属や</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身分の変更履歴を確認することも可能です</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③</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基準日を今日に戻し、</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④</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の所属異動歴サブタブをクリック。</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⑤</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の虫眼鏡マークをクリックし、</a:t>
            </a:r>
            <a:br>
              <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b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　タイムラインを開く。</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⑥</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のバーを適当な期間に絞り所属と身分情報が分かりやすく確認できることを説明する  </a:t>
            </a:r>
            <a:endPar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endParaRPr>
          </a:p>
        </p:txBody>
      </p:sp>
      <p:sp>
        <p:nvSpPr>
          <p:cNvPr id="6" name="角丸四角形 5"/>
          <p:cNvSpPr/>
          <p:nvPr/>
        </p:nvSpPr>
        <p:spPr>
          <a:xfrm>
            <a:off x="216024" y="5679410"/>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19" name="テキスト ボックス 18"/>
          <p:cNvSpPr txBox="1"/>
          <p:nvPr/>
        </p:nvSpPr>
        <p:spPr>
          <a:xfrm>
            <a:off x="2060848" y="5679410"/>
            <a:ext cx="1008112" cy="400110"/>
          </a:xfrm>
          <a:prstGeom prst="rect">
            <a:avLst/>
          </a:prstGeom>
          <a:noFill/>
        </p:spPr>
        <p:txBody>
          <a:bodyPr wrap="square" rtlCol="0">
            <a:spAutoFit/>
          </a:bodyPr>
          <a:lstStyle/>
          <a:p>
            <a:r>
              <a:rPr kumimoji="1" lang="en-US" altLang="ja-JP" sz="2000" b="1" dirty="0">
                <a:solidFill>
                  <a:srgbClr val="EE7B48"/>
                </a:solidFill>
                <a:latin typeface="メイリオ" pitchFamily="50" charset="-128"/>
                <a:ea typeface="メイリオ" pitchFamily="50" charset="-128"/>
                <a:cs typeface="メイリオ" pitchFamily="50" charset="-128"/>
              </a:rPr>
              <a:t>1/2</a:t>
            </a:r>
            <a:endParaRPr kumimoji="1" lang="ja-JP" altLang="en-US" sz="2000" b="1" dirty="0">
              <a:solidFill>
                <a:srgbClr val="EE7B48"/>
              </a:solidFill>
              <a:latin typeface="メイリオ" pitchFamily="50" charset="-128"/>
              <a:ea typeface="メイリオ" pitchFamily="50" charset="-128"/>
              <a:cs typeface="メイリオ" pitchFamily="50" charset="-128"/>
            </a:endParaRPr>
          </a:p>
        </p:txBody>
      </p:sp>
      <p:sp>
        <p:nvSpPr>
          <p:cNvPr id="21" name="テキスト ボックス 20"/>
          <p:cNvSpPr txBox="1"/>
          <p:nvPr/>
        </p:nvSpPr>
        <p:spPr>
          <a:xfrm>
            <a:off x="682697" y="1363633"/>
            <a:ext cx="43204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25" name="テキスト ボックス 24"/>
          <p:cNvSpPr txBox="1"/>
          <p:nvPr/>
        </p:nvSpPr>
        <p:spPr>
          <a:xfrm>
            <a:off x="282085" y="1084303"/>
            <a:ext cx="1759473"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個人情報登録画面</a:t>
            </a:r>
          </a:p>
        </p:txBody>
      </p:sp>
      <p:sp>
        <p:nvSpPr>
          <p:cNvPr id="30" name="正方形/長方形 29"/>
          <p:cNvSpPr/>
          <p:nvPr/>
        </p:nvSpPr>
        <p:spPr>
          <a:xfrm flipV="1">
            <a:off x="4699124" y="2013869"/>
            <a:ext cx="1538188" cy="896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2D30939A-E074-495A-68CA-39D5ECB31ACE}"/>
              </a:ext>
            </a:extLst>
          </p:cNvPr>
          <p:cNvSpPr/>
          <p:nvPr/>
        </p:nvSpPr>
        <p:spPr>
          <a:xfrm>
            <a:off x="353540" y="1466430"/>
            <a:ext cx="370880" cy="157318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0C4A456-8D6D-EF34-00AA-6A9BF623432B}"/>
              </a:ext>
            </a:extLst>
          </p:cNvPr>
          <p:cNvSpPr txBox="1"/>
          <p:nvPr/>
        </p:nvSpPr>
        <p:spPr>
          <a:xfrm>
            <a:off x="6165304" y="1943130"/>
            <a:ext cx="43204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②</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B007F81E-B981-36B4-3616-FF38C5E2D96E}"/>
              </a:ext>
            </a:extLst>
          </p:cNvPr>
          <p:cNvSpPr txBox="1"/>
          <p:nvPr/>
        </p:nvSpPr>
        <p:spPr>
          <a:xfrm>
            <a:off x="3616285" y="1084303"/>
            <a:ext cx="2260987"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所属情報タブ</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所属情報</a:t>
            </a:r>
            <a:r>
              <a:rPr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7E35CFF6-5B07-F18A-BB2F-2708EF5A2F27}"/>
              </a:ext>
            </a:extLst>
          </p:cNvPr>
          <p:cNvSpPr txBox="1"/>
          <p:nvPr/>
        </p:nvSpPr>
        <p:spPr>
          <a:xfrm>
            <a:off x="3068960" y="3446914"/>
            <a:ext cx="43204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⑤</a:t>
            </a:r>
          </a:p>
        </p:txBody>
      </p:sp>
      <p:sp>
        <p:nvSpPr>
          <p:cNvPr id="23" name="正方形/長方形 22">
            <a:extLst>
              <a:ext uri="{FF2B5EF4-FFF2-40B4-BE49-F238E27FC236}">
                <a16:creationId xmlns:a16="http://schemas.microsoft.com/office/drawing/2014/main" id="{E6123408-328D-30BC-CA53-A30E9C72FE41}"/>
              </a:ext>
            </a:extLst>
          </p:cNvPr>
          <p:cNvSpPr/>
          <p:nvPr/>
        </p:nvSpPr>
        <p:spPr>
          <a:xfrm flipV="1">
            <a:off x="1114745" y="4086482"/>
            <a:ext cx="288032" cy="13011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2E70719B-C5BD-CF4A-8FD1-54B08E56EEE8}"/>
              </a:ext>
            </a:extLst>
          </p:cNvPr>
          <p:cNvSpPr/>
          <p:nvPr/>
        </p:nvSpPr>
        <p:spPr>
          <a:xfrm flipV="1">
            <a:off x="2996952" y="3488112"/>
            <a:ext cx="144016" cy="13669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EB72A832-28FA-883D-C1B1-BC9E0FDEA6BA}"/>
              </a:ext>
            </a:extLst>
          </p:cNvPr>
          <p:cNvSpPr txBox="1"/>
          <p:nvPr/>
        </p:nvSpPr>
        <p:spPr>
          <a:xfrm>
            <a:off x="1335658" y="4013040"/>
            <a:ext cx="43204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④</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EBE0CE6D-12E2-B402-BC9E-7DE16F9F2D3D}"/>
              </a:ext>
            </a:extLst>
          </p:cNvPr>
          <p:cNvPicPr>
            <a:picLocks noChangeAspect="1"/>
          </p:cNvPicPr>
          <p:nvPr/>
        </p:nvPicPr>
        <p:blipFill>
          <a:blip r:embed="rId5"/>
          <a:stretch>
            <a:fillRect/>
          </a:stretch>
        </p:blipFill>
        <p:spPr>
          <a:xfrm>
            <a:off x="3645024" y="3728955"/>
            <a:ext cx="2749578" cy="1531555"/>
          </a:xfrm>
          <a:prstGeom prst="rect">
            <a:avLst/>
          </a:prstGeom>
          <a:ln>
            <a:solidFill>
              <a:schemeClr val="bg1">
                <a:lumMod val="75000"/>
              </a:schemeClr>
            </a:solidFill>
          </a:ln>
        </p:spPr>
      </p:pic>
      <p:sp>
        <p:nvSpPr>
          <p:cNvPr id="35" name="正方形/長方形 34">
            <a:extLst>
              <a:ext uri="{FF2B5EF4-FFF2-40B4-BE49-F238E27FC236}">
                <a16:creationId xmlns:a16="http://schemas.microsoft.com/office/drawing/2014/main" id="{993490F3-D2EC-F335-0FA5-7292AED53022}"/>
              </a:ext>
            </a:extLst>
          </p:cNvPr>
          <p:cNvSpPr/>
          <p:nvPr/>
        </p:nvSpPr>
        <p:spPr>
          <a:xfrm flipV="1">
            <a:off x="3703758" y="4972260"/>
            <a:ext cx="2389537" cy="21844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41EE7F7D-B119-F5F3-A26E-66DC37B75948}"/>
              </a:ext>
            </a:extLst>
          </p:cNvPr>
          <p:cNvSpPr txBox="1"/>
          <p:nvPr/>
        </p:nvSpPr>
        <p:spPr>
          <a:xfrm>
            <a:off x="6021288" y="4833760"/>
            <a:ext cx="43204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⑥</a:t>
            </a:r>
          </a:p>
        </p:txBody>
      </p:sp>
      <p:sp>
        <p:nvSpPr>
          <p:cNvPr id="42" name="テキスト ボックス 41">
            <a:extLst>
              <a:ext uri="{FF2B5EF4-FFF2-40B4-BE49-F238E27FC236}">
                <a16:creationId xmlns:a16="http://schemas.microsoft.com/office/drawing/2014/main" id="{19D49885-13E7-A70F-B6D8-CDB2410AC198}"/>
              </a:ext>
            </a:extLst>
          </p:cNvPr>
          <p:cNvSpPr txBox="1"/>
          <p:nvPr/>
        </p:nvSpPr>
        <p:spPr>
          <a:xfrm>
            <a:off x="3645024" y="3460567"/>
            <a:ext cx="3087898"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タイムライン</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異動・身分変更履歴</a:t>
            </a:r>
            <a:r>
              <a:rPr kumimoji="1"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BAA39A93-BF0B-F7E8-F930-6E381C88CEA6}"/>
              </a:ext>
            </a:extLst>
          </p:cNvPr>
          <p:cNvSpPr txBox="1"/>
          <p:nvPr/>
        </p:nvSpPr>
        <p:spPr>
          <a:xfrm>
            <a:off x="282085" y="3184103"/>
            <a:ext cx="2354827"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所属情報タブ</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所属異動歴</a:t>
            </a:r>
            <a:r>
              <a:rPr kumimoji="1"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F0812D78-5ECF-2B69-54CF-D880568DD786}"/>
              </a:ext>
            </a:extLst>
          </p:cNvPr>
          <p:cNvSpPr/>
          <p:nvPr/>
        </p:nvSpPr>
        <p:spPr>
          <a:xfrm flipV="1">
            <a:off x="4221088" y="1373665"/>
            <a:ext cx="576064" cy="896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76E962D-1C37-F69E-3C7B-B49F1F395792}"/>
              </a:ext>
            </a:extLst>
          </p:cNvPr>
          <p:cNvSpPr txBox="1"/>
          <p:nvPr/>
        </p:nvSpPr>
        <p:spPr>
          <a:xfrm>
            <a:off x="4727686" y="1286451"/>
            <a:ext cx="43204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③</a:t>
            </a:r>
          </a:p>
        </p:txBody>
      </p:sp>
    </p:spTree>
    <p:extLst>
      <p:ext uri="{BB962C8B-B14F-4D97-AF65-F5344CB8AC3E}">
        <p14:creationId xmlns:p14="http://schemas.microsoft.com/office/powerpoint/2010/main" val="424598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78C98467-A64B-26A7-279E-A95E6ECBBEF3}"/>
              </a:ext>
            </a:extLst>
          </p:cNvPr>
          <p:cNvPicPr>
            <a:picLocks noChangeAspect="1"/>
          </p:cNvPicPr>
          <p:nvPr/>
        </p:nvPicPr>
        <p:blipFill>
          <a:blip r:embed="rId3"/>
          <a:stretch>
            <a:fillRect/>
          </a:stretch>
        </p:blipFill>
        <p:spPr>
          <a:xfrm>
            <a:off x="264417" y="1422639"/>
            <a:ext cx="3596631" cy="2236473"/>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5</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個人情報登録　→　拡張項目説明、一覧</a:t>
            </a:r>
            <a:r>
              <a:rPr lang="en-US" altLang="ja-JP" sz="1600" b="1" dirty="0">
                <a:latin typeface="メイリオ" pitchFamily="50" charset="-128"/>
                <a:ea typeface="メイリオ" pitchFamily="50" charset="-128"/>
                <a:cs typeface="メイリオ" pitchFamily="50" charset="-128"/>
              </a:rPr>
              <a:t>(</a:t>
            </a:r>
            <a:r>
              <a:rPr lang="ja-JP" altLang="en-US" sz="1600" b="1" dirty="0">
                <a:latin typeface="メイリオ" pitchFamily="50" charset="-128"/>
                <a:ea typeface="メイリオ" pitchFamily="50" charset="-128"/>
                <a:cs typeface="メイリオ" pitchFamily="50" charset="-128"/>
              </a:rPr>
              <a:t>ファイル</a:t>
            </a:r>
            <a:r>
              <a:rPr lang="en-US" altLang="ja-JP" sz="1600" b="1" dirty="0">
                <a:latin typeface="メイリオ" pitchFamily="50" charset="-128"/>
                <a:ea typeface="メイリオ" pitchFamily="50" charset="-128"/>
                <a:cs typeface="メイリオ" pitchFamily="50" charset="-128"/>
              </a:rPr>
              <a:t>)</a:t>
            </a:r>
            <a:r>
              <a:rPr lang="ja-JP" altLang="en-US" sz="1600" b="1" dirty="0">
                <a:latin typeface="メイリオ" pitchFamily="50" charset="-128"/>
                <a:ea typeface="メイリオ" pitchFamily="50" charset="-128"/>
                <a:cs typeface="メイリオ" pitchFamily="50" charset="-128"/>
              </a:rPr>
              <a:t>表示</a:t>
            </a:r>
            <a:endParaRPr kumimoji="1" lang="ja-JP" altLang="en-US" sz="1600" b="1" dirty="0">
              <a:latin typeface="メイリオ" pitchFamily="50" charset="-128"/>
              <a:ea typeface="メイリオ" pitchFamily="50" charset="-128"/>
              <a:cs typeface="メイリオ" pitchFamily="50" charset="-128"/>
            </a:endParaRPr>
          </a:p>
        </p:txBody>
      </p:sp>
      <p:sp>
        <p:nvSpPr>
          <p:cNvPr id="5" name="テキスト ボックス 4"/>
          <p:cNvSpPr txBox="1"/>
          <p:nvPr/>
        </p:nvSpPr>
        <p:spPr>
          <a:xfrm>
            <a:off x="72008" y="6541184"/>
            <a:ext cx="6713984"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prstClr val="black"/>
                </a:solidFill>
                <a:latin typeface="メイリオ" pitchFamily="50" charset="-128"/>
                <a:ea typeface="メイリオ" pitchFamily="50" charset="-128"/>
                <a:cs typeface="メイリオ" pitchFamily="50" charset="-128"/>
              </a:rPr>
              <a:t>5</a:t>
            </a:r>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標準項目で様々な情報を管理いただけるうえ、自由に追加できる拡張項目を約</a:t>
            </a:r>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2</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万項目</a:t>
            </a:r>
            <a:b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b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　ご用意しております。御社独自の管理項目にも柔軟に対応可能です</a:t>
            </a:r>
            <a:b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b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⑦</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をスクロールし、一番下の「</a:t>
            </a:r>
            <a:r>
              <a:rPr lang="ja-JP" altLang="en-US" sz="1000" dirty="0">
                <a:solidFill>
                  <a:srgbClr val="00B050"/>
                </a:solidFill>
                <a:latin typeface="メイリオ" pitchFamily="50" charset="-128"/>
                <a:ea typeface="メイリオ" pitchFamily="50" charset="-128"/>
                <a:cs typeface="メイリオ" pitchFamily="50" charset="-128"/>
              </a:rPr>
              <a:t>拡張項目</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」を見せる。お客様に合わせて、</a:t>
            </a:r>
            <a:br>
              <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b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　</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⑧</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「アンケート結果」「制服貸与」「雇用契約関係」などのタブを開き説明する</a:t>
            </a:r>
            <a:endPar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メイリオ" pitchFamily="50" charset="-128"/>
                <a:ea typeface="メイリオ" pitchFamily="50" charset="-128"/>
                <a:cs typeface="メイリオ" pitchFamily="50" charset="-128"/>
              </a:rPr>
              <a:t>６</a:t>
            </a:r>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さらに、文字情報だけでなく、資格証明書や履歴書などのファイルも管理・表示可能です</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⑨</a:t>
            </a:r>
            <a:r>
              <a:rPr lang="ja-JP" altLang="en-US" sz="1000" dirty="0">
                <a:solidFill>
                  <a:srgbClr val="00B050"/>
                </a:solidFill>
                <a:latin typeface="メイリオ" pitchFamily="50" charset="-128"/>
                <a:ea typeface="メイリオ" pitchFamily="50" charset="-128"/>
                <a:cs typeface="メイリオ" pitchFamily="50" charset="-128"/>
              </a:rPr>
              <a:t>の一覧をクリックし、</a:t>
            </a:r>
            <a:r>
              <a:rPr lang="ja-JP" altLang="en-US" sz="1000" dirty="0">
                <a:solidFill>
                  <a:srgbClr val="FF0000"/>
                </a:solidFill>
                <a:latin typeface="メイリオ" pitchFamily="50" charset="-128"/>
                <a:ea typeface="メイリオ" pitchFamily="50" charset="-128"/>
                <a:cs typeface="メイリオ" pitchFamily="50" charset="-128"/>
              </a:rPr>
              <a:t>⑩</a:t>
            </a:r>
            <a:r>
              <a:rPr lang="ja-JP" altLang="en-US" sz="1000" dirty="0">
                <a:solidFill>
                  <a:srgbClr val="00B050"/>
                </a:solidFill>
                <a:latin typeface="メイリオ" pitchFamily="50" charset="-128"/>
                <a:ea typeface="メイリオ" pitchFamily="50" charset="-128"/>
                <a:cs typeface="メイリオ" pitchFamily="50" charset="-128"/>
              </a:rPr>
              <a:t>の技術資格証明書をクリックする。</a:t>
            </a:r>
            <a:br>
              <a:rPr lang="en-US" altLang="ja-JP" sz="1000" dirty="0">
                <a:solidFill>
                  <a:srgbClr val="00B050"/>
                </a:solidFill>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　その他のファイルも必要に応じてクリックし、ファイル管理も行えることを説明する</a:t>
            </a:r>
            <a:endPar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endParaRPr lang="en-US" altLang="ja-JP" sz="1200" dirty="0">
              <a:latin typeface="メイリオ" pitchFamily="50" charset="-128"/>
              <a:ea typeface="メイリオ" pitchFamily="50" charset="-128"/>
              <a:cs typeface="メイリオ" pitchFamily="50" charset="-128"/>
            </a:endParaRPr>
          </a:p>
        </p:txBody>
      </p:sp>
      <p:sp>
        <p:nvSpPr>
          <p:cNvPr id="6" name="角丸四角形 5"/>
          <p:cNvSpPr/>
          <p:nvPr/>
        </p:nvSpPr>
        <p:spPr>
          <a:xfrm>
            <a:off x="216024" y="6136431"/>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19" name="テキスト ボックス 18"/>
          <p:cNvSpPr txBox="1"/>
          <p:nvPr/>
        </p:nvSpPr>
        <p:spPr>
          <a:xfrm>
            <a:off x="2060848" y="6136431"/>
            <a:ext cx="1008112" cy="400110"/>
          </a:xfrm>
          <a:prstGeom prst="rect">
            <a:avLst/>
          </a:prstGeom>
          <a:noFill/>
        </p:spPr>
        <p:txBody>
          <a:bodyPr wrap="square" rtlCol="0">
            <a:spAutoFit/>
          </a:bodyPr>
          <a:lstStyle/>
          <a:p>
            <a:r>
              <a:rPr lang="en-US" altLang="ja-JP" sz="2000" b="1" dirty="0">
                <a:solidFill>
                  <a:srgbClr val="EE7B48"/>
                </a:solidFill>
                <a:latin typeface="メイリオ" pitchFamily="50" charset="-128"/>
                <a:ea typeface="メイリオ" pitchFamily="50" charset="-128"/>
                <a:cs typeface="メイリオ" pitchFamily="50" charset="-128"/>
              </a:rPr>
              <a:t>2</a:t>
            </a:r>
            <a:r>
              <a:rPr kumimoji="1" lang="en-US" altLang="ja-JP" sz="2000" b="1" dirty="0">
                <a:solidFill>
                  <a:srgbClr val="EE7B48"/>
                </a:solidFill>
                <a:latin typeface="メイリオ" pitchFamily="50" charset="-128"/>
                <a:ea typeface="メイリオ" pitchFamily="50" charset="-128"/>
                <a:cs typeface="メイリオ" pitchFamily="50" charset="-128"/>
              </a:rPr>
              <a:t>/2</a:t>
            </a:r>
            <a:endParaRPr kumimoji="1" lang="ja-JP" altLang="en-US" sz="2000" b="1" dirty="0">
              <a:solidFill>
                <a:srgbClr val="EE7B48"/>
              </a:solidFill>
              <a:latin typeface="メイリオ" pitchFamily="50" charset="-128"/>
              <a:ea typeface="メイリオ" pitchFamily="50" charset="-128"/>
              <a:cs typeface="メイリオ" pitchFamily="50" charset="-128"/>
            </a:endParaRPr>
          </a:p>
        </p:txBody>
      </p:sp>
      <p:sp>
        <p:nvSpPr>
          <p:cNvPr id="20" name="テキスト ボックス 19">
            <a:extLst>
              <a:ext uri="{FF2B5EF4-FFF2-40B4-BE49-F238E27FC236}">
                <a16:creationId xmlns:a16="http://schemas.microsoft.com/office/drawing/2014/main" id="{632A0B32-CBBC-7D32-C1BB-DAD4DBBAC63D}"/>
              </a:ext>
            </a:extLst>
          </p:cNvPr>
          <p:cNvSpPr txBox="1"/>
          <p:nvPr/>
        </p:nvSpPr>
        <p:spPr>
          <a:xfrm>
            <a:off x="838804" y="1352548"/>
            <a:ext cx="347957"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⑦</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1" name="正方形/長方形 20">
            <a:extLst>
              <a:ext uri="{FF2B5EF4-FFF2-40B4-BE49-F238E27FC236}">
                <a16:creationId xmlns:a16="http://schemas.microsoft.com/office/drawing/2014/main" id="{BA419443-EA31-5194-9F96-D7FA283E0CF2}"/>
              </a:ext>
            </a:extLst>
          </p:cNvPr>
          <p:cNvSpPr/>
          <p:nvPr/>
        </p:nvSpPr>
        <p:spPr>
          <a:xfrm>
            <a:off x="746075" y="1417996"/>
            <a:ext cx="144016" cy="223647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7005C0E6-E3AA-2FFB-A51A-15B3DB8A0E82}"/>
              </a:ext>
            </a:extLst>
          </p:cNvPr>
          <p:cNvSpPr/>
          <p:nvPr/>
        </p:nvSpPr>
        <p:spPr>
          <a:xfrm>
            <a:off x="269403" y="2934807"/>
            <a:ext cx="476672" cy="72008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406EF56-86C2-1B14-6F4D-6E24DCE7CFEC}"/>
              </a:ext>
            </a:extLst>
          </p:cNvPr>
          <p:cNvSpPr txBox="1"/>
          <p:nvPr/>
        </p:nvSpPr>
        <p:spPr>
          <a:xfrm>
            <a:off x="-27384" y="2724300"/>
            <a:ext cx="347957"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⑧</a:t>
            </a:r>
          </a:p>
        </p:txBody>
      </p:sp>
      <p:sp>
        <p:nvSpPr>
          <p:cNvPr id="17" name="正方形/長方形 16">
            <a:extLst>
              <a:ext uri="{FF2B5EF4-FFF2-40B4-BE49-F238E27FC236}">
                <a16:creationId xmlns:a16="http://schemas.microsoft.com/office/drawing/2014/main" id="{8152E4F7-7CDB-905F-5D61-933B03297D6A}"/>
              </a:ext>
            </a:extLst>
          </p:cNvPr>
          <p:cNvSpPr/>
          <p:nvPr/>
        </p:nvSpPr>
        <p:spPr>
          <a:xfrm flipV="1">
            <a:off x="3256384" y="1926695"/>
            <a:ext cx="316632" cy="14401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7F8EFA73-029C-4B27-637D-0B8B07B5B55A}"/>
              </a:ext>
            </a:extLst>
          </p:cNvPr>
          <p:cNvSpPr txBox="1"/>
          <p:nvPr/>
        </p:nvSpPr>
        <p:spPr>
          <a:xfrm>
            <a:off x="2968352" y="1860203"/>
            <a:ext cx="347957"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⑨</a:t>
            </a:r>
          </a:p>
        </p:txBody>
      </p:sp>
      <p:pic>
        <p:nvPicPr>
          <p:cNvPr id="28" name="図 27">
            <a:extLst>
              <a:ext uri="{FF2B5EF4-FFF2-40B4-BE49-F238E27FC236}">
                <a16:creationId xmlns:a16="http://schemas.microsoft.com/office/drawing/2014/main" id="{0746B739-3336-06E0-E093-C977ABA83810}"/>
              </a:ext>
            </a:extLst>
          </p:cNvPr>
          <p:cNvPicPr>
            <a:picLocks noChangeAspect="1"/>
          </p:cNvPicPr>
          <p:nvPr/>
        </p:nvPicPr>
        <p:blipFill>
          <a:blip r:embed="rId4"/>
          <a:stretch>
            <a:fillRect/>
          </a:stretch>
        </p:blipFill>
        <p:spPr>
          <a:xfrm>
            <a:off x="4019442" y="1387175"/>
            <a:ext cx="2585903" cy="2018532"/>
          </a:xfrm>
          <a:prstGeom prst="rect">
            <a:avLst/>
          </a:prstGeom>
          <a:ln>
            <a:solidFill>
              <a:schemeClr val="bg1">
                <a:lumMod val="75000"/>
              </a:schemeClr>
            </a:solidFill>
          </a:ln>
        </p:spPr>
      </p:pic>
      <p:sp>
        <p:nvSpPr>
          <p:cNvPr id="29" name="正方形/長方形 28">
            <a:extLst>
              <a:ext uri="{FF2B5EF4-FFF2-40B4-BE49-F238E27FC236}">
                <a16:creationId xmlns:a16="http://schemas.microsoft.com/office/drawing/2014/main" id="{C5E0CD43-8ED3-2DCB-4BF3-639BAFDD6222}"/>
              </a:ext>
            </a:extLst>
          </p:cNvPr>
          <p:cNvSpPr/>
          <p:nvPr/>
        </p:nvSpPr>
        <p:spPr>
          <a:xfrm flipV="1">
            <a:off x="4281214" y="2218952"/>
            <a:ext cx="316632" cy="14401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69D5E73-7072-5254-0F1D-36CA5E34F1F9}"/>
              </a:ext>
            </a:extLst>
          </p:cNvPr>
          <p:cNvSpPr txBox="1"/>
          <p:nvPr/>
        </p:nvSpPr>
        <p:spPr>
          <a:xfrm>
            <a:off x="3993182" y="2152460"/>
            <a:ext cx="347957"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⑩</a:t>
            </a:r>
          </a:p>
        </p:txBody>
      </p:sp>
      <p:cxnSp>
        <p:nvCxnSpPr>
          <p:cNvPr id="35" name="直線矢印コネクタ 34">
            <a:extLst>
              <a:ext uri="{FF2B5EF4-FFF2-40B4-BE49-F238E27FC236}">
                <a16:creationId xmlns:a16="http://schemas.microsoft.com/office/drawing/2014/main" id="{8857180A-48B8-BE9B-68A0-C691F972182A}"/>
              </a:ext>
            </a:extLst>
          </p:cNvPr>
          <p:cNvCxnSpPr>
            <a:cxnSpLocks/>
            <a:endCxn id="10" idx="0"/>
          </p:cNvCxnSpPr>
          <p:nvPr/>
        </p:nvCxnSpPr>
        <p:spPr>
          <a:xfrm>
            <a:off x="4016809" y="2362968"/>
            <a:ext cx="1024278" cy="148346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1AFD0D07-6B93-E187-B958-199DA59C67A1}"/>
              </a:ext>
            </a:extLst>
          </p:cNvPr>
          <p:cNvCxnSpPr>
            <a:cxnSpLocks/>
          </p:cNvCxnSpPr>
          <p:nvPr/>
        </p:nvCxnSpPr>
        <p:spPr>
          <a:xfrm>
            <a:off x="3591897" y="1990739"/>
            <a:ext cx="46121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25891A0D-37AD-908D-1765-C55BAF6B8FA5}"/>
              </a:ext>
            </a:extLst>
          </p:cNvPr>
          <p:cNvSpPr txBox="1"/>
          <p:nvPr/>
        </p:nvSpPr>
        <p:spPr>
          <a:xfrm>
            <a:off x="282085" y="1084303"/>
            <a:ext cx="1759473"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個人情報登録画面</a:t>
            </a:r>
          </a:p>
        </p:txBody>
      </p:sp>
      <p:sp>
        <p:nvSpPr>
          <p:cNvPr id="7" name="テキスト ボックス 6">
            <a:extLst>
              <a:ext uri="{FF2B5EF4-FFF2-40B4-BE49-F238E27FC236}">
                <a16:creationId xmlns:a16="http://schemas.microsoft.com/office/drawing/2014/main" id="{5027752D-ED3C-E4FC-DAFE-00B3CFE44B7F}"/>
              </a:ext>
            </a:extLst>
          </p:cNvPr>
          <p:cNvSpPr txBox="1"/>
          <p:nvPr/>
        </p:nvSpPr>
        <p:spPr>
          <a:xfrm>
            <a:off x="4075382" y="1084303"/>
            <a:ext cx="1759473"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一覧</a:t>
            </a:r>
          </a:p>
        </p:txBody>
      </p:sp>
      <p:pic>
        <p:nvPicPr>
          <p:cNvPr id="10" name="図 9">
            <a:extLst>
              <a:ext uri="{FF2B5EF4-FFF2-40B4-BE49-F238E27FC236}">
                <a16:creationId xmlns:a16="http://schemas.microsoft.com/office/drawing/2014/main" id="{76CC0B7A-8B94-1E59-9BA0-03923C066531}"/>
              </a:ext>
            </a:extLst>
          </p:cNvPr>
          <p:cNvPicPr>
            <a:picLocks noChangeAspect="1"/>
          </p:cNvPicPr>
          <p:nvPr/>
        </p:nvPicPr>
        <p:blipFill>
          <a:blip r:embed="rId5"/>
          <a:stretch>
            <a:fillRect/>
          </a:stretch>
        </p:blipFill>
        <p:spPr>
          <a:xfrm>
            <a:off x="3476829" y="3846435"/>
            <a:ext cx="3128516" cy="1854669"/>
          </a:xfrm>
          <a:prstGeom prst="rect">
            <a:avLst/>
          </a:prstGeom>
          <a:ln>
            <a:solidFill>
              <a:schemeClr val="bg1">
                <a:lumMod val="75000"/>
              </a:schemeClr>
            </a:solidFill>
          </a:ln>
        </p:spPr>
      </p:pic>
    </p:spTree>
    <p:extLst>
      <p:ext uri="{BB962C8B-B14F-4D97-AF65-F5344CB8AC3E}">
        <p14:creationId xmlns:p14="http://schemas.microsoft.com/office/powerpoint/2010/main" val="3330073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図 39">
            <a:extLst>
              <a:ext uri="{FF2B5EF4-FFF2-40B4-BE49-F238E27FC236}">
                <a16:creationId xmlns:a16="http://schemas.microsoft.com/office/drawing/2014/main" id="{FE1572F7-4977-F12B-09F0-6509E7D35390}"/>
              </a:ext>
            </a:extLst>
          </p:cNvPr>
          <p:cNvPicPr>
            <a:picLocks noChangeAspect="1"/>
          </p:cNvPicPr>
          <p:nvPr/>
        </p:nvPicPr>
        <p:blipFill rotWithShape="1">
          <a:blip r:embed="rId2"/>
          <a:srcRect b="23470"/>
          <a:stretch/>
        </p:blipFill>
        <p:spPr>
          <a:xfrm>
            <a:off x="605800" y="3670090"/>
            <a:ext cx="1959104" cy="1568984"/>
          </a:xfrm>
          <a:prstGeom prst="rect">
            <a:avLst/>
          </a:prstGeom>
          <a:ln>
            <a:solidFill>
              <a:schemeClr val="bg1">
                <a:lumMod val="75000"/>
              </a:schemeClr>
            </a:solidFill>
          </a:ln>
        </p:spPr>
      </p:pic>
      <p:pic>
        <p:nvPicPr>
          <p:cNvPr id="32" name="図 31">
            <a:extLst>
              <a:ext uri="{FF2B5EF4-FFF2-40B4-BE49-F238E27FC236}">
                <a16:creationId xmlns:a16="http://schemas.microsoft.com/office/drawing/2014/main" id="{77391568-B4A0-9CD6-6203-8116BD23FFF0}"/>
              </a:ext>
            </a:extLst>
          </p:cNvPr>
          <p:cNvPicPr>
            <a:picLocks noChangeAspect="1"/>
          </p:cNvPicPr>
          <p:nvPr/>
        </p:nvPicPr>
        <p:blipFill>
          <a:blip r:embed="rId3"/>
          <a:stretch>
            <a:fillRect/>
          </a:stretch>
        </p:blipFill>
        <p:spPr>
          <a:xfrm>
            <a:off x="3379406" y="1397108"/>
            <a:ext cx="3361763" cy="1836543"/>
          </a:xfrm>
          <a:prstGeom prst="rect">
            <a:avLst/>
          </a:prstGeom>
          <a:ln>
            <a:solidFill>
              <a:schemeClr val="bg1">
                <a:lumMod val="75000"/>
              </a:schemeClr>
            </a:solidFill>
          </a:ln>
        </p:spPr>
      </p:pic>
      <p:grpSp>
        <p:nvGrpSpPr>
          <p:cNvPr id="11" name="グループ化 10">
            <a:extLst>
              <a:ext uri="{FF2B5EF4-FFF2-40B4-BE49-F238E27FC236}">
                <a16:creationId xmlns:a16="http://schemas.microsoft.com/office/drawing/2014/main" id="{AE4F4DB7-FAB4-C277-552D-4BAF4CD49CEF}"/>
              </a:ext>
            </a:extLst>
          </p:cNvPr>
          <p:cNvGrpSpPr/>
          <p:nvPr/>
        </p:nvGrpSpPr>
        <p:grpSpPr>
          <a:xfrm>
            <a:off x="192466" y="1432511"/>
            <a:ext cx="3092519" cy="1978798"/>
            <a:chOff x="192466" y="1405408"/>
            <a:chExt cx="3295363" cy="2040733"/>
          </a:xfrm>
        </p:grpSpPr>
        <p:pic>
          <p:nvPicPr>
            <p:cNvPr id="8" name="図 7">
              <a:extLst>
                <a:ext uri="{FF2B5EF4-FFF2-40B4-BE49-F238E27FC236}">
                  <a16:creationId xmlns:a16="http://schemas.microsoft.com/office/drawing/2014/main" id="{432790C3-C1BE-453E-CFD5-226A28A8F919}"/>
                </a:ext>
              </a:extLst>
            </p:cNvPr>
            <p:cNvPicPr>
              <a:picLocks noChangeAspect="1"/>
            </p:cNvPicPr>
            <p:nvPr/>
          </p:nvPicPr>
          <p:blipFill rotWithShape="1">
            <a:blip r:embed="rId4"/>
            <a:srcRect r="8551"/>
            <a:stretch/>
          </p:blipFill>
          <p:spPr>
            <a:xfrm>
              <a:off x="192466" y="1405408"/>
              <a:ext cx="3294258" cy="2040733"/>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50C23838-7C60-CB51-D8DE-53585A1A9F0C}"/>
                </a:ext>
              </a:extLst>
            </p:cNvPr>
            <p:cNvPicPr>
              <a:picLocks noChangeAspect="1"/>
            </p:cNvPicPr>
            <p:nvPr/>
          </p:nvPicPr>
          <p:blipFill rotWithShape="1">
            <a:blip r:embed="rId5"/>
            <a:srcRect r="8712"/>
            <a:stretch/>
          </p:blipFill>
          <p:spPr>
            <a:xfrm>
              <a:off x="193571" y="1406820"/>
              <a:ext cx="3294258" cy="545058"/>
            </a:xfrm>
            <a:prstGeom prst="rect">
              <a:avLst/>
            </a:prstGeom>
          </p:spPr>
        </p:pic>
      </p:grpSp>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6</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タレントボックス　→　項目順の変更、</a:t>
            </a:r>
            <a:r>
              <a:rPr lang="en-US" altLang="ja-JP" sz="1600" b="1" dirty="0">
                <a:latin typeface="メイリオ" pitchFamily="50" charset="-128"/>
                <a:ea typeface="メイリオ" pitchFamily="50" charset="-128"/>
                <a:cs typeface="メイリオ" pitchFamily="50" charset="-128"/>
              </a:rPr>
              <a:t>Excel</a:t>
            </a:r>
            <a:r>
              <a:rPr lang="ja-JP" altLang="en-US" sz="1600" b="1" dirty="0">
                <a:latin typeface="メイリオ" pitchFamily="50" charset="-128"/>
                <a:ea typeface="メイリオ" pitchFamily="50" charset="-128"/>
                <a:cs typeface="メイリオ" pitchFamily="50" charset="-128"/>
              </a:rPr>
              <a:t>出力</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175716" y="5316330"/>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99738" y="5710627"/>
            <a:ext cx="6658524" cy="2862322"/>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続いて、タレントボックスでは先ほどご覧いただいた従業員の基本情報を一覧形式で確認</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いただけます。表示形式は「写真あり」「写真なし」「比較」の</a:t>
            </a:r>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つの形式で表示可能です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50"/>
                </a:solidFill>
                <a:latin typeface="メイリオ" pitchFamily="50" charset="-128"/>
                <a:ea typeface="メイリオ" pitchFamily="50" charset="-128"/>
                <a:cs typeface="メイリオ" pitchFamily="50" charset="-128"/>
              </a:rPr>
              <a:t>検索ボタンを押す。</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のボタンをそれぞれクリックし、表示形式が変わることを説明する。</a:t>
            </a:r>
            <a:br>
              <a:rPr lang="en-US" altLang="ja-JP" sz="1000" dirty="0">
                <a:solidFill>
                  <a:srgbClr val="00B050"/>
                </a:solidFill>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　最後に写真なしをクリックする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ここで</a:t>
            </a:r>
            <a:r>
              <a:rPr lang="en-US" altLang="ja-JP" sz="1200" dirty="0">
                <a:latin typeface="メイリオ" pitchFamily="50" charset="-128"/>
                <a:ea typeface="メイリオ" pitchFamily="50" charset="-128"/>
                <a:cs typeface="メイリオ" pitchFamily="50" charset="-128"/>
              </a:rPr>
              <a:t>SuperStream</a:t>
            </a:r>
            <a:r>
              <a:rPr lang="ja-JP" altLang="en-US" sz="1200" dirty="0">
                <a:latin typeface="メイリオ" pitchFamily="50" charset="-128"/>
                <a:ea typeface="メイリオ" pitchFamily="50" charset="-128"/>
                <a:cs typeface="メイリオ" pitchFamily="50" charset="-128"/>
              </a:rPr>
              <a:t>の特長である「</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のような操作感」について説明いたします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項目を好きな順番に並び替えたり、項目を上下に段組みにすることが可能です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★操作･･･入社年月日や勤続年数を先頭に置き、コードと名称を適当に段組みにする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 一覧表示されたデータは</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形式で出力でき、出力設定でシートの分割単位を</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指定できます。部門別や拠点別といった単位で分けて出力できるため、配布先や</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用途に合わせたファイルを、その場で作成いただけます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50"/>
                </a:solidFill>
                <a:latin typeface="メイリオ" pitchFamily="50" charset="-128"/>
                <a:ea typeface="メイリオ" pitchFamily="50" charset="-128"/>
                <a:cs typeface="メイリオ" pitchFamily="50" charset="-128"/>
              </a:rPr>
              <a:t>右クリック出力設定、</a:t>
            </a:r>
            <a:r>
              <a:rPr lang="ja-JP" altLang="en-US" sz="1000" dirty="0">
                <a:solidFill>
                  <a:srgbClr val="FF0000"/>
                </a:solidFill>
                <a:latin typeface="メイリオ" pitchFamily="50" charset="-128"/>
                <a:ea typeface="メイリオ" pitchFamily="50" charset="-128"/>
                <a:cs typeface="メイリオ" pitchFamily="50" charset="-128"/>
              </a:rPr>
              <a:t>④</a:t>
            </a:r>
            <a:r>
              <a:rPr lang="ja-JP" altLang="en-US" sz="1000" dirty="0">
                <a:solidFill>
                  <a:srgbClr val="00B050"/>
                </a:solidFill>
                <a:latin typeface="メイリオ" pitchFamily="50" charset="-128"/>
                <a:ea typeface="メイリオ" pitchFamily="50" charset="-128"/>
                <a:cs typeface="メイリオ" pitchFamily="50" charset="-128"/>
              </a:rPr>
              <a:t>プロパティに所属部門所属名を選択し、確定する。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　その後、</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50"/>
                </a:solidFill>
                <a:latin typeface="メイリオ" pitchFamily="50" charset="-128"/>
                <a:ea typeface="メイリオ" pitchFamily="50" charset="-128"/>
                <a:cs typeface="メイリオ" pitchFamily="50" charset="-128"/>
              </a:rPr>
              <a:t>右クリック</a:t>
            </a:r>
            <a:r>
              <a:rPr lang="en-US" altLang="ja-JP" sz="1000" dirty="0">
                <a:solidFill>
                  <a:srgbClr val="00B050"/>
                </a:solidFill>
                <a:latin typeface="メイリオ" pitchFamily="50" charset="-128"/>
                <a:ea typeface="メイリオ" pitchFamily="50" charset="-128"/>
                <a:cs typeface="メイリオ" pitchFamily="50" charset="-128"/>
              </a:rPr>
              <a:t>Excel</a:t>
            </a:r>
            <a:r>
              <a:rPr lang="ja-JP" altLang="en-US" sz="1000" dirty="0">
                <a:solidFill>
                  <a:srgbClr val="00B050"/>
                </a:solidFill>
                <a:latin typeface="メイリオ" pitchFamily="50" charset="-128"/>
                <a:ea typeface="メイリオ" pitchFamily="50" charset="-128"/>
                <a:cs typeface="メイリオ" pitchFamily="50" charset="-128"/>
              </a:rPr>
              <a:t>出力をおす</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 </a:t>
            </a:r>
            <a:r>
              <a:rPr lang="ja-JP" altLang="en-US" sz="1200" dirty="0">
                <a:latin typeface="メイリオ" pitchFamily="50" charset="-128"/>
                <a:ea typeface="メイリオ" pitchFamily="50" charset="-128"/>
                <a:cs typeface="メイリオ" pitchFamily="50" charset="-128"/>
              </a:rPr>
              <a:t>出力を実行するとExcelが自動的に起動し、指定した単位でシートが分かれた</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ファイルが作成されます。項目の並び順も設定した内容が保持されるため、</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一度形式を整えておけば、以降も同じレイアウトでご利用いただけます</a:t>
            </a:r>
            <a:br>
              <a:rPr lang="en-US" altLang="ja-JP" sz="1200" dirty="0">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★操作･･･出力された</a:t>
            </a:r>
            <a:r>
              <a:rPr lang="en-US" altLang="ja-JP" sz="1000" dirty="0">
                <a:solidFill>
                  <a:srgbClr val="00B050"/>
                </a:solidFill>
                <a:latin typeface="メイリオ" pitchFamily="50" charset="-128"/>
                <a:ea typeface="メイリオ" pitchFamily="50" charset="-128"/>
                <a:cs typeface="メイリオ" pitchFamily="50" charset="-128"/>
              </a:rPr>
              <a:t>Excel</a:t>
            </a:r>
            <a:r>
              <a:rPr lang="ja-JP" altLang="en-US" sz="1000" dirty="0">
                <a:solidFill>
                  <a:srgbClr val="00B050"/>
                </a:solidFill>
                <a:latin typeface="メイリオ" pitchFamily="50" charset="-128"/>
                <a:ea typeface="メイリオ" pitchFamily="50" charset="-128"/>
                <a:cs typeface="メイリオ" pitchFamily="50" charset="-128"/>
              </a:rPr>
              <a:t>で、部門ごとのシートをクリックする。項目順等を確認いただいた後、</a:t>
            </a:r>
            <a:r>
              <a:rPr lang="en-US" altLang="ja-JP" sz="1000" dirty="0">
                <a:solidFill>
                  <a:srgbClr val="00B050"/>
                </a:solidFill>
                <a:latin typeface="メイリオ" pitchFamily="50" charset="-128"/>
                <a:ea typeface="メイリオ" pitchFamily="50" charset="-128"/>
                <a:cs typeface="メイリオ" pitchFamily="50" charset="-128"/>
              </a:rPr>
              <a:t>Excel</a:t>
            </a:r>
            <a:r>
              <a:rPr lang="ja-JP" altLang="en-US" sz="1000" dirty="0">
                <a:solidFill>
                  <a:srgbClr val="00B050"/>
                </a:solidFill>
                <a:latin typeface="メイリオ" pitchFamily="50" charset="-128"/>
                <a:ea typeface="メイリオ" pitchFamily="50" charset="-128"/>
                <a:cs typeface="メイリオ" pitchFamily="50" charset="-128"/>
              </a:rPr>
              <a:t>を閉じる</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27" name="正方形/長方形 26"/>
          <p:cNvSpPr/>
          <p:nvPr/>
        </p:nvSpPr>
        <p:spPr>
          <a:xfrm>
            <a:off x="1205996" y="3948725"/>
            <a:ext cx="926859" cy="21737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936275" y="3811848"/>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④</a:t>
            </a:r>
          </a:p>
        </p:txBody>
      </p:sp>
      <p:sp>
        <p:nvSpPr>
          <p:cNvPr id="43" name="テキスト ボックス 42"/>
          <p:cNvSpPr txBox="1"/>
          <p:nvPr/>
        </p:nvSpPr>
        <p:spPr>
          <a:xfrm>
            <a:off x="2699627" y="1815940"/>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①</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7" name="正方形/長方形 46"/>
          <p:cNvSpPr/>
          <p:nvPr/>
        </p:nvSpPr>
        <p:spPr>
          <a:xfrm>
            <a:off x="3008211" y="1864559"/>
            <a:ext cx="224410" cy="10022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64619" y="1790790"/>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②</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ED194B23-F6D5-B65B-A43E-5FB0F2DCB031}"/>
              </a:ext>
            </a:extLst>
          </p:cNvPr>
          <p:cNvSpPr txBox="1"/>
          <p:nvPr/>
        </p:nvSpPr>
        <p:spPr>
          <a:xfrm>
            <a:off x="2013954" y="5296295"/>
            <a:ext cx="1008112" cy="400110"/>
          </a:xfrm>
          <a:prstGeom prst="rect">
            <a:avLst/>
          </a:prstGeom>
          <a:noFill/>
        </p:spPr>
        <p:txBody>
          <a:bodyPr wrap="square" rtlCol="0">
            <a:spAutoFit/>
          </a:bodyPr>
          <a:lstStyle/>
          <a:p>
            <a:r>
              <a:rPr lang="ja-JP" altLang="en-US" sz="2000" b="1" dirty="0">
                <a:solidFill>
                  <a:srgbClr val="EE7B48"/>
                </a:solidFill>
                <a:latin typeface="メイリオ" pitchFamily="50" charset="-128"/>
                <a:ea typeface="メイリオ" pitchFamily="50" charset="-128"/>
                <a:cs typeface="メイリオ" pitchFamily="50" charset="-128"/>
              </a:rPr>
              <a:t>１</a:t>
            </a:r>
            <a:r>
              <a:rPr kumimoji="1" lang="en-US" altLang="ja-JP" sz="2000" b="1" dirty="0">
                <a:solidFill>
                  <a:srgbClr val="EE7B48"/>
                </a:solidFill>
                <a:latin typeface="メイリオ" pitchFamily="50" charset="-128"/>
                <a:ea typeface="メイリオ" pitchFamily="50" charset="-128"/>
                <a:cs typeface="メイリオ" pitchFamily="50" charset="-128"/>
              </a:rPr>
              <a:t>/</a:t>
            </a:r>
            <a:r>
              <a:rPr kumimoji="1" lang="ja-JP" altLang="en-US" sz="2000" b="1" dirty="0">
                <a:solidFill>
                  <a:srgbClr val="EE7B48"/>
                </a:solidFill>
                <a:latin typeface="メイリオ" pitchFamily="50" charset="-128"/>
                <a:ea typeface="メイリオ" pitchFamily="50" charset="-128"/>
                <a:cs typeface="メイリオ" pitchFamily="50" charset="-128"/>
              </a:rPr>
              <a:t>３</a:t>
            </a:r>
          </a:p>
        </p:txBody>
      </p:sp>
      <p:sp>
        <p:nvSpPr>
          <p:cNvPr id="13" name="正方形/長方形 12">
            <a:extLst>
              <a:ext uri="{FF2B5EF4-FFF2-40B4-BE49-F238E27FC236}">
                <a16:creationId xmlns:a16="http://schemas.microsoft.com/office/drawing/2014/main" id="{1B072547-C55F-76EA-A299-ABDCFC8B519F}"/>
              </a:ext>
            </a:extLst>
          </p:cNvPr>
          <p:cNvSpPr/>
          <p:nvPr/>
        </p:nvSpPr>
        <p:spPr>
          <a:xfrm>
            <a:off x="199476" y="2007486"/>
            <a:ext cx="853260" cy="1158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216FD386-CFD4-2EAD-A289-3FB5DEB5D46C}"/>
              </a:ext>
            </a:extLst>
          </p:cNvPr>
          <p:cNvPicPr>
            <a:picLocks noChangeAspect="1"/>
          </p:cNvPicPr>
          <p:nvPr/>
        </p:nvPicPr>
        <p:blipFill>
          <a:blip r:embed="rId6"/>
          <a:stretch>
            <a:fillRect/>
          </a:stretch>
        </p:blipFill>
        <p:spPr>
          <a:xfrm>
            <a:off x="4437112" y="1979712"/>
            <a:ext cx="792088" cy="1202801"/>
          </a:xfrm>
          <a:prstGeom prst="rect">
            <a:avLst/>
          </a:prstGeom>
        </p:spPr>
      </p:pic>
      <p:sp>
        <p:nvSpPr>
          <p:cNvPr id="35" name="テキスト ボックス 34">
            <a:extLst>
              <a:ext uri="{FF2B5EF4-FFF2-40B4-BE49-F238E27FC236}">
                <a16:creationId xmlns:a16="http://schemas.microsoft.com/office/drawing/2014/main" id="{1F2B706E-7FA6-DC46-28CF-B299A93EF008}"/>
              </a:ext>
            </a:extLst>
          </p:cNvPr>
          <p:cNvSpPr txBox="1"/>
          <p:nvPr/>
        </p:nvSpPr>
        <p:spPr>
          <a:xfrm>
            <a:off x="4850276" y="2393093"/>
            <a:ext cx="1235395" cy="261610"/>
          </a:xfrm>
          <a:prstGeom prst="rect">
            <a:avLst/>
          </a:prstGeom>
          <a:noFill/>
        </p:spPr>
        <p:txBody>
          <a:bodyPr wrap="square" rtlCol="0">
            <a:spAutoFit/>
          </a:bodyPr>
          <a:lstStyle/>
          <a:p>
            <a:r>
              <a:rPr kumimoji="1" lang="ja-JP" altLang="en-US" sz="1100" dirty="0">
                <a:solidFill>
                  <a:srgbClr val="FF0000"/>
                </a:solidFill>
                <a:latin typeface="メイリオ" panose="020B0604030504040204" pitchFamily="50" charset="-128"/>
                <a:ea typeface="メイリオ" panose="020B0604030504040204" pitchFamily="50" charset="-128"/>
              </a:rPr>
              <a:t>③出力設定</a:t>
            </a:r>
          </a:p>
        </p:txBody>
      </p:sp>
      <p:sp>
        <p:nvSpPr>
          <p:cNvPr id="36" name="正方形/長方形 35">
            <a:extLst>
              <a:ext uri="{FF2B5EF4-FFF2-40B4-BE49-F238E27FC236}">
                <a16:creationId xmlns:a16="http://schemas.microsoft.com/office/drawing/2014/main" id="{DBD7E943-EBD1-4BC9-4247-2217E905E18A}"/>
              </a:ext>
            </a:extLst>
          </p:cNvPr>
          <p:cNvSpPr/>
          <p:nvPr/>
        </p:nvSpPr>
        <p:spPr>
          <a:xfrm>
            <a:off x="4568514" y="2500162"/>
            <a:ext cx="319027" cy="7794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AAB91EF6-0B37-6FAE-B55C-73F1FD1B3EB2}"/>
              </a:ext>
            </a:extLst>
          </p:cNvPr>
          <p:cNvSpPr/>
          <p:nvPr/>
        </p:nvSpPr>
        <p:spPr>
          <a:xfrm>
            <a:off x="4560301" y="2682074"/>
            <a:ext cx="319027" cy="7794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897CC543-DC1F-4BAD-49DA-78B2BDA18EBA}"/>
              </a:ext>
            </a:extLst>
          </p:cNvPr>
          <p:cNvSpPr txBox="1"/>
          <p:nvPr/>
        </p:nvSpPr>
        <p:spPr>
          <a:xfrm>
            <a:off x="4854599" y="2629213"/>
            <a:ext cx="1127709" cy="261610"/>
          </a:xfrm>
          <a:prstGeom prst="rect">
            <a:avLst/>
          </a:prstGeom>
          <a:noFill/>
        </p:spPr>
        <p:txBody>
          <a:bodyPr wrap="square" rtlCol="0">
            <a:spAutoFit/>
          </a:bodyPr>
          <a:lstStyle/>
          <a:p>
            <a:r>
              <a:rPr kumimoji="1" lang="ja-JP" altLang="en-US" sz="1100" dirty="0">
                <a:solidFill>
                  <a:srgbClr val="FF0000"/>
                </a:solidFill>
                <a:latin typeface="メイリオ" panose="020B0604030504040204" pitchFamily="50" charset="-128"/>
                <a:ea typeface="メイリオ" panose="020B0604030504040204" pitchFamily="50" charset="-128"/>
              </a:rPr>
              <a:t>⑤</a:t>
            </a:r>
            <a:r>
              <a:rPr kumimoji="1" lang="en-US" altLang="ja-JP" sz="1100" dirty="0">
                <a:solidFill>
                  <a:srgbClr val="FF0000"/>
                </a:solidFill>
                <a:latin typeface="メイリオ" panose="020B0604030504040204" pitchFamily="50" charset="-128"/>
                <a:ea typeface="メイリオ" panose="020B0604030504040204" pitchFamily="50" charset="-128"/>
              </a:rPr>
              <a:t>Excel</a:t>
            </a:r>
            <a:r>
              <a:rPr kumimoji="1" lang="ja-JP" altLang="en-US" sz="1100" dirty="0">
                <a:solidFill>
                  <a:srgbClr val="FF0000"/>
                </a:solidFill>
                <a:latin typeface="メイリオ" panose="020B0604030504040204" pitchFamily="50" charset="-128"/>
                <a:ea typeface="メイリオ" panose="020B0604030504040204" pitchFamily="50" charset="-128"/>
              </a:rPr>
              <a:t>出力</a:t>
            </a:r>
          </a:p>
        </p:txBody>
      </p:sp>
      <p:sp>
        <p:nvSpPr>
          <p:cNvPr id="49" name="正方形/長方形 48">
            <a:extLst>
              <a:ext uri="{FF2B5EF4-FFF2-40B4-BE49-F238E27FC236}">
                <a16:creationId xmlns:a16="http://schemas.microsoft.com/office/drawing/2014/main" id="{CDBF21EE-2DB5-F068-4126-3E471876D026}"/>
              </a:ext>
            </a:extLst>
          </p:cNvPr>
          <p:cNvSpPr/>
          <p:nvPr/>
        </p:nvSpPr>
        <p:spPr>
          <a:xfrm>
            <a:off x="2132855" y="4931775"/>
            <a:ext cx="345152" cy="13890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 name="図 50">
            <a:extLst>
              <a:ext uri="{FF2B5EF4-FFF2-40B4-BE49-F238E27FC236}">
                <a16:creationId xmlns:a16="http://schemas.microsoft.com/office/drawing/2014/main" id="{0903F39E-715B-2B8E-D17E-B6439F17CD19}"/>
              </a:ext>
            </a:extLst>
          </p:cNvPr>
          <p:cNvPicPr>
            <a:picLocks noChangeAspect="1"/>
          </p:cNvPicPr>
          <p:nvPr/>
        </p:nvPicPr>
        <p:blipFill>
          <a:blip r:embed="rId7"/>
          <a:stretch>
            <a:fillRect/>
          </a:stretch>
        </p:blipFill>
        <p:spPr>
          <a:xfrm>
            <a:off x="3556591" y="3685198"/>
            <a:ext cx="3162725" cy="1710571"/>
          </a:xfrm>
          <a:prstGeom prst="rect">
            <a:avLst/>
          </a:prstGeom>
          <a:ln>
            <a:solidFill>
              <a:schemeClr val="bg1">
                <a:lumMod val="75000"/>
              </a:schemeClr>
            </a:solidFill>
          </a:ln>
        </p:spPr>
      </p:pic>
      <p:sp>
        <p:nvSpPr>
          <p:cNvPr id="52" name="正方形/長方形 51">
            <a:extLst>
              <a:ext uri="{FF2B5EF4-FFF2-40B4-BE49-F238E27FC236}">
                <a16:creationId xmlns:a16="http://schemas.microsoft.com/office/drawing/2014/main" id="{7F640811-03BA-2370-1B6F-8C7721239291}"/>
              </a:ext>
            </a:extLst>
          </p:cNvPr>
          <p:cNvSpPr/>
          <p:nvPr/>
        </p:nvSpPr>
        <p:spPr>
          <a:xfrm>
            <a:off x="3534539" y="5271218"/>
            <a:ext cx="2204518" cy="16487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8CC74A1A-C4DA-CF31-BDE3-D2DCE0D9CBCB}"/>
              </a:ext>
            </a:extLst>
          </p:cNvPr>
          <p:cNvSpPr/>
          <p:nvPr/>
        </p:nvSpPr>
        <p:spPr>
          <a:xfrm>
            <a:off x="3578643" y="3895459"/>
            <a:ext cx="3162725" cy="20129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B7BD3E7C-1BD9-0DCA-2B9C-4297DD71E896}"/>
              </a:ext>
            </a:extLst>
          </p:cNvPr>
          <p:cNvSpPr txBox="1"/>
          <p:nvPr/>
        </p:nvSpPr>
        <p:spPr>
          <a:xfrm>
            <a:off x="301375" y="1084303"/>
            <a:ext cx="2153691"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タレントボックス画面</a:t>
            </a:r>
          </a:p>
        </p:txBody>
      </p:sp>
      <p:sp>
        <p:nvSpPr>
          <p:cNvPr id="7" name="テキスト ボックス 6">
            <a:extLst>
              <a:ext uri="{FF2B5EF4-FFF2-40B4-BE49-F238E27FC236}">
                <a16:creationId xmlns:a16="http://schemas.microsoft.com/office/drawing/2014/main" id="{9C80D709-420A-B745-D411-70F7E57AB0C8}"/>
              </a:ext>
            </a:extLst>
          </p:cNvPr>
          <p:cNvSpPr txBox="1"/>
          <p:nvPr/>
        </p:nvSpPr>
        <p:spPr>
          <a:xfrm>
            <a:off x="3356992" y="1084303"/>
            <a:ext cx="1759473"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右クリック小画面</a:t>
            </a:r>
          </a:p>
        </p:txBody>
      </p:sp>
      <p:sp>
        <p:nvSpPr>
          <p:cNvPr id="9" name="テキスト ボックス 8">
            <a:extLst>
              <a:ext uri="{FF2B5EF4-FFF2-40B4-BE49-F238E27FC236}">
                <a16:creationId xmlns:a16="http://schemas.microsoft.com/office/drawing/2014/main" id="{D9666026-42D0-DFF0-52F5-7695E21F760E}"/>
              </a:ext>
            </a:extLst>
          </p:cNvPr>
          <p:cNvSpPr txBox="1"/>
          <p:nvPr/>
        </p:nvSpPr>
        <p:spPr>
          <a:xfrm>
            <a:off x="301375" y="3418633"/>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出力設定画面</a:t>
            </a:r>
            <a:endParaRPr kumimoji="1" lang="ja-JP" altLang="en-US" sz="14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DB0BB81B-7DB1-AD4E-16FF-D91C1F5C6560}"/>
              </a:ext>
            </a:extLst>
          </p:cNvPr>
          <p:cNvSpPr txBox="1"/>
          <p:nvPr/>
        </p:nvSpPr>
        <p:spPr>
          <a:xfrm>
            <a:off x="3356992" y="3418633"/>
            <a:ext cx="2407545" cy="307777"/>
          </a:xfrm>
          <a:prstGeom prst="rect">
            <a:avLst/>
          </a:prstGeom>
          <a:noFill/>
        </p:spPr>
        <p:txBody>
          <a:bodyPr wrap="square" rtlCol="0">
            <a:spAutoFit/>
          </a:bodyPr>
          <a:lstStyle/>
          <a:p>
            <a:r>
              <a:rPr lang="en-US" altLang="ja-JP" sz="1400" dirty="0">
                <a:latin typeface="メイリオ" panose="020B0604030504040204" pitchFamily="50" charset="-128"/>
                <a:ea typeface="メイリオ" panose="020B0604030504040204" pitchFamily="50" charset="-128"/>
              </a:rPr>
              <a:t>Excel</a:t>
            </a:r>
            <a:r>
              <a:rPr lang="ja-JP" altLang="en-US" sz="1400" dirty="0">
                <a:latin typeface="メイリオ" panose="020B0604030504040204" pitchFamily="50" charset="-128"/>
                <a:ea typeface="メイリオ" panose="020B0604030504040204" pitchFamily="50" charset="-128"/>
              </a:rPr>
              <a:t>画面</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3627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図 27">
            <a:extLst>
              <a:ext uri="{FF2B5EF4-FFF2-40B4-BE49-F238E27FC236}">
                <a16:creationId xmlns:a16="http://schemas.microsoft.com/office/drawing/2014/main" id="{8D93C2EF-3FCB-DFB4-B407-0B789CE6E729}"/>
              </a:ext>
            </a:extLst>
          </p:cNvPr>
          <p:cNvPicPr>
            <a:picLocks noChangeAspect="1"/>
          </p:cNvPicPr>
          <p:nvPr/>
        </p:nvPicPr>
        <p:blipFill>
          <a:blip r:embed="rId2"/>
          <a:stretch>
            <a:fillRect/>
          </a:stretch>
        </p:blipFill>
        <p:spPr>
          <a:xfrm>
            <a:off x="3414683" y="3771515"/>
            <a:ext cx="3202202" cy="1973557"/>
          </a:xfrm>
          <a:prstGeom prst="rect">
            <a:avLst/>
          </a:prstGeom>
          <a:ln>
            <a:solidFill>
              <a:schemeClr val="bg1">
                <a:lumMod val="65000"/>
              </a:schemeClr>
            </a:solidFill>
          </a:ln>
        </p:spPr>
      </p:pic>
      <p:pic>
        <p:nvPicPr>
          <p:cNvPr id="21" name="図 20">
            <a:extLst>
              <a:ext uri="{FF2B5EF4-FFF2-40B4-BE49-F238E27FC236}">
                <a16:creationId xmlns:a16="http://schemas.microsoft.com/office/drawing/2014/main" id="{1E235F32-0D13-C191-DF5B-79E7F045DBCB}"/>
              </a:ext>
            </a:extLst>
          </p:cNvPr>
          <p:cNvPicPr>
            <a:picLocks noChangeAspect="1"/>
          </p:cNvPicPr>
          <p:nvPr/>
        </p:nvPicPr>
        <p:blipFill>
          <a:blip r:embed="rId3"/>
          <a:stretch>
            <a:fillRect/>
          </a:stretch>
        </p:blipFill>
        <p:spPr>
          <a:xfrm>
            <a:off x="190182" y="3734517"/>
            <a:ext cx="3063596" cy="1890565"/>
          </a:xfrm>
          <a:prstGeom prst="rect">
            <a:avLst/>
          </a:prstGeom>
          <a:ln>
            <a:solidFill>
              <a:schemeClr val="bg1">
                <a:lumMod val="65000"/>
              </a:schemeClr>
            </a:solidFill>
          </a:ln>
        </p:spPr>
      </p:pic>
      <p:pic>
        <p:nvPicPr>
          <p:cNvPr id="19" name="図 18">
            <a:extLst>
              <a:ext uri="{FF2B5EF4-FFF2-40B4-BE49-F238E27FC236}">
                <a16:creationId xmlns:a16="http://schemas.microsoft.com/office/drawing/2014/main" id="{23E0F8A0-AC09-358E-D2CC-BF12F8CF2494}"/>
              </a:ext>
            </a:extLst>
          </p:cNvPr>
          <p:cNvPicPr>
            <a:picLocks noChangeAspect="1"/>
          </p:cNvPicPr>
          <p:nvPr/>
        </p:nvPicPr>
        <p:blipFill>
          <a:blip r:embed="rId3"/>
          <a:stretch>
            <a:fillRect/>
          </a:stretch>
        </p:blipFill>
        <p:spPr>
          <a:xfrm>
            <a:off x="3385423" y="1341105"/>
            <a:ext cx="3317950" cy="2047529"/>
          </a:xfrm>
          <a:prstGeom prst="rect">
            <a:avLst/>
          </a:prstGeom>
          <a:ln>
            <a:solidFill>
              <a:schemeClr val="bg1">
                <a:lumMod val="65000"/>
              </a:schemeClr>
            </a:solidFill>
          </a:ln>
        </p:spPr>
      </p:pic>
      <p:pic>
        <p:nvPicPr>
          <p:cNvPr id="11" name="図 10">
            <a:extLst>
              <a:ext uri="{FF2B5EF4-FFF2-40B4-BE49-F238E27FC236}">
                <a16:creationId xmlns:a16="http://schemas.microsoft.com/office/drawing/2014/main" id="{DD0694C6-D09E-3204-D327-F68A1A52A5B7}"/>
              </a:ext>
            </a:extLst>
          </p:cNvPr>
          <p:cNvPicPr>
            <a:picLocks noChangeAspect="1"/>
          </p:cNvPicPr>
          <p:nvPr/>
        </p:nvPicPr>
        <p:blipFill>
          <a:blip r:embed="rId4"/>
          <a:stretch>
            <a:fillRect/>
          </a:stretch>
        </p:blipFill>
        <p:spPr>
          <a:xfrm>
            <a:off x="57121" y="1339932"/>
            <a:ext cx="3206130" cy="998400"/>
          </a:xfrm>
          <a:prstGeom prst="rect">
            <a:avLst/>
          </a:prstGeom>
          <a:ln>
            <a:solidFill>
              <a:schemeClr val="bg1">
                <a:lumMod val="65000"/>
              </a:schemeClr>
            </a:solidFill>
          </a:ln>
        </p:spPr>
      </p:pic>
      <p:pic>
        <p:nvPicPr>
          <p:cNvPr id="14" name="図 13">
            <a:extLst>
              <a:ext uri="{FF2B5EF4-FFF2-40B4-BE49-F238E27FC236}">
                <a16:creationId xmlns:a16="http://schemas.microsoft.com/office/drawing/2014/main" id="{1BA0C5DF-B1BF-85D0-AECA-4E958B9230B4}"/>
              </a:ext>
            </a:extLst>
          </p:cNvPr>
          <p:cNvPicPr>
            <a:picLocks noChangeAspect="1"/>
          </p:cNvPicPr>
          <p:nvPr/>
        </p:nvPicPr>
        <p:blipFill>
          <a:blip r:embed="rId5"/>
          <a:stretch>
            <a:fillRect/>
          </a:stretch>
        </p:blipFill>
        <p:spPr>
          <a:xfrm>
            <a:off x="1123860" y="1455115"/>
            <a:ext cx="1329459" cy="2019071"/>
          </a:xfrm>
          <a:prstGeom prst="rect">
            <a:avLst/>
          </a:prstGeom>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7</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タレントボックス　→　</a:t>
            </a:r>
            <a:r>
              <a:rPr lang="en-US" altLang="ja-JP" sz="1600" b="1" dirty="0" err="1">
                <a:latin typeface="メイリオ" pitchFamily="50" charset="-128"/>
                <a:ea typeface="メイリオ" pitchFamily="50" charset="-128"/>
                <a:cs typeface="メイリオ" pitchFamily="50" charset="-128"/>
              </a:rPr>
              <a:t>Reportplus</a:t>
            </a:r>
            <a:r>
              <a:rPr lang="en-US" altLang="ja-JP" sz="1600" b="1" dirty="0">
                <a:latin typeface="メイリオ" pitchFamily="50" charset="-128"/>
                <a:ea typeface="メイリオ" pitchFamily="50" charset="-128"/>
                <a:cs typeface="メイリオ" pitchFamily="50" charset="-128"/>
              </a:rPr>
              <a:t>(</a:t>
            </a:r>
            <a:r>
              <a:rPr lang="ja-JP" altLang="en-US" sz="1600" b="1" dirty="0">
                <a:latin typeface="メイリオ" pitchFamily="50" charset="-128"/>
                <a:ea typeface="メイリオ" pitchFamily="50" charset="-128"/>
                <a:cs typeface="メイリオ" pitchFamily="50" charset="-128"/>
              </a:rPr>
              <a:t>ボード未作成の場合</a:t>
            </a:r>
            <a:r>
              <a:rPr lang="en-US" altLang="ja-JP" sz="1600" b="1" dirty="0">
                <a:latin typeface="メイリオ" pitchFamily="50" charset="-128"/>
                <a:ea typeface="メイリオ" pitchFamily="50" charset="-128"/>
                <a:cs typeface="メイリオ" pitchFamily="50" charset="-128"/>
              </a:rPr>
              <a:t>)</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6119071"/>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99738" y="6542925"/>
            <a:ext cx="6658524" cy="2000548"/>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5.Reportplus</a:t>
            </a:r>
            <a:r>
              <a:rPr lang="ja-JP" altLang="en-US" sz="1200" dirty="0">
                <a:latin typeface="メイリオ" pitchFamily="50" charset="-128"/>
                <a:ea typeface="メイリオ" pitchFamily="50" charset="-128"/>
                <a:cs typeface="メイリオ" pitchFamily="50" charset="-128"/>
              </a:rPr>
              <a:t>は、人事情報を様々な形で分析することが可能です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例えば、ラベルに所属部門所属名、値に従業員番号を配置してみます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⑥</a:t>
            </a:r>
            <a:r>
              <a:rPr lang="ja-JP" altLang="en-US" sz="1000" dirty="0">
                <a:solidFill>
                  <a:srgbClr val="00B050"/>
                </a:solidFill>
                <a:latin typeface="メイリオ" pitchFamily="50" charset="-128"/>
                <a:ea typeface="メイリオ" pitchFamily="50" charset="-128"/>
                <a:cs typeface="メイリオ" pitchFamily="50" charset="-128"/>
              </a:rPr>
              <a:t>右クリック後に</a:t>
            </a:r>
            <a:r>
              <a:rPr lang="en-US" altLang="ja-JP" sz="1000" dirty="0" err="1">
                <a:solidFill>
                  <a:srgbClr val="00B050"/>
                </a:solidFill>
                <a:latin typeface="メイリオ" pitchFamily="50" charset="-128"/>
                <a:ea typeface="メイリオ" pitchFamily="50" charset="-128"/>
                <a:cs typeface="メイリオ" pitchFamily="50" charset="-128"/>
              </a:rPr>
              <a:t>Reportplus</a:t>
            </a:r>
            <a:r>
              <a:rPr lang="ja-JP" altLang="en-US" sz="1000" dirty="0">
                <a:solidFill>
                  <a:srgbClr val="00B050"/>
                </a:solidFill>
                <a:latin typeface="メイリオ" pitchFamily="50" charset="-128"/>
                <a:ea typeface="メイリオ" pitchFamily="50" charset="-128"/>
                <a:cs typeface="メイリオ" pitchFamily="50" charset="-128"/>
              </a:rPr>
              <a:t>を押下する。フィールド一覧から</a:t>
            </a:r>
            <a:r>
              <a:rPr lang="ja-JP" altLang="en-US" sz="1000" dirty="0">
                <a:solidFill>
                  <a:srgbClr val="FF0000"/>
                </a:solidFill>
                <a:latin typeface="メイリオ" pitchFamily="50" charset="-128"/>
                <a:ea typeface="メイリオ" pitchFamily="50" charset="-128"/>
                <a:cs typeface="メイリオ" pitchFamily="50" charset="-128"/>
              </a:rPr>
              <a:t>⑦</a:t>
            </a:r>
            <a:r>
              <a:rPr lang="ja-JP" altLang="en-US" sz="1000" dirty="0">
                <a:solidFill>
                  <a:srgbClr val="00B050"/>
                </a:solidFill>
                <a:latin typeface="メイリオ" pitchFamily="50" charset="-128"/>
                <a:ea typeface="メイリオ" pitchFamily="50" charset="-128"/>
                <a:cs typeface="メイリオ" pitchFamily="50" charset="-128"/>
              </a:rPr>
              <a:t>の操作をおこなう</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6.</a:t>
            </a:r>
            <a:r>
              <a:rPr lang="ja-JP" altLang="en-US" sz="1200" dirty="0">
                <a:latin typeface="メイリオ" pitchFamily="50" charset="-128"/>
                <a:ea typeface="メイリオ" pitchFamily="50" charset="-128"/>
                <a:cs typeface="メイリオ" pitchFamily="50" charset="-128"/>
              </a:rPr>
              <a:t>項目をドラッグ＆ドロップし任意のチャートタイプを選択するだけでグラフ作成が可能です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縦棒グラフだけでなく約</a:t>
            </a:r>
            <a:r>
              <a:rPr lang="en-US" altLang="ja-JP" sz="1200" dirty="0">
                <a:latin typeface="メイリオ" pitchFamily="50" charset="-128"/>
                <a:ea typeface="メイリオ" pitchFamily="50" charset="-128"/>
                <a:cs typeface="メイリオ" pitchFamily="50" charset="-128"/>
              </a:rPr>
              <a:t>30</a:t>
            </a:r>
            <a:r>
              <a:rPr lang="ja-JP" altLang="en-US" sz="1200" dirty="0">
                <a:latin typeface="メイリオ" pitchFamily="50" charset="-128"/>
                <a:ea typeface="メイリオ" pitchFamily="50" charset="-128"/>
                <a:cs typeface="メイリオ" pitchFamily="50" charset="-128"/>
              </a:rPr>
              <a:t>種類の表示形式がありますので、見たい形式で人事情報を</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分析することが可能です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⑧</a:t>
            </a:r>
            <a:r>
              <a:rPr lang="ja-JP" altLang="en-US" sz="1000" dirty="0">
                <a:solidFill>
                  <a:srgbClr val="00B050"/>
                </a:solidFill>
                <a:latin typeface="メイリオ" pitchFamily="50" charset="-128"/>
                <a:ea typeface="メイリオ" pitchFamily="50" charset="-128"/>
                <a:cs typeface="メイリオ" pitchFamily="50" charset="-128"/>
              </a:rPr>
              <a:t>柱状をクリック。適当に形式を選択し、様々な形で表示する。</a:t>
            </a:r>
            <a:br>
              <a:rPr lang="en-US" altLang="ja-JP" sz="1000" dirty="0">
                <a:solidFill>
                  <a:srgbClr val="00B050"/>
                </a:solidFill>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　その後、</a:t>
            </a:r>
            <a:r>
              <a:rPr lang="ja-JP" altLang="en-US" sz="1000" dirty="0">
                <a:solidFill>
                  <a:srgbClr val="FF0000"/>
                </a:solidFill>
                <a:latin typeface="メイリオ" pitchFamily="50" charset="-128"/>
                <a:ea typeface="メイリオ" pitchFamily="50" charset="-128"/>
                <a:cs typeface="メイリオ" pitchFamily="50" charset="-128"/>
              </a:rPr>
              <a:t>⑨</a:t>
            </a:r>
            <a:r>
              <a:rPr lang="ja-JP" altLang="en-US" sz="1000" dirty="0">
                <a:solidFill>
                  <a:srgbClr val="00B050"/>
                </a:solidFill>
                <a:latin typeface="メイリオ" pitchFamily="50" charset="-128"/>
                <a:ea typeface="メイリオ" pitchFamily="50" charset="-128"/>
                <a:cs typeface="メイリオ" pitchFamily="50" charset="-128"/>
              </a:rPr>
              <a:t>チェックマークをクリックし、編集したものを保存する。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7.</a:t>
            </a:r>
            <a:r>
              <a:rPr lang="ja-JP" altLang="en-US" sz="1200" dirty="0">
                <a:latin typeface="メイリオ" pitchFamily="50" charset="-128"/>
                <a:ea typeface="メイリオ" pitchFamily="50" charset="-128"/>
                <a:cs typeface="メイリオ" pitchFamily="50" charset="-128"/>
              </a:rPr>
              <a:t>作成したグラフはテンプレートとして保存されますので、いつでも同じ形式で確認が可能で</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す。また、画像にエクスポートすることもできるので、社内への展開も可能です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⑩</a:t>
            </a:r>
            <a:r>
              <a:rPr lang="ja-JP" altLang="en-US" sz="1000" dirty="0">
                <a:solidFill>
                  <a:srgbClr val="00B050"/>
                </a:solidFill>
                <a:latin typeface="メイリオ" pitchFamily="50" charset="-128"/>
                <a:ea typeface="メイリオ" pitchFamily="50" charset="-128"/>
                <a:cs typeface="メイリオ" pitchFamily="50" charset="-128"/>
              </a:rPr>
              <a:t>右から</a:t>
            </a:r>
            <a:r>
              <a:rPr lang="en-US" altLang="ja-JP" sz="1000" dirty="0">
                <a:solidFill>
                  <a:srgbClr val="00B050"/>
                </a:solidFill>
                <a:latin typeface="メイリオ" pitchFamily="50" charset="-128"/>
                <a:ea typeface="メイリオ" pitchFamily="50" charset="-128"/>
                <a:cs typeface="メイリオ" pitchFamily="50" charset="-128"/>
              </a:rPr>
              <a:t>2</a:t>
            </a:r>
            <a:r>
              <a:rPr lang="ja-JP" altLang="en-US" sz="1000" dirty="0">
                <a:solidFill>
                  <a:srgbClr val="00B050"/>
                </a:solidFill>
                <a:latin typeface="メイリオ" pitchFamily="50" charset="-128"/>
                <a:ea typeface="メイリオ" pitchFamily="50" charset="-128"/>
                <a:cs typeface="メイリオ" pitchFamily="50" charset="-128"/>
              </a:rPr>
              <a:t>つ目の点々をクリックする。その後</a:t>
            </a:r>
            <a:r>
              <a:rPr lang="ja-JP" altLang="en-US" sz="1000" dirty="0">
                <a:solidFill>
                  <a:srgbClr val="FF0000"/>
                </a:solidFill>
                <a:latin typeface="メイリオ" pitchFamily="50" charset="-128"/>
                <a:ea typeface="メイリオ" pitchFamily="50" charset="-128"/>
                <a:cs typeface="メイリオ" pitchFamily="50" charset="-128"/>
              </a:rPr>
              <a:t>⑪</a:t>
            </a:r>
            <a:r>
              <a:rPr lang="ja-JP" altLang="en-US" sz="1000" dirty="0">
                <a:solidFill>
                  <a:srgbClr val="00B050"/>
                </a:solidFill>
                <a:latin typeface="メイリオ" pitchFamily="50" charset="-128"/>
                <a:ea typeface="メイリオ" pitchFamily="50" charset="-128"/>
                <a:cs typeface="メイリオ" pitchFamily="50" charset="-128"/>
              </a:rPr>
              <a:t>エクスポートをクリック</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3402757" y="1058885"/>
            <a:ext cx="2407545" cy="307777"/>
          </a:xfrm>
          <a:prstGeom prst="rect">
            <a:avLst/>
          </a:prstGeom>
          <a:noFill/>
        </p:spPr>
        <p:txBody>
          <a:bodyPr wrap="square" rtlCol="0">
            <a:spAutoFit/>
          </a:bodyPr>
          <a:lstStyle/>
          <a:p>
            <a:r>
              <a:rPr lang="en-US" altLang="ja-JP" sz="1400" dirty="0" err="1">
                <a:latin typeface="メイリオ" panose="020B0604030504040204" pitchFamily="50" charset="-128"/>
                <a:ea typeface="メイリオ" panose="020B0604030504040204" pitchFamily="50" charset="-128"/>
              </a:rPr>
              <a:t>Reportplus</a:t>
            </a:r>
            <a:endParaRPr lang="en-US" altLang="ja-JP" sz="14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4" y="6110877"/>
            <a:ext cx="1308359" cy="400110"/>
          </a:xfrm>
          <a:prstGeom prst="rect">
            <a:avLst/>
          </a:prstGeom>
          <a:noFill/>
        </p:spPr>
        <p:txBody>
          <a:bodyPr wrap="square" rtlCol="0">
            <a:spAutoFit/>
          </a:bodyPr>
          <a:lstStyle/>
          <a:p>
            <a:r>
              <a:rPr kumimoji="1" lang="ja-JP" altLang="en-US" sz="2000" b="1" dirty="0">
                <a:solidFill>
                  <a:srgbClr val="EE7B48"/>
                </a:solidFill>
                <a:latin typeface="メイリオ" pitchFamily="50" charset="-128"/>
                <a:ea typeface="メイリオ" pitchFamily="50" charset="-128"/>
                <a:cs typeface="メイリオ" pitchFamily="50" charset="-128"/>
              </a:rPr>
              <a:t>２</a:t>
            </a:r>
            <a:r>
              <a:rPr kumimoji="1" lang="en-US" altLang="ja-JP" sz="2000" b="1" dirty="0">
                <a:solidFill>
                  <a:srgbClr val="EE7B48"/>
                </a:solidFill>
                <a:latin typeface="メイリオ" pitchFamily="50" charset="-128"/>
                <a:ea typeface="メイリオ" pitchFamily="50" charset="-128"/>
                <a:cs typeface="メイリオ" pitchFamily="50" charset="-128"/>
              </a:rPr>
              <a:t>/</a:t>
            </a:r>
            <a:r>
              <a:rPr kumimoji="1" lang="ja-JP" altLang="en-US" sz="2000" b="1" dirty="0">
                <a:solidFill>
                  <a:srgbClr val="EE7B48"/>
                </a:solidFill>
                <a:latin typeface="メイリオ" pitchFamily="50" charset="-128"/>
                <a:ea typeface="メイリオ" pitchFamily="50" charset="-128"/>
                <a:cs typeface="メイリオ" pitchFamily="50" charset="-128"/>
              </a:rPr>
              <a:t>３</a:t>
            </a:r>
          </a:p>
        </p:txBody>
      </p:sp>
      <p:sp>
        <p:nvSpPr>
          <p:cNvPr id="52" name="正方形/長方形 51"/>
          <p:cNvSpPr/>
          <p:nvPr/>
        </p:nvSpPr>
        <p:spPr>
          <a:xfrm>
            <a:off x="3452474" y="2063391"/>
            <a:ext cx="374927" cy="100720"/>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1127127" y="2823960"/>
            <a:ext cx="1016988" cy="14075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E9B41968-76D6-F72E-3EC5-FB560C754C1C}"/>
              </a:ext>
            </a:extLst>
          </p:cNvPr>
          <p:cNvSpPr/>
          <p:nvPr/>
        </p:nvSpPr>
        <p:spPr>
          <a:xfrm>
            <a:off x="3452474" y="1962671"/>
            <a:ext cx="374927" cy="100720"/>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a:extLst>
              <a:ext uri="{FF2B5EF4-FFF2-40B4-BE49-F238E27FC236}">
                <a16:creationId xmlns:a16="http://schemas.microsoft.com/office/drawing/2014/main" id="{2768952B-828B-17F6-97E7-C784608D2630}"/>
              </a:ext>
            </a:extLst>
          </p:cNvPr>
          <p:cNvCxnSpPr>
            <a:cxnSpLocks/>
          </p:cNvCxnSpPr>
          <p:nvPr/>
        </p:nvCxnSpPr>
        <p:spPr>
          <a:xfrm flipV="1">
            <a:off x="3661777" y="1889443"/>
            <a:ext cx="174424" cy="74092"/>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97C6C018-1369-FC7B-A51E-FCEC302ADD96}"/>
              </a:ext>
            </a:extLst>
          </p:cNvPr>
          <p:cNvCxnSpPr>
            <a:cxnSpLocks/>
          </p:cNvCxnSpPr>
          <p:nvPr/>
        </p:nvCxnSpPr>
        <p:spPr>
          <a:xfrm>
            <a:off x="3748989" y="2183829"/>
            <a:ext cx="135990" cy="71705"/>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BAE59765-DFBD-8FED-3C71-9CD328CCA1BB}"/>
              </a:ext>
            </a:extLst>
          </p:cNvPr>
          <p:cNvPicPr>
            <a:picLocks noChangeAspect="1"/>
          </p:cNvPicPr>
          <p:nvPr/>
        </p:nvPicPr>
        <p:blipFill rotWithShape="1">
          <a:blip r:embed="rId6"/>
          <a:srcRect l="24468" t="6662" r="21068" b="16406"/>
          <a:stretch/>
        </p:blipFill>
        <p:spPr>
          <a:xfrm>
            <a:off x="1042273" y="3957332"/>
            <a:ext cx="1341540" cy="1296144"/>
          </a:xfrm>
          <a:prstGeom prst="rect">
            <a:avLst/>
          </a:prstGeom>
          <a:ln>
            <a:solidFill>
              <a:schemeClr val="bg1">
                <a:lumMod val="65000"/>
              </a:schemeClr>
            </a:solidFill>
          </a:ln>
        </p:spPr>
      </p:pic>
      <p:sp>
        <p:nvSpPr>
          <p:cNvPr id="26" name="テキスト ボックス 25">
            <a:extLst>
              <a:ext uri="{FF2B5EF4-FFF2-40B4-BE49-F238E27FC236}">
                <a16:creationId xmlns:a16="http://schemas.microsoft.com/office/drawing/2014/main" id="{0AC35536-9304-94A3-28D3-04F155EDFDD7}"/>
              </a:ext>
            </a:extLst>
          </p:cNvPr>
          <p:cNvSpPr txBox="1"/>
          <p:nvPr/>
        </p:nvSpPr>
        <p:spPr>
          <a:xfrm>
            <a:off x="764704" y="5154087"/>
            <a:ext cx="2236800" cy="461665"/>
          </a:xfrm>
          <a:prstGeom prst="rect">
            <a:avLst/>
          </a:prstGeom>
          <a:solidFill>
            <a:schemeClr val="bg1"/>
          </a:solid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約</a:t>
            </a:r>
            <a:r>
              <a:rPr lang="en-US" altLang="ja-JP" sz="1200" dirty="0">
                <a:solidFill>
                  <a:srgbClr val="FF0000"/>
                </a:solidFill>
                <a:latin typeface="メイリオ" panose="020B0604030504040204" pitchFamily="50" charset="-128"/>
                <a:ea typeface="メイリオ" panose="020B0604030504040204" pitchFamily="50" charset="-128"/>
              </a:rPr>
              <a:t>30</a:t>
            </a:r>
            <a:r>
              <a:rPr lang="ja-JP" altLang="en-US" sz="1200" dirty="0">
                <a:solidFill>
                  <a:srgbClr val="FF0000"/>
                </a:solidFill>
                <a:latin typeface="メイリオ" panose="020B0604030504040204" pitchFamily="50" charset="-128"/>
                <a:ea typeface="メイリオ" panose="020B0604030504040204" pitchFamily="50" charset="-128"/>
              </a:rPr>
              <a:t>種類の表示形式の中から任意のグラフを選択</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6AF11A57-7F1B-E962-0EB9-761B1BE9D662}"/>
              </a:ext>
            </a:extLst>
          </p:cNvPr>
          <p:cNvSpPr txBox="1"/>
          <p:nvPr/>
        </p:nvSpPr>
        <p:spPr>
          <a:xfrm>
            <a:off x="3138878" y="1919518"/>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⑦</a:t>
            </a:r>
          </a:p>
        </p:txBody>
      </p:sp>
      <p:sp>
        <p:nvSpPr>
          <p:cNvPr id="31" name="テキスト ボックス 30">
            <a:extLst>
              <a:ext uri="{FF2B5EF4-FFF2-40B4-BE49-F238E27FC236}">
                <a16:creationId xmlns:a16="http://schemas.microsoft.com/office/drawing/2014/main" id="{F9BD6C4B-6A0D-CCC8-8AB7-20B82E17CAD4}"/>
              </a:ext>
            </a:extLst>
          </p:cNvPr>
          <p:cNvSpPr txBox="1"/>
          <p:nvPr/>
        </p:nvSpPr>
        <p:spPr>
          <a:xfrm>
            <a:off x="343915" y="3942052"/>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⑧</a:t>
            </a:r>
          </a:p>
        </p:txBody>
      </p:sp>
      <p:sp>
        <p:nvSpPr>
          <p:cNvPr id="33" name="正方形/長方形 32">
            <a:extLst>
              <a:ext uri="{FF2B5EF4-FFF2-40B4-BE49-F238E27FC236}">
                <a16:creationId xmlns:a16="http://schemas.microsoft.com/office/drawing/2014/main" id="{FC7977B3-FAE9-1878-00E1-8EBEC9242442}"/>
              </a:ext>
            </a:extLst>
          </p:cNvPr>
          <p:cNvSpPr/>
          <p:nvPr/>
        </p:nvSpPr>
        <p:spPr>
          <a:xfrm>
            <a:off x="607930" y="4031283"/>
            <a:ext cx="252148"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D6C11751-38F3-C349-4FA2-770EC037EEB4}"/>
              </a:ext>
            </a:extLst>
          </p:cNvPr>
          <p:cNvSpPr txBox="1"/>
          <p:nvPr/>
        </p:nvSpPr>
        <p:spPr>
          <a:xfrm>
            <a:off x="2771578" y="3759902"/>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⑨</a:t>
            </a:r>
          </a:p>
        </p:txBody>
      </p:sp>
      <p:sp>
        <p:nvSpPr>
          <p:cNvPr id="38" name="正方形/長方形 37">
            <a:extLst>
              <a:ext uri="{FF2B5EF4-FFF2-40B4-BE49-F238E27FC236}">
                <a16:creationId xmlns:a16="http://schemas.microsoft.com/office/drawing/2014/main" id="{5958FBFB-1AF2-A8B5-F1DB-FC4E4811B3AA}"/>
              </a:ext>
            </a:extLst>
          </p:cNvPr>
          <p:cNvSpPr/>
          <p:nvPr/>
        </p:nvSpPr>
        <p:spPr>
          <a:xfrm>
            <a:off x="3108733" y="3778616"/>
            <a:ext cx="185313"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図 39">
            <a:extLst>
              <a:ext uri="{FF2B5EF4-FFF2-40B4-BE49-F238E27FC236}">
                <a16:creationId xmlns:a16="http://schemas.microsoft.com/office/drawing/2014/main" id="{66708FC7-AEC0-7646-A3EA-C199DD62188B}"/>
              </a:ext>
            </a:extLst>
          </p:cNvPr>
          <p:cNvPicPr>
            <a:picLocks noChangeAspect="1"/>
          </p:cNvPicPr>
          <p:nvPr/>
        </p:nvPicPr>
        <p:blipFill>
          <a:blip r:embed="rId7"/>
          <a:stretch>
            <a:fillRect/>
          </a:stretch>
        </p:blipFill>
        <p:spPr>
          <a:xfrm>
            <a:off x="5783790" y="4032779"/>
            <a:ext cx="947254" cy="779016"/>
          </a:xfrm>
          <a:prstGeom prst="rect">
            <a:avLst/>
          </a:prstGeom>
        </p:spPr>
      </p:pic>
      <p:sp>
        <p:nvSpPr>
          <p:cNvPr id="43" name="正方形/長方形 42">
            <a:extLst>
              <a:ext uri="{FF2B5EF4-FFF2-40B4-BE49-F238E27FC236}">
                <a16:creationId xmlns:a16="http://schemas.microsoft.com/office/drawing/2014/main" id="{A51AF080-92D7-5D20-62E6-7F95CAA6E450}"/>
              </a:ext>
            </a:extLst>
          </p:cNvPr>
          <p:cNvSpPr/>
          <p:nvPr/>
        </p:nvSpPr>
        <p:spPr>
          <a:xfrm>
            <a:off x="6342393" y="3835525"/>
            <a:ext cx="185313"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8E0F456F-1C54-51E8-F613-A10B8D0D14FD}"/>
              </a:ext>
            </a:extLst>
          </p:cNvPr>
          <p:cNvSpPr txBox="1"/>
          <p:nvPr/>
        </p:nvSpPr>
        <p:spPr>
          <a:xfrm>
            <a:off x="5472345" y="4607440"/>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⑪</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6D93072B-443A-6029-8E7B-266EC6334C8E}"/>
              </a:ext>
            </a:extLst>
          </p:cNvPr>
          <p:cNvSpPr/>
          <p:nvPr/>
        </p:nvSpPr>
        <p:spPr>
          <a:xfrm>
            <a:off x="5765030" y="4622017"/>
            <a:ext cx="957578" cy="18508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CFF317EF-C824-715F-8EFF-BCAC163D25E3}"/>
              </a:ext>
            </a:extLst>
          </p:cNvPr>
          <p:cNvSpPr txBox="1"/>
          <p:nvPr/>
        </p:nvSpPr>
        <p:spPr>
          <a:xfrm>
            <a:off x="6504122" y="3778616"/>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⑩</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85A6AFD6-76A8-493A-5734-0D5CBCCF9221}"/>
              </a:ext>
            </a:extLst>
          </p:cNvPr>
          <p:cNvSpPr txBox="1"/>
          <p:nvPr/>
        </p:nvSpPr>
        <p:spPr>
          <a:xfrm>
            <a:off x="805415" y="2766912"/>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⑥</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C0F05092-192A-EDCB-8EC7-014CB9C237CC}"/>
              </a:ext>
            </a:extLst>
          </p:cNvPr>
          <p:cNvSpPr txBox="1"/>
          <p:nvPr/>
        </p:nvSpPr>
        <p:spPr>
          <a:xfrm>
            <a:off x="140895" y="1058885"/>
            <a:ext cx="1759473"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右クリック小画面</a:t>
            </a:r>
          </a:p>
        </p:txBody>
      </p:sp>
    </p:spTree>
    <p:extLst>
      <p:ext uri="{BB962C8B-B14F-4D97-AF65-F5344CB8AC3E}">
        <p14:creationId xmlns:p14="http://schemas.microsoft.com/office/powerpoint/2010/main" val="2184087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67D00499-DABA-C0C1-70DE-B8182ACE25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6394" y="1119963"/>
            <a:ext cx="2407545" cy="1469270"/>
          </a:xfrm>
          <a:prstGeom prst="rect">
            <a:avLst/>
          </a:prstGeom>
          <a:ln>
            <a:solidFill>
              <a:schemeClr val="bg1">
                <a:lumMod val="75000"/>
              </a:schemeClr>
            </a:solidFill>
          </a:ln>
        </p:spPr>
      </p:pic>
      <p:pic>
        <p:nvPicPr>
          <p:cNvPr id="57" name="図 56">
            <a:extLst>
              <a:ext uri="{FF2B5EF4-FFF2-40B4-BE49-F238E27FC236}">
                <a16:creationId xmlns:a16="http://schemas.microsoft.com/office/drawing/2014/main" id="{73C32AAB-2AFD-BF7C-DC89-F495AB32201C}"/>
              </a:ext>
            </a:extLst>
          </p:cNvPr>
          <p:cNvPicPr>
            <a:picLocks noChangeAspect="1"/>
          </p:cNvPicPr>
          <p:nvPr/>
        </p:nvPicPr>
        <p:blipFill rotWithShape="1">
          <a:blip r:embed="rId3"/>
          <a:srcRect l="41431"/>
          <a:stretch/>
        </p:blipFill>
        <p:spPr>
          <a:xfrm>
            <a:off x="4645392" y="4149839"/>
            <a:ext cx="1947745" cy="1077992"/>
          </a:xfrm>
          <a:prstGeom prst="rect">
            <a:avLst/>
          </a:prstGeom>
          <a:ln>
            <a:solidFill>
              <a:schemeClr val="bg1">
                <a:lumMod val="65000"/>
              </a:schemeClr>
            </a:solidFill>
          </a:ln>
        </p:spPr>
      </p:pic>
      <p:pic>
        <p:nvPicPr>
          <p:cNvPr id="23" name="図 22">
            <a:extLst>
              <a:ext uri="{FF2B5EF4-FFF2-40B4-BE49-F238E27FC236}">
                <a16:creationId xmlns:a16="http://schemas.microsoft.com/office/drawing/2014/main" id="{6885B1BF-9AC6-0F4D-DD42-4B4152FDAAF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676822" y="2740932"/>
            <a:ext cx="2706265" cy="966972"/>
          </a:xfrm>
          <a:prstGeom prst="rect">
            <a:avLst/>
          </a:prstGeom>
          <a:ln>
            <a:solidFill>
              <a:schemeClr val="bg1">
                <a:lumMod val="6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8</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タレントボックス　→　</a:t>
            </a:r>
            <a:r>
              <a:rPr lang="en-US" altLang="ja-JP" sz="1600" b="1" dirty="0" err="1">
                <a:latin typeface="メイリオ" pitchFamily="50" charset="-128"/>
                <a:ea typeface="メイリオ" pitchFamily="50" charset="-128"/>
                <a:cs typeface="メイリオ" pitchFamily="50" charset="-128"/>
              </a:rPr>
              <a:t>Reportplus</a:t>
            </a:r>
            <a:r>
              <a:rPr lang="ja-JP" altLang="en-US" sz="1600" b="1" dirty="0">
                <a:latin typeface="メイリオ" pitchFamily="50" charset="-128"/>
                <a:ea typeface="メイリオ" pitchFamily="50" charset="-128"/>
                <a:cs typeface="メイリオ" pitchFamily="50" charset="-128"/>
              </a:rPr>
              <a:t>（ボード作成済み場合）</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6159141"/>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99738" y="6582995"/>
            <a:ext cx="6658524" cy="1846659"/>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5. </a:t>
            </a:r>
            <a:r>
              <a:rPr lang="en-US" altLang="ja-JP" sz="1200" dirty="0" err="1">
                <a:latin typeface="メイリオ" pitchFamily="50" charset="-128"/>
                <a:ea typeface="メイリオ" pitchFamily="50" charset="-128"/>
                <a:cs typeface="メイリオ" pitchFamily="50" charset="-128"/>
              </a:rPr>
              <a:t>Reportplus</a:t>
            </a:r>
            <a:r>
              <a:rPr lang="ja-JP" altLang="en-US" sz="1200" dirty="0">
                <a:latin typeface="メイリオ" pitchFamily="50" charset="-128"/>
                <a:ea typeface="メイリオ" pitchFamily="50" charset="-128"/>
                <a:cs typeface="メイリオ" pitchFamily="50" charset="-128"/>
              </a:rPr>
              <a:t>は、人事情報を様々な形で分析することが可能です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例えば、ラベルに所属部門所属名、値に従業員番号を配置してみます</a:t>
            </a:r>
            <a:br>
              <a:rPr lang="en-US" altLang="ja-JP" sz="1200" dirty="0">
                <a:latin typeface="メイリオ" pitchFamily="50" charset="-128"/>
                <a:ea typeface="メイリオ" pitchFamily="50" charset="-128"/>
                <a:cs typeface="メイリオ" pitchFamily="50" charset="-128"/>
              </a:rPr>
            </a:br>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⑥</a:t>
            </a:r>
            <a:r>
              <a:rPr lang="ja-JP" altLang="en-US" sz="1000" dirty="0">
                <a:solidFill>
                  <a:srgbClr val="00B050"/>
                </a:solidFill>
                <a:latin typeface="メイリオ" pitchFamily="50" charset="-128"/>
                <a:ea typeface="メイリオ" pitchFamily="50" charset="-128"/>
                <a:cs typeface="メイリオ" pitchFamily="50" charset="-128"/>
              </a:rPr>
              <a:t>右クリック後に</a:t>
            </a:r>
            <a:r>
              <a:rPr lang="en-US" altLang="ja-JP" sz="1000" dirty="0" err="1">
                <a:solidFill>
                  <a:srgbClr val="00B050"/>
                </a:solidFill>
                <a:latin typeface="メイリオ" pitchFamily="50" charset="-128"/>
                <a:ea typeface="メイリオ" pitchFamily="50" charset="-128"/>
                <a:cs typeface="メイリオ" pitchFamily="50" charset="-128"/>
              </a:rPr>
              <a:t>Reportplus</a:t>
            </a:r>
            <a:r>
              <a:rPr lang="ja-JP" altLang="en-US" sz="1000" dirty="0">
                <a:solidFill>
                  <a:srgbClr val="00B050"/>
                </a:solidFill>
                <a:latin typeface="メイリオ" pitchFamily="50" charset="-128"/>
                <a:ea typeface="メイリオ" pitchFamily="50" charset="-128"/>
                <a:cs typeface="メイリオ" pitchFamily="50" charset="-128"/>
              </a:rPr>
              <a:t>を押下する。</a:t>
            </a:r>
            <a:r>
              <a:rPr lang="ja-JP" altLang="en-US" sz="1000" dirty="0">
                <a:solidFill>
                  <a:srgbClr val="FF0000"/>
                </a:solidFill>
                <a:latin typeface="メイリオ" pitchFamily="50" charset="-128"/>
                <a:ea typeface="メイリオ" pitchFamily="50" charset="-128"/>
                <a:cs typeface="メイリオ" pitchFamily="50" charset="-128"/>
              </a:rPr>
              <a:t>⑦⑧</a:t>
            </a:r>
            <a:r>
              <a:rPr lang="ja-JP" altLang="en-US" sz="1000" dirty="0">
                <a:solidFill>
                  <a:srgbClr val="00B050"/>
                </a:solidFill>
                <a:latin typeface="メイリオ" pitchFamily="50" charset="-128"/>
                <a:ea typeface="メイリオ" pitchFamily="50" charset="-128"/>
                <a:cs typeface="メイリオ" pitchFamily="50" charset="-128"/>
              </a:rPr>
              <a:t>を押し新規作成をする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6.</a:t>
            </a:r>
            <a:r>
              <a:rPr lang="ja-JP" altLang="en-US" sz="1200" dirty="0">
                <a:latin typeface="メイリオ" pitchFamily="50" charset="-128"/>
                <a:ea typeface="メイリオ" pitchFamily="50" charset="-128"/>
                <a:cs typeface="メイリオ" pitchFamily="50" charset="-128"/>
              </a:rPr>
              <a:t>項目をドラッグ＆ドロップし任意のチャートタイプを選択するだけでグラフ作成が可能です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縦棒グラフだけでなく約</a:t>
            </a:r>
            <a:r>
              <a:rPr lang="en-US" altLang="ja-JP" sz="1200" dirty="0">
                <a:latin typeface="メイリオ" pitchFamily="50" charset="-128"/>
                <a:ea typeface="メイリオ" pitchFamily="50" charset="-128"/>
                <a:cs typeface="メイリオ" pitchFamily="50" charset="-128"/>
              </a:rPr>
              <a:t>30</a:t>
            </a:r>
            <a:r>
              <a:rPr lang="ja-JP" altLang="en-US" sz="1200" dirty="0">
                <a:latin typeface="メイリオ" pitchFamily="50" charset="-128"/>
                <a:ea typeface="メイリオ" pitchFamily="50" charset="-128"/>
                <a:cs typeface="メイリオ" pitchFamily="50" charset="-128"/>
              </a:rPr>
              <a:t>種類の表示形式がありますので、見たい形式で人事情報を</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分析することが可能です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⑩</a:t>
            </a:r>
            <a:r>
              <a:rPr lang="ja-JP" altLang="en-US" sz="1000" dirty="0">
                <a:solidFill>
                  <a:srgbClr val="00B050"/>
                </a:solidFill>
                <a:latin typeface="メイリオ" pitchFamily="50" charset="-128"/>
                <a:ea typeface="メイリオ" pitchFamily="50" charset="-128"/>
                <a:cs typeface="メイリオ" pitchFamily="50" charset="-128"/>
              </a:rPr>
              <a:t>柱状をクリック。適当に形式を選択し、様々な形で表示する。その後、</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を押す</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7.</a:t>
            </a:r>
            <a:r>
              <a:rPr lang="ja-JP" altLang="en-US" sz="1200" dirty="0">
                <a:latin typeface="メイリオ" pitchFamily="50" charset="-128"/>
                <a:ea typeface="メイリオ" pitchFamily="50" charset="-128"/>
                <a:cs typeface="メイリオ" pitchFamily="50" charset="-128"/>
              </a:rPr>
              <a:t>作成したグラフはテンプレートとして保存されますので、いつでも同じ形式で確認が可能で</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す。また、画像にエクスポートすることもできるので、社内への展開も可能です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⑪</a:t>
            </a:r>
            <a:r>
              <a:rPr lang="ja-JP" altLang="en-US" sz="1000" dirty="0">
                <a:solidFill>
                  <a:srgbClr val="00B050"/>
                </a:solidFill>
                <a:latin typeface="メイリオ" pitchFamily="50" charset="-128"/>
                <a:ea typeface="メイリオ" pitchFamily="50" charset="-128"/>
                <a:cs typeface="メイリオ" pitchFamily="50" charset="-128"/>
              </a:rPr>
              <a:t>右から</a:t>
            </a:r>
            <a:r>
              <a:rPr lang="en-US" altLang="ja-JP" sz="1000" dirty="0">
                <a:solidFill>
                  <a:srgbClr val="00B050"/>
                </a:solidFill>
                <a:latin typeface="メイリオ" pitchFamily="50" charset="-128"/>
                <a:ea typeface="メイリオ" pitchFamily="50" charset="-128"/>
                <a:cs typeface="メイリオ" pitchFamily="50" charset="-128"/>
              </a:rPr>
              <a:t>2</a:t>
            </a:r>
            <a:r>
              <a:rPr lang="ja-JP" altLang="en-US" sz="1000" dirty="0">
                <a:solidFill>
                  <a:srgbClr val="00B050"/>
                </a:solidFill>
                <a:latin typeface="メイリオ" pitchFamily="50" charset="-128"/>
                <a:ea typeface="メイリオ" pitchFamily="50" charset="-128"/>
                <a:cs typeface="メイリオ" pitchFamily="50" charset="-128"/>
              </a:rPr>
              <a:t>つ目の点々をクリックし、その後エクスポートをクリック</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116632" y="1023863"/>
            <a:ext cx="2407545" cy="307777"/>
          </a:xfrm>
          <a:prstGeom prst="rect">
            <a:avLst/>
          </a:prstGeom>
          <a:noFill/>
        </p:spPr>
        <p:txBody>
          <a:bodyPr wrap="square" rtlCol="0">
            <a:spAutoFit/>
          </a:bodyPr>
          <a:lstStyle/>
          <a:p>
            <a:r>
              <a:rPr lang="en-US" altLang="ja-JP" sz="1400" dirty="0" err="1">
                <a:latin typeface="メイリオ" panose="020B0604030504040204" pitchFamily="50" charset="-128"/>
                <a:ea typeface="メイリオ" panose="020B0604030504040204" pitchFamily="50" charset="-128"/>
              </a:rPr>
              <a:t>Reportplus</a:t>
            </a:r>
            <a:endParaRPr lang="en-US" altLang="ja-JP" sz="14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6150947"/>
            <a:ext cx="1008112" cy="400110"/>
          </a:xfrm>
          <a:prstGeom prst="rect">
            <a:avLst/>
          </a:prstGeom>
          <a:noFill/>
        </p:spPr>
        <p:txBody>
          <a:bodyPr wrap="square" rtlCol="0">
            <a:spAutoFit/>
          </a:bodyPr>
          <a:lstStyle/>
          <a:p>
            <a:r>
              <a:rPr lang="ja-JP" altLang="en-US" sz="2000" b="1" dirty="0">
                <a:solidFill>
                  <a:srgbClr val="EE7B48"/>
                </a:solidFill>
                <a:latin typeface="メイリオ" pitchFamily="50" charset="-128"/>
                <a:ea typeface="メイリオ" pitchFamily="50" charset="-128"/>
                <a:cs typeface="メイリオ" pitchFamily="50" charset="-128"/>
              </a:rPr>
              <a:t>２</a:t>
            </a:r>
            <a:r>
              <a:rPr lang="en-US" altLang="ja-JP" sz="2000" b="1" dirty="0">
                <a:solidFill>
                  <a:srgbClr val="EE7B48"/>
                </a:solidFill>
                <a:latin typeface="メイリオ" pitchFamily="50" charset="-128"/>
                <a:ea typeface="メイリオ" pitchFamily="50" charset="-128"/>
                <a:cs typeface="メイリオ" pitchFamily="50" charset="-128"/>
              </a:rPr>
              <a:t>/</a:t>
            </a:r>
            <a:r>
              <a:rPr lang="ja-JP" altLang="en-US" sz="2000" b="1" dirty="0">
                <a:solidFill>
                  <a:srgbClr val="EE7B48"/>
                </a:solidFill>
                <a:latin typeface="メイリオ" pitchFamily="50" charset="-128"/>
                <a:ea typeface="メイリオ" pitchFamily="50" charset="-128"/>
                <a:cs typeface="メイリオ" pitchFamily="50" charset="-128"/>
              </a:rPr>
              <a:t>３</a:t>
            </a:r>
            <a:endParaRPr lang="en-US" altLang="ja-JP" sz="2000" b="1" dirty="0">
              <a:solidFill>
                <a:srgbClr val="EE7B48"/>
              </a:solidFill>
              <a:latin typeface="メイリオ" pitchFamily="50" charset="-128"/>
              <a:ea typeface="メイリオ" pitchFamily="50" charset="-128"/>
              <a:cs typeface="メイリオ" pitchFamily="50" charset="-128"/>
            </a:endParaRPr>
          </a:p>
        </p:txBody>
      </p:sp>
      <p:pic>
        <p:nvPicPr>
          <p:cNvPr id="69" name="図 68">
            <a:extLst>
              <a:ext uri="{FF2B5EF4-FFF2-40B4-BE49-F238E27FC236}">
                <a16:creationId xmlns:a16="http://schemas.microsoft.com/office/drawing/2014/main" id="{B7F292B6-09C4-5A7B-53D8-6D38149E06FB}"/>
              </a:ext>
            </a:extLst>
          </p:cNvPr>
          <p:cNvPicPr>
            <a:picLocks noChangeAspect="1"/>
          </p:cNvPicPr>
          <p:nvPr/>
        </p:nvPicPr>
        <p:blipFill>
          <a:blip r:embed="rId5"/>
          <a:stretch>
            <a:fillRect/>
          </a:stretch>
        </p:blipFill>
        <p:spPr>
          <a:xfrm>
            <a:off x="5773762" y="1366175"/>
            <a:ext cx="880651" cy="651759"/>
          </a:xfrm>
          <a:prstGeom prst="rect">
            <a:avLst/>
          </a:prstGeom>
          <a:ln>
            <a:solidFill>
              <a:schemeClr val="bg1">
                <a:lumMod val="65000"/>
              </a:schemeClr>
            </a:solidFill>
          </a:ln>
        </p:spPr>
      </p:pic>
      <p:sp>
        <p:nvSpPr>
          <p:cNvPr id="73" name="正方形/長方形 72">
            <a:extLst>
              <a:ext uri="{FF2B5EF4-FFF2-40B4-BE49-F238E27FC236}">
                <a16:creationId xmlns:a16="http://schemas.microsoft.com/office/drawing/2014/main" id="{CE7B4D28-9DDA-74DB-EABF-632DB6F462CE}"/>
              </a:ext>
            </a:extLst>
          </p:cNvPr>
          <p:cNvSpPr/>
          <p:nvPr/>
        </p:nvSpPr>
        <p:spPr>
          <a:xfrm>
            <a:off x="5845771" y="1410229"/>
            <a:ext cx="782178" cy="18508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13DE6E99-7BE2-B45A-04A9-B1B18C95DC95}"/>
              </a:ext>
            </a:extLst>
          </p:cNvPr>
          <p:cNvSpPr txBox="1"/>
          <p:nvPr/>
        </p:nvSpPr>
        <p:spPr>
          <a:xfrm>
            <a:off x="6590217" y="1275344"/>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⑦</a:t>
            </a:r>
          </a:p>
        </p:txBody>
      </p:sp>
      <p:sp>
        <p:nvSpPr>
          <p:cNvPr id="80" name="矢印: 下 79">
            <a:extLst>
              <a:ext uri="{FF2B5EF4-FFF2-40B4-BE49-F238E27FC236}">
                <a16:creationId xmlns:a16="http://schemas.microsoft.com/office/drawing/2014/main" id="{8F87E801-5BCF-8BC5-1342-CA62092E3082}"/>
              </a:ext>
            </a:extLst>
          </p:cNvPr>
          <p:cNvSpPr/>
          <p:nvPr/>
        </p:nvSpPr>
        <p:spPr>
          <a:xfrm>
            <a:off x="4860827" y="2340097"/>
            <a:ext cx="360040" cy="312619"/>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a:extLst>
              <a:ext uri="{FF2B5EF4-FFF2-40B4-BE49-F238E27FC236}">
                <a16:creationId xmlns:a16="http://schemas.microsoft.com/office/drawing/2014/main" id="{4130B9E3-A025-2D21-5998-A93CECF2D1F3}"/>
              </a:ext>
            </a:extLst>
          </p:cNvPr>
          <p:cNvSpPr/>
          <p:nvPr/>
        </p:nvSpPr>
        <p:spPr>
          <a:xfrm>
            <a:off x="4788819" y="3020994"/>
            <a:ext cx="144016" cy="12004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2" name="テキスト ボックス 81">
            <a:extLst>
              <a:ext uri="{FF2B5EF4-FFF2-40B4-BE49-F238E27FC236}">
                <a16:creationId xmlns:a16="http://schemas.microsoft.com/office/drawing/2014/main" id="{9381DA80-3A15-F23C-E89C-32376D0AEAA1}"/>
              </a:ext>
            </a:extLst>
          </p:cNvPr>
          <p:cNvSpPr txBox="1"/>
          <p:nvPr/>
        </p:nvSpPr>
        <p:spPr>
          <a:xfrm>
            <a:off x="4875327" y="2794278"/>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⑧</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84" name="正方形/長方形 83">
            <a:extLst>
              <a:ext uri="{FF2B5EF4-FFF2-40B4-BE49-F238E27FC236}">
                <a16:creationId xmlns:a16="http://schemas.microsoft.com/office/drawing/2014/main" id="{68095BE8-E595-8494-A8D9-0BD7312BD182}"/>
              </a:ext>
            </a:extLst>
          </p:cNvPr>
          <p:cNvSpPr/>
          <p:nvPr/>
        </p:nvSpPr>
        <p:spPr>
          <a:xfrm>
            <a:off x="5915338" y="1160736"/>
            <a:ext cx="186234" cy="11444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29BC05D2-74B6-BA71-4FA7-1759CE2C755F}"/>
              </a:ext>
            </a:extLst>
          </p:cNvPr>
          <p:cNvPicPr>
            <a:picLocks noChangeAspect="1"/>
          </p:cNvPicPr>
          <p:nvPr/>
        </p:nvPicPr>
        <p:blipFill>
          <a:blip r:embed="rId6"/>
          <a:stretch>
            <a:fillRect/>
          </a:stretch>
        </p:blipFill>
        <p:spPr>
          <a:xfrm>
            <a:off x="57121" y="1405374"/>
            <a:ext cx="3206130" cy="998400"/>
          </a:xfrm>
          <a:prstGeom prst="rect">
            <a:avLst/>
          </a:prstGeom>
          <a:ln>
            <a:solidFill>
              <a:schemeClr val="bg1">
                <a:lumMod val="65000"/>
              </a:schemeClr>
            </a:solidFill>
          </a:ln>
        </p:spPr>
      </p:pic>
      <p:pic>
        <p:nvPicPr>
          <p:cNvPr id="5" name="図 4">
            <a:extLst>
              <a:ext uri="{FF2B5EF4-FFF2-40B4-BE49-F238E27FC236}">
                <a16:creationId xmlns:a16="http://schemas.microsoft.com/office/drawing/2014/main" id="{926AE999-D000-56D9-A328-E329B8E42FE8}"/>
              </a:ext>
            </a:extLst>
          </p:cNvPr>
          <p:cNvPicPr>
            <a:picLocks noChangeAspect="1"/>
          </p:cNvPicPr>
          <p:nvPr/>
        </p:nvPicPr>
        <p:blipFill>
          <a:blip r:embed="rId7"/>
          <a:stretch>
            <a:fillRect/>
          </a:stretch>
        </p:blipFill>
        <p:spPr>
          <a:xfrm>
            <a:off x="1123860" y="1520557"/>
            <a:ext cx="1329459" cy="2019071"/>
          </a:xfrm>
          <a:prstGeom prst="rect">
            <a:avLst/>
          </a:prstGeom>
          <a:ln>
            <a:solidFill>
              <a:schemeClr val="bg1">
                <a:lumMod val="65000"/>
              </a:schemeClr>
            </a:solidFill>
          </a:ln>
        </p:spPr>
      </p:pic>
      <p:sp>
        <p:nvSpPr>
          <p:cNvPr id="8" name="正方形/長方形 7">
            <a:extLst>
              <a:ext uri="{FF2B5EF4-FFF2-40B4-BE49-F238E27FC236}">
                <a16:creationId xmlns:a16="http://schemas.microsoft.com/office/drawing/2014/main" id="{9E89A9E8-8D01-B7E4-A9AF-64F514188E62}"/>
              </a:ext>
            </a:extLst>
          </p:cNvPr>
          <p:cNvSpPr/>
          <p:nvPr/>
        </p:nvSpPr>
        <p:spPr>
          <a:xfrm>
            <a:off x="1127127" y="2889402"/>
            <a:ext cx="1016988" cy="14075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E5871E08-48ED-1AB0-AFFF-02E9FFBA1321}"/>
              </a:ext>
            </a:extLst>
          </p:cNvPr>
          <p:cNvSpPr txBox="1"/>
          <p:nvPr/>
        </p:nvSpPr>
        <p:spPr>
          <a:xfrm>
            <a:off x="805415" y="2832354"/>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⑥</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6DD89A4F-F64F-EBBB-0984-7790A5483518}"/>
              </a:ext>
            </a:extLst>
          </p:cNvPr>
          <p:cNvPicPr>
            <a:picLocks noChangeAspect="1"/>
          </p:cNvPicPr>
          <p:nvPr/>
        </p:nvPicPr>
        <p:blipFill rotWithShape="1">
          <a:blip r:embed="rId8"/>
          <a:srcRect r="38899"/>
          <a:stretch/>
        </p:blipFill>
        <p:spPr>
          <a:xfrm>
            <a:off x="161151" y="3748607"/>
            <a:ext cx="2027304" cy="2047529"/>
          </a:xfrm>
          <a:prstGeom prst="rect">
            <a:avLst/>
          </a:prstGeom>
          <a:ln>
            <a:solidFill>
              <a:schemeClr val="bg1">
                <a:lumMod val="65000"/>
              </a:schemeClr>
            </a:solidFill>
          </a:ln>
        </p:spPr>
      </p:pic>
      <p:sp>
        <p:nvSpPr>
          <p:cNvPr id="26" name="正方形/長方形 25">
            <a:extLst>
              <a:ext uri="{FF2B5EF4-FFF2-40B4-BE49-F238E27FC236}">
                <a16:creationId xmlns:a16="http://schemas.microsoft.com/office/drawing/2014/main" id="{E8F25056-78CA-06D6-0341-9E76F5C7BDE6}"/>
              </a:ext>
            </a:extLst>
          </p:cNvPr>
          <p:cNvSpPr/>
          <p:nvPr/>
        </p:nvSpPr>
        <p:spPr>
          <a:xfrm>
            <a:off x="228202" y="4470893"/>
            <a:ext cx="374927" cy="100720"/>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BA8AEA9E-2E43-03FD-E957-CF4DF2771437}"/>
              </a:ext>
            </a:extLst>
          </p:cNvPr>
          <p:cNvSpPr/>
          <p:nvPr/>
        </p:nvSpPr>
        <p:spPr>
          <a:xfrm>
            <a:off x="228202" y="4370173"/>
            <a:ext cx="374927" cy="100720"/>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 name="直線矢印コネクタ 27">
            <a:extLst>
              <a:ext uri="{FF2B5EF4-FFF2-40B4-BE49-F238E27FC236}">
                <a16:creationId xmlns:a16="http://schemas.microsoft.com/office/drawing/2014/main" id="{D6E7B4F9-8E31-9135-E0B0-2A18C6BE71C2}"/>
              </a:ext>
            </a:extLst>
          </p:cNvPr>
          <p:cNvCxnSpPr>
            <a:cxnSpLocks/>
          </p:cNvCxnSpPr>
          <p:nvPr/>
        </p:nvCxnSpPr>
        <p:spPr>
          <a:xfrm flipV="1">
            <a:off x="437505" y="4296945"/>
            <a:ext cx="174424" cy="74092"/>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41C23B43-1A0D-B13C-344E-282437310E34}"/>
              </a:ext>
            </a:extLst>
          </p:cNvPr>
          <p:cNvCxnSpPr>
            <a:cxnSpLocks/>
          </p:cNvCxnSpPr>
          <p:nvPr/>
        </p:nvCxnSpPr>
        <p:spPr>
          <a:xfrm>
            <a:off x="524717" y="4591331"/>
            <a:ext cx="135990" cy="71705"/>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4" name="図 33">
            <a:extLst>
              <a:ext uri="{FF2B5EF4-FFF2-40B4-BE49-F238E27FC236}">
                <a16:creationId xmlns:a16="http://schemas.microsoft.com/office/drawing/2014/main" id="{C84D96B4-1291-E093-2290-2B6A5414320D}"/>
              </a:ext>
            </a:extLst>
          </p:cNvPr>
          <p:cNvPicPr>
            <a:picLocks noChangeAspect="1"/>
          </p:cNvPicPr>
          <p:nvPr/>
        </p:nvPicPr>
        <p:blipFill rotWithShape="1">
          <a:blip r:embed="rId8"/>
          <a:srcRect r="24445"/>
          <a:stretch/>
        </p:blipFill>
        <p:spPr>
          <a:xfrm>
            <a:off x="2242868" y="3859603"/>
            <a:ext cx="2314694" cy="1890565"/>
          </a:xfrm>
          <a:prstGeom prst="rect">
            <a:avLst/>
          </a:prstGeom>
          <a:ln>
            <a:solidFill>
              <a:schemeClr val="bg1">
                <a:lumMod val="65000"/>
              </a:schemeClr>
            </a:solidFill>
          </a:ln>
        </p:spPr>
      </p:pic>
      <p:pic>
        <p:nvPicPr>
          <p:cNvPr id="36" name="図 35">
            <a:extLst>
              <a:ext uri="{FF2B5EF4-FFF2-40B4-BE49-F238E27FC236}">
                <a16:creationId xmlns:a16="http://schemas.microsoft.com/office/drawing/2014/main" id="{C79C9BD8-E72F-0684-9FE7-DA5B774918BD}"/>
              </a:ext>
            </a:extLst>
          </p:cNvPr>
          <p:cNvPicPr>
            <a:picLocks noChangeAspect="1"/>
          </p:cNvPicPr>
          <p:nvPr/>
        </p:nvPicPr>
        <p:blipFill rotWithShape="1">
          <a:blip r:embed="rId9"/>
          <a:srcRect l="24468" t="6662" r="21068" b="16406"/>
          <a:stretch/>
        </p:blipFill>
        <p:spPr>
          <a:xfrm>
            <a:off x="3108308" y="4186313"/>
            <a:ext cx="1341540" cy="1296144"/>
          </a:xfrm>
          <a:prstGeom prst="rect">
            <a:avLst/>
          </a:prstGeom>
          <a:ln>
            <a:solidFill>
              <a:schemeClr val="bg1">
                <a:lumMod val="65000"/>
              </a:schemeClr>
            </a:solidFill>
          </a:ln>
        </p:spPr>
      </p:pic>
      <p:sp>
        <p:nvSpPr>
          <p:cNvPr id="41" name="テキスト ボックス 40">
            <a:extLst>
              <a:ext uri="{FF2B5EF4-FFF2-40B4-BE49-F238E27FC236}">
                <a16:creationId xmlns:a16="http://schemas.microsoft.com/office/drawing/2014/main" id="{30AD5B78-9253-6A3D-64B6-2262FAC69DB4}"/>
              </a:ext>
            </a:extLst>
          </p:cNvPr>
          <p:cNvSpPr txBox="1"/>
          <p:nvPr/>
        </p:nvSpPr>
        <p:spPr>
          <a:xfrm>
            <a:off x="2396601" y="4067138"/>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⑩</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7" name="正方形/長方形 46">
            <a:extLst>
              <a:ext uri="{FF2B5EF4-FFF2-40B4-BE49-F238E27FC236}">
                <a16:creationId xmlns:a16="http://schemas.microsoft.com/office/drawing/2014/main" id="{F7070D49-622A-04B8-8A33-05B6A522A8A1}"/>
              </a:ext>
            </a:extLst>
          </p:cNvPr>
          <p:cNvSpPr/>
          <p:nvPr/>
        </p:nvSpPr>
        <p:spPr>
          <a:xfrm>
            <a:off x="2660616" y="4156369"/>
            <a:ext cx="252148"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 name="図 50">
            <a:extLst>
              <a:ext uri="{FF2B5EF4-FFF2-40B4-BE49-F238E27FC236}">
                <a16:creationId xmlns:a16="http://schemas.microsoft.com/office/drawing/2014/main" id="{E9C017C8-6CF1-6220-045C-7CDF24AB53C1}"/>
              </a:ext>
            </a:extLst>
          </p:cNvPr>
          <p:cNvPicPr>
            <a:picLocks noChangeAspect="1"/>
          </p:cNvPicPr>
          <p:nvPr/>
        </p:nvPicPr>
        <p:blipFill>
          <a:blip r:embed="rId10"/>
          <a:stretch>
            <a:fillRect/>
          </a:stretch>
        </p:blipFill>
        <p:spPr>
          <a:xfrm>
            <a:off x="5855798" y="4388789"/>
            <a:ext cx="947254" cy="779016"/>
          </a:xfrm>
          <a:prstGeom prst="rect">
            <a:avLst/>
          </a:prstGeom>
        </p:spPr>
      </p:pic>
      <p:sp>
        <p:nvSpPr>
          <p:cNvPr id="53" name="正方形/長方形 52">
            <a:extLst>
              <a:ext uri="{FF2B5EF4-FFF2-40B4-BE49-F238E27FC236}">
                <a16:creationId xmlns:a16="http://schemas.microsoft.com/office/drawing/2014/main" id="{85DCA836-3619-7F01-FA1F-DE87289C80E9}"/>
              </a:ext>
            </a:extLst>
          </p:cNvPr>
          <p:cNvSpPr/>
          <p:nvPr/>
        </p:nvSpPr>
        <p:spPr>
          <a:xfrm>
            <a:off x="6414401" y="4191535"/>
            <a:ext cx="185313"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46F42057-DFA3-CAD1-EF92-489627153ED7}"/>
              </a:ext>
            </a:extLst>
          </p:cNvPr>
          <p:cNvSpPr/>
          <p:nvPr/>
        </p:nvSpPr>
        <p:spPr>
          <a:xfrm>
            <a:off x="5837038" y="4978027"/>
            <a:ext cx="957578" cy="18508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A444E60E-C384-9746-4001-A6DE58E9AF69}"/>
              </a:ext>
            </a:extLst>
          </p:cNvPr>
          <p:cNvSpPr txBox="1"/>
          <p:nvPr/>
        </p:nvSpPr>
        <p:spPr>
          <a:xfrm>
            <a:off x="6576130" y="4134626"/>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⑪</a:t>
            </a:r>
          </a:p>
        </p:txBody>
      </p:sp>
      <p:sp>
        <p:nvSpPr>
          <p:cNvPr id="58" name="テキスト ボックス 57">
            <a:extLst>
              <a:ext uri="{FF2B5EF4-FFF2-40B4-BE49-F238E27FC236}">
                <a16:creationId xmlns:a16="http://schemas.microsoft.com/office/drawing/2014/main" id="{72D7543F-4036-4D67-CB55-F66B77C5DE71}"/>
              </a:ext>
            </a:extLst>
          </p:cNvPr>
          <p:cNvSpPr txBox="1"/>
          <p:nvPr/>
        </p:nvSpPr>
        <p:spPr>
          <a:xfrm>
            <a:off x="-10533" y="4098273"/>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⑨</a:t>
            </a:r>
          </a:p>
        </p:txBody>
      </p:sp>
    </p:spTree>
    <p:extLst>
      <p:ext uri="{BB962C8B-B14F-4D97-AF65-F5344CB8AC3E}">
        <p14:creationId xmlns:p14="http://schemas.microsoft.com/office/powerpoint/2010/main" val="316250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D44D95B5-3B25-BF06-E550-F6512C72514E}"/>
              </a:ext>
            </a:extLst>
          </p:cNvPr>
          <p:cNvPicPr>
            <a:picLocks noChangeAspect="1"/>
          </p:cNvPicPr>
          <p:nvPr/>
        </p:nvPicPr>
        <p:blipFill>
          <a:blip r:embed="rId2"/>
          <a:stretch>
            <a:fillRect/>
          </a:stretch>
        </p:blipFill>
        <p:spPr>
          <a:xfrm>
            <a:off x="3388217" y="4067944"/>
            <a:ext cx="3344914" cy="1978194"/>
          </a:xfrm>
          <a:prstGeom prst="rect">
            <a:avLst/>
          </a:prstGeom>
          <a:ln>
            <a:solidFill>
              <a:schemeClr val="bg1">
                <a:lumMod val="75000"/>
              </a:schemeClr>
            </a:solidFill>
          </a:ln>
        </p:spPr>
      </p:pic>
      <p:pic>
        <p:nvPicPr>
          <p:cNvPr id="30" name="図 29">
            <a:extLst>
              <a:ext uri="{FF2B5EF4-FFF2-40B4-BE49-F238E27FC236}">
                <a16:creationId xmlns:a16="http://schemas.microsoft.com/office/drawing/2014/main" id="{BCBF084C-4B06-7DED-6D71-940A87E4F880}"/>
              </a:ext>
            </a:extLst>
          </p:cNvPr>
          <p:cNvPicPr>
            <a:picLocks noChangeAspect="1"/>
          </p:cNvPicPr>
          <p:nvPr/>
        </p:nvPicPr>
        <p:blipFill rotWithShape="1">
          <a:blip r:embed="rId3"/>
          <a:srcRect b="16952"/>
          <a:stretch/>
        </p:blipFill>
        <p:spPr>
          <a:xfrm>
            <a:off x="82844" y="1393358"/>
            <a:ext cx="3202140" cy="2242121"/>
          </a:xfrm>
          <a:prstGeom prst="rect">
            <a:avLst/>
          </a:prstGeom>
          <a:ln>
            <a:solidFill>
              <a:schemeClr val="bg1">
                <a:lumMod val="75000"/>
              </a:schemeClr>
            </a:solidFill>
          </a:ln>
        </p:spPr>
      </p:pic>
      <p:sp>
        <p:nvSpPr>
          <p:cNvPr id="8" name="正方形/長方形 7">
            <a:extLst>
              <a:ext uri="{FF2B5EF4-FFF2-40B4-BE49-F238E27FC236}">
                <a16:creationId xmlns:a16="http://schemas.microsoft.com/office/drawing/2014/main" id="{9E89A9E8-8D01-B7E4-A9AF-64F514188E62}"/>
              </a:ext>
            </a:extLst>
          </p:cNvPr>
          <p:cNvSpPr/>
          <p:nvPr/>
        </p:nvSpPr>
        <p:spPr>
          <a:xfrm>
            <a:off x="723729" y="1431660"/>
            <a:ext cx="420789" cy="23117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9</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タレントボックス　→　ドリルダウン</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6261346"/>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99738" y="6685200"/>
            <a:ext cx="6658524" cy="2000548"/>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8.</a:t>
            </a:r>
            <a:r>
              <a:rPr lang="ja-JP" altLang="en-US" sz="1200" dirty="0">
                <a:latin typeface="メイリオ" pitchFamily="50" charset="-128"/>
                <a:ea typeface="メイリオ" pitchFamily="50" charset="-128"/>
                <a:cs typeface="メイリオ" pitchFamily="50" charset="-128"/>
              </a:rPr>
              <a:t>最後に比較タブを見ていきますと、今度は従業員情報が横に並んで表示されます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任意の従業員を左と右に固定し、見比べることが可能です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⑫</a:t>
            </a:r>
            <a:r>
              <a:rPr lang="ja-JP" altLang="en-US" sz="1000" dirty="0">
                <a:solidFill>
                  <a:srgbClr val="00B050"/>
                </a:solidFill>
                <a:latin typeface="メイリオ" pitchFamily="50" charset="-128"/>
                <a:ea typeface="メイリオ" pitchFamily="50" charset="-128"/>
                <a:cs typeface="メイリオ" pitchFamily="50" charset="-128"/>
              </a:rPr>
              <a:t>比較タブを選択。適当な人を</a:t>
            </a:r>
            <a:r>
              <a:rPr lang="en-US" altLang="ja-JP" sz="1000" dirty="0">
                <a:solidFill>
                  <a:srgbClr val="00B050"/>
                </a:solidFill>
                <a:latin typeface="メイリオ" pitchFamily="50" charset="-128"/>
                <a:ea typeface="メイリオ" pitchFamily="50" charset="-128"/>
                <a:cs typeface="メイリオ" pitchFamily="50" charset="-128"/>
              </a:rPr>
              <a:t>2</a:t>
            </a:r>
            <a:r>
              <a:rPr lang="ja-JP" altLang="en-US" sz="1000" dirty="0">
                <a:solidFill>
                  <a:srgbClr val="00B050"/>
                </a:solidFill>
                <a:latin typeface="メイリオ" pitchFamily="50" charset="-128"/>
                <a:ea typeface="メイリオ" pitchFamily="50" charset="-128"/>
                <a:cs typeface="メイリオ" pitchFamily="50" charset="-128"/>
              </a:rPr>
              <a:t>人選びピンマークをクリック後、</a:t>
            </a:r>
            <a:br>
              <a:rPr lang="en-US" altLang="ja-JP" sz="1000" dirty="0">
                <a:solidFill>
                  <a:srgbClr val="00B050"/>
                </a:solidFill>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　それぞれ </a:t>
            </a:r>
            <a:r>
              <a:rPr lang="ja-JP" altLang="en-US" sz="1000" dirty="0">
                <a:solidFill>
                  <a:srgbClr val="FF0000"/>
                </a:solidFill>
                <a:latin typeface="メイリオ" pitchFamily="50" charset="-128"/>
                <a:ea typeface="メイリオ" pitchFamily="50" charset="-128"/>
                <a:cs typeface="メイリオ" pitchFamily="50" charset="-128"/>
              </a:rPr>
              <a:t>⑬</a:t>
            </a:r>
            <a:r>
              <a:rPr lang="ja-JP" altLang="en-US" sz="1000" dirty="0">
                <a:solidFill>
                  <a:srgbClr val="00B050"/>
                </a:solidFill>
                <a:latin typeface="メイリオ" pitchFamily="50" charset="-128"/>
                <a:ea typeface="メイリオ" pitchFamily="50" charset="-128"/>
                <a:cs typeface="メイリオ" pitchFamily="50" charset="-128"/>
              </a:rPr>
              <a:t>左に固定、右に固定 をクリックする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9.</a:t>
            </a:r>
            <a:r>
              <a:rPr lang="ja-JP" altLang="en-US" sz="1200" dirty="0">
                <a:latin typeface="メイリオ" pitchFamily="50" charset="-128"/>
                <a:ea typeface="メイリオ" pitchFamily="50" charset="-128"/>
                <a:cs typeface="メイリオ" pitchFamily="50" charset="-128"/>
              </a:rPr>
              <a:t>気になる従業員がいたらダブルクリックしますと、</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最初にご覧いただいた、従業員情報を詳細確認できる個人情報画面までドリルダウンします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⑭</a:t>
            </a:r>
            <a:r>
              <a:rPr lang="ja-JP" altLang="en-US" sz="1000" dirty="0">
                <a:solidFill>
                  <a:srgbClr val="00B050"/>
                </a:solidFill>
                <a:latin typeface="メイリオ" pitchFamily="50" charset="-128"/>
                <a:ea typeface="メイリオ" pitchFamily="50" charset="-128"/>
                <a:cs typeface="メイリオ" pitchFamily="50" charset="-128"/>
              </a:rPr>
              <a:t>横にスクロールし、固定されていることを確認いただいたら、</a:t>
            </a:r>
            <a:r>
              <a:rPr lang="ja-JP" altLang="en-US" sz="1000" dirty="0">
                <a:solidFill>
                  <a:srgbClr val="FF0000"/>
                </a:solidFill>
                <a:latin typeface="メイリオ" pitchFamily="50" charset="-128"/>
                <a:ea typeface="メイリオ" pitchFamily="50" charset="-128"/>
                <a:cs typeface="メイリオ" pitchFamily="50" charset="-128"/>
              </a:rPr>
              <a:t>⑮</a:t>
            </a:r>
            <a:r>
              <a:rPr lang="ja-JP" altLang="en-US" sz="1000" dirty="0">
                <a:solidFill>
                  <a:srgbClr val="00B050"/>
                </a:solidFill>
                <a:latin typeface="メイリオ" pitchFamily="50" charset="-128"/>
                <a:ea typeface="メイリオ" pitchFamily="50" charset="-128"/>
                <a:cs typeface="メイリオ" pitchFamily="50" charset="-128"/>
              </a:rPr>
              <a:t>適当な人をダブルクリック</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10.</a:t>
            </a:r>
            <a:r>
              <a:rPr lang="ja-JP" altLang="en-US" sz="1200" dirty="0">
                <a:latin typeface="メイリオ" pitchFamily="50" charset="-128"/>
                <a:ea typeface="メイリオ" pitchFamily="50" charset="-128"/>
                <a:cs typeface="メイリオ" pitchFamily="50" charset="-128"/>
              </a:rPr>
              <a:t>このように一覧から詳細情報まで、同じ画面上でシームレスに確認できるので、</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人員配置の検討や面談前の情報確認など、必要なタイミングですぐに個人情報を</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把握いただけます</a:t>
            </a:r>
            <a:br>
              <a:rPr lang="en-US" altLang="ja-JP" sz="1200" dirty="0">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⑯</a:t>
            </a:r>
            <a:r>
              <a:rPr lang="ja-JP" altLang="en-US" sz="1000" dirty="0">
                <a:solidFill>
                  <a:srgbClr val="00B050"/>
                </a:solidFill>
                <a:latin typeface="メイリオ" pitchFamily="50" charset="-128"/>
                <a:ea typeface="メイリオ" pitchFamily="50" charset="-128"/>
                <a:cs typeface="メイリオ" pitchFamily="50" charset="-128"/>
              </a:rPr>
              <a:t>タイムラインなどを開き従業員情報が確認できることを説明する</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116632" y="1023863"/>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タレントボックス画面</a:t>
            </a:r>
            <a:endParaRPr lang="en-US" altLang="ja-JP" sz="14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6253152"/>
            <a:ext cx="1008112" cy="400110"/>
          </a:xfrm>
          <a:prstGeom prst="rect">
            <a:avLst/>
          </a:prstGeom>
          <a:noFill/>
        </p:spPr>
        <p:txBody>
          <a:bodyPr wrap="square" rtlCol="0">
            <a:spAutoFit/>
          </a:bodyPr>
          <a:lstStyle/>
          <a:p>
            <a:r>
              <a:rPr lang="ja-JP" altLang="en-US" sz="2000" b="1" dirty="0">
                <a:solidFill>
                  <a:srgbClr val="EE7B48"/>
                </a:solidFill>
                <a:latin typeface="メイリオ" pitchFamily="50" charset="-128"/>
                <a:ea typeface="メイリオ" pitchFamily="50" charset="-128"/>
                <a:cs typeface="メイリオ" pitchFamily="50" charset="-128"/>
              </a:rPr>
              <a:t>３</a:t>
            </a:r>
            <a:r>
              <a:rPr lang="en-US" altLang="ja-JP" sz="2000" b="1" dirty="0">
                <a:solidFill>
                  <a:srgbClr val="EE7B48"/>
                </a:solidFill>
                <a:latin typeface="メイリオ" pitchFamily="50" charset="-128"/>
                <a:ea typeface="メイリオ" pitchFamily="50" charset="-128"/>
                <a:cs typeface="メイリオ" pitchFamily="50" charset="-128"/>
              </a:rPr>
              <a:t>/</a:t>
            </a:r>
            <a:r>
              <a:rPr lang="ja-JP" altLang="en-US" sz="2000" b="1" dirty="0">
                <a:solidFill>
                  <a:srgbClr val="EE7B48"/>
                </a:solidFill>
                <a:latin typeface="メイリオ" pitchFamily="50" charset="-128"/>
                <a:ea typeface="メイリオ" pitchFamily="50" charset="-128"/>
                <a:cs typeface="メイリオ" pitchFamily="50" charset="-128"/>
              </a:rPr>
              <a:t>３</a:t>
            </a:r>
            <a:endParaRPr lang="en-US" altLang="ja-JP" sz="2000" b="1" dirty="0">
              <a:solidFill>
                <a:srgbClr val="EE7B48"/>
              </a:solidFill>
              <a:latin typeface="メイリオ" pitchFamily="50" charset="-128"/>
              <a:ea typeface="メイリオ" pitchFamily="50" charset="-128"/>
              <a:cs typeface="メイリオ" pitchFamily="50" charset="-128"/>
            </a:endParaRPr>
          </a:p>
        </p:txBody>
      </p:sp>
      <p:sp>
        <p:nvSpPr>
          <p:cNvPr id="11" name="テキスト ボックス 10">
            <a:extLst>
              <a:ext uri="{FF2B5EF4-FFF2-40B4-BE49-F238E27FC236}">
                <a16:creationId xmlns:a16="http://schemas.microsoft.com/office/drawing/2014/main" id="{E5871E08-48ED-1AB0-AFFF-02E9FFBA1321}"/>
              </a:ext>
            </a:extLst>
          </p:cNvPr>
          <p:cNvSpPr txBox="1"/>
          <p:nvPr/>
        </p:nvSpPr>
        <p:spPr>
          <a:xfrm>
            <a:off x="1104132" y="1429191"/>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⑫</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EB00693B-CFE8-4897-452F-2DB1BF8AB63E}"/>
              </a:ext>
            </a:extLst>
          </p:cNvPr>
          <p:cNvPicPr>
            <a:picLocks noChangeAspect="1"/>
          </p:cNvPicPr>
          <p:nvPr/>
        </p:nvPicPr>
        <p:blipFill>
          <a:blip r:embed="rId4"/>
          <a:stretch>
            <a:fillRect/>
          </a:stretch>
        </p:blipFill>
        <p:spPr>
          <a:xfrm>
            <a:off x="1666383" y="1782634"/>
            <a:ext cx="466473" cy="393587"/>
          </a:xfrm>
          <a:prstGeom prst="rect">
            <a:avLst/>
          </a:prstGeom>
        </p:spPr>
      </p:pic>
      <p:sp>
        <p:nvSpPr>
          <p:cNvPr id="18" name="テキスト ボックス 17">
            <a:extLst>
              <a:ext uri="{FF2B5EF4-FFF2-40B4-BE49-F238E27FC236}">
                <a16:creationId xmlns:a16="http://schemas.microsoft.com/office/drawing/2014/main" id="{021B542F-95E9-32B7-CBFC-FFFAA1BA0D31}"/>
              </a:ext>
            </a:extLst>
          </p:cNvPr>
          <p:cNvSpPr txBox="1"/>
          <p:nvPr/>
        </p:nvSpPr>
        <p:spPr>
          <a:xfrm>
            <a:off x="1541220" y="1476399"/>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⑬</a:t>
            </a:r>
          </a:p>
        </p:txBody>
      </p:sp>
      <p:pic>
        <p:nvPicPr>
          <p:cNvPr id="33" name="図 32">
            <a:extLst>
              <a:ext uri="{FF2B5EF4-FFF2-40B4-BE49-F238E27FC236}">
                <a16:creationId xmlns:a16="http://schemas.microsoft.com/office/drawing/2014/main" id="{79452D7F-8C6A-1B6E-5368-9FEF4A8AC28E}"/>
              </a:ext>
            </a:extLst>
          </p:cNvPr>
          <p:cNvPicPr>
            <a:picLocks noChangeAspect="1"/>
          </p:cNvPicPr>
          <p:nvPr/>
        </p:nvPicPr>
        <p:blipFill>
          <a:blip r:embed="rId5"/>
          <a:stretch>
            <a:fillRect/>
          </a:stretch>
        </p:blipFill>
        <p:spPr>
          <a:xfrm>
            <a:off x="3376928" y="1507719"/>
            <a:ext cx="3364440" cy="2098105"/>
          </a:xfrm>
          <a:prstGeom prst="rect">
            <a:avLst/>
          </a:prstGeom>
          <a:ln>
            <a:solidFill>
              <a:schemeClr val="bg1">
                <a:lumMod val="75000"/>
              </a:schemeClr>
            </a:solidFill>
          </a:ln>
        </p:spPr>
      </p:pic>
      <p:sp>
        <p:nvSpPr>
          <p:cNvPr id="17" name="正方形/長方形 16">
            <a:extLst>
              <a:ext uri="{FF2B5EF4-FFF2-40B4-BE49-F238E27FC236}">
                <a16:creationId xmlns:a16="http://schemas.microsoft.com/office/drawing/2014/main" id="{D6E22327-A2F2-2BD3-3C4A-66753DD7029B}"/>
              </a:ext>
            </a:extLst>
          </p:cNvPr>
          <p:cNvSpPr/>
          <p:nvPr/>
        </p:nvSpPr>
        <p:spPr>
          <a:xfrm>
            <a:off x="1676599" y="1708430"/>
            <a:ext cx="443177" cy="48313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96660E66-0AC4-E60C-F3A4-CD9052BB3F4E}"/>
              </a:ext>
            </a:extLst>
          </p:cNvPr>
          <p:cNvSpPr/>
          <p:nvPr/>
        </p:nvSpPr>
        <p:spPr>
          <a:xfrm>
            <a:off x="3388217" y="3430072"/>
            <a:ext cx="443177" cy="20540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421B6C3E-BC30-54EA-C452-8CBF3D1709D8}"/>
              </a:ext>
            </a:extLst>
          </p:cNvPr>
          <p:cNvSpPr txBox="1"/>
          <p:nvPr/>
        </p:nvSpPr>
        <p:spPr>
          <a:xfrm>
            <a:off x="3831394" y="3430072"/>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⑭</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2A5C71F2-AFA7-1CF4-B9B3-4D0F617C7E26}"/>
              </a:ext>
            </a:extLst>
          </p:cNvPr>
          <p:cNvSpPr/>
          <p:nvPr/>
        </p:nvSpPr>
        <p:spPr>
          <a:xfrm>
            <a:off x="5958839" y="1776792"/>
            <a:ext cx="350481" cy="18290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4" name="直線矢印コネクタ 43">
            <a:extLst>
              <a:ext uri="{FF2B5EF4-FFF2-40B4-BE49-F238E27FC236}">
                <a16:creationId xmlns:a16="http://schemas.microsoft.com/office/drawing/2014/main" id="{880C004E-7280-B62E-211C-8806009D4492}"/>
              </a:ext>
            </a:extLst>
          </p:cNvPr>
          <p:cNvCxnSpPr>
            <a:cxnSpLocks/>
          </p:cNvCxnSpPr>
          <p:nvPr/>
        </p:nvCxnSpPr>
        <p:spPr>
          <a:xfrm>
            <a:off x="6165304" y="3594935"/>
            <a:ext cx="0" cy="583047"/>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7591AB1F-83D5-D7D7-3D89-CF2707E8DA7C}"/>
              </a:ext>
            </a:extLst>
          </p:cNvPr>
          <p:cNvSpPr txBox="1"/>
          <p:nvPr/>
        </p:nvSpPr>
        <p:spPr>
          <a:xfrm>
            <a:off x="5823882" y="1514351"/>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⑮</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2654F092-DC08-CDDE-D26A-C389D5AC6758}"/>
              </a:ext>
            </a:extLst>
          </p:cNvPr>
          <p:cNvSpPr txBox="1"/>
          <p:nvPr/>
        </p:nvSpPr>
        <p:spPr>
          <a:xfrm>
            <a:off x="5678441" y="4170749"/>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⑯</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10AF8CD2-D38B-7E8C-D70E-B62F6064448A}"/>
              </a:ext>
            </a:extLst>
          </p:cNvPr>
          <p:cNvSpPr/>
          <p:nvPr/>
        </p:nvSpPr>
        <p:spPr>
          <a:xfrm>
            <a:off x="5934927" y="4121453"/>
            <a:ext cx="144013" cy="11396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A76BB85-1F22-A50F-F8AA-AA4270203831}"/>
              </a:ext>
            </a:extLst>
          </p:cNvPr>
          <p:cNvSpPr txBox="1"/>
          <p:nvPr/>
        </p:nvSpPr>
        <p:spPr>
          <a:xfrm>
            <a:off x="3388217" y="3779912"/>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個人情報登録画面</a:t>
            </a:r>
            <a:endParaRPr lang="en-US" altLang="ja-JP"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06365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10</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b="1" dirty="0">
                <a:latin typeface="メイリオ" pitchFamily="50" charset="-128"/>
                <a:ea typeface="メイリオ" pitchFamily="50" charset="-128"/>
                <a:cs typeface="メイリオ" pitchFamily="50" charset="-128"/>
              </a:rPr>
              <a:t>PowerPoint</a:t>
            </a:r>
            <a:r>
              <a:rPr lang="ja-JP" altLang="en-US" sz="1600" b="1" dirty="0">
                <a:latin typeface="メイリオ" pitchFamily="50" charset="-128"/>
                <a:ea typeface="メイリオ" pitchFamily="50" charset="-128"/>
                <a:cs typeface="メイリオ" pitchFamily="50" charset="-128"/>
              </a:rPr>
              <a:t>で</a:t>
            </a:r>
            <a:r>
              <a:rPr lang="en-US" altLang="ja-JP" sz="1600" b="1" dirty="0">
                <a:latin typeface="メイリオ" pitchFamily="50" charset="-128"/>
                <a:ea typeface="メイリオ" pitchFamily="50" charset="-128"/>
                <a:cs typeface="メイリオ" pitchFamily="50" charset="-128"/>
              </a:rPr>
              <a:t>SuperStream-NX</a:t>
            </a:r>
            <a:r>
              <a:rPr lang="ja-JP" altLang="en-US" sz="1600" b="1" dirty="0">
                <a:latin typeface="メイリオ" pitchFamily="50" charset="-128"/>
                <a:ea typeface="メイリオ" pitchFamily="50" charset="-128"/>
                <a:cs typeface="メイリオ" pitchFamily="50" charset="-128"/>
              </a:rPr>
              <a:t>給与管理の仕組み説明</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4193376"/>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8620" y="4638779"/>
            <a:ext cx="6840760" cy="1877437"/>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続いて給与管理機能のご紹介です。</a:t>
            </a:r>
            <a:r>
              <a:rPr lang="ja-JP" altLang="en-US" sz="1100" dirty="0">
                <a:latin typeface="メイリオ" pitchFamily="50" charset="-128"/>
                <a:ea typeface="メイリオ" pitchFamily="50" charset="-128"/>
                <a:cs typeface="メイリオ" pitchFamily="50" charset="-128"/>
              </a:rPr>
              <a:t>まずは</a:t>
            </a:r>
            <a:r>
              <a:rPr lang="en-US" altLang="ja-JP" sz="1100" dirty="0">
                <a:latin typeface="メイリオ" pitchFamily="50" charset="-128"/>
                <a:ea typeface="メイリオ" pitchFamily="50" charset="-128"/>
                <a:cs typeface="メイリオ" pitchFamily="50" charset="-128"/>
              </a:rPr>
              <a:t>PowerPoint</a:t>
            </a:r>
            <a:r>
              <a:rPr lang="ja-JP" altLang="en-US" sz="1100" dirty="0">
                <a:latin typeface="メイリオ" pitchFamily="50" charset="-128"/>
                <a:ea typeface="メイリオ" pitchFamily="50" charset="-128"/>
                <a:cs typeface="メイリオ" pitchFamily="50" charset="-128"/>
              </a:rPr>
              <a:t>でご紹介いたします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給与計算は人事情報と連動しており、身分や雇用形態に応じた計算式が自動的に適用されます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例えば、アルバイトだった方が正社員に昇格された場合、</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人事情報を給与管理に連携することで、正社員用の計算式が自動的に適用されます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身分変更のたびに計算式を設定し直す必要はありません</a:t>
            </a:r>
            <a:br>
              <a:rPr lang="en-US" altLang="ja-JP" sz="1200" dirty="0">
                <a:latin typeface="メイリオ" pitchFamily="50" charset="-128"/>
                <a:ea typeface="メイリオ" pitchFamily="50" charset="-128"/>
                <a:cs typeface="メイリオ" pitchFamily="50" charset="-128"/>
              </a:rPr>
            </a:br>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en-US" altLang="ja-JP" sz="1000" dirty="0">
                <a:solidFill>
                  <a:srgbClr val="00B050"/>
                </a:solidFill>
                <a:latin typeface="メイリオ" pitchFamily="50" charset="-128"/>
                <a:ea typeface="メイリオ" pitchFamily="50" charset="-128"/>
                <a:cs typeface="メイリオ" pitchFamily="50" charset="-128"/>
              </a:rPr>
              <a:t>SuperStream-NX </a:t>
            </a:r>
            <a:r>
              <a:rPr lang="ja-JP" altLang="en-US" sz="1000" dirty="0">
                <a:solidFill>
                  <a:srgbClr val="00B050"/>
                </a:solidFill>
                <a:latin typeface="メイリオ" pitchFamily="50" charset="-128"/>
                <a:ea typeface="メイリオ" pitchFamily="50" charset="-128"/>
                <a:cs typeface="メイリオ" pitchFamily="50" charset="-128"/>
              </a:rPr>
              <a:t>人事給与ソリューションご紹介資料</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概要版</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の</a:t>
            </a:r>
            <a:r>
              <a:rPr lang="en-US" altLang="ja-JP" sz="1000" dirty="0">
                <a:solidFill>
                  <a:srgbClr val="00B050"/>
                </a:solidFill>
                <a:latin typeface="メイリオ" pitchFamily="50" charset="-128"/>
                <a:ea typeface="メイリオ" pitchFamily="50" charset="-128"/>
                <a:cs typeface="メイリオ" pitchFamily="50" charset="-128"/>
              </a:rPr>
              <a:t>P.44</a:t>
            </a:r>
            <a:r>
              <a:rPr lang="ja-JP" altLang="en-US" sz="1000" dirty="0">
                <a:solidFill>
                  <a:srgbClr val="00B050"/>
                </a:solidFill>
                <a:latin typeface="メイリオ" pitchFamily="50" charset="-128"/>
                <a:ea typeface="メイリオ" pitchFamily="50" charset="-128"/>
                <a:cs typeface="メイリオ" pitchFamily="50" charset="-128"/>
              </a:rPr>
              <a:t>を開く</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この仕組みを支えているのが、柔軟な設定機能です。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支給・控除を合わせて約</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万項目の給与項目を設定でき、項目を組み合わせた計算式や、</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拡張項目</a:t>
            </a:r>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万項目を含む従業員情報を用いた条件設定にも対応しています。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en-US" altLang="ja-JP" sz="1000" dirty="0">
                <a:solidFill>
                  <a:srgbClr val="00B050"/>
                </a:solidFill>
                <a:latin typeface="メイリオ" pitchFamily="50" charset="-128"/>
                <a:ea typeface="メイリオ" pitchFamily="50" charset="-128"/>
                <a:cs typeface="メイリオ" pitchFamily="50" charset="-128"/>
              </a:rPr>
              <a:t> SuperStream-NX </a:t>
            </a:r>
            <a:r>
              <a:rPr lang="ja-JP" altLang="en-US" sz="1000" dirty="0">
                <a:solidFill>
                  <a:srgbClr val="00B050"/>
                </a:solidFill>
                <a:latin typeface="メイリオ" pitchFamily="50" charset="-128"/>
                <a:ea typeface="メイリオ" pitchFamily="50" charset="-128"/>
                <a:cs typeface="メイリオ" pitchFamily="50" charset="-128"/>
              </a:rPr>
              <a:t>人事給与ソリューションご紹介資料</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概要版</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の</a:t>
            </a:r>
            <a:r>
              <a:rPr lang="en-US" altLang="ja-JP" sz="1000" dirty="0">
                <a:solidFill>
                  <a:srgbClr val="00B050"/>
                </a:solidFill>
                <a:latin typeface="メイリオ" pitchFamily="50" charset="-128"/>
                <a:ea typeface="メイリオ" pitchFamily="50" charset="-128"/>
                <a:cs typeface="メイリオ" pitchFamily="50" charset="-128"/>
              </a:rPr>
              <a:t>P</a:t>
            </a:r>
            <a:r>
              <a:rPr lang="en-US" altLang="ja-JP" sz="1000">
                <a:solidFill>
                  <a:srgbClr val="00B050"/>
                </a:solidFill>
                <a:latin typeface="メイリオ" pitchFamily="50" charset="-128"/>
                <a:ea typeface="メイリオ" pitchFamily="50" charset="-128"/>
                <a:cs typeface="メイリオ" pitchFamily="50" charset="-128"/>
              </a:rPr>
              <a:t>.45</a:t>
            </a:r>
            <a:r>
              <a:rPr lang="ja-JP" altLang="en-US" sz="1000">
                <a:solidFill>
                  <a:srgbClr val="00B050"/>
                </a:solidFill>
                <a:latin typeface="メイリオ" pitchFamily="50" charset="-128"/>
                <a:ea typeface="メイリオ" pitchFamily="50" charset="-128"/>
                <a:cs typeface="メイリオ" pitchFamily="50" charset="-128"/>
              </a:rPr>
              <a:t>を</a:t>
            </a:r>
            <a:r>
              <a:rPr lang="ja-JP" altLang="en-US" sz="1000" dirty="0">
                <a:solidFill>
                  <a:srgbClr val="00B050"/>
                </a:solidFill>
                <a:latin typeface="メイリオ" pitchFamily="50" charset="-128"/>
                <a:ea typeface="メイリオ" pitchFamily="50" charset="-128"/>
                <a:cs typeface="メイリオ" pitchFamily="50" charset="-128"/>
              </a:rPr>
              <a:t>開く</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7" name="テキスト ボックス 6"/>
          <p:cNvSpPr txBox="1"/>
          <p:nvPr/>
        </p:nvSpPr>
        <p:spPr>
          <a:xfrm>
            <a:off x="188640" y="1115616"/>
            <a:ext cx="5400600" cy="738664"/>
          </a:xfrm>
          <a:prstGeom prst="rect">
            <a:avLst/>
          </a:prstGeom>
          <a:noFill/>
        </p:spPr>
        <p:txBody>
          <a:bodyPr wrap="square" rtlCol="0">
            <a:spAutoFit/>
          </a:bodyPr>
          <a:lstStyle/>
          <a:p>
            <a:r>
              <a:rPr lang="en-US" altLang="ja-JP" sz="1400" dirty="0">
                <a:latin typeface="メイリオ" panose="020B0604030504040204" pitchFamily="50" charset="-128"/>
                <a:ea typeface="メイリオ" panose="020B0604030504040204" pitchFamily="50" charset="-128"/>
              </a:rPr>
              <a:t>SuperStream-NX </a:t>
            </a:r>
            <a:r>
              <a:rPr lang="ja-JP" altLang="en-US" sz="1400" dirty="0">
                <a:latin typeface="メイリオ" panose="020B0604030504040204" pitchFamily="50" charset="-128"/>
                <a:ea typeface="メイリオ" panose="020B0604030504040204" pitchFamily="50" charset="-128"/>
              </a:rPr>
              <a:t>人事給与ソリューションご紹介資料</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概要版</a:t>
            </a:r>
            <a:r>
              <a:rPr lang="en-US" altLang="ja-JP" sz="1400" dirty="0">
                <a:latin typeface="メイリオ" panose="020B0604030504040204" pitchFamily="50" charset="-128"/>
                <a:ea typeface="メイリオ" panose="020B0604030504040204" pitchFamily="50" charset="-128"/>
              </a:rPr>
              <a:t>)</a:t>
            </a:r>
          </a:p>
          <a:p>
            <a:r>
              <a:rPr kumimoji="1" lang="en-US" altLang="ja-JP" sz="1400" dirty="0">
                <a:latin typeface="メイリオ" panose="020B0604030504040204" pitchFamily="50" charset="-128"/>
                <a:ea typeface="メイリオ" panose="020B0604030504040204" pitchFamily="50" charset="-128"/>
              </a:rPr>
              <a:t>P.4</a:t>
            </a:r>
            <a:r>
              <a:rPr lang="en-US" altLang="ja-JP" sz="1400" dirty="0">
                <a:latin typeface="メイリオ" panose="020B0604030504040204" pitchFamily="50" charset="-128"/>
                <a:ea typeface="メイリオ" panose="020B0604030504040204" pitchFamily="50" charset="-128"/>
              </a:rPr>
              <a:t>4,</a:t>
            </a:r>
            <a:r>
              <a:rPr kumimoji="1" lang="en-US" altLang="ja-JP" sz="1400" dirty="0">
                <a:latin typeface="メイリオ" panose="020B0604030504040204" pitchFamily="50" charset="-128"/>
                <a:ea typeface="メイリオ" panose="020B0604030504040204" pitchFamily="50" charset="-128"/>
              </a:rPr>
              <a:t>45</a:t>
            </a:r>
            <a:r>
              <a:rPr kumimoji="1" lang="ja-JP" altLang="en-US" sz="1400" dirty="0">
                <a:latin typeface="メイリオ" panose="020B0604030504040204" pitchFamily="50" charset="-128"/>
                <a:ea typeface="メイリオ" panose="020B0604030504040204" pitchFamily="50" charset="-128"/>
              </a:rPr>
              <a:t>（</a:t>
            </a:r>
            <a:r>
              <a:rPr kumimoji="1" lang="en-US" altLang="ja-JP" sz="1400" dirty="0">
                <a:latin typeface="メイリオ" panose="020B0604030504040204" pitchFamily="50" charset="-128"/>
                <a:ea typeface="メイリオ" panose="020B0604030504040204" pitchFamily="50" charset="-128"/>
              </a:rPr>
              <a:t>2026/08</a:t>
            </a:r>
            <a:r>
              <a:rPr kumimoji="1" lang="ja-JP" altLang="en-US" sz="1400" dirty="0">
                <a:latin typeface="メイリオ" panose="020B0604030504040204" pitchFamily="50" charset="-128"/>
                <a:ea typeface="メイリオ" panose="020B0604030504040204" pitchFamily="50" charset="-128"/>
              </a:rPr>
              <a:t>時点）</a:t>
            </a:r>
            <a:endParaRPr kumimoji="1" lang="en-US" altLang="ja-JP" sz="1400" dirty="0">
              <a:latin typeface="メイリオ" panose="020B0604030504040204" pitchFamily="50" charset="-128"/>
              <a:ea typeface="メイリオ" panose="020B0604030504040204" pitchFamily="50" charset="-128"/>
            </a:endParaRPr>
          </a:p>
          <a:p>
            <a:endParaRPr kumimoji="1" lang="ja-JP" altLang="en-US" sz="14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97058A1A-F182-32B4-3A3A-AB02039A42DC}"/>
              </a:ext>
            </a:extLst>
          </p:cNvPr>
          <p:cNvPicPr>
            <a:picLocks noChangeAspect="1"/>
          </p:cNvPicPr>
          <p:nvPr/>
        </p:nvPicPr>
        <p:blipFill>
          <a:blip r:embed="rId2"/>
          <a:stretch>
            <a:fillRect/>
          </a:stretch>
        </p:blipFill>
        <p:spPr>
          <a:xfrm>
            <a:off x="144438" y="1699263"/>
            <a:ext cx="3283416" cy="1828823"/>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33EBEFC0-0C3E-C90F-5B9E-D30961226F1A}"/>
              </a:ext>
            </a:extLst>
          </p:cNvPr>
          <p:cNvPicPr>
            <a:picLocks noChangeAspect="1"/>
          </p:cNvPicPr>
          <p:nvPr/>
        </p:nvPicPr>
        <p:blipFill>
          <a:blip r:embed="rId3"/>
          <a:stretch>
            <a:fillRect/>
          </a:stretch>
        </p:blipFill>
        <p:spPr>
          <a:xfrm>
            <a:off x="3475444" y="1691680"/>
            <a:ext cx="3283416" cy="1843988"/>
          </a:xfrm>
          <a:prstGeom prst="rect">
            <a:avLst/>
          </a:prstGeom>
          <a:ln>
            <a:solidFill>
              <a:schemeClr val="bg1">
                <a:lumMod val="75000"/>
              </a:schemeClr>
            </a:solidFill>
          </a:ln>
        </p:spPr>
      </p:pic>
    </p:spTree>
    <p:extLst>
      <p:ext uri="{BB962C8B-B14F-4D97-AF65-F5344CB8AC3E}">
        <p14:creationId xmlns:p14="http://schemas.microsoft.com/office/powerpoint/2010/main" val="1512236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3B6B7646-C6D3-EB3D-081D-F9B2C19C9CF5}"/>
              </a:ext>
            </a:extLst>
          </p:cNvPr>
          <p:cNvPicPr>
            <a:picLocks noChangeAspect="1"/>
          </p:cNvPicPr>
          <p:nvPr/>
        </p:nvPicPr>
        <p:blipFill>
          <a:blip r:embed="rId2"/>
          <a:srcRect r="14736"/>
          <a:stretch/>
        </p:blipFill>
        <p:spPr>
          <a:xfrm>
            <a:off x="173261" y="1506053"/>
            <a:ext cx="3096344" cy="2057836"/>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11</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給与体系情報登録→　計算式作成イメージ説明</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30994" y="4183565"/>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8620" y="4628968"/>
            <a:ext cx="6840760" cy="2215991"/>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実際の画面で計算式の設定をご紹介いたします。こちらの画面で支給控除項目の設定、</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計算式の設定ができます。例えば、基本給を開くと「社員全員に向けての項目である」</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といったように、どの社員区分向けの項目なのか設定することが可能です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また、このような項目を組み合わせて計算式の作成が可能です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50"/>
                </a:solidFill>
                <a:latin typeface="メイリオ" pitchFamily="50" charset="-128"/>
                <a:ea typeface="メイリオ" pitchFamily="50" charset="-128"/>
                <a:cs typeface="メイリオ" pitchFamily="50" charset="-128"/>
              </a:rPr>
              <a:t>検索ボタンで全件検索し基本給を選択、または項目コード欄に「</a:t>
            </a:r>
            <a:r>
              <a:rPr lang="en-US" altLang="ja-JP" sz="1000" dirty="0">
                <a:solidFill>
                  <a:srgbClr val="00B050"/>
                </a:solidFill>
                <a:latin typeface="メイリオ" pitchFamily="50" charset="-128"/>
                <a:ea typeface="メイリオ" pitchFamily="50" charset="-128"/>
                <a:cs typeface="メイリオ" pitchFamily="50" charset="-128"/>
              </a:rPr>
              <a:t>0010</a:t>
            </a:r>
            <a:r>
              <a:rPr lang="ja-JP" altLang="en-US" sz="1000" dirty="0">
                <a:solidFill>
                  <a:srgbClr val="00B050"/>
                </a:solidFill>
                <a:latin typeface="メイリオ" pitchFamily="50" charset="-128"/>
                <a:ea typeface="メイリオ" pitchFamily="50" charset="-128"/>
                <a:cs typeface="メイリオ" pitchFamily="50" charset="-128"/>
              </a:rPr>
              <a:t>」を入力し基本給を表示</a:t>
            </a:r>
            <a:endParaRPr lang="en-US" altLang="ja-JP" sz="1000" dirty="0">
              <a:solidFill>
                <a:srgbClr val="00B050"/>
              </a:solidFill>
              <a:latin typeface="メイリオ" pitchFamily="50" charset="-128"/>
              <a:ea typeface="メイリオ" pitchFamily="50" charset="-128"/>
              <a:cs typeface="メイリオ" pitchFamily="50" charset="-128"/>
            </a:endParaRPr>
          </a:p>
          <a:p>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の社員識別グループを指し、どの社員区分が利用する項目なのか説明する。</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50"/>
                </a:solidFill>
                <a:latin typeface="メイリオ" pitchFamily="50" charset="-128"/>
                <a:ea typeface="メイリオ" pitchFamily="50" charset="-128"/>
                <a:cs typeface="メイリオ" pitchFamily="50" charset="-128"/>
              </a:rPr>
              <a:t>計算パターンをクリックする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基本給の計算式を見てみると基本給は「成果給と年齢給と勤続給を足したものである」という</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ように、項目を組み合わせて計算式を作成することが可能です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さらに項目を組み合わせるだけでなく係数を直接入力することも可能です</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a:t>
            </a:r>
            <a:r>
              <a:rPr lang="en-US" altLang="ja-JP" sz="1200" dirty="0">
                <a:latin typeface="メイリオ" pitchFamily="50" charset="-128"/>
                <a:ea typeface="メイリオ" pitchFamily="50" charset="-128"/>
                <a:cs typeface="メイリオ" pitchFamily="50" charset="-128"/>
              </a:rPr>
              <a:t>PowerPoint</a:t>
            </a:r>
            <a:r>
              <a:rPr lang="ja-JP" altLang="en-US" sz="1200" dirty="0">
                <a:latin typeface="メイリオ" pitchFamily="50" charset="-128"/>
                <a:ea typeface="メイリオ" pitchFamily="50" charset="-128"/>
                <a:cs typeface="メイリオ" pitchFamily="50" charset="-128"/>
              </a:rPr>
              <a:t>でもご説明しましたが、このような計算式だけでなく、</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従業員情報を使った条件式や条件テーブルなども設定可能です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④</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50"/>
                </a:solidFill>
                <a:latin typeface="メイリオ" pitchFamily="50" charset="-128"/>
                <a:ea typeface="メイリオ" pitchFamily="50" charset="-128"/>
                <a:cs typeface="メイリオ" pitchFamily="50" charset="-128"/>
              </a:rPr>
              <a:t>を指しながら説明する。</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7" name="テキスト ボックス 6"/>
          <p:cNvSpPr txBox="1"/>
          <p:nvPr/>
        </p:nvSpPr>
        <p:spPr>
          <a:xfrm>
            <a:off x="188640" y="1115616"/>
            <a:ext cx="2407545"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給与体系情報登録</a:t>
            </a:r>
          </a:p>
        </p:txBody>
      </p:sp>
      <p:sp>
        <p:nvSpPr>
          <p:cNvPr id="12" name="テキスト ボックス 11"/>
          <p:cNvSpPr txBox="1"/>
          <p:nvPr/>
        </p:nvSpPr>
        <p:spPr>
          <a:xfrm>
            <a:off x="-93763" y="2575315"/>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13" name="テキスト ボックス 12"/>
          <p:cNvSpPr txBox="1"/>
          <p:nvPr/>
        </p:nvSpPr>
        <p:spPr>
          <a:xfrm>
            <a:off x="1721433" y="1710234"/>
            <a:ext cx="37606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②</a:t>
            </a:r>
          </a:p>
        </p:txBody>
      </p:sp>
      <p:sp>
        <p:nvSpPr>
          <p:cNvPr id="15" name="正方形/長方形 14"/>
          <p:cNvSpPr/>
          <p:nvPr/>
        </p:nvSpPr>
        <p:spPr>
          <a:xfrm>
            <a:off x="893341" y="1793022"/>
            <a:ext cx="864096" cy="56452"/>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173261" y="2645484"/>
            <a:ext cx="280754" cy="114908"/>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70AB9001-C44D-FA82-CA13-1BEFA7CC7C3D}"/>
              </a:ext>
            </a:extLst>
          </p:cNvPr>
          <p:cNvSpPr/>
          <p:nvPr/>
        </p:nvSpPr>
        <p:spPr>
          <a:xfrm>
            <a:off x="225284" y="1520789"/>
            <a:ext cx="504267" cy="78670"/>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14DDD69B-20E9-5EB0-35D6-CE9E51DF49D7}"/>
              </a:ext>
            </a:extLst>
          </p:cNvPr>
          <p:cNvSpPr txBox="1"/>
          <p:nvPr/>
        </p:nvSpPr>
        <p:spPr>
          <a:xfrm>
            <a:off x="-37134" y="1452776"/>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16" name="正方形/長方形 15">
            <a:extLst>
              <a:ext uri="{FF2B5EF4-FFF2-40B4-BE49-F238E27FC236}">
                <a16:creationId xmlns:a16="http://schemas.microsoft.com/office/drawing/2014/main" id="{DF25E5A8-E63D-5A26-2AF9-141C621BED8E}"/>
              </a:ext>
            </a:extLst>
          </p:cNvPr>
          <p:cNvSpPr/>
          <p:nvPr/>
        </p:nvSpPr>
        <p:spPr>
          <a:xfrm>
            <a:off x="2428502" y="2335082"/>
            <a:ext cx="339691" cy="95193"/>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1FEEC0D9-AF5C-C79F-A405-C6C5BA402330}"/>
              </a:ext>
            </a:extLst>
          </p:cNvPr>
          <p:cNvSpPr txBox="1"/>
          <p:nvPr/>
        </p:nvSpPr>
        <p:spPr>
          <a:xfrm>
            <a:off x="2693541" y="2263812"/>
            <a:ext cx="37606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③</a:t>
            </a:r>
          </a:p>
        </p:txBody>
      </p:sp>
      <p:pic>
        <p:nvPicPr>
          <p:cNvPr id="19" name="図 18">
            <a:extLst>
              <a:ext uri="{FF2B5EF4-FFF2-40B4-BE49-F238E27FC236}">
                <a16:creationId xmlns:a16="http://schemas.microsoft.com/office/drawing/2014/main" id="{B46ED710-2753-02F8-7350-7A747519EFA0}"/>
              </a:ext>
            </a:extLst>
          </p:cNvPr>
          <p:cNvPicPr>
            <a:picLocks noChangeAspect="1"/>
          </p:cNvPicPr>
          <p:nvPr/>
        </p:nvPicPr>
        <p:blipFill>
          <a:blip r:embed="rId3"/>
          <a:stretch>
            <a:fillRect/>
          </a:stretch>
        </p:blipFill>
        <p:spPr>
          <a:xfrm>
            <a:off x="3319425" y="1506053"/>
            <a:ext cx="3421943" cy="2005045"/>
          </a:xfrm>
          <a:prstGeom prst="rect">
            <a:avLst/>
          </a:prstGeom>
          <a:ln>
            <a:solidFill>
              <a:schemeClr val="bg1">
                <a:lumMod val="75000"/>
              </a:schemeClr>
            </a:solidFill>
          </a:ln>
        </p:spPr>
      </p:pic>
      <p:sp>
        <p:nvSpPr>
          <p:cNvPr id="20" name="正方形/長方形 19">
            <a:extLst>
              <a:ext uri="{FF2B5EF4-FFF2-40B4-BE49-F238E27FC236}">
                <a16:creationId xmlns:a16="http://schemas.microsoft.com/office/drawing/2014/main" id="{A7768575-C6C3-6289-20E0-B2CE3C4F2399}"/>
              </a:ext>
            </a:extLst>
          </p:cNvPr>
          <p:cNvSpPr/>
          <p:nvPr/>
        </p:nvSpPr>
        <p:spPr>
          <a:xfrm>
            <a:off x="3380804" y="1613704"/>
            <a:ext cx="1865622" cy="415089"/>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DE492B65-DB71-8F05-1750-26AF15F49634}"/>
              </a:ext>
            </a:extLst>
          </p:cNvPr>
          <p:cNvSpPr txBox="1"/>
          <p:nvPr/>
        </p:nvSpPr>
        <p:spPr>
          <a:xfrm>
            <a:off x="5213039" y="1574253"/>
            <a:ext cx="37606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④</a:t>
            </a:r>
          </a:p>
        </p:txBody>
      </p:sp>
      <p:sp>
        <p:nvSpPr>
          <p:cNvPr id="26" name="正方形/長方形 25">
            <a:extLst>
              <a:ext uri="{FF2B5EF4-FFF2-40B4-BE49-F238E27FC236}">
                <a16:creationId xmlns:a16="http://schemas.microsoft.com/office/drawing/2014/main" id="{C4063A27-6D72-E417-A672-5E839C3BAF52}"/>
              </a:ext>
            </a:extLst>
          </p:cNvPr>
          <p:cNvSpPr/>
          <p:nvPr/>
        </p:nvSpPr>
        <p:spPr>
          <a:xfrm>
            <a:off x="3575146" y="2156296"/>
            <a:ext cx="561741" cy="246016"/>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2DC93A12-7BCC-B07A-F9F0-5B8CEB7BEB57}"/>
              </a:ext>
            </a:extLst>
          </p:cNvPr>
          <p:cNvSpPr txBox="1"/>
          <p:nvPr/>
        </p:nvSpPr>
        <p:spPr>
          <a:xfrm>
            <a:off x="3856016" y="2382679"/>
            <a:ext cx="37606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⑤</a:t>
            </a:r>
          </a:p>
        </p:txBody>
      </p:sp>
    </p:spTree>
    <p:extLst>
      <p:ext uri="{BB962C8B-B14F-4D97-AF65-F5344CB8AC3E}">
        <p14:creationId xmlns:p14="http://schemas.microsoft.com/office/powerpoint/2010/main" val="249550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2CF44F36-19D7-0A35-4D15-550BB817389F}"/>
              </a:ext>
            </a:extLst>
          </p:cNvPr>
          <p:cNvPicPr>
            <a:picLocks noChangeAspect="1"/>
          </p:cNvPicPr>
          <p:nvPr/>
        </p:nvPicPr>
        <p:blipFill>
          <a:blip r:embed="rId2"/>
          <a:stretch>
            <a:fillRect/>
          </a:stretch>
        </p:blipFill>
        <p:spPr>
          <a:xfrm>
            <a:off x="3460178" y="1475656"/>
            <a:ext cx="3307013" cy="1852548"/>
          </a:xfrm>
          <a:prstGeom prst="rect">
            <a:avLst/>
          </a:prstGeom>
          <a:ln>
            <a:solidFill>
              <a:schemeClr val="bg1">
                <a:lumMod val="75000"/>
              </a:schemeClr>
            </a:solidFill>
          </a:ln>
        </p:spPr>
      </p:pic>
      <p:pic>
        <p:nvPicPr>
          <p:cNvPr id="5" name="図 4">
            <a:extLst>
              <a:ext uri="{FF2B5EF4-FFF2-40B4-BE49-F238E27FC236}">
                <a16:creationId xmlns:a16="http://schemas.microsoft.com/office/drawing/2014/main" id="{97D58287-6A04-EF4A-7BE5-1EE2F9829548}"/>
              </a:ext>
            </a:extLst>
          </p:cNvPr>
          <p:cNvPicPr>
            <a:picLocks noChangeAspect="1"/>
          </p:cNvPicPr>
          <p:nvPr/>
        </p:nvPicPr>
        <p:blipFill>
          <a:blip r:embed="rId3"/>
          <a:stretch>
            <a:fillRect/>
          </a:stretch>
        </p:blipFill>
        <p:spPr>
          <a:xfrm>
            <a:off x="80155" y="1475656"/>
            <a:ext cx="3305291" cy="1852548"/>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12</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月次給与計算処理　→　計算実行</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3779912"/>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8620" y="4225315"/>
            <a:ext cx="6840760" cy="1323439"/>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 </a:t>
            </a:r>
            <a:r>
              <a:rPr lang="ja-JP" altLang="en-US" sz="1100" dirty="0">
                <a:latin typeface="メイリオ" pitchFamily="50" charset="-128"/>
                <a:ea typeface="メイリオ" pitchFamily="50" charset="-128"/>
                <a:cs typeface="メイリオ" pitchFamily="50" charset="-128"/>
              </a:rPr>
              <a:t>では、</a:t>
            </a:r>
            <a:r>
              <a:rPr lang="ja-JP" altLang="en-US" sz="1200" dirty="0">
                <a:latin typeface="メイリオ" pitchFamily="50" charset="-128"/>
                <a:ea typeface="メイリオ" pitchFamily="50" charset="-128"/>
                <a:cs typeface="メイリオ" pitchFamily="50" charset="-128"/>
              </a:rPr>
              <a:t>給与計算を実行したいと思います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給与計算は全社だけでなく、「パートアルバイトのみ」や特定の部門や個人を選んで</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給与計算を実行いただけます。給与計算を実行することで先ほどご紹介した計算式、</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条件式などを基に、一人ひとりの給与金額を算出します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50"/>
                </a:solidFill>
                <a:latin typeface="メイリオ" pitchFamily="50" charset="-128"/>
                <a:ea typeface="メイリオ" pitchFamily="50" charset="-128"/>
                <a:cs typeface="メイリオ" pitchFamily="50" charset="-128"/>
              </a:rPr>
              <a:t>の実行ボタンを押してから説明をする（計算待ち時間を沈黙にしない為）</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目安として、大体この人数でこのくらいの時間で給与計算を実行することが可能です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を指して、給与計算に時間がかからないことを体感してもらう</a:t>
            </a:r>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7" name="テキスト ボックス 6"/>
          <p:cNvSpPr txBox="1"/>
          <p:nvPr/>
        </p:nvSpPr>
        <p:spPr>
          <a:xfrm>
            <a:off x="188640" y="1115616"/>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月次給与計算画面</a:t>
            </a:r>
            <a:endParaRPr kumimoji="1" lang="ja-JP" altLang="en-US" sz="1400" dirty="0">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2657688" y="3037000"/>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13" name="テキスト ボックス 12"/>
          <p:cNvSpPr txBox="1"/>
          <p:nvPr/>
        </p:nvSpPr>
        <p:spPr>
          <a:xfrm>
            <a:off x="3382815" y="2768748"/>
            <a:ext cx="37606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②</a:t>
            </a:r>
          </a:p>
        </p:txBody>
      </p:sp>
      <p:sp>
        <p:nvSpPr>
          <p:cNvPr id="15" name="正方形/長方形 14"/>
          <p:cNvSpPr/>
          <p:nvPr/>
        </p:nvSpPr>
        <p:spPr>
          <a:xfrm>
            <a:off x="3497645" y="3022933"/>
            <a:ext cx="2486820" cy="13343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3016524" y="3123688"/>
            <a:ext cx="366291" cy="1573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72326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11DB539F-5E5B-829E-B948-6690670140DA}"/>
              </a:ext>
            </a:extLst>
          </p:cNvPr>
          <p:cNvPicPr>
            <a:picLocks noChangeAspect="1"/>
          </p:cNvPicPr>
          <p:nvPr/>
        </p:nvPicPr>
        <p:blipFill>
          <a:blip r:embed="rId2"/>
          <a:stretch>
            <a:fillRect/>
          </a:stretch>
        </p:blipFill>
        <p:spPr>
          <a:xfrm>
            <a:off x="158452" y="1530594"/>
            <a:ext cx="3236807" cy="1815646"/>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13</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給与明細書→　帳票印刷、明細書レイアウト説明</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3779912"/>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8620" y="4225315"/>
            <a:ext cx="6840760" cy="2831544"/>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給与計算結果を給与明細書で確認していきます。給与明細書は紙で出力することもできますし、</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標準機能でメール配信することも可能です。また、人事諸届・照会をご利用いただくことで、</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en-US" altLang="ja-JP" sz="1200" dirty="0">
                <a:latin typeface="メイリオ" pitchFamily="50" charset="-128"/>
                <a:ea typeface="メイリオ" pitchFamily="50" charset="-128"/>
                <a:cs typeface="メイリオ" pitchFamily="50" charset="-128"/>
              </a:rPr>
              <a:t>web</a:t>
            </a:r>
            <a:r>
              <a:rPr lang="ja-JP" altLang="en-US" sz="1200" dirty="0">
                <a:latin typeface="メイリオ" pitchFamily="50" charset="-128"/>
                <a:ea typeface="メイリオ" pitchFamily="50" charset="-128"/>
                <a:cs typeface="メイリオ" pitchFamily="50" charset="-128"/>
              </a:rPr>
              <a:t>上で明細をご確認いただくことも可能です。明細書の出力についても、</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全体、一般社員のみ、任意の部門や従業員など、出力条件を指定することも可能です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50"/>
                </a:solidFill>
                <a:latin typeface="メイリオ" pitchFamily="50" charset="-128"/>
                <a:ea typeface="メイリオ" pitchFamily="50" charset="-128"/>
                <a:cs typeface="メイリオ" pitchFamily="50" charset="-128"/>
              </a:rPr>
              <a:t>の帳票印刷ボタンを押してから説明をする（計算待ち時間を沈黙にしない為）</a:t>
            </a:r>
            <a:endParaRPr lang="en-US" altLang="ja-JP" sz="1000" dirty="0">
              <a:solidFill>
                <a:srgbClr val="00B050"/>
              </a:solidFill>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のメール配信ボタンにカーソルをあてる</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給与明細書は、左側が表紙で右側見開き</a:t>
            </a:r>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ページで明細を確認できるレイアウトになっています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上部に就業状況があり、下部に支給内訳、控除内訳がそれぞれ</a:t>
            </a:r>
            <a:r>
              <a:rPr lang="en-US" altLang="ja-JP" sz="1200" dirty="0">
                <a:latin typeface="メイリオ" pitchFamily="50" charset="-128"/>
                <a:ea typeface="メイリオ" pitchFamily="50" charset="-128"/>
                <a:cs typeface="メイリオ" pitchFamily="50" charset="-128"/>
              </a:rPr>
              <a:t>25</a:t>
            </a:r>
            <a:r>
              <a:rPr lang="ja-JP" altLang="en-US" sz="1200" dirty="0">
                <a:latin typeface="メイリオ" pitchFamily="50" charset="-128"/>
                <a:ea typeface="メイリオ" pitchFamily="50" charset="-128"/>
                <a:cs typeface="メイリオ" pitchFamily="50" charset="-128"/>
              </a:rPr>
              <a:t>項目ずつ表示できます</a:t>
            </a:r>
            <a:endParaRPr lang="en-US" altLang="ja-JP" sz="1200" dirty="0">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★操作･･･明細書のそれぞれの位置を指しながら説明をする</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ご覧いただけますようにパートさんにはパートさんに必要な項目が上詰めで、</a:t>
            </a:r>
            <a:endParaRPr lang="en-US" altLang="ja-JP" sz="1200" dirty="0">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a:t>
            </a:r>
            <a:r>
              <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PDF</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をスクロールし、＠時間単価</a:t>
            </a:r>
            <a:r>
              <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パート</a:t>
            </a:r>
            <a:r>
              <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が表示されたら止めて説明する</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社員さんには社員さんに必要な項目が表示されます。表示項目は足りそうでしょうか？</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★操作･･･再度</a:t>
            </a:r>
            <a:r>
              <a:rPr lang="en-US" altLang="ja-JP" sz="1000" dirty="0">
                <a:solidFill>
                  <a:srgbClr val="00B050"/>
                </a:solidFill>
                <a:latin typeface="メイリオ" pitchFamily="50" charset="-128"/>
                <a:ea typeface="メイリオ" pitchFamily="50" charset="-128"/>
                <a:cs typeface="メイリオ" pitchFamily="50" charset="-128"/>
              </a:rPr>
              <a:t>PDF</a:t>
            </a:r>
            <a:r>
              <a:rPr lang="ja-JP" altLang="en-US" sz="1000" dirty="0">
                <a:solidFill>
                  <a:srgbClr val="00B050"/>
                </a:solidFill>
                <a:latin typeface="メイリオ" pitchFamily="50" charset="-128"/>
                <a:ea typeface="メイリオ" pitchFamily="50" charset="-128"/>
                <a:cs typeface="メイリオ" pitchFamily="50" charset="-128"/>
              </a:rPr>
              <a:t>をスクロールし、基本給が表示されたら止めて説明する</a:t>
            </a:r>
            <a:endParaRPr lang="en-US" altLang="ja-JP" sz="1000" dirty="0">
              <a:solidFill>
                <a:srgbClr val="00B050"/>
              </a:solidFill>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prstClr val="black"/>
                </a:solidFill>
                <a:latin typeface="メイリオ" pitchFamily="50" charset="-128"/>
                <a:ea typeface="メイリオ" pitchFamily="50" charset="-128"/>
                <a:cs typeface="メイリオ" pitchFamily="50" charset="-128"/>
              </a:rPr>
              <a:t>4</a:t>
            </a:r>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その他個人毎のお知らせ欄などをご用意しております</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★操作･･･お知らせ欄の位置を指しながら説明をする</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endParaRPr lang="en-US" altLang="ja-JP" sz="1000" dirty="0">
              <a:solidFill>
                <a:srgbClr val="00B050"/>
              </a:solidFill>
              <a:latin typeface="メイリオ" pitchFamily="50" charset="-128"/>
              <a:ea typeface="メイリオ" pitchFamily="50" charset="-128"/>
              <a:cs typeface="メイリオ" pitchFamily="50" charset="-128"/>
            </a:endParaRPr>
          </a:p>
        </p:txBody>
      </p:sp>
      <p:sp>
        <p:nvSpPr>
          <p:cNvPr id="7" name="テキスト ボックス 6"/>
          <p:cNvSpPr txBox="1"/>
          <p:nvPr/>
        </p:nvSpPr>
        <p:spPr>
          <a:xfrm>
            <a:off x="3537012" y="1115616"/>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給与明細書</a:t>
            </a:r>
            <a:endParaRPr kumimoji="1" lang="ja-JP" altLang="en-US" sz="1400" dirty="0">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2760352" y="3042731"/>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13" name="テキスト ボックス 12"/>
          <p:cNvSpPr txBox="1"/>
          <p:nvPr/>
        </p:nvSpPr>
        <p:spPr>
          <a:xfrm>
            <a:off x="2760352" y="1530592"/>
            <a:ext cx="37606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②</a:t>
            </a:r>
          </a:p>
        </p:txBody>
      </p:sp>
      <p:sp>
        <p:nvSpPr>
          <p:cNvPr id="15" name="正方形/長方形 14"/>
          <p:cNvSpPr/>
          <p:nvPr/>
        </p:nvSpPr>
        <p:spPr>
          <a:xfrm>
            <a:off x="3047701" y="1530593"/>
            <a:ext cx="381299" cy="1988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3047702" y="3108980"/>
            <a:ext cx="366291" cy="7706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25EDE400-5E93-896B-2415-9DE58E9A115D}"/>
              </a:ext>
            </a:extLst>
          </p:cNvPr>
          <p:cNvPicPr>
            <a:picLocks noChangeAspect="1"/>
          </p:cNvPicPr>
          <p:nvPr/>
        </p:nvPicPr>
        <p:blipFill>
          <a:blip r:embed="rId3"/>
          <a:stretch>
            <a:fillRect/>
          </a:stretch>
        </p:blipFill>
        <p:spPr>
          <a:xfrm>
            <a:off x="3569000" y="1448713"/>
            <a:ext cx="3093766" cy="2187183"/>
          </a:xfrm>
          <a:prstGeom prst="rect">
            <a:avLst/>
          </a:prstGeom>
          <a:ln>
            <a:solidFill>
              <a:schemeClr val="bg1">
                <a:lumMod val="75000"/>
              </a:schemeClr>
            </a:solidFill>
          </a:ln>
        </p:spPr>
      </p:pic>
      <p:sp>
        <p:nvSpPr>
          <p:cNvPr id="11" name="テキスト ボックス 10">
            <a:extLst>
              <a:ext uri="{FF2B5EF4-FFF2-40B4-BE49-F238E27FC236}">
                <a16:creationId xmlns:a16="http://schemas.microsoft.com/office/drawing/2014/main" id="{89C5A838-D78C-5DAC-792D-34EEDE468E97}"/>
              </a:ext>
            </a:extLst>
          </p:cNvPr>
          <p:cNvSpPr txBox="1"/>
          <p:nvPr/>
        </p:nvSpPr>
        <p:spPr>
          <a:xfrm>
            <a:off x="158452" y="1115616"/>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給与明細書出力画面</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02158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B53E9DD0-C802-47BF-DA93-E89894FC6E4B}"/>
              </a:ext>
            </a:extLst>
          </p:cNvPr>
          <p:cNvPicPr>
            <a:picLocks noChangeAspect="1"/>
          </p:cNvPicPr>
          <p:nvPr/>
        </p:nvPicPr>
        <p:blipFill>
          <a:blip r:embed="rId2"/>
          <a:stretch>
            <a:fillRect/>
          </a:stretch>
        </p:blipFill>
        <p:spPr>
          <a:xfrm>
            <a:off x="3733056" y="3549544"/>
            <a:ext cx="2847313" cy="1604817"/>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6BA5159F-136F-D2E1-E5F8-9A81A2C96957}"/>
              </a:ext>
            </a:extLst>
          </p:cNvPr>
          <p:cNvPicPr>
            <a:picLocks noChangeAspect="1"/>
          </p:cNvPicPr>
          <p:nvPr/>
        </p:nvPicPr>
        <p:blipFill>
          <a:blip r:embed="rId3"/>
          <a:stretch>
            <a:fillRect/>
          </a:stretch>
        </p:blipFill>
        <p:spPr>
          <a:xfrm>
            <a:off x="128536" y="1218787"/>
            <a:ext cx="3503095" cy="1966265"/>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14</a:t>
            </a:fld>
            <a:endParaRPr kumimoji="1" lang="ja-JP" altLang="en-US" dirty="0"/>
          </a:p>
        </p:txBody>
      </p:sp>
      <p:sp>
        <p:nvSpPr>
          <p:cNvPr id="3" name="正方形/長方形 2"/>
          <p:cNvSpPr/>
          <p:nvPr/>
        </p:nvSpPr>
        <p:spPr>
          <a:xfrm>
            <a:off x="116632" y="611560"/>
            <a:ext cx="6624736" cy="360040"/>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統計資料データ集計　→　データ出力</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22610" y="5292080"/>
            <a:ext cx="1872208" cy="360040"/>
          </a:xfrm>
          <a:prstGeom prst="round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99738" y="5683996"/>
            <a:ext cx="6658524" cy="3016210"/>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最後に給与データを集計・出力する機能についてご説明いたします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こちらの統計資料は給与管理、人事管理どちらも使える集計機能です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出力したい項目を縦軸、横軸、組織の</a:t>
            </a:r>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次元で集計することができます。本日は給与データ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の男女</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区分別平均給与を出力いたします</a:t>
            </a:r>
            <a:endParaRPr lang="en-US" altLang="ja-JP" sz="1200" dirty="0">
              <a:latin typeface="メイリオ" pitchFamily="50" charset="-128"/>
              <a:ea typeface="メイリオ" pitchFamily="50" charset="-128"/>
              <a:cs typeface="メイリオ" pitchFamily="50" charset="-128"/>
            </a:endParaRPr>
          </a:p>
          <a:p>
            <a:r>
              <a:rPr kumimoji="1" lang="ja-JP" altLang="en-US"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50"/>
                </a:solidFill>
                <a:latin typeface="メイリオ" pitchFamily="50" charset="-128"/>
                <a:ea typeface="メイリオ" pitchFamily="50" charset="-128"/>
                <a:cs typeface="メイリオ" pitchFamily="50" charset="-128"/>
              </a:rPr>
              <a:t>男女</a:t>
            </a:r>
            <a:r>
              <a:rPr lang="en-US" altLang="ja-JP" sz="1000" dirty="0">
                <a:solidFill>
                  <a:srgbClr val="00B050"/>
                </a:solidFill>
                <a:latin typeface="メイリオ" pitchFamily="50" charset="-128"/>
                <a:ea typeface="メイリオ" pitchFamily="50" charset="-128"/>
                <a:cs typeface="メイリオ" pitchFamily="50" charset="-128"/>
              </a:rPr>
              <a:t>/</a:t>
            </a:r>
            <a:r>
              <a:rPr lang="ja-JP" altLang="en-US" sz="1000" dirty="0">
                <a:solidFill>
                  <a:srgbClr val="00B050"/>
                </a:solidFill>
                <a:latin typeface="メイリオ" pitchFamily="50" charset="-128"/>
                <a:ea typeface="メイリオ" pitchFamily="50" charset="-128"/>
                <a:cs typeface="メイリオ" pitchFamily="50" charset="-128"/>
              </a:rPr>
              <a:t>区分別平均給与を選択</a:t>
            </a:r>
            <a:br>
              <a:rPr lang="en-US" altLang="ja-JP" sz="1000" dirty="0">
                <a:solidFill>
                  <a:srgbClr val="00B050"/>
                </a:solidFill>
                <a:latin typeface="メイリオ" pitchFamily="50" charset="-128"/>
                <a:ea typeface="メイリオ" pitchFamily="50" charset="-128"/>
                <a:cs typeface="メイリオ" pitchFamily="50" charset="-128"/>
              </a:rPr>
            </a:br>
            <a:r>
              <a:rPr lang="ja-JP" altLang="en-US" sz="1000" dirty="0">
                <a:solidFill>
                  <a:srgbClr val="00B05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50"/>
                </a:solidFill>
                <a:latin typeface="メイリオ" pitchFamily="50" charset="-128"/>
                <a:ea typeface="メイリオ" pitchFamily="50" charset="-128"/>
                <a:cs typeface="メイリオ" pitchFamily="50" charset="-128"/>
              </a:rPr>
              <a:t>賃金データ抽出基準日に適当な日付を入力する</a:t>
            </a:r>
            <a:r>
              <a:rPr lang="en-US" altLang="ja-JP" sz="1000" dirty="0">
                <a:solidFill>
                  <a:srgbClr val="00B050"/>
                </a:solidFill>
                <a:latin typeface="メイリオ" pitchFamily="50" charset="-128"/>
                <a:ea typeface="メイリオ" pitchFamily="50" charset="-128"/>
                <a:cs typeface="メイリオ" pitchFamily="50" charset="-128"/>
              </a:rPr>
              <a:t>(ex.2026/01/01</a:t>
            </a:r>
            <a:r>
              <a:rPr lang="ja-JP" altLang="en-US" sz="1000" dirty="0">
                <a:solidFill>
                  <a:srgbClr val="00B050"/>
                </a:solidFill>
                <a:latin typeface="メイリオ" pitchFamily="50" charset="-128"/>
                <a:ea typeface="メイリオ" pitchFamily="50" charset="-128"/>
                <a:cs typeface="メイリオ" pitchFamily="50" charset="-128"/>
              </a:rPr>
              <a:t>～</a:t>
            </a:r>
            <a:r>
              <a:rPr lang="en-US" altLang="ja-JP" sz="1000" dirty="0">
                <a:solidFill>
                  <a:srgbClr val="00B050"/>
                </a:solidFill>
                <a:latin typeface="メイリオ" pitchFamily="50" charset="-128"/>
                <a:ea typeface="メイリオ" pitchFamily="50" charset="-128"/>
                <a:cs typeface="メイリオ" pitchFamily="50" charset="-128"/>
              </a:rPr>
              <a:t>2026/12/31)</a:t>
            </a:r>
            <a:r>
              <a:rPr lang="ja-JP" altLang="en-US" sz="1000" dirty="0">
                <a:solidFill>
                  <a:srgbClr val="00B05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50"/>
                </a:solidFill>
                <a:latin typeface="メイリオ" pitchFamily="50" charset="-128"/>
                <a:ea typeface="メイリオ" pitchFamily="50" charset="-128"/>
                <a:cs typeface="メイリオ" pitchFamily="50" charset="-128"/>
              </a:rPr>
              <a:t>実行ボタンクリック</a:t>
            </a:r>
            <a:endParaRPr lang="en-US" altLang="ja-JP" sz="1000" dirty="0">
              <a:solidFill>
                <a:srgbClr val="00B05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集計結果はこのように左側に組織、右側にテーブルが表示されます。気になる数字が</a:t>
            </a:r>
            <a:br>
              <a:rPr lang="en-US" altLang="ja-JP" sz="1200" dirty="0">
                <a:latin typeface="メイリオ" pitchFamily="50" charset="-128"/>
                <a:ea typeface="メイリオ" pitchFamily="50" charset="-128"/>
                <a:cs typeface="メイリオ" pitchFamily="50" charset="-128"/>
              </a:rPr>
            </a:br>
            <a:r>
              <a:rPr lang="ja-JP" altLang="en-US" sz="1200" dirty="0">
                <a:latin typeface="メイリオ" pitchFamily="50" charset="-128"/>
                <a:ea typeface="メイリオ" pitchFamily="50" charset="-128"/>
                <a:cs typeface="メイリオ" pitchFamily="50" charset="-128"/>
              </a:rPr>
              <a:t>　ございましたら、ダブルクリックするとドリルダウンして該当者を確認することができます</a:t>
            </a:r>
            <a:endParaRPr lang="en-US" altLang="ja-JP" sz="1200" dirty="0">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④</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一般職・基本給をダブルクリックする。</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⑤</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その後適当な人をダブルクリックし、集計データに戻る</a:t>
            </a:r>
            <a:endParaRPr lang="en-US" altLang="ja-JP" sz="1000" dirty="0">
              <a:solidFill>
                <a:srgbClr val="00B050"/>
              </a:solidFill>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今は全社で見ていますが、例えば組織を東京営業部に変更するとこのように東京営業部内で</a:t>
            </a:r>
            <a:endParaRPr lang="en-US" altLang="ja-JP" sz="1200" dirty="0">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メイリオ" pitchFamily="50" charset="-128"/>
                <a:ea typeface="メイリオ" pitchFamily="50" charset="-128"/>
                <a:cs typeface="メイリオ" pitchFamily="50" charset="-128"/>
              </a:rPr>
              <a:t>　集計することができます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5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⑥</a:t>
            </a:r>
            <a:r>
              <a:rPr lang="ja-JP" altLang="en-US" sz="1000" dirty="0">
                <a:solidFill>
                  <a:srgbClr val="00B050"/>
                </a:solidFill>
                <a:latin typeface="メイリオ" pitchFamily="50" charset="-128"/>
                <a:ea typeface="メイリオ" pitchFamily="50" charset="-128"/>
                <a:cs typeface="メイリオ" pitchFamily="50" charset="-128"/>
              </a:rPr>
              <a:t>東京営業部をダブルクリック</a:t>
            </a:r>
            <a:endParaRPr lang="en-US" altLang="ja-JP" sz="1000" dirty="0">
              <a:solidFill>
                <a:srgbClr val="00B050"/>
              </a:solidFill>
              <a:latin typeface="メイリオ" pitchFamily="50" charset="-128"/>
              <a:ea typeface="メイリオ" pitchFamily="50" charset="-128"/>
              <a:cs typeface="メイリオ" pitchFamily="50" charset="-128"/>
            </a:endParaRPr>
          </a:p>
          <a:p>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3.</a:t>
            </a:r>
            <a:r>
              <a:rPr lang="ja-JP" altLang="en-US" sz="1200" dirty="0">
                <a:solidFill>
                  <a:prstClr val="black"/>
                </a:solidFill>
                <a:latin typeface="メイリオ" pitchFamily="50" charset="-128"/>
                <a:ea typeface="メイリオ" pitchFamily="50" charset="-128"/>
                <a:cs typeface="メイリオ" pitchFamily="50" charset="-128"/>
              </a:rPr>
              <a:t>こちらの統計資料の画面も他の画面同様に</a:t>
            </a:r>
            <a:r>
              <a:rPr lang="en-US" altLang="ja-JP" sz="1200" dirty="0">
                <a:solidFill>
                  <a:prstClr val="black"/>
                </a:solidFill>
                <a:latin typeface="メイリオ" pitchFamily="50" charset="-128"/>
                <a:ea typeface="メイリオ" pitchFamily="50" charset="-128"/>
                <a:cs typeface="メイリオ" pitchFamily="50" charset="-128"/>
              </a:rPr>
              <a:t>Excel</a:t>
            </a:r>
            <a:r>
              <a:rPr lang="ja-JP" altLang="en-US" sz="1200" dirty="0">
                <a:solidFill>
                  <a:prstClr val="black"/>
                </a:solidFill>
                <a:latin typeface="メイリオ" pitchFamily="50" charset="-128"/>
                <a:ea typeface="メイリオ" pitchFamily="50" charset="-128"/>
                <a:cs typeface="メイリオ" pitchFamily="50" charset="-128"/>
              </a:rPr>
              <a:t>や</a:t>
            </a:r>
            <a:r>
              <a:rPr lang="en-US" altLang="ja-JP" sz="1200" dirty="0">
                <a:solidFill>
                  <a:prstClr val="black"/>
                </a:solidFill>
                <a:latin typeface="メイリオ" pitchFamily="50" charset="-128"/>
                <a:ea typeface="メイリオ" pitchFamily="50" charset="-128"/>
                <a:cs typeface="メイリオ" pitchFamily="50" charset="-128"/>
              </a:rPr>
              <a:t>PDF</a:t>
            </a:r>
            <a:r>
              <a:rPr lang="ja-JP" altLang="en-US" sz="1200" dirty="0">
                <a:solidFill>
                  <a:prstClr val="black"/>
                </a:solidFill>
                <a:latin typeface="メイリオ" pitchFamily="50" charset="-128"/>
                <a:ea typeface="メイリオ" pitchFamily="50" charset="-128"/>
                <a:cs typeface="メイリオ" pitchFamily="50" charset="-128"/>
              </a:rPr>
              <a:t>に出力できます</a:t>
            </a:r>
            <a:endParaRPr lang="en-US" altLang="ja-JP" sz="1200" dirty="0">
              <a:solidFill>
                <a:prstClr val="black"/>
              </a:solidFill>
              <a:latin typeface="メイリオ" pitchFamily="50" charset="-128"/>
              <a:ea typeface="メイリオ" pitchFamily="50" charset="-128"/>
              <a:cs typeface="メイリオ" pitchFamily="50" charset="-128"/>
            </a:endParaRPr>
          </a:p>
          <a:p>
            <a:r>
              <a:rPr lang="ja-JP" altLang="en-US" sz="1200" dirty="0">
                <a:solidFill>
                  <a:prstClr val="black"/>
                </a:solidFill>
                <a:latin typeface="メイリオ" pitchFamily="50" charset="-128"/>
                <a:ea typeface="メイリオ" pitchFamily="50" charset="-128"/>
                <a:cs typeface="メイリオ" pitchFamily="50" charset="-128"/>
              </a:rPr>
              <a:t>　さらに、</a:t>
            </a:r>
            <a:r>
              <a:rPr lang="en-US" altLang="ja-JP" sz="1200" dirty="0" err="1">
                <a:solidFill>
                  <a:prstClr val="black"/>
                </a:solidFill>
                <a:latin typeface="メイリオ" pitchFamily="50" charset="-128"/>
                <a:ea typeface="メイリオ" pitchFamily="50" charset="-128"/>
                <a:cs typeface="メイリオ" pitchFamily="50" charset="-128"/>
              </a:rPr>
              <a:t>Reportplus</a:t>
            </a:r>
            <a:r>
              <a:rPr lang="ja-JP" altLang="en-US" sz="1200" dirty="0">
                <a:solidFill>
                  <a:prstClr val="black"/>
                </a:solidFill>
                <a:latin typeface="メイリオ" pitchFamily="50" charset="-128"/>
                <a:ea typeface="メイリオ" pitchFamily="50" charset="-128"/>
                <a:cs typeface="メイリオ" pitchFamily="50" charset="-128"/>
              </a:rPr>
              <a:t>でデータを可視化することも可能です</a:t>
            </a:r>
            <a:endParaRPr lang="en-US" altLang="ja-JP" sz="1200" dirty="0">
              <a:solidFill>
                <a:prstClr val="black"/>
              </a:solidFill>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★操作･･･</a:t>
            </a:r>
            <a:r>
              <a:rPr kumimoji="1" lang="ja-JP" altLang="en-US" sz="1000" b="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⑦</a:t>
            </a:r>
            <a:r>
              <a:rPr kumimoji="1" lang="ja-JP" altLang="en-US"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rPr>
              <a:t>右クリックし、説明をする</a:t>
            </a:r>
            <a:endParaRPr kumimoji="1" lang="en-US" altLang="ja-JP" sz="1000" b="0" i="0" u="none" strike="noStrike" kern="1200" cap="none" spc="0" normalizeH="0" baseline="0" noProof="0" dirty="0">
              <a:ln>
                <a:noFill/>
              </a:ln>
              <a:solidFill>
                <a:srgbClr val="00B050"/>
              </a:solidFill>
              <a:effectLst/>
              <a:uLnTx/>
              <a:uFillTx/>
              <a:latin typeface="メイリオ" pitchFamily="50" charset="-128"/>
              <a:ea typeface="メイリオ" pitchFamily="50" charset="-128"/>
              <a:cs typeface="メイリオ" pitchFamily="50" charset="-128"/>
            </a:endParaRPr>
          </a:p>
          <a:p>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203754" y="971600"/>
            <a:ext cx="2217134"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統計資料データ集計画面</a:t>
            </a:r>
            <a:endParaRPr kumimoji="1" lang="ja-JP" altLang="en-US" sz="1400" dirty="0">
              <a:latin typeface="メイリオ" panose="020B0604030504040204" pitchFamily="50" charset="-128"/>
              <a:ea typeface="メイリオ" panose="020B0604030504040204" pitchFamily="50" charset="-128"/>
            </a:endParaRPr>
          </a:p>
        </p:txBody>
      </p:sp>
      <p:sp>
        <p:nvSpPr>
          <p:cNvPr id="27" name="テキスト ボックス 26"/>
          <p:cNvSpPr txBox="1"/>
          <p:nvPr/>
        </p:nvSpPr>
        <p:spPr>
          <a:xfrm>
            <a:off x="-23071" y="2483383"/>
            <a:ext cx="39683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28" name="テキスト ボックス 27"/>
          <p:cNvSpPr txBox="1"/>
          <p:nvPr/>
        </p:nvSpPr>
        <p:spPr>
          <a:xfrm>
            <a:off x="3769526" y="974048"/>
            <a:ext cx="2407545"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集計実行後画面</a:t>
            </a:r>
            <a:endParaRPr kumimoji="1" lang="ja-JP" altLang="en-US" sz="1400" dirty="0">
              <a:latin typeface="メイリオ" panose="020B0604030504040204" pitchFamily="50" charset="-128"/>
              <a:ea typeface="メイリオ" panose="020B0604030504040204" pitchFamily="50" charset="-128"/>
            </a:endParaRPr>
          </a:p>
        </p:txBody>
      </p:sp>
      <p:sp>
        <p:nvSpPr>
          <p:cNvPr id="29" name="正方形/長方形 28"/>
          <p:cNvSpPr/>
          <p:nvPr/>
        </p:nvSpPr>
        <p:spPr>
          <a:xfrm>
            <a:off x="128536" y="2710542"/>
            <a:ext cx="1281030" cy="9968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3212977" y="2993989"/>
            <a:ext cx="418654" cy="1222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D7CF436-865F-44F2-FBE2-1C85D087D950}"/>
              </a:ext>
            </a:extLst>
          </p:cNvPr>
          <p:cNvSpPr/>
          <p:nvPr/>
        </p:nvSpPr>
        <p:spPr>
          <a:xfrm>
            <a:off x="1503694" y="2422103"/>
            <a:ext cx="1044309" cy="9809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EBCA1CB6-18D8-4F4E-6E53-9A727DAEB867}"/>
              </a:ext>
            </a:extLst>
          </p:cNvPr>
          <p:cNvSpPr txBox="1"/>
          <p:nvPr/>
        </p:nvSpPr>
        <p:spPr>
          <a:xfrm>
            <a:off x="1235395" y="2339651"/>
            <a:ext cx="26829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②</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CA9D02B3-C795-1681-8DCE-2FEE93968938}"/>
              </a:ext>
            </a:extLst>
          </p:cNvPr>
          <p:cNvSpPr txBox="1"/>
          <p:nvPr/>
        </p:nvSpPr>
        <p:spPr>
          <a:xfrm>
            <a:off x="2963940" y="2926849"/>
            <a:ext cx="15334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③</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20" name="図 19">
            <a:extLst>
              <a:ext uri="{FF2B5EF4-FFF2-40B4-BE49-F238E27FC236}">
                <a16:creationId xmlns:a16="http://schemas.microsoft.com/office/drawing/2014/main" id="{7C8C06A3-F8B8-8108-F9AB-3DE96A9EF2AB}"/>
              </a:ext>
            </a:extLst>
          </p:cNvPr>
          <p:cNvPicPr>
            <a:picLocks noChangeAspect="1"/>
          </p:cNvPicPr>
          <p:nvPr/>
        </p:nvPicPr>
        <p:blipFill>
          <a:blip r:embed="rId4"/>
          <a:stretch>
            <a:fillRect/>
          </a:stretch>
        </p:blipFill>
        <p:spPr>
          <a:xfrm>
            <a:off x="3691276" y="1318400"/>
            <a:ext cx="3055907" cy="1731048"/>
          </a:xfrm>
          <a:prstGeom prst="rect">
            <a:avLst/>
          </a:prstGeom>
          <a:ln>
            <a:solidFill>
              <a:schemeClr val="bg1">
                <a:lumMod val="75000"/>
              </a:schemeClr>
            </a:solidFill>
          </a:ln>
        </p:spPr>
      </p:pic>
      <p:pic>
        <p:nvPicPr>
          <p:cNvPr id="18" name="図 17">
            <a:extLst>
              <a:ext uri="{FF2B5EF4-FFF2-40B4-BE49-F238E27FC236}">
                <a16:creationId xmlns:a16="http://schemas.microsoft.com/office/drawing/2014/main" id="{5E49370C-E789-D226-9CEB-61644F1E410C}"/>
              </a:ext>
            </a:extLst>
          </p:cNvPr>
          <p:cNvPicPr>
            <a:picLocks noChangeAspect="1"/>
          </p:cNvPicPr>
          <p:nvPr/>
        </p:nvPicPr>
        <p:blipFill>
          <a:blip r:embed="rId5"/>
          <a:stretch>
            <a:fillRect/>
          </a:stretch>
        </p:blipFill>
        <p:spPr>
          <a:xfrm>
            <a:off x="338712" y="3549543"/>
            <a:ext cx="2946272" cy="1670529"/>
          </a:xfrm>
          <a:prstGeom prst="rect">
            <a:avLst/>
          </a:prstGeom>
          <a:ln>
            <a:solidFill>
              <a:schemeClr val="bg1">
                <a:lumMod val="75000"/>
              </a:schemeClr>
            </a:solidFill>
          </a:ln>
        </p:spPr>
      </p:pic>
      <p:sp>
        <p:nvSpPr>
          <p:cNvPr id="25" name="正方形/長方形 24">
            <a:extLst>
              <a:ext uri="{FF2B5EF4-FFF2-40B4-BE49-F238E27FC236}">
                <a16:creationId xmlns:a16="http://schemas.microsoft.com/office/drawing/2014/main" id="{05B54886-5849-318B-A2FD-D85262432703}"/>
              </a:ext>
            </a:extLst>
          </p:cNvPr>
          <p:cNvSpPr/>
          <p:nvPr/>
        </p:nvSpPr>
        <p:spPr>
          <a:xfrm>
            <a:off x="5661248" y="1658053"/>
            <a:ext cx="218857" cy="1222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8ACCE9DA-FCA8-5A12-5D84-A6A8A21C6576}"/>
              </a:ext>
            </a:extLst>
          </p:cNvPr>
          <p:cNvSpPr txBox="1"/>
          <p:nvPr/>
        </p:nvSpPr>
        <p:spPr>
          <a:xfrm>
            <a:off x="5485203" y="1451817"/>
            <a:ext cx="15334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④</a:t>
            </a:r>
          </a:p>
        </p:txBody>
      </p:sp>
      <p:sp>
        <p:nvSpPr>
          <p:cNvPr id="36" name="正方形/長方形 35">
            <a:extLst>
              <a:ext uri="{FF2B5EF4-FFF2-40B4-BE49-F238E27FC236}">
                <a16:creationId xmlns:a16="http://schemas.microsoft.com/office/drawing/2014/main" id="{E25286C0-F16B-9D77-E9D1-AF9680AF31B5}"/>
              </a:ext>
            </a:extLst>
          </p:cNvPr>
          <p:cNvSpPr/>
          <p:nvPr/>
        </p:nvSpPr>
        <p:spPr>
          <a:xfrm>
            <a:off x="1573400" y="3892861"/>
            <a:ext cx="634678" cy="8704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66E817F0-00BA-EB9F-42AB-C6DCBF9159D1}"/>
              </a:ext>
            </a:extLst>
          </p:cNvPr>
          <p:cNvSpPr txBox="1"/>
          <p:nvPr/>
        </p:nvSpPr>
        <p:spPr>
          <a:xfrm>
            <a:off x="2132856" y="3809739"/>
            <a:ext cx="172973"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⑤</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3" name="正方形/長方形 42">
            <a:extLst>
              <a:ext uri="{FF2B5EF4-FFF2-40B4-BE49-F238E27FC236}">
                <a16:creationId xmlns:a16="http://schemas.microsoft.com/office/drawing/2014/main" id="{998EE059-7284-D4F1-D2F8-8A4C89514004}"/>
              </a:ext>
            </a:extLst>
          </p:cNvPr>
          <p:cNvSpPr/>
          <p:nvPr/>
        </p:nvSpPr>
        <p:spPr>
          <a:xfrm>
            <a:off x="3897991" y="3837241"/>
            <a:ext cx="418654" cy="9275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1D6F9704-36AD-34B4-1C47-8CDDC42AC60B}"/>
              </a:ext>
            </a:extLst>
          </p:cNvPr>
          <p:cNvSpPr txBox="1"/>
          <p:nvPr/>
        </p:nvSpPr>
        <p:spPr>
          <a:xfrm>
            <a:off x="3672598" y="3773468"/>
            <a:ext cx="15334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⑥</a:t>
            </a:r>
          </a:p>
        </p:txBody>
      </p:sp>
      <p:pic>
        <p:nvPicPr>
          <p:cNvPr id="50" name="図 49">
            <a:extLst>
              <a:ext uri="{FF2B5EF4-FFF2-40B4-BE49-F238E27FC236}">
                <a16:creationId xmlns:a16="http://schemas.microsoft.com/office/drawing/2014/main" id="{3C7142E6-2278-4AFB-A4F8-1F516394AF40}"/>
              </a:ext>
            </a:extLst>
          </p:cNvPr>
          <p:cNvPicPr>
            <a:picLocks noChangeAspect="1"/>
          </p:cNvPicPr>
          <p:nvPr/>
        </p:nvPicPr>
        <p:blipFill>
          <a:blip r:embed="rId6"/>
          <a:stretch>
            <a:fillRect/>
          </a:stretch>
        </p:blipFill>
        <p:spPr>
          <a:xfrm>
            <a:off x="5226488" y="4121796"/>
            <a:ext cx="544188" cy="755980"/>
          </a:xfrm>
          <a:prstGeom prst="rect">
            <a:avLst/>
          </a:prstGeom>
          <a:ln>
            <a:solidFill>
              <a:schemeClr val="bg1">
                <a:lumMod val="75000"/>
              </a:schemeClr>
            </a:solidFill>
          </a:ln>
        </p:spPr>
      </p:pic>
      <p:sp>
        <p:nvSpPr>
          <p:cNvPr id="38" name="テキスト ボックス 37"/>
          <p:cNvSpPr txBox="1"/>
          <p:nvPr/>
        </p:nvSpPr>
        <p:spPr>
          <a:xfrm>
            <a:off x="5561877" y="4587349"/>
            <a:ext cx="112770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⑦</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1818E9BF-CE61-E156-60FF-3682D0B57A09}"/>
              </a:ext>
            </a:extLst>
          </p:cNvPr>
          <p:cNvSpPr txBox="1"/>
          <p:nvPr/>
        </p:nvSpPr>
        <p:spPr>
          <a:xfrm>
            <a:off x="203754" y="3256111"/>
            <a:ext cx="29903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一般職・基本給ドリルダウン画面</a:t>
            </a:r>
            <a:endParaRPr kumimoji="1" lang="ja-JP" altLang="en-US" sz="14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8445F3BC-994E-000B-59EC-E044FAC769A6}"/>
              </a:ext>
            </a:extLst>
          </p:cNvPr>
          <p:cNvSpPr txBox="1"/>
          <p:nvPr/>
        </p:nvSpPr>
        <p:spPr>
          <a:xfrm>
            <a:off x="3769526" y="3256111"/>
            <a:ext cx="1636858"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東京営業部画面</a:t>
            </a:r>
            <a:endParaRPr kumimoji="1" lang="ja-JP" altLang="en-US" sz="1400" dirty="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399A77CC-C10E-DD6F-60FB-C811A6CD8AC7}"/>
              </a:ext>
            </a:extLst>
          </p:cNvPr>
          <p:cNvSpPr/>
          <p:nvPr/>
        </p:nvSpPr>
        <p:spPr>
          <a:xfrm>
            <a:off x="5195213" y="4665416"/>
            <a:ext cx="418654" cy="9275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87878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32656" y="7078196"/>
            <a:ext cx="6264696" cy="1454244"/>
          </a:xfrm>
          <a:prstGeom prst="rect">
            <a:avLst/>
          </a:prstGeom>
          <a:noFill/>
        </p:spPr>
        <p:txBody>
          <a:bodyPr wrap="square" rtlCol="0">
            <a:spAutoFit/>
          </a:bodyPr>
          <a:lstStyle/>
          <a:p>
            <a:pPr>
              <a:lnSpc>
                <a:spcPct val="150000"/>
              </a:lnSpc>
            </a:pPr>
            <a:r>
              <a:rPr kumimoji="1" lang="ja-JP" altLang="en-US" sz="1200" dirty="0">
                <a:latin typeface="メイリオ" panose="020B0604030504040204" pitchFamily="50" charset="-128"/>
                <a:ea typeface="メイリオ" panose="020B0604030504040204" pitchFamily="50" charset="-128"/>
              </a:rPr>
              <a:t>対象プロダクト　</a:t>
            </a:r>
            <a:r>
              <a:rPr lang="ja-JP" altLang="en-US" sz="1200" dirty="0">
                <a:latin typeface="メイリオ" panose="020B0604030504040204" pitchFamily="50" charset="-128"/>
                <a:ea typeface="メイリオ" panose="020B0604030504040204" pitchFamily="50" charset="-128"/>
              </a:rPr>
              <a:t>：　</a:t>
            </a:r>
            <a:r>
              <a:rPr kumimoji="1" lang="en-US" altLang="ja-JP" sz="1200" dirty="0" err="1">
                <a:latin typeface="メイリオ" panose="020B0604030504040204" pitchFamily="50" charset="-128"/>
                <a:ea typeface="メイリオ" panose="020B0604030504040204" pitchFamily="50" charset="-128"/>
              </a:rPr>
              <a:t>SuperStream</a:t>
            </a:r>
            <a:r>
              <a:rPr kumimoji="1" lang="en-US" altLang="ja-JP" sz="1200" dirty="0">
                <a:latin typeface="メイリオ" panose="020B0604030504040204" pitchFamily="50" charset="-128"/>
                <a:ea typeface="メイリオ" panose="020B0604030504040204" pitchFamily="50" charset="-128"/>
              </a:rPr>
              <a:t>-NX </a:t>
            </a:r>
            <a:r>
              <a:rPr kumimoji="1" lang="ja-JP" altLang="en-US" sz="1200" dirty="0">
                <a:latin typeface="メイリオ" panose="020B0604030504040204" pitchFamily="50" charset="-128"/>
                <a:ea typeface="メイリオ" panose="020B0604030504040204" pitchFamily="50" charset="-128"/>
              </a:rPr>
              <a:t>人事</a:t>
            </a:r>
            <a:r>
              <a:rPr lang="ja-JP" altLang="en-US" sz="1200" dirty="0">
                <a:latin typeface="メイリオ" panose="020B0604030504040204" pitchFamily="50" charset="-128"/>
                <a:ea typeface="メイリオ" panose="020B0604030504040204" pitchFamily="50" charset="-128"/>
              </a:rPr>
              <a:t>管理（</a:t>
            </a:r>
            <a:r>
              <a:rPr lang="en-US" altLang="ja-JP" sz="1200" dirty="0">
                <a:latin typeface="メイリオ" panose="020B0604030504040204" pitchFamily="50" charset="-128"/>
                <a:ea typeface="メイリオ" panose="020B0604030504040204" pitchFamily="50" charset="-128"/>
              </a:rPr>
              <a:t>2026-06-01</a:t>
            </a:r>
            <a:r>
              <a:rPr lang="ja-JP" altLang="en-US" sz="1200" dirty="0">
                <a:latin typeface="メイリオ" panose="020B0604030504040204" pitchFamily="50" charset="-128"/>
                <a:ea typeface="メイリオ" panose="020B0604030504040204" pitchFamily="50" charset="-128"/>
              </a:rPr>
              <a:t>版）</a:t>
            </a:r>
            <a:endParaRPr lang="en-US" altLang="ja-JP" sz="1200" dirty="0">
              <a:latin typeface="メイリオ" panose="020B0604030504040204" pitchFamily="50" charset="-128"/>
              <a:ea typeface="メイリオ" panose="020B0604030504040204" pitchFamily="50" charset="-128"/>
            </a:endParaRPr>
          </a:p>
          <a:p>
            <a:pPr>
              <a:lnSpc>
                <a:spcPct val="150000"/>
              </a:lnSpc>
            </a:pPr>
            <a:r>
              <a:rPr kumimoji="1" lang="ja-JP" altLang="en-US" sz="1200" dirty="0">
                <a:latin typeface="メイリオ" panose="020B0604030504040204" pitchFamily="50" charset="-128"/>
                <a:ea typeface="メイリオ" panose="020B0604030504040204" pitchFamily="50" charset="-128"/>
              </a:rPr>
              <a:t>　　　　　　　　　　</a:t>
            </a:r>
            <a:r>
              <a:rPr kumimoji="1" lang="en-US" altLang="ja-JP" sz="1200" dirty="0" err="1">
                <a:latin typeface="メイリオ" panose="020B0604030504040204" pitchFamily="50" charset="-128"/>
                <a:ea typeface="メイリオ" panose="020B0604030504040204" pitchFamily="50" charset="-128"/>
              </a:rPr>
              <a:t>SuperStream</a:t>
            </a:r>
            <a:r>
              <a:rPr kumimoji="1" lang="en-US" altLang="ja-JP" sz="1200" dirty="0">
                <a:latin typeface="メイリオ" panose="020B0604030504040204" pitchFamily="50" charset="-128"/>
                <a:ea typeface="メイリオ" panose="020B0604030504040204" pitchFamily="50" charset="-128"/>
              </a:rPr>
              <a:t>-NX </a:t>
            </a:r>
            <a:r>
              <a:rPr lang="ja-JP" altLang="en-US" sz="1200" dirty="0">
                <a:latin typeface="メイリオ" panose="020B0604030504040204" pitchFamily="50" charset="-128"/>
                <a:ea typeface="メイリオ" panose="020B0604030504040204" pitchFamily="50" charset="-128"/>
              </a:rPr>
              <a:t>給与管理（</a:t>
            </a:r>
            <a:r>
              <a:rPr lang="en-US" altLang="ja-JP" sz="1200" dirty="0">
                <a:latin typeface="メイリオ" panose="020B0604030504040204" pitchFamily="50" charset="-128"/>
                <a:ea typeface="メイリオ" panose="020B0604030504040204" pitchFamily="50" charset="-128"/>
              </a:rPr>
              <a:t>2026-06-01</a:t>
            </a:r>
            <a:r>
              <a:rPr lang="ja-JP" altLang="en-US" sz="1200" dirty="0">
                <a:latin typeface="メイリオ" panose="020B0604030504040204" pitchFamily="50" charset="-128"/>
                <a:ea typeface="メイリオ" panose="020B0604030504040204" pitchFamily="50" charset="-128"/>
              </a:rPr>
              <a:t>版）</a:t>
            </a:r>
            <a:endParaRPr lang="en-US" altLang="ja-JP" sz="1200" dirty="0">
              <a:latin typeface="メイリオ" panose="020B0604030504040204" pitchFamily="50" charset="-128"/>
              <a:ea typeface="メイリオ" panose="020B0604030504040204" pitchFamily="50" charset="-128"/>
            </a:endParaRPr>
          </a:p>
          <a:p>
            <a:pPr>
              <a:lnSpc>
                <a:spcPct val="150000"/>
              </a:lnSpc>
            </a:pPr>
            <a:r>
              <a:rPr lang="ja-JP" altLang="en-US" sz="1200" dirty="0">
                <a:latin typeface="メイリオ" panose="020B0604030504040204" pitchFamily="50" charset="-128"/>
                <a:ea typeface="メイリオ" panose="020B0604030504040204" pitchFamily="50" charset="-128"/>
              </a:rPr>
              <a:t>作成日　　　　　：　</a:t>
            </a:r>
            <a:r>
              <a:rPr lang="en-US" altLang="ja-JP" sz="1200" dirty="0">
                <a:latin typeface="メイリオ" panose="020B0604030504040204" pitchFamily="50" charset="-128"/>
                <a:ea typeface="メイリオ" panose="020B0604030504040204" pitchFamily="50" charset="-128"/>
              </a:rPr>
              <a:t>2026</a:t>
            </a:r>
            <a:r>
              <a:rPr lang="ja-JP" altLang="en-US" sz="1200" dirty="0">
                <a:latin typeface="メイリオ" panose="020B0604030504040204" pitchFamily="50" charset="-128"/>
                <a:ea typeface="メイリオ" panose="020B0604030504040204" pitchFamily="50" charset="-128"/>
              </a:rPr>
              <a:t>年</a:t>
            </a:r>
            <a:r>
              <a:rPr lang="en-US" altLang="ja-JP" sz="1200" dirty="0">
                <a:latin typeface="メイリオ" panose="020B0604030504040204" pitchFamily="50" charset="-128"/>
                <a:ea typeface="メイリオ" panose="020B0604030504040204" pitchFamily="50" charset="-128"/>
              </a:rPr>
              <a:t>8</a:t>
            </a:r>
            <a:r>
              <a:rPr lang="ja-JP" altLang="en-US" sz="1200" dirty="0">
                <a:latin typeface="メイリオ" panose="020B0604030504040204" pitchFamily="50" charset="-128"/>
                <a:ea typeface="メイリオ" panose="020B0604030504040204" pitchFamily="50" charset="-128"/>
              </a:rPr>
              <a:t>月</a:t>
            </a:r>
            <a:endParaRPr lang="en-US" altLang="ja-JP" sz="1200" dirty="0">
              <a:latin typeface="メイリオ" panose="020B0604030504040204" pitchFamily="50" charset="-128"/>
              <a:ea typeface="メイリオ" panose="020B0604030504040204" pitchFamily="50" charset="-128"/>
            </a:endParaRPr>
          </a:p>
          <a:p>
            <a:pPr>
              <a:lnSpc>
                <a:spcPct val="150000"/>
              </a:lnSpc>
            </a:pPr>
            <a:r>
              <a:rPr kumimoji="1" lang="ja-JP" altLang="en-US" sz="1200" dirty="0">
                <a:latin typeface="メイリオ" panose="020B0604030504040204" pitchFamily="50" charset="-128"/>
                <a:ea typeface="メイリオ" panose="020B0604030504040204" pitchFamily="50" charset="-128"/>
              </a:rPr>
              <a:t>お問い合わせ　　：　キヤノンＩＴソリューションズ株式会社</a:t>
            </a:r>
          </a:p>
          <a:p>
            <a:pPr>
              <a:lnSpc>
                <a:spcPct val="150000"/>
              </a:lnSpc>
            </a:pPr>
            <a:r>
              <a:rPr kumimoji="1" lang="ja-JP" altLang="en-US" sz="1200" dirty="0">
                <a:latin typeface="メイリオ" panose="020B0604030504040204" pitchFamily="50" charset="-128"/>
                <a:ea typeface="メイリオ" panose="020B0604030504040204" pitchFamily="50" charset="-128"/>
              </a:rPr>
              <a:t>　　　　　　　　　　ＳｕｐｅｒＳｔｒｅａｍ</a:t>
            </a:r>
            <a:r>
              <a:rPr lang="ja-JP" altLang="en-US" sz="1200" dirty="0">
                <a:latin typeface="メイリオ" panose="020B0604030504040204" pitchFamily="50" charset="-128"/>
                <a:ea typeface="メイリオ" panose="020B0604030504040204" pitchFamily="50" charset="-128"/>
              </a:rPr>
              <a:t>事業部</a:t>
            </a:r>
            <a:r>
              <a:rPr kumimoji="1" lang="ja-JP" altLang="en-US" sz="1200" dirty="0">
                <a:latin typeface="メイリオ" panose="020B0604030504040204" pitchFamily="50" charset="-128"/>
                <a:ea typeface="メイリオ" panose="020B0604030504040204" pitchFamily="50" charset="-128"/>
              </a:rPr>
              <a:t>　ＳＳ営業支援課</a:t>
            </a:r>
          </a:p>
        </p:txBody>
      </p:sp>
      <p:cxnSp>
        <p:nvCxnSpPr>
          <p:cNvPr id="4" name="直線コネクタ 3"/>
          <p:cNvCxnSpPr/>
          <p:nvPr/>
        </p:nvCxnSpPr>
        <p:spPr>
          <a:xfrm>
            <a:off x="260648" y="7017967"/>
            <a:ext cx="633670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332656" y="6520129"/>
            <a:ext cx="4968552" cy="523220"/>
          </a:xfrm>
          <a:prstGeom prst="rect">
            <a:avLst/>
          </a:prstGeom>
          <a:noFill/>
        </p:spPr>
        <p:txBody>
          <a:bodyPr wrap="square" rtlCol="0">
            <a:spAutoFit/>
          </a:bodyPr>
          <a:lstStyle/>
          <a:p>
            <a:pPr>
              <a:lnSpc>
                <a:spcPct val="200000"/>
              </a:lnSpc>
            </a:pPr>
            <a:r>
              <a:rPr lang="en-US" altLang="ja-JP" sz="1600" b="1" dirty="0" err="1">
                <a:latin typeface="メイリオ" panose="020B0604030504040204" pitchFamily="50" charset="-128"/>
                <a:ea typeface="メイリオ" panose="020B0604030504040204" pitchFamily="50" charset="-128"/>
              </a:rPr>
              <a:t>SuperStream</a:t>
            </a:r>
            <a:r>
              <a:rPr lang="en-US" altLang="ja-JP" sz="1600" b="1" dirty="0">
                <a:latin typeface="メイリオ" panose="020B0604030504040204" pitchFamily="50" charset="-128"/>
                <a:ea typeface="メイリオ" panose="020B0604030504040204" pitchFamily="50" charset="-128"/>
              </a:rPr>
              <a:t>-NX </a:t>
            </a:r>
            <a:r>
              <a:rPr lang="ja-JP" altLang="en-US" sz="1600" b="1" dirty="0">
                <a:latin typeface="メイリオ" panose="020B0604030504040204" pitchFamily="50" charset="-128"/>
                <a:ea typeface="メイリオ" panose="020B0604030504040204" pitchFamily="50" charset="-128"/>
              </a:rPr>
              <a:t>簡易デモシナリオ</a:t>
            </a:r>
            <a:endParaRPr kumimoji="1" lang="en-US" altLang="ja-JP" sz="1600" b="1" dirty="0">
              <a:latin typeface="メイリオ" panose="020B0604030504040204" pitchFamily="50" charset="-128"/>
              <a:ea typeface="メイリオ" panose="020B0604030504040204" pitchFamily="50" charset="-128"/>
            </a:endParaRPr>
          </a:p>
        </p:txBody>
      </p:sp>
      <p:cxnSp>
        <p:nvCxnSpPr>
          <p:cNvPr id="6" name="直線コネクタ 5"/>
          <p:cNvCxnSpPr/>
          <p:nvPr/>
        </p:nvCxnSpPr>
        <p:spPr>
          <a:xfrm>
            <a:off x="260648" y="8797961"/>
            <a:ext cx="633670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87388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B53894D17DC7C47BE63F9D1750C23E3" ma:contentTypeVersion="16" ma:contentTypeDescription="新しいドキュメントを作成します。" ma:contentTypeScope="" ma:versionID="4c35edf87c02789b171ce810a721c917">
  <xsd:schema xmlns:xsd="http://www.w3.org/2001/XMLSchema" xmlns:xs="http://www.w3.org/2001/XMLSchema" xmlns:p="http://schemas.microsoft.com/office/2006/metadata/properties" xmlns:ns2="5390fd7e-3ae6-4c6f-b2b3-e212599418c7" xmlns:ns3="c77ec646-6dad-47dc-8a8f-7ccedac5bce3" targetNamespace="http://schemas.microsoft.com/office/2006/metadata/properties" ma:root="true" ma:fieldsID="41774c6db6d921d399a5151416662aa2" ns2:_="" ns3:_="">
    <xsd:import namespace="5390fd7e-3ae6-4c6f-b2b3-e212599418c7"/>
    <xsd:import namespace="c77ec646-6dad-47dc-8a8f-7ccedac5bce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LengthInSeconds" minOccurs="0"/>
                <xsd:element ref="ns3:MediaServiceDateTaken"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90fd7e-3ae6-4c6f-b2b3-e212599418c7"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5" nillable="true" ma:displayName="Taxonomy Catch All Column" ma:hidden="true" ma:list="{F04E044B-0321-47DF-93AC-5F65165BAE8E}" ma:internalName="TaxCatchAll" ma:showField="CatchAllData" ma:web="{e2b653b9-dda0-4875-ae0d-da43feb7684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77ec646-6dad-47dc-8a8f-7ccedac5bce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39cf6af-007c-4f7d-a604-462adfc6233a"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77ec646-6dad-47dc-8a8f-7ccedac5bce3">
      <Terms xmlns="http://schemas.microsoft.com/office/infopath/2007/PartnerControls"/>
    </lcf76f155ced4ddcb4097134ff3c332f>
    <TaxCatchAll xmlns="5390fd7e-3ae6-4c6f-b2b3-e212599418c7" xsi:nil="true"/>
  </documentManagement>
</p:properties>
</file>

<file path=customXml/itemProps1.xml><?xml version="1.0" encoding="utf-8"?>
<ds:datastoreItem xmlns:ds="http://schemas.openxmlformats.org/officeDocument/2006/customXml" ds:itemID="{655D6D31-BB0F-43D7-9A00-734B2D1F4E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90fd7e-3ae6-4c6f-b2b3-e212599418c7"/>
    <ds:schemaRef ds:uri="c77ec646-6dad-47dc-8a8f-7ccedac5bc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573DE3-FCD5-47CD-B08B-0B5AB62E3DB5}">
  <ds:schemaRefs>
    <ds:schemaRef ds:uri="http://schemas.microsoft.com/sharepoint/v3/contenttype/forms"/>
  </ds:schemaRefs>
</ds:datastoreItem>
</file>

<file path=customXml/itemProps3.xml><?xml version="1.0" encoding="utf-8"?>
<ds:datastoreItem xmlns:ds="http://schemas.openxmlformats.org/officeDocument/2006/customXml" ds:itemID="{10750DF6-7A78-4375-AB53-2D32A533DA34}">
  <ds:schemaRefs>
    <ds:schemaRef ds:uri="5390fd7e-3ae6-4c6f-b2b3-e212599418c7"/>
    <ds:schemaRef ds:uri="http://schemas.microsoft.com/office/2006/documentManagement/types"/>
    <ds:schemaRef ds:uri="http://www.w3.org/XML/1998/namespace"/>
    <ds:schemaRef ds:uri="http://purl.org/dc/elements/1.1/"/>
    <ds:schemaRef ds:uri="http://purl.org/dc/terms/"/>
    <ds:schemaRef ds:uri="http://purl.org/dc/dcmitype/"/>
    <ds:schemaRef ds:uri="http://schemas.openxmlformats.org/package/2006/metadata/core-properties"/>
    <ds:schemaRef ds:uri="http://schemas.microsoft.com/office/infopath/2007/PartnerControls"/>
    <ds:schemaRef ds:uri="c77ec646-6dad-47dc-8a8f-7ccedac5bce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3248</Words>
  <Application>Microsoft Office PowerPoint</Application>
  <PresentationFormat>画面に合わせる (4:3)</PresentationFormat>
  <Paragraphs>276</Paragraphs>
  <Slides>15</Slides>
  <Notes>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15</vt:i4>
      </vt:variant>
    </vt:vector>
  </HeadingPairs>
  <TitlesOfParts>
    <vt:vector size="19" baseType="lpstr">
      <vt:lpstr>メイリオ</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2014-04-25T08:41:39Z</dcterms:created>
  <dcterms:modified xsi:type="dcterms:W3CDTF">2026-09-11T08:20:49Z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0x0101000B53894D17DC7C47BE63F9D1750C23E3</vt:lpwstr>
  </property>
  <property fmtid="{D5CDD505-2E9C-101B-9397-08002B2CF9AE}" pid="3" name="MediaServiceImageTags">
    <vt:lpwstr/>
  </property>
</Properties>
</file>