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21"/>
  </p:notesMasterIdLst>
  <p:handoutMasterIdLst>
    <p:handoutMasterId r:id="rId22"/>
  </p:handoutMasterIdLst>
  <p:sldIdLst>
    <p:sldId id="363" r:id="rId5"/>
    <p:sldId id="266" r:id="rId6"/>
    <p:sldId id="270" r:id="rId7"/>
    <p:sldId id="279" r:id="rId8"/>
    <p:sldId id="302" r:id="rId9"/>
    <p:sldId id="303" r:id="rId10"/>
    <p:sldId id="285" r:id="rId11"/>
    <p:sldId id="286" r:id="rId12"/>
    <p:sldId id="288" r:id="rId13"/>
    <p:sldId id="299" r:id="rId14"/>
    <p:sldId id="294" r:id="rId15"/>
    <p:sldId id="304" r:id="rId16"/>
    <p:sldId id="290" r:id="rId17"/>
    <p:sldId id="291" r:id="rId18"/>
    <p:sldId id="300" r:id="rId19"/>
    <p:sldId id="389" r:id="rId20"/>
  </p:sldIdLst>
  <p:sldSz cx="6858000" cy="9144000" type="screen4x3"/>
  <p:notesSz cx="9866313" cy="67357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33CC"/>
    <a:srgbClr val="00B0F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540" autoAdjust="0"/>
    <p:restoredTop sz="96353" autoAdjust="0"/>
  </p:normalViewPr>
  <p:slideViewPr>
    <p:cSldViewPr>
      <p:cViewPr varScale="1">
        <p:scale>
          <a:sx n="88" d="100"/>
          <a:sy n="88" d="100"/>
        </p:scale>
        <p:origin x="2766" y="96"/>
      </p:cViewPr>
      <p:guideLst>
        <p:guide orient="horz" pos="2880"/>
        <p:guide pos="216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howGuides="1">
      <p:cViewPr varScale="1">
        <p:scale>
          <a:sx n="116" d="100"/>
          <a:sy n="116" d="100"/>
        </p:scale>
        <p:origin x="211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1"/>
            <a:ext cx="4276255" cy="337059"/>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 2"/>
          <p:cNvSpPr>
            <a:spLocks noGrp="1"/>
          </p:cNvSpPr>
          <p:nvPr>
            <p:ph type="dt" sz="quarter" idx="1"/>
          </p:nvPr>
        </p:nvSpPr>
        <p:spPr>
          <a:xfrm>
            <a:off x="5587733" y="1"/>
            <a:ext cx="4276254" cy="337059"/>
          </a:xfrm>
          <a:prstGeom prst="rect">
            <a:avLst/>
          </a:prstGeom>
        </p:spPr>
        <p:txBody>
          <a:bodyPr vert="horz" lIns="91440" tIns="45720" rIns="91440" bIns="45720" rtlCol="0"/>
          <a:lstStyle>
            <a:lvl1pPr algn="r">
              <a:defRPr sz="1200"/>
            </a:lvl1pPr>
          </a:lstStyle>
          <a:p>
            <a:r>
              <a:rPr kumimoji="1" lang="en-US" altLang="ja-JP" dirty="0"/>
              <a:t>2014/2/10</a:t>
            </a:r>
            <a:endParaRPr kumimoji="1" lang="ja-JP" altLang="en-US" dirty="0"/>
          </a:p>
        </p:txBody>
      </p:sp>
      <p:sp>
        <p:nvSpPr>
          <p:cNvPr id="4" name="フッター プレースホルダ 3"/>
          <p:cNvSpPr>
            <a:spLocks noGrp="1"/>
          </p:cNvSpPr>
          <p:nvPr>
            <p:ph type="ftr" sz="quarter" idx="2"/>
          </p:nvPr>
        </p:nvSpPr>
        <p:spPr>
          <a:xfrm>
            <a:off x="1" y="6397620"/>
            <a:ext cx="4276255" cy="337059"/>
          </a:xfrm>
          <a:prstGeom prst="rect">
            <a:avLst/>
          </a:prstGeom>
        </p:spPr>
        <p:txBody>
          <a:bodyPr vert="horz" lIns="91440" tIns="45720" rIns="91440" bIns="45720" rtlCol="0" anchor="b"/>
          <a:lstStyle>
            <a:lvl1pPr algn="l">
              <a:defRPr sz="1200"/>
            </a:lvl1pPr>
          </a:lstStyle>
          <a:p>
            <a:endParaRPr kumimoji="1" lang="ja-JP" altLang="en-US" dirty="0"/>
          </a:p>
        </p:txBody>
      </p:sp>
      <p:sp>
        <p:nvSpPr>
          <p:cNvPr id="5" name="スライド番号プレースホルダ 4"/>
          <p:cNvSpPr>
            <a:spLocks noGrp="1"/>
          </p:cNvSpPr>
          <p:nvPr>
            <p:ph type="sldNum" sz="quarter" idx="3"/>
          </p:nvPr>
        </p:nvSpPr>
        <p:spPr>
          <a:xfrm>
            <a:off x="5587733" y="6397620"/>
            <a:ext cx="4276254" cy="337059"/>
          </a:xfrm>
          <a:prstGeom prst="rect">
            <a:avLst/>
          </a:prstGeom>
        </p:spPr>
        <p:txBody>
          <a:bodyPr vert="horz" lIns="91440" tIns="45720" rIns="91440" bIns="45720" rtlCol="0" anchor="b"/>
          <a:lstStyle>
            <a:lvl1pPr algn="r">
              <a:defRPr sz="1200"/>
            </a:lvl1pPr>
          </a:lstStyle>
          <a:p>
            <a:fld id="{90DCF449-9CB9-4CD9-BC87-AD42B397E198}" type="slidenum">
              <a:rPr kumimoji="1" lang="ja-JP" altLang="en-US" smtClean="0"/>
              <a:pPr/>
              <a:t>‹#›</a:t>
            </a:fld>
            <a:endParaRPr kumimoji="1" lang="ja-JP"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p:extLst>
    <p:ext uri="{56416CCD-93CA-4268-BC5B-53C4BB910035}">
      <p15:sldGuideLst xmlns:p15="http://schemas.microsoft.com/office/powerpoint/2012/main">
        <p15:guide id="1" orient="horz" pos="2121" userDrawn="1">
          <p15:clr>
            <a:srgbClr val="F26B43"/>
          </p15:clr>
        </p15:guide>
        <p15:guide id="2" pos="3107"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1"/>
            <a:ext cx="4276255" cy="337059"/>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 2"/>
          <p:cNvSpPr>
            <a:spLocks noGrp="1"/>
          </p:cNvSpPr>
          <p:nvPr>
            <p:ph type="dt" idx="1"/>
          </p:nvPr>
        </p:nvSpPr>
        <p:spPr>
          <a:xfrm>
            <a:off x="5587733" y="1"/>
            <a:ext cx="4276254" cy="337059"/>
          </a:xfrm>
          <a:prstGeom prst="rect">
            <a:avLst/>
          </a:prstGeom>
        </p:spPr>
        <p:txBody>
          <a:bodyPr vert="horz" lIns="91440" tIns="45720" rIns="91440" bIns="45720" rtlCol="0"/>
          <a:lstStyle>
            <a:lvl1pPr algn="r">
              <a:defRPr sz="1200"/>
            </a:lvl1pPr>
          </a:lstStyle>
          <a:p>
            <a:r>
              <a:rPr kumimoji="1" lang="en-US" altLang="ja-JP" dirty="0"/>
              <a:t>2014/2/10</a:t>
            </a:r>
            <a:endParaRPr kumimoji="1" lang="ja-JP" altLang="en-US" dirty="0"/>
          </a:p>
        </p:txBody>
      </p:sp>
      <p:sp>
        <p:nvSpPr>
          <p:cNvPr id="4" name="スライド イメージ プレースホルダ 3"/>
          <p:cNvSpPr>
            <a:spLocks noGrp="1" noRot="1" noChangeAspect="1"/>
          </p:cNvSpPr>
          <p:nvPr>
            <p:ph type="sldImg" idx="2"/>
          </p:nvPr>
        </p:nvSpPr>
        <p:spPr>
          <a:xfrm>
            <a:off x="3984625" y="504825"/>
            <a:ext cx="1897063" cy="2527300"/>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 4"/>
          <p:cNvSpPr>
            <a:spLocks noGrp="1"/>
          </p:cNvSpPr>
          <p:nvPr>
            <p:ph type="body" sz="quarter" idx="3"/>
          </p:nvPr>
        </p:nvSpPr>
        <p:spPr>
          <a:xfrm>
            <a:off x="985934" y="3199352"/>
            <a:ext cx="7894446" cy="3031364"/>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 5"/>
          <p:cNvSpPr>
            <a:spLocks noGrp="1"/>
          </p:cNvSpPr>
          <p:nvPr>
            <p:ph type="ftr" sz="quarter" idx="4"/>
          </p:nvPr>
        </p:nvSpPr>
        <p:spPr>
          <a:xfrm>
            <a:off x="1" y="6397620"/>
            <a:ext cx="4276255" cy="337059"/>
          </a:xfrm>
          <a:prstGeom prst="rect">
            <a:avLst/>
          </a:prstGeom>
        </p:spPr>
        <p:txBody>
          <a:bodyPr vert="horz" lIns="91440" tIns="45720" rIns="91440" bIns="45720" rtlCol="0" anchor="b"/>
          <a:lstStyle>
            <a:lvl1pPr algn="l">
              <a:defRPr sz="1200"/>
            </a:lvl1pPr>
          </a:lstStyle>
          <a:p>
            <a:endParaRPr kumimoji="1" lang="ja-JP" altLang="en-US" dirty="0"/>
          </a:p>
        </p:txBody>
      </p:sp>
      <p:sp>
        <p:nvSpPr>
          <p:cNvPr id="7" name="スライド番号プレースホルダ 6"/>
          <p:cNvSpPr>
            <a:spLocks noGrp="1"/>
          </p:cNvSpPr>
          <p:nvPr>
            <p:ph type="sldNum" sz="quarter" idx="5"/>
          </p:nvPr>
        </p:nvSpPr>
        <p:spPr>
          <a:xfrm>
            <a:off x="5587733" y="6397620"/>
            <a:ext cx="4276254" cy="337059"/>
          </a:xfrm>
          <a:prstGeom prst="rect">
            <a:avLst/>
          </a:prstGeom>
        </p:spPr>
        <p:txBody>
          <a:bodyPr vert="horz" lIns="91440" tIns="45720" rIns="91440" bIns="45720" rtlCol="0" anchor="b"/>
          <a:lstStyle>
            <a:lvl1pPr algn="r">
              <a:defRPr sz="1200"/>
            </a:lvl1pPr>
          </a:lstStyle>
          <a:p>
            <a:fld id="{AEA784F4-6DCA-41F2-9728-698B9E801D2D}" type="slidenum">
              <a:rPr kumimoji="1" lang="ja-JP" altLang="en-US" smtClean="0"/>
              <a:pPr/>
              <a:t>‹#›</a:t>
            </a:fld>
            <a:endParaRPr kumimoji="1" lang="ja-JP" altLang="en-US" dirty="0"/>
          </a:p>
        </p:txBody>
      </p:sp>
    </p:spTree>
  </p:cSld>
  <p:clrMap bg1="lt1" tx1="dk1" bg2="lt2" tx2="dk2" accent1="accent1" accent2="accent2" accent3="accent3" accent4="accent4" accent5="accent5" accent6="accent6" hlink="hlink" folHlink="folHlink"/>
  <p:hf hdr="0" ftr="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日付プレースホルダ 3"/>
          <p:cNvSpPr>
            <a:spLocks noGrp="1"/>
          </p:cNvSpPr>
          <p:nvPr>
            <p:ph type="dt" idx="10"/>
          </p:nvPr>
        </p:nvSpPr>
        <p:spPr/>
        <p:txBody>
          <a:bodyPr/>
          <a:lstStyle/>
          <a:p>
            <a:r>
              <a:rPr kumimoji="1" lang="en-US" altLang="ja-JP"/>
              <a:t>2014/2/10</a:t>
            </a:r>
            <a:endParaRPr kumimoji="1" lang="ja-JP" altLang="en-US" dirty="0"/>
          </a:p>
        </p:txBody>
      </p:sp>
      <p:sp>
        <p:nvSpPr>
          <p:cNvPr id="5" name="スライド番号プレースホルダ 4"/>
          <p:cNvSpPr>
            <a:spLocks noGrp="1"/>
          </p:cNvSpPr>
          <p:nvPr>
            <p:ph type="sldNum" sz="quarter" idx="11"/>
          </p:nvPr>
        </p:nvSpPr>
        <p:spPr/>
        <p:txBody>
          <a:bodyPr/>
          <a:lstStyle/>
          <a:p>
            <a:fld id="{AEA784F4-6DCA-41F2-9728-698B9E801D2D}" type="slidenum">
              <a:rPr kumimoji="1" lang="ja-JP" altLang="en-US" smtClean="0"/>
              <a:pPr/>
              <a:t>2</a:t>
            </a:fld>
            <a:endParaRPr kumimoji="1" lang="ja-JP"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日付プレースホルダ 3"/>
          <p:cNvSpPr>
            <a:spLocks noGrp="1"/>
          </p:cNvSpPr>
          <p:nvPr>
            <p:ph type="dt" idx="10"/>
          </p:nvPr>
        </p:nvSpPr>
        <p:spPr/>
        <p:txBody>
          <a:bodyPr/>
          <a:lstStyle/>
          <a:p>
            <a:r>
              <a:rPr kumimoji="1" lang="en-US" altLang="ja-JP"/>
              <a:t>2014/2/10</a:t>
            </a:r>
            <a:endParaRPr kumimoji="1" lang="ja-JP" altLang="en-US" dirty="0"/>
          </a:p>
        </p:txBody>
      </p:sp>
      <p:sp>
        <p:nvSpPr>
          <p:cNvPr id="5" name="スライド番号プレースホルダ 4"/>
          <p:cNvSpPr>
            <a:spLocks noGrp="1"/>
          </p:cNvSpPr>
          <p:nvPr>
            <p:ph type="sldNum" sz="quarter" idx="11"/>
          </p:nvPr>
        </p:nvSpPr>
        <p:spPr/>
        <p:txBody>
          <a:bodyPr/>
          <a:lstStyle/>
          <a:p>
            <a:fld id="{AEA784F4-6DCA-41F2-9728-698B9E801D2D}" type="slidenum">
              <a:rPr kumimoji="1" lang="ja-JP" altLang="en-US" smtClean="0"/>
              <a:pPr/>
              <a:t>3</a:t>
            </a:fld>
            <a:endParaRPr kumimoji="1" lang="ja-JP"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2840568"/>
            <a:ext cx="5829300" cy="1960033"/>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r>
              <a:rPr kumimoji="1" lang="en-US" altLang="ja-JP" dirty="0"/>
              <a:t>2014/2/13</a:t>
            </a:r>
            <a:r>
              <a:rPr kumimoji="1" lang="ja-JP" altLang="en-US" dirty="0"/>
              <a:t>（木）</a:t>
            </a:r>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6B65D81E-1C54-4341-B02B-FCAEC532A474}" type="slidenum">
              <a:rPr kumimoji="1" lang="ja-JP" altLang="en-US" smtClean="0"/>
              <a:pPr/>
              <a:t>‹#›</a:t>
            </a:fld>
            <a:endParaRPr kumimoji="1" lang="ja-JP"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r>
              <a:rPr kumimoji="1" lang="en-US" altLang="ja-JP" dirty="0"/>
              <a:t>2014/2/13</a:t>
            </a:r>
            <a:r>
              <a:rPr kumimoji="1" lang="ja-JP" altLang="en-US" dirty="0"/>
              <a:t>（木）</a:t>
            </a:r>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6B65D81E-1C54-4341-B02B-FCAEC532A474}" type="slidenum">
              <a:rPr kumimoji="1" lang="ja-JP" altLang="en-US" smtClean="0"/>
              <a:pPr/>
              <a:t>‹#›</a:t>
            </a:fld>
            <a:endParaRPr kumimoji="1" lang="ja-JP"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5875867"/>
            <a:ext cx="5829300" cy="1816100"/>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r>
              <a:rPr kumimoji="1" lang="en-US" altLang="ja-JP" dirty="0"/>
              <a:t>2014/2/13</a:t>
            </a:r>
            <a:r>
              <a:rPr kumimoji="1" lang="ja-JP" altLang="en-US" dirty="0"/>
              <a:t>（木）</a:t>
            </a:r>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6B65D81E-1C54-4341-B02B-FCAEC532A474}" type="slidenum">
              <a:rPr kumimoji="1" lang="ja-JP" altLang="en-US" smtClean="0"/>
              <a:pPr/>
              <a:t>‹#›</a:t>
            </a:fld>
            <a:endParaRPr kumimoji="1" lang="ja-JP"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r>
              <a:rPr kumimoji="1" lang="en-US" altLang="ja-JP" dirty="0"/>
              <a:t>2014/2/13</a:t>
            </a:r>
            <a:r>
              <a:rPr kumimoji="1" lang="ja-JP" altLang="en-US" dirty="0"/>
              <a:t>（木）</a:t>
            </a:r>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6B65D81E-1C54-4341-B02B-FCAEC532A474}" type="slidenum">
              <a:rPr kumimoji="1" lang="ja-JP" altLang="en-US" smtClean="0"/>
              <a:pPr/>
              <a:t>‹#›</a:t>
            </a:fld>
            <a:endParaRPr kumimoji="1" lang="ja-JP"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r>
              <a:rPr kumimoji="1" lang="en-US" altLang="ja-JP" dirty="0"/>
              <a:t>2014/2/13</a:t>
            </a:r>
            <a:r>
              <a:rPr kumimoji="1" lang="ja-JP" altLang="en-US" dirty="0"/>
              <a:t>（木）</a:t>
            </a:r>
          </a:p>
        </p:txBody>
      </p:sp>
      <p:sp>
        <p:nvSpPr>
          <p:cNvPr id="8" name="フッター プレースホルダ 7"/>
          <p:cNvSpPr>
            <a:spLocks noGrp="1"/>
          </p:cNvSpPr>
          <p:nvPr>
            <p:ph type="ftr" sz="quarter" idx="11"/>
          </p:nvPr>
        </p:nvSpPr>
        <p:spPr/>
        <p:txBody>
          <a:bodyPr/>
          <a:lstStyle/>
          <a:p>
            <a:endParaRPr kumimoji="1" lang="ja-JP" altLang="en-US" dirty="0"/>
          </a:p>
        </p:txBody>
      </p:sp>
      <p:sp>
        <p:nvSpPr>
          <p:cNvPr id="9" name="スライド番号プレースホルダ 8"/>
          <p:cNvSpPr>
            <a:spLocks noGrp="1"/>
          </p:cNvSpPr>
          <p:nvPr>
            <p:ph type="sldNum" sz="quarter" idx="12"/>
          </p:nvPr>
        </p:nvSpPr>
        <p:spPr/>
        <p:txBody>
          <a:bodyPr/>
          <a:lstStyle/>
          <a:p>
            <a:fld id="{6B65D81E-1C54-4341-B02B-FCAEC532A474}" type="slidenum">
              <a:rPr kumimoji="1" lang="ja-JP" altLang="en-US" smtClean="0"/>
              <a:pPr/>
              <a:t>‹#›</a:t>
            </a:fld>
            <a:endParaRPr kumimoji="1" lang="ja-JP"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r>
              <a:rPr kumimoji="1" lang="en-US" altLang="ja-JP" dirty="0"/>
              <a:t>2014/2/13</a:t>
            </a:r>
            <a:r>
              <a:rPr kumimoji="1" lang="ja-JP" altLang="en-US" dirty="0"/>
              <a:t>（木）</a:t>
            </a:r>
          </a:p>
        </p:txBody>
      </p:sp>
      <p:sp>
        <p:nvSpPr>
          <p:cNvPr id="4" name="フッター プレースホルダ 3"/>
          <p:cNvSpPr>
            <a:spLocks noGrp="1"/>
          </p:cNvSpPr>
          <p:nvPr>
            <p:ph type="ftr" sz="quarter" idx="11"/>
          </p:nvPr>
        </p:nvSpPr>
        <p:spPr/>
        <p:txBody>
          <a:bodyPr/>
          <a:lstStyle/>
          <a:p>
            <a:endParaRPr kumimoji="1" lang="ja-JP" altLang="en-US" dirty="0"/>
          </a:p>
        </p:txBody>
      </p:sp>
      <p:sp>
        <p:nvSpPr>
          <p:cNvPr id="5" name="スライド番号プレースホルダ 4"/>
          <p:cNvSpPr>
            <a:spLocks noGrp="1"/>
          </p:cNvSpPr>
          <p:nvPr>
            <p:ph type="sldNum" sz="quarter" idx="12"/>
          </p:nvPr>
        </p:nvSpPr>
        <p:spPr/>
        <p:txBody>
          <a:bodyPr/>
          <a:lstStyle/>
          <a:p>
            <a:fld id="{6B65D81E-1C54-4341-B02B-FCAEC532A474}" type="slidenum">
              <a:rPr kumimoji="1" lang="ja-JP" altLang="en-US" smtClean="0"/>
              <a:pPr/>
              <a:t>‹#›</a:t>
            </a:fld>
            <a:endParaRPr kumimoji="1" lang="ja-JP"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5" name="テキスト ボックス 4"/>
          <p:cNvSpPr txBox="1"/>
          <p:nvPr userDrawn="1"/>
        </p:nvSpPr>
        <p:spPr>
          <a:xfrm>
            <a:off x="12599" y="107504"/>
            <a:ext cx="6832801" cy="307777"/>
          </a:xfrm>
          <a:prstGeom prst="rect">
            <a:avLst/>
          </a:prstGeom>
          <a:noFill/>
        </p:spPr>
        <p:txBody>
          <a:bodyPr wrap="square" rtlCol="0" anchor="ctr">
            <a:spAutoFit/>
          </a:bodyPr>
          <a:lstStyle/>
          <a:p>
            <a:pPr algn="ctr"/>
            <a:r>
              <a:rPr lang="en-US" altLang="ja-JP" sz="1400" dirty="0">
                <a:latin typeface="メイリオ" pitchFamily="50" charset="-128"/>
                <a:ea typeface="メイリオ" pitchFamily="50" charset="-128"/>
                <a:cs typeface="メイリオ" pitchFamily="50" charset="-128"/>
              </a:rPr>
              <a:t>SuperStream-NX</a:t>
            </a:r>
            <a:r>
              <a:rPr kumimoji="1" lang="en-US" altLang="ja-JP" sz="1400" baseline="0" dirty="0">
                <a:latin typeface="メイリオ" pitchFamily="50" charset="-128"/>
                <a:ea typeface="メイリオ" pitchFamily="50" charset="-128"/>
                <a:cs typeface="メイリオ" pitchFamily="50" charset="-128"/>
              </a:rPr>
              <a:t> </a:t>
            </a:r>
            <a:r>
              <a:rPr kumimoji="1" lang="ja-JP" altLang="en-US" sz="1400" baseline="0" dirty="0">
                <a:latin typeface="メイリオ" pitchFamily="50" charset="-128"/>
                <a:ea typeface="メイリオ" pitchFamily="50" charset="-128"/>
                <a:cs typeface="メイリオ" pitchFamily="50" charset="-128"/>
              </a:rPr>
              <a:t>簡易デモシナリオ</a:t>
            </a:r>
            <a:r>
              <a:rPr kumimoji="1" lang="en-US" altLang="ja-JP" sz="1400" baseline="0" dirty="0">
                <a:latin typeface="メイリオ" pitchFamily="50" charset="-128"/>
                <a:ea typeface="メイリオ" pitchFamily="50" charset="-128"/>
                <a:cs typeface="メイリオ" pitchFamily="50" charset="-128"/>
              </a:rPr>
              <a:t>(</a:t>
            </a:r>
            <a:r>
              <a:rPr kumimoji="1" lang="ja-JP" altLang="en-US" sz="1400" baseline="0" dirty="0">
                <a:latin typeface="メイリオ" pitchFamily="50" charset="-128"/>
                <a:ea typeface="メイリオ" pitchFamily="50" charset="-128"/>
                <a:cs typeface="メイリオ" pitchFamily="50" charset="-128"/>
              </a:rPr>
              <a:t>統合会計</a:t>
            </a:r>
            <a:r>
              <a:rPr kumimoji="1" lang="en-US" altLang="ja-JP" sz="1400" baseline="0" dirty="0">
                <a:latin typeface="メイリオ" pitchFamily="50" charset="-128"/>
                <a:ea typeface="メイリオ" pitchFamily="50" charset="-128"/>
                <a:cs typeface="メイリオ" pitchFamily="50" charset="-128"/>
              </a:rPr>
              <a:t>)</a:t>
            </a:r>
            <a:endParaRPr lang="en-US" altLang="ja-JP" sz="1400" dirty="0">
              <a:latin typeface="メイリオ" pitchFamily="50" charset="-128"/>
              <a:ea typeface="メイリオ" pitchFamily="50" charset="-128"/>
              <a:cs typeface="メイリオ" pitchFamily="50" charset="-128"/>
            </a:endParaRPr>
          </a:p>
        </p:txBody>
      </p:sp>
      <p:sp>
        <p:nvSpPr>
          <p:cNvPr id="6" name="正方形/長方形 5"/>
          <p:cNvSpPr/>
          <p:nvPr userDrawn="1"/>
        </p:nvSpPr>
        <p:spPr>
          <a:xfrm>
            <a:off x="0" y="8748464"/>
            <a:ext cx="5517232" cy="144016"/>
          </a:xfrm>
          <a:prstGeom prst="rect">
            <a:avLst/>
          </a:prstGeom>
          <a:solidFill>
            <a:srgbClr val="00B0F0"/>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dirty="0"/>
          </a:p>
        </p:txBody>
      </p:sp>
      <p:cxnSp>
        <p:nvCxnSpPr>
          <p:cNvPr id="7" name="直線コネクタ 6"/>
          <p:cNvCxnSpPr/>
          <p:nvPr userDrawn="1"/>
        </p:nvCxnSpPr>
        <p:spPr>
          <a:xfrm>
            <a:off x="-12599" y="408169"/>
            <a:ext cx="6858000"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userDrawn="1"/>
        </p:nvCxnSpPr>
        <p:spPr>
          <a:xfrm>
            <a:off x="-5082" y="480177"/>
            <a:ext cx="6858000"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1" name="スライド番号プレースホルダ 5"/>
          <p:cNvSpPr>
            <a:spLocks noGrp="1"/>
          </p:cNvSpPr>
          <p:nvPr>
            <p:ph type="sldNum" sz="quarter" idx="12"/>
          </p:nvPr>
        </p:nvSpPr>
        <p:spPr>
          <a:xfrm>
            <a:off x="2132856" y="8876227"/>
            <a:ext cx="1600200" cy="288032"/>
          </a:xfrm>
        </p:spPr>
        <p:txBody>
          <a:bodyPr/>
          <a:lstStyle/>
          <a:p>
            <a:fld id="{6B65D81E-1C54-4341-B02B-FCAEC532A474}" type="slidenum">
              <a:rPr kumimoji="1" lang="ja-JP" altLang="en-US" smtClean="0"/>
              <a:pPr/>
              <a:t>‹#›</a:t>
            </a:fld>
            <a:endParaRPr kumimoji="1" lang="ja-JP" altLang="en-US" dirty="0"/>
          </a:p>
        </p:txBody>
      </p:sp>
      <p:pic>
        <p:nvPicPr>
          <p:cNvPr id="12" name="図 11" descr="SuperStream_透過_BL.jpg"/>
          <p:cNvPicPr>
            <a:picLocks noChangeAspect="1"/>
          </p:cNvPicPr>
          <p:nvPr userDrawn="1"/>
        </p:nvPicPr>
        <p:blipFill>
          <a:blip r:embed="rId2" cstate="print"/>
          <a:stretch>
            <a:fillRect/>
          </a:stretch>
        </p:blipFill>
        <p:spPr>
          <a:xfrm>
            <a:off x="5324475" y="8633271"/>
            <a:ext cx="1524000" cy="355600"/>
          </a:xfrm>
          <a:prstGeom prst="rect">
            <a:avLst/>
          </a:prstGeom>
        </p:spPr>
      </p:pic>
      <p:sp>
        <p:nvSpPr>
          <p:cNvPr id="3" name="テキスト ボックス 2">
            <a:extLst>
              <a:ext uri="{FF2B5EF4-FFF2-40B4-BE49-F238E27FC236}">
                <a16:creationId xmlns:a16="http://schemas.microsoft.com/office/drawing/2014/main" id="{31BCE16B-F1DB-CF65-71CF-85FBC1CC5BC7}"/>
              </a:ext>
            </a:extLst>
          </p:cNvPr>
          <p:cNvSpPr txBox="1"/>
          <p:nvPr userDrawn="1"/>
        </p:nvSpPr>
        <p:spPr>
          <a:xfrm>
            <a:off x="6165304" y="179512"/>
            <a:ext cx="718466" cy="230832"/>
          </a:xfrm>
          <a:prstGeom prst="rect">
            <a:avLst/>
          </a:prstGeom>
          <a:noFill/>
        </p:spPr>
        <p:txBody>
          <a:bodyPr wrap="none" rtlCol="0">
            <a:spAutoFit/>
          </a:bodyPr>
          <a:lstStyle/>
          <a:p>
            <a:pPr algn="r"/>
            <a:r>
              <a:rPr kumimoji="1" lang="en-US" altLang="ja-JP" sz="900" dirty="0">
                <a:latin typeface="メイリオ" pitchFamily="50" charset="-128"/>
                <a:ea typeface="メイリオ" pitchFamily="50" charset="-128"/>
                <a:cs typeface="メイリオ" pitchFamily="50" charset="-128"/>
              </a:rPr>
              <a:t>Ver.2.8</a:t>
            </a:r>
            <a:r>
              <a:rPr kumimoji="1" lang="ja-JP" altLang="en-US" sz="900" dirty="0">
                <a:latin typeface="メイリオ" pitchFamily="50" charset="-128"/>
                <a:ea typeface="メイリオ" pitchFamily="50" charset="-128"/>
                <a:cs typeface="メイリオ" pitchFamily="50" charset="-128"/>
              </a:rPr>
              <a:t>　</a:t>
            </a:r>
          </a:p>
        </p:txBody>
      </p:sp>
    </p:spTree>
  </p:cSld>
  <p:clrMapOvr>
    <a:masterClrMapping/>
  </p:clrMapOvr>
  <p:extLst>
    <p:ext uri="{DCECCB84-F9BA-43D5-87BE-67443E8EF086}">
      <p15:sldGuideLst xmlns:p15="http://schemas.microsoft.com/office/powerpoint/2012/main">
        <p15:guide id="1" orient="horz" pos="2880" userDrawn="1">
          <p15:clr>
            <a:srgbClr val="FBAE40"/>
          </p15:clr>
        </p15:guide>
        <p15:guide id="2" pos="216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r>
              <a:rPr kumimoji="1" lang="en-US" altLang="ja-JP" dirty="0"/>
              <a:t>2014/2/13</a:t>
            </a:r>
            <a:r>
              <a:rPr kumimoji="1" lang="ja-JP" altLang="en-US" dirty="0"/>
              <a:t>（木）</a:t>
            </a:r>
          </a:p>
        </p:txBody>
      </p:sp>
      <p:sp>
        <p:nvSpPr>
          <p:cNvPr id="5" name="フッター プレースホルダ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6B65D81E-1C54-4341-B02B-FCAEC532A474}" type="slidenum">
              <a:rPr kumimoji="1" lang="ja-JP" altLang="en-US" smtClean="0"/>
              <a:pPr/>
              <a:t>‹#›</a:t>
            </a:fld>
            <a:endParaRPr kumimoji="1" lang="ja-JP"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ftr="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0" userDrawn="1">
          <p15:clr>
            <a:srgbClr val="F26B43"/>
          </p15:clr>
        </p15:guide>
        <p15:guide id="2"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5.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 Id="rId9"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6.png"/><Relationship Id="rId7" Type="http://schemas.openxmlformats.org/officeDocument/2006/relationships/image" Target="../media/image44.pn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42.png"/><Relationship Id="rId11" Type="http://schemas.openxmlformats.org/officeDocument/2006/relationships/image" Target="../media/image50.png"/><Relationship Id="rId5" Type="http://schemas.openxmlformats.org/officeDocument/2006/relationships/image" Target="../media/image41.png"/><Relationship Id="rId10" Type="http://schemas.openxmlformats.org/officeDocument/2006/relationships/image" Target="../media/image49.png"/><Relationship Id="rId4" Type="http://schemas.openxmlformats.org/officeDocument/2006/relationships/image" Target="../media/image47.png"/><Relationship Id="rId9"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 Id="rId9"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61.png"/><Relationship Id="rId4" Type="http://schemas.openxmlformats.org/officeDocument/2006/relationships/image" Target="../media/image60.png"/></Relationships>
</file>

<file path=ppt/slides/_rels/slide1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xml"/><Relationship Id="rId5" Type="http://schemas.openxmlformats.org/officeDocument/2006/relationships/image" Target="../media/image65.png"/><Relationship Id="rId4" Type="http://schemas.openxmlformats.org/officeDocument/2006/relationships/image" Target="../media/image6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2.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1.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548680" y="7236296"/>
            <a:ext cx="5688632" cy="6463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移行デモシナリオ</a:t>
            </a:r>
          </a:p>
        </p:txBody>
      </p:sp>
      <p:sp>
        <p:nvSpPr>
          <p:cNvPr id="16" name="テキスト ボックス 15"/>
          <p:cNvSpPr txBox="1"/>
          <p:nvPr/>
        </p:nvSpPr>
        <p:spPr>
          <a:xfrm>
            <a:off x="692696" y="7882627"/>
            <a:ext cx="5472607"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2020-08-01</a:t>
            </a:r>
            <a:r>
              <a:rPr kumimoji="1" lang="ja-JP" altLang="en-US" sz="24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版</a:t>
            </a:r>
          </a:p>
        </p:txBody>
      </p:sp>
      <p:pic>
        <p:nvPicPr>
          <p:cNvPr id="21" name="図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044" y="2411760"/>
            <a:ext cx="2996952" cy="573846"/>
          </a:xfrm>
          <a:prstGeom prst="rect">
            <a:avLst/>
          </a:prstGeom>
        </p:spPr>
      </p:pic>
      <p:sp>
        <p:nvSpPr>
          <p:cNvPr id="22" name="正方形/長方形 21"/>
          <p:cNvSpPr/>
          <p:nvPr/>
        </p:nvSpPr>
        <p:spPr>
          <a:xfrm>
            <a:off x="432048" y="3037767"/>
            <a:ext cx="2960948" cy="9407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3" name="テキスト ボックス 22"/>
          <p:cNvSpPr txBox="1"/>
          <p:nvPr/>
        </p:nvSpPr>
        <p:spPr>
          <a:xfrm>
            <a:off x="1052736" y="3307794"/>
            <a:ext cx="1800200" cy="46166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統合会計 </a:t>
            </a:r>
          </a:p>
        </p:txBody>
      </p:sp>
      <p:sp>
        <p:nvSpPr>
          <p:cNvPr id="31" name="正方形/長方形 30"/>
          <p:cNvSpPr/>
          <p:nvPr/>
        </p:nvSpPr>
        <p:spPr>
          <a:xfrm>
            <a:off x="174126" y="7020272"/>
            <a:ext cx="6444000" cy="1764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2" name="フリーフォーム 31"/>
          <p:cNvSpPr/>
          <p:nvPr/>
        </p:nvSpPr>
        <p:spPr>
          <a:xfrm>
            <a:off x="137160" y="5118618"/>
            <a:ext cx="6515100" cy="784479"/>
          </a:xfrm>
          <a:custGeom>
            <a:avLst/>
            <a:gdLst>
              <a:gd name="connsiteX0" fmla="*/ 0 w 6515100"/>
              <a:gd name="connsiteY0" fmla="*/ 356352 h 784479"/>
              <a:gd name="connsiteX1" fmla="*/ 1520190 w 6515100"/>
              <a:gd name="connsiteY1" fmla="*/ 13452 h 784479"/>
              <a:gd name="connsiteX2" fmla="*/ 4743450 w 6515100"/>
              <a:gd name="connsiteY2" fmla="*/ 767832 h 784479"/>
              <a:gd name="connsiteX3" fmla="*/ 6515100 w 6515100"/>
              <a:gd name="connsiteY3" fmla="*/ 527802 h 784479"/>
            </a:gdLst>
            <a:ahLst/>
            <a:cxnLst>
              <a:cxn ang="0">
                <a:pos x="connsiteX0" y="connsiteY0"/>
              </a:cxn>
              <a:cxn ang="0">
                <a:pos x="connsiteX1" y="connsiteY1"/>
              </a:cxn>
              <a:cxn ang="0">
                <a:pos x="connsiteX2" y="connsiteY2"/>
              </a:cxn>
              <a:cxn ang="0">
                <a:pos x="connsiteX3" y="connsiteY3"/>
              </a:cxn>
            </a:cxnLst>
            <a:rect l="l" t="t" r="r" b="b"/>
            <a:pathLst>
              <a:path w="6515100" h="784479">
                <a:moveTo>
                  <a:pt x="0" y="356352"/>
                </a:moveTo>
                <a:cubicBezTo>
                  <a:pt x="364807" y="150612"/>
                  <a:pt x="729615" y="-55128"/>
                  <a:pt x="1520190" y="13452"/>
                </a:cubicBezTo>
                <a:cubicBezTo>
                  <a:pt x="2310765" y="82032"/>
                  <a:pt x="3910965" y="682107"/>
                  <a:pt x="4743450" y="767832"/>
                </a:cubicBezTo>
                <a:cubicBezTo>
                  <a:pt x="5575935" y="853557"/>
                  <a:pt x="6256020" y="583047"/>
                  <a:pt x="6515100" y="527802"/>
                </a:cubicBez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4" name="正方形/長方形 33"/>
          <p:cNvSpPr/>
          <p:nvPr/>
        </p:nvSpPr>
        <p:spPr>
          <a:xfrm>
            <a:off x="260648" y="6948264"/>
            <a:ext cx="6264696" cy="1728192"/>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260648" y="323528"/>
            <a:ext cx="6264696" cy="6696744"/>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5" name="テキスト ボックス 34"/>
          <p:cNvSpPr txBox="1"/>
          <p:nvPr/>
        </p:nvSpPr>
        <p:spPr>
          <a:xfrm>
            <a:off x="2348880" y="7263879"/>
            <a:ext cx="4032448"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簡易デモシナリオ</a:t>
            </a:r>
          </a:p>
        </p:txBody>
      </p:sp>
      <p:sp>
        <p:nvSpPr>
          <p:cNvPr id="29" name="テキスト ボックス 28"/>
          <p:cNvSpPr txBox="1"/>
          <p:nvPr/>
        </p:nvSpPr>
        <p:spPr>
          <a:xfrm>
            <a:off x="3717032" y="7884368"/>
            <a:ext cx="2628292" cy="46166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2025-06-01</a:t>
            </a:r>
            <a:r>
              <a:rPr kumimoji="1" lang="ja-JP" altLang="en-US" sz="24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版</a:t>
            </a:r>
          </a:p>
        </p:txBody>
      </p:sp>
    </p:spTree>
    <p:extLst>
      <p:ext uri="{BB962C8B-B14F-4D97-AF65-F5344CB8AC3E}">
        <p14:creationId xmlns:p14="http://schemas.microsoft.com/office/powerpoint/2010/main" val="10138387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B8CA20E5-609F-E9DB-231D-A6E57FA3402D}"/>
              </a:ext>
            </a:extLst>
          </p:cNvPr>
          <p:cNvPicPr>
            <a:picLocks noChangeAspect="1"/>
          </p:cNvPicPr>
          <p:nvPr/>
        </p:nvPicPr>
        <p:blipFill>
          <a:blip r:embed="rId2"/>
          <a:stretch>
            <a:fillRect/>
          </a:stretch>
        </p:blipFill>
        <p:spPr>
          <a:xfrm>
            <a:off x="260648" y="6473503"/>
            <a:ext cx="3367137" cy="1831515"/>
          </a:xfrm>
          <a:prstGeom prst="rect">
            <a:avLst/>
          </a:prstGeom>
          <a:ln>
            <a:solidFill>
              <a:schemeClr val="bg1">
                <a:lumMod val="75000"/>
              </a:schemeClr>
            </a:solidFill>
          </a:ln>
        </p:spPr>
      </p:pic>
      <p:pic>
        <p:nvPicPr>
          <p:cNvPr id="8" name="図 7">
            <a:extLst>
              <a:ext uri="{FF2B5EF4-FFF2-40B4-BE49-F238E27FC236}">
                <a16:creationId xmlns:a16="http://schemas.microsoft.com/office/drawing/2014/main" id="{7D2EE793-ED58-275F-0B40-F39CA1B135D9}"/>
              </a:ext>
            </a:extLst>
          </p:cNvPr>
          <p:cNvPicPr>
            <a:picLocks noChangeAspect="1"/>
          </p:cNvPicPr>
          <p:nvPr/>
        </p:nvPicPr>
        <p:blipFill>
          <a:blip r:embed="rId3"/>
          <a:stretch>
            <a:fillRect/>
          </a:stretch>
        </p:blipFill>
        <p:spPr>
          <a:xfrm>
            <a:off x="116653" y="1338846"/>
            <a:ext cx="4080000" cy="2584582"/>
          </a:xfrm>
          <a:prstGeom prst="rect">
            <a:avLst/>
          </a:prstGeom>
          <a:ln>
            <a:solidFill>
              <a:schemeClr val="bg1">
                <a:lumMod val="65000"/>
              </a:schemeClr>
            </a:solidFill>
          </a:ln>
        </p:spPr>
      </p:pic>
      <p:sp>
        <p:nvSpPr>
          <p:cNvPr id="2" name="スライド番号プレースホルダ 1"/>
          <p:cNvSpPr>
            <a:spLocks noGrp="1"/>
          </p:cNvSpPr>
          <p:nvPr>
            <p:ph type="sldNum" sz="quarter" idx="12"/>
          </p:nvPr>
        </p:nvSpPr>
        <p:spPr/>
        <p:txBody>
          <a:bodyPr/>
          <a:lstStyle/>
          <a:p>
            <a:fld id="{6B65D81E-1C54-4341-B02B-FCAEC532A474}" type="slidenum">
              <a:rPr kumimoji="1" lang="ja-JP" altLang="en-US" smtClean="0"/>
              <a:pPr/>
              <a:t>10</a:t>
            </a:fld>
            <a:endParaRPr kumimoji="1" lang="ja-JP" altLang="en-US" dirty="0"/>
          </a:p>
        </p:txBody>
      </p:sp>
      <p:sp>
        <p:nvSpPr>
          <p:cNvPr id="3" name="正方形/長方形 2"/>
          <p:cNvSpPr/>
          <p:nvPr/>
        </p:nvSpPr>
        <p:spPr>
          <a:xfrm>
            <a:off x="116632" y="611560"/>
            <a:ext cx="6624736" cy="3600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a:latin typeface="メイリオ" pitchFamily="50" charset="-128"/>
                <a:ea typeface="メイリオ" pitchFamily="50" charset="-128"/>
                <a:cs typeface="メイリオ" pitchFamily="50" charset="-128"/>
              </a:rPr>
              <a:t>伝票照会　→　</a:t>
            </a:r>
            <a:r>
              <a:rPr lang="ja-JP" altLang="en-US" sz="1600" b="1" dirty="0">
                <a:solidFill>
                  <a:schemeClr val="bg1"/>
                </a:solidFill>
                <a:latin typeface="メイリオ" pitchFamily="50" charset="-128"/>
                <a:ea typeface="メイリオ" pitchFamily="50" charset="-128"/>
                <a:cs typeface="メイリオ" pitchFamily="50" charset="-128"/>
              </a:rPr>
              <a:t>仕訳伝票照会</a:t>
            </a:r>
            <a:endParaRPr kumimoji="1" lang="ja-JP" altLang="en-US" sz="1600" b="1" dirty="0">
              <a:solidFill>
                <a:schemeClr val="bg1"/>
              </a:solidFill>
              <a:latin typeface="メイリオ" pitchFamily="50" charset="-128"/>
              <a:ea typeface="メイリオ" pitchFamily="50" charset="-128"/>
              <a:cs typeface="メイリオ" pitchFamily="50" charset="-128"/>
            </a:endParaRPr>
          </a:p>
        </p:txBody>
      </p:sp>
      <p:sp>
        <p:nvSpPr>
          <p:cNvPr id="6" name="角丸四角形 5"/>
          <p:cNvSpPr/>
          <p:nvPr/>
        </p:nvSpPr>
        <p:spPr>
          <a:xfrm>
            <a:off x="222610" y="4004130"/>
            <a:ext cx="1872208" cy="36004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atin typeface="メイリオ" pitchFamily="50" charset="-128"/>
                <a:ea typeface="メイリオ" pitchFamily="50" charset="-128"/>
                <a:cs typeface="メイリオ" pitchFamily="50" charset="-128"/>
              </a:rPr>
              <a:t>説明シナリオ</a:t>
            </a:r>
          </a:p>
        </p:txBody>
      </p:sp>
      <p:sp>
        <p:nvSpPr>
          <p:cNvPr id="22" name="テキスト ボックス 21"/>
          <p:cNvSpPr txBox="1"/>
          <p:nvPr/>
        </p:nvSpPr>
        <p:spPr>
          <a:xfrm>
            <a:off x="116632" y="4427984"/>
            <a:ext cx="6658524" cy="1938992"/>
          </a:xfrm>
          <a:prstGeom prst="rect">
            <a:avLst/>
          </a:prstGeom>
          <a:noFill/>
        </p:spPr>
        <p:txBody>
          <a:bodyPr wrap="square" rtlCol="0">
            <a:spAutoFit/>
          </a:bodyPr>
          <a:lstStyle/>
          <a:p>
            <a:r>
              <a:rPr lang="en-US" altLang="ja-JP" sz="1200" dirty="0">
                <a:latin typeface="メイリオ" pitchFamily="50" charset="-128"/>
                <a:ea typeface="メイリオ" pitchFamily="50" charset="-128"/>
                <a:cs typeface="メイリオ" pitchFamily="50" charset="-128"/>
              </a:rPr>
              <a:t>  9.</a:t>
            </a:r>
            <a:r>
              <a:rPr lang="ja-JP" altLang="en-US" sz="1200" dirty="0">
                <a:latin typeface="メイリオ" pitchFamily="50" charset="-128"/>
                <a:ea typeface="メイリオ" pitchFamily="50" charset="-128"/>
                <a:cs typeface="メイリオ" pitchFamily="50" charset="-128"/>
              </a:rPr>
              <a:t>ピボット画面では、伝票のすべての項目を対象に、クロス集計表の作成が可能です</a:t>
            </a:r>
            <a:endParaRPr lang="en-US" altLang="ja-JP" sz="1200" dirty="0">
              <a:latin typeface="メイリオ" pitchFamily="50" charset="-128"/>
              <a:ea typeface="メイリオ" pitchFamily="50" charset="-128"/>
              <a:cs typeface="メイリオ" pitchFamily="50" charset="-128"/>
            </a:endParaRPr>
          </a:p>
          <a:p>
            <a:r>
              <a:rPr lang="ja-JP" altLang="en-US" sz="1200" dirty="0">
                <a:latin typeface="メイリオ" pitchFamily="50" charset="-128"/>
                <a:ea typeface="メイリオ" pitchFamily="50" charset="-128"/>
                <a:cs typeface="メイリオ" pitchFamily="50" charset="-128"/>
              </a:rPr>
              <a:t>  　実際に、作成していきます。例えば、行に勘定科目、列に部門を配置してみます</a:t>
            </a:r>
            <a:endParaRPr lang="en-US" altLang="ja-JP" sz="1200" dirty="0">
              <a:latin typeface="メイリオ" pitchFamily="50" charset="-128"/>
              <a:ea typeface="メイリオ" pitchFamily="50" charset="-128"/>
              <a:cs typeface="メイリオ" pitchFamily="50" charset="-128"/>
            </a:endParaRPr>
          </a:p>
          <a:p>
            <a:r>
              <a:rPr kumimoji="1" lang="ja-JP" altLang="en-US" sz="1400" dirty="0">
                <a:latin typeface="メイリオ" pitchFamily="50" charset="-128"/>
                <a:ea typeface="メイリオ" pitchFamily="50" charset="-128"/>
                <a:cs typeface="メイリオ" pitchFamily="50" charset="-128"/>
              </a:rPr>
              <a:t>　　</a:t>
            </a:r>
            <a:r>
              <a:rPr kumimoji="1" lang="ja-JP" altLang="en-US" sz="1000" dirty="0">
                <a:solidFill>
                  <a:srgbClr val="00B0F0"/>
                </a:solidFill>
                <a:latin typeface="メイリオ" pitchFamily="50" charset="-128"/>
                <a:ea typeface="メイリオ" pitchFamily="50" charset="-128"/>
                <a:cs typeface="メイリオ" pitchFamily="50" charset="-128"/>
              </a:rPr>
              <a:t>★</a:t>
            </a:r>
            <a:r>
              <a:rPr lang="ja-JP" altLang="en-US" sz="1000" dirty="0">
                <a:solidFill>
                  <a:srgbClr val="00B0F0"/>
                </a:solidFill>
                <a:latin typeface="メイリオ" pitchFamily="50" charset="-128"/>
                <a:ea typeface="メイリオ" pitchFamily="50" charset="-128"/>
                <a:cs typeface="メイリオ" pitchFamily="50" charset="-128"/>
              </a:rPr>
              <a:t>操作･･･フィールド一覧をスクロールし、</a:t>
            </a:r>
            <a:r>
              <a:rPr lang="ja-JP" altLang="en-US" sz="1000" dirty="0">
                <a:solidFill>
                  <a:srgbClr val="FF0000"/>
                </a:solidFill>
                <a:latin typeface="メイリオ" pitchFamily="50" charset="-128"/>
                <a:ea typeface="メイリオ" pitchFamily="50" charset="-128"/>
                <a:cs typeface="メイリオ" pitchFamily="50" charset="-128"/>
              </a:rPr>
              <a:t>⑩</a:t>
            </a:r>
            <a:r>
              <a:rPr lang="ja-JP" altLang="en-US" sz="1000" dirty="0">
                <a:solidFill>
                  <a:srgbClr val="00B0F0"/>
                </a:solidFill>
                <a:latin typeface="メイリオ" pitchFamily="50" charset="-128"/>
                <a:ea typeface="メイリオ" pitchFamily="50" charset="-128"/>
                <a:cs typeface="メイリオ" pitchFamily="50" charset="-128"/>
              </a:rPr>
              <a:t>の操作をおこなう</a:t>
            </a:r>
            <a:endParaRPr lang="en-US" altLang="ja-JP" sz="1000" dirty="0">
              <a:solidFill>
                <a:srgbClr val="00B0F0"/>
              </a:solidFill>
              <a:latin typeface="メイリオ" pitchFamily="50" charset="-128"/>
              <a:ea typeface="メイリオ" pitchFamily="50" charset="-128"/>
              <a:cs typeface="メイリオ" pitchFamily="50" charset="-128"/>
            </a:endParaRPr>
          </a:p>
          <a:p>
            <a:r>
              <a:rPr lang="en-US" altLang="ja-JP" sz="1200" dirty="0">
                <a:latin typeface="メイリオ" pitchFamily="50" charset="-128"/>
                <a:ea typeface="メイリオ" pitchFamily="50" charset="-128"/>
                <a:cs typeface="メイリオ" pitchFamily="50" charset="-128"/>
              </a:rPr>
              <a:t>10.</a:t>
            </a:r>
            <a:r>
              <a:rPr lang="ja-JP" altLang="en-US" sz="1200" dirty="0">
                <a:latin typeface="メイリオ" pitchFamily="50" charset="-128"/>
                <a:ea typeface="メイリオ" pitchFamily="50" charset="-128"/>
                <a:cs typeface="メイリオ" pitchFamily="50" charset="-128"/>
              </a:rPr>
              <a:t>そうすると、指定した通り、科目別、部門別の集計表の形になりました。あとは、表示</a:t>
            </a:r>
            <a:endParaRPr lang="en-US" altLang="ja-JP" sz="1200" dirty="0">
              <a:latin typeface="メイリオ" pitchFamily="50" charset="-128"/>
              <a:ea typeface="メイリオ" pitchFamily="50" charset="-128"/>
              <a:cs typeface="メイリオ" pitchFamily="50" charset="-128"/>
            </a:endParaRPr>
          </a:p>
          <a:p>
            <a:r>
              <a:rPr lang="ja-JP" altLang="en-US" sz="1200" dirty="0">
                <a:latin typeface="メイリオ" pitchFamily="50" charset="-128"/>
                <a:ea typeface="メイリオ" pitchFamily="50" charset="-128"/>
                <a:cs typeface="メイリオ" pitchFamily="50" charset="-128"/>
              </a:rPr>
              <a:t>　  したい金額を配置してみます。項目から、借方金額、貸方金額を配置していきます</a:t>
            </a:r>
            <a:endParaRPr lang="en-US" altLang="ja-JP" sz="1200" dirty="0">
              <a:latin typeface="メイリオ" pitchFamily="50" charset="-128"/>
              <a:ea typeface="メイリオ" pitchFamily="50" charset="-128"/>
              <a:cs typeface="メイリオ" pitchFamily="50" charset="-128"/>
            </a:endParaRPr>
          </a:p>
          <a:p>
            <a:r>
              <a:rPr lang="ja-JP" altLang="en-US" sz="1200" dirty="0">
                <a:latin typeface="メイリオ" pitchFamily="50" charset="-128"/>
                <a:ea typeface="メイリオ" pitchFamily="50" charset="-128"/>
                <a:cs typeface="メイリオ" pitchFamily="50" charset="-128"/>
              </a:rPr>
              <a:t>　  このような簡単な操作から集計表が作成できます</a:t>
            </a:r>
            <a:endParaRPr lang="en-US" altLang="ja-JP" sz="1200" dirty="0">
              <a:latin typeface="メイリオ" pitchFamily="50" charset="-128"/>
              <a:ea typeface="メイリオ" pitchFamily="50" charset="-128"/>
              <a:cs typeface="メイリオ" pitchFamily="50" charset="-128"/>
            </a:endParaRPr>
          </a:p>
          <a:p>
            <a:r>
              <a:rPr lang="ja-JP" altLang="en-US" sz="1200" dirty="0">
                <a:latin typeface="メイリオ" pitchFamily="50" charset="-128"/>
                <a:ea typeface="メイリオ" pitchFamily="50" charset="-128"/>
                <a:cs typeface="メイリオ" pitchFamily="50" charset="-128"/>
              </a:rPr>
              <a:t>　　 </a:t>
            </a:r>
            <a:r>
              <a:rPr lang="ja-JP" altLang="en-US" sz="1000" dirty="0">
                <a:solidFill>
                  <a:srgbClr val="00B0F0"/>
                </a:solidFill>
                <a:latin typeface="メイリオ" pitchFamily="50" charset="-128"/>
                <a:ea typeface="メイリオ" pitchFamily="50" charset="-128"/>
                <a:cs typeface="メイリオ" pitchFamily="50" charset="-128"/>
              </a:rPr>
              <a:t>★操作･･･</a:t>
            </a:r>
            <a:r>
              <a:rPr lang="ja-JP" altLang="en-US" sz="1000" dirty="0">
                <a:solidFill>
                  <a:srgbClr val="FF0000"/>
                </a:solidFill>
                <a:latin typeface="メイリオ" pitchFamily="50" charset="-128"/>
                <a:ea typeface="メイリオ" pitchFamily="50" charset="-128"/>
                <a:cs typeface="メイリオ" pitchFamily="50" charset="-128"/>
              </a:rPr>
              <a:t>⑪</a:t>
            </a:r>
            <a:r>
              <a:rPr lang="ja-JP" altLang="en-US" sz="1000" dirty="0">
                <a:solidFill>
                  <a:srgbClr val="00B0F0"/>
                </a:solidFill>
                <a:latin typeface="メイリオ" pitchFamily="50" charset="-128"/>
                <a:ea typeface="メイリオ" pitchFamily="50" charset="-128"/>
                <a:cs typeface="メイリオ" pitchFamily="50" charset="-128"/>
              </a:rPr>
              <a:t>の操作をおこなう。その後、フィールド一覧の左端をクリックして、フィールドを閉じる　</a:t>
            </a:r>
            <a:endParaRPr lang="en-US" altLang="ja-JP" sz="1000" dirty="0">
              <a:solidFill>
                <a:srgbClr val="00B0F0"/>
              </a:solidFill>
              <a:latin typeface="メイリオ" pitchFamily="50" charset="-128"/>
              <a:ea typeface="メイリオ" pitchFamily="50" charset="-128"/>
              <a:cs typeface="メイリオ" pitchFamily="50" charset="-128"/>
            </a:endParaRPr>
          </a:p>
          <a:p>
            <a:r>
              <a:rPr lang="en-US" altLang="ja-JP" sz="1200" dirty="0">
                <a:latin typeface="メイリオ" pitchFamily="50" charset="-128"/>
                <a:ea typeface="メイリオ" pitchFamily="50" charset="-128"/>
                <a:cs typeface="メイリオ" pitchFamily="50" charset="-128"/>
              </a:rPr>
              <a:t>11.</a:t>
            </a:r>
            <a:r>
              <a:rPr lang="ja-JP" altLang="en-US" sz="1200" dirty="0">
                <a:latin typeface="メイリオ" pitchFamily="50" charset="-128"/>
                <a:ea typeface="メイリオ" pitchFamily="50" charset="-128"/>
                <a:cs typeface="メイリオ" pitchFamily="50" charset="-128"/>
              </a:rPr>
              <a:t>確認したい金額欄をクリックすることで、該当する伝票にドリルダウンできます</a:t>
            </a:r>
            <a:endParaRPr lang="en-US" altLang="ja-JP" sz="1200" dirty="0">
              <a:latin typeface="メイリオ" pitchFamily="50" charset="-128"/>
              <a:ea typeface="メイリオ" pitchFamily="50" charset="-128"/>
              <a:cs typeface="メイリオ" pitchFamily="50" charset="-128"/>
            </a:endParaRPr>
          </a:p>
          <a:p>
            <a:r>
              <a:rPr lang="ja-JP" altLang="en-US" sz="1200" dirty="0">
                <a:latin typeface="メイリオ" pitchFamily="50" charset="-128"/>
                <a:ea typeface="メイリオ" pitchFamily="50" charset="-128"/>
                <a:cs typeface="メイリオ" pitchFamily="50" charset="-128"/>
              </a:rPr>
              <a:t>　　 </a:t>
            </a:r>
            <a:r>
              <a:rPr lang="ja-JP" altLang="en-US" sz="1000" dirty="0">
                <a:solidFill>
                  <a:srgbClr val="00B0F0"/>
                </a:solidFill>
                <a:latin typeface="メイリオ" pitchFamily="50" charset="-128"/>
                <a:ea typeface="メイリオ" pitchFamily="50" charset="-128"/>
                <a:cs typeface="メイリオ" pitchFamily="50" charset="-128"/>
              </a:rPr>
              <a:t>★操作･･･</a:t>
            </a:r>
            <a:r>
              <a:rPr lang="ja-JP" altLang="en-US" sz="1000" dirty="0">
                <a:solidFill>
                  <a:srgbClr val="FF0000"/>
                </a:solidFill>
                <a:latin typeface="メイリオ" pitchFamily="50" charset="-128"/>
                <a:ea typeface="メイリオ" pitchFamily="50" charset="-128"/>
                <a:cs typeface="メイリオ" pitchFamily="50" charset="-128"/>
              </a:rPr>
              <a:t>⑫</a:t>
            </a:r>
            <a:r>
              <a:rPr lang="ja-JP" altLang="en-US" sz="1000" dirty="0">
                <a:solidFill>
                  <a:srgbClr val="00B0F0"/>
                </a:solidFill>
                <a:latin typeface="メイリオ" pitchFamily="50" charset="-128"/>
                <a:ea typeface="メイリオ" pitchFamily="50" charset="-128"/>
                <a:cs typeface="メイリオ" pitchFamily="50" charset="-128"/>
              </a:rPr>
              <a:t>大阪支社共通の当座預金を選択し、矢印ボタンを押下すると該当伝票が表示されます。</a:t>
            </a:r>
            <a:endParaRPr lang="en-US" altLang="ja-JP" sz="1000" dirty="0">
              <a:solidFill>
                <a:srgbClr val="00B0F0"/>
              </a:solidFill>
              <a:latin typeface="メイリオ" pitchFamily="50" charset="-128"/>
              <a:ea typeface="メイリオ" pitchFamily="50" charset="-128"/>
              <a:cs typeface="メイリオ" pitchFamily="50" charset="-128"/>
            </a:endParaRPr>
          </a:p>
          <a:p>
            <a:r>
              <a:rPr lang="ja-JP" altLang="en-US" sz="1000" dirty="0">
                <a:solidFill>
                  <a:srgbClr val="00B0F0"/>
                </a:solidFill>
                <a:latin typeface="メイリオ" pitchFamily="50" charset="-128"/>
                <a:ea typeface="メイリオ" pitchFamily="50" charset="-128"/>
                <a:cs typeface="メイリオ" pitchFamily="50" charset="-128"/>
              </a:rPr>
              <a:t>　　　　　　　　 その後、福島工場共通の仕掛品を選択する（表示される伝票と行数が変わることを確認）</a:t>
            </a:r>
          </a:p>
        </p:txBody>
      </p:sp>
      <p:sp>
        <p:nvSpPr>
          <p:cNvPr id="9" name="テキスト ボックス 8"/>
          <p:cNvSpPr txBox="1"/>
          <p:nvPr/>
        </p:nvSpPr>
        <p:spPr>
          <a:xfrm>
            <a:off x="116632" y="1023863"/>
            <a:ext cx="2407545" cy="276999"/>
          </a:xfrm>
          <a:prstGeom prst="rect">
            <a:avLst/>
          </a:prstGeom>
          <a:noFill/>
        </p:spPr>
        <p:txBody>
          <a:bodyPr wrap="square" rtlCol="0">
            <a:spAutoFit/>
          </a:bodyPr>
          <a:lstStyle/>
          <a:p>
            <a:r>
              <a:rPr lang="ja-JP" altLang="en-US" sz="1200" dirty="0">
                <a:latin typeface="メイリオ" panose="020B0604030504040204" pitchFamily="50" charset="-128"/>
                <a:ea typeface="メイリオ" panose="020B0604030504040204" pitchFamily="50" charset="-128"/>
              </a:rPr>
              <a:t>ピボット画面</a:t>
            </a:r>
            <a:endParaRPr kumimoji="1" lang="ja-JP" altLang="en-US" sz="1200" dirty="0">
              <a:latin typeface="メイリオ" panose="020B0604030504040204" pitchFamily="50" charset="-128"/>
              <a:ea typeface="メイリオ" panose="020B0604030504040204" pitchFamily="50" charset="-128"/>
            </a:endParaRPr>
          </a:p>
        </p:txBody>
      </p:sp>
      <p:sp>
        <p:nvSpPr>
          <p:cNvPr id="10" name="テキスト ボックス 9"/>
          <p:cNvSpPr txBox="1"/>
          <p:nvPr/>
        </p:nvSpPr>
        <p:spPr>
          <a:xfrm>
            <a:off x="2144115" y="3995936"/>
            <a:ext cx="1008112" cy="400110"/>
          </a:xfrm>
          <a:prstGeom prst="rect">
            <a:avLst/>
          </a:prstGeom>
          <a:noFill/>
        </p:spPr>
        <p:txBody>
          <a:bodyPr wrap="square" rtlCol="0">
            <a:spAutoFit/>
          </a:bodyPr>
          <a:lstStyle/>
          <a:p>
            <a:r>
              <a:rPr lang="en-US" altLang="ja-JP" sz="2000" b="1" dirty="0">
                <a:solidFill>
                  <a:srgbClr val="00B0F0"/>
                </a:solidFill>
                <a:latin typeface="メイリオ" pitchFamily="50" charset="-128"/>
                <a:ea typeface="メイリオ" pitchFamily="50" charset="-128"/>
                <a:cs typeface="メイリオ" pitchFamily="50" charset="-128"/>
              </a:rPr>
              <a:t>3</a:t>
            </a:r>
            <a:r>
              <a:rPr kumimoji="1" lang="en-US" altLang="ja-JP" sz="2000" b="1" dirty="0">
                <a:solidFill>
                  <a:srgbClr val="00B0F0"/>
                </a:solidFill>
                <a:latin typeface="メイリオ" pitchFamily="50" charset="-128"/>
                <a:ea typeface="メイリオ" pitchFamily="50" charset="-128"/>
                <a:cs typeface="メイリオ" pitchFamily="50" charset="-128"/>
              </a:rPr>
              <a:t>/4</a:t>
            </a:r>
            <a:endParaRPr kumimoji="1" lang="ja-JP" altLang="en-US" sz="2000" b="1" dirty="0">
              <a:solidFill>
                <a:srgbClr val="00B0F0"/>
              </a:solidFill>
              <a:latin typeface="メイリオ" pitchFamily="50" charset="-128"/>
              <a:ea typeface="メイリオ" pitchFamily="50" charset="-128"/>
              <a:cs typeface="メイリオ" pitchFamily="50" charset="-128"/>
            </a:endParaRPr>
          </a:p>
        </p:txBody>
      </p:sp>
      <p:pic>
        <p:nvPicPr>
          <p:cNvPr id="5" name="図 4"/>
          <p:cNvPicPr>
            <a:picLocks noChangeAspect="1"/>
          </p:cNvPicPr>
          <p:nvPr/>
        </p:nvPicPr>
        <p:blipFill>
          <a:blip r:embed="rId4"/>
          <a:stretch>
            <a:fillRect/>
          </a:stretch>
        </p:blipFill>
        <p:spPr>
          <a:xfrm>
            <a:off x="4243456" y="2339752"/>
            <a:ext cx="1069606" cy="1789368"/>
          </a:xfrm>
          <a:prstGeom prst="rect">
            <a:avLst/>
          </a:prstGeom>
        </p:spPr>
      </p:pic>
      <p:sp>
        <p:nvSpPr>
          <p:cNvPr id="46" name="正方形/長方形 45"/>
          <p:cNvSpPr/>
          <p:nvPr/>
        </p:nvSpPr>
        <p:spPr>
          <a:xfrm>
            <a:off x="3121945" y="1679609"/>
            <a:ext cx="1027135" cy="1444679"/>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7" name="直線矢印コネクタ 46"/>
          <p:cNvCxnSpPr/>
          <p:nvPr/>
        </p:nvCxnSpPr>
        <p:spPr>
          <a:xfrm flipH="1">
            <a:off x="3273725" y="3198000"/>
            <a:ext cx="155275" cy="37181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直線矢印コネクタ 48"/>
          <p:cNvCxnSpPr/>
          <p:nvPr/>
        </p:nvCxnSpPr>
        <p:spPr>
          <a:xfrm>
            <a:off x="3861048" y="3198000"/>
            <a:ext cx="127992" cy="12385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0" name="テキスト ボックス 49"/>
          <p:cNvSpPr txBox="1"/>
          <p:nvPr/>
        </p:nvSpPr>
        <p:spPr>
          <a:xfrm>
            <a:off x="4183570" y="1259632"/>
            <a:ext cx="2591586" cy="800219"/>
          </a:xfrm>
          <a:prstGeom prst="rect">
            <a:avLst/>
          </a:prstGeom>
          <a:noFill/>
        </p:spPr>
        <p:txBody>
          <a:bodyPr wrap="square" rtlCol="0">
            <a:spAutoFit/>
          </a:bodyPr>
          <a:lstStyle/>
          <a:p>
            <a:r>
              <a:rPr lang="ja-JP" altLang="en-US" sz="1200" dirty="0">
                <a:solidFill>
                  <a:srgbClr val="FF0000"/>
                </a:solidFill>
                <a:latin typeface="メイリオ" panose="020B0604030504040204" pitchFamily="50" charset="-128"/>
                <a:ea typeface="メイリオ" panose="020B0604030504040204" pitchFamily="50" charset="-128"/>
              </a:rPr>
              <a:t>⑩行欄に勘定科目名称</a:t>
            </a:r>
            <a:endParaRPr lang="en-US" altLang="ja-JP" sz="1200" dirty="0">
              <a:solidFill>
                <a:srgbClr val="FF0000"/>
              </a:solidFill>
              <a:latin typeface="メイリオ" panose="020B0604030504040204" pitchFamily="50" charset="-128"/>
              <a:ea typeface="メイリオ" panose="020B0604030504040204" pitchFamily="50" charset="-128"/>
            </a:endParaRPr>
          </a:p>
          <a:p>
            <a:r>
              <a:rPr kumimoji="1" lang="ja-JP" altLang="en-US" sz="1200" dirty="0">
                <a:solidFill>
                  <a:srgbClr val="FF0000"/>
                </a:solidFill>
                <a:latin typeface="メイリオ" panose="020B0604030504040204" pitchFamily="50" charset="-128"/>
                <a:ea typeface="メイリオ" panose="020B0604030504040204" pitchFamily="50" charset="-128"/>
              </a:rPr>
              <a:t>　列欄に部門名称を配置</a:t>
            </a:r>
            <a:endParaRPr kumimoji="1" lang="en-US" altLang="ja-JP" sz="1200" dirty="0">
              <a:solidFill>
                <a:srgbClr val="FF0000"/>
              </a:solidFill>
              <a:latin typeface="メイリオ" panose="020B0604030504040204" pitchFamily="50" charset="-128"/>
              <a:ea typeface="メイリオ" panose="020B0604030504040204" pitchFamily="50" charset="-128"/>
            </a:endParaRPr>
          </a:p>
          <a:p>
            <a:r>
              <a:rPr lang="ja-JP" altLang="en-US" sz="1200" dirty="0">
                <a:solidFill>
                  <a:srgbClr val="FF0000"/>
                </a:solidFill>
                <a:latin typeface="メイリオ" panose="020B0604030504040204" pitchFamily="50" charset="-128"/>
                <a:ea typeface="メイリオ" panose="020B0604030504040204" pitchFamily="50" charset="-128"/>
              </a:rPr>
              <a:t>　</a:t>
            </a:r>
            <a:r>
              <a:rPr lang="en-US" altLang="ja-JP" sz="1000" dirty="0">
                <a:solidFill>
                  <a:srgbClr val="FF0000"/>
                </a:solidFill>
                <a:latin typeface="メイリオ" panose="020B0604030504040204" pitchFamily="50" charset="-128"/>
                <a:ea typeface="メイリオ" panose="020B0604030504040204" pitchFamily="50" charset="-128"/>
              </a:rPr>
              <a:t>※</a:t>
            </a:r>
            <a:r>
              <a:rPr lang="ja-JP" altLang="en-US" sz="1000" dirty="0">
                <a:solidFill>
                  <a:srgbClr val="FF0000"/>
                </a:solidFill>
                <a:latin typeface="メイリオ" panose="020B0604030504040204" pitchFamily="50" charset="-128"/>
                <a:ea typeface="メイリオ" panose="020B0604030504040204" pitchFamily="50" charset="-128"/>
              </a:rPr>
              <a:t>一覧から見つけられない場合、</a:t>
            </a:r>
            <a:endParaRPr lang="en-US" altLang="ja-JP" sz="1000" dirty="0">
              <a:solidFill>
                <a:srgbClr val="FF0000"/>
              </a:solidFill>
              <a:latin typeface="メイリオ" panose="020B0604030504040204" pitchFamily="50" charset="-128"/>
              <a:ea typeface="メイリオ" panose="020B0604030504040204" pitchFamily="50" charset="-128"/>
            </a:endParaRPr>
          </a:p>
          <a:p>
            <a:r>
              <a:rPr lang="ja-JP" altLang="en-US" sz="1000" dirty="0">
                <a:solidFill>
                  <a:srgbClr val="FF0000"/>
                </a:solidFill>
                <a:latin typeface="メイリオ" panose="020B0604030504040204" pitchFamily="50" charset="-128"/>
                <a:ea typeface="メイリオ" panose="020B0604030504040204" pitchFamily="50" charset="-128"/>
              </a:rPr>
              <a:t>　　虫眼鏡の名称検索から探してもよい</a:t>
            </a:r>
            <a:endParaRPr kumimoji="1" lang="ja-JP" altLang="en-US" sz="1000" dirty="0">
              <a:solidFill>
                <a:srgbClr val="FF0000"/>
              </a:solidFill>
              <a:latin typeface="メイリオ" panose="020B0604030504040204" pitchFamily="50" charset="-128"/>
              <a:ea typeface="メイリオ" panose="020B0604030504040204" pitchFamily="50" charset="-128"/>
            </a:endParaRPr>
          </a:p>
        </p:txBody>
      </p:sp>
      <p:sp>
        <p:nvSpPr>
          <p:cNvPr id="51" name="テキスト ボックス 50"/>
          <p:cNvSpPr txBox="1"/>
          <p:nvPr/>
        </p:nvSpPr>
        <p:spPr>
          <a:xfrm>
            <a:off x="5204555" y="3027968"/>
            <a:ext cx="1896853" cy="1015663"/>
          </a:xfrm>
          <a:prstGeom prst="rect">
            <a:avLst/>
          </a:prstGeom>
          <a:noFill/>
        </p:spPr>
        <p:txBody>
          <a:bodyPr wrap="square" rtlCol="0">
            <a:spAutoFit/>
          </a:bodyPr>
          <a:lstStyle/>
          <a:p>
            <a:r>
              <a:rPr lang="ja-JP" altLang="en-US" sz="1200" dirty="0">
                <a:solidFill>
                  <a:srgbClr val="FF0000"/>
                </a:solidFill>
                <a:latin typeface="メイリオ" panose="020B0604030504040204" pitchFamily="50" charset="-128"/>
                <a:ea typeface="メイリオ" panose="020B0604030504040204" pitchFamily="50" charset="-128"/>
              </a:rPr>
              <a:t>⑪メジャー欄は、</a:t>
            </a:r>
            <a:endParaRPr lang="en-US" altLang="ja-JP" sz="1200" dirty="0">
              <a:solidFill>
                <a:srgbClr val="FF0000"/>
              </a:solidFill>
              <a:latin typeface="メイリオ" panose="020B0604030504040204" pitchFamily="50" charset="-128"/>
              <a:ea typeface="メイリオ" panose="020B0604030504040204" pitchFamily="50" charset="-128"/>
            </a:endParaRPr>
          </a:p>
          <a:p>
            <a:r>
              <a:rPr lang="ja-JP" altLang="en-US" sz="1200" dirty="0">
                <a:solidFill>
                  <a:srgbClr val="FF0000"/>
                </a:solidFill>
                <a:latin typeface="メイリオ" panose="020B0604030504040204" pitchFamily="50" charset="-128"/>
                <a:ea typeface="メイリオ" panose="020B0604030504040204" pitchFamily="50" charset="-128"/>
              </a:rPr>
              <a:t>　集計値をクリックし</a:t>
            </a:r>
            <a:endParaRPr lang="en-US" altLang="ja-JP" sz="1200" dirty="0">
              <a:solidFill>
                <a:srgbClr val="FF0000"/>
              </a:solidFill>
              <a:latin typeface="メイリオ" panose="020B0604030504040204" pitchFamily="50" charset="-128"/>
              <a:ea typeface="メイリオ" panose="020B0604030504040204" pitchFamily="50" charset="-128"/>
            </a:endParaRPr>
          </a:p>
          <a:p>
            <a:r>
              <a:rPr lang="ja-JP" altLang="en-US" sz="1200" dirty="0">
                <a:solidFill>
                  <a:srgbClr val="FF0000"/>
                </a:solidFill>
                <a:latin typeface="メイリオ" panose="020B0604030504040204" pitchFamily="50" charset="-128"/>
                <a:ea typeface="メイリオ" panose="020B0604030504040204" pitchFamily="50" charset="-128"/>
              </a:rPr>
              <a:t>　以下を選択する</a:t>
            </a:r>
            <a:endParaRPr lang="en-US" altLang="ja-JP" sz="1200" dirty="0">
              <a:solidFill>
                <a:srgbClr val="FF0000"/>
              </a:solidFill>
              <a:latin typeface="メイリオ" panose="020B0604030504040204" pitchFamily="50" charset="-128"/>
              <a:ea typeface="メイリオ" panose="020B0604030504040204" pitchFamily="50" charset="-128"/>
            </a:endParaRPr>
          </a:p>
          <a:p>
            <a:r>
              <a:rPr kumimoji="1" lang="ja-JP" altLang="en-US" sz="1200" dirty="0">
                <a:solidFill>
                  <a:srgbClr val="FF0000"/>
                </a:solidFill>
                <a:latin typeface="メイリオ" panose="020B0604030504040204" pitchFamily="50" charset="-128"/>
                <a:ea typeface="メイリオ" panose="020B0604030504040204" pitchFamily="50" charset="-128"/>
              </a:rPr>
              <a:t>　・借方税込金額</a:t>
            </a:r>
            <a:endParaRPr kumimoji="1" lang="en-US" altLang="ja-JP" sz="1200" dirty="0">
              <a:solidFill>
                <a:srgbClr val="FF0000"/>
              </a:solidFill>
              <a:latin typeface="メイリオ" panose="020B0604030504040204" pitchFamily="50" charset="-128"/>
              <a:ea typeface="メイリオ" panose="020B0604030504040204" pitchFamily="50" charset="-128"/>
            </a:endParaRPr>
          </a:p>
          <a:p>
            <a:r>
              <a:rPr lang="ja-JP" altLang="en-US" sz="1200" dirty="0">
                <a:solidFill>
                  <a:srgbClr val="FF0000"/>
                </a:solidFill>
                <a:latin typeface="メイリオ" panose="020B0604030504040204" pitchFamily="50" charset="-128"/>
                <a:ea typeface="メイリオ" panose="020B0604030504040204" pitchFamily="50" charset="-128"/>
              </a:rPr>
              <a:t>　・貸方税込金額</a:t>
            </a:r>
            <a:endParaRPr kumimoji="1" lang="ja-JP" altLang="en-US" sz="1200" dirty="0">
              <a:solidFill>
                <a:srgbClr val="FF0000"/>
              </a:solidFill>
              <a:latin typeface="メイリオ" panose="020B0604030504040204" pitchFamily="50" charset="-128"/>
              <a:ea typeface="メイリオ" panose="020B0604030504040204" pitchFamily="50" charset="-128"/>
            </a:endParaRPr>
          </a:p>
        </p:txBody>
      </p:sp>
      <p:sp>
        <p:nvSpPr>
          <p:cNvPr id="52" name="正方形/長方形 51"/>
          <p:cNvSpPr/>
          <p:nvPr/>
        </p:nvSpPr>
        <p:spPr>
          <a:xfrm>
            <a:off x="4368731" y="2604060"/>
            <a:ext cx="712589" cy="100720"/>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正方形/長方形 53"/>
          <p:cNvSpPr/>
          <p:nvPr/>
        </p:nvSpPr>
        <p:spPr>
          <a:xfrm>
            <a:off x="942173" y="7130588"/>
            <a:ext cx="288032" cy="69433"/>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正方形/長方形 54"/>
          <p:cNvSpPr/>
          <p:nvPr/>
        </p:nvSpPr>
        <p:spPr>
          <a:xfrm>
            <a:off x="1769901" y="7617469"/>
            <a:ext cx="360040" cy="123770"/>
          </a:xfrm>
          <a:prstGeom prst="rect">
            <a:avLst/>
          </a:prstGeom>
          <a:no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正方形/長方形 55"/>
          <p:cNvSpPr/>
          <p:nvPr/>
        </p:nvSpPr>
        <p:spPr>
          <a:xfrm>
            <a:off x="1528239" y="6969197"/>
            <a:ext cx="225926" cy="109174"/>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7" name="直線矢印コネクタ 56"/>
          <p:cNvCxnSpPr>
            <a:cxnSpLocks/>
          </p:cNvCxnSpPr>
          <p:nvPr/>
        </p:nvCxnSpPr>
        <p:spPr>
          <a:xfrm>
            <a:off x="1262064" y="7257429"/>
            <a:ext cx="489355" cy="35959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8" name="テキスト ボックス 57"/>
          <p:cNvSpPr txBox="1"/>
          <p:nvPr/>
        </p:nvSpPr>
        <p:spPr>
          <a:xfrm>
            <a:off x="2241935" y="7329174"/>
            <a:ext cx="1600481" cy="461665"/>
          </a:xfrm>
          <a:prstGeom prst="rect">
            <a:avLst/>
          </a:prstGeom>
          <a:solidFill>
            <a:schemeClr val="bg1"/>
          </a:solidFill>
        </p:spPr>
        <p:txBody>
          <a:bodyPr wrap="square" rtlCol="0">
            <a:spAutoFit/>
          </a:bodyPr>
          <a:lstStyle/>
          <a:p>
            <a:r>
              <a:rPr lang="ja-JP" altLang="en-US" sz="1200" dirty="0">
                <a:solidFill>
                  <a:srgbClr val="FF0000"/>
                </a:solidFill>
                <a:latin typeface="メイリオ" panose="020B0604030504040204" pitchFamily="50" charset="-128"/>
                <a:ea typeface="メイリオ" panose="020B0604030504040204" pitchFamily="50" charset="-128"/>
              </a:rPr>
              <a:t>金額をクリック後、下矢印ボタンを押す</a:t>
            </a:r>
            <a:endParaRPr kumimoji="1" lang="ja-JP" altLang="en-US" sz="1200" dirty="0">
              <a:solidFill>
                <a:srgbClr val="FF0000"/>
              </a:solidFill>
              <a:latin typeface="メイリオ" panose="020B0604030504040204" pitchFamily="50" charset="-128"/>
              <a:ea typeface="メイリオ" panose="020B0604030504040204" pitchFamily="50" charset="-128"/>
            </a:endParaRPr>
          </a:p>
        </p:txBody>
      </p:sp>
      <p:sp>
        <p:nvSpPr>
          <p:cNvPr id="4" name="正方形/長方形 3">
            <a:extLst>
              <a:ext uri="{FF2B5EF4-FFF2-40B4-BE49-F238E27FC236}">
                <a16:creationId xmlns:a16="http://schemas.microsoft.com/office/drawing/2014/main" id="{7FA6270D-70F9-48C5-DD14-8B0E0258ED88}"/>
              </a:ext>
            </a:extLst>
          </p:cNvPr>
          <p:cNvSpPr/>
          <p:nvPr/>
        </p:nvSpPr>
        <p:spPr>
          <a:xfrm>
            <a:off x="3620358" y="6476051"/>
            <a:ext cx="3200574" cy="830997"/>
          </a:xfrm>
          <a:prstGeom prst="rect">
            <a:avLst/>
          </a:prstGeom>
        </p:spPr>
        <p:txBody>
          <a:bodyPr wrap="square">
            <a:spAutoFit/>
          </a:bodyPr>
          <a:lstStyle/>
          <a:p>
            <a:r>
              <a:rPr lang="en-US" altLang="ja-JP" sz="1200" dirty="0">
                <a:latin typeface="メイリオ" pitchFamily="50" charset="-128"/>
                <a:ea typeface="メイリオ" pitchFamily="50" charset="-128"/>
                <a:cs typeface="メイリオ" pitchFamily="50" charset="-128"/>
              </a:rPr>
              <a:t>12.</a:t>
            </a:r>
            <a:r>
              <a:rPr lang="ja-JP" altLang="en-US" sz="1200" dirty="0">
                <a:latin typeface="メイリオ" pitchFamily="50" charset="-128"/>
                <a:ea typeface="メイリオ" pitchFamily="50" charset="-128"/>
                <a:cs typeface="メイリオ" pitchFamily="50" charset="-128"/>
              </a:rPr>
              <a:t>ピボットレポートで集計後、気になる</a:t>
            </a:r>
            <a:endParaRPr lang="en-US" altLang="ja-JP" sz="1200" dirty="0">
              <a:latin typeface="メイリオ" pitchFamily="50" charset="-128"/>
              <a:ea typeface="メイリオ" pitchFamily="50" charset="-128"/>
              <a:cs typeface="メイリオ" pitchFamily="50" charset="-128"/>
            </a:endParaRPr>
          </a:p>
          <a:p>
            <a:r>
              <a:rPr lang="ja-JP" altLang="en-US" sz="1200" dirty="0">
                <a:latin typeface="メイリオ" pitchFamily="50" charset="-128"/>
                <a:ea typeface="メイリオ" pitchFamily="50" charset="-128"/>
                <a:cs typeface="メイリオ" pitchFamily="50" charset="-128"/>
              </a:rPr>
              <a:t>　  内容があればドリルダウンして起票元</a:t>
            </a:r>
            <a:endParaRPr lang="en-US" altLang="ja-JP" sz="1200" dirty="0">
              <a:latin typeface="メイリオ" pitchFamily="50" charset="-128"/>
              <a:ea typeface="メイリオ" pitchFamily="50" charset="-128"/>
              <a:cs typeface="メイリオ" pitchFamily="50" charset="-128"/>
            </a:endParaRPr>
          </a:p>
          <a:p>
            <a:r>
              <a:rPr lang="ja-JP" altLang="en-US" sz="1200" dirty="0">
                <a:latin typeface="メイリオ" pitchFamily="50" charset="-128"/>
                <a:ea typeface="メイリオ" pitchFamily="50" charset="-128"/>
                <a:cs typeface="メイリオ" pitchFamily="50" charset="-128"/>
              </a:rPr>
              <a:t>　  伝票を確認することが可能です</a:t>
            </a:r>
            <a:endParaRPr lang="en-US" altLang="ja-JP" sz="1200" dirty="0">
              <a:latin typeface="メイリオ" pitchFamily="50" charset="-128"/>
              <a:ea typeface="メイリオ" pitchFamily="50" charset="-128"/>
              <a:cs typeface="メイリオ" pitchFamily="50" charset="-128"/>
            </a:endParaRPr>
          </a:p>
          <a:p>
            <a:r>
              <a:rPr lang="ja-JP" altLang="en-US" sz="1200" dirty="0">
                <a:latin typeface="メイリオ" pitchFamily="50" charset="-128"/>
                <a:ea typeface="メイリオ" pitchFamily="50" charset="-128"/>
                <a:cs typeface="メイリオ" pitchFamily="50" charset="-128"/>
              </a:rPr>
              <a:t>　</a:t>
            </a:r>
            <a:r>
              <a:rPr lang="ja-JP" altLang="en-US" sz="1000" dirty="0">
                <a:solidFill>
                  <a:srgbClr val="00B0F0"/>
                </a:solidFill>
                <a:latin typeface="メイリオ" pitchFamily="50" charset="-128"/>
                <a:ea typeface="メイリオ" pitchFamily="50" charset="-128"/>
                <a:cs typeface="メイリオ" pitchFamily="50" charset="-128"/>
              </a:rPr>
              <a:t>★操作･･･</a:t>
            </a:r>
            <a:r>
              <a:rPr lang="ja-JP" altLang="en-US" sz="1000" dirty="0">
                <a:solidFill>
                  <a:srgbClr val="FF0000"/>
                </a:solidFill>
                <a:latin typeface="メイリオ" pitchFamily="50" charset="-128"/>
                <a:ea typeface="メイリオ" pitchFamily="50" charset="-128"/>
                <a:cs typeface="メイリオ" pitchFamily="50" charset="-128"/>
              </a:rPr>
              <a:t>⑬</a:t>
            </a:r>
            <a:r>
              <a:rPr lang="ja-JP" altLang="en-US" sz="1000" dirty="0">
                <a:solidFill>
                  <a:srgbClr val="00B0F0"/>
                </a:solidFill>
                <a:latin typeface="メイリオ" pitchFamily="50" charset="-128"/>
                <a:ea typeface="メイリオ" pitchFamily="50" charset="-128"/>
                <a:cs typeface="メイリオ" pitchFamily="50" charset="-128"/>
              </a:rPr>
              <a:t>の操作を行い、伝票をダブルクリック　</a:t>
            </a:r>
            <a:endParaRPr lang="en-US" altLang="ja-JP" sz="1000" dirty="0">
              <a:solidFill>
                <a:srgbClr val="00B0F0"/>
              </a:solidFill>
              <a:latin typeface="メイリオ" pitchFamily="50" charset="-128"/>
              <a:ea typeface="メイリオ" pitchFamily="50" charset="-128"/>
              <a:cs typeface="メイリオ" pitchFamily="50" charset="-128"/>
            </a:endParaRPr>
          </a:p>
        </p:txBody>
      </p:sp>
      <p:pic>
        <p:nvPicPr>
          <p:cNvPr id="11" name="図 10">
            <a:extLst>
              <a:ext uri="{FF2B5EF4-FFF2-40B4-BE49-F238E27FC236}">
                <a16:creationId xmlns:a16="http://schemas.microsoft.com/office/drawing/2014/main" id="{AC750DAC-F4F0-F821-CE0E-5A1D9B97671F}"/>
              </a:ext>
            </a:extLst>
          </p:cNvPr>
          <p:cNvPicPr>
            <a:picLocks noChangeAspect="1"/>
          </p:cNvPicPr>
          <p:nvPr/>
        </p:nvPicPr>
        <p:blipFill>
          <a:blip r:embed="rId5"/>
          <a:stretch>
            <a:fillRect/>
          </a:stretch>
        </p:blipFill>
        <p:spPr>
          <a:xfrm>
            <a:off x="3961647" y="7361363"/>
            <a:ext cx="1885950" cy="1015663"/>
          </a:xfrm>
          <a:prstGeom prst="rect">
            <a:avLst/>
          </a:prstGeom>
          <a:ln>
            <a:solidFill>
              <a:schemeClr val="bg1">
                <a:lumMod val="75000"/>
              </a:schemeClr>
            </a:solidFill>
          </a:ln>
        </p:spPr>
      </p:pic>
      <p:sp>
        <p:nvSpPr>
          <p:cNvPr id="12" name="正方形/長方形 11">
            <a:extLst>
              <a:ext uri="{FF2B5EF4-FFF2-40B4-BE49-F238E27FC236}">
                <a16:creationId xmlns:a16="http://schemas.microsoft.com/office/drawing/2014/main" id="{36E08CDE-257A-6D82-9157-29B2387A28F3}"/>
              </a:ext>
            </a:extLst>
          </p:cNvPr>
          <p:cNvSpPr/>
          <p:nvPr/>
        </p:nvSpPr>
        <p:spPr>
          <a:xfrm>
            <a:off x="3970146" y="7779231"/>
            <a:ext cx="1600480" cy="51763"/>
          </a:xfrm>
          <a:prstGeom prst="rect">
            <a:avLst/>
          </a:prstGeom>
          <a:noFill/>
          <a:ln w="127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a:extLst>
              <a:ext uri="{FF2B5EF4-FFF2-40B4-BE49-F238E27FC236}">
                <a16:creationId xmlns:a16="http://schemas.microsoft.com/office/drawing/2014/main" id="{3BC509EF-0293-611B-F88A-3BDF29E38727}"/>
              </a:ext>
            </a:extLst>
          </p:cNvPr>
          <p:cNvPicPr>
            <a:picLocks noChangeAspect="1"/>
          </p:cNvPicPr>
          <p:nvPr/>
        </p:nvPicPr>
        <p:blipFill>
          <a:blip r:embed="rId6"/>
          <a:stretch>
            <a:fillRect/>
          </a:stretch>
        </p:blipFill>
        <p:spPr>
          <a:xfrm>
            <a:off x="5312896" y="7871966"/>
            <a:ext cx="1357496" cy="732482"/>
          </a:xfrm>
          <a:prstGeom prst="rect">
            <a:avLst/>
          </a:prstGeom>
          <a:ln>
            <a:solidFill>
              <a:schemeClr val="bg1">
                <a:lumMod val="75000"/>
              </a:schemeClr>
            </a:solidFill>
          </a:ln>
        </p:spPr>
      </p:pic>
      <p:sp>
        <p:nvSpPr>
          <p:cNvPr id="15" name="矢印: 上向き折線 14">
            <a:extLst>
              <a:ext uri="{FF2B5EF4-FFF2-40B4-BE49-F238E27FC236}">
                <a16:creationId xmlns:a16="http://schemas.microsoft.com/office/drawing/2014/main" id="{7C8A2361-6BE4-B347-89D9-EA34C1DAF7A9}"/>
              </a:ext>
            </a:extLst>
          </p:cNvPr>
          <p:cNvSpPr/>
          <p:nvPr/>
        </p:nvSpPr>
        <p:spPr>
          <a:xfrm rot="5400000">
            <a:off x="5006421" y="7877773"/>
            <a:ext cx="288032" cy="252820"/>
          </a:xfrm>
          <a:prstGeom prst="bentUpArrow">
            <a:avLst>
              <a:gd name="adj1" fmla="val 10946"/>
              <a:gd name="adj2" fmla="val 25000"/>
              <a:gd name="adj3" fmla="val 25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A6002F68-926B-B0E5-13BC-1DC4D4E94268}"/>
              </a:ext>
            </a:extLst>
          </p:cNvPr>
          <p:cNvSpPr/>
          <p:nvPr/>
        </p:nvSpPr>
        <p:spPr>
          <a:xfrm>
            <a:off x="3301020" y="8094191"/>
            <a:ext cx="344790" cy="144016"/>
          </a:xfrm>
          <a:prstGeom prst="rect">
            <a:avLst/>
          </a:prstGeom>
          <a:no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0927EA04-B84E-9B70-19CB-A0F50761BD32}"/>
              </a:ext>
            </a:extLst>
          </p:cNvPr>
          <p:cNvSpPr txBox="1"/>
          <p:nvPr/>
        </p:nvSpPr>
        <p:spPr>
          <a:xfrm>
            <a:off x="1326315" y="8253243"/>
            <a:ext cx="2582485" cy="461665"/>
          </a:xfrm>
          <a:prstGeom prst="rect">
            <a:avLst/>
          </a:prstGeom>
          <a:solidFill>
            <a:schemeClr val="bg1"/>
          </a:solidFill>
        </p:spPr>
        <p:txBody>
          <a:bodyPr wrap="square" rtlCol="0">
            <a:spAutoFit/>
          </a:bodyPr>
          <a:lstStyle/>
          <a:p>
            <a:r>
              <a:rPr kumimoji="1" lang="ja-JP" altLang="en-US" sz="1200" dirty="0">
                <a:solidFill>
                  <a:srgbClr val="FF0000"/>
                </a:solidFill>
                <a:latin typeface="メイリオ" panose="020B0604030504040204" pitchFamily="50" charset="-128"/>
                <a:ea typeface="メイリオ" panose="020B0604030504040204" pitchFamily="50" charset="-128"/>
              </a:rPr>
              <a:t>内容を見たい伝票をクリック後、</a:t>
            </a:r>
            <a:endParaRPr kumimoji="1" lang="en-US" altLang="ja-JP" sz="1200" dirty="0">
              <a:solidFill>
                <a:srgbClr val="FF0000"/>
              </a:solidFill>
              <a:latin typeface="メイリオ" panose="020B0604030504040204" pitchFamily="50" charset="-128"/>
              <a:ea typeface="メイリオ" panose="020B0604030504040204" pitchFamily="50" charset="-128"/>
            </a:endParaRPr>
          </a:p>
          <a:p>
            <a:r>
              <a:rPr kumimoji="1" lang="ja-JP" altLang="en-US" sz="1200" dirty="0">
                <a:solidFill>
                  <a:srgbClr val="FF0000"/>
                </a:solidFill>
                <a:latin typeface="メイリオ" panose="020B0604030504040204" pitchFamily="50" charset="-128"/>
                <a:ea typeface="メイリオ" panose="020B0604030504040204" pitchFamily="50" charset="-128"/>
              </a:rPr>
              <a:t>確認を</a:t>
            </a:r>
            <a:r>
              <a:rPr lang="ja-JP" altLang="en-US" sz="1200" dirty="0">
                <a:solidFill>
                  <a:srgbClr val="FF0000"/>
                </a:solidFill>
                <a:latin typeface="メイリオ" panose="020B0604030504040204" pitchFamily="50" charset="-128"/>
                <a:ea typeface="メイリオ" panose="020B0604030504040204" pitchFamily="50" charset="-128"/>
              </a:rPr>
              <a:t>押下</a:t>
            </a:r>
            <a:endParaRPr kumimoji="1" lang="ja-JP" altLang="en-US" sz="1200" dirty="0">
              <a:solidFill>
                <a:srgbClr val="FF0000"/>
              </a:solidFill>
              <a:latin typeface="メイリオ" panose="020B0604030504040204" pitchFamily="50" charset="-128"/>
              <a:ea typeface="メイリオ" panose="020B0604030504040204" pitchFamily="50" charset="-128"/>
            </a:endParaRPr>
          </a:p>
        </p:txBody>
      </p:sp>
      <p:sp>
        <p:nvSpPr>
          <p:cNvPr id="18" name="テキスト ボックス 17">
            <a:extLst>
              <a:ext uri="{FF2B5EF4-FFF2-40B4-BE49-F238E27FC236}">
                <a16:creationId xmlns:a16="http://schemas.microsoft.com/office/drawing/2014/main" id="{FFB3850A-6C82-91C0-E564-8EEE07D38497}"/>
              </a:ext>
            </a:extLst>
          </p:cNvPr>
          <p:cNvSpPr txBox="1"/>
          <p:nvPr/>
        </p:nvSpPr>
        <p:spPr>
          <a:xfrm>
            <a:off x="1469369" y="7269607"/>
            <a:ext cx="1600481" cy="276999"/>
          </a:xfrm>
          <a:prstGeom prst="rect">
            <a:avLst/>
          </a:prstGeom>
          <a:noFill/>
        </p:spPr>
        <p:txBody>
          <a:bodyPr wrap="square" rtlCol="0">
            <a:spAutoFit/>
          </a:bodyPr>
          <a:lstStyle/>
          <a:p>
            <a:r>
              <a:rPr lang="ja-JP" altLang="en-US" sz="1200" dirty="0">
                <a:solidFill>
                  <a:srgbClr val="FF0000"/>
                </a:solidFill>
                <a:latin typeface="メイリオ" panose="020B0604030504040204" pitchFamily="50" charset="-128"/>
                <a:ea typeface="メイリオ" panose="020B0604030504040204" pitchFamily="50" charset="-128"/>
              </a:rPr>
              <a:t>⑫</a:t>
            </a:r>
            <a:endParaRPr kumimoji="1" lang="ja-JP" altLang="en-US" sz="1200" dirty="0">
              <a:solidFill>
                <a:srgbClr val="FF0000"/>
              </a:solidFill>
              <a:latin typeface="メイリオ" panose="020B0604030504040204" pitchFamily="50" charset="-128"/>
              <a:ea typeface="メイリオ" panose="020B0604030504040204" pitchFamily="50" charset="-128"/>
            </a:endParaRPr>
          </a:p>
        </p:txBody>
      </p:sp>
      <p:sp>
        <p:nvSpPr>
          <p:cNvPr id="19" name="テキスト ボックス 18">
            <a:extLst>
              <a:ext uri="{FF2B5EF4-FFF2-40B4-BE49-F238E27FC236}">
                <a16:creationId xmlns:a16="http://schemas.microsoft.com/office/drawing/2014/main" id="{15E9A124-53F5-F575-C6ED-BBEEEEA6F90C}"/>
              </a:ext>
            </a:extLst>
          </p:cNvPr>
          <p:cNvSpPr txBox="1"/>
          <p:nvPr/>
        </p:nvSpPr>
        <p:spPr>
          <a:xfrm>
            <a:off x="3009484" y="8039082"/>
            <a:ext cx="1600481" cy="276999"/>
          </a:xfrm>
          <a:prstGeom prst="rect">
            <a:avLst/>
          </a:prstGeom>
          <a:noFill/>
        </p:spPr>
        <p:txBody>
          <a:bodyPr wrap="square" rtlCol="0">
            <a:spAutoFit/>
          </a:bodyPr>
          <a:lstStyle/>
          <a:p>
            <a:r>
              <a:rPr lang="ja-JP" altLang="en-US" sz="1200" dirty="0">
                <a:solidFill>
                  <a:srgbClr val="FF0000"/>
                </a:solidFill>
                <a:latin typeface="メイリオ" panose="020B0604030504040204" pitchFamily="50" charset="-128"/>
                <a:ea typeface="メイリオ" panose="020B0604030504040204" pitchFamily="50" charset="-128"/>
              </a:rPr>
              <a:t>⑬</a:t>
            </a:r>
            <a:endParaRPr kumimoji="1" lang="ja-JP" altLang="en-US" sz="1200" dirty="0">
              <a:solidFill>
                <a:srgbClr val="FF0000"/>
              </a:solidFill>
              <a:latin typeface="メイリオ" panose="020B0604030504040204" pitchFamily="50" charset="-128"/>
              <a:ea typeface="メイリオ" panose="020B0604030504040204" pitchFamily="50" charset="-128"/>
            </a:endParaRPr>
          </a:p>
        </p:txBody>
      </p:sp>
      <p:pic>
        <p:nvPicPr>
          <p:cNvPr id="14" name="図 13">
            <a:extLst>
              <a:ext uri="{FF2B5EF4-FFF2-40B4-BE49-F238E27FC236}">
                <a16:creationId xmlns:a16="http://schemas.microsoft.com/office/drawing/2014/main" id="{8C274633-8AC5-337B-4F0D-2BA31972823C}"/>
              </a:ext>
            </a:extLst>
          </p:cNvPr>
          <p:cNvPicPr>
            <a:picLocks/>
          </p:cNvPicPr>
          <p:nvPr/>
        </p:nvPicPr>
        <p:blipFill>
          <a:blip r:embed="rId7"/>
          <a:stretch>
            <a:fillRect/>
          </a:stretch>
        </p:blipFill>
        <p:spPr>
          <a:xfrm>
            <a:off x="4044730" y="7360525"/>
            <a:ext cx="464390" cy="36000"/>
          </a:xfrm>
          <a:prstGeom prst="rect">
            <a:avLst/>
          </a:prstGeom>
        </p:spPr>
      </p:pic>
      <p:pic>
        <p:nvPicPr>
          <p:cNvPr id="20" name="図 19">
            <a:extLst>
              <a:ext uri="{FF2B5EF4-FFF2-40B4-BE49-F238E27FC236}">
                <a16:creationId xmlns:a16="http://schemas.microsoft.com/office/drawing/2014/main" id="{2369B578-96FC-EBAB-4E48-18AC5B1AB7AE}"/>
              </a:ext>
            </a:extLst>
          </p:cNvPr>
          <p:cNvPicPr>
            <a:picLocks/>
          </p:cNvPicPr>
          <p:nvPr/>
        </p:nvPicPr>
        <p:blipFill>
          <a:blip r:embed="rId7"/>
          <a:stretch>
            <a:fillRect/>
          </a:stretch>
        </p:blipFill>
        <p:spPr>
          <a:xfrm>
            <a:off x="5373216" y="7876126"/>
            <a:ext cx="360040" cy="25200"/>
          </a:xfrm>
          <a:prstGeom prst="rect">
            <a:avLst/>
          </a:prstGeom>
        </p:spPr>
      </p:pic>
    </p:spTree>
    <p:extLst>
      <p:ext uri="{BB962C8B-B14F-4D97-AF65-F5344CB8AC3E}">
        <p14:creationId xmlns:p14="http://schemas.microsoft.com/office/powerpoint/2010/main" val="2277232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204A031D-4D00-9662-6F71-53DC69A6EB5C}"/>
              </a:ext>
            </a:extLst>
          </p:cNvPr>
          <p:cNvPicPr>
            <a:picLocks noChangeAspect="1"/>
          </p:cNvPicPr>
          <p:nvPr/>
        </p:nvPicPr>
        <p:blipFill>
          <a:blip r:embed="rId2"/>
          <a:stretch>
            <a:fillRect/>
          </a:stretch>
        </p:blipFill>
        <p:spPr>
          <a:xfrm>
            <a:off x="3463441" y="3752861"/>
            <a:ext cx="2979850" cy="2047529"/>
          </a:xfrm>
          <a:prstGeom prst="rect">
            <a:avLst/>
          </a:prstGeom>
          <a:ln>
            <a:solidFill>
              <a:schemeClr val="bg1">
                <a:lumMod val="75000"/>
              </a:schemeClr>
            </a:solidFill>
          </a:ln>
        </p:spPr>
      </p:pic>
      <p:pic>
        <p:nvPicPr>
          <p:cNvPr id="35" name="図 34">
            <a:extLst>
              <a:ext uri="{FF2B5EF4-FFF2-40B4-BE49-F238E27FC236}">
                <a16:creationId xmlns:a16="http://schemas.microsoft.com/office/drawing/2014/main" id="{2E6ABC44-05B3-A7FF-F39E-9CFE77E4AEFB}"/>
              </a:ext>
            </a:extLst>
          </p:cNvPr>
          <p:cNvPicPr>
            <a:picLocks noChangeAspect="1"/>
          </p:cNvPicPr>
          <p:nvPr/>
        </p:nvPicPr>
        <p:blipFill>
          <a:blip r:embed="rId3"/>
          <a:stretch>
            <a:fillRect/>
          </a:stretch>
        </p:blipFill>
        <p:spPr>
          <a:xfrm>
            <a:off x="316235" y="3759902"/>
            <a:ext cx="2944710" cy="2014699"/>
          </a:xfrm>
          <a:prstGeom prst="rect">
            <a:avLst/>
          </a:prstGeom>
          <a:ln>
            <a:solidFill>
              <a:schemeClr val="bg1">
                <a:lumMod val="75000"/>
              </a:schemeClr>
            </a:solidFill>
          </a:ln>
        </p:spPr>
      </p:pic>
      <p:pic>
        <p:nvPicPr>
          <p:cNvPr id="16" name="図 15">
            <a:extLst>
              <a:ext uri="{FF2B5EF4-FFF2-40B4-BE49-F238E27FC236}">
                <a16:creationId xmlns:a16="http://schemas.microsoft.com/office/drawing/2014/main" id="{5849EC9B-C131-392C-647C-09DE40E7F82F}"/>
              </a:ext>
            </a:extLst>
          </p:cNvPr>
          <p:cNvPicPr>
            <a:picLocks noChangeAspect="1"/>
          </p:cNvPicPr>
          <p:nvPr/>
        </p:nvPicPr>
        <p:blipFill>
          <a:blip r:embed="rId4"/>
          <a:stretch>
            <a:fillRect/>
          </a:stretch>
        </p:blipFill>
        <p:spPr>
          <a:xfrm>
            <a:off x="3429000" y="1429281"/>
            <a:ext cx="3036413" cy="2070740"/>
          </a:xfrm>
          <a:prstGeom prst="rect">
            <a:avLst/>
          </a:prstGeom>
          <a:ln>
            <a:solidFill>
              <a:schemeClr val="bg1">
                <a:lumMod val="75000"/>
              </a:schemeClr>
            </a:solidFill>
          </a:ln>
        </p:spPr>
      </p:pic>
      <p:sp>
        <p:nvSpPr>
          <p:cNvPr id="2" name="スライド番号プレースホルダ 1"/>
          <p:cNvSpPr>
            <a:spLocks noGrp="1"/>
          </p:cNvSpPr>
          <p:nvPr>
            <p:ph type="sldNum" sz="quarter" idx="12"/>
          </p:nvPr>
        </p:nvSpPr>
        <p:spPr/>
        <p:txBody>
          <a:bodyPr/>
          <a:lstStyle/>
          <a:p>
            <a:fld id="{6B65D81E-1C54-4341-B02B-FCAEC532A474}" type="slidenum">
              <a:rPr kumimoji="1" lang="ja-JP" altLang="en-US" smtClean="0"/>
              <a:pPr/>
              <a:t>11</a:t>
            </a:fld>
            <a:endParaRPr kumimoji="1" lang="ja-JP" altLang="en-US" dirty="0"/>
          </a:p>
        </p:txBody>
      </p:sp>
      <p:sp>
        <p:nvSpPr>
          <p:cNvPr id="3" name="正方形/長方形 2"/>
          <p:cNvSpPr/>
          <p:nvPr/>
        </p:nvSpPr>
        <p:spPr>
          <a:xfrm>
            <a:off x="116632" y="611560"/>
            <a:ext cx="6624736" cy="3600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a:latin typeface="メイリオ" pitchFamily="50" charset="-128"/>
                <a:ea typeface="メイリオ" pitchFamily="50" charset="-128"/>
                <a:cs typeface="メイリオ" pitchFamily="50" charset="-128"/>
              </a:rPr>
              <a:t>伝票照会　→　</a:t>
            </a:r>
            <a:r>
              <a:rPr lang="ja-JP" altLang="en-US" sz="1600" b="1" dirty="0">
                <a:solidFill>
                  <a:schemeClr val="bg1"/>
                </a:solidFill>
                <a:latin typeface="メイリオ" pitchFamily="50" charset="-128"/>
                <a:ea typeface="メイリオ" pitchFamily="50" charset="-128"/>
                <a:cs typeface="メイリオ" pitchFamily="50" charset="-128"/>
              </a:rPr>
              <a:t>仕訳伝票照会</a:t>
            </a:r>
            <a:endParaRPr kumimoji="1" lang="ja-JP" altLang="en-US" sz="1600" b="1" dirty="0">
              <a:solidFill>
                <a:schemeClr val="bg1"/>
              </a:solidFill>
              <a:latin typeface="メイリオ" pitchFamily="50" charset="-128"/>
              <a:ea typeface="メイリオ" pitchFamily="50" charset="-128"/>
              <a:cs typeface="メイリオ" pitchFamily="50" charset="-128"/>
            </a:endParaRPr>
          </a:p>
        </p:txBody>
      </p:sp>
      <p:sp>
        <p:nvSpPr>
          <p:cNvPr id="6" name="角丸四角形 5"/>
          <p:cNvSpPr/>
          <p:nvPr/>
        </p:nvSpPr>
        <p:spPr>
          <a:xfrm>
            <a:off x="222610" y="5948346"/>
            <a:ext cx="1872208" cy="36004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atin typeface="メイリオ" pitchFamily="50" charset="-128"/>
                <a:ea typeface="メイリオ" pitchFamily="50" charset="-128"/>
                <a:cs typeface="メイリオ" pitchFamily="50" charset="-128"/>
              </a:rPr>
              <a:t>説明シナリオ</a:t>
            </a:r>
          </a:p>
        </p:txBody>
      </p:sp>
      <p:sp>
        <p:nvSpPr>
          <p:cNvPr id="22" name="テキスト ボックス 21"/>
          <p:cNvSpPr txBox="1"/>
          <p:nvPr/>
        </p:nvSpPr>
        <p:spPr>
          <a:xfrm>
            <a:off x="116632" y="6372200"/>
            <a:ext cx="6658524" cy="2277547"/>
          </a:xfrm>
          <a:prstGeom prst="rect">
            <a:avLst/>
          </a:prstGeom>
          <a:noFill/>
        </p:spPr>
        <p:txBody>
          <a:bodyPr wrap="square" rtlCol="0">
            <a:spAutoFit/>
          </a:bodyPr>
          <a:lstStyle/>
          <a:p>
            <a:r>
              <a:rPr lang="en-US" altLang="ja-JP" sz="1200" dirty="0">
                <a:latin typeface="メイリオ" pitchFamily="50" charset="-128"/>
                <a:ea typeface="メイリオ" pitchFamily="50" charset="-128"/>
                <a:cs typeface="メイリオ" pitchFamily="50" charset="-128"/>
              </a:rPr>
              <a:t>13.ReportPlus</a:t>
            </a:r>
            <a:r>
              <a:rPr lang="ja-JP" altLang="en-US" sz="1200" dirty="0">
                <a:latin typeface="メイリオ" pitchFamily="50" charset="-128"/>
                <a:ea typeface="メイリオ" pitchFamily="50" charset="-128"/>
                <a:cs typeface="メイリオ" pitchFamily="50" charset="-128"/>
              </a:rPr>
              <a:t>では、会計情報を様々な形式で集計・分析することが可能です</a:t>
            </a:r>
            <a:endParaRPr lang="en-US" altLang="ja-JP" sz="1200" dirty="0">
              <a:latin typeface="メイリオ" pitchFamily="50" charset="-128"/>
              <a:ea typeface="メイリオ" pitchFamily="50" charset="-128"/>
              <a:cs typeface="メイリオ" pitchFamily="50" charset="-128"/>
            </a:endParaRPr>
          </a:p>
          <a:p>
            <a:r>
              <a:rPr lang="ja-JP" altLang="en-US" sz="1200" dirty="0">
                <a:latin typeface="メイリオ" pitchFamily="50" charset="-128"/>
                <a:ea typeface="メイリオ" pitchFamily="50" charset="-128"/>
                <a:cs typeface="メイリオ" pitchFamily="50" charset="-128"/>
              </a:rPr>
              <a:t>  　実際に作成していきます。例えば、ラベルに部門名称、値に貸方税込金額を配置します</a:t>
            </a:r>
            <a:endParaRPr lang="en-US" altLang="ja-JP" sz="1200" dirty="0">
              <a:latin typeface="メイリオ" pitchFamily="50" charset="-128"/>
              <a:ea typeface="メイリオ" pitchFamily="50" charset="-128"/>
              <a:cs typeface="メイリオ" pitchFamily="50" charset="-128"/>
            </a:endParaRPr>
          </a:p>
          <a:p>
            <a:r>
              <a:rPr kumimoji="1" lang="ja-JP" altLang="en-US" sz="1400" dirty="0">
                <a:latin typeface="メイリオ" pitchFamily="50" charset="-128"/>
                <a:ea typeface="メイリオ" pitchFamily="50" charset="-128"/>
                <a:cs typeface="メイリオ" pitchFamily="50" charset="-128"/>
              </a:rPr>
              <a:t>　　</a:t>
            </a:r>
            <a:r>
              <a:rPr kumimoji="1" lang="ja-JP" altLang="en-US" sz="1000" dirty="0">
                <a:solidFill>
                  <a:srgbClr val="00B0F0"/>
                </a:solidFill>
                <a:latin typeface="メイリオ" pitchFamily="50" charset="-128"/>
                <a:ea typeface="メイリオ" pitchFamily="50" charset="-128"/>
                <a:cs typeface="メイリオ" pitchFamily="50" charset="-128"/>
              </a:rPr>
              <a:t>★</a:t>
            </a:r>
            <a:r>
              <a:rPr lang="ja-JP" altLang="en-US" sz="1000" dirty="0">
                <a:solidFill>
                  <a:srgbClr val="00B0F0"/>
                </a:solidFill>
                <a:latin typeface="メイリオ" pitchFamily="50" charset="-128"/>
                <a:ea typeface="メイリオ" pitchFamily="50" charset="-128"/>
                <a:cs typeface="メイリオ" pitchFamily="50" charset="-128"/>
              </a:rPr>
              <a:t>操作･･･</a:t>
            </a:r>
            <a:r>
              <a:rPr lang="ja-JP" altLang="en-US" sz="1000" dirty="0">
                <a:solidFill>
                  <a:srgbClr val="FF0000"/>
                </a:solidFill>
                <a:latin typeface="メイリオ" pitchFamily="50" charset="-128"/>
                <a:ea typeface="メイリオ" pitchFamily="50" charset="-128"/>
                <a:cs typeface="メイリオ" pitchFamily="50" charset="-128"/>
              </a:rPr>
              <a:t>⑭</a:t>
            </a:r>
            <a:r>
              <a:rPr lang="ja-JP" altLang="en-US" sz="1000" dirty="0">
                <a:solidFill>
                  <a:srgbClr val="00B0F0"/>
                </a:solidFill>
                <a:latin typeface="メイリオ" pitchFamily="50" charset="-128"/>
                <a:ea typeface="メイリオ" pitchFamily="50" charset="-128"/>
                <a:cs typeface="メイリオ" pitchFamily="50" charset="-128"/>
              </a:rPr>
              <a:t>右クリック後に</a:t>
            </a:r>
            <a:r>
              <a:rPr lang="en-US" altLang="ja-JP" sz="1000" dirty="0" err="1">
                <a:solidFill>
                  <a:srgbClr val="00B0F0"/>
                </a:solidFill>
                <a:latin typeface="メイリオ" pitchFamily="50" charset="-128"/>
                <a:ea typeface="メイリオ" pitchFamily="50" charset="-128"/>
                <a:cs typeface="メイリオ" pitchFamily="50" charset="-128"/>
              </a:rPr>
              <a:t>ReportPlus</a:t>
            </a:r>
            <a:r>
              <a:rPr lang="ja-JP" altLang="en-US" sz="1000" dirty="0">
                <a:solidFill>
                  <a:srgbClr val="00B0F0"/>
                </a:solidFill>
                <a:latin typeface="メイリオ" pitchFamily="50" charset="-128"/>
                <a:ea typeface="メイリオ" pitchFamily="50" charset="-128"/>
                <a:cs typeface="メイリオ" pitchFamily="50" charset="-128"/>
              </a:rPr>
              <a:t>を押下する。フィールド一覧をスクロールし、</a:t>
            </a:r>
            <a:endParaRPr lang="en-US" altLang="ja-JP" sz="1000" dirty="0">
              <a:solidFill>
                <a:srgbClr val="00B0F0"/>
              </a:solidFill>
              <a:latin typeface="メイリオ" pitchFamily="50" charset="-128"/>
              <a:ea typeface="メイリオ" pitchFamily="50" charset="-128"/>
              <a:cs typeface="メイリオ" pitchFamily="50" charset="-128"/>
            </a:endParaRPr>
          </a:p>
          <a:p>
            <a:r>
              <a:rPr lang="ja-JP" altLang="en-US" sz="1000" dirty="0">
                <a:solidFill>
                  <a:srgbClr val="00B0F0"/>
                </a:solidFill>
                <a:latin typeface="メイリオ" pitchFamily="50" charset="-128"/>
                <a:ea typeface="メイリオ" pitchFamily="50" charset="-128"/>
                <a:cs typeface="メイリオ" pitchFamily="50" charset="-128"/>
              </a:rPr>
              <a:t>　　　　　　　 </a:t>
            </a:r>
            <a:r>
              <a:rPr lang="ja-JP" altLang="en-US" sz="1000" dirty="0">
                <a:solidFill>
                  <a:srgbClr val="FF0000"/>
                </a:solidFill>
                <a:latin typeface="メイリオ" pitchFamily="50" charset="-128"/>
                <a:ea typeface="メイリオ" pitchFamily="50" charset="-128"/>
                <a:cs typeface="メイリオ" pitchFamily="50" charset="-128"/>
              </a:rPr>
              <a:t>⑮</a:t>
            </a:r>
            <a:r>
              <a:rPr lang="ja-JP" altLang="en-US" sz="1000" dirty="0">
                <a:solidFill>
                  <a:srgbClr val="00B0F0"/>
                </a:solidFill>
                <a:latin typeface="メイリオ" pitchFamily="50" charset="-128"/>
                <a:ea typeface="メイリオ" pitchFamily="50" charset="-128"/>
                <a:cs typeface="メイリオ" pitchFamily="50" charset="-128"/>
              </a:rPr>
              <a:t>の操作をおこなう</a:t>
            </a:r>
            <a:r>
              <a:rPr lang="en-US" altLang="ja-JP" sz="1000" dirty="0">
                <a:solidFill>
                  <a:srgbClr val="00B0F0"/>
                </a:solidFill>
                <a:latin typeface="メイリオ" pitchFamily="50" charset="-128"/>
                <a:ea typeface="メイリオ" pitchFamily="50" charset="-128"/>
                <a:cs typeface="メイリオ" pitchFamily="50" charset="-128"/>
              </a:rPr>
              <a:t>(</a:t>
            </a:r>
            <a:r>
              <a:rPr lang="ja-JP" altLang="en-US" sz="1000" dirty="0">
                <a:solidFill>
                  <a:srgbClr val="00B0F0"/>
                </a:solidFill>
                <a:latin typeface="メイリオ" pitchFamily="50" charset="-128"/>
                <a:ea typeface="メイリオ" pitchFamily="50" charset="-128"/>
                <a:cs typeface="メイリオ" pitchFamily="50" charset="-128"/>
              </a:rPr>
              <a:t>ラベル：部門名称、値：貸方税込金額</a:t>
            </a:r>
            <a:r>
              <a:rPr lang="en-US" altLang="ja-JP" sz="1000" dirty="0">
                <a:solidFill>
                  <a:srgbClr val="00B0F0"/>
                </a:solidFill>
                <a:latin typeface="メイリオ" pitchFamily="50" charset="-128"/>
                <a:ea typeface="メイリオ" pitchFamily="50" charset="-128"/>
                <a:cs typeface="メイリオ" pitchFamily="50" charset="-128"/>
              </a:rPr>
              <a:t>)</a:t>
            </a:r>
          </a:p>
          <a:p>
            <a:r>
              <a:rPr lang="en-US" altLang="ja-JP" sz="1200" dirty="0">
                <a:latin typeface="メイリオ" pitchFamily="50" charset="-128"/>
                <a:ea typeface="メイリオ" pitchFamily="50" charset="-128"/>
                <a:cs typeface="メイリオ" pitchFamily="50" charset="-128"/>
              </a:rPr>
              <a:t>14.</a:t>
            </a:r>
            <a:r>
              <a:rPr lang="ja-JP" altLang="en-US" sz="1200" dirty="0">
                <a:latin typeface="メイリオ" pitchFamily="50" charset="-128"/>
                <a:ea typeface="メイリオ" pitchFamily="50" charset="-128"/>
                <a:cs typeface="メイリオ" pitchFamily="50" charset="-128"/>
              </a:rPr>
              <a:t>項目をドラッグアンドドロップしただけでグラフを作成することができました</a:t>
            </a:r>
            <a:endParaRPr lang="en-US" altLang="ja-JP" sz="1200" dirty="0">
              <a:latin typeface="メイリオ" pitchFamily="50" charset="-128"/>
              <a:ea typeface="メイリオ" pitchFamily="50" charset="-128"/>
              <a:cs typeface="メイリオ" pitchFamily="50" charset="-128"/>
            </a:endParaRPr>
          </a:p>
          <a:p>
            <a:r>
              <a:rPr lang="en-US" altLang="ja-JP" sz="1200" dirty="0">
                <a:latin typeface="メイリオ" pitchFamily="50" charset="-128"/>
                <a:ea typeface="メイリオ" pitchFamily="50" charset="-128"/>
                <a:cs typeface="メイリオ" pitchFamily="50" charset="-128"/>
              </a:rPr>
              <a:t>     </a:t>
            </a:r>
            <a:r>
              <a:rPr lang="ja-JP" altLang="en-US" sz="1200" dirty="0">
                <a:latin typeface="メイリオ" pitchFamily="50" charset="-128"/>
                <a:ea typeface="メイリオ" pitchFamily="50" charset="-128"/>
                <a:cs typeface="メイリオ" pitchFamily="50" charset="-128"/>
              </a:rPr>
              <a:t>縦棒グラフだけでなく約</a:t>
            </a:r>
            <a:r>
              <a:rPr lang="en-US" altLang="ja-JP" sz="1200" dirty="0">
                <a:latin typeface="メイリオ" pitchFamily="50" charset="-128"/>
                <a:ea typeface="メイリオ" pitchFamily="50" charset="-128"/>
                <a:cs typeface="メイリオ" pitchFamily="50" charset="-128"/>
              </a:rPr>
              <a:t>30</a:t>
            </a:r>
            <a:r>
              <a:rPr lang="ja-JP" altLang="en-US" sz="1200" dirty="0">
                <a:latin typeface="メイリオ" pitchFamily="50" charset="-128"/>
                <a:ea typeface="メイリオ" pitchFamily="50" charset="-128"/>
                <a:cs typeface="メイリオ" pitchFamily="50" charset="-128"/>
              </a:rPr>
              <a:t>種類の表示形式をご用意しておりますので、ニーズに合わせた</a:t>
            </a:r>
            <a:endParaRPr lang="en-US" altLang="ja-JP" sz="1200" dirty="0">
              <a:latin typeface="メイリオ" pitchFamily="50" charset="-128"/>
              <a:ea typeface="メイリオ" pitchFamily="50" charset="-128"/>
              <a:cs typeface="メイリオ" pitchFamily="50" charset="-128"/>
            </a:endParaRPr>
          </a:p>
          <a:p>
            <a:r>
              <a:rPr lang="ja-JP" altLang="en-US" sz="1200" dirty="0">
                <a:latin typeface="メイリオ" pitchFamily="50" charset="-128"/>
                <a:ea typeface="メイリオ" pitchFamily="50" charset="-128"/>
                <a:cs typeface="メイリオ" pitchFamily="50" charset="-128"/>
              </a:rPr>
              <a:t>　  形式で会計の数字を分析することが可能です</a:t>
            </a:r>
            <a:endParaRPr lang="en-US" altLang="ja-JP" sz="1200" dirty="0">
              <a:latin typeface="メイリオ" pitchFamily="50" charset="-128"/>
              <a:ea typeface="メイリオ" pitchFamily="50" charset="-128"/>
              <a:cs typeface="メイリオ" pitchFamily="50" charset="-128"/>
            </a:endParaRPr>
          </a:p>
          <a:p>
            <a:r>
              <a:rPr lang="ja-JP" altLang="en-US" sz="1200" dirty="0">
                <a:latin typeface="メイリオ" pitchFamily="50" charset="-128"/>
                <a:ea typeface="メイリオ" pitchFamily="50" charset="-128"/>
                <a:cs typeface="メイリオ" pitchFamily="50" charset="-128"/>
              </a:rPr>
              <a:t>　　 </a:t>
            </a:r>
            <a:r>
              <a:rPr lang="ja-JP" altLang="en-US" sz="1000" dirty="0">
                <a:solidFill>
                  <a:srgbClr val="00B0F0"/>
                </a:solidFill>
                <a:latin typeface="メイリオ" pitchFamily="50" charset="-128"/>
                <a:ea typeface="メイリオ" pitchFamily="50" charset="-128"/>
                <a:cs typeface="メイリオ" pitchFamily="50" charset="-128"/>
              </a:rPr>
              <a:t>★操作･･･</a:t>
            </a:r>
            <a:r>
              <a:rPr lang="ja-JP" altLang="en-US" sz="1000" dirty="0">
                <a:solidFill>
                  <a:srgbClr val="FF0000"/>
                </a:solidFill>
                <a:latin typeface="メイリオ" pitchFamily="50" charset="-128"/>
                <a:ea typeface="メイリオ" pitchFamily="50" charset="-128"/>
                <a:cs typeface="メイリオ" pitchFamily="50" charset="-128"/>
              </a:rPr>
              <a:t>⑯</a:t>
            </a:r>
            <a:r>
              <a:rPr lang="ja-JP" altLang="en-US" sz="1000" dirty="0">
                <a:solidFill>
                  <a:srgbClr val="00B0F0"/>
                </a:solidFill>
                <a:latin typeface="メイリオ" pitchFamily="50" charset="-128"/>
                <a:ea typeface="メイリオ" pitchFamily="50" charset="-128"/>
                <a:cs typeface="メイリオ" pitchFamily="50" charset="-128"/>
              </a:rPr>
              <a:t>柱状をクリック。適当な形式を選択し、様々な形で表示する</a:t>
            </a:r>
            <a:endParaRPr lang="en-US" altLang="ja-JP" sz="1000" dirty="0">
              <a:solidFill>
                <a:srgbClr val="00B0F0"/>
              </a:solidFill>
              <a:latin typeface="メイリオ" pitchFamily="50" charset="-128"/>
              <a:ea typeface="メイリオ" pitchFamily="50" charset="-128"/>
              <a:cs typeface="メイリオ" pitchFamily="50" charset="-128"/>
            </a:endParaRPr>
          </a:p>
          <a:p>
            <a:r>
              <a:rPr lang="ja-JP" altLang="en-US" sz="1000" dirty="0">
                <a:solidFill>
                  <a:srgbClr val="00B0F0"/>
                </a:solidFill>
                <a:latin typeface="メイリオ" pitchFamily="50" charset="-128"/>
                <a:ea typeface="メイリオ" pitchFamily="50" charset="-128"/>
                <a:cs typeface="メイリオ" pitchFamily="50" charset="-128"/>
              </a:rPr>
              <a:t>　　　　　　　 その後、</a:t>
            </a:r>
            <a:r>
              <a:rPr lang="ja-JP" altLang="en-US" sz="1000" dirty="0">
                <a:solidFill>
                  <a:srgbClr val="FF0000"/>
                </a:solidFill>
                <a:latin typeface="メイリオ" pitchFamily="50" charset="-128"/>
                <a:ea typeface="メイリオ" pitchFamily="50" charset="-128"/>
                <a:cs typeface="メイリオ" pitchFamily="50" charset="-128"/>
              </a:rPr>
              <a:t>⑰</a:t>
            </a:r>
            <a:r>
              <a:rPr lang="ja-JP" altLang="en-US" sz="1000" dirty="0">
                <a:solidFill>
                  <a:srgbClr val="00B0F0"/>
                </a:solidFill>
                <a:latin typeface="メイリオ" pitchFamily="50" charset="-128"/>
                <a:ea typeface="メイリオ" pitchFamily="50" charset="-128"/>
                <a:cs typeface="メイリオ" pitchFamily="50" charset="-128"/>
              </a:rPr>
              <a:t>チェックマークをクリックし、編集したものを保存する</a:t>
            </a:r>
            <a:endParaRPr lang="en-US" altLang="ja-JP" sz="1000" dirty="0">
              <a:solidFill>
                <a:srgbClr val="00B0F0"/>
              </a:solidFill>
              <a:latin typeface="メイリオ" pitchFamily="50" charset="-128"/>
              <a:ea typeface="メイリオ" pitchFamily="50" charset="-128"/>
              <a:cs typeface="メイリオ" pitchFamily="50" charset="-128"/>
            </a:endParaRPr>
          </a:p>
          <a:p>
            <a:r>
              <a:rPr lang="en-US" altLang="ja-JP" sz="1200" dirty="0">
                <a:latin typeface="メイリオ" pitchFamily="50" charset="-128"/>
                <a:ea typeface="メイリオ" pitchFamily="50" charset="-128"/>
                <a:cs typeface="メイリオ" pitchFamily="50" charset="-128"/>
              </a:rPr>
              <a:t>15.</a:t>
            </a:r>
            <a:r>
              <a:rPr lang="ja-JP" altLang="en-US" sz="1200" dirty="0">
                <a:latin typeface="メイリオ" pitchFamily="50" charset="-128"/>
                <a:ea typeface="メイリオ" pitchFamily="50" charset="-128"/>
                <a:cs typeface="メイリオ" pitchFamily="50" charset="-128"/>
              </a:rPr>
              <a:t>作成したグラフはテンプレートとして保存されます。いつでも同じ形式で確認が可能です</a:t>
            </a:r>
            <a:endParaRPr lang="en-US" altLang="ja-JP" sz="1200" dirty="0">
              <a:latin typeface="メイリオ" pitchFamily="50" charset="-128"/>
              <a:ea typeface="メイリオ" pitchFamily="50" charset="-128"/>
              <a:cs typeface="メイリオ" pitchFamily="50" charset="-128"/>
            </a:endParaRPr>
          </a:p>
          <a:p>
            <a:r>
              <a:rPr lang="ja-JP" altLang="en-US" sz="1200" dirty="0">
                <a:latin typeface="メイリオ" pitchFamily="50" charset="-128"/>
                <a:ea typeface="メイリオ" pitchFamily="50" charset="-128"/>
                <a:cs typeface="メイリオ" pitchFamily="50" charset="-128"/>
              </a:rPr>
              <a:t>　  また、画像にエクスポートすることもできるので、社内への展開も容易です</a:t>
            </a:r>
            <a:endParaRPr lang="en-US" altLang="ja-JP" sz="1200" dirty="0">
              <a:latin typeface="メイリオ" pitchFamily="50" charset="-128"/>
              <a:ea typeface="メイリオ" pitchFamily="50" charset="-128"/>
              <a:cs typeface="メイリオ" pitchFamily="50" charset="-128"/>
            </a:endParaRPr>
          </a:p>
          <a:p>
            <a:r>
              <a:rPr lang="ja-JP" altLang="en-US" sz="1200" dirty="0">
                <a:latin typeface="メイリオ" pitchFamily="50" charset="-128"/>
                <a:ea typeface="メイリオ" pitchFamily="50" charset="-128"/>
                <a:cs typeface="メイリオ" pitchFamily="50" charset="-128"/>
              </a:rPr>
              <a:t>　　 </a:t>
            </a:r>
            <a:r>
              <a:rPr lang="ja-JP" altLang="en-US" sz="1000" dirty="0">
                <a:solidFill>
                  <a:srgbClr val="00B0F0"/>
                </a:solidFill>
                <a:latin typeface="メイリオ" pitchFamily="50" charset="-128"/>
                <a:ea typeface="メイリオ" pitchFamily="50" charset="-128"/>
                <a:cs typeface="メイリオ" pitchFamily="50" charset="-128"/>
              </a:rPr>
              <a:t>★操作･･･</a:t>
            </a:r>
            <a:r>
              <a:rPr lang="ja-JP" altLang="en-US" sz="1000" dirty="0">
                <a:solidFill>
                  <a:srgbClr val="FF0000"/>
                </a:solidFill>
                <a:latin typeface="メイリオ" pitchFamily="50" charset="-128"/>
                <a:ea typeface="メイリオ" pitchFamily="50" charset="-128"/>
                <a:cs typeface="メイリオ" pitchFamily="50" charset="-128"/>
              </a:rPr>
              <a:t>⑱</a:t>
            </a:r>
            <a:r>
              <a:rPr lang="ja-JP" altLang="en-US" sz="1000" dirty="0">
                <a:solidFill>
                  <a:srgbClr val="00B0F0"/>
                </a:solidFill>
                <a:latin typeface="メイリオ" pitchFamily="50" charset="-128"/>
                <a:ea typeface="メイリオ" pitchFamily="50" charset="-128"/>
                <a:cs typeface="メイリオ" pitchFamily="50" charset="-128"/>
              </a:rPr>
              <a:t>右から</a:t>
            </a:r>
            <a:r>
              <a:rPr lang="en-US" altLang="ja-JP" sz="1000" dirty="0">
                <a:solidFill>
                  <a:srgbClr val="00B0F0"/>
                </a:solidFill>
                <a:latin typeface="メイリオ" pitchFamily="50" charset="-128"/>
                <a:ea typeface="メイリオ" pitchFamily="50" charset="-128"/>
                <a:cs typeface="メイリオ" pitchFamily="50" charset="-128"/>
              </a:rPr>
              <a:t>2</a:t>
            </a:r>
            <a:r>
              <a:rPr lang="ja-JP" altLang="en-US" sz="1000" dirty="0">
                <a:solidFill>
                  <a:srgbClr val="00B0F0"/>
                </a:solidFill>
                <a:latin typeface="メイリオ" pitchFamily="50" charset="-128"/>
                <a:ea typeface="メイリオ" pitchFamily="50" charset="-128"/>
                <a:cs typeface="メイリオ" pitchFamily="50" charset="-128"/>
              </a:rPr>
              <a:t>つ目の点々をクリックする。その後</a:t>
            </a:r>
            <a:r>
              <a:rPr lang="ja-JP" altLang="en-US" sz="1000" dirty="0">
                <a:solidFill>
                  <a:srgbClr val="FF0000"/>
                </a:solidFill>
                <a:latin typeface="メイリオ" pitchFamily="50" charset="-128"/>
                <a:ea typeface="メイリオ" pitchFamily="50" charset="-128"/>
                <a:cs typeface="メイリオ" pitchFamily="50" charset="-128"/>
              </a:rPr>
              <a:t>⑲</a:t>
            </a:r>
            <a:r>
              <a:rPr lang="ja-JP" altLang="en-US" sz="1000" dirty="0">
                <a:solidFill>
                  <a:srgbClr val="00B0F0"/>
                </a:solidFill>
                <a:latin typeface="メイリオ" pitchFamily="50" charset="-128"/>
                <a:ea typeface="メイリオ" pitchFamily="50" charset="-128"/>
                <a:cs typeface="メイリオ" pitchFamily="50" charset="-128"/>
              </a:rPr>
              <a:t>エクスポートをクリック</a:t>
            </a:r>
            <a:endParaRPr lang="en-US" altLang="ja-JP" sz="1000" dirty="0">
              <a:solidFill>
                <a:srgbClr val="00B0F0"/>
              </a:solidFill>
              <a:latin typeface="メイリオ" pitchFamily="50" charset="-128"/>
              <a:ea typeface="メイリオ" pitchFamily="50" charset="-128"/>
              <a:cs typeface="メイリオ" pitchFamily="50" charset="-128"/>
            </a:endParaRPr>
          </a:p>
        </p:txBody>
      </p:sp>
      <p:sp>
        <p:nvSpPr>
          <p:cNvPr id="9" name="テキスト ボックス 8"/>
          <p:cNvSpPr txBox="1"/>
          <p:nvPr/>
        </p:nvSpPr>
        <p:spPr>
          <a:xfrm>
            <a:off x="132656" y="1093005"/>
            <a:ext cx="2407545" cy="276999"/>
          </a:xfrm>
          <a:prstGeom prst="rect">
            <a:avLst/>
          </a:prstGeom>
          <a:noFill/>
        </p:spPr>
        <p:txBody>
          <a:bodyPr wrap="square" rtlCol="0">
            <a:spAutoFit/>
          </a:bodyPr>
          <a:lstStyle/>
          <a:p>
            <a:r>
              <a:rPr lang="en-US" altLang="ja-JP" sz="1200" dirty="0" err="1">
                <a:latin typeface="メイリオ" panose="020B0604030504040204" pitchFamily="50" charset="-128"/>
                <a:ea typeface="メイリオ" panose="020B0604030504040204" pitchFamily="50" charset="-128"/>
              </a:rPr>
              <a:t>ReportPlus</a:t>
            </a:r>
            <a:endParaRPr lang="en-US" altLang="ja-JP" sz="1200" dirty="0">
              <a:latin typeface="メイリオ" panose="020B0604030504040204" pitchFamily="50" charset="-128"/>
              <a:ea typeface="メイリオ" panose="020B0604030504040204" pitchFamily="50" charset="-128"/>
            </a:endParaRPr>
          </a:p>
        </p:txBody>
      </p:sp>
      <p:sp>
        <p:nvSpPr>
          <p:cNvPr id="10" name="テキスト ボックス 9"/>
          <p:cNvSpPr txBox="1"/>
          <p:nvPr/>
        </p:nvSpPr>
        <p:spPr>
          <a:xfrm>
            <a:off x="2144115" y="5940152"/>
            <a:ext cx="1008112" cy="400110"/>
          </a:xfrm>
          <a:prstGeom prst="rect">
            <a:avLst/>
          </a:prstGeom>
          <a:noFill/>
        </p:spPr>
        <p:txBody>
          <a:bodyPr wrap="square" rtlCol="0">
            <a:spAutoFit/>
          </a:bodyPr>
          <a:lstStyle/>
          <a:p>
            <a:r>
              <a:rPr kumimoji="1" lang="en-US" altLang="ja-JP" sz="2000" b="1" dirty="0">
                <a:solidFill>
                  <a:srgbClr val="00B0F0"/>
                </a:solidFill>
                <a:latin typeface="メイリオ" pitchFamily="50" charset="-128"/>
                <a:ea typeface="メイリオ" pitchFamily="50" charset="-128"/>
                <a:cs typeface="メイリオ" pitchFamily="50" charset="-128"/>
              </a:rPr>
              <a:t>4/4</a:t>
            </a:r>
            <a:endParaRPr kumimoji="1" lang="ja-JP" altLang="en-US" sz="2000" b="1" dirty="0">
              <a:solidFill>
                <a:srgbClr val="00B0F0"/>
              </a:solidFill>
              <a:latin typeface="メイリオ" pitchFamily="50" charset="-128"/>
              <a:ea typeface="メイリオ" pitchFamily="50" charset="-128"/>
              <a:cs typeface="メイリオ" pitchFamily="50" charset="-128"/>
            </a:endParaRPr>
          </a:p>
        </p:txBody>
      </p:sp>
      <p:sp>
        <p:nvSpPr>
          <p:cNvPr id="52" name="正方形/長方形 51"/>
          <p:cNvSpPr/>
          <p:nvPr/>
        </p:nvSpPr>
        <p:spPr>
          <a:xfrm>
            <a:off x="3486121" y="3114579"/>
            <a:ext cx="374927" cy="100720"/>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a:extLst>
              <a:ext uri="{FF2B5EF4-FFF2-40B4-BE49-F238E27FC236}">
                <a16:creationId xmlns:a16="http://schemas.microsoft.com/office/drawing/2014/main" id="{CC4F2C0F-1F38-4E17-EF8E-2F5DE7179152}"/>
              </a:ext>
            </a:extLst>
          </p:cNvPr>
          <p:cNvPicPr>
            <a:picLocks noChangeAspect="1"/>
          </p:cNvPicPr>
          <p:nvPr/>
        </p:nvPicPr>
        <p:blipFill rotWithShape="1">
          <a:blip r:embed="rId5"/>
          <a:srcRect r="10309"/>
          <a:stretch/>
        </p:blipFill>
        <p:spPr>
          <a:xfrm>
            <a:off x="198202" y="1429281"/>
            <a:ext cx="3075523" cy="1238603"/>
          </a:xfrm>
          <a:prstGeom prst="rect">
            <a:avLst/>
          </a:prstGeom>
          <a:ln>
            <a:solidFill>
              <a:schemeClr val="bg1">
                <a:lumMod val="75000"/>
              </a:schemeClr>
            </a:solidFill>
          </a:ln>
        </p:spPr>
      </p:pic>
      <p:pic>
        <p:nvPicPr>
          <p:cNvPr id="13" name="図 12">
            <a:extLst>
              <a:ext uri="{FF2B5EF4-FFF2-40B4-BE49-F238E27FC236}">
                <a16:creationId xmlns:a16="http://schemas.microsoft.com/office/drawing/2014/main" id="{F412289A-C376-B54A-3CCC-545901C8685F}"/>
              </a:ext>
            </a:extLst>
          </p:cNvPr>
          <p:cNvPicPr>
            <a:picLocks noChangeAspect="1"/>
          </p:cNvPicPr>
          <p:nvPr/>
        </p:nvPicPr>
        <p:blipFill>
          <a:blip r:embed="rId6"/>
          <a:stretch>
            <a:fillRect/>
          </a:stretch>
        </p:blipFill>
        <p:spPr>
          <a:xfrm>
            <a:off x="821355" y="1681149"/>
            <a:ext cx="1415535" cy="1945414"/>
          </a:xfrm>
          <a:prstGeom prst="rect">
            <a:avLst/>
          </a:prstGeom>
          <a:ln>
            <a:solidFill>
              <a:schemeClr val="bg1">
                <a:lumMod val="75000"/>
              </a:schemeClr>
            </a:solidFill>
          </a:ln>
        </p:spPr>
      </p:pic>
      <p:sp>
        <p:nvSpPr>
          <p:cNvPr id="46" name="正方形/長方形 45"/>
          <p:cNvSpPr/>
          <p:nvPr/>
        </p:nvSpPr>
        <p:spPr>
          <a:xfrm>
            <a:off x="821355" y="3047880"/>
            <a:ext cx="1415535" cy="305806"/>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E9B41968-76D6-F72E-3EC5-FB560C754C1C}"/>
              </a:ext>
            </a:extLst>
          </p:cNvPr>
          <p:cNvSpPr/>
          <p:nvPr/>
        </p:nvSpPr>
        <p:spPr>
          <a:xfrm>
            <a:off x="3467489" y="2464651"/>
            <a:ext cx="374927" cy="100720"/>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 name="直線矢印コネクタ 17">
            <a:extLst>
              <a:ext uri="{FF2B5EF4-FFF2-40B4-BE49-F238E27FC236}">
                <a16:creationId xmlns:a16="http://schemas.microsoft.com/office/drawing/2014/main" id="{2768952B-828B-17F6-97E7-C784608D2630}"/>
              </a:ext>
            </a:extLst>
          </p:cNvPr>
          <p:cNvCxnSpPr>
            <a:cxnSpLocks/>
          </p:cNvCxnSpPr>
          <p:nvPr/>
        </p:nvCxnSpPr>
        <p:spPr>
          <a:xfrm flipV="1">
            <a:off x="3751221" y="2123728"/>
            <a:ext cx="246470" cy="34860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a:extLst>
              <a:ext uri="{FF2B5EF4-FFF2-40B4-BE49-F238E27FC236}">
                <a16:creationId xmlns:a16="http://schemas.microsoft.com/office/drawing/2014/main" id="{97C6C018-1369-FC7B-A51E-FCEC302ADD96}"/>
              </a:ext>
            </a:extLst>
          </p:cNvPr>
          <p:cNvCxnSpPr>
            <a:cxnSpLocks/>
          </p:cNvCxnSpPr>
          <p:nvPr/>
        </p:nvCxnSpPr>
        <p:spPr>
          <a:xfrm flipV="1">
            <a:off x="3843263" y="2515011"/>
            <a:ext cx="233809" cy="5956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4" name="図 23">
            <a:extLst>
              <a:ext uri="{FF2B5EF4-FFF2-40B4-BE49-F238E27FC236}">
                <a16:creationId xmlns:a16="http://schemas.microsoft.com/office/drawing/2014/main" id="{BAE59765-DFBD-8FED-3C71-9CD328CCA1BB}"/>
              </a:ext>
            </a:extLst>
          </p:cNvPr>
          <p:cNvPicPr>
            <a:picLocks noChangeAspect="1"/>
          </p:cNvPicPr>
          <p:nvPr/>
        </p:nvPicPr>
        <p:blipFill rotWithShape="1">
          <a:blip r:embed="rId7"/>
          <a:srcRect l="24468" t="6662" r="21068" b="16406"/>
          <a:stretch/>
        </p:blipFill>
        <p:spPr>
          <a:xfrm>
            <a:off x="1042273" y="3957332"/>
            <a:ext cx="1341540" cy="1296144"/>
          </a:xfrm>
          <a:prstGeom prst="rect">
            <a:avLst/>
          </a:prstGeom>
          <a:ln>
            <a:solidFill>
              <a:schemeClr val="bg1">
                <a:lumMod val="65000"/>
              </a:schemeClr>
            </a:solidFill>
          </a:ln>
        </p:spPr>
      </p:pic>
      <p:sp>
        <p:nvSpPr>
          <p:cNvPr id="26" name="テキスト ボックス 25">
            <a:extLst>
              <a:ext uri="{FF2B5EF4-FFF2-40B4-BE49-F238E27FC236}">
                <a16:creationId xmlns:a16="http://schemas.microsoft.com/office/drawing/2014/main" id="{0AC35536-9304-94A3-28D3-04F155EDFDD7}"/>
              </a:ext>
            </a:extLst>
          </p:cNvPr>
          <p:cNvSpPr txBox="1"/>
          <p:nvPr/>
        </p:nvSpPr>
        <p:spPr>
          <a:xfrm>
            <a:off x="764704" y="5154087"/>
            <a:ext cx="2236800" cy="461665"/>
          </a:xfrm>
          <a:prstGeom prst="rect">
            <a:avLst/>
          </a:prstGeom>
          <a:solidFill>
            <a:schemeClr val="bg1"/>
          </a:solidFill>
        </p:spPr>
        <p:txBody>
          <a:bodyPr wrap="square" rtlCol="0">
            <a:spAutoFit/>
          </a:bodyPr>
          <a:lstStyle/>
          <a:p>
            <a:r>
              <a:rPr lang="ja-JP" altLang="en-US" sz="1200" dirty="0">
                <a:solidFill>
                  <a:srgbClr val="FF0000"/>
                </a:solidFill>
                <a:latin typeface="メイリオ" panose="020B0604030504040204" pitchFamily="50" charset="-128"/>
                <a:ea typeface="メイリオ" panose="020B0604030504040204" pitchFamily="50" charset="-128"/>
              </a:rPr>
              <a:t>約</a:t>
            </a:r>
            <a:r>
              <a:rPr lang="en-US" altLang="ja-JP" sz="1200" dirty="0">
                <a:solidFill>
                  <a:srgbClr val="FF0000"/>
                </a:solidFill>
                <a:latin typeface="メイリオ" panose="020B0604030504040204" pitchFamily="50" charset="-128"/>
                <a:ea typeface="メイリオ" panose="020B0604030504040204" pitchFamily="50" charset="-128"/>
              </a:rPr>
              <a:t>35</a:t>
            </a:r>
            <a:r>
              <a:rPr lang="ja-JP" altLang="en-US" sz="1200" dirty="0">
                <a:solidFill>
                  <a:srgbClr val="FF0000"/>
                </a:solidFill>
                <a:latin typeface="メイリオ" panose="020B0604030504040204" pitchFamily="50" charset="-128"/>
                <a:ea typeface="メイリオ" panose="020B0604030504040204" pitchFamily="50" charset="-128"/>
              </a:rPr>
              <a:t>種類の表示形式の中から任意のグラフを選択</a:t>
            </a:r>
            <a:endParaRPr kumimoji="1" lang="ja-JP" altLang="en-US" sz="1200" dirty="0">
              <a:solidFill>
                <a:srgbClr val="FF0000"/>
              </a:solidFill>
              <a:latin typeface="メイリオ" panose="020B0604030504040204" pitchFamily="50" charset="-128"/>
              <a:ea typeface="メイリオ" panose="020B0604030504040204" pitchFamily="50" charset="-128"/>
            </a:endParaRPr>
          </a:p>
        </p:txBody>
      </p:sp>
      <p:sp>
        <p:nvSpPr>
          <p:cNvPr id="30" name="テキスト ボックス 29">
            <a:extLst>
              <a:ext uri="{FF2B5EF4-FFF2-40B4-BE49-F238E27FC236}">
                <a16:creationId xmlns:a16="http://schemas.microsoft.com/office/drawing/2014/main" id="{6AF11A57-7F1B-E962-0EB9-761B1BE9D662}"/>
              </a:ext>
            </a:extLst>
          </p:cNvPr>
          <p:cNvSpPr txBox="1"/>
          <p:nvPr/>
        </p:nvSpPr>
        <p:spPr>
          <a:xfrm>
            <a:off x="3169321" y="2454699"/>
            <a:ext cx="420789" cy="276999"/>
          </a:xfrm>
          <a:prstGeom prst="rect">
            <a:avLst/>
          </a:prstGeom>
          <a:noFill/>
        </p:spPr>
        <p:txBody>
          <a:bodyPr wrap="square" rtlCol="0">
            <a:spAutoFit/>
          </a:bodyPr>
          <a:lstStyle/>
          <a:p>
            <a:r>
              <a:rPr kumimoji="1" lang="ja-JP" altLang="en-US" sz="1200" dirty="0">
                <a:solidFill>
                  <a:srgbClr val="FF0000"/>
                </a:solidFill>
                <a:latin typeface="メイリオ" panose="020B0604030504040204" pitchFamily="50" charset="-128"/>
                <a:ea typeface="メイリオ" panose="020B0604030504040204" pitchFamily="50" charset="-128"/>
              </a:rPr>
              <a:t>⑮</a:t>
            </a:r>
          </a:p>
        </p:txBody>
      </p:sp>
      <p:sp>
        <p:nvSpPr>
          <p:cNvPr id="31" name="テキスト ボックス 30">
            <a:extLst>
              <a:ext uri="{FF2B5EF4-FFF2-40B4-BE49-F238E27FC236}">
                <a16:creationId xmlns:a16="http://schemas.microsoft.com/office/drawing/2014/main" id="{F9BD6C4B-6A0D-CCC8-8AB7-20B82E17CAD4}"/>
              </a:ext>
            </a:extLst>
          </p:cNvPr>
          <p:cNvSpPr txBox="1"/>
          <p:nvPr/>
        </p:nvSpPr>
        <p:spPr>
          <a:xfrm>
            <a:off x="519807" y="4032779"/>
            <a:ext cx="420789" cy="276999"/>
          </a:xfrm>
          <a:prstGeom prst="rect">
            <a:avLst/>
          </a:prstGeom>
          <a:noFill/>
        </p:spPr>
        <p:txBody>
          <a:bodyPr wrap="square" rtlCol="0">
            <a:spAutoFit/>
          </a:bodyPr>
          <a:lstStyle/>
          <a:p>
            <a:r>
              <a:rPr lang="ja-JP" altLang="en-US" sz="1200" dirty="0">
                <a:solidFill>
                  <a:srgbClr val="FF0000"/>
                </a:solidFill>
                <a:latin typeface="メイリオ" panose="020B0604030504040204" pitchFamily="50" charset="-128"/>
                <a:ea typeface="メイリオ" panose="020B0604030504040204" pitchFamily="50" charset="-128"/>
              </a:rPr>
              <a:t>⑯</a:t>
            </a:r>
            <a:endParaRPr kumimoji="1" lang="ja-JP" altLang="en-US" sz="1200" dirty="0">
              <a:solidFill>
                <a:srgbClr val="FF0000"/>
              </a:solidFill>
              <a:latin typeface="メイリオ" panose="020B0604030504040204" pitchFamily="50" charset="-128"/>
              <a:ea typeface="メイリオ" panose="020B0604030504040204" pitchFamily="50" charset="-128"/>
            </a:endParaRPr>
          </a:p>
        </p:txBody>
      </p:sp>
      <p:sp>
        <p:nvSpPr>
          <p:cNvPr id="33" name="正方形/長方形 32">
            <a:extLst>
              <a:ext uri="{FF2B5EF4-FFF2-40B4-BE49-F238E27FC236}">
                <a16:creationId xmlns:a16="http://schemas.microsoft.com/office/drawing/2014/main" id="{FC7977B3-FAE9-1878-00E1-8EBEC9242442}"/>
              </a:ext>
            </a:extLst>
          </p:cNvPr>
          <p:cNvSpPr/>
          <p:nvPr/>
        </p:nvSpPr>
        <p:spPr>
          <a:xfrm>
            <a:off x="783822" y="4122010"/>
            <a:ext cx="252148" cy="133245"/>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a:extLst>
              <a:ext uri="{FF2B5EF4-FFF2-40B4-BE49-F238E27FC236}">
                <a16:creationId xmlns:a16="http://schemas.microsoft.com/office/drawing/2014/main" id="{D6C11751-38F3-C349-4FA2-770EC037EEB4}"/>
              </a:ext>
            </a:extLst>
          </p:cNvPr>
          <p:cNvSpPr txBox="1"/>
          <p:nvPr/>
        </p:nvSpPr>
        <p:spPr>
          <a:xfrm>
            <a:off x="2771578" y="3759902"/>
            <a:ext cx="309254" cy="276999"/>
          </a:xfrm>
          <a:prstGeom prst="rect">
            <a:avLst/>
          </a:prstGeom>
          <a:noFill/>
        </p:spPr>
        <p:txBody>
          <a:bodyPr wrap="square" rtlCol="0">
            <a:spAutoFit/>
          </a:bodyPr>
          <a:lstStyle/>
          <a:p>
            <a:r>
              <a:rPr kumimoji="1" lang="ja-JP" altLang="en-US" sz="1200" dirty="0">
                <a:solidFill>
                  <a:srgbClr val="FF0000"/>
                </a:solidFill>
                <a:latin typeface="メイリオ" panose="020B0604030504040204" pitchFamily="50" charset="-128"/>
                <a:ea typeface="メイリオ" panose="020B0604030504040204" pitchFamily="50" charset="-128"/>
              </a:rPr>
              <a:t>⑰</a:t>
            </a:r>
          </a:p>
        </p:txBody>
      </p:sp>
      <p:sp>
        <p:nvSpPr>
          <p:cNvPr id="38" name="正方形/長方形 37">
            <a:extLst>
              <a:ext uri="{FF2B5EF4-FFF2-40B4-BE49-F238E27FC236}">
                <a16:creationId xmlns:a16="http://schemas.microsoft.com/office/drawing/2014/main" id="{5958FBFB-1AF2-A8B5-F1DB-FC4E4811B3AA}"/>
              </a:ext>
            </a:extLst>
          </p:cNvPr>
          <p:cNvSpPr/>
          <p:nvPr/>
        </p:nvSpPr>
        <p:spPr>
          <a:xfrm>
            <a:off x="3068959" y="3826736"/>
            <a:ext cx="185313" cy="133245"/>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0" name="図 39">
            <a:extLst>
              <a:ext uri="{FF2B5EF4-FFF2-40B4-BE49-F238E27FC236}">
                <a16:creationId xmlns:a16="http://schemas.microsoft.com/office/drawing/2014/main" id="{66708FC7-AEC0-7646-A3EA-C199DD62188B}"/>
              </a:ext>
            </a:extLst>
          </p:cNvPr>
          <p:cNvPicPr>
            <a:picLocks noChangeAspect="1"/>
          </p:cNvPicPr>
          <p:nvPr/>
        </p:nvPicPr>
        <p:blipFill>
          <a:blip r:embed="rId8"/>
          <a:stretch>
            <a:fillRect/>
          </a:stretch>
        </p:blipFill>
        <p:spPr>
          <a:xfrm>
            <a:off x="5783790" y="4032779"/>
            <a:ext cx="947254" cy="779016"/>
          </a:xfrm>
          <a:prstGeom prst="rect">
            <a:avLst/>
          </a:prstGeom>
          <a:ln>
            <a:solidFill>
              <a:schemeClr val="bg1">
                <a:lumMod val="75000"/>
              </a:schemeClr>
            </a:solidFill>
          </a:ln>
        </p:spPr>
      </p:pic>
      <p:sp>
        <p:nvSpPr>
          <p:cNvPr id="43" name="正方形/長方形 42">
            <a:extLst>
              <a:ext uri="{FF2B5EF4-FFF2-40B4-BE49-F238E27FC236}">
                <a16:creationId xmlns:a16="http://schemas.microsoft.com/office/drawing/2014/main" id="{A51AF080-92D7-5D20-62E6-7F95CAA6E450}"/>
              </a:ext>
            </a:extLst>
          </p:cNvPr>
          <p:cNvSpPr/>
          <p:nvPr/>
        </p:nvSpPr>
        <p:spPr>
          <a:xfrm>
            <a:off x="6163778" y="3837812"/>
            <a:ext cx="185313" cy="133245"/>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テキスト ボックス 43">
            <a:extLst>
              <a:ext uri="{FF2B5EF4-FFF2-40B4-BE49-F238E27FC236}">
                <a16:creationId xmlns:a16="http://schemas.microsoft.com/office/drawing/2014/main" id="{8E0F456F-1C54-51E8-F613-A10B8D0D14FD}"/>
              </a:ext>
            </a:extLst>
          </p:cNvPr>
          <p:cNvSpPr txBox="1"/>
          <p:nvPr/>
        </p:nvSpPr>
        <p:spPr>
          <a:xfrm>
            <a:off x="6548746" y="4804386"/>
            <a:ext cx="309254" cy="276999"/>
          </a:xfrm>
          <a:prstGeom prst="rect">
            <a:avLst/>
          </a:prstGeom>
          <a:noFill/>
        </p:spPr>
        <p:txBody>
          <a:bodyPr wrap="square" rtlCol="0">
            <a:spAutoFit/>
          </a:bodyPr>
          <a:lstStyle/>
          <a:p>
            <a:r>
              <a:rPr kumimoji="1" lang="ja-JP" altLang="en-US" sz="1200" dirty="0">
                <a:solidFill>
                  <a:srgbClr val="FF0000"/>
                </a:solidFill>
                <a:latin typeface="メイリオ" panose="020B0604030504040204" pitchFamily="50" charset="-128"/>
                <a:ea typeface="メイリオ" panose="020B0604030504040204" pitchFamily="50" charset="-128"/>
              </a:rPr>
              <a:t>⑲</a:t>
            </a:r>
          </a:p>
        </p:txBody>
      </p:sp>
      <p:sp>
        <p:nvSpPr>
          <p:cNvPr id="45" name="正方形/長方形 44">
            <a:extLst>
              <a:ext uri="{FF2B5EF4-FFF2-40B4-BE49-F238E27FC236}">
                <a16:creationId xmlns:a16="http://schemas.microsoft.com/office/drawing/2014/main" id="{6D93072B-443A-6029-8E7B-266EC6334C8E}"/>
              </a:ext>
            </a:extLst>
          </p:cNvPr>
          <p:cNvSpPr/>
          <p:nvPr/>
        </p:nvSpPr>
        <p:spPr>
          <a:xfrm>
            <a:off x="5783791" y="4597745"/>
            <a:ext cx="957578" cy="185082"/>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ボックス 47">
            <a:extLst>
              <a:ext uri="{FF2B5EF4-FFF2-40B4-BE49-F238E27FC236}">
                <a16:creationId xmlns:a16="http://schemas.microsoft.com/office/drawing/2014/main" id="{CFF317EF-C824-715F-8EFF-BCAC163D25E3}"/>
              </a:ext>
            </a:extLst>
          </p:cNvPr>
          <p:cNvSpPr txBox="1"/>
          <p:nvPr/>
        </p:nvSpPr>
        <p:spPr>
          <a:xfrm>
            <a:off x="6349091" y="3759902"/>
            <a:ext cx="309254" cy="276999"/>
          </a:xfrm>
          <a:prstGeom prst="rect">
            <a:avLst/>
          </a:prstGeom>
          <a:noFill/>
        </p:spPr>
        <p:txBody>
          <a:bodyPr wrap="square" rtlCol="0">
            <a:spAutoFit/>
          </a:bodyPr>
          <a:lstStyle/>
          <a:p>
            <a:r>
              <a:rPr lang="ja-JP" altLang="en-US" sz="1200" dirty="0">
                <a:solidFill>
                  <a:srgbClr val="FF0000"/>
                </a:solidFill>
                <a:latin typeface="メイリオ" panose="020B0604030504040204" pitchFamily="50" charset="-128"/>
                <a:ea typeface="メイリオ" panose="020B0604030504040204" pitchFamily="50" charset="-128"/>
              </a:rPr>
              <a:t>⑱</a:t>
            </a:r>
            <a:endParaRPr kumimoji="1" lang="ja-JP" altLang="en-US" sz="1200" dirty="0">
              <a:solidFill>
                <a:srgbClr val="FF0000"/>
              </a:solidFill>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85A6AFD6-76A8-493A-5734-0D5CBCCF9221}"/>
              </a:ext>
            </a:extLst>
          </p:cNvPr>
          <p:cNvSpPr txBox="1"/>
          <p:nvPr/>
        </p:nvSpPr>
        <p:spPr>
          <a:xfrm>
            <a:off x="463006" y="3069762"/>
            <a:ext cx="420789" cy="276999"/>
          </a:xfrm>
          <a:prstGeom prst="rect">
            <a:avLst/>
          </a:prstGeom>
          <a:noFill/>
        </p:spPr>
        <p:txBody>
          <a:bodyPr wrap="square" rtlCol="0">
            <a:spAutoFit/>
          </a:bodyPr>
          <a:lstStyle/>
          <a:p>
            <a:r>
              <a:rPr kumimoji="1" lang="ja-JP" altLang="en-US" sz="1200" dirty="0">
                <a:solidFill>
                  <a:srgbClr val="FF0000"/>
                </a:solidFill>
                <a:latin typeface="メイリオ" panose="020B0604030504040204" pitchFamily="50" charset="-128"/>
                <a:ea typeface="メイリオ" panose="020B0604030504040204" pitchFamily="50" charset="-128"/>
              </a:rPr>
              <a:t>⑭</a:t>
            </a:r>
          </a:p>
        </p:txBody>
      </p:sp>
      <p:sp>
        <p:nvSpPr>
          <p:cNvPr id="4" name="テキスト ボックス 3">
            <a:extLst>
              <a:ext uri="{FF2B5EF4-FFF2-40B4-BE49-F238E27FC236}">
                <a16:creationId xmlns:a16="http://schemas.microsoft.com/office/drawing/2014/main" id="{A90CDC7D-98E8-306F-B370-BA4671FAF8FA}"/>
              </a:ext>
            </a:extLst>
          </p:cNvPr>
          <p:cNvSpPr txBox="1"/>
          <p:nvPr/>
        </p:nvSpPr>
        <p:spPr>
          <a:xfrm>
            <a:off x="3183519" y="3018301"/>
            <a:ext cx="420789" cy="276999"/>
          </a:xfrm>
          <a:prstGeom prst="rect">
            <a:avLst/>
          </a:prstGeom>
          <a:noFill/>
        </p:spPr>
        <p:txBody>
          <a:bodyPr wrap="square" rtlCol="0">
            <a:spAutoFit/>
          </a:bodyPr>
          <a:lstStyle/>
          <a:p>
            <a:r>
              <a:rPr kumimoji="1" lang="ja-JP" altLang="en-US" sz="1200" dirty="0">
                <a:solidFill>
                  <a:srgbClr val="FF0000"/>
                </a:solidFill>
                <a:latin typeface="メイリオ" panose="020B0604030504040204" pitchFamily="50" charset="-128"/>
                <a:ea typeface="メイリオ" panose="020B0604030504040204" pitchFamily="50" charset="-128"/>
              </a:rPr>
              <a:t>⑮</a:t>
            </a:r>
          </a:p>
        </p:txBody>
      </p:sp>
      <p:sp>
        <p:nvSpPr>
          <p:cNvPr id="11" name="正方形/長方形 10">
            <a:extLst>
              <a:ext uri="{FF2B5EF4-FFF2-40B4-BE49-F238E27FC236}">
                <a16:creationId xmlns:a16="http://schemas.microsoft.com/office/drawing/2014/main" id="{BD9C5BA3-ADDE-67B3-89F5-53E20FF8277F}"/>
              </a:ext>
            </a:extLst>
          </p:cNvPr>
          <p:cNvSpPr/>
          <p:nvPr/>
        </p:nvSpPr>
        <p:spPr>
          <a:xfrm>
            <a:off x="5215401" y="1007518"/>
            <a:ext cx="1333345" cy="36004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1400" dirty="0">
                <a:latin typeface="メイリオ" panose="020B0604030504040204" pitchFamily="50" charset="-128"/>
                <a:ea typeface="メイリオ" panose="020B0604030504040204" pitchFamily="50" charset="-128"/>
              </a:rPr>
              <a:t>新規作成</a:t>
            </a:r>
            <a:r>
              <a:rPr kumimoji="1" lang="en-US" altLang="ja-JP" sz="1400" dirty="0">
                <a:latin typeface="メイリオ" panose="020B0604030504040204" pitchFamily="50" charset="-128"/>
                <a:ea typeface="メイリオ" panose="020B0604030504040204" pitchFamily="50" charset="-128"/>
              </a:rPr>
              <a:t>ver.</a:t>
            </a:r>
            <a:endParaRPr kumimoji="1" lang="ja-JP" altLang="en-US" sz="1400" dirty="0">
              <a:latin typeface="メイリオ" panose="020B0604030504040204" pitchFamily="50" charset="-128"/>
              <a:ea typeface="メイリオ" panose="020B0604030504040204" pitchFamily="50" charset="-128"/>
            </a:endParaRPr>
          </a:p>
        </p:txBody>
      </p:sp>
      <p:pic>
        <p:nvPicPr>
          <p:cNvPr id="12" name="図 11">
            <a:extLst>
              <a:ext uri="{FF2B5EF4-FFF2-40B4-BE49-F238E27FC236}">
                <a16:creationId xmlns:a16="http://schemas.microsoft.com/office/drawing/2014/main" id="{B87414B5-96AF-D7CE-2328-A39D4D42F2F6}"/>
              </a:ext>
            </a:extLst>
          </p:cNvPr>
          <p:cNvPicPr>
            <a:picLocks noChangeAspect="1"/>
          </p:cNvPicPr>
          <p:nvPr/>
        </p:nvPicPr>
        <p:blipFill>
          <a:blip r:embed="rId9"/>
          <a:stretch>
            <a:fillRect/>
          </a:stretch>
        </p:blipFill>
        <p:spPr>
          <a:xfrm>
            <a:off x="381288" y="1450567"/>
            <a:ext cx="1130719" cy="48023"/>
          </a:xfrm>
          <a:prstGeom prst="rect">
            <a:avLst/>
          </a:prstGeom>
        </p:spPr>
      </p:pic>
    </p:spTree>
    <p:extLst>
      <p:ext uri="{BB962C8B-B14F-4D97-AF65-F5344CB8AC3E}">
        <p14:creationId xmlns:p14="http://schemas.microsoft.com/office/powerpoint/2010/main" val="21840872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a:extLst>
              <a:ext uri="{FF2B5EF4-FFF2-40B4-BE49-F238E27FC236}">
                <a16:creationId xmlns:a16="http://schemas.microsoft.com/office/drawing/2014/main" id="{1E95877E-BE05-E65E-A697-13E6CD1D56D8}"/>
              </a:ext>
            </a:extLst>
          </p:cNvPr>
          <p:cNvPicPr>
            <a:picLocks noChangeAspect="1"/>
          </p:cNvPicPr>
          <p:nvPr/>
        </p:nvPicPr>
        <p:blipFill>
          <a:blip r:embed="rId2"/>
          <a:stretch>
            <a:fillRect/>
          </a:stretch>
        </p:blipFill>
        <p:spPr>
          <a:xfrm>
            <a:off x="3608273" y="2574966"/>
            <a:ext cx="2674855" cy="1050679"/>
          </a:xfrm>
          <a:prstGeom prst="rect">
            <a:avLst/>
          </a:prstGeom>
        </p:spPr>
      </p:pic>
      <p:pic>
        <p:nvPicPr>
          <p:cNvPr id="66" name="図 65">
            <a:extLst>
              <a:ext uri="{FF2B5EF4-FFF2-40B4-BE49-F238E27FC236}">
                <a16:creationId xmlns:a16="http://schemas.microsoft.com/office/drawing/2014/main" id="{1E2445C8-8A93-4EE4-4CDB-9282B97A2C74}"/>
              </a:ext>
            </a:extLst>
          </p:cNvPr>
          <p:cNvPicPr>
            <a:picLocks noChangeAspect="1"/>
          </p:cNvPicPr>
          <p:nvPr/>
        </p:nvPicPr>
        <p:blipFill rotWithShape="1">
          <a:blip r:embed="rId3"/>
          <a:srcRect b="48593"/>
          <a:stretch/>
        </p:blipFill>
        <p:spPr>
          <a:xfrm>
            <a:off x="3511469" y="1430489"/>
            <a:ext cx="2978167" cy="1044770"/>
          </a:xfrm>
          <a:prstGeom prst="rect">
            <a:avLst/>
          </a:prstGeom>
          <a:ln>
            <a:solidFill>
              <a:schemeClr val="bg1">
                <a:lumMod val="65000"/>
              </a:schemeClr>
            </a:solidFill>
          </a:ln>
        </p:spPr>
      </p:pic>
      <p:pic>
        <p:nvPicPr>
          <p:cNvPr id="42" name="図 41">
            <a:extLst>
              <a:ext uri="{FF2B5EF4-FFF2-40B4-BE49-F238E27FC236}">
                <a16:creationId xmlns:a16="http://schemas.microsoft.com/office/drawing/2014/main" id="{752668C8-08D0-41FF-F2F0-C79D9112DC05}"/>
              </a:ext>
            </a:extLst>
          </p:cNvPr>
          <p:cNvPicPr>
            <a:picLocks noChangeAspect="1"/>
          </p:cNvPicPr>
          <p:nvPr/>
        </p:nvPicPr>
        <p:blipFill rotWithShape="1">
          <a:blip r:embed="rId4"/>
          <a:srcRect l="54296"/>
          <a:stretch/>
        </p:blipFill>
        <p:spPr>
          <a:xfrm>
            <a:off x="5157192" y="3852125"/>
            <a:ext cx="1373959" cy="2066255"/>
          </a:xfrm>
          <a:prstGeom prst="rect">
            <a:avLst/>
          </a:prstGeom>
          <a:ln>
            <a:solidFill>
              <a:schemeClr val="bg1">
                <a:lumMod val="65000"/>
              </a:schemeClr>
            </a:solidFill>
          </a:ln>
        </p:spPr>
      </p:pic>
      <p:sp>
        <p:nvSpPr>
          <p:cNvPr id="2" name="スライド番号プレースホルダ 1"/>
          <p:cNvSpPr>
            <a:spLocks noGrp="1"/>
          </p:cNvSpPr>
          <p:nvPr>
            <p:ph type="sldNum" sz="quarter" idx="12"/>
          </p:nvPr>
        </p:nvSpPr>
        <p:spPr/>
        <p:txBody>
          <a:bodyPr/>
          <a:lstStyle/>
          <a:p>
            <a:fld id="{6B65D81E-1C54-4341-B02B-FCAEC532A474}" type="slidenum">
              <a:rPr kumimoji="1" lang="ja-JP" altLang="en-US" smtClean="0"/>
              <a:pPr/>
              <a:t>12</a:t>
            </a:fld>
            <a:endParaRPr kumimoji="1" lang="ja-JP" altLang="en-US" dirty="0"/>
          </a:p>
        </p:txBody>
      </p:sp>
      <p:sp>
        <p:nvSpPr>
          <p:cNvPr id="3" name="正方形/長方形 2"/>
          <p:cNvSpPr/>
          <p:nvPr/>
        </p:nvSpPr>
        <p:spPr>
          <a:xfrm>
            <a:off x="116632" y="611560"/>
            <a:ext cx="6624736" cy="3600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a:latin typeface="メイリオ" pitchFamily="50" charset="-128"/>
                <a:ea typeface="メイリオ" pitchFamily="50" charset="-128"/>
                <a:cs typeface="メイリオ" pitchFamily="50" charset="-128"/>
              </a:rPr>
              <a:t>伝票照会　→　</a:t>
            </a:r>
            <a:r>
              <a:rPr lang="ja-JP" altLang="en-US" sz="1600" b="1" dirty="0">
                <a:solidFill>
                  <a:schemeClr val="bg1"/>
                </a:solidFill>
                <a:latin typeface="メイリオ" pitchFamily="50" charset="-128"/>
                <a:ea typeface="メイリオ" pitchFamily="50" charset="-128"/>
                <a:cs typeface="メイリオ" pitchFamily="50" charset="-128"/>
              </a:rPr>
              <a:t>仕訳伝票照会</a:t>
            </a:r>
            <a:endParaRPr kumimoji="1" lang="ja-JP" altLang="en-US" sz="1600" b="1" dirty="0">
              <a:solidFill>
                <a:schemeClr val="bg1"/>
              </a:solidFill>
              <a:latin typeface="メイリオ" pitchFamily="50" charset="-128"/>
              <a:ea typeface="メイリオ" pitchFamily="50" charset="-128"/>
              <a:cs typeface="メイリオ" pitchFamily="50" charset="-128"/>
            </a:endParaRPr>
          </a:p>
        </p:txBody>
      </p:sp>
      <p:sp>
        <p:nvSpPr>
          <p:cNvPr id="6" name="角丸四角形 5"/>
          <p:cNvSpPr/>
          <p:nvPr/>
        </p:nvSpPr>
        <p:spPr>
          <a:xfrm>
            <a:off x="222610" y="5948346"/>
            <a:ext cx="1872208" cy="36004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atin typeface="メイリオ" pitchFamily="50" charset="-128"/>
                <a:ea typeface="メイリオ" pitchFamily="50" charset="-128"/>
                <a:cs typeface="メイリオ" pitchFamily="50" charset="-128"/>
              </a:rPr>
              <a:t>説明シナリオ</a:t>
            </a:r>
          </a:p>
        </p:txBody>
      </p:sp>
      <p:sp>
        <p:nvSpPr>
          <p:cNvPr id="22" name="テキスト ボックス 21"/>
          <p:cNvSpPr txBox="1"/>
          <p:nvPr/>
        </p:nvSpPr>
        <p:spPr>
          <a:xfrm>
            <a:off x="116632" y="6372200"/>
            <a:ext cx="6658524" cy="2246769"/>
          </a:xfrm>
          <a:prstGeom prst="rect">
            <a:avLst/>
          </a:prstGeom>
          <a:noFill/>
        </p:spPr>
        <p:txBody>
          <a:bodyPr wrap="square" rtlCol="0">
            <a:spAutoFit/>
          </a:bodyPr>
          <a:lstStyle/>
          <a:p>
            <a:r>
              <a:rPr lang="en-US" altLang="ja-JP" sz="1200" dirty="0">
                <a:latin typeface="メイリオ" pitchFamily="50" charset="-128"/>
                <a:ea typeface="メイリオ" pitchFamily="50" charset="-128"/>
                <a:cs typeface="メイリオ" pitchFamily="50" charset="-128"/>
              </a:rPr>
              <a:t>13.ReportPlus</a:t>
            </a:r>
            <a:r>
              <a:rPr lang="ja-JP" altLang="en-US" sz="1200" dirty="0">
                <a:latin typeface="メイリオ" pitchFamily="50" charset="-128"/>
                <a:ea typeface="メイリオ" pitchFamily="50" charset="-128"/>
                <a:cs typeface="メイリオ" pitchFamily="50" charset="-128"/>
              </a:rPr>
              <a:t>では、会計情報を様々な形式で集計・分析することが可能です</a:t>
            </a:r>
            <a:endParaRPr lang="en-US" altLang="ja-JP" sz="1200" dirty="0">
              <a:latin typeface="メイリオ" pitchFamily="50" charset="-128"/>
              <a:ea typeface="メイリオ" pitchFamily="50" charset="-128"/>
              <a:cs typeface="メイリオ" pitchFamily="50" charset="-128"/>
            </a:endParaRPr>
          </a:p>
          <a:p>
            <a:r>
              <a:rPr lang="ja-JP" altLang="en-US" sz="1200" dirty="0">
                <a:latin typeface="メイリオ" pitchFamily="50" charset="-128"/>
                <a:ea typeface="メイリオ" pitchFamily="50" charset="-128"/>
                <a:cs typeface="メイリオ" pitchFamily="50" charset="-128"/>
              </a:rPr>
              <a:t>　  作成済のフォーマットにて作成方法を説明します。</a:t>
            </a:r>
            <a:r>
              <a:rPr lang="en-US" altLang="ja-JP" sz="1200" dirty="0">
                <a:latin typeface="メイリオ" pitchFamily="50" charset="-128"/>
                <a:ea typeface="メイリオ" pitchFamily="50" charset="-128"/>
                <a:cs typeface="メイリオ" pitchFamily="50" charset="-128"/>
              </a:rPr>
              <a:t>(※Dashboard</a:t>
            </a:r>
            <a:r>
              <a:rPr lang="ja-JP" altLang="en-US" sz="1200" dirty="0">
                <a:latin typeface="メイリオ" pitchFamily="50" charset="-128"/>
                <a:ea typeface="メイリオ" pitchFamily="50" charset="-128"/>
                <a:cs typeface="メイリオ" pitchFamily="50" charset="-128"/>
              </a:rPr>
              <a:t>フォルダの配置が必要</a:t>
            </a:r>
            <a:r>
              <a:rPr lang="en-US" altLang="ja-JP" sz="1200" dirty="0">
                <a:latin typeface="メイリオ" pitchFamily="50" charset="-128"/>
                <a:ea typeface="メイリオ" pitchFamily="50" charset="-128"/>
                <a:cs typeface="メイリオ" pitchFamily="50" charset="-128"/>
              </a:rPr>
              <a:t>)</a:t>
            </a:r>
          </a:p>
          <a:p>
            <a:r>
              <a:rPr lang="ja-JP" altLang="en-US" sz="1200" dirty="0">
                <a:latin typeface="メイリオ" pitchFamily="50" charset="-128"/>
                <a:ea typeface="メイリオ" pitchFamily="50" charset="-128"/>
                <a:cs typeface="メイリオ" pitchFamily="50" charset="-128"/>
              </a:rPr>
              <a:t>     項目をドラッグアンドドロップしただけでグラフを作成することができ、</a:t>
            </a:r>
            <a:endParaRPr lang="en-US" altLang="ja-JP" sz="1200" dirty="0">
              <a:latin typeface="メイリオ" pitchFamily="50" charset="-128"/>
              <a:ea typeface="メイリオ" pitchFamily="50" charset="-128"/>
              <a:cs typeface="メイリオ" pitchFamily="50" charset="-128"/>
            </a:endParaRPr>
          </a:p>
          <a:p>
            <a:r>
              <a:rPr lang="en-US" altLang="ja-JP" sz="1200" dirty="0">
                <a:latin typeface="メイリオ" pitchFamily="50" charset="-128"/>
                <a:ea typeface="メイリオ" pitchFamily="50" charset="-128"/>
                <a:cs typeface="メイリオ" pitchFamily="50" charset="-128"/>
              </a:rPr>
              <a:t>     </a:t>
            </a:r>
            <a:r>
              <a:rPr lang="ja-JP" altLang="en-US" sz="1200" dirty="0">
                <a:latin typeface="メイリオ" pitchFamily="50" charset="-128"/>
                <a:ea typeface="メイリオ" pitchFamily="50" charset="-128"/>
                <a:cs typeface="メイリオ" pitchFamily="50" charset="-128"/>
              </a:rPr>
              <a:t>縦棒グラフだけでなく約</a:t>
            </a:r>
            <a:r>
              <a:rPr lang="en-US" altLang="ja-JP" sz="1200" dirty="0">
                <a:latin typeface="メイリオ" pitchFamily="50" charset="-128"/>
                <a:ea typeface="メイリオ" pitchFamily="50" charset="-128"/>
                <a:cs typeface="メイリオ" pitchFamily="50" charset="-128"/>
              </a:rPr>
              <a:t>30</a:t>
            </a:r>
            <a:r>
              <a:rPr lang="ja-JP" altLang="en-US" sz="1200" dirty="0">
                <a:latin typeface="メイリオ" pitchFamily="50" charset="-128"/>
                <a:ea typeface="メイリオ" pitchFamily="50" charset="-128"/>
                <a:cs typeface="メイリオ" pitchFamily="50" charset="-128"/>
              </a:rPr>
              <a:t>種類の表示形式をご用意しておりますので、ニーズに合わせた</a:t>
            </a:r>
            <a:endParaRPr lang="en-US" altLang="ja-JP" sz="1200" dirty="0">
              <a:latin typeface="メイリオ" pitchFamily="50" charset="-128"/>
              <a:ea typeface="メイリオ" pitchFamily="50" charset="-128"/>
              <a:cs typeface="メイリオ" pitchFamily="50" charset="-128"/>
            </a:endParaRPr>
          </a:p>
          <a:p>
            <a:r>
              <a:rPr lang="ja-JP" altLang="en-US" sz="1200" dirty="0">
                <a:latin typeface="メイリオ" pitchFamily="50" charset="-128"/>
                <a:ea typeface="メイリオ" pitchFamily="50" charset="-128"/>
                <a:cs typeface="メイリオ" pitchFamily="50" charset="-128"/>
              </a:rPr>
              <a:t>　  形式で会計の数字を分析することが可能です</a:t>
            </a:r>
            <a:endParaRPr lang="en-US" altLang="ja-JP" sz="1200" dirty="0">
              <a:latin typeface="メイリオ" pitchFamily="50" charset="-128"/>
              <a:ea typeface="メイリオ" pitchFamily="50" charset="-128"/>
              <a:cs typeface="メイリオ" pitchFamily="50" charset="-128"/>
            </a:endParaRPr>
          </a:p>
          <a:p>
            <a:r>
              <a:rPr kumimoji="1" lang="ja-JP" altLang="en-US" sz="1400" dirty="0">
                <a:latin typeface="メイリオ" pitchFamily="50" charset="-128"/>
                <a:ea typeface="メイリオ" pitchFamily="50" charset="-128"/>
                <a:cs typeface="メイリオ" pitchFamily="50" charset="-128"/>
              </a:rPr>
              <a:t>　　</a:t>
            </a:r>
            <a:r>
              <a:rPr kumimoji="1" lang="ja-JP" altLang="en-US" sz="1000" dirty="0">
                <a:solidFill>
                  <a:srgbClr val="00B0F0"/>
                </a:solidFill>
                <a:latin typeface="メイリオ" pitchFamily="50" charset="-128"/>
                <a:ea typeface="メイリオ" pitchFamily="50" charset="-128"/>
                <a:cs typeface="メイリオ" pitchFamily="50" charset="-128"/>
              </a:rPr>
              <a:t>★</a:t>
            </a:r>
            <a:r>
              <a:rPr lang="ja-JP" altLang="en-US" sz="1000" dirty="0">
                <a:solidFill>
                  <a:srgbClr val="00B0F0"/>
                </a:solidFill>
                <a:latin typeface="メイリオ" pitchFamily="50" charset="-128"/>
                <a:ea typeface="メイリオ" pitchFamily="50" charset="-128"/>
                <a:cs typeface="メイリオ" pitchFamily="50" charset="-128"/>
              </a:rPr>
              <a:t>操作･･･</a:t>
            </a:r>
            <a:r>
              <a:rPr lang="ja-JP" altLang="en-US" sz="1000" dirty="0">
                <a:solidFill>
                  <a:srgbClr val="FF0000"/>
                </a:solidFill>
                <a:latin typeface="メイリオ" pitchFamily="50" charset="-128"/>
                <a:ea typeface="メイリオ" pitchFamily="50" charset="-128"/>
                <a:cs typeface="メイリオ" pitchFamily="50" charset="-128"/>
              </a:rPr>
              <a:t> ⑭</a:t>
            </a:r>
            <a:r>
              <a:rPr lang="ja-JP" altLang="en-US" sz="1000" dirty="0">
                <a:solidFill>
                  <a:srgbClr val="00B0F0"/>
                </a:solidFill>
                <a:latin typeface="メイリオ" pitchFamily="50" charset="-128"/>
                <a:ea typeface="メイリオ" pitchFamily="50" charset="-128"/>
                <a:cs typeface="メイリオ" pitchFamily="50" charset="-128"/>
              </a:rPr>
              <a:t>右クリック後に</a:t>
            </a:r>
            <a:r>
              <a:rPr lang="en-US" altLang="ja-JP" sz="1000" dirty="0" err="1">
                <a:solidFill>
                  <a:srgbClr val="00B0F0"/>
                </a:solidFill>
                <a:latin typeface="メイリオ" pitchFamily="50" charset="-128"/>
                <a:ea typeface="メイリオ" pitchFamily="50" charset="-128"/>
                <a:cs typeface="メイリオ" pitchFamily="50" charset="-128"/>
              </a:rPr>
              <a:t>Reportplus</a:t>
            </a:r>
            <a:r>
              <a:rPr lang="ja-JP" altLang="en-US" sz="1000" dirty="0">
                <a:solidFill>
                  <a:srgbClr val="00B0F0"/>
                </a:solidFill>
                <a:latin typeface="メイリオ" pitchFamily="50" charset="-128"/>
                <a:ea typeface="メイリオ" pitchFamily="50" charset="-128"/>
                <a:cs typeface="メイリオ" pitchFamily="50" charset="-128"/>
              </a:rPr>
              <a:t>をクリック。 </a:t>
            </a:r>
            <a:r>
              <a:rPr lang="ja-JP" altLang="en-US" sz="1000" dirty="0">
                <a:solidFill>
                  <a:srgbClr val="FF0000"/>
                </a:solidFill>
                <a:latin typeface="メイリオ" pitchFamily="50" charset="-128"/>
                <a:ea typeface="メイリオ" pitchFamily="50" charset="-128"/>
                <a:cs typeface="メイリオ" pitchFamily="50" charset="-128"/>
              </a:rPr>
              <a:t>⑮⑯⑰⑱</a:t>
            </a:r>
            <a:r>
              <a:rPr lang="ja-JP" altLang="en-US" sz="1000" dirty="0">
                <a:solidFill>
                  <a:srgbClr val="00B0F0"/>
                </a:solidFill>
                <a:latin typeface="メイリオ" pitchFamily="50" charset="-128"/>
                <a:ea typeface="メイリオ" pitchFamily="50" charset="-128"/>
                <a:cs typeface="メイリオ" pitchFamily="50" charset="-128"/>
              </a:rPr>
              <a:t>の順でクリック</a:t>
            </a:r>
            <a:endParaRPr lang="en-US" altLang="ja-JP" sz="1000" dirty="0">
              <a:solidFill>
                <a:srgbClr val="00B0F0"/>
              </a:solidFill>
              <a:latin typeface="メイリオ" pitchFamily="50" charset="-128"/>
              <a:ea typeface="メイリオ" pitchFamily="50" charset="-128"/>
              <a:cs typeface="メイリオ" pitchFamily="50" charset="-128"/>
            </a:endParaRPr>
          </a:p>
          <a:p>
            <a:r>
              <a:rPr lang="ja-JP" altLang="en-US" sz="1000" dirty="0">
                <a:solidFill>
                  <a:srgbClr val="00B0F0"/>
                </a:solidFill>
                <a:latin typeface="メイリオ" pitchFamily="50" charset="-128"/>
                <a:ea typeface="メイリオ" pitchFamily="50" charset="-128"/>
                <a:cs typeface="メイリオ" pitchFamily="50" charset="-128"/>
              </a:rPr>
              <a:t>　　　　　　　  </a:t>
            </a:r>
            <a:r>
              <a:rPr lang="ja-JP" altLang="en-US" sz="1000" dirty="0">
                <a:solidFill>
                  <a:srgbClr val="FF0000"/>
                </a:solidFill>
                <a:latin typeface="メイリオ" pitchFamily="50" charset="-128"/>
                <a:ea typeface="メイリオ" pitchFamily="50" charset="-128"/>
                <a:cs typeface="メイリオ" pitchFamily="50" charset="-128"/>
              </a:rPr>
              <a:t>⑲</a:t>
            </a:r>
            <a:r>
              <a:rPr lang="ja-JP" altLang="en-US" sz="1000" dirty="0">
                <a:solidFill>
                  <a:srgbClr val="00B0F0"/>
                </a:solidFill>
                <a:latin typeface="メイリオ" pitchFamily="50" charset="-128"/>
                <a:ea typeface="メイリオ" pitchFamily="50" charset="-128"/>
                <a:cs typeface="メイリオ" pitchFamily="50" charset="-128"/>
              </a:rPr>
              <a:t>フィード一覧からピボット作成と同様の操作で作成できることを説明し、</a:t>
            </a:r>
            <a:endParaRPr lang="en-US" altLang="ja-JP" sz="1000" dirty="0">
              <a:solidFill>
                <a:srgbClr val="00B0F0"/>
              </a:solidFill>
              <a:latin typeface="メイリオ" pitchFamily="50" charset="-128"/>
              <a:ea typeface="メイリオ" pitchFamily="50" charset="-128"/>
              <a:cs typeface="メイリオ" pitchFamily="50" charset="-128"/>
            </a:endParaRPr>
          </a:p>
          <a:p>
            <a:r>
              <a:rPr lang="ja-JP" altLang="en-US" sz="1000" dirty="0">
                <a:solidFill>
                  <a:srgbClr val="00B0F0"/>
                </a:solidFill>
                <a:latin typeface="メイリオ" pitchFamily="50" charset="-128"/>
                <a:ea typeface="メイリオ" pitchFamily="50" charset="-128"/>
                <a:cs typeface="メイリオ" pitchFamily="50" charset="-128"/>
              </a:rPr>
              <a:t>　　　　　　　  </a:t>
            </a:r>
            <a:r>
              <a:rPr lang="ja-JP" altLang="en-US" sz="1000" dirty="0">
                <a:solidFill>
                  <a:srgbClr val="FF0000"/>
                </a:solidFill>
                <a:latin typeface="メイリオ" pitchFamily="50" charset="-128"/>
                <a:ea typeface="メイリオ" pitchFamily="50" charset="-128"/>
                <a:cs typeface="メイリオ" pitchFamily="50" charset="-128"/>
              </a:rPr>
              <a:t>⑳</a:t>
            </a:r>
            <a:r>
              <a:rPr lang="ja-JP" altLang="en-US" sz="1000" dirty="0">
                <a:solidFill>
                  <a:srgbClr val="00B0F0"/>
                </a:solidFill>
                <a:latin typeface="メイリオ" pitchFamily="50" charset="-128"/>
                <a:ea typeface="メイリオ" pitchFamily="50" charset="-128"/>
                <a:cs typeface="メイリオ" pitchFamily="50" charset="-128"/>
              </a:rPr>
              <a:t>柱状をクリックし、約</a:t>
            </a:r>
            <a:r>
              <a:rPr lang="en-US" altLang="ja-JP" sz="1000" dirty="0">
                <a:solidFill>
                  <a:srgbClr val="00B0F0"/>
                </a:solidFill>
                <a:latin typeface="メイリオ" pitchFamily="50" charset="-128"/>
                <a:ea typeface="メイリオ" pitchFamily="50" charset="-128"/>
                <a:cs typeface="メイリオ" pitchFamily="50" charset="-128"/>
              </a:rPr>
              <a:t>35</a:t>
            </a:r>
            <a:r>
              <a:rPr lang="ja-JP" altLang="en-US" sz="1000" dirty="0">
                <a:solidFill>
                  <a:srgbClr val="00B0F0"/>
                </a:solidFill>
                <a:latin typeface="メイリオ" pitchFamily="50" charset="-128"/>
                <a:ea typeface="メイリオ" pitchFamily="50" charset="-128"/>
                <a:cs typeface="メイリオ" pitchFamily="50" charset="-128"/>
              </a:rPr>
              <a:t>種類の表示形式の中から適当な形式を選択できることを説明</a:t>
            </a:r>
            <a:endParaRPr lang="en-US" altLang="ja-JP" sz="1000" dirty="0">
              <a:solidFill>
                <a:srgbClr val="00B0F0"/>
              </a:solidFill>
              <a:latin typeface="メイリオ" pitchFamily="50" charset="-128"/>
              <a:ea typeface="メイリオ" pitchFamily="50" charset="-128"/>
              <a:cs typeface="メイリオ" pitchFamily="50" charset="-128"/>
            </a:endParaRPr>
          </a:p>
          <a:p>
            <a:r>
              <a:rPr lang="ja-JP" altLang="en-US" sz="1000" dirty="0">
                <a:solidFill>
                  <a:srgbClr val="FF0000"/>
                </a:solidFill>
                <a:latin typeface="メイリオ" pitchFamily="50" charset="-128"/>
                <a:ea typeface="メイリオ" pitchFamily="50" charset="-128"/>
                <a:cs typeface="メイリオ" pitchFamily="50" charset="-128"/>
              </a:rPr>
              <a:t>                       </a:t>
            </a:r>
            <a:r>
              <a:rPr kumimoji="1" lang="ja-JP" altLang="en-US" sz="1000" dirty="0">
                <a:solidFill>
                  <a:srgbClr val="FF0000"/>
                </a:solidFill>
                <a:latin typeface="メイリオ" panose="020B0604030504040204" pitchFamily="50" charset="-128"/>
                <a:ea typeface="メイリオ" panose="020B0604030504040204" pitchFamily="50" charset="-128"/>
              </a:rPr>
              <a:t>㉑</a:t>
            </a:r>
            <a:r>
              <a:rPr lang="ja-JP" altLang="en-US" sz="1000" dirty="0">
                <a:solidFill>
                  <a:srgbClr val="00B0F0"/>
                </a:solidFill>
                <a:latin typeface="メイリオ" pitchFamily="50" charset="-128"/>
                <a:ea typeface="メイリオ" pitchFamily="50" charset="-128"/>
                <a:cs typeface="メイリオ" pitchFamily="50" charset="-128"/>
              </a:rPr>
              <a:t>をクリックし前の画面に戻る</a:t>
            </a:r>
            <a:endParaRPr lang="en-US" altLang="ja-JP" sz="1000" dirty="0">
              <a:solidFill>
                <a:srgbClr val="00B0F0"/>
              </a:solidFill>
              <a:latin typeface="メイリオ" pitchFamily="50" charset="-128"/>
              <a:ea typeface="メイリオ" pitchFamily="50" charset="-128"/>
              <a:cs typeface="メイリオ" pitchFamily="50" charset="-128"/>
            </a:endParaRPr>
          </a:p>
          <a:p>
            <a:r>
              <a:rPr lang="en-US" altLang="ja-JP" sz="1200" dirty="0">
                <a:latin typeface="メイリオ" pitchFamily="50" charset="-128"/>
                <a:ea typeface="メイリオ" pitchFamily="50" charset="-128"/>
                <a:cs typeface="メイリオ" pitchFamily="50" charset="-128"/>
              </a:rPr>
              <a:t>14.</a:t>
            </a:r>
            <a:r>
              <a:rPr lang="ja-JP" altLang="en-US" sz="1200" dirty="0">
                <a:latin typeface="メイリオ" pitchFamily="50" charset="-128"/>
                <a:ea typeface="メイリオ" pitchFamily="50" charset="-128"/>
                <a:cs typeface="メイリオ" pitchFamily="50" charset="-128"/>
              </a:rPr>
              <a:t>作成したグラフはテンプレートとして保存されます。いつでも同じ形式で確認が可能です</a:t>
            </a:r>
            <a:endParaRPr lang="en-US" altLang="ja-JP" sz="1200" dirty="0">
              <a:latin typeface="メイリオ" pitchFamily="50" charset="-128"/>
              <a:ea typeface="メイリオ" pitchFamily="50" charset="-128"/>
              <a:cs typeface="メイリオ" pitchFamily="50" charset="-128"/>
            </a:endParaRPr>
          </a:p>
          <a:p>
            <a:r>
              <a:rPr lang="ja-JP" altLang="en-US" sz="1200" dirty="0">
                <a:latin typeface="メイリオ" pitchFamily="50" charset="-128"/>
                <a:ea typeface="メイリオ" pitchFamily="50" charset="-128"/>
                <a:cs typeface="メイリオ" pitchFamily="50" charset="-128"/>
              </a:rPr>
              <a:t>　  また、画像にエクスポートすることもできるので、社内への展開も容易です</a:t>
            </a:r>
            <a:endParaRPr lang="en-US" altLang="ja-JP" sz="1200" dirty="0">
              <a:latin typeface="メイリオ" pitchFamily="50" charset="-128"/>
              <a:ea typeface="メイリオ" pitchFamily="50" charset="-128"/>
              <a:cs typeface="メイリオ" pitchFamily="50" charset="-128"/>
            </a:endParaRPr>
          </a:p>
          <a:p>
            <a:r>
              <a:rPr lang="ja-JP" altLang="en-US" sz="1200" dirty="0">
                <a:latin typeface="メイリオ" pitchFamily="50" charset="-128"/>
                <a:ea typeface="メイリオ" pitchFamily="50" charset="-128"/>
                <a:cs typeface="メイリオ" pitchFamily="50" charset="-128"/>
              </a:rPr>
              <a:t>　　 </a:t>
            </a:r>
            <a:r>
              <a:rPr lang="ja-JP" altLang="en-US" sz="1000" dirty="0">
                <a:solidFill>
                  <a:srgbClr val="00B0F0"/>
                </a:solidFill>
                <a:latin typeface="メイリオ" pitchFamily="50" charset="-128"/>
                <a:ea typeface="メイリオ" pitchFamily="50" charset="-128"/>
                <a:cs typeface="メイリオ" pitchFamily="50" charset="-128"/>
              </a:rPr>
              <a:t>★操作･･･</a:t>
            </a:r>
            <a:r>
              <a:rPr lang="ja-JP" altLang="en-US" sz="1000" dirty="0">
                <a:solidFill>
                  <a:srgbClr val="FF0000"/>
                </a:solidFill>
                <a:latin typeface="メイリオ" pitchFamily="50" charset="-128"/>
                <a:ea typeface="メイリオ" pitchFamily="50" charset="-128"/>
                <a:cs typeface="メイリオ" pitchFamily="50" charset="-128"/>
              </a:rPr>
              <a:t> ㉒</a:t>
            </a:r>
            <a:r>
              <a:rPr lang="ja-JP" altLang="en-US" sz="1000" dirty="0">
                <a:solidFill>
                  <a:srgbClr val="00B0F0"/>
                </a:solidFill>
                <a:latin typeface="メイリオ" pitchFamily="50" charset="-128"/>
                <a:ea typeface="メイリオ" pitchFamily="50" charset="-128"/>
                <a:cs typeface="メイリオ" pitchFamily="50" charset="-128"/>
              </a:rPr>
              <a:t>右から</a:t>
            </a:r>
            <a:r>
              <a:rPr lang="en-US" altLang="ja-JP" sz="1000" dirty="0">
                <a:solidFill>
                  <a:srgbClr val="00B0F0"/>
                </a:solidFill>
                <a:latin typeface="メイリオ" pitchFamily="50" charset="-128"/>
                <a:ea typeface="メイリオ" pitchFamily="50" charset="-128"/>
                <a:cs typeface="メイリオ" pitchFamily="50" charset="-128"/>
              </a:rPr>
              <a:t>3</a:t>
            </a:r>
            <a:r>
              <a:rPr lang="ja-JP" altLang="en-US" sz="1000" dirty="0">
                <a:solidFill>
                  <a:srgbClr val="00B0F0"/>
                </a:solidFill>
                <a:latin typeface="メイリオ" pitchFamily="50" charset="-128"/>
                <a:ea typeface="メイリオ" pitchFamily="50" charset="-128"/>
                <a:cs typeface="メイリオ" pitchFamily="50" charset="-128"/>
              </a:rPr>
              <a:t>つ目の点々をクリックする。その後、</a:t>
            </a:r>
            <a:r>
              <a:rPr lang="en-US" altLang="ja-JP" sz="1000" dirty="0">
                <a:solidFill>
                  <a:srgbClr val="FF0000"/>
                </a:solidFill>
                <a:latin typeface="メイリオ" panose="020B0604030504040204" pitchFamily="50" charset="-128"/>
                <a:ea typeface="メイリオ" panose="020B0604030504040204" pitchFamily="50" charset="-128"/>
              </a:rPr>
              <a:t>㉓</a:t>
            </a:r>
            <a:r>
              <a:rPr lang="ja-JP" altLang="en-US" sz="1000" dirty="0">
                <a:solidFill>
                  <a:srgbClr val="00B0F0"/>
                </a:solidFill>
                <a:latin typeface="メイリオ" pitchFamily="50" charset="-128"/>
                <a:ea typeface="メイリオ" pitchFamily="50" charset="-128"/>
                <a:cs typeface="メイリオ" pitchFamily="50" charset="-128"/>
              </a:rPr>
              <a:t>エクスポートをクリック</a:t>
            </a:r>
            <a:endParaRPr lang="en-US" altLang="ja-JP" sz="1000" dirty="0">
              <a:solidFill>
                <a:srgbClr val="00B0F0"/>
              </a:solidFill>
              <a:latin typeface="メイリオ" pitchFamily="50" charset="-128"/>
              <a:ea typeface="メイリオ" pitchFamily="50" charset="-128"/>
              <a:cs typeface="メイリオ" pitchFamily="50" charset="-128"/>
            </a:endParaRPr>
          </a:p>
        </p:txBody>
      </p:sp>
      <p:sp>
        <p:nvSpPr>
          <p:cNvPr id="10" name="テキスト ボックス 9"/>
          <p:cNvSpPr txBox="1"/>
          <p:nvPr/>
        </p:nvSpPr>
        <p:spPr>
          <a:xfrm>
            <a:off x="2144115" y="5940152"/>
            <a:ext cx="1008112" cy="400110"/>
          </a:xfrm>
          <a:prstGeom prst="rect">
            <a:avLst/>
          </a:prstGeom>
          <a:noFill/>
        </p:spPr>
        <p:txBody>
          <a:bodyPr wrap="square" rtlCol="0">
            <a:spAutoFit/>
          </a:bodyPr>
          <a:lstStyle/>
          <a:p>
            <a:r>
              <a:rPr kumimoji="1" lang="en-US" altLang="ja-JP" sz="2000" b="1" dirty="0">
                <a:solidFill>
                  <a:srgbClr val="00B0F0"/>
                </a:solidFill>
                <a:latin typeface="メイリオ" pitchFamily="50" charset="-128"/>
                <a:ea typeface="メイリオ" pitchFamily="50" charset="-128"/>
                <a:cs typeface="メイリオ" pitchFamily="50" charset="-128"/>
              </a:rPr>
              <a:t>4/4</a:t>
            </a:r>
            <a:endParaRPr kumimoji="1" lang="ja-JP" altLang="en-US" sz="2000" b="1" dirty="0">
              <a:solidFill>
                <a:srgbClr val="00B0F0"/>
              </a:solidFill>
              <a:latin typeface="メイリオ" pitchFamily="50" charset="-128"/>
              <a:ea typeface="メイリオ" pitchFamily="50" charset="-128"/>
              <a:cs typeface="メイリオ" pitchFamily="50" charset="-128"/>
            </a:endParaRPr>
          </a:p>
        </p:txBody>
      </p:sp>
      <p:pic>
        <p:nvPicPr>
          <p:cNvPr id="7" name="図 6">
            <a:extLst>
              <a:ext uri="{FF2B5EF4-FFF2-40B4-BE49-F238E27FC236}">
                <a16:creationId xmlns:a16="http://schemas.microsoft.com/office/drawing/2014/main" id="{CC4F2C0F-1F38-4E17-EF8E-2F5DE7179152}"/>
              </a:ext>
            </a:extLst>
          </p:cNvPr>
          <p:cNvPicPr>
            <a:picLocks noChangeAspect="1"/>
          </p:cNvPicPr>
          <p:nvPr/>
        </p:nvPicPr>
        <p:blipFill rotWithShape="1">
          <a:blip r:embed="rId5"/>
          <a:srcRect r="10309"/>
          <a:stretch/>
        </p:blipFill>
        <p:spPr>
          <a:xfrm>
            <a:off x="198202" y="1698654"/>
            <a:ext cx="3075523" cy="1238603"/>
          </a:xfrm>
          <a:prstGeom prst="rect">
            <a:avLst/>
          </a:prstGeom>
          <a:ln>
            <a:solidFill>
              <a:schemeClr val="bg1">
                <a:lumMod val="75000"/>
              </a:schemeClr>
            </a:solidFill>
          </a:ln>
        </p:spPr>
      </p:pic>
      <p:pic>
        <p:nvPicPr>
          <p:cNvPr id="13" name="図 12">
            <a:extLst>
              <a:ext uri="{FF2B5EF4-FFF2-40B4-BE49-F238E27FC236}">
                <a16:creationId xmlns:a16="http://schemas.microsoft.com/office/drawing/2014/main" id="{F412289A-C376-B54A-3CCC-545901C8685F}"/>
              </a:ext>
            </a:extLst>
          </p:cNvPr>
          <p:cNvPicPr>
            <a:picLocks noChangeAspect="1"/>
          </p:cNvPicPr>
          <p:nvPr/>
        </p:nvPicPr>
        <p:blipFill>
          <a:blip r:embed="rId6"/>
          <a:stretch>
            <a:fillRect/>
          </a:stretch>
        </p:blipFill>
        <p:spPr>
          <a:xfrm>
            <a:off x="1124550" y="2104867"/>
            <a:ext cx="809143" cy="1112031"/>
          </a:xfrm>
          <a:prstGeom prst="rect">
            <a:avLst/>
          </a:prstGeom>
          <a:ln>
            <a:solidFill>
              <a:schemeClr val="bg1">
                <a:lumMod val="65000"/>
              </a:schemeClr>
            </a:solidFill>
          </a:ln>
        </p:spPr>
      </p:pic>
      <p:sp>
        <p:nvSpPr>
          <p:cNvPr id="46" name="正方形/長方形 45"/>
          <p:cNvSpPr/>
          <p:nvPr/>
        </p:nvSpPr>
        <p:spPr>
          <a:xfrm>
            <a:off x="1124550" y="2884736"/>
            <a:ext cx="809143" cy="177817"/>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0" name="図 39">
            <a:extLst>
              <a:ext uri="{FF2B5EF4-FFF2-40B4-BE49-F238E27FC236}">
                <a16:creationId xmlns:a16="http://schemas.microsoft.com/office/drawing/2014/main" id="{66708FC7-AEC0-7646-A3EA-C199DD62188B}"/>
              </a:ext>
            </a:extLst>
          </p:cNvPr>
          <p:cNvPicPr>
            <a:picLocks noChangeAspect="1"/>
          </p:cNvPicPr>
          <p:nvPr/>
        </p:nvPicPr>
        <p:blipFill>
          <a:blip r:embed="rId7"/>
          <a:stretch>
            <a:fillRect/>
          </a:stretch>
        </p:blipFill>
        <p:spPr>
          <a:xfrm>
            <a:off x="5783790" y="4117837"/>
            <a:ext cx="947254" cy="779016"/>
          </a:xfrm>
          <a:prstGeom prst="rect">
            <a:avLst/>
          </a:prstGeom>
          <a:ln>
            <a:solidFill>
              <a:schemeClr val="bg1">
                <a:lumMod val="65000"/>
              </a:schemeClr>
            </a:solidFill>
          </a:ln>
        </p:spPr>
      </p:pic>
      <p:sp>
        <p:nvSpPr>
          <p:cNvPr id="43" name="正方形/長方形 42">
            <a:extLst>
              <a:ext uri="{FF2B5EF4-FFF2-40B4-BE49-F238E27FC236}">
                <a16:creationId xmlns:a16="http://schemas.microsoft.com/office/drawing/2014/main" id="{A51AF080-92D7-5D20-62E6-7F95CAA6E450}"/>
              </a:ext>
            </a:extLst>
          </p:cNvPr>
          <p:cNvSpPr/>
          <p:nvPr/>
        </p:nvSpPr>
        <p:spPr>
          <a:xfrm>
            <a:off x="6093296" y="3922870"/>
            <a:ext cx="185313" cy="133245"/>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テキスト ボックス 43">
            <a:extLst>
              <a:ext uri="{FF2B5EF4-FFF2-40B4-BE49-F238E27FC236}">
                <a16:creationId xmlns:a16="http://schemas.microsoft.com/office/drawing/2014/main" id="{8E0F456F-1C54-51E8-F613-A10B8D0D14FD}"/>
              </a:ext>
            </a:extLst>
          </p:cNvPr>
          <p:cNvSpPr txBox="1"/>
          <p:nvPr/>
        </p:nvSpPr>
        <p:spPr>
          <a:xfrm>
            <a:off x="6548746" y="4889444"/>
            <a:ext cx="408646" cy="261610"/>
          </a:xfrm>
          <a:prstGeom prst="rect">
            <a:avLst/>
          </a:prstGeom>
          <a:noFill/>
        </p:spPr>
        <p:txBody>
          <a:bodyPr wrap="square" rtlCol="0">
            <a:spAutoFit/>
          </a:bodyPr>
          <a:lstStyle/>
          <a:p>
            <a:r>
              <a:rPr lang="en-US" altLang="ja-JP" sz="1100" dirty="0">
                <a:solidFill>
                  <a:srgbClr val="FF0000"/>
                </a:solidFill>
                <a:latin typeface="メイリオ" panose="020B0604030504040204" pitchFamily="50" charset="-128"/>
                <a:ea typeface="メイリオ" panose="020B0604030504040204" pitchFamily="50" charset="-128"/>
              </a:rPr>
              <a:t>㉓</a:t>
            </a:r>
            <a:endParaRPr kumimoji="1" lang="ja-JP" altLang="en-US" sz="1100" dirty="0">
              <a:solidFill>
                <a:srgbClr val="FF0000"/>
              </a:solidFill>
              <a:latin typeface="メイリオ" panose="020B0604030504040204" pitchFamily="50" charset="-128"/>
              <a:ea typeface="メイリオ" panose="020B0604030504040204" pitchFamily="50" charset="-128"/>
            </a:endParaRPr>
          </a:p>
        </p:txBody>
      </p:sp>
      <p:sp>
        <p:nvSpPr>
          <p:cNvPr id="45" name="正方形/長方形 44">
            <a:extLst>
              <a:ext uri="{FF2B5EF4-FFF2-40B4-BE49-F238E27FC236}">
                <a16:creationId xmlns:a16="http://schemas.microsoft.com/office/drawing/2014/main" id="{6D93072B-443A-6029-8E7B-266EC6334C8E}"/>
              </a:ext>
            </a:extLst>
          </p:cNvPr>
          <p:cNvSpPr/>
          <p:nvPr/>
        </p:nvSpPr>
        <p:spPr>
          <a:xfrm>
            <a:off x="5783791" y="4682803"/>
            <a:ext cx="957578" cy="185082"/>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ボックス 47">
            <a:extLst>
              <a:ext uri="{FF2B5EF4-FFF2-40B4-BE49-F238E27FC236}">
                <a16:creationId xmlns:a16="http://schemas.microsoft.com/office/drawing/2014/main" id="{CFF317EF-C824-715F-8EFF-BCAC163D25E3}"/>
              </a:ext>
            </a:extLst>
          </p:cNvPr>
          <p:cNvSpPr txBox="1"/>
          <p:nvPr/>
        </p:nvSpPr>
        <p:spPr>
          <a:xfrm>
            <a:off x="6217616" y="3883841"/>
            <a:ext cx="309254" cy="276999"/>
          </a:xfrm>
          <a:prstGeom prst="rect">
            <a:avLst/>
          </a:prstGeom>
          <a:noFill/>
        </p:spPr>
        <p:txBody>
          <a:bodyPr wrap="square" rtlCol="0">
            <a:spAutoFit/>
          </a:bodyPr>
          <a:lstStyle/>
          <a:p>
            <a:r>
              <a:rPr lang="ja-JP" altLang="en-US" sz="1200" dirty="0">
                <a:solidFill>
                  <a:srgbClr val="FF0000"/>
                </a:solidFill>
                <a:latin typeface="メイリオ" panose="020B0604030504040204" pitchFamily="50" charset="-128"/>
                <a:ea typeface="メイリオ" panose="020B0604030504040204" pitchFamily="50" charset="-128"/>
              </a:rPr>
              <a:t>㉒</a:t>
            </a:r>
            <a:endParaRPr kumimoji="1" lang="ja-JP" altLang="en-US" sz="1200" dirty="0">
              <a:solidFill>
                <a:srgbClr val="FF0000"/>
              </a:solidFill>
              <a:latin typeface="メイリオ" panose="020B0604030504040204" pitchFamily="50" charset="-128"/>
              <a:ea typeface="メイリオ" panose="020B0604030504040204" pitchFamily="50" charset="-128"/>
            </a:endParaRPr>
          </a:p>
        </p:txBody>
      </p:sp>
      <p:pic>
        <p:nvPicPr>
          <p:cNvPr id="69" name="図 68">
            <a:extLst>
              <a:ext uri="{FF2B5EF4-FFF2-40B4-BE49-F238E27FC236}">
                <a16:creationId xmlns:a16="http://schemas.microsoft.com/office/drawing/2014/main" id="{B7F292B6-09C4-5A7B-53D8-6D38149E06FB}"/>
              </a:ext>
            </a:extLst>
          </p:cNvPr>
          <p:cNvPicPr>
            <a:picLocks noChangeAspect="1"/>
          </p:cNvPicPr>
          <p:nvPr/>
        </p:nvPicPr>
        <p:blipFill>
          <a:blip r:embed="rId8"/>
          <a:stretch>
            <a:fillRect/>
          </a:stretch>
        </p:blipFill>
        <p:spPr>
          <a:xfrm>
            <a:off x="5661247" y="1631004"/>
            <a:ext cx="880651" cy="651759"/>
          </a:xfrm>
          <a:prstGeom prst="rect">
            <a:avLst/>
          </a:prstGeom>
          <a:ln>
            <a:solidFill>
              <a:schemeClr val="bg1">
                <a:lumMod val="65000"/>
              </a:schemeClr>
            </a:solidFill>
          </a:ln>
        </p:spPr>
      </p:pic>
      <p:sp>
        <p:nvSpPr>
          <p:cNvPr id="73" name="正方形/長方形 72">
            <a:extLst>
              <a:ext uri="{FF2B5EF4-FFF2-40B4-BE49-F238E27FC236}">
                <a16:creationId xmlns:a16="http://schemas.microsoft.com/office/drawing/2014/main" id="{CE7B4D28-9DDA-74DB-EABF-632DB6F462CE}"/>
              </a:ext>
            </a:extLst>
          </p:cNvPr>
          <p:cNvSpPr/>
          <p:nvPr/>
        </p:nvSpPr>
        <p:spPr>
          <a:xfrm>
            <a:off x="5733256" y="1675058"/>
            <a:ext cx="782178" cy="185082"/>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テキスト ボックス 73">
            <a:extLst>
              <a:ext uri="{FF2B5EF4-FFF2-40B4-BE49-F238E27FC236}">
                <a16:creationId xmlns:a16="http://schemas.microsoft.com/office/drawing/2014/main" id="{13DE6E99-7BE2-B45A-04A9-B1B18C95DC95}"/>
              </a:ext>
            </a:extLst>
          </p:cNvPr>
          <p:cNvSpPr txBox="1"/>
          <p:nvPr/>
        </p:nvSpPr>
        <p:spPr>
          <a:xfrm>
            <a:off x="6459280" y="1458785"/>
            <a:ext cx="309254" cy="276999"/>
          </a:xfrm>
          <a:prstGeom prst="rect">
            <a:avLst/>
          </a:prstGeom>
          <a:noFill/>
        </p:spPr>
        <p:txBody>
          <a:bodyPr wrap="square" rtlCol="0">
            <a:spAutoFit/>
          </a:bodyPr>
          <a:lstStyle/>
          <a:p>
            <a:r>
              <a:rPr kumimoji="1" lang="ja-JP" altLang="en-US" sz="1200" dirty="0">
                <a:solidFill>
                  <a:srgbClr val="FF0000"/>
                </a:solidFill>
                <a:latin typeface="メイリオ" panose="020B0604030504040204" pitchFamily="50" charset="-128"/>
                <a:ea typeface="メイリオ" panose="020B0604030504040204" pitchFamily="50" charset="-128"/>
              </a:rPr>
              <a:t>⑮</a:t>
            </a:r>
          </a:p>
        </p:txBody>
      </p:sp>
      <p:sp>
        <p:nvSpPr>
          <p:cNvPr id="80" name="矢印: 下 79">
            <a:extLst>
              <a:ext uri="{FF2B5EF4-FFF2-40B4-BE49-F238E27FC236}">
                <a16:creationId xmlns:a16="http://schemas.microsoft.com/office/drawing/2014/main" id="{8F87E801-5BCF-8BC5-1342-CA62092E3082}"/>
              </a:ext>
            </a:extLst>
          </p:cNvPr>
          <p:cNvSpPr/>
          <p:nvPr/>
        </p:nvSpPr>
        <p:spPr>
          <a:xfrm>
            <a:off x="4860827" y="2359713"/>
            <a:ext cx="360040" cy="312619"/>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テキスト ボックス 82">
            <a:extLst>
              <a:ext uri="{FF2B5EF4-FFF2-40B4-BE49-F238E27FC236}">
                <a16:creationId xmlns:a16="http://schemas.microsoft.com/office/drawing/2014/main" id="{230635D7-F421-875F-E2C6-4C1BD6019A7C}"/>
              </a:ext>
            </a:extLst>
          </p:cNvPr>
          <p:cNvSpPr txBox="1"/>
          <p:nvPr/>
        </p:nvSpPr>
        <p:spPr>
          <a:xfrm>
            <a:off x="838557" y="2886711"/>
            <a:ext cx="298328" cy="276999"/>
          </a:xfrm>
          <a:prstGeom prst="rect">
            <a:avLst/>
          </a:prstGeom>
          <a:noFill/>
        </p:spPr>
        <p:txBody>
          <a:bodyPr wrap="square" rtlCol="0">
            <a:spAutoFit/>
          </a:bodyPr>
          <a:lstStyle/>
          <a:p>
            <a:r>
              <a:rPr kumimoji="1" lang="ja-JP" altLang="en-US" sz="1200" dirty="0">
                <a:solidFill>
                  <a:srgbClr val="FF0000"/>
                </a:solidFill>
                <a:latin typeface="メイリオ" panose="020B0604030504040204" pitchFamily="50" charset="-128"/>
                <a:ea typeface="メイリオ" panose="020B0604030504040204" pitchFamily="50" charset="-128"/>
              </a:rPr>
              <a:t>⑭</a:t>
            </a:r>
          </a:p>
        </p:txBody>
      </p:sp>
      <p:sp>
        <p:nvSpPr>
          <p:cNvPr id="84" name="正方形/長方形 83">
            <a:extLst>
              <a:ext uri="{FF2B5EF4-FFF2-40B4-BE49-F238E27FC236}">
                <a16:creationId xmlns:a16="http://schemas.microsoft.com/office/drawing/2014/main" id="{68095BE8-E595-8494-A8D9-0BD7312BD182}"/>
              </a:ext>
            </a:extLst>
          </p:cNvPr>
          <p:cNvSpPr/>
          <p:nvPr/>
        </p:nvSpPr>
        <p:spPr>
          <a:xfrm>
            <a:off x="6302218" y="1510198"/>
            <a:ext cx="186234" cy="114446"/>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テキスト ボックス 84">
            <a:extLst>
              <a:ext uri="{FF2B5EF4-FFF2-40B4-BE49-F238E27FC236}">
                <a16:creationId xmlns:a16="http://schemas.microsoft.com/office/drawing/2014/main" id="{64726C81-3133-F371-7695-F499B8F74BBC}"/>
              </a:ext>
            </a:extLst>
          </p:cNvPr>
          <p:cNvSpPr txBox="1"/>
          <p:nvPr/>
        </p:nvSpPr>
        <p:spPr>
          <a:xfrm>
            <a:off x="6465902" y="1659300"/>
            <a:ext cx="309254" cy="276999"/>
          </a:xfrm>
          <a:prstGeom prst="rect">
            <a:avLst/>
          </a:prstGeom>
          <a:noFill/>
        </p:spPr>
        <p:txBody>
          <a:bodyPr wrap="square" rtlCol="0">
            <a:spAutoFit/>
          </a:bodyPr>
          <a:lstStyle/>
          <a:p>
            <a:r>
              <a:rPr lang="ja-JP" altLang="en-US" sz="1200" dirty="0">
                <a:solidFill>
                  <a:srgbClr val="FF0000"/>
                </a:solidFill>
                <a:latin typeface="メイリオ" panose="020B0604030504040204" pitchFamily="50" charset="-128"/>
                <a:ea typeface="メイリオ" panose="020B0604030504040204" pitchFamily="50" charset="-128"/>
              </a:rPr>
              <a:t>⑯</a:t>
            </a:r>
            <a:endParaRPr kumimoji="1" lang="ja-JP" altLang="en-US" sz="1200" dirty="0">
              <a:solidFill>
                <a:srgbClr val="FF0000"/>
              </a:solidFill>
              <a:latin typeface="メイリオ" panose="020B0604030504040204" pitchFamily="50" charset="-128"/>
              <a:ea typeface="メイリオ" panose="020B0604030504040204" pitchFamily="50" charset="-128"/>
            </a:endParaRPr>
          </a:p>
        </p:txBody>
      </p:sp>
      <p:sp>
        <p:nvSpPr>
          <p:cNvPr id="4" name="テキスト ボックス 3">
            <a:extLst>
              <a:ext uri="{FF2B5EF4-FFF2-40B4-BE49-F238E27FC236}">
                <a16:creationId xmlns:a16="http://schemas.microsoft.com/office/drawing/2014/main" id="{5EDA9BFD-5C8A-2322-3181-412FAB94157F}"/>
              </a:ext>
            </a:extLst>
          </p:cNvPr>
          <p:cNvSpPr txBox="1"/>
          <p:nvPr/>
        </p:nvSpPr>
        <p:spPr>
          <a:xfrm>
            <a:off x="132656" y="1093005"/>
            <a:ext cx="2407545" cy="276999"/>
          </a:xfrm>
          <a:prstGeom prst="rect">
            <a:avLst/>
          </a:prstGeom>
          <a:noFill/>
        </p:spPr>
        <p:txBody>
          <a:bodyPr wrap="square" rtlCol="0">
            <a:spAutoFit/>
          </a:bodyPr>
          <a:lstStyle/>
          <a:p>
            <a:r>
              <a:rPr lang="en-US" altLang="ja-JP" sz="1200" dirty="0" err="1">
                <a:latin typeface="メイリオ" panose="020B0604030504040204" pitchFamily="50" charset="-128"/>
                <a:ea typeface="メイリオ" panose="020B0604030504040204" pitchFamily="50" charset="-128"/>
              </a:rPr>
              <a:t>ReportPlus</a:t>
            </a:r>
            <a:endParaRPr lang="en-US" altLang="ja-JP" sz="1200" dirty="0">
              <a:latin typeface="メイリオ" panose="020B0604030504040204" pitchFamily="50" charset="-128"/>
              <a:ea typeface="メイリオ" panose="020B0604030504040204" pitchFamily="50" charset="-128"/>
            </a:endParaRPr>
          </a:p>
        </p:txBody>
      </p:sp>
      <p:pic>
        <p:nvPicPr>
          <p:cNvPr id="8" name="図 7">
            <a:extLst>
              <a:ext uri="{FF2B5EF4-FFF2-40B4-BE49-F238E27FC236}">
                <a16:creationId xmlns:a16="http://schemas.microsoft.com/office/drawing/2014/main" id="{17B368F4-37C5-E6FD-9E45-1F35C3BC913C}"/>
              </a:ext>
            </a:extLst>
          </p:cNvPr>
          <p:cNvPicPr>
            <a:picLocks noChangeAspect="1"/>
          </p:cNvPicPr>
          <p:nvPr/>
        </p:nvPicPr>
        <p:blipFill>
          <a:blip r:embed="rId9"/>
          <a:stretch>
            <a:fillRect/>
          </a:stretch>
        </p:blipFill>
        <p:spPr>
          <a:xfrm>
            <a:off x="371440" y="1726092"/>
            <a:ext cx="1130719" cy="48023"/>
          </a:xfrm>
          <a:prstGeom prst="rect">
            <a:avLst/>
          </a:prstGeom>
        </p:spPr>
      </p:pic>
      <p:sp>
        <p:nvSpPr>
          <p:cNvPr id="15" name="正方形/長方形 14">
            <a:extLst>
              <a:ext uri="{FF2B5EF4-FFF2-40B4-BE49-F238E27FC236}">
                <a16:creationId xmlns:a16="http://schemas.microsoft.com/office/drawing/2014/main" id="{E924C06E-D5B8-4E45-FCEB-F762F965364F}"/>
              </a:ext>
            </a:extLst>
          </p:cNvPr>
          <p:cNvSpPr/>
          <p:nvPr/>
        </p:nvSpPr>
        <p:spPr>
          <a:xfrm>
            <a:off x="5085722" y="2912200"/>
            <a:ext cx="550334" cy="127979"/>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B9A88B0B-7FA1-CE90-D367-AA3FEEFA53EF}"/>
              </a:ext>
            </a:extLst>
          </p:cNvPr>
          <p:cNvSpPr txBox="1"/>
          <p:nvPr/>
        </p:nvSpPr>
        <p:spPr>
          <a:xfrm>
            <a:off x="5498015" y="2698794"/>
            <a:ext cx="309254" cy="276999"/>
          </a:xfrm>
          <a:prstGeom prst="rect">
            <a:avLst/>
          </a:prstGeom>
          <a:noFill/>
        </p:spPr>
        <p:txBody>
          <a:bodyPr wrap="square" rtlCol="0">
            <a:spAutoFit/>
          </a:bodyPr>
          <a:lstStyle/>
          <a:p>
            <a:r>
              <a:rPr lang="ja-JP" altLang="en-US" sz="1200" dirty="0">
                <a:solidFill>
                  <a:srgbClr val="FF0000"/>
                </a:solidFill>
                <a:latin typeface="メイリオ" panose="020B0604030504040204" pitchFamily="50" charset="-128"/>
                <a:ea typeface="メイリオ" panose="020B0604030504040204" pitchFamily="50" charset="-128"/>
              </a:rPr>
              <a:t>⑰</a:t>
            </a:r>
            <a:endParaRPr kumimoji="1" lang="ja-JP" altLang="en-US" sz="1200" dirty="0">
              <a:solidFill>
                <a:srgbClr val="FF0000"/>
              </a:solidFill>
              <a:latin typeface="メイリオ" panose="020B0604030504040204" pitchFamily="50" charset="-128"/>
              <a:ea typeface="メイリオ" panose="020B0604030504040204" pitchFamily="50" charset="-128"/>
            </a:endParaRPr>
          </a:p>
        </p:txBody>
      </p:sp>
      <p:sp>
        <p:nvSpPr>
          <p:cNvPr id="21" name="正方形/長方形 20">
            <a:extLst>
              <a:ext uri="{FF2B5EF4-FFF2-40B4-BE49-F238E27FC236}">
                <a16:creationId xmlns:a16="http://schemas.microsoft.com/office/drawing/2014/main" id="{F473B684-F23F-200A-2B23-A154E54B3D34}"/>
              </a:ext>
            </a:extLst>
          </p:cNvPr>
          <p:cNvSpPr/>
          <p:nvPr/>
        </p:nvSpPr>
        <p:spPr>
          <a:xfrm>
            <a:off x="5353414" y="2782655"/>
            <a:ext cx="186234" cy="114446"/>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B30BB976-B3FA-5562-1810-0C3D00363183}"/>
              </a:ext>
            </a:extLst>
          </p:cNvPr>
          <p:cNvSpPr txBox="1"/>
          <p:nvPr/>
        </p:nvSpPr>
        <p:spPr>
          <a:xfrm>
            <a:off x="5572819" y="2874323"/>
            <a:ext cx="309254" cy="276999"/>
          </a:xfrm>
          <a:prstGeom prst="rect">
            <a:avLst/>
          </a:prstGeom>
          <a:noFill/>
        </p:spPr>
        <p:txBody>
          <a:bodyPr wrap="square" rtlCol="0">
            <a:spAutoFit/>
          </a:bodyPr>
          <a:lstStyle/>
          <a:p>
            <a:r>
              <a:rPr kumimoji="1" lang="ja-JP" altLang="en-US" sz="1200" dirty="0">
                <a:solidFill>
                  <a:srgbClr val="FF0000"/>
                </a:solidFill>
                <a:latin typeface="メイリオ" panose="020B0604030504040204" pitchFamily="50" charset="-128"/>
                <a:ea typeface="メイリオ" panose="020B0604030504040204" pitchFamily="50" charset="-128"/>
              </a:rPr>
              <a:t>⑱</a:t>
            </a:r>
          </a:p>
        </p:txBody>
      </p:sp>
      <p:pic>
        <p:nvPicPr>
          <p:cNvPr id="26" name="図 25">
            <a:extLst>
              <a:ext uri="{FF2B5EF4-FFF2-40B4-BE49-F238E27FC236}">
                <a16:creationId xmlns:a16="http://schemas.microsoft.com/office/drawing/2014/main" id="{C942BF8B-5EDB-1F49-F1E9-B39614F1FEE2}"/>
              </a:ext>
            </a:extLst>
          </p:cNvPr>
          <p:cNvPicPr>
            <a:picLocks noChangeAspect="1"/>
          </p:cNvPicPr>
          <p:nvPr/>
        </p:nvPicPr>
        <p:blipFill>
          <a:blip r:embed="rId10"/>
          <a:stretch>
            <a:fillRect/>
          </a:stretch>
        </p:blipFill>
        <p:spPr>
          <a:xfrm>
            <a:off x="158949" y="3744222"/>
            <a:ext cx="2740343" cy="1533962"/>
          </a:xfrm>
          <a:prstGeom prst="rect">
            <a:avLst/>
          </a:prstGeom>
          <a:ln>
            <a:solidFill>
              <a:schemeClr val="bg1">
                <a:lumMod val="75000"/>
              </a:schemeClr>
            </a:solidFill>
          </a:ln>
        </p:spPr>
      </p:pic>
      <p:sp>
        <p:nvSpPr>
          <p:cNvPr id="27" name="正方形/長方形 26">
            <a:extLst>
              <a:ext uri="{FF2B5EF4-FFF2-40B4-BE49-F238E27FC236}">
                <a16:creationId xmlns:a16="http://schemas.microsoft.com/office/drawing/2014/main" id="{577EE267-F1A9-278B-6D9D-3C6F174EE342}"/>
              </a:ext>
            </a:extLst>
          </p:cNvPr>
          <p:cNvSpPr/>
          <p:nvPr/>
        </p:nvSpPr>
        <p:spPr>
          <a:xfrm>
            <a:off x="184377" y="4160840"/>
            <a:ext cx="654180" cy="1065577"/>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7A60C020-F851-568B-06D0-437005C4A892}"/>
              </a:ext>
            </a:extLst>
          </p:cNvPr>
          <p:cNvSpPr txBox="1"/>
          <p:nvPr/>
        </p:nvSpPr>
        <p:spPr>
          <a:xfrm>
            <a:off x="782172" y="4109073"/>
            <a:ext cx="309254" cy="276999"/>
          </a:xfrm>
          <a:prstGeom prst="rect">
            <a:avLst/>
          </a:prstGeom>
          <a:noFill/>
        </p:spPr>
        <p:txBody>
          <a:bodyPr wrap="square" rtlCol="0">
            <a:spAutoFit/>
          </a:bodyPr>
          <a:lstStyle/>
          <a:p>
            <a:r>
              <a:rPr lang="ja-JP" altLang="en-US" sz="1200" dirty="0">
                <a:solidFill>
                  <a:srgbClr val="FF0000"/>
                </a:solidFill>
                <a:latin typeface="メイリオ" panose="020B0604030504040204" pitchFamily="50" charset="-128"/>
                <a:ea typeface="メイリオ" panose="020B0604030504040204" pitchFamily="50" charset="-128"/>
              </a:rPr>
              <a:t>⑲</a:t>
            </a:r>
            <a:endParaRPr kumimoji="1" lang="ja-JP" altLang="en-US" sz="1200" dirty="0">
              <a:solidFill>
                <a:srgbClr val="FF0000"/>
              </a:solidFill>
              <a:latin typeface="メイリオ" panose="020B0604030504040204" pitchFamily="50" charset="-128"/>
              <a:ea typeface="メイリオ" panose="020B0604030504040204" pitchFamily="50" charset="-128"/>
            </a:endParaRPr>
          </a:p>
        </p:txBody>
      </p:sp>
      <p:pic>
        <p:nvPicPr>
          <p:cNvPr id="32" name="図 31">
            <a:extLst>
              <a:ext uri="{FF2B5EF4-FFF2-40B4-BE49-F238E27FC236}">
                <a16:creationId xmlns:a16="http://schemas.microsoft.com/office/drawing/2014/main" id="{FB38FB49-457E-68DA-F8DC-3E51772DA6F9}"/>
              </a:ext>
            </a:extLst>
          </p:cNvPr>
          <p:cNvPicPr>
            <a:picLocks noChangeAspect="1"/>
          </p:cNvPicPr>
          <p:nvPr/>
        </p:nvPicPr>
        <p:blipFill>
          <a:blip r:embed="rId11"/>
          <a:stretch>
            <a:fillRect/>
          </a:stretch>
        </p:blipFill>
        <p:spPr>
          <a:xfrm>
            <a:off x="2189241" y="4149479"/>
            <a:ext cx="1810479" cy="1533962"/>
          </a:xfrm>
          <a:prstGeom prst="rect">
            <a:avLst/>
          </a:prstGeom>
        </p:spPr>
      </p:pic>
      <p:sp>
        <p:nvSpPr>
          <p:cNvPr id="34" name="正方形/長方形 33">
            <a:extLst>
              <a:ext uri="{FF2B5EF4-FFF2-40B4-BE49-F238E27FC236}">
                <a16:creationId xmlns:a16="http://schemas.microsoft.com/office/drawing/2014/main" id="{68DA41B5-DD30-EE1C-86A5-A7F0113900C5}"/>
              </a:ext>
            </a:extLst>
          </p:cNvPr>
          <p:cNvSpPr/>
          <p:nvPr/>
        </p:nvSpPr>
        <p:spPr>
          <a:xfrm>
            <a:off x="534020" y="4008986"/>
            <a:ext cx="186234" cy="114446"/>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a:extLst>
              <a:ext uri="{FF2B5EF4-FFF2-40B4-BE49-F238E27FC236}">
                <a16:creationId xmlns:a16="http://schemas.microsoft.com/office/drawing/2014/main" id="{1F9BBCEC-AE66-DE59-775C-E92481786F65}"/>
              </a:ext>
            </a:extLst>
          </p:cNvPr>
          <p:cNvSpPr txBox="1"/>
          <p:nvPr/>
        </p:nvSpPr>
        <p:spPr>
          <a:xfrm>
            <a:off x="676111" y="3938667"/>
            <a:ext cx="309254" cy="276999"/>
          </a:xfrm>
          <a:prstGeom prst="rect">
            <a:avLst/>
          </a:prstGeom>
          <a:noFill/>
        </p:spPr>
        <p:txBody>
          <a:bodyPr wrap="square" rtlCol="0">
            <a:spAutoFit/>
          </a:bodyPr>
          <a:lstStyle/>
          <a:p>
            <a:r>
              <a:rPr lang="ja-JP" altLang="en-US" sz="1200" dirty="0">
                <a:solidFill>
                  <a:srgbClr val="FF0000"/>
                </a:solidFill>
                <a:latin typeface="メイリオ" panose="020B0604030504040204" pitchFamily="50" charset="-128"/>
                <a:ea typeface="メイリオ" panose="020B0604030504040204" pitchFamily="50" charset="-128"/>
              </a:rPr>
              <a:t>⑳</a:t>
            </a:r>
            <a:endParaRPr kumimoji="1" lang="ja-JP" altLang="en-US" sz="1200" dirty="0">
              <a:solidFill>
                <a:srgbClr val="FF0000"/>
              </a:solidFill>
              <a:latin typeface="メイリオ" panose="020B0604030504040204" pitchFamily="50" charset="-128"/>
              <a:ea typeface="メイリオ" panose="020B0604030504040204" pitchFamily="50" charset="-128"/>
            </a:endParaRPr>
          </a:p>
        </p:txBody>
      </p:sp>
      <p:sp>
        <p:nvSpPr>
          <p:cNvPr id="39" name="テキスト ボックス 38">
            <a:extLst>
              <a:ext uri="{FF2B5EF4-FFF2-40B4-BE49-F238E27FC236}">
                <a16:creationId xmlns:a16="http://schemas.microsoft.com/office/drawing/2014/main" id="{9642FE05-85D8-D2E2-06C7-DD0E0BBAF621}"/>
              </a:ext>
            </a:extLst>
          </p:cNvPr>
          <p:cNvSpPr txBox="1"/>
          <p:nvPr/>
        </p:nvSpPr>
        <p:spPr>
          <a:xfrm>
            <a:off x="2132856" y="4126122"/>
            <a:ext cx="309254" cy="276999"/>
          </a:xfrm>
          <a:prstGeom prst="rect">
            <a:avLst/>
          </a:prstGeom>
          <a:noFill/>
        </p:spPr>
        <p:txBody>
          <a:bodyPr wrap="square" rtlCol="0">
            <a:spAutoFit/>
          </a:bodyPr>
          <a:lstStyle/>
          <a:p>
            <a:r>
              <a:rPr lang="ja-JP" altLang="en-US" sz="1200" dirty="0">
                <a:solidFill>
                  <a:srgbClr val="FF0000"/>
                </a:solidFill>
                <a:latin typeface="メイリオ" panose="020B0604030504040204" pitchFamily="50" charset="-128"/>
                <a:ea typeface="メイリオ" panose="020B0604030504040204" pitchFamily="50" charset="-128"/>
              </a:rPr>
              <a:t>⑳</a:t>
            </a:r>
            <a:endParaRPr kumimoji="1" lang="ja-JP" altLang="en-US" sz="1200" dirty="0">
              <a:solidFill>
                <a:srgbClr val="FF0000"/>
              </a:solidFill>
              <a:latin typeface="メイリオ" panose="020B0604030504040204" pitchFamily="50" charset="-128"/>
              <a:ea typeface="メイリオ" panose="020B0604030504040204" pitchFamily="50" charset="-128"/>
            </a:endParaRPr>
          </a:p>
        </p:txBody>
      </p:sp>
      <p:sp>
        <p:nvSpPr>
          <p:cNvPr id="41" name="正方形/長方形 40">
            <a:extLst>
              <a:ext uri="{FF2B5EF4-FFF2-40B4-BE49-F238E27FC236}">
                <a16:creationId xmlns:a16="http://schemas.microsoft.com/office/drawing/2014/main" id="{BB4CBF98-09D7-F4A4-AF4E-B7983F2FA430}"/>
              </a:ext>
            </a:extLst>
          </p:cNvPr>
          <p:cNvSpPr/>
          <p:nvPr/>
        </p:nvSpPr>
        <p:spPr>
          <a:xfrm>
            <a:off x="2780928" y="3798114"/>
            <a:ext cx="118364" cy="85727"/>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ボックス 48">
            <a:extLst>
              <a:ext uri="{FF2B5EF4-FFF2-40B4-BE49-F238E27FC236}">
                <a16:creationId xmlns:a16="http://schemas.microsoft.com/office/drawing/2014/main" id="{B39ED67A-8F75-155E-47E8-9A18F1FD2C9D}"/>
              </a:ext>
            </a:extLst>
          </p:cNvPr>
          <p:cNvSpPr txBox="1"/>
          <p:nvPr/>
        </p:nvSpPr>
        <p:spPr>
          <a:xfrm>
            <a:off x="2868985" y="3720724"/>
            <a:ext cx="309254" cy="276999"/>
          </a:xfrm>
          <a:prstGeom prst="rect">
            <a:avLst/>
          </a:prstGeom>
          <a:noFill/>
        </p:spPr>
        <p:txBody>
          <a:bodyPr wrap="square" rtlCol="0">
            <a:spAutoFit/>
          </a:bodyPr>
          <a:lstStyle/>
          <a:p>
            <a:r>
              <a:rPr kumimoji="1" lang="ja-JP" altLang="en-US" sz="1200" dirty="0">
                <a:solidFill>
                  <a:srgbClr val="FF0000"/>
                </a:solidFill>
                <a:latin typeface="メイリオ" panose="020B0604030504040204" pitchFamily="50" charset="-128"/>
                <a:ea typeface="メイリオ" panose="020B0604030504040204" pitchFamily="50" charset="-128"/>
              </a:rPr>
              <a:t>㉑</a:t>
            </a:r>
          </a:p>
        </p:txBody>
      </p:sp>
      <p:sp>
        <p:nvSpPr>
          <p:cNvPr id="5" name="正方形/長方形 4">
            <a:extLst>
              <a:ext uri="{FF2B5EF4-FFF2-40B4-BE49-F238E27FC236}">
                <a16:creationId xmlns:a16="http://schemas.microsoft.com/office/drawing/2014/main" id="{CF3DF6BE-AB64-A615-E4CD-59697205F5A0}"/>
              </a:ext>
            </a:extLst>
          </p:cNvPr>
          <p:cNvSpPr/>
          <p:nvPr/>
        </p:nvSpPr>
        <p:spPr>
          <a:xfrm>
            <a:off x="5215401" y="1007518"/>
            <a:ext cx="1333345" cy="36004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sz="1400" dirty="0">
                <a:latin typeface="メイリオ" panose="020B0604030504040204" pitchFamily="50" charset="-128"/>
                <a:ea typeface="メイリオ" panose="020B0604030504040204" pitchFamily="50" charset="-128"/>
              </a:rPr>
              <a:t>デモデータ</a:t>
            </a:r>
            <a:r>
              <a:rPr kumimoji="1" lang="en-US" altLang="ja-JP" sz="1400" dirty="0">
                <a:latin typeface="メイリオ" panose="020B0604030504040204" pitchFamily="50" charset="-128"/>
                <a:ea typeface="メイリオ" panose="020B0604030504040204" pitchFamily="50" charset="-128"/>
              </a:rPr>
              <a:t>ver.</a:t>
            </a:r>
            <a:endParaRPr kumimoji="1" lang="ja-JP" altLang="en-US" sz="1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2394927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18">
            <a:extLst>
              <a:ext uri="{FF2B5EF4-FFF2-40B4-BE49-F238E27FC236}">
                <a16:creationId xmlns:a16="http://schemas.microsoft.com/office/drawing/2014/main" id="{6203FFA6-3CD7-1CB7-90CB-DFB23AC85F4B}"/>
              </a:ext>
            </a:extLst>
          </p:cNvPr>
          <p:cNvSpPr txBox="1"/>
          <p:nvPr/>
        </p:nvSpPr>
        <p:spPr>
          <a:xfrm>
            <a:off x="5883" y="7699163"/>
            <a:ext cx="744752" cy="246221"/>
          </a:xfrm>
          <a:prstGeom prst="rect">
            <a:avLst/>
          </a:prstGeom>
          <a:solidFill>
            <a:schemeClr val="bg1"/>
          </a:solidFill>
        </p:spPr>
        <p:txBody>
          <a:bodyPr wrap="square" rtlCol="0">
            <a:spAutoFit/>
          </a:bodyPr>
          <a:lstStyle/>
          <a:p>
            <a:pPr algn="ctr"/>
            <a:r>
              <a:rPr lang="ja-JP" altLang="en-US" sz="1000" dirty="0">
                <a:solidFill>
                  <a:srgbClr val="FF0000"/>
                </a:solidFill>
                <a:latin typeface="メイリオ" panose="020B0604030504040204" pitchFamily="50" charset="-128"/>
                <a:ea typeface="メイリオ" panose="020B0604030504040204" pitchFamily="50" charset="-128"/>
              </a:rPr>
              <a:t>下に固定</a:t>
            </a:r>
            <a:endParaRPr kumimoji="1" lang="ja-JP" altLang="en-US" sz="1000" dirty="0">
              <a:solidFill>
                <a:srgbClr val="FF0000"/>
              </a:solidFill>
              <a:latin typeface="メイリオ" panose="020B0604030504040204" pitchFamily="50" charset="-128"/>
              <a:ea typeface="メイリオ" panose="020B0604030504040204" pitchFamily="50" charset="-128"/>
            </a:endParaRPr>
          </a:p>
        </p:txBody>
      </p:sp>
      <p:grpSp>
        <p:nvGrpSpPr>
          <p:cNvPr id="14" name="グループ化 13">
            <a:extLst>
              <a:ext uri="{FF2B5EF4-FFF2-40B4-BE49-F238E27FC236}">
                <a16:creationId xmlns:a16="http://schemas.microsoft.com/office/drawing/2014/main" id="{938F88B8-01C8-3FDD-4733-3CB7EC7739E9}"/>
              </a:ext>
            </a:extLst>
          </p:cNvPr>
          <p:cNvGrpSpPr/>
          <p:nvPr/>
        </p:nvGrpSpPr>
        <p:grpSpPr>
          <a:xfrm>
            <a:off x="651716" y="7149676"/>
            <a:ext cx="2303529" cy="1531070"/>
            <a:chOff x="651716" y="7204142"/>
            <a:chExt cx="2303529" cy="1531070"/>
          </a:xfrm>
        </p:grpSpPr>
        <p:pic>
          <p:nvPicPr>
            <p:cNvPr id="20" name="図 19">
              <a:extLst>
                <a:ext uri="{FF2B5EF4-FFF2-40B4-BE49-F238E27FC236}">
                  <a16:creationId xmlns:a16="http://schemas.microsoft.com/office/drawing/2014/main" id="{846B4D82-7289-ABF5-0334-22C178E59146}"/>
                </a:ext>
              </a:extLst>
            </p:cNvPr>
            <p:cNvPicPr>
              <a:picLocks noChangeAspect="1"/>
            </p:cNvPicPr>
            <p:nvPr/>
          </p:nvPicPr>
          <p:blipFill>
            <a:blip r:embed="rId2"/>
            <a:stretch>
              <a:fillRect/>
            </a:stretch>
          </p:blipFill>
          <p:spPr>
            <a:xfrm>
              <a:off x="651716" y="7204142"/>
              <a:ext cx="2303529" cy="1531070"/>
            </a:xfrm>
            <a:prstGeom prst="rect">
              <a:avLst/>
            </a:prstGeom>
            <a:ln>
              <a:solidFill>
                <a:schemeClr val="bg1">
                  <a:lumMod val="75000"/>
                </a:schemeClr>
              </a:solidFill>
            </a:ln>
          </p:spPr>
        </p:pic>
        <p:pic>
          <p:nvPicPr>
            <p:cNvPr id="8" name="図 7">
              <a:extLst>
                <a:ext uri="{FF2B5EF4-FFF2-40B4-BE49-F238E27FC236}">
                  <a16:creationId xmlns:a16="http://schemas.microsoft.com/office/drawing/2014/main" id="{6883BB1C-ED10-3B21-91C5-33BB5BF42A77}"/>
                </a:ext>
              </a:extLst>
            </p:cNvPr>
            <p:cNvPicPr>
              <a:picLocks noChangeAspect="1"/>
            </p:cNvPicPr>
            <p:nvPr/>
          </p:nvPicPr>
          <p:blipFill>
            <a:blip r:embed="rId3"/>
            <a:stretch>
              <a:fillRect/>
            </a:stretch>
          </p:blipFill>
          <p:spPr>
            <a:xfrm>
              <a:off x="1276783" y="7530617"/>
              <a:ext cx="289013" cy="114864"/>
            </a:xfrm>
            <a:prstGeom prst="rect">
              <a:avLst/>
            </a:prstGeom>
            <a:ln>
              <a:solidFill>
                <a:schemeClr val="bg1">
                  <a:lumMod val="75000"/>
                </a:schemeClr>
              </a:solidFill>
            </a:ln>
          </p:spPr>
        </p:pic>
      </p:grpSp>
      <p:pic>
        <p:nvPicPr>
          <p:cNvPr id="23" name="図 22">
            <a:extLst>
              <a:ext uri="{FF2B5EF4-FFF2-40B4-BE49-F238E27FC236}">
                <a16:creationId xmlns:a16="http://schemas.microsoft.com/office/drawing/2014/main" id="{951B7032-A7BF-1F8B-76E6-D391F0FD2198}"/>
              </a:ext>
            </a:extLst>
          </p:cNvPr>
          <p:cNvPicPr>
            <a:picLocks noChangeAspect="1"/>
          </p:cNvPicPr>
          <p:nvPr/>
        </p:nvPicPr>
        <p:blipFill>
          <a:blip r:embed="rId4"/>
          <a:stretch>
            <a:fillRect/>
          </a:stretch>
        </p:blipFill>
        <p:spPr>
          <a:xfrm>
            <a:off x="3717032" y="7198956"/>
            <a:ext cx="2254170" cy="1497777"/>
          </a:xfrm>
          <a:prstGeom prst="rect">
            <a:avLst/>
          </a:prstGeom>
          <a:ln>
            <a:solidFill>
              <a:schemeClr val="bg1">
                <a:lumMod val="75000"/>
              </a:schemeClr>
            </a:solidFill>
          </a:ln>
        </p:spPr>
      </p:pic>
      <p:pic>
        <p:nvPicPr>
          <p:cNvPr id="18" name="図 17">
            <a:extLst>
              <a:ext uri="{FF2B5EF4-FFF2-40B4-BE49-F238E27FC236}">
                <a16:creationId xmlns:a16="http://schemas.microsoft.com/office/drawing/2014/main" id="{E5C14DFD-D063-5F30-1353-B75A7966C811}"/>
              </a:ext>
            </a:extLst>
          </p:cNvPr>
          <p:cNvPicPr>
            <a:picLocks noChangeAspect="1"/>
          </p:cNvPicPr>
          <p:nvPr/>
        </p:nvPicPr>
        <p:blipFill rotWithShape="1">
          <a:blip r:embed="rId5"/>
          <a:srcRect t="10020" r="10090"/>
          <a:stretch/>
        </p:blipFill>
        <p:spPr>
          <a:xfrm>
            <a:off x="3349566" y="1339151"/>
            <a:ext cx="3368022" cy="1471849"/>
          </a:xfrm>
          <a:prstGeom prst="rect">
            <a:avLst/>
          </a:prstGeom>
          <a:ln>
            <a:solidFill>
              <a:schemeClr val="bg1">
                <a:lumMod val="65000"/>
              </a:schemeClr>
            </a:solidFill>
          </a:ln>
        </p:spPr>
      </p:pic>
      <p:pic>
        <p:nvPicPr>
          <p:cNvPr id="12" name="図 11">
            <a:extLst>
              <a:ext uri="{FF2B5EF4-FFF2-40B4-BE49-F238E27FC236}">
                <a16:creationId xmlns:a16="http://schemas.microsoft.com/office/drawing/2014/main" id="{C074F875-3E6F-1881-6ACD-A483CDFA0E56}"/>
              </a:ext>
            </a:extLst>
          </p:cNvPr>
          <p:cNvPicPr>
            <a:picLocks noChangeAspect="1"/>
          </p:cNvPicPr>
          <p:nvPr/>
        </p:nvPicPr>
        <p:blipFill>
          <a:blip r:embed="rId6"/>
          <a:stretch>
            <a:fillRect/>
          </a:stretch>
        </p:blipFill>
        <p:spPr>
          <a:xfrm>
            <a:off x="231482" y="1339151"/>
            <a:ext cx="3089716" cy="1714906"/>
          </a:xfrm>
          <a:prstGeom prst="rect">
            <a:avLst/>
          </a:prstGeom>
          <a:ln>
            <a:solidFill>
              <a:schemeClr val="bg1">
                <a:lumMod val="65000"/>
              </a:schemeClr>
            </a:solidFill>
          </a:ln>
        </p:spPr>
      </p:pic>
      <p:sp>
        <p:nvSpPr>
          <p:cNvPr id="2" name="スライド番号プレースホルダ 1"/>
          <p:cNvSpPr>
            <a:spLocks noGrp="1"/>
          </p:cNvSpPr>
          <p:nvPr>
            <p:ph type="sldNum" sz="quarter" idx="12"/>
          </p:nvPr>
        </p:nvSpPr>
        <p:spPr/>
        <p:txBody>
          <a:bodyPr/>
          <a:lstStyle/>
          <a:p>
            <a:fld id="{6B65D81E-1C54-4341-B02B-FCAEC532A474}" type="slidenum">
              <a:rPr kumimoji="1" lang="ja-JP" altLang="en-US" smtClean="0"/>
              <a:pPr/>
              <a:t>13</a:t>
            </a:fld>
            <a:endParaRPr kumimoji="1" lang="ja-JP" altLang="en-US" dirty="0"/>
          </a:p>
        </p:txBody>
      </p:sp>
      <p:sp>
        <p:nvSpPr>
          <p:cNvPr id="3" name="正方形/長方形 2"/>
          <p:cNvSpPr/>
          <p:nvPr/>
        </p:nvSpPr>
        <p:spPr>
          <a:xfrm>
            <a:off x="116632" y="611560"/>
            <a:ext cx="6624736" cy="3600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a:latin typeface="メイリオ" pitchFamily="50" charset="-128"/>
                <a:ea typeface="メイリオ" pitchFamily="50" charset="-128"/>
                <a:cs typeface="メイリオ" pitchFamily="50" charset="-128"/>
              </a:rPr>
              <a:t>一般会計レポート　→　</a:t>
            </a:r>
            <a:r>
              <a:rPr lang="ja-JP" altLang="en-US" sz="1600" b="1" dirty="0">
                <a:solidFill>
                  <a:schemeClr val="bg1"/>
                </a:solidFill>
                <a:latin typeface="メイリオ" pitchFamily="50" charset="-128"/>
                <a:ea typeface="メイリオ" pitchFamily="50" charset="-128"/>
                <a:cs typeface="メイリオ" pitchFamily="50" charset="-128"/>
              </a:rPr>
              <a:t>単一残高表</a:t>
            </a:r>
            <a:endParaRPr kumimoji="1" lang="ja-JP" altLang="en-US" sz="1600" b="1" dirty="0">
              <a:solidFill>
                <a:schemeClr val="bg1"/>
              </a:solidFill>
              <a:latin typeface="メイリオ" pitchFamily="50" charset="-128"/>
              <a:ea typeface="メイリオ" pitchFamily="50" charset="-128"/>
              <a:cs typeface="メイリオ" pitchFamily="50" charset="-128"/>
            </a:endParaRPr>
          </a:p>
        </p:txBody>
      </p:sp>
      <p:sp>
        <p:nvSpPr>
          <p:cNvPr id="6" name="角丸四角形 5"/>
          <p:cNvSpPr/>
          <p:nvPr/>
        </p:nvSpPr>
        <p:spPr>
          <a:xfrm>
            <a:off x="222610" y="3140034"/>
            <a:ext cx="1872208" cy="36004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atin typeface="メイリオ" pitchFamily="50" charset="-128"/>
                <a:ea typeface="メイリオ" pitchFamily="50" charset="-128"/>
                <a:cs typeface="メイリオ" pitchFamily="50" charset="-128"/>
              </a:rPr>
              <a:t>説明シナリオ</a:t>
            </a:r>
          </a:p>
        </p:txBody>
      </p:sp>
      <p:sp>
        <p:nvSpPr>
          <p:cNvPr id="22" name="テキスト ボックス 21"/>
          <p:cNvSpPr txBox="1"/>
          <p:nvPr/>
        </p:nvSpPr>
        <p:spPr>
          <a:xfrm>
            <a:off x="116632" y="3511619"/>
            <a:ext cx="6658524" cy="3508653"/>
          </a:xfrm>
          <a:prstGeom prst="rect">
            <a:avLst/>
          </a:prstGeom>
          <a:noFill/>
        </p:spPr>
        <p:txBody>
          <a:bodyPr wrap="square" rtlCol="0">
            <a:spAutoFit/>
          </a:bodyPr>
          <a:lstStyle/>
          <a:p>
            <a:r>
              <a:rPr lang="en-US" altLang="ja-JP" sz="1200" dirty="0">
                <a:latin typeface="メイリオ" pitchFamily="50" charset="-128"/>
                <a:ea typeface="メイリオ" pitchFamily="50" charset="-128"/>
                <a:cs typeface="メイリオ" pitchFamily="50" charset="-128"/>
              </a:rPr>
              <a:t>1.</a:t>
            </a:r>
            <a:r>
              <a:rPr lang="ja-JP" altLang="en-US" sz="1200" dirty="0">
                <a:latin typeface="メイリオ" pitchFamily="50" charset="-128"/>
                <a:ea typeface="メイリオ" pitchFamily="50" charset="-128"/>
                <a:cs typeface="メイリオ" pitchFamily="50" charset="-128"/>
              </a:rPr>
              <a:t>続いて、会計レポートをご紹介します。レポートメニューでは、元帳や試算表など、</a:t>
            </a:r>
            <a:endParaRPr lang="en-US" altLang="ja-JP" sz="1200" dirty="0">
              <a:latin typeface="メイリオ" pitchFamily="50" charset="-128"/>
              <a:ea typeface="メイリオ" pitchFamily="50" charset="-128"/>
              <a:cs typeface="メイリオ" pitchFamily="50" charset="-128"/>
            </a:endParaRPr>
          </a:p>
          <a:p>
            <a:r>
              <a:rPr lang="ja-JP" altLang="en-US" sz="1200" dirty="0">
                <a:latin typeface="メイリオ" pitchFamily="50" charset="-128"/>
                <a:ea typeface="メイリオ" pitchFamily="50" charset="-128"/>
                <a:cs typeface="メイリオ" pitchFamily="50" charset="-128"/>
              </a:rPr>
              <a:t>　財務会計上のレポートから、部門別表、予算表といった管理会計上のレポートも用意されて　　</a:t>
            </a:r>
            <a:endParaRPr lang="en-US" altLang="ja-JP" sz="1200" dirty="0">
              <a:latin typeface="メイリオ" pitchFamily="50" charset="-128"/>
              <a:ea typeface="メイリオ" pitchFamily="50" charset="-128"/>
              <a:cs typeface="メイリオ" pitchFamily="50" charset="-128"/>
            </a:endParaRPr>
          </a:p>
          <a:p>
            <a:r>
              <a:rPr lang="ja-JP" altLang="en-US" sz="1200" dirty="0">
                <a:latin typeface="メイリオ" pitchFamily="50" charset="-128"/>
                <a:ea typeface="メイリオ" pitchFamily="50" charset="-128"/>
                <a:cs typeface="メイリオ" pitchFamily="50" charset="-128"/>
              </a:rPr>
              <a:t>　います。それでは、一例として、合計残高試算表をご紹介します</a:t>
            </a:r>
            <a:endParaRPr lang="en-US" altLang="ja-JP" sz="1200" dirty="0">
              <a:latin typeface="メイリオ" pitchFamily="50" charset="-128"/>
              <a:ea typeface="メイリオ" pitchFamily="50" charset="-128"/>
              <a:cs typeface="メイリオ" pitchFamily="50" charset="-128"/>
            </a:endParaRPr>
          </a:p>
          <a:p>
            <a:r>
              <a:rPr kumimoji="1" lang="ja-JP" altLang="en-US" sz="1400" dirty="0">
                <a:latin typeface="メイリオ" pitchFamily="50" charset="-128"/>
                <a:ea typeface="メイリオ" pitchFamily="50" charset="-128"/>
                <a:cs typeface="メイリオ" pitchFamily="50" charset="-128"/>
              </a:rPr>
              <a:t>　　</a:t>
            </a:r>
            <a:r>
              <a:rPr kumimoji="1" lang="ja-JP" altLang="en-US" sz="1000" dirty="0">
                <a:solidFill>
                  <a:srgbClr val="00B0F0"/>
                </a:solidFill>
                <a:latin typeface="メイリオ" pitchFamily="50" charset="-128"/>
                <a:ea typeface="メイリオ" pitchFamily="50" charset="-128"/>
                <a:cs typeface="メイリオ" pitchFamily="50" charset="-128"/>
              </a:rPr>
              <a:t>★</a:t>
            </a:r>
            <a:r>
              <a:rPr lang="ja-JP" altLang="en-US" sz="1000" dirty="0">
                <a:solidFill>
                  <a:srgbClr val="00B0F0"/>
                </a:solidFill>
                <a:latin typeface="メイリオ" pitchFamily="50" charset="-128"/>
                <a:ea typeface="メイリオ" pitchFamily="50" charset="-128"/>
                <a:cs typeface="メイリオ" pitchFamily="50" charset="-128"/>
              </a:rPr>
              <a:t>操作･･･メニューの一般会計レポートを開き、単一残高表をクリックする</a:t>
            </a:r>
            <a:endParaRPr lang="en-US" altLang="ja-JP" sz="1000" dirty="0">
              <a:solidFill>
                <a:srgbClr val="00B0F0"/>
              </a:solidFill>
              <a:latin typeface="メイリオ" pitchFamily="50" charset="-128"/>
              <a:ea typeface="メイリオ" pitchFamily="50" charset="-128"/>
              <a:cs typeface="メイリオ" pitchFamily="50" charset="-128"/>
            </a:endParaRPr>
          </a:p>
          <a:p>
            <a:r>
              <a:rPr lang="en-US" altLang="ja-JP" sz="1200" dirty="0">
                <a:latin typeface="メイリオ" pitchFamily="50" charset="-128"/>
                <a:ea typeface="メイリオ" pitchFamily="50" charset="-128"/>
                <a:cs typeface="メイリオ" pitchFamily="50" charset="-128"/>
              </a:rPr>
              <a:t>2.</a:t>
            </a:r>
            <a:r>
              <a:rPr lang="ja-JP" altLang="en-US" sz="1200" dirty="0">
                <a:latin typeface="メイリオ" pitchFamily="50" charset="-128"/>
                <a:ea typeface="メイリオ" pitchFamily="50" charset="-128"/>
                <a:cs typeface="メイリオ" pitchFamily="50" charset="-128"/>
              </a:rPr>
              <a:t>出力条件の指定画面が表示されますので、帳票形式や出力期間、未承認伝票を含めるか否か、　</a:t>
            </a:r>
            <a:endParaRPr lang="en-US" altLang="ja-JP" sz="1200" dirty="0">
              <a:latin typeface="メイリオ" pitchFamily="50" charset="-128"/>
              <a:ea typeface="メイリオ" pitchFamily="50" charset="-128"/>
              <a:cs typeface="メイリオ" pitchFamily="50" charset="-128"/>
            </a:endParaRPr>
          </a:p>
          <a:p>
            <a:r>
              <a:rPr lang="ja-JP" altLang="en-US" sz="1200" dirty="0">
                <a:latin typeface="メイリオ" pitchFamily="50" charset="-128"/>
                <a:ea typeface="メイリオ" pitchFamily="50" charset="-128"/>
                <a:cs typeface="メイリオ" pitchFamily="50" charset="-128"/>
              </a:rPr>
              <a:t>　部門の指定などを行います。この出力条件についても、他の機能と同様、条件保存できます</a:t>
            </a:r>
            <a:endParaRPr lang="en-US" altLang="ja-JP" sz="1200" dirty="0">
              <a:latin typeface="メイリオ" pitchFamily="50" charset="-128"/>
              <a:ea typeface="メイリオ" pitchFamily="50" charset="-128"/>
              <a:cs typeface="メイリオ" pitchFamily="50" charset="-128"/>
            </a:endParaRPr>
          </a:p>
          <a:p>
            <a:r>
              <a:rPr lang="ja-JP" altLang="en-US" sz="1200" dirty="0">
                <a:latin typeface="メイリオ" pitchFamily="50" charset="-128"/>
                <a:ea typeface="メイリオ" pitchFamily="50" charset="-128"/>
                <a:cs typeface="メイリオ" pitchFamily="50" charset="-128"/>
              </a:rPr>
              <a:t>　 　</a:t>
            </a:r>
            <a:r>
              <a:rPr lang="ja-JP" altLang="en-US" sz="1000" dirty="0">
                <a:solidFill>
                  <a:srgbClr val="00B0F0"/>
                </a:solidFill>
                <a:latin typeface="メイリオ" pitchFamily="50" charset="-128"/>
                <a:ea typeface="メイリオ" pitchFamily="50" charset="-128"/>
                <a:cs typeface="メイリオ" pitchFamily="50" charset="-128"/>
              </a:rPr>
              <a:t>★操作･･･</a:t>
            </a:r>
            <a:r>
              <a:rPr lang="ja-JP" altLang="en-US" sz="1000" dirty="0">
                <a:solidFill>
                  <a:srgbClr val="FF0000"/>
                </a:solidFill>
                <a:latin typeface="メイリオ" pitchFamily="50" charset="-128"/>
                <a:ea typeface="メイリオ" pitchFamily="50" charset="-128"/>
                <a:cs typeface="メイリオ" pitchFamily="50" charset="-128"/>
              </a:rPr>
              <a:t>①</a:t>
            </a:r>
            <a:r>
              <a:rPr lang="ja-JP" altLang="en-US" sz="1000" dirty="0">
                <a:solidFill>
                  <a:srgbClr val="00B0F0"/>
                </a:solidFill>
                <a:latin typeface="メイリオ" pitchFamily="50" charset="-128"/>
                <a:ea typeface="メイリオ" pitchFamily="50" charset="-128"/>
                <a:cs typeface="メイリオ" pitchFamily="50" charset="-128"/>
              </a:rPr>
              <a:t>出力期間に、</a:t>
            </a:r>
            <a:r>
              <a:rPr lang="en-US" altLang="ja-JP" sz="1000" dirty="0">
                <a:solidFill>
                  <a:srgbClr val="00B0F0"/>
                </a:solidFill>
                <a:latin typeface="メイリオ" pitchFamily="50" charset="-128"/>
                <a:ea typeface="メイリオ" pitchFamily="50" charset="-128"/>
                <a:cs typeface="メイリオ" pitchFamily="50" charset="-128"/>
              </a:rPr>
              <a:t>2025</a:t>
            </a:r>
            <a:r>
              <a:rPr lang="ja-JP" altLang="en-US" sz="1000" dirty="0">
                <a:solidFill>
                  <a:srgbClr val="00B0F0"/>
                </a:solidFill>
                <a:latin typeface="メイリオ" pitchFamily="50" charset="-128"/>
                <a:ea typeface="メイリオ" pitchFamily="50" charset="-128"/>
                <a:cs typeface="メイリオ" pitchFamily="50" charset="-128"/>
              </a:rPr>
              <a:t>年</a:t>
            </a:r>
            <a:r>
              <a:rPr lang="en-US" altLang="ja-JP" sz="1000" dirty="0">
                <a:solidFill>
                  <a:srgbClr val="00B0F0"/>
                </a:solidFill>
                <a:latin typeface="メイリオ" pitchFamily="50" charset="-128"/>
                <a:ea typeface="メイリオ" pitchFamily="50" charset="-128"/>
                <a:cs typeface="メイリオ" pitchFamily="50" charset="-128"/>
              </a:rPr>
              <a:t>4</a:t>
            </a:r>
            <a:r>
              <a:rPr lang="ja-JP" altLang="en-US" sz="1000" dirty="0">
                <a:solidFill>
                  <a:srgbClr val="00B0F0"/>
                </a:solidFill>
                <a:latin typeface="メイリオ" pitchFamily="50" charset="-128"/>
                <a:ea typeface="メイリオ" pitchFamily="50" charset="-128"/>
                <a:cs typeface="メイリオ" pitchFamily="50" charset="-128"/>
              </a:rPr>
              <a:t>月～</a:t>
            </a:r>
            <a:r>
              <a:rPr lang="en-US" altLang="ja-JP" sz="1000" dirty="0">
                <a:solidFill>
                  <a:srgbClr val="00B0F0"/>
                </a:solidFill>
                <a:latin typeface="メイリオ" pitchFamily="50" charset="-128"/>
                <a:ea typeface="メイリオ" pitchFamily="50" charset="-128"/>
                <a:cs typeface="メイリオ" pitchFamily="50" charset="-128"/>
              </a:rPr>
              <a:t>2025</a:t>
            </a:r>
            <a:r>
              <a:rPr lang="ja-JP" altLang="en-US" sz="1000" dirty="0">
                <a:solidFill>
                  <a:srgbClr val="00B0F0"/>
                </a:solidFill>
                <a:latin typeface="メイリオ" pitchFamily="50" charset="-128"/>
                <a:ea typeface="メイリオ" pitchFamily="50" charset="-128"/>
                <a:cs typeface="メイリオ" pitchFamily="50" charset="-128"/>
              </a:rPr>
              <a:t>年</a:t>
            </a:r>
            <a:r>
              <a:rPr lang="en-US" altLang="ja-JP" sz="1000" dirty="0">
                <a:solidFill>
                  <a:srgbClr val="00B0F0"/>
                </a:solidFill>
                <a:latin typeface="メイリオ" pitchFamily="50" charset="-128"/>
                <a:ea typeface="メイリオ" pitchFamily="50" charset="-128"/>
                <a:cs typeface="メイリオ" pitchFamily="50" charset="-128"/>
              </a:rPr>
              <a:t>6</a:t>
            </a:r>
            <a:r>
              <a:rPr lang="ja-JP" altLang="en-US" sz="1000" dirty="0">
                <a:solidFill>
                  <a:srgbClr val="00B0F0"/>
                </a:solidFill>
                <a:latin typeface="メイリオ" pitchFamily="50" charset="-128"/>
                <a:ea typeface="メイリオ" pitchFamily="50" charset="-128"/>
                <a:cs typeface="メイリオ" pitchFamily="50" charset="-128"/>
              </a:rPr>
              <a:t>月を指定する。</a:t>
            </a:r>
            <a:r>
              <a:rPr lang="en-US" altLang="ja-JP" sz="1000" dirty="0">
                <a:solidFill>
                  <a:srgbClr val="00B0F0"/>
                </a:solidFill>
                <a:latin typeface="メイリオ" pitchFamily="50" charset="-128"/>
                <a:ea typeface="メイリオ" pitchFamily="50" charset="-128"/>
                <a:cs typeface="メイリオ" pitchFamily="50" charset="-128"/>
              </a:rPr>
              <a:t>※</a:t>
            </a:r>
            <a:r>
              <a:rPr lang="ja-JP" altLang="en-US" sz="1000" dirty="0">
                <a:solidFill>
                  <a:srgbClr val="00B0F0"/>
                </a:solidFill>
                <a:latin typeface="メイリオ" pitchFamily="50" charset="-128"/>
                <a:ea typeface="メイリオ" pitchFamily="50" charset="-128"/>
                <a:cs typeface="メイリオ" pitchFamily="50" charset="-128"/>
              </a:rPr>
              <a:t>基準会計期は</a:t>
            </a:r>
            <a:r>
              <a:rPr lang="en-US" altLang="ja-JP" sz="1000" dirty="0">
                <a:solidFill>
                  <a:srgbClr val="00B0F0"/>
                </a:solidFill>
                <a:latin typeface="メイリオ" pitchFamily="50" charset="-128"/>
                <a:ea typeface="メイリオ" pitchFamily="50" charset="-128"/>
                <a:cs typeface="メイリオ" pitchFamily="50" charset="-128"/>
              </a:rPr>
              <a:t>27</a:t>
            </a:r>
            <a:r>
              <a:rPr lang="ja-JP" altLang="en-US" sz="1000" dirty="0">
                <a:solidFill>
                  <a:srgbClr val="00B0F0"/>
                </a:solidFill>
                <a:latin typeface="メイリオ" pitchFamily="50" charset="-128"/>
                <a:ea typeface="メイリオ" pitchFamily="50" charset="-128"/>
                <a:cs typeface="メイリオ" pitchFamily="50" charset="-128"/>
              </a:rPr>
              <a:t>期</a:t>
            </a:r>
            <a:endParaRPr lang="en-US" altLang="ja-JP" sz="1000" dirty="0">
              <a:solidFill>
                <a:srgbClr val="00B0F0"/>
              </a:solidFill>
              <a:latin typeface="メイリオ" pitchFamily="50" charset="-128"/>
              <a:ea typeface="メイリオ" pitchFamily="50" charset="-128"/>
              <a:cs typeface="メイリオ" pitchFamily="50" charset="-128"/>
            </a:endParaRPr>
          </a:p>
          <a:p>
            <a:r>
              <a:rPr lang="ja-JP" altLang="en-US" sz="1000" dirty="0">
                <a:solidFill>
                  <a:srgbClr val="00B0F0"/>
                </a:solidFill>
                <a:latin typeface="メイリオ" pitchFamily="50" charset="-128"/>
                <a:ea typeface="メイリオ" pitchFamily="50" charset="-128"/>
                <a:cs typeface="メイリオ" pitchFamily="50" charset="-128"/>
              </a:rPr>
              <a:t>　　　　　 　　その後、</a:t>
            </a:r>
            <a:r>
              <a:rPr lang="ja-JP" altLang="en-US" sz="1000" dirty="0">
                <a:solidFill>
                  <a:srgbClr val="FF0000"/>
                </a:solidFill>
                <a:latin typeface="メイリオ" pitchFamily="50" charset="-128"/>
                <a:ea typeface="メイリオ" pitchFamily="50" charset="-128"/>
                <a:cs typeface="メイリオ" pitchFamily="50" charset="-128"/>
              </a:rPr>
              <a:t>②</a:t>
            </a:r>
            <a:r>
              <a:rPr lang="ja-JP" altLang="en-US" sz="1000" dirty="0">
                <a:solidFill>
                  <a:srgbClr val="00B0F0"/>
                </a:solidFill>
                <a:latin typeface="メイリオ" pitchFamily="50" charset="-128"/>
                <a:ea typeface="メイリオ" pitchFamily="50" charset="-128"/>
                <a:cs typeface="メイリオ" pitchFamily="50" charset="-128"/>
              </a:rPr>
              <a:t>未承認を含める・含めない部分にカーソルをあてる。その後、</a:t>
            </a:r>
            <a:r>
              <a:rPr lang="ja-JP" altLang="en-US" sz="1000" dirty="0">
                <a:solidFill>
                  <a:srgbClr val="FF0000"/>
                </a:solidFill>
                <a:latin typeface="メイリオ" pitchFamily="50" charset="-128"/>
                <a:ea typeface="メイリオ" pitchFamily="50" charset="-128"/>
                <a:cs typeface="メイリオ" pitchFamily="50" charset="-128"/>
              </a:rPr>
              <a:t>③</a:t>
            </a:r>
            <a:r>
              <a:rPr lang="ja-JP" altLang="en-US" sz="1000" dirty="0">
                <a:solidFill>
                  <a:srgbClr val="00B0F0"/>
                </a:solidFill>
                <a:latin typeface="メイリオ" pitchFamily="50" charset="-128"/>
                <a:ea typeface="メイリオ" pitchFamily="50" charset="-128"/>
                <a:cs typeface="メイリオ" pitchFamily="50" charset="-128"/>
              </a:rPr>
              <a:t>検索ボタンを押す　</a:t>
            </a:r>
            <a:endParaRPr lang="en-US" altLang="ja-JP" sz="1000" dirty="0">
              <a:solidFill>
                <a:srgbClr val="00B0F0"/>
              </a:solidFill>
              <a:latin typeface="メイリオ" pitchFamily="50" charset="-128"/>
              <a:ea typeface="メイリオ" pitchFamily="50" charset="-128"/>
              <a:cs typeface="メイリオ" pitchFamily="50" charset="-128"/>
            </a:endParaRPr>
          </a:p>
          <a:p>
            <a:r>
              <a:rPr lang="ja-JP" altLang="en-US" sz="1200" dirty="0">
                <a:latin typeface="メイリオ" pitchFamily="50" charset="-128"/>
                <a:ea typeface="メイリオ" pitchFamily="50" charset="-128"/>
                <a:cs typeface="メイリオ" pitchFamily="50" charset="-128"/>
              </a:rPr>
              <a:t>３</a:t>
            </a:r>
            <a:r>
              <a:rPr lang="en-US" altLang="ja-JP" sz="1200" dirty="0">
                <a:latin typeface="メイリオ" pitchFamily="50" charset="-128"/>
                <a:ea typeface="メイリオ" pitchFamily="50" charset="-128"/>
                <a:cs typeface="メイリオ" pitchFamily="50" charset="-128"/>
              </a:rPr>
              <a:t>.</a:t>
            </a:r>
            <a:r>
              <a:rPr lang="ja-JP" altLang="en-US" sz="1200" dirty="0">
                <a:latin typeface="メイリオ" pitchFamily="50" charset="-128"/>
                <a:ea typeface="メイリオ" pitchFamily="50" charset="-128"/>
                <a:cs typeface="メイリオ" pitchFamily="50" charset="-128"/>
              </a:rPr>
              <a:t>指定した条件の合計残高試算表が、画面に表示されました</a:t>
            </a:r>
            <a:endParaRPr lang="en-US" altLang="ja-JP" sz="1200" dirty="0">
              <a:latin typeface="メイリオ" pitchFamily="50" charset="-128"/>
              <a:ea typeface="メイリオ" pitchFamily="50" charset="-128"/>
              <a:cs typeface="メイリオ" pitchFamily="50" charset="-128"/>
            </a:endParaRPr>
          </a:p>
          <a:p>
            <a:r>
              <a:rPr lang="ja-JP" altLang="en-US" sz="1200" dirty="0">
                <a:latin typeface="メイリオ" pitchFamily="50" charset="-128"/>
                <a:ea typeface="メイリオ" pitchFamily="50" charset="-128"/>
                <a:cs typeface="メイリオ" pitchFamily="50" charset="-128"/>
              </a:rPr>
              <a:t>　 表示された試算表は、コードや名称でフィルタをかけることができます</a:t>
            </a:r>
            <a:endParaRPr lang="en-US" altLang="ja-JP" sz="1200" dirty="0">
              <a:latin typeface="メイリオ" pitchFamily="50" charset="-128"/>
              <a:ea typeface="メイリオ" pitchFamily="50" charset="-128"/>
              <a:cs typeface="メイリオ" pitchFamily="50" charset="-128"/>
            </a:endParaRPr>
          </a:p>
          <a:p>
            <a:r>
              <a:rPr lang="ja-JP" altLang="en-US" sz="1200" dirty="0">
                <a:latin typeface="メイリオ" pitchFamily="50" charset="-128"/>
                <a:ea typeface="メイリオ" pitchFamily="50" charset="-128"/>
                <a:cs typeface="メイリオ" pitchFamily="50" charset="-128"/>
              </a:rPr>
              <a:t>　　 </a:t>
            </a:r>
            <a:r>
              <a:rPr lang="ja-JP" altLang="en-US" sz="1000" dirty="0">
                <a:solidFill>
                  <a:srgbClr val="00B0F0"/>
                </a:solidFill>
                <a:latin typeface="メイリオ" pitchFamily="50" charset="-128"/>
                <a:ea typeface="メイリオ" pitchFamily="50" charset="-128"/>
                <a:cs typeface="メイリオ" pitchFamily="50" charset="-128"/>
              </a:rPr>
              <a:t>★操作･･･</a:t>
            </a:r>
            <a:r>
              <a:rPr lang="ja-JP" altLang="en-US" sz="1000" dirty="0">
                <a:solidFill>
                  <a:srgbClr val="FF0000"/>
                </a:solidFill>
                <a:latin typeface="メイリオ" pitchFamily="50" charset="-128"/>
                <a:ea typeface="メイリオ" pitchFamily="50" charset="-128"/>
                <a:cs typeface="メイリオ" pitchFamily="50" charset="-128"/>
              </a:rPr>
              <a:t>④</a:t>
            </a:r>
            <a:r>
              <a:rPr lang="ja-JP" altLang="en-US" sz="1000" dirty="0">
                <a:solidFill>
                  <a:srgbClr val="00B0F0"/>
                </a:solidFill>
                <a:latin typeface="メイリオ" pitchFamily="50" charset="-128"/>
                <a:ea typeface="メイリオ" pitchFamily="50" charset="-128"/>
                <a:cs typeface="メイリオ" pitchFamily="50" charset="-128"/>
              </a:rPr>
              <a:t>勘定科目名称のアンテナアイコンをクリックし、フィルタ画面を表示させてみる</a:t>
            </a:r>
            <a:endParaRPr lang="en-US" altLang="ja-JP" sz="1000" dirty="0">
              <a:solidFill>
                <a:srgbClr val="00B0F0"/>
              </a:solidFill>
              <a:latin typeface="メイリオ" pitchFamily="50" charset="-128"/>
              <a:ea typeface="メイリオ" pitchFamily="50" charset="-128"/>
              <a:cs typeface="メイリオ" pitchFamily="50" charset="-128"/>
            </a:endParaRPr>
          </a:p>
          <a:p>
            <a:r>
              <a:rPr lang="en-US" altLang="ja-JP" sz="1200" dirty="0">
                <a:latin typeface="メイリオ" pitchFamily="50" charset="-128"/>
                <a:ea typeface="メイリオ" pitchFamily="50" charset="-128"/>
                <a:cs typeface="メイリオ" pitchFamily="50" charset="-128"/>
              </a:rPr>
              <a:t>4.</a:t>
            </a:r>
            <a:r>
              <a:rPr lang="ja-JP" altLang="en-US" sz="1200" dirty="0">
                <a:latin typeface="メイリオ" pitchFamily="50" charset="-128"/>
                <a:ea typeface="メイリオ" pitchFamily="50" charset="-128"/>
                <a:cs typeface="メイリオ" pitchFamily="50" charset="-128"/>
              </a:rPr>
              <a:t>確認したい科目をダブルクリックすることで、元帳にドリルダウンします</a:t>
            </a:r>
            <a:endParaRPr lang="en-US" altLang="ja-JP" sz="1200" dirty="0">
              <a:latin typeface="メイリオ" pitchFamily="50" charset="-128"/>
              <a:ea typeface="メイリオ" pitchFamily="50" charset="-128"/>
              <a:cs typeface="メイリオ" pitchFamily="50" charset="-128"/>
            </a:endParaRPr>
          </a:p>
          <a:p>
            <a:r>
              <a:rPr lang="ja-JP" altLang="en-US" sz="1200" dirty="0">
                <a:latin typeface="メイリオ" pitchFamily="50" charset="-128"/>
                <a:ea typeface="メイリオ" pitchFamily="50" charset="-128"/>
                <a:cs typeface="メイリオ" pitchFamily="50" charset="-128"/>
              </a:rPr>
              <a:t>　固定したい列にウィンドウ枠を移動することで、その列までを固定して情報を確認する事が</a:t>
            </a:r>
            <a:endParaRPr lang="en-US" altLang="ja-JP" sz="1200" dirty="0">
              <a:latin typeface="メイリオ" pitchFamily="50" charset="-128"/>
              <a:ea typeface="メイリオ" pitchFamily="50" charset="-128"/>
              <a:cs typeface="メイリオ" pitchFamily="50" charset="-128"/>
            </a:endParaRPr>
          </a:p>
          <a:p>
            <a:r>
              <a:rPr lang="ja-JP" altLang="en-US" sz="1200" dirty="0">
                <a:latin typeface="メイリオ" pitchFamily="50" charset="-128"/>
                <a:ea typeface="メイリオ" pitchFamily="50" charset="-128"/>
                <a:cs typeface="メイリオ" pitchFamily="50" charset="-128"/>
              </a:rPr>
              <a:t>　できます。確認したい伝票をダブルクリックすることで、伝票照会、さらに、起票元伝票ま　</a:t>
            </a:r>
            <a:endParaRPr lang="en-US" altLang="ja-JP" sz="1200" dirty="0">
              <a:latin typeface="メイリオ" pitchFamily="50" charset="-128"/>
              <a:ea typeface="メイリオ" pitchFamily="50" charset="-128"/>
              <a:cs typeface="メイリオ" pitchFamily="50" charset="-128"/>
            </a:endParaRPr>
          </a:p>
          <a:p>
            <a:r>
              <a:rPr lang="ja-JP" altLang="en-US" sz="1200" dirty="0">
                <a:latin typeface="メイリオ" pitchFamily="50" charset="-128"/>
                <a:ea typeface="メイリオ" pitchFamily="50" charset="-128"/>
                <a:cs typeface="メイリオ" pitchFamily="50" charset="-128"/>
              </a:rPr>
              <a:t>　でドリルダウンできます</a:t>
            </a:r>
            <a:endParaRPr lang="en-US" altLang="ja-JP" sz="1200" dirty="0">
              <a:latin typeface="メイリオ" pitchFamily="50" charset="-128"/>
              <a:ea typeface="メイリオ" pitchFamily="50" charset="-128"/>
              <a:cs typeface="メイリオ" pitchFamily="50" charset="-128"/>
            </a:endParaRPr>
          </a:p>
          <a:p>
            <a:r>
              <a:rPr lang="ja-JP" altLang="en-US" sz="1200" dirty="0">
                <a:latin typeface="メイリオ" pitchFamily="50" charset="-128"/>
                <a:ea typeface="メイリオ" pitchFamily="50" charset="-128"/>
                <a:cs typeface="メイリオ" pitchFamily="50" charset="-128"/>
              </a:rPr>
              <a:t>　　 </a:t>
            </a:r>
            <a:r>
              <a:rPr lang="ja-JP" altLang="en-US" sz="1000" dirty="0">
                <a:solidFill>
                  <a:srgbClr val="00B0F0"/>
                </a:solidFill>
                <a:latin typeface="メイリオ" pitchFamily="50" charset="-128"/>
                <a:ea typeface="メイリオ" pitchFamily="50" charset="-128"/>
                <a:cs typeface="メイリオ" pitchFamily="50" charset="-128"/>
              </a:rPr>
              <a:t>★操作･･･任意の科目（商品売上高等）をダブルクリックし、元帳を表示させる。元帳表示後、</a:t>
            </a:r>
            <a:endParaRPr lang="en-US" altLang="ja-JP" sz="1000" dirty="0">
              <a:solidFill>
                <a:srgbClr val="00B0F0"/>
              </a:solidFill>
              <a:latin typeface="メイリオ" pitchFamily="50" charset="-128"/>
              <a:ea typeface="メイリオ" pitchFamily="50" charset="-128"/>
              <a:cs typeface="メイリオ" pitchFamily="50" charset="-128"/>
            </a:endParaRPr>
          </a:p>
          <a:p>
            <a:r>
              <a:rPr lang="ja-JP" altLang="en-US" sz="1000" dirty="0">
                <a:solidFill>
                  <a:srgbClr val="00B0F0"/>
                </a:solidFill>
                <a:latin typeface="メイリオ" pitchFamily="50" charset="-128"/>
                <a:ea typeface="メイリオ" pitchFamily="50" charset="-128"/>
                <a:cs typeface="メイリオ" pitchFamily="50" charset="-128"/>
              </a:rPr>
              <a:t>　　　　　　　</a:t>
            </a:r>
            <a:r>
              <a:rPr lang="ja-JP" altLang="en-US" sz="1000" dirty="0">
                <a:solidFill>
                  <a:srgbClr val="FF0000"/>
                </a:solidFill>
                <a:latin typeface="メイリオ" pitchFamily="50" charset="-128"/>
                <a:ea typeface="メイリオ" pitchFamily="50" charset="-128"/>
                <a:cs typeface="メイリオ" pitchFamily="50" charset="-128"/>
              </a:rPr>
              <a:t>⑤</a:t>
            </a:r>
            <a:r>
              <a:rPr lang="ja-JP" altLang="en-US" sz="1000" dirty="0">
                <a:solidFill>
                  <a:srgbClr val="00B0F0"/>
                </a:solidFill>
                <a:latin typeface="メイリオ" pitchFamily="50" charset="-128"/>
                <a:ea typeface="メイリオ" pitchFamily="50" charset="-128"/>
                <a:cs typeface="メイリオ" pitchFamily="50" charset="-128"/>
              </a:rPr>
              <a:t>いずれかの伝票行を「下に固定」し、いずれかの項目を「近い端に固定」し、横スクロール</a:t>
            </a:r>
            <a:endParaRPr lang="en-US" altLang="ja-JP" sz="1000" dirty="0">
              <a:solidFill>
                <a:srgbClr val="00B0F0"/>
              </a:solidFill>
              <a:latin typeface="メイリオ" pitchFamily="50" charset="-128"/>
              <a:ea typeface="メイリオ" pitchFamily="50" charset="-128"/>
              <a:cs typeface="メイリオ" pitchFamily="50" charset="-128"/>
            </a:endParaRPr>
          </a:p>
          <a:p>
            <a:r>
              <a:rPr lang="ja-JP" altLang="en-US" sz="1000" dirty="0">
                <a:solidFill>
                  <a:srgbClr val="00B0F0"/>
                </a:solidFill>
                <a:latin typeface="メイリオ" pitchFamily="50" charset="-128"/>
                <a:ea typeface="メイリオ" pitchFamily="50" charset="-128"/>
                <a:cs typeface="メイリオ" pitchFamily="50" charset="-128"/>
              </a:rPr>
              <a:t>　　　　　　　その後、伝票をダブルクリックし、伝票照会画面に画面遷移　</a:t>
            </a:r>
            <a:endParaRPr lang="en-US" altLang="ja-JP" sz="1000" dirty="0">
              <a:solidFill>
                <a:srgbClr val="00B0F0"/>
              </a:solidFill>
              <a:latin typeface="メイリオ" pitchFamily="50" charset="-128"/>
              <a:ea typeface="メイリオ" pitchFamily="50" charset="-128"/>
              <a:cs typeface="メイリオ" pitchFamily="50" charset="-128"/>
            </a:endParaRPr>
          </a:p>
          <a:p>
            <a:r>
              <a:rPr lang="ja-JP" altLang="en-US" sz="1000" dirty="0">
                <a:solidFill>
                  <a:srgbClr val="00B0F0"/>
                </a:solidFill>
                <a:latin typeface="メイリオ" pitchFamily="50" charset="-128"/>
                <a:ea typeface="メイリオ" pitchFamily="50" charset="-128"/>
                <a:cs typeface="メイリオ" pitchFamily="50" charset="-128"/>
              </a:rPr>
              <a:t>　　　　　　　</a:t>
            </a:r>
            <a:r>
              <a:rPr lang="ja-JP" altLang="en-US" sz="1000" dirty="0">
                <a:solidFill>
                  <a:srgbClr val="FF0000"/>
                </a:solidFill>
                <a:latin typeface="メイリオ" pitchFamily="50" charset="-128"/>
                <a:ea typeface="メイリオ" pitchFamily="50" charset="-128"/>
                <a:cs typeface="メイリオ" pitchFamily="50" charset="-128"/>
              </a:rPr>
              <a:t>⑥</a:t>
            </a:r>
            <a:r>
              <a:rPr lang="ja-JP" altLang="en-US" sz="1000" dirty="0">
                <a:solidFill>
                  <a:srgbClr val="00B0F0"/>
                </a:solidFill>
                <a:latin typeface="メイリオ" pitchFamily="50" charset="-128"/>
                <a:ea typeface="メイリオ" pitchFamily="50" charset="-128"/>
                <a:cs typeface="メイリオ" pitchFamily="50" charset="-128"/>
              </a:rPr>
              <a:t>起票元伝票を押下し、試算表から起票元伝票までドリルダウンで一気に確認できる流れを行う</a:t>
            </a:r>
            <a:endParaRPr lang="en-US" altLang="ja-JP" sz="1000" dirty="0">
              <a:solidFill>
                <a:srgbClr val="00B0F0"/>
              </a:solidFill>
              <a:latin typeface="メイリオ" pitchFamily="50" charset="-128"/>
              <a:ea typeface="メイリオ" pitchFamily="50" charset="-128"/>
              <a:cs typeface="メイリオ" pitchFamily="50" charset="-128"/>
            </a:endParaRPr>
          </a:p>
        </p:txBody>
      </p:sp>
      <p:sp>
        <p:nvSpPr>
          <p:cNvPr id="9" name="テキスト ボックス 8"/>
          <p:cNvSpPr txBox="1"/>
          <p:nvPr/>
        </p:nvSpPr>
        <p:spPr>
          <a:xfrm>
            <a:off x="157359" y="1043608"/>
            <a:ext cx="2407545" cy="276999"/>
          </a:xfrm>
          <a:prstGeom prst="rect">
            <a:avLst/>
          </a:prstGeom>
          <a:noFill/>
        </p:spPr>
        <p:txBody>
          <a:bodyPr wrap="square" rtlCol="0">
            <a:spAutoFit/>
          </a:bodyPr>
          <a:lstStyle/>
          <a:p>
            <a:r>
              <a:rPr lang="ja-JP" altLang="en-US" sz="1200" dirty="0">
                <a:latin typeface="メイリオ" panose="020B0604030504040204" pitchFamily="50" charset="-128"/>
                <a:ea typeface="メイリオ" panose="020B0604030504040204" pitchFamily="50" charset="-128"/>
              </a:rPr>
              <a:t>単一残高表画面</a:t>
            </a:r>
            <a:endParaRPr kumimoji="1" lang="ja-JP" altLang="en-US" sz="1200" dirty="0">
              <a:latin typeface="メイリオ" panose="020B0604030504040204" pitchFamily="50" charset="-128"/>
              <a:ea typeface="メイリオ" panose="020B0604030504040204" pitchFamily="50" charset="-128"/>
            </a:endParaRPr>
          </a:p>
        </p:txBody>
      </p:sp>
      <p:sp>
        <p:nvSpPr>
          <p:cNvPr id="10" name="テキスト ボックス 9"/>
          <p:cNvSpPr txBox="1"/>
          <p:nvPr/>
        </p:nvSpPr>
        <p:spPr>
          <a:xfrm>
            <a:off x="2144115" y="3131840"/>
            <a:ext cx="1008112" cy="400110"/>
          </a:xfrm>
          <a:prstGeom prst="rect">
            <a:avLst/>
          </a:prstGeom>
          <a:noFill/>
        </p:spPr>
        <p:txBody>
          <a:bodyPr wrap="square" rtlCol="0">
            <a:spAutoFit/>
          </a:bodyPr>
          <a:lstStyle/>
          <a:p>
            <a:r>
              <a:rPr lang="ja-JP" altLang="en-US" sz="2000" b="1" dirty="0">
                <a:solidFill>
                  <a:srgbClr val="00B0F0"/>
                </a:solidFill>
                <a:latin typeface="メイリオ" pitchFamily="50" charset="-128"/>
                <a:ea typeface="メイリオ" pitchFamily="50" charset="-128"/>
                <a:cs typeface="メイリオ" pitchFamily="50" charset="-128"/>
              </a:rPr>
              <a:t>１</a:t>
            </a:r>
            <a:r>
              <a:rPr kumimoji="1" lang="en-US" altLang="ja-JP" sz="2000" b="1" dirty="0">
                <a:solidFill>
                  <a:srgbClr val="00B0F0"/>
                </a:solidFill>
                <a:latin typeface="メイリオ" pitchFamily="50" charset="-128"/>
                <a:ea typeface="メイリオ" pitchFamily="50" charset="-128"/>
                <a:cs typeface="メイリオ" pitchFamily="50" charset="-128"/>
              </a:rPr>
              <a:t>/</a:t>
            </a:r>
            <a:r>
              <a:rPr lang="en-US" altLang="ja-JP" sz="2000" b="1" dirty="0">
                <a:solidFill>
                  <a:srgbClr val="00B0F0"/>
                </a:solidFill>
                <a:latin typeface="メイリオ" pitchFamily="50" charset="-128"/>
                <a:ea typeface="メイリオ" pitchFamily="50" charset="-128"/>
                <a:cs typeface="メイリオ" pitchFamily="50" charset="-128"/>
              </a:rPr>
              <a:t>2</a:t>
            </a:r>
            <a:endParaRPr kumimoji="1" lang="ja-JP" altLang="en-US" sz="2000" b="1" dirty="0">
              <a:solidFill>
                <a:srgbClr val="00B0F0"/>
              </a:solidFill>
              <a:latin typeface="メイリオ" pitchFamily="50" charset="-128"/>
              <a:ea typeface="メイリオ" pitchFamily="50" charset="-128"/>
              <a:cs typeface="メイリオ" pitchFamily="50" charset="-128"/>
            </a:endParaRPr>
          </a:p>
        </p:txBody>
      </p:sp>
      <p:pic>
        <p:nvPicPr>
          <p:cNvPr id="11" name="図 10"/>
          <p:cNvPicPr>
            <a:picLocks noChangeAspect="1"/>
          </p:cNvPicPr>
          <p:nvPr/>
        </p:nvPicPr>
        <p:blipFill>
          <a:blip r:embed="rId7"/>
          <a:stretch>
            <a:fillRect/>
          </a:stretch>
        </p:blipFill>
        <p:spPr>
          <a:xfrm>
            <a:off x="3626582" y="1804788"/>
            <a:ext cx="1234965" cy="1304541"/>
          </a:xfrm>
          <a:prstGeom prst="rect">
            <a:avLst/>
          </a:prstGeom>
        </p:spPr>
      </p:pic>
      <p:sp>
        <p:nvSpPr>
          <p:cNvPr id="27" name="正方形/長方形 26"/>
          <p:cNvSpPr/>
          <p:nvPr/>
        </p:nvSpPr>
        <p:spPr>
          <a:xfrm>
            <a:off x="2377155" y="2611120"/>
            <a:ext cx="247501" cy="97964"/>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p:cNvPicPr>
            <a:picLocks noChangeAspect="1"/>
          </p:cNvPicPr>
          <p:nvPr/>
        </p:nvPicPr>
        <p:blipFill>
          <a:blip r:embed="rId8"/>
          <a:stretch>
            <a:fillRect/>
          </a:stretch>
        </p:blipFill>
        <p:spPr>
          <a:xfrm>
            <a:off x="3864572" y="1211644"/>
            <a:ext cx="1162050" cy="266700"/>
          </a:xfrm>
          <a:prstGeom prst="rect">
            <a:avLst/>
          </a:prstGeom>
        </p:spPr>
      </p:pic>
      <p:sp>
        <p:nvSpPr>
          <p:cNvPr id="28" name="正方形/長方形 27"/>
          <p:cNvSpPr/>
          <p:nvPr/>
        </p:nvSpPr>
        <p:spPr>
          <a:xfrm>
            <a:off x="4653136" y="1230592"/>
            <a:ext cx="203478" cy="246546"/>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1" name="直線矢印コネクタ 30"/>
          <p:cNvCxnSpPr/>
          <p:nvPr/>
        </p:nvCxnSpPr>
        <p:spPr>
          <a:xfrm flipH="1">
            <a:off x="4497862" y="1518324"/>
            <a:ext cx="155274" cy="21546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4" name="正方形/長方形 33"/>
          <p:cNvSpPr/>
          <p:nvPr/>
        </p:nvSpPr>
        <p:spPr>
          <a:xfrm>
            <a:off x="273925" y="1533579"/>
            <a:ext cx="1296144" cy="233002"/>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p:cNvSpPr/>
          <p:nvPr/>
        </p:nvSpPr>
        <p:spPr>
          <a:xfrm>
            <a:off x="285010" y="2374182"/>
            <a:ext cx="1296144" cy="211789"/>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p:cNvSpPr txBox="1"/>
          <p:nvPr/>
        </p:nvSpPr>
        <p:spPr>
          <a:xfrm>
            <a:off x="-27384" y="1475656"/>
            <a:ext cx="420789" cy="276999"/>
          </a:xfrm>
          <a:prstGeom prst="rect">
            <a:avLst/>
          </a:prstGeom>
          <a:noFill/>
        </p:spPr>
        <p:txBody>
          <a:bodyPr wrap="square" rtlCol="0">
            <a:spAutoFit/>
          </a:bodyPr>
          <a:lstStyle/>
          <a:p>
            <a:r>
              <a:rPr lang="ja-JP" altLang="en-US" sz="1200" dirty="0">
                <a:solidFill>
                  <a:srgbClr val="FF0000"/>
                </a:solidFill>
                <a:latin typeface="メイリオ" panose="020B0604030504040204" pitchFamily="50" charset="-128"/>
                <a:ea typeface="メイリオ" panose="020B0604030504040204" pitchFamily="50" charset="-128"/>
              </a:rPr>
              <a:t>①</a:t>
            </a:r>
            <a:endParaRPr kumimoji="1" lang="ja-JP" altLang="en-US" sz="1200" dirty="0">
              <a:solidFill>
                <a:srgbClr val="FF0000"/>
              </a:solidFill>
              <a:latin typeface="メイリオ" panose="020B0604030504040204" pitchFamily="50" charset="-128"/>
              <a:ea typeface="メイリオ" panose="020B0604030504040204" pitchFamily="50" charset="-128"/>
            </a:endParaRPr>
          </a:p>
        </p:txBody>
      </p:sp>
      <p:sp>
        <p:nvSpPr>
          <p:cNvPr id="37" name="テキスト ボックス 36"/>
          <p:cNvSpPr txBox="1"/>
          <p:nvPr/>
        </p:nvSpPr>
        <p:spPr>
          <a:xfrm>
            <a:off x="-27384" y="2341576"/>
            <a:ext cx="420789" cy="276999"/>
          </a:xfrm>
          <a:prstGeom prst="rect">
            <a:avLst/>
          </a:prstGeom>
          <a:noFill/>
        </p:spPr>
        <p:txBody>
          <a:bodyPr wrap="square" rtlCol="0">
            <a:spAutoFit/>
          </a:bodyPr>
          <a:lstStyle/>
          <a:p>
            <a:r>
              <a:rPr lang="ja-JP" altLang="en-US" sz="1200" dirty="0">
                <a:solidFill>
                  <a:srgbClr val="FF0000"/>
                </a:solidFill>
                <a:latin typeface="メイリオ" panose="020B0604030504040204" pitchFamily="50" charset="-128"/>
                <a:ea typeface="メイリオ" panose="020B0604030504040204" pitchFamily="50" charset="-128"/>
              </a:rPr>
              <a:t>②</a:t>
            </a:r>
            <a:endParaRPr kumimoji="1" lang="ja-JP" altLang="en-US" sz="1200" dirty="0">
              <a:solidFill>
                <a:srgbClr val="FF0000"/>
              </a:solidFill>
              <a:latin typeface="メイリオ" panose="020B0604030504040204" pitchFamily="50" charset="-128"/>
              <a:ea typeface="メイリオ" panose="020B0604030504040204" pitchFamily="50" charset="-128"/>
            </a:endParaRPr>
          </a:p>
        </p:txBody>
      </p:sp>
      <p:sp>
        <p:nvSpPr>
          <p:cNvPr id="38" name="テキスト ボックス 37"/>
          <p:cNvSpPr txBox="1"/>
          <p:nvPr/>
        </p:nvSpPr>
        <p:spPr>
          <a:xfrm>
            <a:off x="2209597" y="2402758"/>
            <a:ext cx="420789" cy="276999"/>
          </a:xfrm>
          <a:prstGeom prst="rect">
            <a:avLst/>
          </a:prstGeom>
          <a:noFill/>
        </p:spPr>
        <p:txBody>
          <a:bodyPr wrap="square" rtlCol="0">
            <a:spAutoFit/>
          </a:bodyPr>
          <a:lstStyle/>
          <a:p>
            <a:r>
              <a:rPr lang="ja-JP" altLang="en-US" sz="1200" dirty="0">
                <a:solidFill>
                  <a:srgbClr val="FF0000"/>
                </a:solidFill>
                <a:latin typeface="メイリオ" panose="020B0604030504040204" pitchFamily="50" charset="-128"/>
                <a:ea typeface="メイリオ" panose="020B0604030504040204" pitchFamily="50" charset="-128"/>
              </a:rPr>
              <a:t>③</a:t>
            </a:r>
            <a:endParaRPr kumimoji="1" lang="ja-JP" altLang="en-US" sz="1200" dirty="0">
              <a:solidFill>
                <a:srgbClr val="FF0000"/>
              </a:solidFill>
              <a:latin typeface="メイリオ" panose="020B0604030504040204" pitchFamily="50" charset="-128"/>
              <a:ea typeface="メイリオ" panose="020B0604030504040204" pitchFamily="50" charset="-128"/>
            </a:endParaRPr>
          </a:p>
        </p:txBody>
      </p:sp>
      <p:sp>
        <p:nvSpPr>
          <p:cNvPr id="39" name="テキスト ボックス 38"/>
          <p:cNvSpPr txBox="1"/>
          <p:nvPr/>
        </p:nvSpPr>
        <p:spPr>
          <a:xfrm>
            <a:off x="4575499" y="998033"/>
            <a:ext cx="420789" cy="276999"/>
          </a:xfrm>
          <a:prstGeom prst="rect">
            <a:avLst/>
          </a:prstGeom>
          <a:noFill/>
        </p:spPr>
        <p:txBody>
          <a:bodyPr wrap="square" rtlCol="0">
            <a:spAutoFit/>
          </a:bodyPr>
          <a:lstStyle/>
          <a:p>
            <a:r>
              <a:rPr kumimoji="1" lang="ja-JP" altLang="en-US" sz="1200" dirty="0">
                <a:solidFill>
                  <a:srgbClr val="FF0000"/>
                </a:solidFill>
                <a:latin typeface="メイリオ" panose="020B0604030504040204" pitchFamily="50" charset="-128"/>
                <a:ea typeface="メイリオ" panose="020B0604030504040204" pitchFamily="50" charset="-128"/>
              </a:rPr>
              <a:t>④</a:t>
            </a:r>
          </a:p>
        </p:txBody>
      </p:sp>
      <p:sp>
        <p:nvSpPr>
          <p:cNvPr id="25" name="正方形/長方形 24"/>
          <p:cNvSpPr/>
          <p:nvPr/>
        </p:nvSpPr>
        <p:spPr>
          <a:xfrm>
            <a:off x="779660" y="7535984"/>
            <a:ext cx="94526" cy="1107683"/>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p:cNvSpPr txBox="1"/>
          <p:nvPr/>
        </p:nvSpPr>
        <p:spPr>
          <a:xfrm>
            <a:off x="548680" y="6904831"/>
            <a:ext cx="2407545" cy="276999"/>
          </a:xfrm>
          <a:prstGeom prst="rect">
            <a:avLst/>
          </a:prstGeom>
          <a:noFill/>
        </p:spPr>
        <p:txBody>
          <a:bodyPr wrap="square" rtlCol="0">
            <a:spAutoFit/>
          </a:bodyPr>
          <a:lstStyle/>
          <a:p>
            <a:r>
              <a:rPr lang="ja-JP" altLang="en-US" sz="1200" dirty="0">
                <a:latin typeface="メイリオ" panose="020B0604030504040204" pitchFamily="50" charset="-128"/>
                <a:ea typeface="メイリオ" panose="020B0604030504040204" pitchFamily="50" charset="-128"/>
              </a:rPr>
              <a:t>総勘定元帳画面</a:t>
            </a:r>
            <a:endParaRPr kumimoji="1" lang="ja-JP" altLang="en-US" sz="1200" dirty="0">
              <a:latin typeface="メイリオ" panose="020B0604030504040204" pitchFamily="50" charset="-128"/>
              <a:ea typeface="メイリオ" panose="020B0604030504040204" pitchFamily="50" charset="-128"/>
            </a:endParaRPr>
          </a:p>
        </p:txBody>
      </p:sp>
      <p:sp>
        <p:nvSpPr>
          <p:cNvPr id="42" name="テキスト ボックス 41"/>
          <p:cNvSpPr txBox="1"/>
          <p:nvPr/>
        </p:nvSpPr>
        <p:spPr>
          <a:xfrm>
            <a:off x="358871" y="7476151"/>
            <a:ext cx="420789" cy="276999"/>
          </a:xfrm>
          <a:prstGeom prst="rect">
            <a:avLst/>
          </a:prstGeom>
          <a:noFill/>
        </p:spPr>
        <p:txBody>
          <a:bodyPr wrap="square" rtlCol="0">
            <a:spAutoFit/>
          </a:bodyPr>
          <a:lstStyle/>
          <a:p>
            <a:r>
              <a:rPr kumimoji="1" lang="ja-JP" altLang="en-US" sz="1200" dirty="0">
                <a:solidFill>
                  <a:srgbClr val="FF0000"/>
                </a:solidFill>
                <a:latin typeface="メイリオ" panose="020B0604030504040204" pitchFamily="50" charset="-128"/>
                <a:ea typeface="メイリオ" panose="020B0604030504040204" pitchFamily="50" charset="-128"/>
              </a:rPr>
              <a:t>⑤</a:t>
            </a:r>
          </a:p>
        </p:txBody>
      </p:sp>
      <p:sp>
        <p:nvSpPr>
          <p:cNvPr id="43" name="テキスト ボックス 42"/>
          <p:cNvSpPr txBox="1"/>
          <p:nvPr/>
        </p:nvSpPr>
        <p:spPr>
          <a:xfrm>
            <a:off x="3645024" y="6967314"/>
            <a:ext cx="2407545" cy="276999"/>
          </a:xfrm>
          <a:prstGeom prst="rect">
            <a:avLst/>
          </a:prstGeom>
          <a:noFill/>
        </p:spPr>
        <p:txBody>
          <a:bodyPr wrap="square" rtlCol="0">
            <a:spAutoFit/>
          </a:bodyPr>
          <a:lstStyle/>
          <a:p>
            <a:r>
              <a:rPr lang="ja-JP" altLang="en-US" sz="1200" dirty="0">
                <a:latin typeface="メイリオ" panose="020B0604030504040204" pitchFamily="50" charset="-128"/>
                <a:ea typeface="メイリオ" panose="020B0604030504040204" pitchFamily="50" charset="-128"/>
              </a:rPr>
              <a:t>伝票照会画面</a:t>
            </a:r>
            <a:endParaRPr kumimoji="1" lang="ja-JP" altLang="en-US" sz="1200" dirty="0">
              <a:latin typeface="メイリオ" panose="020B0604030504040204" pitchFamily="50" charset="-128"/>
              <a:ea typeface="メイリオ" panose="020B0604030504040204" pitchFamily="50" charset="-128"/>
            </a:endParaRPr>
          </a:p>
        </p:txBody>
      </p:sp>
      <p:sp>
        <p:nvSpPr>
          <p:cNvPr id="44" name="正方形/長方形 43"/>
          <p:cNvSpPr/>
          <p:nvPr/>
        </p:nvSpPr>
        <p:spPr>
          <a:xfrm>
            <a:off x="5677412" y="7878921"/>
            <a:ext cx="293790" cy="79956"/>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テキスト ボックス 44"/>
          <p:cNvSpPr txBox="1"/>
          <p:nvPr/>
        </p:nvSpPr>
        <p:spPr>
          <a:xfrm>
            <a:off x="5899816" y="7812867"/>
            <a:ext cx="420789" cy="276999"/>
          </a:xfrm>
          <a:prstGeom prst="rect">
            <a:avLst/>
          </a:prstGeom>
          <a:noFill/>
        </p:spPr>
        <p:txBody>
          <a:bodyPr wrap="square" rtlCol="0">
            <a:spAutoFit/>
          </a:bodyPr>
          <a:lstStyle/>
          <a:p>
            <a:r>
              <a:rPr kumimoji="1" lang="ja-JP" altLang="en-US" sz="1200" dirty="0">
                <a:solidFill>
                  <a:srgbClr val="FF0000"/>
                </a:solidFill>
                <a:latin typeface="メイリオ" panose="020B0604030504040204" pitchFamily="50" charset="-128"/>
                <a:ea typeface="メイリオ" panose="020B0604030504040204" pitchFamily="50" charset="-128"/>
              </a:rPr>
              <a:t>⑥</a:t>
            </a:r>
          </a:p>
        </p:txBody>
      </p:sp>
      <p:sp>
        <p:nvSpPr>
          <p:cNvPr id="46" name="テキスト ボックス 45"/>
          <p:cNvSpPr txBox="1"/>
          <p:nvPr/>
        </p:nvSpPr>
        <p:spPr>
          <a:xfrm>
            <a:off x="1729148" y="8100991"/>
            <a:ext cx="1470685" cy="400110"/>
          </a:xfrm>
          <a:prstGeom prst="rect">
            <a:avLst/>
          </a:prstGeom>
          <a:solidFill>
            <a:schemeClr val="bg1"/>
          </a:solidFill>
        </p:spPr>
        <p:txBody>
          <a:bodyPr wrap="square" rtlCol="0">
            <a:spAutoFit/>
          </a:bodyPr>
          <a:lstStyle/>
          <a:p>
            <a:r>
              <a:rPr lang="ja-JP" altLang="en-US" sz="1000" dirty="0">
                <a:solidFill>
                  <a:srgbClr val="FF0000"/>
                </a:solidFill>
                <a:latin typeface="メイリオ" panose="020B0604030504040204" pitchFamily="50" charset="-128"/>
                <a:ea typeface="メイリオ" panose="020B0604030504040204" pitchFamily="50" charset="-128"/>
              </a:rPr>
              <a:t>伝票番号の後ろに移動</a:t>
            </a:r>
            <a:endParaRPr lang="en-US" altLang="ja-JP" sz="1000" dirty="0">
              <a:solidFill>
                <a:srgbClr val="FF0000"/>
              </a:solidFill>
              <a:latin typeface="メイリオ" panose="020B0604030504040204" pitchFamily="50" charset="-128"/>
              <a:ea typeface="メイリオ" panose="020B0604030504040204" pitchFamily="50" charset="-128"/>
            </a:endParaRPr>
          </a:p>
          <a:p>
            <a:r>
              <a:rPr kumimoji="1" lang="en-US" altLang="ja-JP" sz="1000" dirty="0">
                <a:solidFill>
                  <a:srgbClr val="FF0000"/>
                </a:solidFill>
                <a:latin typeface="メイリオ" panose="020B0604030504040204" pitchFamily="50" charset="-128"/>
                <a:ea typeface="メイリオ" panose="020B0604030504040204" pitchFamily="50" charset="-128"/>
              </a:rPr>
              <a:t>※</a:t>
            </a:r>
            <a:r>
              <a:rPr kumimoji="1" lang="ja-JP" altLang="en-US" sz="1000" dirty="0">
                <a:solidFill>
                  <a:srgbClr val="FF0000"/>
                </a:solidFill>
                <a:latin typeface="メイリオ" panose="020B0604030504040204" pitchFamily="50" charset="-128"/>
                <a:ea typeface="メイリオ" panose="020B0604030504040204" pitchFamily="50" charset="-128"/>
              </a:rPr>
              <a:t>行の固定も可</a:t>
            </a:r>
          </a:p>
        </p:txBody>
      </p:sp>
      <p:sp>
        <p:nvSpPr>
          <p:cNvPr id="47" name="テキスト ボックス 46"/>
          <p:cNvSpPr txBox="1"/>
          <p:nvPr/>
        </p:nvSpPr>
        <p:spPr>
          <a:xfrm>
            <a:off x="4762996" y="8226358"/>
            <a:ext cx="1470685" cy="246221"/>
          </a:xfrm>
          <a:prstGeom prst="rect">
            <a:avLst/>
          </a:prstGeom>
          <a:solidFill>
            <a:schemeClr val="bg1"/>
          </a:solidFill>
        </p:spPr>
        <p:txBody>
          <a:bodyPr wrap="square" rtlCol="0">
            <a:spAutoFit/>
          </a:bodyPr>
          <a:lstStyle/>
          <a:p>
            <a:r>
              <a:rPr lang="ja-JP" altLang="en-US" sz="1000" dirty="0">
                <a:solidFill>
                  <a:srgbClr val="FF0000"/>
                </a:solidFill>
                <a:latin typeface="メイリオ" panose="020B0604030504040204" pitchFamily="50" charset="-128"/>
                <a:ea typeface="メイリオ" panose="020B0604030504040204" pitchFamily="50" charset="-128"/>
              </a:rPr>
              <a:t>起票元伝票ボタン</a:t>
            </a:r>
            <a:endParaRPr kumimoji="1" lang="ja-JP" altLang="en-US" sz="1000" dirty="0">
              <a:solidFill>
                <a:srgbClr val="FF0000"/>
              </a:solidFill>
              <a:latin typeface="メイリオ" panose="020B0604030504040204" pitchFamily="50" charset="-128"/>
              <a:ea typeface="メイリオ" panose="020B0604030504040204" pitchFamily="50" charset="-128"/>
            </a:endParaRPr>
          </a:p>
        </p:txBody>
      </p:sp>
      <p:sp>
        <p:nvSpPr>
          <p:cNvPr id="26" name="正方形/長方形 25"/>
          <p:cNvSpPr/>
          <p:nvPr/>
        </p:nvSpPr>
        <p:spPr>
          <a:xfrm>
            <a:off x="1379745" y="7510237"/>
            <a:ext cx="171356" cy="45719"/>
          </a:xfrm>
          <a:prstGeom prst="rect">
            <a:avLst/>
          </a:prstGeom>
          <a:noFill/>
          <a:ln w="63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24865356-CF49-43FB-1544-8572E3CC4B49}"/>
              </a:ext>
            </a:extLst>
          </p:cNvPr>
          <p:cNvSpPr/>
          <p:nvPr/>
        </p:nvSpPr>
        <p:spPr>
          <a:xfrm>
            <a:off x="1368533" y="7464518"/>
            <a:ext cx="45719" cy="45719"/>
          </a:xfrm>
          <a:prstGeom prst="rect">
            <a:avLst/>
          </a:prstGeom>
          <a:noFill/>
          <a:ln w="63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A351AC3E-E40F-92CF-5688-6D91283B1154}"/>
              </a:ext>
            </a:extLst>
          </p:cNvPr>
          <p:cNvSpPr txBox="1"/>
          <p:nvPr/>
        </p:nvSpPr>
        <p:spPr>
          <a:xfrm>
            <a:off x="1080327" y="7394596"/>
            <a:ext cx="420789" cy="276999"/>
          </a:xfrm>
          <a:prstGeom prst="rect">
            <a:avLst/>
          </a:prstGeom>
          <a:noFill/>
        </p:spPr>
        <p:txBody>
          <a:bodyPr wrap="square" rtlCol="0">
            <a:spAutoFit/>
          </a:bodyPr>
          <a:lstStyle/>
          <a:p>
            <a:r>
              <a:rPr kumimoji="1" lang="ja-JP" altLang="en-US" sz="1200" dirty="0">
                <a:solidFill>
                  <a:srgbClr val="FF0000"/>
                </a:solidFill>
                <a:latin typeface="メイリオ" panose="020B0604030504040204" pitchFamily="50" charset="-128"/>
                <a:ea typeface="メイリオ" panose="020B0604030504040204" pitchFamily="50" charset="-128"/>
              </a:rPr>
              <a:t>⑤</a:t>
            </a:r>
          </a:p>
        </p:txBody>
      </p:sp>
      <p:pic>
        <p:nvPicPr>
          <p:cNvPr id="4" name="図 3">
            <a:extLst>
              <a:ext uri="{FF2B5EF4-FFF2-40B4-BE49-F238E27FC236}">
                <a16:creationId xmlns:a16="http://schemas.microsoft.com/office/drawing/2014/main" id="{232114D5-7FA9-17A8-C37B-4393DA97A71D}"/>
              </a:ext>
            </a:extLst>
          </p:cNvPr>
          <p:cNvPicPr>
            <a:picLocks noChangeAspect="1"/>
          </p:cNvPicPr>
          <p:nvPr/>
        </p:nvPicPr>
        <p:blipFill>
          <a:blip r:embed="rId9"/>
          <a:stretch>
            <a:fillRect/>
          </a:stretch>
        </p:blipFill>
        <p:spPr>
          <a:xfrm>
            <a:off x="359307" y="1352118"/>
            <a:ext cx="1130719" cy="48023"/>
          </a:xfrm>
          <a:prstGeom prst="rect">
            <a:avLst/>
          </a:prstGeom>
        </p:spPr>
      </p:pic>
      <p:pic>
        <p:nvPicPr>
          <p:cNvPr id="5" name="図 4">
            <a:extLst>
              <a:ext uri="{FF2B5EF4-FFF2-40B4-BE49-F238E27FC236}">
                <a16:creationId xmlns:a16="http://schemas.microsoft.com/office/drawing/2014/main" id="{6A2C795C-65E3-BC3C-FA02-E57335F4D42F}"/>
              </a:ext>
            </a:extLst>
          </p:cNvPr>
          <p:cNvPicPr>
            <a:picLocks noChangeAspect="1"/>
          </p:cNvPicPr>
          <p:nvPr/>
        </p:nvPicPr>
        <p:blipFill>
          <a:blip r:embed="rId9"/>
          <a:stretch>
            <a:fillRect/>
          </a:stretch>
        </p:blipFill>
        <p:spPr>
          <a:xfrm>
            <a:off x="754053" y="7161075"/>
            <a:ext cx="900000" cy="38224"/>
          </a:xfrm>
          <a:prstGeom prst="rect">
            <a:avLst/>
          </a:prstGeom>
        </p:spPr>
      </p:pic>
      <p:sp>
        <p:nvSpPr>
          <p:cNvPr id="7" name="正方形/長方形 6">
            <a:extLst>
              <a:ext uri="{FF2B5EF4-FFF2-40B4-BE49-F238E27FC236}">
                <a16:creationId xmlns:a16="http://schemas.microsoft.com/office/drawing/2014/main" id="{8CBC4043-3FCC-C8B4-0986-ADDDB46F9FA2}"/>
              </a:ext>
            </a:extLst>
          </p:cNvPr>
          <p:cNvSpPr/>
          <p:nvPr/>
        </p:nvSpPr>
        <p:spPr>
          <a:xfrm>
            <a:off x="4465750" y="7534654"/>
            <a:ext cx="45719" cy="45719"/>
          </a:xfrm>
          <a:prstGeom prst="rect">
            <a:avLst/>
          </a:prstGeom>
          <a:noFill/>
          <a:ln w="63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 name="図 16">
            <a:extLst>
              <a:ext uri="{FF2B5EF4-FFF2-40B4-BE49-F238E27FC236}">
                <a16:creationId xmlns:a16="http://schemas.microsoft.com/office/drawing/2014/main" id="{8D9FD7AB-8E43-90F5-EEAF-4975F68EB78F}"/>
              </a:ext>
            </a:extLst>
          </p:cNvPr>
          <p:cNvPicPr>
            <a:picLocks noChangeAspect="1"/>
          </p:cNvPicPr>
          <p:nvPr/>
        </p:nvPicPr>
        <p:blipFill>
          <a:blip r:embed="rId9"/>
          <a:stretch>
            <a:fillRect/>
          </a:stretch>
        </p:blipFill>
        <p:spPr>
          <a:xfrm>
            <a:off x="3825077" y="7212160"/>
            <a:ext cx="900000" cy="38224"/>
          </a:xfrm>
          <a:prstGeom prst="rect">
            <a:avLst/>
          </a:prstGeom>
        </p:spPr>
      </p:pic>
      <p:sp>
        <p:nvSpPr>
          <p:cNvPr id="21" name="テキスト ボックス 20">
            <a:extLst>
              <a:ext uri="{FF2B5EF4-FFF2-40B4-BE49-F238E27FC236}">
                <a16:creationId xmlns:a16="http://schemas.microsoft.com/office/drawing/2014/main" id="{634E13B2-7EFA-C9AC-1B78-8245F17E265E}"/>
              </a:ext>
            </a:extLst>
          </p:cNvPr>
          <p:cNvSpPr txBox="1"/>
          <p:nvPr/>
        </p:nvSpPr>
        <p:spPr>
          <a:xfrm>
            <a:off x="1353033" y="7649686"/>
            <a:ext cx="1024121" cy="246221"/>
          </a:xfrm>
          <a:prstGeom prst="rect">
            <a:avLst/>
          </a:prstGeom>
          <a:solidFill>
            <a:schemeClr val="bg1"/>
          </a:solidFill>
        </p:spPr>
        <p:txBody>
          <a:bodyPr wrap="square" rtlCol="0">
            <a:spAutoFit/>
          </a:bodyPr>
          <a:lstStyle/>
          <a:p>
            <a:pPr algn="r"/>
            <a:r>
              <a:rPr lang="ja-JP" altLang="en-US" sz="1000" dirty="0">
                <a:solidFill>
                  <a:srgbClr val="FF0000"/>
                </a:solidFill>
                <a:latin typeface="メイリオ" panose="020B0604030504040204" pitchFamily="50" charset="-128"/>
                <a:ea typeface="メイリオ" panose="020B0604030504040204" pitchFamily="50" charset="-128"/>
              </a:rPr>
              <a:t>近い端に固定</a:t>
            </a:r>
            <a:endParaRPr kumimoji="1" lang="ja-JP" altLang="en-US" sz="1000" dirty="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8599219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B0128CE4-2155-570A-FF7B-3B72FF4A9F80}"/>
              </a:ext>
            </a:extLst>
          </p:cNvPr>
          <p:cNvPicPr>
            <a:picLocks noChangeAspect="1"/>
          </p:cNvPicPr>
          <p:nvPr/>
        </p:nvPicPr>
        <p:blipFill>
          <a:blip r:embed="rId2"/>
          <a:stretch>
            <a:fillRect/>
          </a:stretch>
        </p:blipFill>
        <p:spPr>
          <a:xfrm>
            <a:off x="291053" y="1331640"/>
            <a:ext cx="2763394" cy="1837961"/>
          </a:xfrm>
          <a:prstGeom prst="rect">
            <a:avLst/>
          </a:prstGeom>
          <a:ln>
            <a:solidFill>
              <a:schemeClr val="bg1">
                <a:lumMod val="75000"/>
              </a:schemeClr>
            </a:solidFill>
          </a:ln>
        </p:spPr>
      </p:pic>
      <p:sp>
        <p:nvSpPr>
          <p:cNvPr id="2" name="スライド番号プレースホルダ 1"/>
          <p:cNvSpPr>
            <a:spLocks noGrp="1"/>
          </p:cNvSpPr>
          <p:nvPr>
            <p:ph type="sldNum" sz="quarter" idx="12"/>
          </p:nvPr>
        </p:nvSpPr>
        <p:spPr/>
        <p:txBody>
          <a:bodyPr/>
          <a:lstStyle/>
          <a:p>
            <a:fld id="{6B65D81E-1C54-4341-B02B-FCAEC532A474}" type="slidenum">
              <a:rPr kumimoji="1" lang="ja-JP" altLang="en-US" smtClean="0"/>
              <a:pPr/>
              <a:t>14</a:t>
            </a:fld>
            <a:endParaRPr kumimoji="1" lang="ja-JP" altLang="en-US" dirty="0"/>
          </a:p>
        </p:txBody>
      </p:sp>
      <p:sp>
        <p:nvSpPr>
          <p:cNvPr id="3" name="正方形/長方形 2"/>
          <p:cNvSpPr/>
          <p:nvPr/>
        </p:nvSpPr>
        <p:spPr>
          <a:xfrm>
            <a:off x="116632" y="611560"/>
            <a:ext cx="6624736" cy="3600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a:latin typeface="メイリオ" pitchFamily="50" charset="-128"/>
                <a:ea typeface="メイリオ" pitchFamily="50" charset="-128"/>
                <a:cs typeface="メイリオ" pitchFamily="50" charset="-128"/>
              </a:rPr>
              <a:t>一般会計レポート　→　</a:t>
            </a:r>
            <a:r>
              <a:rPr lang="ja-JP" altLang="en-US" sz="1600" b="1" dirty="0">
                <a:solidFill>
                  <a:schemeClr val="bg1"/>
                </a:solidFill>
                <a:latin typeface="メイリオ" pitchFamily="50" charset="-128"/>
                <a:ea typeface="メイリオ" pitchFamily="50" charset="-128"/>
                <a:cs typeface="メイリオ" pitchFamily="50" charset="-128"/>
              </a:rPr>
              <a:t>単一残高表</a:t>
            </a:r>
            <a:endParaRPr kumimoji="1" lang="ja-JP" altLang="en-US" sz="1600" b="1" dirty="0">
              <a:solidFill>
                <a:schemeClr val="bg1"/>
              </a:solidFill>
              <a:latin typeface="メイリオ" pitchFamily="50" charset="-128"/>
              <a:ea typeface="メイリオ" pitchFamily="50" charset="-128"/>
              <a:cs typeface="メイリオ" pitchFamily="50" charset="-128"/>
            </a:endParaRPr>
          </a:p>
        </p:txBody>
      </p:sp>
      <p:sp>
        <p:nvSpPr>
          <p:cNvPr id="6" name="角丸四角形 5"/>
          <p:cNvSpPr/>
          <p:nvPr/>
        </p:nvSpPr>
        <p:spPr>
          <a:xfrm>
            <a:off x="222610" y="3679516"/>
            <a:ext cx="1872208" cy="36004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atin typeface="メイリオ" pitchFamily="50" charset="-128"/>
                <a:ea typeface="メイリオ" pitchFamily="50" charset="-128"/>
                <a:cs typeface="メイリオ" pitchFamily="50" charset="-128"/>
              </a:rPr>
              <a:t>説明シナリオ</a:t>
            </a:r>
          </a:p>
        </p:txBody>
      </p:sp>
      <p:sp>
        <p:nvSpPr>
          <p:cNvPr id="22" name="テキスト ボックス 21"/>
          <p:cNvSpPr txBox="1"/>
          <p:nvPr/>
        </p:nvSpPr>
        <p:spPr>
          <a:xfrm>
            <a:off x="116632" y="4153887"/>
            <a:ext cx="6658524" cy="1354217"/>
          </a:xfrm>
          <a:prstGeom prst="rect">
            <a:avLst/>
          </a:prstGeom>
          <a:noFill/>
        </p:spPr>
        <p:txBody>
          <a:bodyPr wrap="square" rtlCol="0">
            <a:spAutoFit/>
          </a:bodyPr>
          <a:lstStyle/>
          <a:p>
            <a:r>
              <a:rPr lang="ja-JP" altLang="en-US" sz="1200" dirty="0">
                <a:latin typeface="メイリオ" pitchFamily="50" charset="-128"/>
                <a:ea typeface="メイリオ" pitchFamily="50" charset="-128"/>
                <a:cs typeface="メイリオ" pitchFamily="50" charset="-128"/>
              </a:rPr>
              <a:t>５</a:t>
            </a:r>
            <a:r>
              <a:rPr lang="en-US" altLang="ja-JP" sz="1200" dirty="0">
                <a:latin typeface="メイリオ" pitchFamily="50" charset="-128"/>
                <a:ea typeface="メイリオ" pitchFamily="50" charset="-128"/>
                <a:cs typeface="メイリオ" pitchFamily="50" charset="-128"/>
              </a:rPr>
              <a:t>.</a:t>
            </a:r>
            <a:r>
              <a:rPr lang="ja-JP" altLang="en-US" sz="1200" dirty="0">
                <a:latin typeface="メイリオ" pitchFamily="50" charset="-128"/>
                <a:ea typeface="メイリオ" pitchFamily="50" charset="-128"/>
                <a:cs typeface="メイリオ" pitchFamily="50" charset="-128"/>
              </a:rPr>
              <a:t>一旦、元帳の画面に戻ります</a:t>
            </a:r>
            <a:endParaRPr lang="en-US" altLang="ja-JP" sz="1200" dirty="0">
              <a:latin typeface="メイリオ" pitchFamily="50" charset="-128"/>
              <a:ea typeface="メイリオ" pitchFamily="50" charset="-128"/>
              <a:cs typeface="メイリオ" pitchFamily="50" charset="-128"/>
            </a:endParaRPr>
          </a:p>
          <a:p>
            <a:r>
              <a:rPr lang="ja-JP" altLang="en-US" sz="1200" dirty="0">
                <a:latin typeface="メイリオ" pitchFamily="50" charset="-128"/>
                <a:ea typeface="メイリオ" pitchFamily="50" charset="-128"/>
                <a:cs typeface="メイリオ" pitchFamily="50" charset="-128"/>
              </a:rPr>
              <a:t> </a:t>
            </a:r>
            <a:r>
              <a:rPr kumimoji="1" lang="ja-JP" altLang="en-US" sz="1400" dirty="0">
                <a:latin typeface="メイリオ" pitchFamily="50" charset="-128"/>
                <a:ea typeface="メイリオ" pitchFamily="50" charset="-128"/>
                <a:cs typeface="メイリオ" pitchFamily="50" charset="-128"/>
              </a:rPr>
              <a:t>　  </a:t>
            </a:r>
            <a:r>
              <a:rPr kumimoji="1" lang="ja-JP" altLang="en-US" sz="1000" dirty="0">
                <a:solidFill>
                  <a:srgbClr val="00B0F0"/>
                </a:solidFill>
                <a:latin typeface="メイリオ" pitchFamily="50" charset="-128"/>
                <a:ea typeface="メイリオ" pitchFamily="50" charset="-128"/>
                <a:cs typeface="メイリオ" pitchFamily="50" charset="-128"/>
              </a:rPr>
              <a:t>★</a:t>
            </a:r>
            <a:r>
              <a:rPr lang="ja-JP" altLang="en-US" sz="1000" dirty="0">
                <a:solidFill>
                  <a:srgbClr val="00B0F0"/>
                </a:solidFill>
                <a:latin typeface="メイリオ" pitchFamily="50" charset="-128"/>
                <a:ea typeface="メイリオ" pitchFamily="50" charset="-128"/>
                <a:cs typeface="メイリオ" pitchFamily="50" charset="-128"/>
              </a:rPr>
              <a:t>操作･･･起票元伝票、から閉じるボタンを</a:t>
            </a:r>
            <a:r>
              <a:rPr lang="en-US" altLang="ja-JP" sz="1000" dirty="0">
                <a:solidFill>
                  <a:srgbClr val="00B0F0"/>
                </a:solidFill>
                <a:latin typeface="メイリオ" pitchFamily="50" charset="-128"/>
                <a:ea typeface="メイリオ" pitchFamily="50" charset="-128"/>
                <a:cs typeface="メイリオ" pitchFamily="50" charset="-128"/>
              </a:rPr>
              <a:t>2</a:t>
            </a:r>
            <a:r>
              <a:rPr lang="ja-JP" altLang="en-US" sz="1000" dirty="0">
                <a:solidFill>
                  <a:srgbClr val="00B0F0"/>
                </a:solidFill>
                <a:latin typeface="メイリオ" pitchFamily="50" charset="-128"/>
                <a:ea typeface="メイリオ" pitchFamily="50" charset="-128"/>
                <a:cs typeface="メイリオ" pitchFamily="50" charset="-128"/>
              </a:rPr>
              <a:t>回押下すると総勘定元帳まで戻る</a:t>
            </a:r>
            <a:endParaRPr lang="en-US" altLang="ja-JP" sz="1000" dirty="0">
              <a:solidFill>
                <a:srgbClr val="00B0F0"/>
              </a:solidFill>
              <a:latin typeface="メイリオ" pitchFamily="50" charset="-128"/>
              <a:ea typeface="メイリオ" pitchFamily="50" charset="-128"/>
              <a:cs typeface="メイリオ" pitchFamily="50" charset="-128"/>
            </a:endParaRPr>
          </a:p>
          <a:p>
            <a:r>
              <a:rPr lang="ja-JP" altLang="en-US" sz="1200" dirty="0">
                <a:latin typeface="メイリオ" pitchFamily="50" charset="-128"/>
                <a:ea typeface="メイリオ" pitchFamily="50" charset="-128"/>
                <a:cs typeface="メイリオ" pitchFamily="50" charset="-128"/>
              </a:rPr>
              <a:t>６</a:t>
            </a:r>
            <a:r>
              <a:rPr lang="en-US" altLang="ja-JP" sz="1200" dirty="0">
                <a:latin typeface="メイリオ" pitchFamily="50" charset="-128"/>
                <a:ea typeface="メイリオ" pitchFamily="50" charset="-128"/>
                <a:cs typeface="メイリオ" pitchFamily="50" charset="-128"/>
              </a:rPr>
              <a:t>.</a:t>
            </a:r>
            <a:r>
              <a:rPr lang="ja-JP" altLang="en-US" sz="1200" dirty="0">
                <a:latin typeface="メイリオ" pitchFamily="50" charset="-128"/>
                <a:ea typeface="メイリオ" pitchFamily="50" charset="-128"/>
                <a:cs typeface="メイリオ" pitchFamily="50" charset="-128"/>
              </a:rPr>
              <a:t>このようなドリルダウンで確認する他、同じ画面から、帳票出力や</a:t>
            </a:r>
            <a:r>
              <a:rPr lang="en-US" altLang="ja-JP" sz="1200" dirty="0">
                <a:latin typeface="メイリオ" pitchFamily="50" charset="-128"/>
                <a:ea typeface="メイリオ" pitchFamily="50" charset="-128"/>
                <a:cs typeface="メイリオ" pitchFamily="50" charset="-128"/>
              </a:rPr>
              <a:t>Excel</a:t>
            </a:r>
            <a:r>
              <a:rPr lang="ja-JP" altLang="en-US" sz="1200" dirty="0">
                <a:latin typeface="メイリオ" pitchFamily="50" charset="-128"/>
                <a:ea typeface="メイリオ" pitchFamily="50" charset="-128"/>
                <a:cs typeface="メイリオ" pitchFamily="50" charset="-128"/>
              </a:rPr>
              <a:t>出力ができます</a:t>
            </a:r>
            <a:endParaRPr lang="en-US" altLang="ja-JP" sz="1200" dirty="0">
              <a:latin typeface="メイリオ" pitchFamily="50" charset="-128"/>
              <a:ea typeface="メイリオ" pitchFamily="50" charset="-128"/>
              <a:cs typeface="メイリオ" pitchFamily="50" charset="-128"/>
            </a:endParaRPr>
          </a:p>
          <a:p>
            <a:r>
              <a:rPr lang="ja-JP" altLang="en-US" sz="1200" dirty="0">
                <a:latin typeface="メイリオ" pitchFamily="50" charset="-128"/>
                <a:ea typeface="メイリオ" pitchFamily="50" charset="-128"/>
                <a:cs typeface="メイリオ" pitchFamily="50" charset="-128"/>
              </a:rPr>
              <a:t>　　 </a:t>
            </a:r>
            <a:r>
              <a:rPr lang="ja-JP" altLang="en-US" sz="1000" dirty="0">
                <a:solidFill>
                  <a:srgbClr val="00B0F0"/>
                </a:solidFill>
                <a:latin typeface="メイリオ" pitchFamily="50" charset="-128"/>
                <a:ea typeface="メイリオ" pitchFamily="50" charset="-128"/>
                <a:cs typeface="メイリオ" pitchFamily="50" charset="-128"/>
              </a:rPr>
              <a:t>★操作･･･</a:t>
            </a:r>
            <a:r>
              <a:rPr lang="ja-JP" altLang="en-US" sz="1000" dirty="0">
                <a:solidFill>
                  <a:srgbClr val="FF0000"/>
                </a:solidFill>
                <a:latin typeface="メイリオ" pitchFamily="50" charset="-128"/>
                <a:ea typeface="メイリオ" pitchFamily="50" charset="-128"/>
                <a:cs typeface="メイリオ" pitchFamily="50" charset="-128"/>
              </a:rPr>
              <a:t>⑦</a:t>
            </a:r>
            <a:r>
              <a:rPr lang="ja-JP" altLang="en-US" sz="1000" dirty="0">
                <a:solidFill>
                  <a:srgbClr val="00B0F0"/>
                </a:solidFill>
                <a:latin typeface="メイリオ" pitchFamily="50" charset="-128"/>
                <a:ea typeface="メイリオ" pitchFamily="50" charset="-128"/>
                <a:cs typeface="メイリオ" pitchFamily="50" charset="-128"/>
              </a:rPr>
              <a:t>帳票印刷ボタンにカーソルをあて、ボタンを押す</a:t>
            </a:r>
            <a:endParaRPr lang="en-US" altLang="ja-JP" sz="1000" dirty="0">
              <a:solidFill>
                <a:srgbClr val="00B0F0"/>
              </a:solidFill>
              <a:latin typeface="メイリオ" pitchFamily="50" charset="-128"/>
              <a:ea typeface="メイリオ" pitchFamily="50" charset="-128"/>
              <a:cs typeface="メイリオ" pitchFamily="50" charset="-128"/>
            </a:endParaRPr>
          </a:p>
          <a:p>
            <a:r>
              <a:rPr lang="ja-JP" altLang="en-US" sz="1000" dirty="0">
                <a:solidFill>
                  <a:srgbClr val="00B0F0"/>
                </a:solidFill>
                <a:latin typeface="メイリオ" pitchFamily="50" charset="-128"/>
                <a:ea typeface="メイリオ" pitchFamily="50" charset="-128"/>
                <a:cs typeface="メイリオ" pitchFamily="50" charset="-128"/>
              </a:rPr>
              <a:t>　　　　　　 　</a:t>
            </a:r>
            <a:r>
              <a:rPr lang="ja-JP" altLang="en-US" sz="1000" dirty="0">
                <a:solidFill>
                  <a:srgbClr val="FF0000"/>
                </a:solidFill>
                <a:latin typeface="メイリオ" pitchFamily="50" charset="-128"/>
                <a:ea typeface="メイリオ" pitchFamily="50" charset="-128"/>
                <a:cs typeface="メイリオ" pitchFamily="50" charset="-128"/>
              </a:rPr>
              <a:t>⑧</a:t>
            </a:r>
            <a:r>
              <a:rPr lang="ja-JP" altLang="en-US" sz="1000" dirty="0">
                <a:solidFill>
                  <a:srgbClr val="00B0F0"/>
                </a:solidFill>
                <a:latin typeface="メイリオ" pitchFamily="50" charset="-128"/>
                <a:ea typeface="メイリオ" pitchFamily="50" charset="-128"/>
                <a:cs typeface="メイリオ" pitchFamily="50" charset="-128"/>
              </a:rPr>
              <a:t>右クリックから</a:t>
            </a:r>
            <a:r>
              <a:rPr lang="en-US" altLang="ja-JP" sz="1000" dirty="0">
                <a:solidFill>
                  <a:srgbClr val="00B0F0"/>
                </a:solidFill>
                <a:latin typeface="メイリオ" pitchFamily="50" charset="-128"/>
                <a:ea typeface="メイリオ" pitchFamily="50" charset="-128"/>
                <a:cs typeface="メイリオ" pitchFamily="50" charset="-128"/>
              </a:rPr>
              <a:t>Excel</a:t>
            </a:r>
            <a:r>
              <a:rPr lang="ja-JP" altLang="en-US" sz="1000" dirty="0">
                <a:solidFill>
                  <a:srgbClr val="00B0F0"/>
                </a:solidFill>
                <a:latin typeface="メイリオ" pitchFamily="50" charset="-128"/>
                <a:ea typeface="メイリオ" pitchFamily="50" charset="-128"/>
                <a:cs typeface="メイリオ" pitchFamily="50" charset="-128"/>
              </a:rPr>
              <a:t>出力ボタンを押す</a:t>
            </a:r>
            <a:endParaRPr lang="en-US" altLang="ja-JP" sz="1000" dirty="0">
              <a:solidFill>
                <a:srgbClr val="00B0F0"/>
              </a:solidFill>
              <a:latin typeface="メイリオ" pitchFamily="50" charset="-128"/>
              <a:ea typeface="メイリオ" pitchFamily="50" charset="-128"/>
              <a:cs typeface="メイリオ" pitchFamily="50" charset="-128"/>
            </a:endParaRPr>
          </a:p>
          <a:p>
            <a:endParaRPr lang="en-US" altLang="ja-JP" sz="1200" dirty="0">
              <a:latin typeface="メイリオ" pitchFamily="50" charset="-128"/>
              <a:ea typeface="メイリオ" pitchFamily="50" charset="-128"/>
              <a:cs typeface="メイリオ" pitchFamily="50" charset="-128"/>
            </a:endParaRPr>
          </a:p>
          <a:p>
            <a:r>
              <a:rPr lang="ja-JP" altLang="en-US" sz="1000" dirty="0">
                <a:solidFill>
                  <a:srgbClr val="00B0F0"/>
                </a:solidFill>
                <a:latin typeface="メイリオ" pitchFamily="50" charset="-128"/>
                <a:ea typeface="メイリオ" pitchFamily="50" charset="-128"/>
                <a:cs typeface="メイリオ" pitchFamily="50" charset="-128"/>
              </a:rPr>
              <a:t>　</a:t>
            </a:r>
            <a:endParaRPr lang="en-US" altLang="ja-JP" sz="1000" dirty="0">
              <a:solidFill>
                <a:srgbClr val="00B0F0"/>
              </a:solidFill>
              <a:latin typeface="メイリオ" pitchFamily="50" charset="-128"/>
              <a:ea typeface="メイリオ" pitchFamily="50" charset="-128"/>
              <a:cs typeface="メイリオ" pitchFamily="50" charset="-128"/>
            </a:endParaRPr>
          </a:p>
        </p:txBody>
      </p:sp>
      <p:sp>
        <p:nvSpPr>
          <p:cNvPr id="9" name="テキスト ボックス 8"/>
          <p:cNvSpPr txBox="1"/>
          <p:nvPr/>
        </p:nvSpPr>
        <p:spPr>
          <a:xfrm>
            <a:off x="116632" y="1023863"/>
            <a:ext cx="2407545" cy="307777"/>
          </a:xfrm>
          <a:prstGeom prst="rect">
            <a:avLst/>
          </a:prstGeom>
          <a:noFill/>
        </p:spPr>
        <p:txBody>
          <a:bodyPr wrap="square" rtlCol="0">
            <a:spAutoFit/>
          </a:bodyPr>
          <a:lstStyle/>
          <a:p>
            <a:r>
              <a:rPr kumimoji="1" lang="ja-JP" altLang="en-US" sz="1400" dirty="0">
                <a:latin typeface="メイリオ" panose="020B0604030504040204" pitchFamily="50" charset="-128"/>
                <a:ea typeface="メイリオ" panose="020B0604030504040204" pitchFamily="50" charset="-128"/>
              </a:rPr>
              <a:t>総勘定元帳画面</a:t>
            </a:r>
          </a:p>
        </p:txBody>
      </p:sp>
      <p:sp>
        <p:nvSpPr>
          <p:cNvPr id="10" name="テキスト ボックス 9"/>
          <p:cNvSpPr txBox="1"/>
          <p:nvPr/>
        </p:nvSpPr>
        <p:spPr>
          <a:xfrm>
            <a:off x="2144115" y="3671322"/>
            <a:ext cx="1008112" cy="400110"/>
          </a:xfrm>
          <a:prstGeom prst="rect">
            <a:avLst/>
          </a:prstGeom>
          <a:noFill/>
        </p:spPr>
        <p:txBody>
          <a:bodyPr wrap="square" rtlCol="0">
            <a:spAutoFit/>
          </a:bodyPr>
          <a:lstStyle/>
          <a:p>
            <a:r>
              <a:rPr lang="en-US" altLang="ja-JP" sz="2000" b="1" dirty="0">
                <a:solidFill>
                  <a:srgbClr val="00B0F0"/>
                </a:solidFill>
                <a:latin typeface="メイリオ" pitchFamily="50" charset="-128"/>
                <a:ea typeface="メイリオ" pitchFamily="50" charset="-128"/>
                <a:cs typeface="メイリオ" pitchFamily="50" charset="-128"/>
              </a:rPr>
              <a:t>2</a:t>
            </a:r>
            <a:r>
              <a:rPr kumimoji="1" lang="en-US" altLang="ja-JP" sz="2000" b="1" dirty="0">
                <a:solidFill>
                  <a:srgbClr val="00B0F0"/>
                </a:solidFill>
                <a:latin typeface="メイリオ" pitchFamily="50" charset="-128"/>
                <a:ea typeface="メイリオ" pitchFamily="50" charset="-128"/>
                <a:cs typeface="メイリオ" pitchFamily="50" charset="-128"/>
              </a:rPr>
              <a:t>/</a:t>
            </a:r>
            <a:r>
              <a:rPr lang="en-US" altLang="ja-JP" sz="2000" b="1" dirty="0">
                <a:solidFill>
                  <a:srgbClr val="00B0F0"/>
                </a:solidFill>
                <a:latin typeface="メイリオ" pitchFamily="50" charset="-128"/>
                <a:ea typeface="メイリオ" pitchFamily="50" charset="-128"/>
                <a:cs typeface="メイリオ" pitchFamily="50" charset="-128"/>
              </a:rPr>
              <a:t>2</a:t>
            </a:r>
            <a:endParaRPr kumimoji="1" lang="ja-JP" altLang="en-US" sz="2000" b="1" dirty="0">
              <a:solidFill>
                <a:srgbClr val="00B0F0"/>
              </a:solidFill>
              <a:latin typeface="メイリオ" pitchFamily="50" charset="-128"/>
              <a:ea typeface="メイリオ" pitchFamily="50" charset="-128"/>
              <a:cs typeface="メイリオ" pitchFamily="50" charset="-128"/>
            </a:endParaRPr>
          </a:p>
        </p:txBody>
      </p:sp>
      <p:sp>
        <p:nvSpPr>
          <p:cNvPr id="41" name="正方形/長方形 40"/>
          <p:cNvSpPr/>
          <p:nvPr/>
        </p:nvSpPr>
        <p:spPr>
          <a:xfrm>
            <a:off x="2733071" y="2973268"/>
            <a:ext cx="345527" cy="86148"/>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ボックス 47"/>
          <p:cNvSpPr txBox="1"/>
          <p:nvPr/>
        </p:nvSpPr>
        <p:spPr>
          <a:xfrm>
            <a:off x="2568766" y="2737832"/>
            <a:ext cx="1050778" cy="276999"/>
          </a:xfrm>
          <a:prstGeom prst="rect">
            <a:avLst/>
          </a:prstGeom>
          <a:noFill/>
        </p:spPr>
        <p:txBody>
          <a:bodyPr wrap="square" rtlCol="0">
            <a:spAutoFit/>
          </a:bodyPr>
          <a:lstStyle/>
          <a:p>
            <a:r>
              <a:rPr lang="ja-JP" altLang="en-US" sz="1200" dirty="0">
                <a:solidFill>
                  <a:srgbClr val="FF0000"/>
                </a:solidFill>
                <a:latin typeface="メイリオ" panose="020B0604030504040204" pitchFamily="50" charset="-128"/>
                <a:ea typeface="メイリオ" panose="020B0604030504040204" pitchFamily="50" charset="-128"/>
              </a:rPr>
              <a:t>⑦</a:t>
            </a:r>
            <a:endParaRPr kumimoji="1" lang="ja-JP" altLang="en-US" sz="1200" dirty="0">
              <a:solidFill>
                <a:srgbClr val="FF0000"/>
              </a:solidFill>
              <a:latin typeface="メイリオ" panose="020B0604030504040204" pitchFamily="50" charset="-128"/>
              <a:ea typeface="メイリオ" panose="020B0604030504040204" pitchFamily="50" charset="-128"/>
            </a:endParaRPr>
          </a:p>
        </p:txBody>
      </p:sp>
      <p:pic>
        <p:nvPicPr>
          <p:cNvPr id="12" name="図 11"/>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689085" y="1331640"/>
            <a:ext cx="2147459" cy="1006422"/>
          </a:xfrm>
          <a:prstGeom prst="rect">
            <a:avLst/>
          </a:prstGeom>
          <a:ln>
            <a:solidFill>
              <a:schemeClr val="bg1">
                <a:lumMod val="75000"/>
              </a:schemeClr>
            </a:solidFill>
          </a:ln>
        </p:spPr>
      </p:pic>
      <p:pic>
        <p:nvPicPr>
          <p:cNvPr id="15" name="図 14"/>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689086" y="2694063"/>
            <a:ext cx="2763394" cy="882775"/>
          </a:xfrm>
          <a:prstGeom prst="rect">
            <a:avLst/>
          </a:prstGeom>
          <a:ln>
            <a:solidFill>
              <a:schemeClr val="bg1">
                <a:lumMod val="75000"/>
              </a:schemeClr>
            </a:solidFill>
          </a:ln>
        </p:spPr>
      </p:pic>
      <p:sp>
        <p:nvSpPr>
          <p:cNvPr id="50" name="テキスト ボックス 49"/>
          <p:cNvSpPr txBox="1"/>
          <p:nvPr/>
        </p:nvSpPr>
        <p:spPr>
          <a:xfrm>
            <a:off x="3429000" y="1043411"/>
            <a:ext cx="2407545" cy="276999"/>
          </a:xfrm>
          <a:prstGeom prst="rect">
            <a:avLst/>
          </a:prstGeom>
          <a:noFill/>
        </p:spPr>
        <p:txBody>
          <a:bodyPr wrap="square" rtlCol="0">
            <a:spAutoFit/>
          </a:bodyPr>
          <a:lstStyle/>
          <a:p>
            <a:r>
              <a:rPr kumimoji="1" lang="ja-JP" altLang="en-US" sz="1200" dirty="0">
                <a:latin typeface="メイリオ" panose="020B0604030504040204" pitchFamily="50" charset="-128"/>
                <a:ea typeface="メイリオ" panose="020B0604030504040204" pitchFamily="50" charset="-128"/>
              </a:rPr>
              <a:t>印刷イメージ</a:t>
            </a:r>
          </a:p>
        </p:txBody>
      </p:sp>
      <p:sp>
        <p:nvSpPr>
          <p:cNvPr id="51" name="テキスト ボックス 50"/>
          <p:cNvSpPr txBox="1"/>
          <p:nvPr/>
        </p:nvSpPr>
        <p:spPr>
          <a:xfrm>
            <a:off x="3429000" y="2358520"/>
            <a:ext cx="2407545" cy="276999"/>
          </a:xfrm>
          <a:prstGeom prst="rect">
            <a:avLst/>
          </a:prstGeom>
          <a:noFill/>
        </p:spPr>
        <p:txBody>
          <a:bodyPr wrap="square" rtlCol="0">
            <a:spAutoFit/>
          </a:bodyPr>
          <a:lstStyle/>
          <a:p>
            <a:r>
              <a:rPr kumimoji="1" lang="en-US" altLang="ja-JP" sz="1200" dirty="0">
                <a:latin typeface="メイリオ" panose="020B0604030504040204" pitchFamily="50" charset="-128"/>
                <a:ea typeface="メイリオ" panose="020B0604030504040204" pitchFamily="50" charset="-128"/>
              </a:rPr>
              <a:t>Excel</a:t>
            </a:r>
            <a:r>
              <a:rPr kumimoji="1" lang="ja-JP" altLang="en-US" sz="1200" dirty="0">
                <a:latin typeface="メイリオ" panose="020B0604030504040204" pitchFamily="50" charset="-128"/>
                <a:ea typeface="メイリオ" panose="020B0604030504040204" pitchFamily="50" charset="-128"/>
              </a:rPr>
              <a:t>出力</a:t>
            </a:r>
          </a:p>
        </p:txBody>
      </p:sp>
      <p:pic>
        <p:nvPicPr>
          <p:cNvPr id="52" name="図 51"/>
          <p:cNvPicPr>
            <a:picLocks noChangeAspect="1"/>
          </p:cNvPicPr>
          <p:nvPr/>
        </p:nvPicPr>
        <p:blipFill>
          <a:blip r:embed="rId5"/>
          <a:stretch>
            <a:fillRect/>
          </a:stretch>
        </p:blipFill>
        <p:spPr>
          <a:xfrm>
            <a:off x="1366805" y="2251707"/>
            <a:ext cx="543446" cy="672239"/>
          </a:xfrm>
          <a:prstGeom prst="rect">
            <a:avLst/>
          </a:prstGeom>
        </p:spPr>
      </p:pic>
      <p:sp>
        <p:nvSpPr>
          <p:cNvPr id="53" name="正方形/長方形 52"/>
          <p:cNvSpPr/>
          <p:nvPr/>
        </p:nvSpPr>
        <p:spPr>
          <a:xfrm>
            <a:off x="1372699" y="2766799"/>
            <a:ext cx="345527" cy="86148"/>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テキスト ボックス 53"/>
          <p:cNvSpPr txBox="1"/>
          <p:nvPr/>
        </p:nvSpPr>
        <p:spPr>
          <a:xfrm>
            <a:off x="1074708" y="2663310"/>
            <a:ext cx="266060" cy="276999"/>
          </a:xfrm>
          <a:prstGeom prst="rect">
            <a:avLst/>
          </a:prstGeom>
          <a:noFill/>
        </p:spPr>
        <p:txBody>
          <a:bodyPr wrap="square" rtlCol="0">
            <a:spAutoFit/>
          </a:bodyPr>
          <a:lstStyle/>
          <a:p>
            <a:r>
              <a:rPr lang="ja-JP" altLang="en-US" sz="1200" dirty="0">
                <a:solidFill>
                  <a:srgbClr val="FF0000"/>
                </a:solidFill>
                <a:latin typeface="メイリオ" panose="020B0604030504040204" pitchFamily="50" charset="-128"/>
                <a:ea typeface="メイリオ" panose="020B0604030504040204" pitchFamily="50" charset="-128"/>
              </a:rPr>
              <a:t>⑧</a:t>
            </a:r>
            <a:endParaRPr lang="en-US" altLang="ja-JP" sz="1200" dirty="0">
              <a:solidFill>
                <a:srgbClr val="FF0000"/>
              </a:solidFill>
              <a:latin typeface="メイリオ" panose="020B0604030504040204" pitchFamily="50" charset="-128"/>
              <a:ea typeface="メイリオ" panose="020B0604030504040204" pitchFamily="50" charset="-128"/>
            </a:endParaRPr>
          </a:p>
        </p:txBody>
      </p:sp>
      <p:pic>
        <p:nvPicPr>
          <p:cNvPr id="11" name="図 10">
            <a:extLst>
              <a:ext uri="{FF2B5EF4-FFF2-40B4-BE49-F238E27FC236}">
                <a16:creationId xmlns:a16="http://schemas.microsoft.com/office/drawing/2014/main" id="{3F073A14-F06F-9161-7F03-B482B92A3372}"/>
              </a:ext>
            </a:extLst>
          </p:cNvPr>
          <p:cNvPicPr>
            <a:picLocks noChangeAspect="1"/>
          </p:cNvPicPr>
          <p:nvPr/>
        </p:nvPicPr>
        <p:blipFill>
          <a:blip r:embed="rId6"/>
          <a:stretch>
            <a:fillRect/>
          </a:stretch>
        </p:blipFill>
        <p:spPr>
          <a:xfrm>
            <a:off x="405218" y="1331640"/>
            <a:ext cx="1130719" cy="48023"/>
          </a:xfrm>
          <a:prstGeom prst="rect">
            <a:avLst/>
          </a:prstGeom>
        </p:spPr>
      </p:pic>
    </p:spTree>
    <p:extLst>
      <p:ext uri="{BB962C8B-B14F-4D97-AF65-F5344CB8AC3E}">
        <p14:creationId xmlns:p14="http://schemas.microsoft.com/office/powerpoint/2010/main" val="37442569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fld id="{6B65D81E-1C54-4341-B02B-FCAEC532A474}" type="slidenum">
              <a:rPr kumimoji="1" lang="ja-JP" altLang="en-US" smtClean="0"/>
              <a:pPr/>
              <a:t>15</a:t>
            </a:fld>
            <a:endParaRPr kumimoji="1" lang="ja-JP" altLang="en-US" dirty="0"/>
          </a:p>
        </p:txBody>
      </p:sp>
      <p:sp>
        <p:nvSpPr>
          <p:cNvPr id="3" name="正方形/長方形 2"/>
          <p:cNvSpPr/>
          <p:nvPr/>
        </p:nvSpPr>
        <p:spPr>
          <a:xfrm>
            <a:off x="116632" y="611560"/>
            <a:ext cx="6624736" cy="3600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b="1" dirty="0">
                <a:latin typeface="メイリオ" pitchFamily="50" charset="-128"/>
                <a:ea typeface="メイリオ" pitchFamily="50" charset="-128"/>
                <a:cs typeface="メイリオ" pitchFamily="50" charset="-128"/>
              </a:rPr>
              <a:t>Excel</a:t>
            </a:r>
            <a:r>
              <a:rPr lang="ja-JP" altLang="en-US" sz="1600" b="1" dirty="0">
                <a:latin typeface="メイリオ" pitchFamily="50" charset="-128"/>
                <a:ea typeface="メイリオ" pitchFamily="50" charset="-128"/>
                <a:cs typeface="メイリオ" pitchFamily="50" charset="-128"/>
              </a:rPr>
              <a:t>差込</a:t>
            </a:r>
            <a:endParaRPr kumimoji="1" lang="ja-JP" altLang="en-US" sz="1600" b="1" dirty="0">
              <a:latin typeface="メイリオ" pitchFamily="50" charset="-128"/>
              <a:ea typeface="メイリオ" pitchFamily="50" charset="-128"/>
              <a:cs typeface="メイリオ" pitchFamily="50" charset="-128"/>
            </a:endParaRPr>
          </a:p>
        </p:txBody>
      </p:sp>
      <p:sp>
        <p:nvSpPr>
          <p:cNvPr id="6" name="角丸四角形 5"/>
          <p:cNvSpPr/>
          <p:nvPr/>
        </p:nvSpPr>
        <p:spPr>
          <a:xfrm>
            <a:off x="240502" y="5379502"/>
            <a:ext cx="1872208" cy="36004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atin typeface="メイリオ" pitchFamily="50" charset="-128"/>
                <a:ea typeface="メイリオ" pitchFamily="50" charset="-128"/>
                <a:cs typeface="メイリオ" pitchFamily="50" charset="-128"/>
              </a:rPr>
              <a:t>説明シナリオ</a:t>
            </a:r>
          </a:p>
        </p:txBody>
      </p:sp>
      <p:sp>
        <p:nvSpPr>
          <p:cNvPr id="22" name="テキスト ボックス 21"/>
          <p:cNvSpPr txBox="1"/>
          <p:nvPr/>
        </p:nvSpPr>
        <p:spPr>
          <a:xfrm>
            <a:off x="286357" y="7189837"/>
            <a:ext cx="6658524" cy="1846659"/>
          </a:xfrm>
          <a:prstGeom prst="rect">
            <a:avLst/>
          </a:prstGeom>
          <a:noFill/>
        </p:spPr>
        <p:txBody>
          <a:bodyPr wrap="square" rtlCol="0">
            <a:spAutoFit/>
          </a:bodyPr>
          <a:lstStyle/>
          <a:p>
            <a:r>
              <a:rPr lang="en-US" altLang="ja-JP" sz="1200" dirty="0">
                <a:latin typeface="メイリオ" pitchFamily="50" charset="-128"/>
                <a:ea typeface="メイリオ" pitchFamily="50" charset="-128"/>
                <a:cs typeface="メイリオ" pitchFamily="50" charset="-128"/>
              </a:rPr>
              <a:t>3.</a:t>
            </a:r>
            <a:r>
              <a:rPr lang="ja-JP" altLang="en-US" sz="1200" dirty="0">
                <a:latin typeface="メイリオ" pitchFamily="50" charset="-128"/>
                <a:ea typeface="メイリオ" pitchFamily="50" charset="-128"/>
                <a:cs typeface="メイリオ" pitchFamily="50" charset="-128"/>
              </a:rPr>
              <a:t>では、実際に操作をおこなってみます。本日は、伝票照会画面から、領収書の元に</a:t>
            </a:r>
            <a:endParaRPr lang="en-US" altLang="ja-JP" sz="1200" dirty="0">
              <a:latin typeface="メイリオ" pitchFamily="50" charset="-128"/>
              <a:ea typeface="メイリオ" pitchFamily="50" charset="-128"/>
              <a:cs typeface="メイリオ" pitchFamily="50" charset="-128"/>
            </a:endParaRPr>
          </a:p>
          <a:p>
            <a:r>
              <a:rPr lang="ja-JP" altLang="en-US" sz="1200" dirty="0">
                <a:latin typeface="メイリオ" pitchFamily="50" charset="-128"/>
                <a:ea typeface="メイリオ" pitchFamily="50" charset="-128"/>
                <a:cs typeface="メイリオ" pitchFamily="50" charset="-128"/>
              </a:rPr>
              <a:t>　したい伝票を検索します。</a:t>
            </a:r>
            <a:endParaRPr lang="en-US" altLang="ja-JP" sz="1200" dirty="0">
              <a:latin typeface="メイリオ" pitchFamily="50" charset="-128"/>
              <a:ea typeface="メイリオ" pitchFamily="50" charset="-128"/>
              <a:cs typeface="メイリオ" pitchFamily="50" charset="-128"/>
            </a:endParaRPr>
          </a:p>
          <a:p>
            <a:r>
              <a:rPr lang="ja-JP" altLang="en-US" sz="1200" dirty="0">
                <a:latin typeface="メイリオ" pitchFamily="50" charset="-128"/>
                <a:ea typeface="メイリオ" pitchFamily="50" charset="-128"/>
                <a:cs typeface="メイリオ" pitchFamily="50" charset="-128"/>
              </a:rPr>
              <a:t>　 </a:t>
            </a:r>
            <a:r>
              <a:rPr kumimoji="1" lang="ja-JP" altLang="en-US" sz="1000" dirty="0">
                <a:solidFill>
                  <a:srgbClr val="00B0F0"/>
                </a:solidFill>
                <a:latin typeface="メイリオ" pitchFamily="50" charset="-128"/>
                <a:ea typeface="メイリオ" pitchFamily="50" charset="-128"/>
                <a:cs typeface="メイリオ" pitchFamily="50" charset="-128"/>
              </a:rPr>
              <a:t>★</a:t>
            </a:r>
            <a:r>
              <a:rPr lang="ja-JP" altLang="en-US" sz="1000" dirty="0">
                <a:solidFill>
                  <a:srgbClr val="00B0F0"/>
                </a:solidFill>
                <a:latin typeface="メイリオ" pitchFamily="50" charset="-128"/>
                <a:ea typeface="メイリオ" pitchFamily="50" charset="-128"/>
                <a:cs typeface="メイリオ" pitchFamily="50" charset="-128"/>
              </a:rPr>
              <a:t>操作･･･伝票照会画面を開き、伝票日付</a:t>
            </a:r>
            <a:r>
              <a:rPr lang="en-US" altLang="ja-JP" sz="1000" dirty="0">
                <a:solidFill>
                  <a:srgbClr val="00B0F0"/>
                </a:solidFill>
                <a:latin typeface="メイリオ" pitchFamily="50" charset="-128"/>
                <a:ea typeface="メイリオ" pitchFamily="50" charset="-128"/>
                <a:cs typeface="メイリオ" pitchFamily="50" charset="-128"/>
              </a:rPr>
              <a:t>2025/04/01</a:t>
            </a:r>
            <a:r>
              <a:rPr lang="ja-JP" altLang="en-US" sz="1000" dirty="0">
                <a:solidFill>
                  <a:srgbClr val="00B0F0"/>
                </a:solidFill>
                <a:latin typeface="メイリオ" pitchFamily="50" charset="-128"/>
                <a:ea typeface="メイリオ" pitchFamily="50" charset="-128"/>
                <a:cs typeface="メイリオ" pitchFamily="50" charset="-128"/>
              </a:rPr>
              <a:t>～</a:t>
            </a:r>
            <a:r>
              <a:rPr lang="en-US" altLang="ja-JP" sz="1000" dirty="0">
                <a:solidFill>
                  <a:srgbClr val="00B0F0"/>
                </a:solidFill>
                <a:latin typeface="メイリオ" pitchFamily="50" charset="-128"/>
                <a:ea typeface="メイリオ" pitchFamily="50" charset="-128"/>
                <a:cs typeface="メイリオ" pitchFamily="50" charset="-128"/>
              </a:rPr>
              <a:t>2025/04/30</a:t>
            </a:r>
            <a:r>
              <a:rPr lang="ja-JP" altLang="en-US" sz="1000" dirty="0">
                <a:solidFill>
                  <a:srgbClr val="00B0F0"/>
                </a:solidFill>
                <a:latin typeface="メイリオ" pitchFamily="50" charset="-128"/>
                <a:ea typeface="メイリオ" pitchFamily="50" charset="-128"/>
                <a:cs typeface="メイリオ" pitchFamily="50" charset="-128"/>
              </a:rPr>
              <a:t>、システム区分 </a:t>
            </a:r>
            <a:r>
              <a:rPr lang="en-US" altLang="ja-JP" sz="1000" dirty="0">
                <a:solidFill>
                  <a:srgbClr val="00B0F0"/>
                </a:solidFill>
                <a:latin typeface="メイリオ" pitchFamily="50" charset="-128"/>
                <a:ea typeface="メイリオ" pitchFamily="50" charset="-128"/>
                <a:cs typeface="メイリオ" pitchFamily="50" charset="-128"/>
              </a:rPr>
              <a:t>262:</a:t>
            </a:r>
            <a:r>
              <a:rPr lang="ja-JP" altLang="en-US" sz="1000" dirty="0">
                <a:solidFill>
                  <a:srgbClr val="00B0F0"/>
                </a:solidFill>
                <a:latin typeface="メイリオ" pitchFamily="50" charset="-128"/>
                <a:ea typeface="メイリオ" pitchFamily="50" charset="-128"/>
                <a:cs typeface="メイリオ" pitchFamily="50" charset="-128"/>
              </a:rPr>
              <a:t>締次債権計上</a:t>
            </a:r>
            <a:endParaRPr lang="en-US" altLang="ja-JP" sz="1000" dirty="0">
              <a:solidFill>
                <a:srgbClr val="00B0F0"/>
              </a:solidFill>
              <a:latin typeface="メイリオ" pitchFamily="50" charset="-128"/>
              <a:ea typeface="メイリオ" pitchFamily="50" charset="-128"/>
              <a:cs typeface="メイリオ" pitchFamily="50" charset="-128"/>
            </a:endParaRPr>
          </a:p>
          <a:p>
            <a:r>
              <a:rPr lang="ja-JP" altLang="en-US" sz="1000" dirty="0">
                <a:solidFill>
                  <a:srgbClr val="00B0F0"/>
                </a:solidFill>
                <a:latin typeface="メイリオ" pitchFamily="50" charset="-128"/>
                <a:ea typeface="メイリオ" pitchFamily="50" charset="-128"/>
                <a:cs typeface="メイリオ" pitchFamily="50" charset="-128"/>
              </a:rPr>
              <a:t>　　を指定し、検索結果を表示させる</a:t>
            </a:r>
            <a:endParaRPr lang="en-US" altLang="ja-JP" sz="1000" dirty="0">
              <a:solidFill>
                <a:srgbClr val="00B0F0"/>
              </a:solidFill>
              <a:latin typeface="メイリオ" pitchFamily="50" charset="-128"/>
              <a:ea typeface="メイリオ" pitchFamily="50" charset="-128"/>
              <a:cs typeface="メイリオ" pitchFamily="50" charset="-128"/>
            </a:endParaRPr>
          </a:p>
          <a:p>
            <a:r>
              <a:rPr lang="en-US" altLang="ja-JP" sz="1200" dirty="0">
                <a:latin typeface="メイリオ" pitchFamily="50" charset="-128"/>
                <a:ea typeface="メイリオ" pitchFamily="50" charset="-128"/>
                <a:cs typeface="メイリオ" pitchFamily="50" charset="-128"/>
              </a:rPr>
              <a:t>4.</a:t>
            </a:r>
            <a:r>
              <a:rPr lang="ja-JP" altLang="en-US" sz="1200" dirty="0">
                <a:latin typeface="メイリオ" pitchFamily="50" charset="-128"/>
                <a:ea typeface="メイリオ" pitchFamily="50" charset="-128"/>
                <a:cs typeface="メイリオ" pitchFamily="50" charset="-128"/>
              </a:rPr>
              <a:t>ここから、先ほどご覧いただいた領収書フォームを指定して出力してみます</a:t>
            </a:r>
            <a:endParaRPr lang="en-US" altLang="ja-JP" sz="1200" dirty="0">
              <a:latin typeface="メイリオ" pitchFamily="50" charset="-128"/>
              <a:ea typeface="メイリオ" pitchFamily="50" charset="-128"/>
              <a:cs typeface="メイリオ" pitchFamily="50" charset="-128"/>
            </a:endParaRPr>
          </a:p>
          <a:p>
            <a:r>
              <a:rPr lang="ja-JP" altLang="en-US" sz="1200" dirty="0">
                <a:latin typeface="メイリオ" pitchFamily="50" charset="-128"/>
                <a:ea typeface="メイリオ" pitchFamily="50" charset="-128"/>
                <a:cs typeface="メイリオ" pitchFamily="50" charset="-128"/>
              </a:rPr>
              <a:t> 　</a:t>
            </a:r>
            <a:r>
              <a:rPr lang="ja-JP" altLang="en-US" sz="1000" dirty="0">
                <a:solidFill>
                  <a:srgbClr val="00B0F0"/>
                </a:solidFill>
                <a:latin typeface="メイリオ" pitchFamily="50" charset="-128"/>
                <a:ea typeface="メイリオ" pitchFamily="50" charset="-128"/>
                <a:cs typeface="メイリオ" pitchFamily="50" charset="-128"/>
              </a:rPr>
              <a:t>★操作･･･右クリックから</a:t>
            </a:r>
            <a:r>
              <a:rPr lang="ja-JP" altLang="en-US" sz="1000" dirty="0">
                <a:solidFill>
                  <a:srgbClr val="FF0000"/>
                </a:solidFill>
                <a:latin typeface="メイリオ" pitchFamily="50" charset="-128"/>
                <a:ea typeface="メイリオ" pitchFamily="50" charset="-128"/>
                <a:cs typeface="メイリオ" pitchFamily="50" charset="-128"/>
              </a:rPr>
              <a:t>②</a:t>
            </a:r>
            <a:r>
              <a:rPr lang="en-US" altLang="ja-JP" sz="1000" dirty="0">
                <a:solidFill>
                  <a:srgbClr val="00B0F0"/>
                </a:solidFill>
                <a:latin typeface="メイリオ" pitchFamily="50" charset="-128"/>
                <a:ea typeface="メイリオ" pitchFamily="50" charset="-128"/>
                <a:cs typeface="メイリオ" pitchFamily="50" charset="-128"/>
              </a:rPr>
              <a:t>Excel</a:t>
            </a:r>
            <a:r>
              <a:rPr lang="ja-JP" altLang="en-US" sz="1000" dirty="0">
                <a:solidFill>
                  <a:srgbClr val="00B0F0"/>
                </a:solidFill>
                <a:latin typeface="メイリオ" pitchFamily="50" charset="-128"/>
                <a:ea typeface="メイリオ" pitchFamily="50" charset="-128"/>
                <a:cs typeface="メイリオ" pitchFamily="50" charset="-128"/>
              </a:rPr>
              <a:t>差込を選択し、参照ボタンからテンプレートを選択。その後、</a:t>
            </a:r>
            <a:r>
              <a:rPr lang="en-US" altLang="ja-JP" sz="1000" dirty="0">
                <a:solidFill>
                  <a:srgbClr val="00B0F0"/>
                </a:solidFill>
                <a:latin typeface="メイリオ" pitchFamily="50" charset="-128"/>
                <a:ea typeface="メイリオ" pitchFamily="50" charset="-128"/>
                <a:cs typeface="メイリオ" pitchFamily="50" charset="-128"/>
              </a:rPr>
              <a:t>PDF</a:t>
            </a:r>
          </a:p>
          <a:p>
            <a:r>
              <a:rPr lang="ja-JP" altLang="en-US" sz="1000" dirty="0">
                <a:solidFill>
                  <a:srgbClr val="00B0F0"/>
                </a:solidFill>
                <a:latin typeface="メイリオ" pitchFamily="50" charset="-128"/>
                <a:ea typeface="メイリオ" pitchFamily="50" charset="-128"/>
                <a:cs typeface="メイリオ" pitchFamily="50" charset="-128"/>
              </a:rPr>
              <a:t>　　出力ボタンを押す</a:t>
            </a:r>
            <a:endParaRPr lang="en-US" altLang="ja-JP" sz="1000" dirty="0">
              <a:solidFill>
                <a:srgbClr val="00B0F0"/>
              </a:solidFill>
              <a:latin typeface="メイリオ" pitchFamily="50" charset="-128"/>
              <a:ea typeface="メイリオ" pitchFamily="50" charset="-128"/>
              <a:cs typeface="メイリオ" pitchFamily="50" charset="-128"/>
            </a:endParaRPr>
          </a:p>
          <a:p>
            <a:r>
              <a:rPr lang="ja-JP" altLang="en-US" sz="1200" dirty="0">
                <a:latin typeface="メイリオ" pitchFamily="50" charset="-128"/>
                <a:ea typeface="メイリオ" pitchFamily="50" charset="-128"/>
                <a:cs typeface="メイリオ" pitchFamily="50" charset="-128"/>
              </a:rPr>
              <a:t>５</a:t>
            </a:r>
            <a:r>
              <a:rPr lang="en-US" altLang="ja-JP" sz="1200" dirty="0">
                <a:latin typeface="メイリオ" pitchFamily="50" charset="-128"/>
                <a:ea typeface="メイリオ" pitchFamily="50" charset="-128"/>
                <a:cs typeface="メイリオ" pitchFamily="50" charset="-128"/>
              </a:rPr>
              <a:t>.</a:t>
            </a:r>
            <a:r>
              <a:rPr lang="ja-JP" altLang="en-US" sz="1200" dirty="0">
                <a:latin typeface="メイリオ" pitchFamily="50" charset="-128"/>
                <a:ea typeface="メイリオ" pitchFamily="50" charset="-128"/>
                <a:cs typeface="メイリオ" pitchFamily="50" charset="-128"/>
              </a:rPr>
              <a:t>設計は</a:t>
            </a:r>
            <a:r>
              <a:rPr lang="en-US" altLang="ja-JP" sz="1200" dirty="0">
                <a:latin typeface="メイリオ" pitchFamily="50" charset="-128"/>
                <a:ea typeface="メイリオ" pitchFamily="50" charset="-128"/>
                <a:cs typeface="メイリオ" pitchFamily="50" charset="-128"/>
              </a:rPr>
              <a:t>Excel</a:t>
            </a:r>
            <a:r>
              <a:rPr lang="ja-JP" altLang="en-US" sz="1200" dirty="0">
                <a:latin typeface="メイリオ" pitchFamily="50" charset="-128"/>
                <a:ea typeface="メイリオ" pitchFamily="50" charset="-128"/>
                <a:cs typeface="メイリオ" pitchFamily="50" charset="-128"/>
              </a:rPr>
              <a:t>ですので、お客様で任意に作成いただく事ができます</a:t>
            </a:r>
            <a:endParaRPr lang="en-US" altLang="ja-JP" sz="1200" dirty="0">
              <a:latin typeface="メイリオ" pitchFamily="50" charset="-128"/>
              <a:ea typeface="メイリオ" pitchFamily="50" charset="-128"/>
              <a:cs typeface="メイリオ" pitchFamily="50" charset="-128"/>
            </a:endParaRPr>
          </a:p>
          <a:p>
            <a:endParaRPr lang="en-US" altLang="ja-JP" sz="1200" dirty="0">
              <a:latin typeface="メイリオ" pitchFamily="50" charset="-128"/>
              <a:ea typeface="メイリオ" pitchFamily="50" charset="-128"/>
              <a:cs typeface="メイリオ" pitchFamily="50" charset="-128"/>
            </a:endParaRPr>
          </a:p>
          <a:p>
            <a:r>
              <a:rPr lang="ja-JP" altLang="en-US" sz="1000" dirty="0">
                <a:solidFill>
                  <a:srgbClr val="00B0F0"/>
                </a:solidFill>
                <a:latin typeface="メイリオ" pitchFamily="50" charset="-128"/>
                <a:ea typeface="メイリオ" pitchFamily="50" charset="-128"/>
                <a:cs typeface="メイリオ" pitchFamily="50" charset="-128"/>
              </a:rPr>
              <a:t>　</a:t>
            </a:r>
            <a:endParaRPr lang="en-US" altLang="ja-JP" sz="1000" dirty="0">
              <a:solidFill>
                <a:srgbClr val="00B0F0"/>
              </a:solidFill>
              <a:latin typeface="メイリオ" pitchFamily="50" charset="-128"/>
              <a:ea typeface="メイリオ" pitchFamily="50" charset="-128"/>
              <a:cs typeface="メイリオ" pitchFamily="50" charset="-128"/>
            </a:endParaRPr>
          </a:p>
        </p:txBody>
      </p:sp>
      <p:sp>
        <p:nvSpPr>
          <p:cNvPr id="18" name="テキスト ボックス 17"/>
          <p:cNvSpPr txBox="1"/>
          <p:nvPr/>
        </p:nvSpPr>
        <p:spPr>
          <a:xfrm>
            <a:off x="221564" y="1043608"/>
            <a:ext cx="6345832" cy="1200329"/>
          </a:xfrm>
          <a:prstGeom prst="rect">
            <a:avLst/>
          </a:prstGeom>
          <a:noFill/>
        </p:spPr>
        <p:txBody>
          <a:bodyPr wrap="square" rtlCol="0">
            <a:spAutoFit/>
          </a:bodyPr>
          <a:lstStyle/>
          <a:p>
            <a:r>
              <a:rPr kumimoji="1" lang="en-US" altLang="ja-JP" sz="1200" dirty="0">
                <a:latin typeface="メイリオ" panose="020B0604030504040204" pitchFamily="50" charset="-128"/>
                <a:ea typeface="メイリオ" panose="020B0604030504040204" pitchFamily="50" charset="-128"/>
              </a:rPr>
              <a:t>Excel</a:t>
            </a:r>
            <a:r>
              <a:rPr kumimoji="1" lang="ja-JP" altLang="en-US" sz="1200" dirty="0">
                <a:latin typeface="メイリオ" panose="020B0604030504040204" pitchFamily="50" charset="-128"/>
                <a:ea typeface="メイリオ" panose="020B0604030504040204" pitchFamily="50" charset="-128"/>
              </a:rPr>
              <a:t>差込は</a:t>
            </a:r>
            <a:r>
              <a:rPr kumimoji="1" lang="en-US" altLang="ja-JP" sz="1200" dirty="0">
                <a:latin typeface="メイリオ" panose="020B0604030504040204" pitchFamily="50" charset="-128"/>
                <a:ea typeface="メイリオ" panose="020B0604030504040204" pitchFamily="50" charset="-128"/>
              </a:rPr>
              <a:t>Excel</a:t>
            </a:r>
            <a:r>
              <a:rPr kumimoji="1" lang="ja-JP" altLang="en-US" sz="1200" dirty="0">
                <a:latin typeface="メイリオ" panose="020B0604030504040204" pitchFamily="50" charset="-128"/>
                <a:ea typeface="メイリオ" panose="020B0604030504040204" pitchFamily="50" charset="-128"/>
              </a:rPr>
              <a:t>で設計したレイアウトに帳票出力することができます。帳票は、</a:t>
            </a:r>
            <a:r>
              <a:rPr kumimoji="1" lang="en-US" altLang="ja-JP" sz="1200" dirty="0">
                <a:latin typeface="メイリオ" panose="020B0604030504040204" pitchFamily="50" charset="-128"/>
                <a:ea typeface="メイリオ" panose="020B0604030504040204" pitchFamily="50" charset="-128"/>
              </a:rPr>
              <a:t>Excel</a:t>
            </a:r>
            <a:r>
              <a:rPr kumimoji="1" lang="ja-JP" altLang="en-US" sz="1200" dirty="0">
                <a:latin typeface="メイリオ" panose="020B0604030504040204" pitchFamily="50" charset="-128"/>
                <a:ea typeface="メイリオ" panose="020B0604030504040204" pitchFamily="50" charset="-128"/>
              </a:rPr>
              <a:t>と</a:t>
            </a:r>
            <a:r>
              <a:rPr kumimoji="1" lang="en-US" altLang="ja-JP" sz="1200" dirty="0">
                <a:latin typeface="メイリオ" panose="020B0604030504040204" pitchFamily="50" charset="-128"/>
                <a:ea typeface="メイリオ" panose="020B0604030504040204" pitchFamily="50" charset="-128"/>
              </a:rPr>
              <a:t>PDF</a:t>
            </a:r>
            <a:r>
              <a:rPr kumimoji="1" lang="ja-JP" altLang="en-US" sz="1200" dirty="0">
                <a:latin typeface="メイリオ" panose="020B0604030504040204" pitchFamily="50" charset="-128"/>
                <a:ea typeface="メイリオ" panose="020B0604030504040204" pitchFamily="50" charset="-128"/>
              </a:rPr>
              <a:t>へ出力します。システムテンプレートはシステムで定義済のテンプレートの利用や、編集後の利用もできます</a:t>
            </a:r>
            <a:r>
              <a:rPr lang="ja-JP" altLang="en-US" sz="1200" dirty="0">
                <a:latin typeface="メイリオ" panose="020B0604030504040204" pitchFamily="50" charset="-128"/>
                <a:ea typeface="メイリオ" panose="020B0604030504040204" pitchFamily="50" charset="-128"/>
              </a:rPr>
              <a:t>。個人テンプレートはユーザが独自に定義できるテンプレートで、各グリッド画面で利用できます</a:t>
            </a:r>
            <a:endParaRPr lang="en-US" altLang="ja-JP" sz="1200" dirty="0">
              <a:latin typeface="メイリオ" panose="020B0604030504040204" pitchFamily="50" charset="-128"/>
              <a:ea typeface="メイリオ" panose="020B0604030504040204" pitchFamily="50" charset="-128"/>
            </a:endParaRPr>
          </a:p>
          <a:p>
            <a:r>
              <a:rPr kumimoji="1" lang="en-US" altLang="ja-JP" sz="1200" dirty="0">
                <a:latin typeface="メイリオ" panose="020B0604030504040204" pitchFamily="50" charset="-128"/>
                <a:ea typeface="メイリオ" panose="020B0604030504040204" pitchFamily="50" charset="-128"/>
              </a:rPr>
              <a:t>PAL</a:t>
            </a:r>
            <a:r>
              <a:rPr kumimoji="1" lang="ja-JP" altLang="en-US" sz="1200" dirty="0">
                <a:latin typeface="メイリオ" panose="020B0604030504040204" pitchFamily="50" charset="-128"/>
                <a:ea typeface="メイリオ" panose="020B0604030504040204" pitchFamily="50" charset="-128"/>
              </a:rPr>
              <a:t>→プレゼンテーション用デモデータに</a:t>
            </a:r>
            <a:r>
              <a:rPr kumimoji="1" lang="en-US" altLang="ja-JP" sz="1200" dirty="0">
                <a:latin typeface="メイリオ" panose="020B0604030504040204" pitchFamily="50" charset="-128"/>
                <a:ea typeface="メイリオ" panose="020B0604030504040204" pitchFamily="50" charset="-128"/>
              </a:rPr>
              <a:t>Excel</a:t>
            </a:r>
            <a:r>
              <a:rPr kumimoji="1" lang="ja-JP" altLang="en-US" sz="1200" dirty="0">
                <a:latin typeface="メイリオ" panose="020B0604030504040204" pitchFamily="50" charset="-128"/>
                <a:ea typeface="メイリオ" panose="020B0604030504040204" pitchFamily="50" charset="-128"/>
              </a:rPr>
              <a:t>差込用テンプレートを掲載しておりますので、ご利用ください</a:t>
            </a:r>
          </a:p>
        </p:txBody>
      </p:sp>
      <p:pic>
        <p:nvPicPr>
          <p:cNvPr id="8" name="図 7"/>
          <p:cNvPicPr>
            <a:picLocks noChangeAspect="1"/>
          </p:cNvPicPr>
          <p:nvPr/>
        </p:nvPicPr>
        <p:blipFill>
          <a:blip r:embed="rId2">
            <a:extLst>
              <a:ext uri="{28A0092B-C50C-407E-A947-70E740481C1C}">
                <a14:useLocalDpi xmlns:a14="http://schemas.microsoft.com/office/drawing/2010/main" val="0"/>
              </a:ext>
            </a:extLst>
          </a:blip>
          <a:srcRect/>
          <a:stretch/>
        </p:blipFill>
        <p:spPr>
          <a:xfrm>
            <a:off x="252051" y="2957345"/>
            <a:ext cx="2191469" cy="1758671"/>
          </a:xfrm>
          <a:prstGeom prst="rect">
            <a:avLst/>
          </a:prstGeom>
          <a:ln>
            <a:solidFill>
              <a:schemeClr val="bg1">
                <a:lumMod val="75000"/>
              </a:schemeClr>
            </a:solidFill>
          </a:ln>
        </p:spPr>
      </p:pic>
      <p:sp>
        <p:nvSpPr>
          <p:cNvPr id="11" name="テキスト ボックス 10"/>
          <p:cNvSpPr txBox="1"/>
          <p:nvPr/>
        </p:nvSpPr>
        <p:spPr>
          <a:xfrm>
            <a:off x="131578" y="2702655"/>
            <a:ext cx="1650292" cy="276999"/>
          </a:xfrm>
          <a:prstGeom prst="rect">
            <a:avLst/>
          </a:prstGeom>
          <a:noFill/>
        </p:spPr>
        <p:txBody>
          <a:bodyPr wrap="square" rtlCol="0">
            <a:spAutoFit/>
          </a:bodyPr>
          <a:lstStyle/>
          <a:p>
            <a:r>
              <a:rPr kumimoji="1" lang="ja-JP" altLang="en-US" sz="1200" dirty="0">
                <a:latin typeface="メイリオ" panose="020B0604030504040204" pitchFamily="50" charset="-128"/>
                <a:ea typeface="メイリオ" panose="020B0604030504040204" pitchFamily="50" charset="-128"/>
              </a:rPr>
              <a:t>領収書フォーム</a:t>
            </a:r>
          </a:p>
        </p:txBody>
      </p:sp>
      <p:sp>
        <p:nvSpPr>
          <p:cNvPr id="43" name="テキスト ボックス 42"/>
          <p:cNvSpPr txBox="1"/>
          <p:nvPr/>
        </p:nvSpPr>
        <p:spPr>
          <a:xfrm>
            <a:off x="2952378" y="2123728"/>
            <a:ext cx="2681436" cy="276999"/>
          </a:xfrm>
          <a:prstGeom prst="rect">
            <a:avLst/>
          </a:prstGeom>
          <a:noFill/>
        </p:spPr>
        <p:txBody>
          <a:bodyPr wrap="square" rtlCol="0">
            <a:spAutoFit/>
          </a:bodyPr>
          <a:lstStyle/>
          <a:p>
            <a:r>
              <a:rPr kumimoji="1" lang="ja-JP" altLang="en-US" sz="1200" dirty="0">
                <a:latin typeface="メイリオ" panose="020B0604030504040204" pitchFamily="50" charset="-128"/>
                <a:ea typeface="メイリオ" panose="020B0604030504040204" pitchFamily="50" charset="-128"/>
              </a:rPr>
              <a:t>仕訳伝票照会画面</a:t>
            </a:r>
          </a:p>
        </p:txBody>
      </p:sp>
      <p:sp>
        <p:nvSpPr>
          <p:cNvPr id="45" name="テキスト ボックス 44"/>
          <p:cNvSpPr txBox="1"/>
          <p:nvPr/>
        </p:nvSpPr>
        <p:spPr>
          <a:xfrm>
            <a:off x="275021" y="5746181"/>
            <a:ext cx="6658524" cy="1538883"/>
          </a:xfrm>
          <a:prstGeom prst="rect">
            <a:avLst/>
          </a:prstGeom>
          <a:noFill/>
        </p:spPr>
        <p:txBody>
          <a:bodyPr wrap="square" rtlCol="0">
            <a:spAutoFit/>
          </a:bodyPr>
          <a:lstStyle/>
          <a:p>
            <a:r>
              <a:rPr lang="en-US" altLang="ja-JP" sz="1200" dirty="0">
                <a:latin typeface="メイリオ" pitchFamily="50" charset="-128"/>
                <a:ea typeface="メイリオ" pitchFamily="50" charset="-128"/>
                <a:cs typeface="メイリオ" pitchFamily="50" charset="-128"/>
              </a:rPr>
              <a:t>1.</a:t>
            </a:r>
            <a:r>
              <a:rPr lang="ja-JP" altLang="en-US" sz="1200" dirty="0">
                <a:latin typeface="メイリオ" pitchFamily="50" charset="-128"/>
                <a:ea typeface="メイリオ" pitchFamily="50" charset="-128"/>
                <a:cs typeface="メイリオ" pitchFamily="50" charset="-128"/>
              </a:rPr>
              <a:t>ここまで、いくつかの帳票類をご紹介しましたが、その他機能として、画面や</a:t>
            </a:r>
            <a:endParaRPr lang="en-US" altLang="ja-JP" sz="1200" dirty="0">
              <a:latin typeface="メイリオ" pitchFamily="50" charset="-128"/>
              <a:ea typeface="メイリオ" pitchFamily="50" charset="-128"/>
              <a:cs typeface="メイリオ" pitchFamily="50" charset="-128"/>
            </a:endParaRPr>
          </a:p>
          <a:p>
            <a:r>
              <a:rPr lang="ja-JP" altLang="en-US" sz="1200" dirty="0">
                <a:latin typeface="メイリオ" pitchFamily="50" charset="-128"/>
                <a:ea typeface="メイリオ" pitchFamily="50" charset="-128"/>
                <a:cs typeface="メイリオ" pitchFamily="50" charset="-128"/>
              </a:rPr>
              <a:t>　帳票データの</a:t>
            </a:r>
            <a:r>
              <a:rPr lang="en-US" altLang="ja-JP" sz="1200" dirty="0">
                <a:latin typeface="メイリオ" pitchFamily="50" charset="-128"/>
                <a:ea typeface="メイリオ" pitchFamily="50" charset="-128"/>
                <a:cs typeface="メイリオ" pitchFamily="50" charset="-128"/>
              </a:rPr>
              <a:t>Excel</a:t>
            </a:r>
            <a:r>
              <a:rPr lang="ja-JP" altLang="en-US" sz="1200" dirty="0">
                <a:latin typeface="メイリオ" pitchFamily="50" charset="-128"/>
                <a:ea typeface="メイリオ" pitchFamily="50" charset="-128"/>
                <a:cs typeface="メイリオ" pitchFamily="50" charset="-128"/>
              </a:rPr>
              <a:t>差込機能があります</a:t>
            </a:r>
            <a:endParaRPr lang="en-US" altLang="ja-JP" sz="1200" dirty="0">
              <a:latin typeface="メイリオ" pitchFamily="50" charset="-128"/>
              <a:ea typeface="メイリオ" pitchFamily="50" charset="-128"/>
              <a:cs typeface="メイリオ" pitchFamily="50" charset="-128"/>
            </a:endParaRPr>
          </a:p>
          <a:p>
            <a:r>
              <a:rPr lang="ja-JP" altLang="en-US" sz="1200" dirty="0">
                <a:latin typeface="メイリオ" pitchFamily="50" charset="-128"/>
                <a:ea typeface="メイリオ" pitchFamily="50" charset="-128"/>
                <a:cs typeface="メイリオ" pitchFamily="50" charset="-128"/>
              </a:rPr>
              <a:t>　定型の帳票では、必要な帳票が無い、項目の追加や削除をしたいといった事があるかと</a:t>
            </a:r>
            <a:endParaRPr lang="en-US" altLang="ja-JP" sz="1200" dirty="0">
              <a:latin typeface="メイリオ" pitchFamily="50" charset="-128"/>
              <a:ea typeface="メイリオ" pitchFamily="50" charset="-128"/>
              <a:cs typeface="メイリオ" pitchFamily="50" charset="-128"/>
            </a:endParaRPr>
          </a:p>
          <a:p>
            <a:r>
              <a:rPr lang="ja-JP" altLang="en-US" sz="1200" dirty="0">
                <a:latin typeface="メイリオ" pitchFamily="50" charset="-128"/>
                <a:ea typeface="メイリオ" pitchFamily="50" charset="-128"/>
                <a:cs typeface="メイリオ" pitchFamily="50" charset="-128"/>
              </a:rPr>
              <a:t>　思いますが、そういった課題を、</a:t>
            </a:r>
            <a:r>
              <a:rPr lang="en-US" altLang="ja-JP" sz="1200" dirty="0">
                <a:latin typeface="メイリオ" pitchFamily="50" charset="-128"/>
                <a:ea typeface="メイリオ" pitchFamily="50" charset="-128"/>
                <a:cs typeface="メイリオ" pitchFamily="50" charset="-128"/>
              </a:rPr>
              <a:t>Excel</a:t>
            </a:r>
            <a:r>
              <a:rPr lang="ja-JP" altLang="en-US" sz="1200" dirty="0">
                <a:latin typeface="メイリオ" pitchFamily="50" charset="-128"/>
                <a:ea typeface="メイリオ" pitchFamily="50" charset="-128"/>
                <a:cs typeface="メイリオ" pitchFamily="50" charset="-128"/>
              </a:rPr>
              <a:t>差込で解決できます</a:t>
            </a:r>
            <a:endParaRPr lang="en-US" altLang="ja-JP" sz="1200" dirty="0">
              <a:latin typeface="メイリオ" pitchFamily="50" charset="-128"/>
              <a:ea typeface="メイリオ" pitchFamily="50" charset="-128"/>
              <a:cs typeface="メイリオ" pitchFamily="50" charset="-128"/>
            </a:endParaRPr>
          </a:p>
          <a:p>
            <a:endParaRPr lang="en-US" altLang="ja-JP" sz="1000" dirty="0">
              <a:solidFill>
                <a:srgbClr val="00B0F0"/>
              </a:solidFill>
              <a:latin typeface="メイリオ" pitchFamily="50" charset="-128"/>
              <a:ea typeface="メイリオ" pitchFamily="50" charset="-128"/>
              <a:cs typeface="メイリオ" pitchFamily="50" charset="-128"/>
            </a:endParaRPr>
          </a:p>
          <a:p>
            <a:r>
              <a:rPr lang="en-US" altLang="ja-JP" sz="1200" dirty="0">
                <a:latin typeface="メイリオ" pitchFamily="50" charset="-128"/>
                <a:ea typeface="メイリオ" pitchFamily="50" charset="-128"/>
                <a:cs typeface="メイリオ" pitchFamily="50" charset="-128"/>
              </a:rPr>
              <a:t>2.</a:t>
            </a:r>
            <a:r>
              <a:rPr lang="ja-JP" altLang="en-US" sz="1200" dirty="0">
                <a:latin typeface="メイリオ" pitchFamily="50" charset="-128"/>
                <a:ea typeface="メイリオ" pitchFamily="50" charset="-128"/>
                <a:cs typeface="メイリオ" pitchFamily="50" charset="-128"/>
              </a:rPr>
              <a:t>このような</a:t>
            </a:r>
            <a:r>
              <a:rPr lang="en-US" altLang="ja-JP" sz="1200" dirty="0">
                <a:latin typeface="メイリオ" pitchFamily="50" charset="-128"/>
                <a:ea typeface="メイリオ" pitchFamily="50" charset="-128"/>
                <a:cs typeface="メイリオ" pitchFamily="50" charset="-128"/>
              </a:rPr>
              <a:t>Excel</a:t>
            </a:r>
            <a:r>
              <a:rPr lang="ja-JP" altLang="en-US" sz="1200" dirty="0">
                <a:latin typeface="メイリオ" pitchFamily="50" charset="-128"/>
                <a:ea typeface="メイリオ" pitchFamily="50" charset="-128"/>
                <a:cs typeface="メイリオ" pitchFamily="50" charset="-128"/>
              </a:rPr>
              <a:t>にフォームを作成し、項目の差込を行いたい欄に、システム上の項目</a:t>
            </a:r>
            <a:endParaRPr lang="en-US" altLang="ja-JP" sz="1200" dirty="0">
              <a:latin typeface="メイリオ" pitchFamily="50" charset="-128"/>
              <a:ea typeface="メイリオ" pitchFamily="50" charset="-128"/>
              <a:cs typeface="メイリオ" pitchFamily="50" charset="-128"/>
            </a:endParaRPr>
          </a:p>
          <a:p>
            <a:r>
              <a:rPr lang="ja-JP" altLang="en-US" sz="1200" dirty="0">
                <a:latin typeface="メイリオ" pitchFamily="50" charset="-128"/>
                <a:ea typeface="メイリオ" pitchFamily="50" charset="-128"/>
                <a:cs typeface="メイリオ" pitchFamily="50" charset="-128"/>
              </a:rPr>
              <a:t>　タイトルを埋め込むことで、データが差し込まれます。</a:t>
            </a:r>
            <a:endParaRPr lang="en-US" altLang="ja-JP" sz="1200" dirty="0">
              <a:latin typeface="メイリオ" pitchFamily="50" charset="-128"/>
              <a:ea typeface="メイリオ" pitchFamily="50" charset="-128"/>
              <a:cs typeface="メイリオ" pitchFamily="50" charset="-128"/>
            </a:endParaRPr>
          </a:p>
          <a:p>
            <a:r>
              <a:rPr lang="ja-JP" altLang="en-US" sz="1200" dirty="0">
                <a:latin typeface="メイリオ" pitchFamily="50" charset="-128"/>
                <a:ea typeface="メイリオ" pitchFamily="50" charset="-128"/>
                <a:cs typeface="メイリオ" pitchFamily="50" charset="-128"/>
              </a:rPr>
              <a:t>　 </a:t>
            </a:r>
            <a:r>
              <a:rPr lang="ja-JP" altLang="en-US" sz="1000" dirty="0">
                <a:solidFill>
                  <a:srgbClr val="00B0F0"/>
                </a:solidFill>
                <a:latin typeface="メイリオ" pitchFamily="50" charset="-128"/>
                <a:ea typeface="メイリオ" pitchFamily="50" charset="-128"/>
                <a:cs typeface="メイリオ" pitchFamily="50" charset="-128"/>
              </a:rPr>
              <a:t>★操作･･･領収書フォームを開き、</a:t>
            </a:r>
            <a:r>
              <a:rPr lang="ja-JP" altLang="en-US" sz="1000" dirty="0">
                <a:solidFill>
                  <a:srgbClr val="FF0000"/>
                </a:solidFill>
                <a:latin typeface="メイリオ" pitchFamily="50" charset="-128"/>
                <a:ea typeface="メイリオ" pitchFamily="50" charset="-128"/>
                <a:cs typeface="メイリオ" pitchFamily="50" charset="-128"/>
              </a:rPr>
              <a:t>①</a:t>
            </a:r>
            <a:r>
              <a:rPr lang="ja-JP" altLang="en-US" sz="1000" dirty="0">
                <a:solidFill>
                  <a:srgbClr val="00B0F0"/>
                </a:solidFill>
                <a:latin typeface="メイリオ" pitchFamily="50" charset="-128"/>
                <a:ea typeface="メイリオ" pitchFamily="50" charset="-128"/>
                <a:cs typeface="メイリオ" pitchFamily="50" charset="-128"/>
              </a:rPr>
              <a:t>取引先名や金額欄にカーソルをあてる</a:t>
            </a:r>
            <a:endParaRPr lang="en-US" altLang="ja-JP" sz="1000" dirty="0">
              <a:solidFill>
                <a:srgbClr val="00B0F0"/>
              </a:solidFill>
              <a:latin typeface="メイリオ" pitchFamily="50" charset="-128"/>
              <a:ea typeface="メイリオ" pitchFamily="50" charset="-128"/>
              <a:cs typeface="メイリオ" pitchFamily="50" charset="-128"/>
            </a:endParaRPr>
          </a:p>
        </p:txBody>
      </p:sp>
      <p:sp>
        <p:nvSpPr>
          <p:cNvPr id="46" name="テキスト ボックス 45"/>
          <p:cNvSpPr txBox="1"/>
          <p:nvPr/>
        </p:nvSpPr>
        <p:spPr>
          <a:xfrm>
            <a:off x="260648" y="3656473"/>
            <a:ext cx="266060" cy="276999"/>
          </a:xfrm>
          <a:prstGeom prst="rect">
            <a:avLst/>
          </a:prstGeom>
          <a:noFill/>
        </p:spPr>
        <p:txBody>
          <a:bodyPr wrap="square" rtlCol="0">
            <a:spAutoFit/>
          </a:bodyPr>
          <a:lstStyle/>
          <a:p>
            <a:r>
              <a:rPr lang="ja-JP" altLang="en-US" sz="1200" dirty="0">
                <a:solidFill>
                  <a:srgbClr val="FF0000"/>
                </a:solidFill>
                <a:latin typeface="メイリオ" panose="020B0604030504040204" pitchFamily="50" charset="-128"/>
                <a:ea typeface="メイリオ" panose="020B0604030504040204" pitchFamily="50" charset="-128"/>
              </a:rPr>
              <a:t>①</a:t>
            </a:r>
            <a:endParaRPr lang="en-US" altLang="ja-JP" sz="1200" dirty="0">
              <a:solidFill>
                <a:srgbClr val="FF0000"/>
              </a:solidFill>
              <a:latin typeface="メイリオ" panose="020B0604030504040204" pitchFamily="50" charset="-128"/>
              <a:ea typeface="メイリオ" panose="020B0604030504040204" pitchFamily="50" charset="-128"/>
            </a:endParaRPr>
          </a:p>
        </p:txBody>
      </p:sp>
      <p:pic>
        <p:nvPicPr>
          <p:cNvPr id="7" name="図 6">
            <a:extLst>
              <a:ext uri="{FF2B5EF4-FFF2-40B4-BE49-F238E27FC236}">
                <a16:creationId xmlns:a16="http://schemas.microsoft.com/office/drawing/2014/main" id="{FE0D8819-96CD-B552-40C2-7136DC101691}"/>
              </a:ext>
            </a:extLst>
          </p:cNvPr>
          <p:cNvPicPr>
            <a:picLocks noChangeAspect="1"/>
          </p:cNvPicPr>
          <p:nvPr/>
        </p:nvPicPr>
        <p:blipFill>
          <a:blip r:embed="rId3"/>
          <a:stretch>
            <a:fillRect/>
          </a:stretch>
        </p:blipFill>
        <p:spPr>
          <a:xfrm>
            <a:off x="3000890" y="2483768"/>
            <a:ext cx="3240365" cy="1699672"/>
          </a:xfrm>
          <a:prstGeom prst="rect">
            <a:avLst/>
          </a:prstGeom>
          <a:ln>
            <a:solidFill>
              <a:schemeClr val="bg1">
                <a:lumMod val="75000"/>
              </a:schemeClr>
            </a:solidFill>
          </a:ln>
        </p:spPr>
      </p:pic>
      <p:pic>
        <p:nvPicPr>
          <p:cNvPr id="10" name="図 9">
            <a:extLst>
              <a:ext uri="{FF2B5EF4-FFF2-40B4-BE49-F238E27FC236}">
                <a16:creationId xmlns:a16="http://schemas.microsoft.com/office/drawing/2014/main" id="{929B5FEB-0ED0-0CD3-6F09-35AA55448926}"/>
              </a:ext>
            </a:extLst>
          </p:cNvPr>
          <p:cNvPicPr>
            <a:picLocks noChangeAspect="1"/>
          </p:cNvPicPr>
          <p:nvPr/>
        </p:nvPicPr>
        <p:blipFill>
          <a:blip r:embed="rId4"/>
          <a:stretch>
            <a:fillRect/>
          </a:stretch>
        </p:blipFill>
        <p:spPr>
          <a:xfrm>
            <a:off x="2996952" y="4303544"/>
            <a:ext cx="3244304" cy="858289"/>
          </a:xfrm>
          <a:prstGeom prst="rect">
            <a:avLst/>
          </a:prstGeom>
          <a:ln>
            <a:solidFill>
              <a:schemeClr val="bg1">
                <a:lumMod val="75000"/>
              </a:schemeClr>
            </a:solidFill>
          </a:ln>
        </p:spPr>
      </p:pic>
      <p:sp>
        <p:nvSpPr>
          <p:cNvPr id="15" name="正方形/長方形 14">
            <a:extLst>
              <a:ext uri="{FF2B5EF4-FFF2-40B4-BE49-F238E27FC236}">
                <a16:creationId xmlns:a16="http://schemas.microsoft.com/office/drawing/2014/main" id="{9FE25A02-0A1C-A06F-1762-A92756F0CBAC}"/>
              </a:ext>
            </a:extLst>
          </p:cNvPr>
          <p:cNvSpPr/>
          <p:nvPr/>
        </p:nvSpPr>
        <p:spPr>
          <a:xfrm>
            <a:off x="5517232" y="4835005"/>
            <a:ext cx="648072" cy="144016"/>
          </a:xfrm>
          <a:prstGeom prst="rect">
            <a:avLst/>
          </a:prstGeom>
          <a:noFill/>
          <a:ln w="127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pic>
        <p:nvPicPr>
          <p:cNvPr id="17" name="図 16">
            <a:extLst>
              <a:ext uri="{FF2B5EF4-FFF2-40B4-BE49-F238E27FC236}">
                <a16:creationId xmlns:a16="http://schemas.microsoft.com/office/drawing/2014/main" id="{C436A5F9-F012-F459-1C87-DE1EECD08DDE}"/>
              </a:ext>
            </a:extLst>
          </p:cNvPr>
          <p:cNvPicPr>
            <a:picLocks noChangeAspect="1"/>
          </p:cNvPicPr>
          <p:nvPr/>
        </p:nvPicPr>
        <p:blipFill>
          <a:blip r:embed="rId5"/>
          <a:stretch>
            <a:fillRect/>
          </a:stretch>
        </p:blipFill>
        <p:spPr>
          <a:xfrm>
            <a:off x="4178059" y="3423683"/>
            <a:ext cx="675567" cy="753166"/>
          </a:xfrm>
          <a:prstGeom prst="rect">
            <a:avLst/>
          </a:prstGeom>
        </p:spPr>
      </p:pic>
      <p:sp>
        <p:nvSpPr>
          <p:cNvPr id="12" name="正方形/長方形 11">
            <a:extLst>
              <a:ext uri="{FF2B5EF4-FFF2-40B4-BE49-F238E27FC236}">
                <a16:creationId xmlns:a16="http://schemas.microsoft.com/office/drawing/2014/main" id="{FB3D7C08-14F3-A738-1291-5122392B5815}"/>
              </a:ext>
            </a:extLst>
          </p:cNvPr>
          <p:cNvSpPr/>
          <p:nvPr/>
        </p:nvSpPr>
        <p:spPr>
          <a:xfrm>
            <a:off x="4159457" y="3647018"/>
            <a:ext cx="775358" cy="71664"/>
          </a:xfrm>
          <a:prstGeom prst="rect">
            <a:avLst/>
          </a:prstGeom>
          <a:noFill/>
          <a:ln w="127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3" name="テキスト ボックス 12">
            <a:extLst>
              <a:ext uri="{FF2B5EF4-FFF2-40B4-BE49-F238E27FC236}">
                <a16:creationId xmlns:a16="http://schemas.microsoft.com/office/drawing/2014/main" id="{D61EC6A8-F2A0-59FA-BE1A-7F32493090E8}"/>
              </a:ext>
            </a:extLst>
          </p:cNvPr>
          <p:cNvSpPr txBox="1"/>
          <p:nvPr/>
        </p:nvSpPr>
        <p:spPr>
          <a:xfrm>
            <a:off x="3905328" y="3558650"/>
            <a:ext cx="26606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②</a:t>
            </a:r>
            <a:endParaRPr kumimoji="1" lang="en-US" altLang="ja-JP" sz="12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endParaRPr>
          </a:p>
        </p:txBody>
      </p:sp>
      <p:cxnSp>
        <p:nvCxnSpPr>
          <p:cNvPr id="14" name="直線矢印コネクタ 13">
            <a:extLst>
              <a:ext uri="{FF2B5EF4-FFF2-40B4-BE49-F238E27FC236}">
                <a16:creationId xmlns:a16="http://schemas.microsoft.com/office/drawing/2014/main" id="{5E9800CF-FB14-D6FB-063D-54463390B746}"/>
              </a:ext>
            </a:extLst>
          </p:cNvPr>
          <p:cNvCxnSpPr>
            <a:cxnSpLocks/>
          </p:cNvCxnSpPr>
          <p:nvPr/>
        </p:nvCxnSpPr>
        <p:spPr>
          <a:xfrm>
            <a:off x="4624458" y="3718682"/>
            <a:ext cx="0" cy="584862"/>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99703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32656" y="7283187"/>
            <a:ext cx="6264696" cy="1177245"/>
          </a:xfrm>
          <a:prstGeom prst="rect">
            <a:avLst/>
          </a:prstGeom>
          <a:noFill/>
        </p:spPr>
        <p:txBody>
          <a:bodyPr wrap="square" rtlCol="0">
            <a:spAutoFit/>
          </a:bodyPr>
          <a:lstStyle/>
          <a:p>
            <a:pPr>
              <a:lnSpc>
                <a:spcPct val="150000"/>
              </a:lnSpc>
            </a:pPr>
            <a:r>
              <a:rPr kumimoji="1" lang="ja-JP" altLang="en-US" sz="1200" dirty="0">
                <a:latin typeface="メイリオ" panose="020B0604030504040204" pitchFamily="50" charset="-128"/>
                <a:ea typeface="メイリオ" panose="020B0604030504040204" pitchFamily="50" charset="-128"/>
              </a:rPr>
              <a:t>対象プロダクト　</a:t>
            </a:r>
            <a:r>
              <a:rPr lang="ja-JP" altLang="en-US" sz="1200" dirty="0">
                <a:latin typeface="メイリオ" panose="020B0604030504040204" pitchFamily="50" charset="-128"/>
                <a:ea typeface="メイリオ" panose="020B0604030504040204" pitchFamily="50" charset="-128"/>
              </a:rPr>
              <a:t>：　</a:t>
            </a:r>
            <a:r>
              <a:rPr kumimoji="1" lang="en-US" altLang="ja-JP" sz="1200" dirty="0" err="1">
                <a:latin typeface="メイリオ" panose="020B0604030504040204" pitchFamily="50" charset="-128"/>
                <a:ea typeface="メイリオ" panose="020B0604030504040204" pitchFamily="50" charset="-128"/>
              </a:rPr>
              <a:t>SuperStream</a:t>
            </a:r>
            <a:r>
              <a:rPr kumimoji="1" lang="en-US" altLang="ja-JP" sz="1200" dirty="0">
                <a:latin typeface="メイリオ" panose="020B0604030504040204" pitchFamily="50" charset="-128"/>
                <a:ea typeface="メイリオ" panose="020B0604030504040204" pitchFamily="50" charset="-128"/>
              </a:rPr>
              <a:t>-NX </a:t>
            </a:r>
            <a:r>
              <a:rPr kumimoji="1" lang="ja-JP" altLang="en-US" sz="1200" dirty="0">
                <a:latin typeface="メイリオ" panose="020B0604030504040204" pitchFamily="50" charset="-128"/>
                <a:ea typeface="メイリオ" panose="020B0604030504040204" pitchFamily="50" charset="-128"/>
              </a:rPr>
              <a:t>統合会計</a:t>
            </a:r>
            <a:r>
              <a:rPr lang="ja-JP" altLang="en-US" sz="1200" dirty="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2025-06-01</a:t>
            </a:r>
            <a:r>
              <a:rPr lang="ja-JP" altLang="en-US" sz="1200" dirty="0">
                <a:latin typeface="メイリオ" panose="020B0604030504040204" pitchFamily="50" charset="-128"/>
                <a:ea typeface="メイリオ" panose="020B0604030504040204" pitchFamily="50" charset="-128"/>
              </a:rPr>
              <a:t>版）</a:t>
            </a:r>
            <a:endParaRPr lang="en-US" altLang="ja-JP" sz="1200" dirty="0">
              <a:latin typeface="メイリオ" panose="020B0604030504040204" pitchFamily="50" charset="-128"/>
              <a:ea typeface="メイリオ" panose="020B0604030504040204" pitchFamily="50" charset="-128"/>
            </a:endParaRPr>
          </a:p>
          <a:p>
            <a:pPr>
              <a:lnSpc>
                <a:spcPct val="150000"/>
              </a:lnSpc>
            </a:pPr>
            <a:r>
              <a:rPr lang="ja-JP" altLang="en-US" sz="1200" dirty="0">
                <a:latin typeface="メイリオ" panose="020B0604030504040204" pitchFamily="50" charset="-128"/>
                <a:ea typeface="メイリオ" panose="020B0604030504040204" pitchFamily="50" charset="-128"/>
              </a:rPr>
              <a:t>作成日　　　　　：　</a:t>
            </a:r>
            <a:r>
              <a:rPr lang="en-US" altLang="ja-JP" sz="1200" dirty="0">
                <a:latin typeface="メイリオ" panose="020B0604030504040204" pitchFamily="50" charset="-128"/>
                <a:ea typeface="メイリオ" panose="020B0604030504040204" pitchFamily="50" charset="-128"/>
              </a:rPr>
              <a:t>2025</a:t>
            </a:r>
            <a:r>
              <a:rPr lang="ja-JP" altLang="en-US" sz="1200" dirty="0">
                <a:latin typeface="メイリオ" panose="020B0604030504040204" pitchFamily="50" charset="-128"/>
                <a:ea typeface="メイリオ" panose="020B0604030504040204" pitchFamily="50" charset="-128"/>
              </a:rPr>
              <a:t>年</a:t>
            </a:r>
            <a:r>
              <a:rPr lang="en-US" altLang="ja-JP" sz="1200" dirty="0">
                <a:latin typeface="メイリオ" panose="020B0604030504040204" pitchFamily="50" charset="-128"/>
                <a:ea typeface="メイリオ" panose="020B0604030504040204" pitchFamily="50" charset="-128"/>
              </a:rPr>
              <a:t>10</a:t>
            </a:r>
            <a:r>
              <a:rPr lang="ja-JP" altLang="en-US" sz="1200" dirty="0">
                <a:latin typeface="メイリオ" panose="020B0604030504040204" pitchFamily="50" charset="-128"/>
                <a:ea typeface="メイリオ" panose="020B0604030504040204" pitchFamily="50" charset="-128"/>
              </a:rPr>
              <a:t>月</a:t>
            </a:r>
            <a:endParaRPr lang="en-US" altLang="ja-JP" sz="1200" dirty="0">
              <a:latin typeface="メイリオ" panose="020B0604030504040204" pitchFamily="50" charset="-128"/>
              <a:ea typeface="メイリオ" panose="020B0604030504040204" pitchFamily="50" charset="-128"/>
            </a:endParaRPr>
          </a:p>
          <a:p>
            <a:pPr>
              <a:lnSpc>
                <a:spcPct val="150000"/>
              </a:lnSpc>
            </a:pPr>
            <a:r>
              <a:rPr kumimoji="1" lang="ja-JP" altLang="en-US" sz="1200" dirty="0">
                <a:latin typeface="メイリオ" panose="020B0604030504040204" pitchFamily="50" charset="-128"/>
                <a:ea typeface="メイリオ" panose="020B0604030504040204" pitchFamily="50" charset="-128"/>
              </a:rPr>
              <a:t>お問い合わせ　　：　キヤノンＩＴソリューションズ株式会社</a:t>
            </a:r>
          </a:p>
          <a:p>
            <a:pPr>
              <a:lnSpc>
                <a:spcPct val="150000"/>
              </a:lnSpc>
            </a:pPr>
            <a:r>
              <a:rPr kumimoji="1" lang="ja-JP" altLang="en-US" sz="1200" dirty="0">
                <a:latin typeface="メイリオ" panose="020B0604030504040204" pitchFamily="50" charset="-128"/>
                <a:ea typeface="メイリオ" panose="020B0604030504040204" pitchFamily="50" charset="-128"/>
              </a:rPr>
              <a:t>　　　　　　　　　　ＳｕｐｅｒＳｔｒｅａｍ統括本部　ＳＳ営業支援課</a:t>
            </a:r>
          </a:p>
        </p:txBody>
      </p:sp>
      <p:cxnSp>
        <p:nvCxnSpPr>
          <p:cNvPr id="4" name="直線コネクタ 3"/>
          <p:cNvCxnSpPr/>
          <p:nvPr/>
        </p:nvCxnSpPr>
        <p:spPr>
          <a:xfrm>
            <a:off x="260648" y="7222958"/>
            <a:ext cx="6336704"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332656" y="6725120"/>
            <a:ext cx="4968552" cy="523220"/>
          </a:xfrm>
          <a:prstGeom prst="rect">
            <a:avLst/>
          </a:prstGeom>
          <a:noFill/>
        </p:spPr>
        <p:txBody>
          <a:bodyPr wrap="square" rtlCol="0">
            <a:spAutoFit/>
          </a:bodyPr>
          <a:lstStyle/>
          <a:p>
            <a:pPr>
              <a:lnSpc>
                <a:spcPct val="200000"/>
              </a:lnSpc>
            </a:pPr>
            <a:r>
              <a:rPr lang="en-US" altLang="ja-JP" sz="1600" b="1" dirty="0" err="1">
                <a:latin typeface="メイリオ" panose="020B0604030504040204" pitchFamily="50" charset="-128"/>
                <a:ea typeface="メイリオ" panose="020B0604030504040204" pitchFamily="50" charset="-128"/>
              </a:rPr>
              <a:t>SuperStream</a:t>
            </a:r>
            <a:r>
              <a:rPr lang="en-US" altLang="ja-JP" sz="1600" b="1" dirty="0">
                <a:latin typeface="メイリオ" panose="020B0604030504040204" pitchFamily="50" charset="-128"/>
                <a:ea typeface="メイリオ" panose="020B0604030504040204" pitchFamily="50" charset="-128"/>
              </a:rPr>
              <a:t>-NX </a:t>
            </a:r>
            <a:r>
              <a:rPr lang="ja-JP" altLang="en-US" sz="1600" b="1" dirty="0">
                <a:latin typeface="メイリオ" panose="020B0604030504040204" pitchFamily="50" charset="-128"/>
                <a:ea typeface="メイリオ" panose="020B0604030504040204" pitchFamily="50" charset="-128"/>
              </a:rPr>
              <a:t>簡易デモシナリオ</a:t>
            </a:r>
            <a:endParaRPr kumimoji="1" lang="en-US" altLang="ja-JP" sz="1600" b="1" dirty="0">
              <a:latin typeface="メイリオ" panose="020B0604030504040204" pitchFamily="50" charset="-128"/>
              <a:ea typeface="メイリオ" panose="020B0604030504040204" pitchFamily="50" charset="-128"/>
            </a:endParaRPr>
          </a:p>
        </p:txBody>
      </p:sp>
      <p:cxnSp>
        <p:nvCxnSpPr>
          <p:cNvPr id="6" name="直線コネクタ 5"/>
          <p:cNvCxnSpPr/>
          <p:nvPr/>
        </p:nvCxnSpPr>
        <p:spPr>
          <a:xfrm>
            <a:off x="260648" y="8797961"/>
            <a:ext cx="6336704"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2873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535BBDED-998A-4E3D-2DDD-163EED8CDE66}"/>
              </a:ext>
            </a:extLst>
          </p:cNvPr>
          <p:cNvPicPr>
            <a:picLocks noChangeAspect="1"/>
          </p:cNvPicPr>
          <p:nvPr/>
        </p:nvPicPr>
        <p:blipFill>
          <a:blip r:embed="rId3"/>
          <a:stretch>
            <a:fillRect/>
          </a:stretch>
        </p:blipFill>
        <p:spPr>
          <a:xfrm>
            <a:off x="693727" y="7662439"/>
            <a:ext cx="1417251" cy="807721"/>
          </a:xfrm>
          <a:prstGeom prst="rect">
            <a:avLst/>
          </a:prstGeom>
          <a:ln>
            <a:solidFill>
              <a:schemeClr val="bg1">
                <a:lumMod val="75000"/>
              </a:schemeClr>
            </a:solidFill>
          </a:ln>
        </p:spPr>
      </p:pic>
      <p:sp>
        <p:nvSpPr>
          <p:cNvPr id="2" name="スライド番号プレースホルダ 1"/>
          <p:cNvSpPr>
            <a:spLocks noGrp="1"/>
          </p:cNvSpPr>
          <p:nvPr>
            <p:ph type="sldNum" sz="quarter" idx="12"/>
          </p:nvPr>
        </p:nvSpPr>
        <p:spPr/>
        <p:txBody>
          <a:bodyPr/>
          <a:lstStyle/>
          <a:p>
            <a:fld id="{6B65D81E-1C54-4341-B02B-FCAEC532A474}" type="slidenum">
              <a:rPr kumimoji="1" lang="ja-JP" altLang="en-US" smtClean="0"/>
              <a:pPr/>
              <a:t>2</a:t>
            </a:fld>
            <a:endParaRPr kumimoji="1" lang="ja-JP" altLang="en-US" dirty="0"/>
          </a:p>
        </p:txBody>
      </p:sp>
      <p:sp>
        <p:nvSpPr>
          <p:cNvPr id="2049" name="Rectangle 1"/>
          <p:cNvSpPr>
            <a:spLocks noChangeArrowheads="1"/>
          </p:cNvSpPr>
          <p:nvPr/>
        </p:nvSpPr>
        <p:spPr bwMode="auto">
          <a:xfrm>
            <a:off x="188640" y="6108411"/>
            <a:ext cx="6569968"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200" b="0" i="0" u="none" strike="noStrike" cap="none" normalizeH="0" baseline="0" dirty="0">
                <a:ln>
                  <a:noFill/>
                </a:ln>
                <a:solidFill>
                  <a:srgbClr val="0070C0"/>
                </a:solidFill>
                <a:effectLst/>
                <a:latin typeface="メイリオ" pitchFamily="50" charset="-128"/>
                <a:ea typeface="メイリオ" pitchFamily="50" charset="-128"/>
                <a:cs typeface="メイリオ" pitchFamily="50" charset="-128"/>
              </a:rPr>
              <a:t>【</a:t>
            </a:r>
            <a:r>
              <a:rPr kumimoji="1" lang="ja-JP" sz="1200" b="0" i="0" u="none" strike="noStrike" cap="none" normalizeH="0" baseline="0" dirty="0">
                <a:ln>
                  <a:noFill/>
                </a:ln>
                <a:solidFill>
                  <a:srgbClr val="0070C0"/>
                </a:solidFill>
                <a:effectLst/>
                <a:latin typeface="メイリオ" pitchFamily="50" charset="-128"/>
                <a:ea typeface="メイリオ" pitchFamily="50" charset="-128"/>
                <a:cs typeface="メイリオ" pitchFamily="50" charset="-128"/>
              </a:rPr>
              <a:t>デモユーザー</a:t>
            </a:r>
            <a:r>
              <a:rPr kumimoji="1" lang="ja-JP" altLang="ja-JP" sz="1200" b="0" i="0" u="none" strike="noStrike" cap="none" normalizeH="0" baseline="0" dirty="0">
                <a:ln>
                  <a:noFill/>
                </a:ln>
                <a:solidFill>
                  <a:srgbClr val="0070C0"/>
                </a:solidFill>
                <a:effectLst/>
                <a:latin typeface="メイリオ" pitchFamily="50" charset="-128"/>
                <a:ea typeface="メイリオ" pitchFamily="50" charset="-128"/>
                <a:cs typeface="メイリオ" pitchFamily="50" charset="-128"/>
              </a:rPr>
              <a:t>】</a:t>
            </a:r>
            <a:endParaRPr kumimoji="1" lang="en-US" altLang="ja-JP" sz="12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lang="ja-JP" altLang="en-US" sz="1200" dirty="0">
                <a:latin typeface="メイリオ" pitchFamily="50" charset="-128"/>
                <a:ea typeface="メイリオ" pitchFamily="50" charset="-128"/>
                <a:cs typeface="メイリオ" pitchFamily="50" charset="-128"/>
              </a:rPr>
              <a:t>　会社コード：</a:t>
            </a:r>
            <a:r>
              <a:rPr lang="en-US" altLang="ja-JP" sz="1200" dirty="0">
                <a:latin typeface="メイリオ" pitchFamily="50" charset="-128"/>
                <a:ea typeface="メイリオ" pitchFamily="50" charset="-128"/>
                <a:cs typeface="メイリオ" pitchFamily="50" charset="-128"/>
              </a:rPr>
              <a:t>NXSYS</a:t>
            </a:r>
            <a:r>
              <a:rPr lang="ja-JP" altLang="en-US" sz="1200" dirty="0">
                <a:latin typeface="メイリオ" pitchFamily="50" charset="-128"/>
                <a:ea typeface="メイリオ" pitchFamily="50" charset="-128"/>
                <a:cs typeface="メイリオ" pitchFamily="50" charset="-128"/>
              </a:rPr>
              <a:t>　</a:t>
            </a:r>
            <a:r>
              <a:rPr kumimoji="1" lang="ja-JP" sz="12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ユーザー名：</a:t>
            </a:r>
            <a:r>
              <a:rPr kumimoji="1" lang="ja-JP" altLang="ja-JP" sz="12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a:t>
            </a:r>
            <a:r>
              <a:rPr kumimoji="1" lang="en-US" altLang="ja-JP" sz="1200" b="1" i="0" u="none" strike="noStrike" cap="none" normalizeH="0" baseline="0" dirty="0" err="1">
                <a:ln>
                  <a:noFill/>
                </a:ln>
                <a:solidFill>
                  <a:schemeClr val="tx1"/>
                </a:solidFill>
                <a:effectLst/>
                <a:latin typeface="メイリオ" pitchFamily="50" charset="-128"/>
                <a:ea typeface="メイリオ" pitchFamily="50" charset="-128"/>
                <a:cs typeface="メイリオ" pitchFamily="50" charset="-128"/>
              </a:rPr>
              <a:t>cfo</a:t>
            </a:r>
            <a:r>
              <a:rPr kumimoji="1" lang="en-US" altLang="ja-JP" sz="12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a:t>
            </a:r>
            <a:r>
              <a:rPr kumimoji="1" lang="ja-JP" altLang="en-US" sz="12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パスワード</a:t>
            </a:r>
            <a:r>
              <a:rPr kumimoji="1" lang="en-US" altLang="ja-JP" sz="12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a:t>
            </a:r>
            <a:r>
              <a:rPr kumimoji="1" lang="en-US" altLang="ja-JP" sz="1200" b="1"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cfo217v</a:t>
            </a:r>
            <a:r>
              <a:rPr kumimoji="1" lang="en-US" altLang="ja-JP" sz="12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a:t>
            </a:r>
            <a:endParaRPr lang="en-US" altLang="ja-JP" sz="1200" dirty="0">
              <a:latin typeface="メイリオ" pitchFamily="50" charset="-128"/>
              <a:ea typeface="メイリオ" pitchFamily="50" charset="-128"/>
              <a:cs typeface="メイリオ"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lang="ja-JP" altLang="en-US" sz="1200" dirty="0">
                <a:latin typeface="メイリオ" pitchFamily="50" charset="-128"/>
                <a:ea typeface="メイリオ" pitchFamily="50" charset="-128"/>
                <a:cs typeface="メイリオ" pitchFamily="50" charset="-128"/>
              </a:rPr>
              <a:t>　事前準備として、下記のログインも行い、複数画面起動しておく</a:t>
            </a:r>
            <a:endParaRPr lang="en-US" altLang="ja-JP" sz="1200" dirty="0">
              <a:latin typeface="メイリオ" pitchFamily="50" charset="-128"/>
              <a:ea typeface="メイリオ" pitchFamily="50" charset="-128"/>
              <a:cs typeface="メイリオ"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lang="ja-JP" altLang="en-US" sz="1200" dirty="0">
                <a:latin typeface="メイリオ" pitchFamily="50" charset="-128"/>
                <a:ea typeface="メイリオ" pitchFamily="50" charset="-128"/>
                <a:cs typeface="メイリオ" pitchFamily="50" charset="-128"/>
              </a:rPr>
              <a:t>　</a:t>
            </a:r>
            <a:r>
              <a:rPr kumimoji="1" lang="ja-JP" altLang="en-US" sz="12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 ・会社コード：</a:t>
            </a:r>
            <a:r>
              <a:rPr kumimoji="1" lang="en-US" altLang="ja-JP" sz="12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NXSYS</a:t>
            </a:r>
            <a:r>
              <a:rPr kumimoji="1" lang="ja-JP" altLang="en-US" sz="12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　 ユーザー名</a:t>
            </a:r>
            <a:r>
              <a:rPr lang="ja-JP" altLang="en-US" sz="1200" dirty="0">
                <a:latin typeface="メイリオ" pitchFamily="50" charset="-128"/>
                <a:ea typeface="メイリオ" pitchFamily="50" charset="-128"/>
                <a:cs typeface="メイリオ" pitchFamily="50" charset="-128"/>
              </a:rPr>
              <a:t>：</a:t>
            </a:r>
            <a:r>
              <a:rPr lang="ja-JP" altLang="ja-JP" sz="1200" dirty="0">
                <a:latin typeface="メイリオ" pitchFamily="50" charset="-128"/>
                <a:ea typeface="メイリオ" pitchFamily="50" charset="-128"/>
                <a:cs typeface="メイリオ" pitchFamily="50" charset="-128"/>
              </a:rPr>
              <a:t>『</a:t>
            </a:r>
            <a:r>
              <a:rPr lang="en-US" altLang="ja-JP" sz="1200" b="1" dirty="0">
                <a:latin typeface="メイリオ" pitchFamily="50" charset="-128"/>
                <a:ea typeface="メイリオ" pitchFamily="50" charset="-128"/>
                <a:cs typeface="メイリオ" pitchFamily="50" charset="-128"/>
              </a:rPr>
              <a:t>100205</a:t>
            </a:r>
            <a:r>
              <a:rPr lang="en-US" altLang="ja-JP" sz="1200" dirty="0">
                <a:latin typeface="メイリオ" pitchFamily="50" charset="-128"/>
                <a:ea typeface="メイリオ" pitchFamily="50" charset="-128"/>
                <a:cs typeface="メイリオ" pitchFamily="50" charset="-128"/>
              </a:rPr>
              <a:t>』</a:t>
            </a:r>
            <a:r>
              <a:rPr kumimoji="1" lang="ja-JP" altLang="en-US" sz="12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パスワード</a:t>
            </a:r>
            <a:r>
              <a:rPr kumimoji="1" lang="en-US" altLang="ja-JP" sz="12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a:t>
            </a:r>
            <a:r>
              <a:rPr lang="en-US" altLang="ja-JP" sz="1200" b="1" dirty="0">
                <a:latin typeface="メイリオ" pitchFamily="50" charset="-128"/>
                <a:ea typeface="メイリオ" pitchFamily="50" charset="-128"/>
                <a:cs typeface="メイリオ" pitchFamily="50" charset="-128"/>
              </a:rPr>
              <a:t>100205</a:t>
            </a:r>
            <a:r>
              <a:rPr kumimoji="1" lang="en-US" altLang="ja-JP" sz="12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a:t>
            </a:r>
          </a:p>
          <a:p>
            <a:pPr marL="0" marR="0" lvl="0" indent="0" algn="l" defTabSz="914400" rtl="0" eaLnBrk="0" fontAlgn="base" latinLnBrk="0" hangingPunct="0">
              <a:lnSpc>
                <a:spcPct val="100000"/>
              </a:lnSpc>
              <a:spcBef>
                <a:spcPct val="0"/>
              </a:spcBef>
              <a:spcAft>
                <a:spcPct val="0"/>
              </a:spcAft>
              <a:buClrTx/>
              <a:buSzTx/>
              <a:buFontTx/>
              <a:buNone/>
              <a:tabLst/>
            </a:pPr>
            <a:r>
              <a:rPr lang="ja-JP" altLang="en-US" sz="1200" dirty="0">
                <a:latin typeface="メイリオ" pitchFamily="50" charset="-128"/>
                <a:ea typeface="メイリオ" pitchFamily="50" charset="-128"/>
                <a:cs typeface="メイリオ" pitchFamily="50" charset="-128"/>
              </a:rPr>
              <a:t>　 </a:t>
            </a:r>
            <a:r>
              <a:rPr kumimoji="1" lang="ja-JP" altLang="en-US" sz="12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・会社コード：</a:t>
            </a:r>
            <a:r>
              <a:rPr kumimoji="1" lang="en-US" altLang="ja-JP" sz="12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NXAAA</a:t>
            </a:r>
            <a:r>
              <a:rPr kumimoji="1" lang="ja-JP" altLang="en-US" sz="12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　ユーザー名：</a:t>
            </a:r>
            <a:r>
              <a:rPr lang="ja-JP" altLang="ja-JP" sz="1200" dirty="0">
                <a:latin typeface="メイリオ" pitchFamily="50" charset="-128"/>
                <a:ea typeface="メイリオ" pitchFamily="50" charset="-128"/>
                <a:cs typeface="メイリオ" pitchFamily="50" charset="-128"/>
              </a:rPr>
              <a:t>『</a:t>
            </a:r>
            <a:r>
              <a:rPr lang="en-US" altLang="ja-JP" sz="1200" b="1" dirty="0" err="1">
                <a:latin typeface="メイリオ" pitchFamily="50" charset="-128"/>
                <a:ea typeface="メイリオ" pitchFamily="50" charset="-128"/>
                <a:cs typeface="メイリオ" pitchFamily="50" charset="-128"/>
              </a:rPr>
              <a:t>cfo</a:t>
            </a:r>
            <a:r>
              <a:rPr lang="en-US" altLang="ja-JP" sz="1200" dirty="0">
                <a:latin typeface="メイリオ" pitchFamily="50" charset="-128"/>
                <a:ea typeface="メイリオ" pitchFamily="50" charset="-128"/>
                <a:cs typeface="メイリオ" pitchFamily="50" charset="-128"/>
              </a:rPr>
              <a:t>』</a:t>
            </a:r>
            <a:r>
              <a:rPr kumimoji="1" lang="ja-JP" altLang="en-US" sz="12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パスワード</a:t>
            </a:r>
            <a:r>
              <a:rPr kumimoji="1" lang="en-US" altLang="ja-JP" sz="12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a:t>
            </a:r>
            <a:r>
              <a:rPr kumimoji="1" lang="en-US" altLang="ja-JP" sz="1200" b="1"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cfo217v</a:t>
            </a:r>
            <a:r>
              <a:rPr kumimoji="1" lang="en-US" altLang="ja-JP" sz="12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a:t>
            </a:r>
          </a:p>
          <a:p>
            <a:pPr eaLnBrk="0" fontAlgn="base" hangingPunct="0">
              <a:spcBef>
                <a:spcPct val="0"/>
              </a:spcBef>
              <a:spcAft>
                <a:spcPct val="0"/>
              </a:spcAft>
            </a:pPr>
            <a:r>
              <a:rPr lang="ja-JP" altLang="en-US" sz="1200" dirty="0">
                <a:solidFill>
                  <a:srgbClr val="00B0F0"/>
                </a:solidFill>
                <a:latin typeface="メイリオ" pitchFamily="50" charset="-128"/>
                <a:ea typeface="メイリオ" pitchFamily="50" charset="-128"/>
                <a:cs typeface="メイリオ" pitchFamily="50" charset="-128"/>
              </a:rPr>
              <a:t>　　★あらかじめオプション設定から、テーマカラーやフォントを変更しておく</a:t>
            </a:r>
            <a:endParaRPr kumimoji="1" lang="en-US" altLang="ja-JP" sz="1200" b="1" i="0" u="none" strike="noStrike" cap="none" normalizeH="0" baseline="0" dirty="0">
              <a:ln>
                <a:noFill/>
              </a:ln>
              <a:solidFill>
                <a:srgbClr val="00B0F0"/>
              </a:solidFill>
              <a:effectLst/>
              <a:latin typeface="メイリオ" pitchFamily="50" charset="-128"/>
              <a:ea typeface="メイリオ" pitchFamily="50" charset="-128"/>
              <a:cs typeface="メイリオ"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ja-JP" sz="1200" b="1" dirty="0">
              <a:solidFill>
                <a:srgbClr val="FF0000"/>
              </a:solidFill>
              <a:latin typeface="メイリオ" pitchFamily="50" charset="-128"/>
              <a:ea typeface="メイリオ" pitchFamily="50" charset="-128"/>
              <a:cs typeface="メイリオ" pitchFamily="50" charset="-128"/>
            </a:endParaRPr>
          </a:p>
        </p:txBody>
      </p:sp>
      <p:sp>
        <p:nvSpPr>
          <p:cNvPr id="35" name="正方形/長方形 34"/>
          <p:cNvSpPr/>
          <p:nvPr/>
        </p:nvSpPr>
        <p:spPr>
          <a:xfrm>
            <a:off x="116632" y="611560"/>
            <a:ext cx="6624736" cy="3600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latin typeface="メイリオ" pitchFamily="50" charset="-128"/>
                <a:ea typeface="メイリオ" pitchFamily="50" charset="-128"/>
                <a:cs typeface="メイリオ" pitchFamily="50" charset="-128"/>
              </a:rPr>
              <a:t>デモ内容のサマリ</a:t>
            </a:r>
          </a:p>
        </p:txBody>
      </p:sp>
      <p:graphicFrame>
        <p:nvGraphicFramePr>
          <p:cNvPr id="24" name="表 23"/>
          <p:cNvGraphicFramePr>
            <a:graphicFrameLocks noGrp="1"/>
          </p:cNvGraphicFramePr>
          <p:nvPr>
            <p:extLst>
              <p:ext uri="{D42A27DB-BD31-4B8C-83A1-F6EECF244321}">
                <p14:modId xmlns:p14="http://schemas.microsoft.com/office/powerpoint/2010/main" val="926581112"/>
              </p:ext>
            </p:extLst>
          </p:nvPr>
        </p:nvGraphicFramePr>
        <p:xfrm>
          <a:off x="188640" y="1043608"/>
          <a:ext cx="6408713" cy="5029200"/>
        </p:xfrm>
        <a:graphic>
          <a:graphicData uri="http://schemas.openxmlformats.org/drawingml/2006/table">
            <a:tbl>
              <a:tblPr firstRow="1" bandRow="1">
                <a:tableStyleId>{5C22544A-7EE6-4342-B048-85BDC9FD1C3A}</a:tableStyleId>
              </a:tblPr>
              <a:tblGrid>
                <a:gridCol w="2803812">
                  <a:extLst>
                    <a:ext uri="{9D8B030D-6E8A-4147-A177-3AD203B41FA5}">
                      <a16:colId xmlns:a16="http://schemas.microsoft.com/office/drawing/2014/main" val="20000"/>
                    </a:ext>
                  </a:extLst>
                </a:gridCol>
                <a:gridCol w="3604901">
                  <a:extLst>
                    <a:ext uri="{9D8B030D-6E8A-4147-A177-3AD203B41FA5}">
                      <a16:colId xmlns:a16="http://schemas.microsoft.com/office/drawing/2014/main" val="20002"/>
                    </a:ext>
                  </a:extLst>
                </a:gridCol>
              </a:tblGrid>
              <a:tr h="180756">
                <a:tc>
                  <a:txBody>
                    <a:bodyPr/>
                    <a:lstStyle/>
                    <a:p>
                      <a:pPr algn="ctr"/>
                      <a:r>
                        <a:rPr kumimoji="1" lang="ja-JP" altLang="en-US" sz="1200" dirty="0">
                          <a:latin typeface="メイリオ" pitchFamily="50" charset="-128"/>
                          <a:ea typeface="メイリオ" pitchFamily="50" charset="-128"/>
                          <a:cs typeface="メイリオ" pitchFamily="50" charset="-128"/>
                        </a:rPr>
                        <a:t>機能</a:t>
                      </a:r>
                    </a:p>
                  </a:txBody>
                  <a:tcPr>
                    <a:solidFill>
                      <a:srgbClr val="00B0F0"/>
                    </a:solidFill>
                  </a:tcPr>
                </a:tc>
                <a:tc>
                  <a:txBody>
                    <a:bodyPr/>
                    <a:lstStyle/>
                    <a:p>
                      <a:pPr algn="ctr"/>
                      <a:r>
                        <a:rPr kumimoji="1" lang="ja-JP" altLang="en-US" sz="1200" dirty="0">
                          <a:latin typeface="メイリオ" pitchFamily="50" charset="-128"/>
                          <a:ea typeface="メイリオ" pitchFamily="50" charset="-128"/>
                          <a:cs typeface="メイリオ" pitchFamily="50" charset="-128"/>
                        </a:rPr>
                        <a:t>主な操作内容</a:t>
                      </a:r>
                    </a:p>
                  </a:txBody>
                  <a:tcPr>
                    <a:solidFill>
                      <a:srgbClr val="00B0F0"/>
                    </a:solidFill>
                  </a:tcPr>
                </a:tc>
                <a:extLst>
                  <a:ext uri="{0D108BD9-81ED-4DB2-BD59-A6C34878D82A}">
                    <a16:rowId xmlns:a16="http://schemas.microsoft.com/office/drawing/2014/main" val="10000"/>
                  </a:ext>
                </a:extLst>
              </a:tr>
              <a:tr h="380229">
                <a:tc>
                  <a:txBody>
                    <a:bodyPr/>
                    <a:lstStyle/>
                    <a:p>
                      <a:r>
                        <a:rPr kumimoji="1" lang="ja-JP" altLang="en-US" sz="1200" b="0" dirty="0">
                          <a:latin typeface="メイリオ" pitchFamily="50" charset="-128"/>
                          <a:ea typeface="メイリオ" pitchFamily="50" charset="-128"/>
                          <a:cs typeface="メイリオ" pitchFamily="50" charset="-128"/>
                        </a:rPr>
                        <a:t>メインメニュー</a:t>
                      </a:r>
                    </a:p>
                  </a:txBody>
                  <a:tcPr anchor="ctr">
                    <a:solidFill>
                      <a:schemeClr val="accent5">
                        <a:lumMod val="20000"/>
                        <a:lumOff val="80000"/>
                      </a:schemeClr>
                    </a:solidFill>
                  </a:tcPr>
                </a:tc>
                <a:tc>
                  <a:txBody>
                    <a:bodyPr/>
                    <a:lstStyle/>
                    <a:p>
                      <a:r>
                        <a:rPr kumimoji="1" lang="ja-JP" altLang="en-US" sz="1200" dirty="0">
                          <a:latin typeface="メイリオ" pitchFamily="50" charset="-128"/>
                          <a:ea typeface="メイリオ" pitchFamily="50" charset="-128"/>
                          <a:cs typeface="メイリオ" pitchFamily="50" charset="-128"/>
                        </a:rPr>
                        <a:t>・マイメニュー</a:t>
                      </a:r>
                      <a:endParaRPr kumimoji="1" lang="en-US" altLang="ja-JP" sz="1200" dirty="0">
                        <a:latin typeface="メイリオ" pitchFamily="50" charset="-128"/>
                        <a:ea typeface="メイリオ" pitchFamily="50" charset="-128"/>
                        <a:cs typeface="メイリオ" pitchFamily="50" charset="-128"/>
                      </a:endParaRPr>
                    </a:p>
                    <a:p>
                      <a:r>
                        <a:rPr kumimoji="1" lang="ja-JP" altLang="en-US" sz="1200" dirty="0">
                          <a:latin typeface="メイリオ" pitchFamily="50" charset="-128"/>
                          <a:ea typeface="メイリオ" pitchFamily="50" charset="-128"/>
                          <a:cs typeface="メイリオ" pitchFamily="50" charset="-128"/>
                        </a:rPr>
                        <a:t>・複数画面の起動</a:t>
                      </a:r>
                      <a:endParaRPr kumimoji="1" lang="en-US" altLang="ja-JP" sz="1200" dirty="0">
                        <a:latin typeface="メイリオ" pitchFamily="50" charset="-128"/>
                        <a:ea typeface="メイリオ" pitchFamily="50" charset="-128"/>
                        <a:cs typeface="メイリオ" pitchFamily="50" charset="-128"/>
                      </a:endParaRPr>
                    </a:p>
                  </a:txBody>
                  <a:tcPr anchor="ctr">
                    <a:solidFill>
                      <a:schemeClr val="accent5">
                        <a:lumMod val="20000"/>
                        <a:lumOff val="80000"/>
                      </a:schemeClr>
                    </a:solidFill>
                  </a:tcPr>
                </a:tc>
                <a:extLst>
                  <a:ext uri="{0D108BD9-81ED-4DB2-BD59-A6C34878D82A}">
                    <a16:rowId xmlns:a16="http://schemas.microsoft.com/office/drawing/2014/main" val="10001"/>
                  </a:ext>
                </a:extLst>
              </a:tr>
              <a:tr h="508395">
                <a:tc>
                  <a:txBody>
                    <a:bodyPr/>
                    <a:lstStyle/>
                    <a:p>
                      <a:r>
                        <a:rPr kumimoji="1" lang="ja-JP" altLang="en-US" sz="1200" b="0" dirty="0">
                          <a:latin typeface="メイリオ" pitchFamily="50" charset="-128"/>
                          <a:ea typeface="メイリオ" pitchFamily="50" charset="-128"/>
                          <a:cs typeface="メイリオ" pitchFamily="50" charset="-128"/>
                        </a:rPr>
                        <a:t>仕訳入力</a:t>
                      </a:r>
                      <a:endParaRPr kumimoji="1" lang="en-US" altLang="ja-JP" sz="1200" b="0" dirty="0">
                        <a:latin typeface="メイリオ" pitchFamily="50" charset="-128"/>
                        <a:ea typeface="メイリオ" pitchFamily="50" charset="-128"/>
                        <a:cs typeface="メイリオ" pitchFamily="50" charset="-128"/>
                      </a:endParaRPr>
                    </a:p>
                  </a:txBody>
                  <a:tcPr anchor="ctr">
                    <a:solidFill>
                      <a:schemeClr val="accent5">
                        <a:lumMod val="20000"/>
                        <a:lumOff val="80000"/>
                      </a:schemeClr>
                    </a:solidFill>
                  </a:tcPr>
                </a:tc>
                <a:tc>
                  <a:txBody>
                    <a:bodyPr/>
                    <a:lstStyle/>
                    <a:p>
                      <a:r>
                        <a:rPr kumimoji="1" lang="ja-JP" altLang="en-US" sz="1200" dirty="0">
                          <a:latin typeface="メイリオ" pitchFamily="50" charset="-128"/>
                          <a:ea typeface="メイリオ" pitchFamily="50" charset="-128"/>
                          <a:cs typeface="メイリオ" pitchFamily="50" charset="-128"/>
                        </a:rPr>
                        <a:t>・直接入力</a:t>
                      </a:r>
                      <a:endParaRPr kumimoji="1" lang="en-US" altLang="ja-JP" sz="1200" dirty="0">
                        <a:latin typeface="メイリオ" pitchFamily="50" charset="-128"/>
                        <a:ea typeface="メイリオ" pitchFamily="50" charset="-128"/>
                        <a:cs typeface="メイリオ" pitchFamily="50" charset="-128"/>
                      </a:endParaRPr>
                    </a:p>
                    <a:p>
                      <a:r>
                        <a:rPr kumimoji="1" lang="ja-JP" altLang="en-US" sz="1200" dirty="0">
                          <a:latin typeface="メイリオ" pitchFamily="50" charset="-128"/>
                          <a:ea typeface="メイリオ" pitchFamily="50" charset="-128"/>
                          <a:cs typeface="メイリオ" pitchFamily="50" charset="-128"/>
                        </a:rPr>
                        <a:t>・一覧入力</a:t>
                      </a:r>
                      <a:r>
                        <a:rPr kumimoji="1" lang="en-US" altLang="ja-JP" sz="1200" dirty="0">
                          <a:latin typeface="メイリオ" pitchFamily="50" charset="-128"/>
                          <a:ea typeface="メイリオ" pitchFamily="50" charset="-128"/>
                          <a:cs typeface="メイリオ" pitchFamily="50" charset="-128"/>
                        </a:rPr>
                        <a:t>(Excel</a:t>
                      </a:r>
                      <a:r>
                        <a:rPr kumimoji="1" lang="ja-JP" altLang="en-US" sz="1200" dirty="0">
                          <a:latin typeface="メイリオ" pitchFamily="50" charset="-128"/>
                          <a:ea typeface="メイリオ" pitchFamily="50" charset="-128"/>
                          <a:cs typeface="メイリオ" pitchFamily="50" charset="-128"/>
                        </a:rPr>
                        <a:t>からコピー＆ペースト登録</a:t>
                      </a:r>
                      <a:r>
                        <a:rPr kumimoji="1" lang="en-US" altLang="ja-JP" sz="1200" dirty="0">
                          <a:latin typeface="メイリオ" pitchFamily="50" charset="-128"/>
                          <a:ea typeface="メイリオ" pitchFamily="50" charset="-128"/>
                          <a:cs typeface="メイリオ" pitchFamily="50" charset="-128"/>
                        </a:rPr>
                        <a:t>)</a:t>
                      </a:r>
                    </a:p>
                    <a:p>
                      <a:r>
                        <a:rPr kumimoji="1" lang="ja-JP" altLang="en-US" sz="1200" dirty="0">
                          <a:latin typeface="メイリオ" pitchFamily="50" charset="-128"/>
                          <a:ea typeface="メイリオ" pitchFamily="50" charset="-128"/>
                          <a:cs typeface="メイリオ" pitchFamily="50" charset="-128"/>
                        </a:rPr>
                        <a:t>・パターン入力</a:t>
                      </a:r>
                      <a:endParaRPr kumimoji="1" lang="en-US" altLang="ja-JP" sz="1200" dirty="0">
                        <a:latin typeface="メイリオ" pitchFamily="50" charset="-128"/>
                        <a:ea typeface="メイリオ" pitchFamily="50" charset="-128"/>
                        <a:cs typeface="メイリオ" pitchFamily="50" charset="-128"/>
                      </a:endParaRPr>
                    </a:p>
                    <a:p>
                      <a:r>
                        <a:rPr kumimoji="1" lang="ja-JP" altLang="en-US" sz="1200" dirty="0">
                          <a:latin typeface="メイリオ" pitchFamily="50" charset="-128"/>
                          <a:ea typeface="メイリオ" pitchFamily="50" charset="-128"/>
                          <a:cs typeface="メイリオ" pitchFamily="50" charset="-128"/>
                        </a:rPr>
                        <a:t>・証憑添付</a:t>
                      </a:r>
                      <a:endParaRPr kumimoji="1" lang="en-US" altLang="ja-JP" sz="1200" dirty="0">
                        <a:latin typeface="メイリオ" pitchFamily="50" charset="-128"/>
                        <a:ea typeface="メイリオ" pitchFamily="50" charset="-128"/>
                        <a:cs typeface="メイリオ" pitchFamily="50" charset="-128"/>
                      </a:endParaRPr>
                    </a:p>
                    <a:p>
                      <a:r>
                        <a:rPr kumimoji="1" lang="ja-JP" altLang="en-US" sz="1200" dirty="0">
                          <a:latin typeface="メイリオ" pitchFamily="50" charset="-128"/>
                          <a:ea typeface="メイリオ" pitchFamily="50" charset="-128"/>
                          <a:cs typeface="メイリオ" pitchFamily="50" charset="-128"/>
                        </a:rPr>
                        <a:t>・フリーレイアウト（機能コード非表示）</a:t>
                      </a:r>
                      <a:endParaRPr kumimoji="1" lang="en-US" altLang="ja-JP" sz="1200" dirty="0">
                        <a:latin typeface="メイリオ" pitchFamily="50" charset="-128"/>
                        <a:ea typeface="メイリオ" pitchFamily="50" charset="-128"/>
                        <a:cs typeface="メイリオ" pitchFamily="50" charset="-128"/>
                      </a:endParaRPr>
                    </a:p>
                  </a:txBody>
                  <a:tcPr anchor="ctr">
                    <a:solidFill>
                      <a:schemeClr val="accent5">
                        <a:lumMod val="20000"/>
                        <a:lumOff val="80000"/>
                      </a:schemeClr>
                    </a:solidFill>
                  </a:tcPr>
                </a:tc>
                <a:extLst>
                  <a:ext uri="{0D108BD9-81ED-4DB2-BD59-A6C34878D82A}">
                    <a16:rowId xmlns:a16="http://schemas.microsoft.com/office/drawing/2014/main" val="10002"/>
                  </a:ext>
                </a:extLst>
              </a:tr>
              <a:tr h="488866">
                <a:tc>
                  <a:txBody>
                    <a:bodyPr/>
                    <a:lstStyle/>
                    <a:p>
                      <a:r>
                        <a:rPr kumimoji="1" lang="ja-JP" altLang="en-US" sz="1200" b="0" dirty="0">
                          <a:latin typeface="メイリオ" pitchFamily="50" charset="-128"/>
                          <a:ea typeface="メイリオ" pitchFamily="50" charset="-128"/>
                          <a:cs typeface="メイリオ" pitchFamily="50" charset="-128"/>
                        </a:rPr>
                        <a:t>ワークフロー承認</a:t>
                      </a:r>
                      <a:endParaRPr kumimoji="1" lang="en-US" altLang="ja-JP" sz="1200" b="0" dirty="0">
                        <a:latin typeface="メイリオ" pitchFamily="50" charset="-128"/>
                        <a:ea typeface="メイリオ" pitchFamily="50" charset="-128"/>
                        <a:cs typeface="メイリオ" pitchFamily="50" charset="-128"/>
                      </a:endParaRPr>
                    </a:p>
                  </a:txBody>
                  <a:tcPr anchor="ctr">
                    <a:solidFill>
                      <a:schemeClr val="accent5">
                        <a:lumMod val="20000"/>
                        <a:lumOff val="80000"/>
                      </a:schemeClr>
                    </a:solidFill>
                  </a:tcPr>
                </a:tc>
                <a:tc>
                  <a:txBody>
                    <a:bodyPr/>
                    <a:lstStyle/>
                    <a:p>
                      <a:r>
                        <a:rPr kumimoji="1" lang="ja-JP" altLang="en-US" sz="1200" dirty="0">
                          <a:latin typeface="メイリオ" pitchFamily="50" charset="-128"/>
                          <a:ea typeface="メイリオ" pitchFamily="50" charset="-128"/>
                          <a:cs typeface="メイリオ" pitchFamily="50" charset="-128"/>
                        </a:rPr>
                        <a:t>・項目順の変更</a:t>
                      </a:r>
                      <a:endParaRPr kumimoji="1" lang="en-US" altLang="ja-JP" sz="1200" dirty="0">
                        <a:latin typeface="メイリオ" pitchFamily="50" charset="-128"/>
                        <a:ea typeface="メイリオ" pitchFamily="50" charset="-128"/>
                        <a:cs typeface="メイリオ" pitchFamily="50" charset="-128"/>
                      </a:endParaRPr>
                    </a:p>
                    <a:p>
                      <a:r>
                        <a:rPr kumimoji="1" lang="ja-JP" altLang="en-US" sz="1200" dirty="0">
                          <a:latin typeface="メイリオ" pitchFamily="50" charset="-128"/>
                          <a:ea typeface="メイリオ" pitchFamily="50" charset="-128"/>
                          <a:cs typeface="メイリオ" pitchFamily="50" charset="-128"/>
                        </a:rPr>
                        <a:t>・ソート順変更</a:t>
                      </a:r>
                      <a:endParaRPr kumimoji="1" lang="en-US" altLang="ja-JP" sz="1200" dirty="0">
                        <a:latin typeface="メイリオ" pitchFamily="50" charset="-128"/>
                        <a:ea typeface="メイリオ" pitchFamily="50" charset="-128"/>
                        <a:cs typeface="メイリオ" pitchFamily="50" charset="-128"/>
                      </a:endParaRPr>
                    </a:p>
                    <a:p>
                      <a:r>
                        <a:rPr kumimoji="1" lang="ja-JP" altLang="en-US" sz="1200" dirty="0">
                          <a:latin typeface="メイリオ" pitchFamily="50" charset="-128"/>
                          <a:ea typeface="メイリオ" pitchFamily="50" charset="-128"/>
                          <a:cs typeface="メイリオ" pitchFamily="50" charset="-128"/>
                        </a:rPr>
                        <a:t>・伝票印刷</a:t>
                      </a:r>
                      <a:endParaRPr kumimoji="1" lang="en-US" altLang="ja-JP" sz="1200" dirty="0">
                        <a:latin typeface="メイリオ" pitchFamily="50" charset="-128"/>
                        <a:ea typeface="メイリオ" pitchFamily="50" charset="-128"/>
                        <a:cs typeface="メイリオ" pitchFamily="50" charset="-128"/>
                      </a:endParaRPr>
                    </a:p>
                    <a:p>
                      <a:r>
                        <a:rPr kumimoji="1" lang="ja-JP" altLang="en-US" sz="1200" dirty="0">
                          <a:latin typeface="メイリオ" pitchFamily="50" charset="-128"/>
                          <a:ea typeface="メイリオ" pitchFamily="50" charset="-128"/>
                          <a:cs typeface="メイリオ" pitchFamily="50" charset="-128"/>
                        </a:rPr>
                        <a:t>・承認操作</a:t>
                      </a:r>
                      <a:endParaRPr kumimoji="1" lang="en-US" altLang="ja-JP" sz="1200" dirty="0">
                        <a:latin typeface="メイリオ" pitchFamily="50" charset="-128"/>
                        <a:ea typeface="メイリオ" pitchFamily="50" charset="-128"/>
                        <a:cs typeface="メイリオ" pitchFamily="50" charset="-128"/>
                      </a:endParaRPr>
                    </a:p>
                  </a:txBody>
                  <a:tcPr anchor="ctr">
                    <a:solidFill>
                      <a:schemeClr val="accent5">
                        <a:lumMod val="20000"/>
                        <a:lumOff val="80000"/>
                      </a:schemeClr>
                    </a:solidFill>
                  </a:tcPr>
                </a:tc>
                <a:extLst>
                  <a:ext uri="{0D108BD9-81ED-4DB2-BD59-A6C34878D82A}">
                    <a16:rowId xmlns:a16="http://schemas.microsoft.com/office/drawing/2014/main" val="10003"/>
                  </a:ext>
                </a:extLst>
              </a:tr>
              <a:tr h="59750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rgbClr val="000000"/>
                          </a:solidFill>
                          <a:latin typeface="メイリオ" pitchFamily="50" charset="-128"/>
                          <a:ea typeface="メイリオ" pitchFamily="50" charset="-128"/>
                          <a:cs typeface="メイリオ" pitchFamily="50" charset="-128"/>
                        </a:rPr>
                        <a:t>仕訳伝票照会</a:t>
                      </a:r>
                      <a:endParaRPr kumimoji="1" lang="en-US" altLang="ja-JP" sz="1200" b="0" dirty="0">
                        <a:solidFill>
                          <a:srgbClr val="000000"/>
                        </a:solidFill>
                        <a:latin typeface="メイリオ" pitchFamily="50" charset="-128"/>
                        <a:ea typeface="メイリオ" pitchFamily="50" charset="-128"/>
                        <a:cs typeface="メイリオ" pitchFamily="50" charset="-128"/>
                      </a:endParaRPr>
                    </a:p>
                  </a:txBody>
                  <a:tcPr anchor="ctr">
                    <a:solidFill>
                      <a:schemeClr val="accent5">
                        <a:lumMod val="20000"/>
                        <a:lumOff val="80000"/>
                      </a:schemeClr>
                    </a:solidFill>
                  </a:tcPr>
                </a:tc>
                <a:tc>
                  <a:txBody>
                    <a:bodyPr/>
                    <a:lstStyle/>
                    <a:p>
                      <a:r>
                        <a:rPr kumimoji="1" lang="ja-JP" altLang="en-US" sz="1200" dirty="0">
                          <a:latin typeface="メイリオ" pitchFamily="50" charset="-128"/>
                          <a:ea typeface="メイリオ" pitchFamily="50" charset="-128"/>
                          <a:cs typeface="メイリオ" pitchFamily="50" charset="-128"/>
                        </a:rPr>
                        <a:t>・検索操作</a:t>
                      </a:r>
                      <a:endParaRPr kumimoji="1" lang="en-US" altLang="ja-JP" sz="1200" dirty="0">
                        <a:latin typeface="メイリオ" pitchFamily="50" charset="-128"/>
                        <a:ea typeface="メイリオ" pitchFamily="50" charset="-128"/>
                        <a:cs typeface="メイリオ" pitchFamily="50" charset="-128"/>
                      </a:endParaRPr>
                    </a:p>
                    <a:p>
                      <a:r>
                        <a:rPr kumimoji="1" lang="ja-JP" altLang="en-US" sz="1200" dirty="0">
                          <a:latin typeface="メイリオ" pitchFamily="50" charset="-128"/>
                          <a:ea typeface="メイリオ" pitchFamily="50" charset="-128"/>
                          <a:cs typeface="メイリオ" pitchFamily="50" charset="-128"/>
                        </a:rPr>
                        <a:t>・表示項目変更</a:t>
                      </a:r>
                      <a:endParaRPr kumimoji="1" lang="en-US" altLang="ja-JP" sz="1200" dirty="0">
                        <a:latin typeface="メイリオ" pitchFamily="50" charset="-128"/>
                        <a:ea typeface="メイリオ" pitchFamily="50" charset="-128"/>
                        <a:cs typeface="メイリオ" pitchFamily="50" charset="-128"/>
                      </a:endParaRPr>
                    </a:p>
                    <a:p>
                      <a:r>
                        <a:rPr kumimoji="1" lang="ja-JP" altLang="en-US" sz="1200" dirty="0">
                          <a:latin typeface="メイリオ" pitchFamily="50" charset="-128"/>
                          <a:ea typeface="メイリオ" pitchFamily="50" charset="-128"/>
                          <a:cs typeface="メイリオ" pitchFamily="50" charset="-128"/>
                        </a:rPr>
                        <a:t>・伝票グループ化</a:t>
                      </a:r>
                      <a:endParaRPr kumimoji="1" lang="en-US" altLang="ja-JP" sz="1200" dirty="0">
                        <a:latin typeface="メイリオ" pitchFamily="50" charset="-128"/>
                        <a:ea typeface="メイリオ" pitchFamily="50" charset="-128"/>
                        <a:cs typeface="メイリオ" pitchFamily="50" charset="-128"/>
                      </a:endParaRPr>
                    </a:p>
                    <a:p>
                      <a:r>
                        <a:rPr kumimoji="1" lang="ja-JP" altLang="en-US" sz="1200" dirty="0">
                          <a:latin typeface="メイリオ" pitchFamily="50" charset="-128"/>
                          <a:ea typeface="メイリオ" pitchFamily="50" charset="-128"/>
                          <a:cs typeface="メイリオ" pitchFamily="50" charset="-128"/>
                        </a:rPr>
                        <a:t>・ピボットレポート</a:t>
                      </a:r>
                      <a:endParaRPr kumimoji="1" lang="en-US" altLang="ja-JP" sz="1200" dirty="0">
                        <a:latin typeface="メイリオ" pitchFamily="50" charset="-128"/>
                        <a:ea typeface="メイリオ" pitchFamily="50" charset="-128"/>
                        <a:cs typeface="メイリオ" pitchFamily="50" charset="-128"/>
                      </a:endParaRPr>
                    </a:p>
                    <a:p>
                      <a:r>
                        <a:rPr kumimoji="1" lang="ja-JP" altLang="en-US" sz="1200" dirty="0">
                          <a:latin typeface="メイリオ" pitchFamily="50" charset="-128"/>
                          <a:ea typeface="メイリオ" pitchFamily="50" charset="-128"/>
                          <a:cs typeface="メイリオ" pitchFamily="50" charset="-128"/>
                        </a:rPr>
                        <a:t>・</a:t>
                      </a:r>
                      <a:r>
                        <a:rPr kumimoji="1" lang="en-US" altLang="ja-JP" sz="1200" dirty="0">
                          <a:latin typeface="メイリオ" pitchFamily="50" charset="-128"/>
                          <a:ea typeface="メイリオ" pitchFamily="50" charset="-128"/>
                          <a:cs typeface="メイリオ" pitchFamily="50" charset="-128"/>
                        </a:rPr>
                        <a:t>Excel</a:t>
                      </a:r>
                      <a:r>
                        <a:rPr kumimoji="1" lang="ja-JP" altLang="en-US" sz="1200" dirty="0">
                          <a:latin typeface="メイリオ" pitchFamily="50" charset="-128"/>
                          <a:ea typeface="メイリオ" pitchFamily="50" charset="-128"/>
                          <a:cs typeface="メイリオ" pitchFamily="50" charset="-128"/>
                        </a:rPr>
                        <a:t>出力（出力設定）</a:t>
                      </a:r>
                      <a:endParaRPr kumimoji="1" lang="en-US" altLang="ja-JP" sz="1200" dirty="0">
                        <a:latin typeface="メイリオ" pitchFamily="50" charset="-128"/>
                        <a:ea typeface="メイリオ" pitchFamily="50" charset="-128"/>
                        <a:cs typeface="メイリオ" pitchFamily="50" charset="-128"/>
                      </a:endParaRPr>
                    </a:p>
                    <a:p>
                      <a:r>
                        <a:rPr kumimoji="1" lang="ja-JP" altLang="en-US" sz="1200" dirty="0">
                          <a:latin typeface="メイリオ" pitchFamily="50" charset="-128"/>
                          <a:ea typeface="メイリオ" pitchFamily="50" charset="-128"/>
                          <a:cs typeface="メイリオ" pitchFamily="50" charset="-128"/>
                        </a:rPr>
                        <a:t>・</a:t>
                      </a:r>
                      <a:r>
                        <a:rPr kumimoji="1" lang="en-US" altLang="ja-JP" sz="1200" dirty="0" err="1">
                          <a:latin typeface="メイリオ" pitchFamily="50" charset="-128"/>
                          <a:ea typeface="メイリオ" pitchFamily="50" charset="-128"/>
                          <a:cs typeface="メイリオ" pitchFamily="50" charset="-128"/>
                        </a:rPr>
                        <a:t>ReportPlus</a:t>
                      </a:r>
                      <a:endParaRPr kumimoji="1" lang="en-US" altLang="ja-JP" sz="1200" dirty="0">
                        <a:latin typeface="メイリオ" pitchFamily="50" charset="-128"/>
                        <a:ea typeface="メイリオ" pitchFamily="50" charset="-128"/>
                        <a:cs typeface="メイリオ" pitchFamily="50" charset="-128"/>
                      </a:endParaRPr>
                    </a:p>
                  </a:txBody>
                  <a:tcPr anchor="ctr">
                    <a:solidFill>
                      <a:schemeClr val="accent5">
                        <a:lumMod val="20000"/>
                        <a:lumOff val="80000"/>
                      </a:schemeClr>
                    </a:solidFill>
                  </a:tcPr>
                </a:tc>
                <a:extLst>
                  <a:ext uri="{0D108BD9-81ED-4DB2-BD59-A6C34878D82A}">
                    <a16:rowId xmlns:a16="http://schemas.microsoft.com/office/drawing/2014/main" val="10004"/>
                  </a:ext>
                </a:extLst>
              </a:tr>
              <a:tr h="488866">
                <a:tc>
                  <a:txBody>
                    <a:bodyPr/>
                    <a:lstStyle/>
                    <a:p>
                      <a:r>
                        <a:rPr kumimoji="1" lang="ja-JP" altLang="en-US" sz="1200" dirty="0">
                          <a:latin typeface="メイリオ" pitchFamily="50" charset="-128"/>
                          <a:ea typeface="メイリオ" pitchFamily="50" charset="-128"/>
                          <a:cs typeface="メイリオ" pitchFamily="50" charset="-128"/>
                        </a:rPr>
                        <a:t>単一残高表</a:t>
                      </a:r>
                      <a:endParaRPr kumimoji="1" lang="en-US" altLang="ja-JP" sz="1200" dirty="0">
                        <a:latin typeface="メイリオ" pitchFamily="50" charset="-128"/>
                        <a:ea typeface="メイリオ" pitchFamily="50" charset="-128"/>
                        <a:cs typeface="メイリオ" pitchFamily="50" charset="-128"/>
                      </a:endParaRPr>
                    </a:p>
                    <a:p>
                      <a:r>
                        <a:rPr kumimoji="1" lang="ja-JP" altLang="en-US" sz="1200" dirty="0">
                          <a:latin typeface="メイリオ" pitchFamily="50" charset="-128"/>
                          <a:ea typeface="メイリオ" pitchFamily="50" charset="-128"/>
                          <a:cs typeface="メイリオ" pitchFamily="50" charset="-128"/>
                        </a:rPr>
                        <a:t>・合計残高試算表</a:t>
                      </a:r>
                      <a:endParaRPr kumimoji="1" lang="en-US" altLang="ja-JP" sz="1200" dirty="0">
                        <a:latin typeface="メイリオ" pitchFamily="50" charset="-128"/>
                        <a:ea typeface="メイリオ" pitchFamily="50" charset="-128"/>
                        <a:cs typeface="メイリオ" pitchFamily="50" charset="-128"/>
                      </a:endParaRPr>
                    </a:p>
                    <a:p>
                      <a:r>
                        <a:rPr kumimoji="1" lang="ja-JP" altLang="en-US" sz="1200" dirty="0">
                          <a:latin typeface="メイリオ" pitchFamily="50" charset="-128"/>
                          <a:ea typeface="メイリオ" pitchFamily="50" charset="-128"/>
                          <a:cs typeface="メイリオ" pitchFamily="50" charset="-128"/>
                        </a:rPr>
                        <a:t>・総勘定元帳</a:t>
                      </a:r>
                    </a:p>
                  </a:txBody>
                  <a:tcPr anchor="ctr">
                    <a:solidFill>
                      <a:schemeClr val="accent5">
                        <a:lumMod val="20000"/>
                        <a:lumOff val="80000"/>
                      </a:schemeClr>
                    </a:solidFill>
                  </a:tcPr>
                </a:tc>
                <a:tc>
                  <a:txBody>
                    <a:bodyPr/>
                    <a:lstStyle/>
                    <a:p>
                      <a:r>
                        <a:rPr kumimoji="1" lang="ja-JP" altLang="en-US" sz="1200" dirty="0">
                          <a:latin typeface="メイリオ" pitchFamily="50" charset="-128"/>
                          <a:ea typeface="メイリオ" pitchFamily="50" charset="-128"/>
                          <a:cs typeface="メイリオ" pitchFamily="50" charset="-128"/>
                        </a:rPr>
                        <a:t>・フィルタ機能</a:t>
                      </a:r>
                      <a:endParaRPr kumimoji="1" lang="en-US" altLang="ja-JP" sz="1200" dirty="0">
                        <a:latin typeface="メイリオ" pitchFamily="50" charset="-128"/>
                        <a:ea typeface="メイリオ" pitchFamily="50" charset="-128"/>
                        <a:cs typeface="メイリオ" pitchFamily="50" charset="-128"/>
                      </a:endParaRPr>
                    </a:p>
                    <a:p>
                      <a:r>
                        <a:rPr kumimoji="1" lang="ja-JP" altLang="en-US" sz="1200" dirty="0">
                          <a:latin typeface="メイリオ" pitchFamily="50" charset="-128"/>
                          <a:ea typeface="メイリオ" pitchFamily="50" charset="-128"/>
                          <a:cs typeface="メイリオ" pitchFamily="50" charset="-128"/>
                        </a:rPr>
                        <a:t>・</a:t>
                      </a:r>
                      <a:r>
                        <a:rPr kumimoji="1" lang="en-US" altLang="ja-JP" sz="1200" dirty="0">
                          <a:latin typeface="メイリオ" pitchFamily="50" charset="-128"/>
                          <a:ea typeface="メイリオ" pitchFamily="50" charset="-128"/>
                          <a:cs typeface="メイリオ" pitchFamily="50" charset="-128"/>
                        </a:rPr>
                        <a:t>Window</a:t>
                      </a:r>
                      <a:r>
                        <a:rPr kumimoji="1" lang="ja-JP" altLang="en-US" sz="1200" dirty="0">
                          <a:latin typeface="メイリオ" pitchFamily="50" charset="-128"/>
                          <a:ea typeface="メイリオ" pitchFamily="50" charset="-128"/>
                          <a:cs typeface="メイリオ" pitchFamily="50" charset="-128"/>
                        </a:rPr>
                        <a:t>枠を固定する機能</a:t>
                      </a:r>
                      <a:endParaRPr kumimoji="1" lang="en-US" altLang="ja-JP" sz="1200" dirty="0">
                        <a:latin typeface="メイリオ" pitchFamily="50" charset="-128"/>
                        <a:ea typeface="メイリオ" pitchFamily="50" charset="-128"/>
                        <a:cs typeface="メイリオ" pitchFamily="50" charset="-128"/>
                      </a:endParaRPr>
                    </a:p>
                    <a:p>
                      <a:r>
                        <a:rPr kumimoji="1" lang="ja-JP" altLang="en-US" sz="1200" dirty="0">
                          <a:latin typeface="メイリオ" pitchFamily="50" charset="-128"/>
                          <a:ea typeface="メイリオ" pitchFamily="50" charset="-128"/>
                          <a:cs typeface="メイリオ" pitchFamily="50" charset="-128"/>
                        </a:rPr>
                        <a:t>・</a:t>
                      </a:r>
                      <a:r>
                        <a:rPr kumimoji="1" lang="en-US" altLang="ja-JP" sz="1200" dirty="0">
                          <a:latin typeface="メイリオ" pitchFamily="50" charset="-128"/>
                          <a:ea typeface="メイリオ" pitchFamily="50" charset="-128"/>
                          <a:cs typeface="メイリオ" pitchFamily="50" charset="-128"/>
                        </a:rPr>
                        <a:t>PDF</a:t>
                      </a:r>
                      <a:r>
                        <a:rPr kumimoji="1" lang="ja-JP" altLang="en-US" sz="1200" dirty="0">
                          <a:latin typeface="メイリオ" pitchFamily="50" charset="-128"/>
                          <a:ea typeface="メイリオ" pitchFamily="50" charset="-128"/>
                          <a:cs typeface="メイリオ" pitchFamily="50" charset="-128"/>
                        </a:rPr>
                        <a:t>出力</a:t>
                      </a:r>
                      <a:endParaRPr kumimoji="1" lang="en-US" altLang="ja-JP" sz="1200" dirty="0">
                        <a:latin typeface="メイリオ" pitchFamily="50" charset="-128"/>
                        <a:ea typeface="メイリオ" pitchFamily="50" charset="-128"/>
                        <a:cs typeface="メイリオ" pitchFamily="50" charset="-128"/>
                      </a:endParaRPr>
                    </a:p>
                    <a:p>
                      <a:r>
                        <a:rPr kumimoji="1" lang="ja-JP" altLang="en-US" sz="1200" dirty="0">
                          <a:latin typeface="メイリオ" pitchFamily="50" charset="-128"/>
                          <a:ea typeface="メイリオ" pitchFamily="50" charset="-128"/>
                          <a:cs typeface="メイリオ" pitchFamily="50" charset="-128"/>
                        </a:rPr>
                        <a:t>・</a:t>
                      </a:r>
                      <a:r>
                        <a:rPr kumimoji="1" lang="en-US" altLang="ja-JP" sz="1200" dirty="0">
                          <a:latin typeface="メイリオ" pitchFamily="50" charset="-128"/>
                          <a:ea typeface="メイリオ" pitchFamily="50" charset="-128"/>
                          <a:cs typeface="メイリオ" pitchFamily="50" charset="-128"/>
                        </a:rPr>
                        <a:t>Excel</a:t>
                      </a:r>
                      <a:r>
                        <a:rPr kumimoji="1" lang="ja-JP" altLang="en-US" sz="1200" dirty="0">
                          <a:latin typeface="メイリオ" pitchFamily="50" charset="-128"/>
                          <a:ea typeface="メイリオ" pitchFamily="50" charset="-128"/>
                          <a:cs typeface="メイリオ" pitchFamily="50" charset="-128"/>
                        </a:rPr>
                        <a:t>出力</a:t>
                      </a:r>
                    </a:p>
                  </a:txBody>
                  <a:tcPr anchor="ctr">
                    <a:solidFill>
                      <a:schemeClr val="accent5">
                        <a:lumMod val="20000"/>
                        <a:lumOff val="80000"/>
                      </a:schemeClr>
                    </a:solidFill>
                  </a:tcPr>
                </a:tc>
                <a:extLst>
                  <a:ext uri="{0D108BD9-81ED-4DB2-BD59-A6C34878D82A}">
                    <a16:rowId xmlns:a16="http://schemas.microsoft.com/office/drawing/2014/main" val="10005"/>
                  </a:ext>
                </a:extLst>
              </a:tr>
              <a:tr h="411010">
                <a:tc>
                  <a:txBody>
                    <a:bodyPr/>
                    <a:lstStyle/>
                    <a:p>
                      <a:r>
                        <a:rPr kumimoji="1" lang="en-US" altLang="ja-JP" sz="1200" dirty="0">
                          <a:latin typeface="メイリオ" pitchFamily="50" charset="-128"/>
                          <a:ea typeface="メイリオ" pitchFamily="50" charset="-128"/>
                          <a:cs typeface="メイリオ" pitchFamily="50" charset="-128"/>
                        </a:rPr>
                        <a:t>Excel</a:t>
                      </a:r>
                      <a:r>
                        <a:rPr kumimoji="1" lang="ja-JP" altLang="en-US" sz="1200" dirty="0">
                          <a:latin typeface="メイリオ" pitchFamily="50" charset="-128"/>
                          <a:ea typeface="メイリオ" pitchFamily="50" charset="-128"/>
                          <a:cs typeface="メイリオ" pitchFamily="50" charset="-128"/>
                        </a:rPr>
                        <a:t>差込</a:t>
                      </a:r>
                      <a:endParaRPr kumimoji="1" lang="en-US" altLang="ja-JP" sz="1200" dirty="0">
                        <a:latin typeface="メイリオ" pitchFamily="50" charset="-128"/>
                        <a:ea typeface="メイリオ" pitchFamily="50" charset="-128"/>
                        <a:cs typeface="メイリオ" pitchFamily="50" charset="-128"/>
                      </a:endParaRPr>
                    </a:p>
                    <a:p>
                      <a:r>
                        <a:rPr kumimoji="1" lang="ja-JP" altLang="en-US" sz="1200" dirty="0">
                          <a:latin typeface="メイリオ" pitchFamily="50" charset="-128"/>
                          <a:ea typeface="メイリオ" pitchFamily="50" charset="-128"/>
                          <a:cs typeface="メイリオ" pitchFamily="50" charset="-128"/>
                        </a:rPr>
                        <a:t>・領収書フォームへの差込</a:t>
                      </a:r>
                    </a:p>
                  </a:txBody>
                  <a:tcPr anchor="ctr">
                    <a:solidFill>
                      <a:schemeClr val="accent5">
                        <a:lumMod val="20000"/>
                        <a:lumOff val="80000"/>
                      </a:schemeClr>
                    </a:solidFill>
                  </a:tcPr>
                </a:tc>
                <a:tc>
                  <a:txBody>
                    <a:bodyPr/>
                    <a:lstStyle/>
                    <a:p>
                      <a:r>
                        <a:rPr kumimoji="1" lang="ja-JP" altLang="en-US" sz="1200" dirty="0">
                          <a:latin typeface="メイリオ" pitchFamily="50" charset="-128"/>
                          <a:ea typeface="メイリオ" pitchFamily="50" charset="-128"/>
                          <a:cs typeface="メイリオ" pitchFamily="50" charset="-128"/>
                        </a:rPr>
                        <a:t>・フォーム説明</a:t>
                      </a:r>
                      <a:endParaRPr kumimoji="1" lang="en-US" altLang="ja-JP" sz="1200" dirty="0">
                        <a:latin typeface="メイリオ" pitchFamily="50" charset="-128"/>
                        <a:ea typeface="メイリオ" pitchFamily="50" charset="-128"/>
                        <a:cs typeface="メイリオ" pitchFamily="50" charset="-128"/>
                      </a:endParaRPr>
                    </a:p>
                    <a:p>
                      <a:r>
                        <a:rPr kumimoji="1" lang="ja-JP" altLang="en-US" sz="1200" dirty="0">
                          <a:latin typeface="メイリオ" pitchFamily="50" charset="-128"/>
                          <a:ea typeface="メイリオ" pitchFamily="50" charset="-128"/>
                          <a:cs typeface="メイリオ" pitchFamily="50" charset="-128"/>
                        </a:rPr>
                        <a:t>・差込操作</a:t>
                      </a:r>
                    </a:p>
                  </a:txBody>
                  <a:tcPr anchor="ctr">
                    <a:solidFill>
                      <a:schemeClr val="accent5">
                        <a:lumMod val="20000"/>
                        <a:lumOff val="80000"/>
                      </a:schemeClr>
                    </a:solidFill>
                  </a:tcPr>
                </a:tc>
                <a:extLst>
                  <a:ext uri="{0D108BD9-81ED-4DB2-BD59-A6C34878D82A}">
                    <a16:rowId xmlns:a16="http://schemas.microsoft.com/office/drawing/2014/main" val="3408394092"/>
                  </a:ext>
                </a:extLst>
              </a:tr>
            </a:tbl>
          </a:graphicData>
        </a:graphic>
      </p:graphicFrame>
      <p:pic>
        <p:nvPicPr>
          <p:cNvPr id="4" name="図 3"/>
          <p:cNvPicPr>
            <a:picLocks noChangeAspect="1"/>
          </p:cNvPicPr>
          <p:nvPr/>
        </p:nvPicPr>
        <p:blipFill>
          <a:blip r:embed="rId4"/>
          <a:stretch>
            <a:fillRect/>
          </a:stretch>
        </p:blipFill>
        <p:spPr>
          <a:xfrm>
            <a:off x="2982056" y="7661493"/>
            <a:ext cx="3312368" cy="704952"/>
          </a:xfrm>
          <a:prstGeom prst="rect">
            <a:avLst/>
          </a:prstGeom>
          <a:ln>
            <a:solidFill>
              <a:schemeClr val="bg1">
                <a:lumMod val="75000"/>
              </a:schemeClr>
            </a:solidFill>
          </a:ln>
        </p:spPr>
      </p:pic>
      <p:sp>
        <p:nvSpPr>
          <p:cNvPr id="12" name="テキスト ボックス 11"/>
          <p:cNvSpPr txBox="1"/>
          <p:nvPr/>
        </p:nvSpPr>
        <p:spPr>
          <a:xfrm>
            <a:off x="620688" y="8470160"/>
            <a:ext cx="2016224" cy="276999"/>
          </a:xfrm>
          <a:prstGeom prst="rect">
            <a:avLst/>
          </a:prstGeom>
          <a:noFill/>
        </p:spPr>
        <p:txBody>
          <a:bodyPr wrap="square" rtlCol="0">
            <a:spAutoFit/>
          </a:bodyPr>
          <a:lstStyle/>
          <a:p>
            <a:r>
              <a:rPr lang="ja-JP" altLang="en-US" sz="1200" dirty="0">
                <a:solidFill>
                  <a:srgbClr val="00B0F0"/>
                </a:solidFill>
                <a:latin typeface="メイリオ" panose="020B0604030504040204" pitchFamily="50" charset="-128"/>
                <a:ea typeface="メイリオ" panose="020B0604030504040204" pitchFamily="50" charset="-128"/>
              </a:rPr>
              <a:t>メニュー上の歯車マーク</a:t>
            </a:r>
            <a:endParaRPr kumimoji="1" lang="ja-JP" altLang="en-US" sz="1200" dirty="0">
              <a:solidFill>
                <a:srgbClr val="00B0F0"/>
              </a:solidFill>
              <a:latin typeface="メイリオ" panose="020B0604030504040204" pitchFamily="50" charset="-128"/>
              <a:ea typeface="メイリオ" panose="020B0604030504040204" pitchFamily="50" charset="-128"/>
            </a:endParaRPr>
          </a:p>
        </p:txBody>
      </p:sp>
      <p:sp>
        <p:nvSpPr>
          <p:cNvPr id="13" name="テキスト ボックス 12"/>
          <p:cNvSpPr txBox="1"/>
          <p:nvPr/>
        </p:nvSpPr>
        <p:spPr>
          <a:xfrm>
            <a:off x="404664" y="7318032"/>
            <a:ext cx="1512168" cy="276999"/>
          </a:xfrm>
          <a:prstGeom prst="rect">
            <a:avLst/>
          </a:prstGeom>
          <a:solidFill>
            <a:srgbClr val="00B0F0"/>
          </a:solidFill>
        </p:spPr>
        <p:txBody>
          <a:bodyPr wrap="square" rtlCol="0">
            <a:spAutoFit/>
          </a:bodyPr>
          <a:lstStyle/>
          <a:p>
            <a:r>
              <a:rPr kumimoji="1" lang="ja-JP" altLang="en-US" sz="1200" dirty="0">
                <a:solidFill>
                  <a:schemeClr val="bg1"/>
                </a:solidFill>
                <a:latin typeface="メイリオ" panose="020B0604030504040204" pitchFamily="50" charset="-128"/>
                <a:ea typeface="メイリオ" panose="020B0604030504040204" pitchFamily="50" charset="-128"/>
              </a:rPr>
              <a:t>カラーの変更方法</a:t>
            </a:r>
          </a:p>
        </p:txBody>
      </p:sp>
      <p:sp>
        <p:nvSpPr>
          <p:cNvPr id="14" name="テキスト ボックス 13"/>
          <p:cNvSpPr txBox="1"/>
          <p:nvPr/>
        </p:nvSpPr>
        <p:spPr>
          <a:xfrm>
            <a:off x="3212976" y="8470160"/>
            <a:ext cx="3096344" cy="276999"/>
          </a:xfrm>
          <a:prstGeom prst="rect">
            <a:avLst/>
          </a:prstGeom>
          <a:noFill/>
        </p:spPr>
        <p:txBody>
          <a:bodyPr wrap="square" rtlCol="0">
            <a:spAutoFit/>
          </a:bodyPr>
          <a:lstStyle/>
          <a:p>
            <a:r>
              <a:rPr lang="ja-JP" altLang="en-US" sz="1200" dirty="0">
                <a:solidFill>
                  <a:srgbClr val="00B0F0"/>
                </a:solidFill>
                <a:latin typeface="メイリオ" panose="020B0604030504040204" pitchFamily="50" charset="-128"/>
                <a:ea typeface="メイリオ" panose="020B0604030504040204" pitchFamily="50" charset="-128"/>
              </a:rPr>
              <a:t>オプション設定のテーマから、色の変更</a:t>
            </a:r>
            <a:endParaRPr kumimoji="1" lang="ja-JP" altLang="en-US" sz="1200" dirty="0">
              <a:solidFill>
                <a:srgbClr val="00B0F0"/>
              </a:solidFill>
              <a:latin typeface="メイリオ" panose="020B0604030504040204" pitchFamily="50" charset="-128"/>
              <a:ea typeface="メイリオ" panose="020B0604030504040204" pitchFamily="50" charset="-128"/>
            </a:endParaRPr>
          </a:p>
        </p:txBody>
      </p:sp>
      <p:sp>
        <p:nvSpPr>
          <p:cNvPr id="7" name="右矢印 6"/>
          <p:cNvSpPr/>
          <p:nvPr/>
        </p:nvSpPr>
        <p:spPr>
          <a:xfrm>
            <a:off x="2495237" y="7970861"/>
            <a:ext cx="270794" cy="268608"/>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D97E4721-401E-DAB3-57C0-5B4CFCEB430D}"/>
              </a:ext>
            </a:extLst>
          </p:cNvPr>
          <p:cNvSpPr/>
          <p:nvPr/>
        </p:nvSpPr>
        <p:spPr>
          <a:xfrm>
            <a:off x="1250758" y="8109844"/>
            <a:ext cx="522058" cy="169427"/>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a:extLst>
              <a:ext uri="{FF2B5EF4-FFF2-40B4-BE49-F238E27FC236}">
                <a16:creationId xmlns:a16="http://schemas.microsoft.com/office/drawing/2014/main" id="{8518188D-CB6F-9C1D-714A-15BD1FFDE6D3}"/>
              </a:ext>
            </a:extLst>
          </p:cNvPr>
          <p:cNvPicPr>
            <a:picLocks/>
          </p:cNvPicPr>
          <p:nvPr/>
        </p:nvPicPr>
        <p:blipFill>
          <a:blip r:embed="rId5"/>
          <a:stretch>
            <a:fillRect/>
          </a:stretch>
        </p:blipFill>
        <p:spPr>
          <a:xfrm>
            <a:off x="1005945" y="7697339"/>
            <a:ext cx="1105033" cy="88581"/>
          </a:xfrm>
          <a:prstGeom prst="rect">
            <a:avLst/>
          </a:prstGeom>
        </p:spPr>
      </p:pic>
      <p:sp>
        <p:nvSpPr>
          <p:cNvPr id="10" name="正方形/長方形 9"/>
          <p:cNvSpPr/>
          <p:nvPr/>
        </p:nvSpPr>
        <p:spPr>
          <a:xfrm>
            <a:off x="1160748" y="7764747"/>
            <a:ext cx="180020" cy="169427"/>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図 29">
            <a:extLst>
              <a:ext uri="{FF2B5EF4-FFF2-40B4-BE49-F238E27FC236}">
                <a16:creationId xmlns:a16="http://schemas.microsoft.com/office/drawing/2014/main" id="{F85CEDF9-2F8C-1559-55D6-5B5528CAD042}"/>
              </a:ext>
            </a:extLst>
          </p:cNvPr>
          <p:cNvPicPr>
            <a:picLocks noChangeAspect="1"/>
          </p:cNvPicPr>
          <p:nvPr/>
        </p:nvPicPr>
        <p:blipFill>
          <a:blip r:embed="rId3"/>
          <a:stretch>
            <a:fillRect/>
          </a:stretch>
        </p:blipFill>
        <p:spPr>
          <a:xfrm>
            <a:off x="3784066" y="1525246"/>
            <a:ext cx="2807363" cy="1744059"/>
          </a:xfrm>
          <a:prstGeom prst="rect">
            <a:avLst/>
          </a:prstGeom>
          <a:ln>
            <a:solidFill>
              <a:schemeClr val="bg1">
                <a:lumMod val="65000"/>
              </a:schemeClr>
            </a:solidFill>
          </a:ln>
        </p:spPr>
      </p:pic>
      <p:pic>
        <p:nvPicPr>
          <p:cNvPr id="17" name="図 16">
            <a:extLst>
              <a:ext uri="{FF2B5EF4-FFF2-40B4-BE49-F238E27FC236}">
                <a16:creationId xmlns:a16="http://schemas.microsoft.com/office/drawing/2014/main" id="{0FCEAE63-0BCD-AFD9-45AF-78AFF4234099}"/>
              </a:ext>
            </a:extLst>
          </p:cNvPr>
          <p:cNvPicPr>
            <a:picLocks noChangeAspect="1"/>
          </p:cNvPicPr>
          <p:nvPr/>
        </p:nvPicPr>
        <p:blipFill>
          <a:blip r:embed="rId4"/>
          <a:stretch>
            <a:fillRect/>
          </a:stretch>
        </p:blipFill>
        <p:spPr>
          <a:xfrm>
            <a:off x="188640" y="1523033"/>
            <a:ext cx="3529003" cy="1896839"/>
          </a:xfrm>
          <a:prstGeom prst="rect">
            <a:avLst/>
          </a:prstGeom>
          <a:ln>
            <a:solidFill>
              <a:schemeClr val="bg1">
                <a:lumMod val="65000"/>
              </a:schemeClr>
            </a:solidFill>
          </a:ln>
        </p:spPr>
      </p:pic>
      <p:sp>
        <p:nvSpPr>
          <p:cNvPr id="2" name="スライド番号プレースホルダ 1"/>
          <p:cNvSpPr>
            <a:spLocks noGrp="1"/>
          </p:cNvSpPr>
          <p:nvPr>
            <p:ph type="sldNum" sz="quarter" idx="12"/>
          </p:nvPr>
        </p:nvSpPr>
        <p:spPr/>
        <p:txBody>
          <a:bodyPr/>
          <a:lstStyle/>
          <a:p>
            <a:fld id="{6B65D81E-1C54-4341-B02B-FCAEC532A474}" type="slidenum">
              <a:rPr kumimoji="1" lang="ja-JP" altLang="en-US" smtClean="0"/>
              <a:pPr/>
              <a:t>3</a:t>
            </a:fld>
            <a:endParaRPr kumimoji="1" lang="ja-JP" altLang="en-US" dirty="0"/>
          </a:p>
        </p:txBody>
      </p:sp>
      <p:sp>
        <p:nvSpPr>
          <p:cNvPr id="10" name="正方形/長方形 9"/>
          <p:cNvSpPr/>
          <p:nvPr/>
        </p:nvSpPr>
        <p:spPr>
          <a:xfrm>
            <a:off x="116632" y="611560"/>
            <a:ext cx="6624736" cy="3600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a:latin typeface="メイリオ" pitchFamily="50" charset="-128"/>
                <a:ea typeface="メイリオ" pitchFamily="50" charset="-128"/>
                <a:cs typeface="メイリオ" pitchFamily="50" charset="-128"/>
              </a:rPr>
              <a:t>メインメニュー　</a:t>
            </a:r>
            <a:endParaRPr kumimoji="1" lang="ja-JP" altLang="en-US" sz="1600" b="1" dirty="0">
              <a:latin typeface="メイリオ" pitchFamily="50" charset="-128"/>
              <a:ea typeface="メイリオ" pitchFamily="50" charset="-128"/>
              <a:cs typeface="メイリオ" pitchFamily="50" charset="-128"/>
            </a:endParaRPr>
          </a:p>
        </p:txBody>
      </p:sp>
      <p:sp>
        <p:nvSpPr>
          <p:cNvPr id="14" name="テキスト ボックス 13"/>
          <p:cNvSpPr txBox="1"/>
          <p:nvPr/>
        </p:nvSpPr>
        <p:spPr>
          <a:xfrm>
            <a:off x="188640" y="4393719"/>
            <a:ext cx="6552728" cy="2739211"/>
          </a:xfrm>
          <a:prstGeom prst="rect">
            <a:avLst/>
          </a:prstGeom>
          <a:noFill/>
        </p:spPr>
        <p:txBody>
          <a:bodyPr wrap="square" rtlCol="0">
            <a:spAutoFit/>
          </a:bodyPr>
          <a:lstStyle/>
          <a:p>
            <a:r>
              <a:rPr lang="en-US" altLang="ja-JP" sz="1200" dirty="0">
                <a:latin typeface="メイリオ" pitchFamily="50" charset="-128"/>
                <a:ea typeface="メイリオ" pitchFamily="50" charset="-128"/>
                <a:cs typeface="メイリオ" pitchFamily="50" charset="-128"/>
              </a:rPr>
              <a:t>1.</a:t>
            </a:r>
            <a:r>
              <a:rPr lang="ja-JP" altLang="en-US" sz="1200" dirty="0">
                <a:latin typeface="メイリオ" pitchFamily="50" charset="-128"/>
                <a:ea typeface="メイリオ" pitchFamily="50" charset="-128"/>
                <a:cs typeface="メイリオ" pitchFamily="50" charset="-128"/>
              </a:rPr>
              <a:t>ログイン後、利用が許可されたメニューの一覧が表示されます</a:t>
            </a:r>
            <a:endParaRPr lang="en-US" altLang="ja-JP" sz="1200" dirty="0">
              <a:latin typeface="メイリオ" pitchFamily="50" charset="-128"/>
              <a:ea typeface="メイリオ" pitchFamily="50" charset="-128"/>
              <a:cs typeface="メイリオ" pitchFamily="50" charset="-128"/>
            </a:endParaRPr>
          </a:p>
          <a:p>
            <a:r>
              <a:rPr kumimoji="1" lang="ja-JP" altLang="en-US" sz="1400" dirty="0">
                <a:latin typeface="メイリオ" pitchFamily="50" charset="-128"/>
                <a:ea typeface="メイリオ" pitchFamily="50" charset="-128"/>
                <a:cs typeface="メイリオ" pitchFamily="50" charset="-128"/>
              </a:rPr>
              <a:t>　　</a:t>
            </a:r>
            <a:r>
              <a:rPr kumimoji="1" lang="ja-JP" altLang="en-US" sz="1000" dirty="0">
                <a:solidFill>
                  <a:srgbClr val="00B0F0"/>
                </a:solidFill>
                <a:latin typeface="メイリオ" pitchFamily="50" charset="-128"/>
                <a:ea typeface="メイリオ" pitchFamily="50" charset="-128"/>
                <a:cs typeface="メイリオ" pitchFamily="50" charset="-128"/>
              </a:rPr>
              <a:t>★</a:t>
            </a:r>
            <a:r>
              <a:rPr lang="ja-JP" altLang="en-US" sz="1000" dirty="0">
                <a:solidFill>
                  <a:srgbClr val="00B0F0"/>
                </a:solidFill>
                <a:latin typeface="メイリオ" pitchFamily="50" charset="-128"/>
                <a:ea typeface="メイリオ" pitchFamily="50" charset="-128"/>
                <a:cs typeface="メイリオ" pitchFamily="50" charset="-128"/>
              </a:rPr>
              <a:t>操作･･･左のメニュー一覧を開いて、</a:t>
            </a:r>
            <a:r>
              <a:rPr lang="en-US" altLang="ja-JP" sz="1000" dirty="0">
                <a:solidFill>
                  <a:srgbClr val="00B0F0"/>
                </a:solidFill>
                <a:latin typeface="メイリオ" pitchFamily="50" charset="-128"/>
                <a:ea typeface="メイリオ" pitchFamily="50" charset="-128"/>
                <a:cs typeface="メイリオ" pitchFamily="50" charset="-128"/>
              </a:rPr>
              <a:t>GL</a:t>
            </a:r>
            <a:r>
              <a:rPr lang="ja-JP" altLang="en-US" sz="1000" dirty="0" err="1">
                <a:solidFill>
                  <a:srgbClr val="00B0F0"/>
                </a:solidFill>
                <a:latin typeface="メイリオ" pitchFamily="50" charset="-128"/>
                <a:ea typeface="メイリオ" pitchFamily="50" charset="-128"/>
                <a:cs typeface="メイリオ" pitchFamily="50" charset="-128"/>
              </a:rPr>
              <a:t>、</a:t>
            </a:r>
            <a:r>
              <a:rPr lang="en-US" altLang="ja-JP" sz="1000" dirty="0">
                <a:solidFill>
                  <a:srgbClr val="00B0F0"/>
                </a:solidFill>
                <a:latin typeface="メイリオ" pitchFamily="50" charset="-128"/>
                <a:ea typeface="メイリオ" pitchFamily="50" charset="-128"/>
                <a:cs typeface="メイリオ" pitchFamily="50" charset="-128"/>
              </a:rPr>
              <a:t>AP</a:t>
            </a:r>
            <a:r>
              <a:rPr lang="ja-JP" altLang="en-US" sz="1000" dirty="0" err="1">
                <a:solidFill>
                  <a:srgbClr val="00B0F0"/>
                </a:solidFill>
                <a:latin typeface="メイリオ" pitchFamily="50" charset="-128"/>
                <a:ea typeface="メイリオ" pitchFamily="50" charset="-128"/>
                <a:cs typeface="メイリオ" pitchFamily="50" charset="-128"/>
              </a:rPr>
              <a:t>、</a:t>
            </a:r>
            <a:r>
              <a:rPr lang="en-US" altLang="ja-JP" sz="1000" dirty="0">
                <a:solidFill>
                  <a:srgbClr val="00B0F0"/>
                </a:solidFill>
                <a:latin typeface="メイリオ" pitchFamily="50" charset="-128"/>
                <a:ea typeface="メイリオ" pitchFamily="50" charset="-128"/>
                <a:cs typeface="メイリオ" pitchFamily="50" charset="-128"/>
              </a:rPr>
              <a:t>AR</a:t>
            </a:r>
            <a:r>
              <a:rPr lang="ja-JP" altLang="en-US" sz="1000" dirty="0" err="1">
                <a:solidFill>
                  <a:srgbClr val="00B0F0"/>
                </a:solidFill>
                <a:latin typeface="メイリオ" pitchFamily="50" charset="-128"/>
                <a:ea typeface="メイリオ" pitchFamily="50" charset="-128"/>
                <a:cs typeface="メイリオ" pitchFamily="50" charset="-128"/>
              </a:rPr>
              <a:t>、</a:t>
            </a:r>
            <a:r>
              <a:rPr lang="ja-JP" altLang="en-US" sz="1000" dirty="0">
                <a:solidFill>
                  <a:srgbClr val="00B0F0"/>
                </a:solidFill>
                <a:latin typeface="メイリオ" pitchFamily="50" charset="-128"/>
                <a:ea typeface="メイリオ" pitchFamily="50" charset="-128"/>
                <a:cs typeface="メイリオ" pitchFamily="50" charset="-128"/>
              </a:rPr>
              <a:t>一般会計レポート等のメニュー階層を開く</a:t>
            </a:r>
            <a:endParaRPr kumimoji="1" lang="en-US" altLang="ja-JP" sz="1000" dirty="0">
              <a:solidFill>
                <a:srgbClr val="00B0F0"/>
              </a:solidFill>
              <a:latin typeface="メイリオ" pitchFamily="50" charset="-128"/>
              <a:ea typeface="メイリオ" pitchFamily="50" charset="-128"/>
              <a:cs typeface="メイリオ" pitchFamily="50" charset="-128"/>
            </a:endParaRPr>
          </a:p>
          <a:p>
            <a:r>
              <a:rPr lang="en-US" altLang="ja-JP" sz="1200" dirty="0">
                <a:latin typeface="メイリオ" pitchFamily="50" charset="-128"/>
                <a:ea typeface="メイリオ" pitchFamily="50" charset="-128"/>
                <a:cs typeface="メイリオ" pitchFamily="50" charset="-128"/>
              </a:rPr>
              <a:t>2.</a:t>
            </a:r>
            <a:r>
              <a:rPr lang="ja-JP" altLang="en-US" sz="1200" dirty="0">
                <a:latin typeface="メイリオ" pitchFamily="50" charset="-128"/>
                <a:ea typeface="メイリオ" pitchFamily="50" charset="-128"/>
                <a:cs typeface="メイリオ" pitchFamily="50" charset="-128"/>
              </a:rPr>
              <a:t>メニュー一覧から選択する、もしくはマイメニューとしてよく利用する機能を登録してお</a:t>
            </a:r>
            <a:endParaRPr lang="en-US" altLang="ja-JP" sz="1200" dirty="0">
              <a:latin typeface="メイリオ" pitchFamily="50" charset="-128"/>
              <a:ea typeface="メイリオ" pitchFamily="50" charset="-128"/>
              <a:cs typeface="メイリオ" pitchFamily="50" charset="-128"/>
            </a:endParaRPr>
          </a:p>
          <a:p>
            <a:r>
              <a:rPr lang="ja-JP" altLang="en-US" sz="1200" dirty="0">
                <a:latin typeface="メイリオ" pitchFamily="50" charset="-128"/>
                <a:ea typeface="メイリオ" pitchFamily="50" charset="-128"/>
                <a:cs typeface="メイリオ" pitchFamily="50" charset="-128"/>
              </a:rPr>
              <a:t>　くことで、</a:t>
            </a:r>
            <a:r>
              <a:rPr lang="en-US" altLang="ja-JP" sz="1200" dirty="0">
                <a:latin typeface="メイリオ" pitchFamily="50" charset="-128"/>
                <a:ea typeface="メイリオ" pitchFamily="50" charset="-128"/>
                <a:cs typeface="メイリオ" pitchFamily="50" charset="-128"/>
              </a:rPr>
              <a:t>1</a:t>
            </a:r>
            <a:r>
              <a:rPr lang="ja-JP" altLang="en-US" sz="1200" dirty="0">
                <a:latin typeface="メイリオ" pitchFamily="50" charset="-128"/>
                <a:ea typeface="メイリオ" pitchFamily="50" charset="-128"/>
                <a:cs typeface="メイリオ" pitchFamily="50" charset="-128"/>
              </a:rPr>
              <a:t>クリックで操作画面を起動することができます</a:t>
            </a:r>
            <a:endParaRPr lang="en-US" altLang="ja-JP" sz="1200" dirty="0">
              <a:latin typeface="メイリオ" pitchFamily="50" charset="-128"/>
              <a:ea typeface="メイリオ" pitchFamily="50" charset="-128"/>
              <a:cs typeface="メイリオ" pitchFamily="50" charset="-128"/>
            </a:endParaRPr>
          </a:p>
          <a:p>
            <a:r>
              <a:rPr lang="ja-JP" altLang="en-US" sz="1400" dirty="0">
                <a:latin typeface="メイリオ" pitchFamily="50" charset="-128"/>
                <a:ea typeface="メイリオ" pitchFamily="50" charset="-128"/>
                <a:cs typeface="メイリオ" pitchFamily="50" charset="-128"/>
              </a:rPr>
              <a:t>　</a:t>
            </a:r>
            <a:r>
              <a:rPr lang="ja-JP" altLang="en-US" sz="1000" dirty="0">
                <a:latin typeface="メイリオ" pitchFamily="50" charset="-128"/>
                <a:ea typeface="メイリオ" pitchFamily="50" charset="-128"/>
                <a:cs typeface="メイリオ" pitchFamily="50" charset="-128"/>
              </a:rPr>
              <a:t>　 </a:t>
            </a:r>
            <a:r>
              <a:rPr lang="ja-JP" altLang="en-US" sz="1000" dirty="0">
                <a:solidFill>
                  <a:srgbClr val="00B0F0"/>
                </a:solidFill>
                <a:latin typeface="メイリオ" pitchFamily="50" charset="-128"/>
                <a:ea typeface="メイリオ" pitchFamily="50" charset="-128"/>
                <a:cs typeface="メイリオ" pitchFamily="50" charset="-128"/>
              </a:rPr>
              <a:t>★操作･･･</a:t>
            </a:r>
            <a:r>
              <a:rPr lang="ja-JP" altLang="en-US" sz="1000" dirty="0">
                <a:solidFill>
                  <a:srgbClr val="FF0000"/>
                </a:solidFill>
                <a:latin typeface="メイリオ" pitchFamily="50" charset="-128"/>
                <a:ea typeface="メイリオ" pitchFamily="50" charset="-128"/>
                <a:cs typeface="メイリオ" pitchFamily="50" charset="-128"/>
              </a:rPr>
              <a:t>①</a:t>
            </a:r>
            <a:r>
              <a:rPr lang="ja-JP" altLang="en-US" sz="1000" dirty="0">
                <a:solidFill>
                  <a:srgbClr val="00B0F0"/>
                </a:solidFill>
                <a:latin typeface="メイリオ" pitchFamily="50" charset="-128"/>
                <a:ea typeface="メイリオ" pitchFamily="50" charset="-128"/>
                <a:cs typeface="メイリオ" pitchFamily="50" charset="-128"/>
              </a:rPr>
              <a:t>マイメニュー作成を選択し、表示された枠に</a:t>
            </a:r>
            <a:r>
              <a:rPr lang="ja-JP" altLang="en-US" sz="1000" dirty="0">
                <a:solidFill>
                  <a:srgbClr val="FF0000"/>
                </a:solidFill>
                <a:latin typeface="メイリオ" pitchFamily="50" charset="-128"/>
                <a:ea typeface="メイリオ" pitchFamily="50" charset="-128"/>
                <a:cs typeface="メイリオ" pitchFamily="50" charset="-128"/>
              </a:rPr>
              <a:t>②</a:t>
            </a:r>
            <a:r>
              <a:rPr lang="ja-JP" altLang="en-US" sz="1000" dirty="0">
                <a:solidFill>
                  <a:srgbClr val="00B0F0"/>
                </a:solidFill>
                <a:latin typeface="メイリオ" pitchFamily="50" charset="-128"/>
                <a:ea typeface="メイリオ" pitchFamily="50" charset="-128"/>
                <a:cs typeface="メイリオ" pitchFamily="50" charset="-128"/>
              </a:rPr>
              <a:t>各メニューのアイコンをドラッグ＆ドロップ</a:t>
            </a:r>
            <a:endParaRPr lang="en-US" altLang="ja-JP" sz="1000" dirty="0">
              <a:solidFill>
                <a:srgbClr val="00B0F0"/>
              </a:solidFill>
              <a:latin typeface="メイリオ" pitchFamily="50" charset="-128"/>
              <a:ea typeface="メイリオ" pitchFamily="50" charset="-128"/>
              <a:cs typeface="メイリオ" pitchFamily="50" charset="-128"/>
            </a:endParaRPr>
          </a:p>
          <a:p>
            <a:r>
              <a:rPr lang="ja-JP" altLang="en-US" sz="1000" dirty="0">
                <a:solidFill>
                  <a:srgbClr val="00B0F0"/>
                </a:solidFill>
                <a:latin typeface="メイリオ" pitchFamily="50" charset="-128"/>
                <a:ea typeface="メイリオ" pitchFamily="50" charset="-128"/>
                <a:cs typeface="メイリオ" pitchFamily="50" charset="-128"/>
              </a:rPr>
              <a:t>　　  　　　　　 ドラッグしたマイメニューから、画面を起動する　</a:t>
            </a:r>
            <a:endParaRPr lang="en-US" altLang="ja-JP" sz="1000" dirty="0">
              <a:solidFill>
                <a:srgbClr val="00B0F0"/>
              </a:solidFill>
              <a:latin typeface="メイリオ" pitchFamily="50" charset="-128"/>
              <a:ea typeface="メイリオ" pitchFamily="50" charset="-128"/>
              <a:cs typeface="メイリオ" pitchFamily="50" charset="-128"/>
            </a:endParaRPr>
          </a:p>
          <a:p>
            <a:r>
              <a:rPr lang="en-US" altLang="ja-JP" sz="1200" dirty="0">
                <a:latin typeface="メイリオ" pitchFamily="50" charset="-128"/>
                <a:ea typeface="メイリオ" pitchFamily="50" charset="-128"/>
                <a:cs typeface="メイリオ" pitchFamily="50" charset="-128"/>
              </a:rPr>
              <a:t>3.</a:t>
            </a:r>
            <a:r>
              <a:rPr lang="ja-JP" altLang="en-US" sz="1200" dirty="0">
                <a:latin typeface="メイリオ" pitchFamily="50" charset="-128"/>
                <a:ea typeface="メイリオ" pitchFamily="50" charset="-128"/>
                <a:cs typeface="メイリオ" pitchFamily="50" charset="-128"/>
              </a:rPr>
              <a:t>このような操作画面は複数起動が可能となっており、複数社分の同時処理や入力と元帳　</a:t>
            </a:r>
            <a:endParaRPr lang="en-US" altLang="ja-JP" sz="1200" dirty="0">
              <a:latin typeface="メイリオ" pitchFamily="50" charset="-128"/>
              <a:ea typeface="メイリオ" pitchFamily="50" charset="-128"/>
              <a:cs typeface="メイリオ" pitchFamily="50" charset="-128"/>
            </a:endParaRPr>
          </a:p>
          <a:p>
            <a:r>
              <a:rPr lang="ja-JP" altLang="en-US" sz="1200" dirty="0">
                <a:latin typeface="メイリオ" pitchFamily="50" charset="-128"/>
                <a:ea typeface="メイリオ" pitchFamily="50" charset="-128"/>
                <a:cs typeface="メイリオ" pitchFamily="50" charset="-128"/>
              </a:rPr>
              <a:t>　参照を同時並行で行うなどの操作ができます</a:t>
            </a:r>
            <a:endParaRPr lang="en-US" altLang="ja-JP" sz="1200" dirty="0">
              <a:latin typeface="メイリオ" pitchFamily="50" charset="-128"/>
              <a:ea typeface="メイリオ" pitchFamily="50" charset="-128"/>
              <a:cs typeface="メイリオ" pitchFamily="50" charset="-128"/>
            </a:endParaRPr>
          </a:p>
          <a:p>
            <a:r>
              <a:rPr lang="ja-JP" altLang="en-US" sz="1200" dirty="0">
                <a:latin typeface="メイリオ" pitchFamily="50" charset="-128"/>
                <a:ea typeface="メイリオ" pitchFamily="50" charset="-128"/>
                <a:cs typeface="メイリオ" pitchFamily="50" charset="-128"/>
              </a:rPr>
              <a:t>　また、会社やユーザー単位にテーマカラーを変更することで、どの会社の処理を行って</a:t>
            </a:r>
            <a:endParaRPr lang="en-US" altLang="ja-JP" sz="1200" dirty="0">
              <a:latin typeface="メイリオ" pitchFamily="50" charset="-128"/>
              <a:ea typeface="メイリオ" pitchFamily="50" charset="-128"/>
              <a:cs typeface="メイリオ" pitchFamily="50" charset="-128"/>
            </a:endParaRPr>
          </a:p>
          <a:p>
            <a:r>
              <a:rPr lang="ja-JP" altLang="en-US" sz="1200" dirty="0">
                <a:latin typeface="メイリオ" pitchFamily="50" charset="-128"/>
                <a:ea typeface="メイリオ" pitchFamily="50" charset="-128"/>
                <a:cs typeface="メイリオ" pitchFamily="50" charset="-128"/>
              </a:rPr>
              <a:t>　いるのか、視覚的な判断が可能です</a:t>
            </a:r>
            <a:endParaRPr lang="en-US" altLang="ja-JP" sz="1200" dirty="0">
              <a:latin typeface="メイリオ" pitchFamily="50" charset="-128"/>
              <a:ea typeface="メイリオ" pitchFamily="50" charset="-128"/>
              <a:cs typeface="メイリオ" pitchFamily="50" charset="-128"/>
            </a:endParaRPr>
          </a:p>
          <a:p>
            <a:r>
              <a:rPr kumimoji="1" lang="ja-JP" altLang="en-US" sz="1400" dirty="0">
                <a:solidFill>
                  <a:srgbClr val="FF0000"/>
                </a:solidFill>
                <a:latin typeface="メイリオ" pitchFamily="50" charset="-128"/>
                <a:ea typeface="メイリオ" pitchFamily="50" charset="-128"/>
                <a:cs typeface="メイリオ" pitchFamily="50" charset="-128"/>
              </a:rPr>
              <a:t>　</a:t>
            </a:r>
            <a:r>
              <a:rPr kumimoji="1" lang="ja-JP" altLang="en-US" sz="1000" dirty="0">
                <a:solidFill>
                  <a:srgbClr val="FF0000"/>
                </a:solidFill>
                <a:latin typeface="メイリオ" pitchFamily="50" charset="-128"/>
                <a:ea typeface="メイリオ" pitchFamily="50" charset="-128"/>
                <a:cs typeface="メイリオ" pitchFamily="50" charset="-128"/>
              </a:rPr>
              <a:t>　 </a:t>
            </a:r>
            <a:r>
              <a:rPr kumimoji="1" lang="ja-JP" altLang="en-US" sz="1000" dirty="0">
                <a:solidFill>
                  <a:srgbClr val="00B0F0"/>
                </a:solidFill>
                <a:latin typeface="メイリオ" pitchFamily="50" charset="-128"/>
                <a:ea typeface="メイリオ" pitchFamily="50" charset="-128"/>
                <a:cs typeface="メイリオ" pitchFamily="50" charset="-128"/>
              </a:rPr>
              <a:t>★操作･･･</a:t>
            </a:r>
            <a:r>
              <a:rPr lang="ja-JP" altLang="en-US" sz="1000" dirty="0">
                <a:solidFill>
                  <a:srgbClr val="00B0F0"/>
                </a:solidFill>
                <a:latin typeface="メイリオ" pitchFamily="50" charset="-128"/>
                <a:ea typeface="メイリオ" pitchFamily="50" charset="-128"/>
                <a:cs typeface="メイリオ" pitchFamily="50" charset="-128"/>
              </a:rPr>
              <a:t>予め起動しておいた、</a:t>
            </a:r>
            <a:r>
              <a:rPr lang="en-US" altLang="ja-JP" sz="1000" dirty="0">
                <a:solidFill>
                  <a:srgbClr val="00B0F0"/>
                </a:solidFill>
                <a:latin typeface="メイリオ" pitchFamily="50" charset="-128"/>
                <a:ea typeface="メイリオ" pitchFamily="50" charset="-128"/>
                <a:cs typeface="メイリオ" pitchFamily="50" charset="-128"/>
              </a:rPr>
              <a:t>NXAAA</a:t>
            </a:r>
            <a:r>
              <a:rPr lang="ja-JP" altLang="en-US" sz="1000" dirty="0">
                <a:solidFill>
                  <a:srgbClr val="00B0F0"/>
                </a:solidFill>
                <a:latin typeface="メイリオ" pitchFamily="50" charset="-128"/>
                <a:ea typeface="メイリオ" pitchFamily="50" charset="-128"/>
                <a:cs typeface="メイリオ" pitchFamily="50" charset="-128"/>
              </a:rPr>
              <a:t>の画面や</a:t>
            </a:r>
            <a:r>
              <a:rPr lang="en-US" altLang="ja-JP" sz="1000" dirty="0">
                <a:solidFill>
                  <a:srgbClr val="00B0F0"/>
                </a:solidFill>
                <a:latin typeface="メイリオ" pitchFamily="50" charset="-128"/>
                <a:ea typeface="メイリオ" pitchFamily="50" charset="-128"/>
                <a:cs typeface="メイリオ" pitchFamily="50" charset="-128"/>
              </a:rPr>
              <a:t>100205</a:t>
            </a:r>
            <a:r>
              <a:rPr lang="ja-JP" altLang="en-US" sz="1000" dirty="0">
                <a:solidFill>
                  <a:srgbClr val="00B0F0"/>
                </a:solidFill>
                <a:latin typeface="メイリオ" pitchFamily="50" charset="-128"/>
                <a:ea typeface="メイリオ" pitchFamily="50" charset="-128"/>
                <a:cs typeface="メイリオ" pitchFamily="50" charset="-128"/>
              </a:rPr>
              <a:t>の画面と切り替えをおこなう</a:t>
            </a:r>
            <a:endParaRPr lang="en-US" altLang="ja-JP" sz="1000" dirty="0">
              <a:solidFill>
                <a:srgbClr val="00B0F0"/>
              </a:solidFill>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4.</a:t>
            </a:r>
            <a:r>
              <a:rPr kumimoji="1" lang="ja-JP" altLang="en-US" sz="12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このように利用者の目的に合わせたメニュー設定ができます</a:t>
            </a:r>
            <a:endParaRPr kumimoji="1" lang="en-US" altLang="ja-JP" sz="12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a:t>
            </a:r>
            <a:endParaRPr kumimoji="1" lang="en-US" altLang="ja-JP" sz="12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prstClr val="black"/>
                </a:solidFill>
                <a:latin typeface="メイリオ" pitchFamily="50" charset="-128"/>
                <a:ea typeface="メイリオ" pitchFamily="50" charset="-128"/>
                <a:cs typeface="メイリオ" pitchFamily="50" charset="-128"/>
              </a:rPr>
              <a:t>　</a:t>
            </a:r>
            <a:r>
              <a:rPr kumimoji="1" lang="ja-JP" altLang="en-US" sz="12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続いて、仕訳入力の操作をご覧ください　</a:t>
            </a:r>
            <a:endParaRPr kumimoji="1" lang="en-US" altLang="ja-JP" sz="12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p:txBody>
      </p:sp>
      <p:sp>
        <p:nvSpPr>
          <p:cNvPr id="15" name="角丸四角形 14"/>
          <p:cNvSpPr/>
          <p:nvPr/>
        </p:nvSpPr>
        <p:spPr>
          <a:xfrm>
            <a:off x="116632" y="3894311"/>
            <a:ext cx="1872208" cy="36004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atin typeface="メイリオ" pitchFamily="50" charset="-128"/>
                <a:ea typeface="メイリオ" pitchFamily="50" charset="-128"/>
                <a:cs typeface="メイリオ" pitchFamily="50" charset="-128"/>
              </a:rPr>
              <a:t>説明シナリオ</a:t>
            </a:r>
          </a:p>
        </p:txBody>
      </p:sp>
      <p:pic>
        <p:nvPicPr>
          <p:cNvPr id="5" name="図 4"/>
          <p:cNvPicPr>
            <a:picLocks noChangeAspect="1"/>
          </p:cNvPicPr>
          <p:nvPr/>
        </p:nvPicPr>
        <p:blipFill>
          <a:blip r:embed="rId5"/>
          <a:stretch>
            <a:fillRect/>
          </a:stretch>
        </p:blipFill>
        <p:spPr>
          <a:xfrm>
            <a:off x="1227798" y="1967751"/>
            <a:ext cx="1237506" cy="593498"/>
          </a:xfrm>
          <a:prstGeom prst="rect">
            <a:avLst/>
          </a:prstGeom>
        </p:spPr>
      </p:pic>
      <p:sp>
        <p:nvSpPr>
          <p:cNvPr id="6" name="テキスト ボックス 5"/>
          <p:cNvSpPr txBox="1"/>
          <p:nvPr/>
        </p:nvSpPr>
        <p:spPr>
          <a:xfrm>
            <a:off x="1134594" y="1743945"/>
            <a:ext cx="1512168" cy="276999"/>
          </a:xfrm>
          <a:prstGeom prst="rect">
            <a:avLst/>
          </a:prstGeom>
          <a:noFill/>
        </p:spPr>
        <p:txBody>
          <a:bodyPr wrap="square" rtlCol="0">
            <a:spAutoFit/>
          </a:bodyPr>
          <a:lstStyle/>
          <a:p>
            <a:r>
              <a:rPr kumimoji="1" lang="ja-JP" altLang="en-US" sz="1200" dirty="0">
                <a:solidFill>
                  <a:srgbClr val="FF0000"/>
                </a:solidFill>
                <a:latin typeface="メイリオ" panose="020B0604030504040204" pitchFamily="50" charset="-128"/>
                <a:ea typeface="メイリオ" panose="020B0604030504040204" pitchFamily="50" charset="-128"/>
              </a:rPr>
              <a:t>①右クリック</a:t>
            </a:r>
          </a:p>
        </p:txBody>
      </p:sp>
      <p:sp>
        <p:nvSpPr>
          <p:cNvPr id="7" name="正方形/長方形 6"/>
          <p:cNvSpPr/>
          <p:nvPr/>
        </p:nvSpPr>
        <p:spPr>
          <a:xfrm>
            <a:off x="1258811" y="1975788"/>
            <a:ext cx="811887" cy="169427"/>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楕円 7"/>
          <p:cNvSpPr/>
          <p:nvPr/>
        </p:nvSpPr>
        <p:spPr>
          <a:xfrm>
            <a:off x="3876908" y="2950650"/>
            <a:ext cx="187052" cy="199803"/>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4980149" y="2711924"/>
            <a:ext cx="1704121" cy="600164"/>
          </a:xfrm>
          <a:prstGeom prst="rect">
            <a:avLst/>
          </a:prstGeom>
          <a:noFill/>
        </p:spPr>
        <p:txBody>
          <a:bodyPr wrap="square" rtlCol="0">
            <a:spAutoFit/>
          </a:bodyPr>
          <a:lstStyle/>
          <a:p>
            <a:r>
              <a:rPr lang="ja-JP" altLang="en-US" sz="1100" dirty="0">
                <a:solidFill>
                  <a:srgbClr val="FF0000"/>
                </a:solidFill>
                <a:latin typeface="メイリオ" panose="020B0604030504040204" pitchFamily="50" charset="-128"/>
                <a:ea typeface="メイリオ" panose="020B0604030504040204" pitchFamily="50" charset="-128"/>
              </a:rPr>
              <a:t>②</a:t>
            </a:r>
            <a:r>
              <a:rPr kumimoji="1" lang="ja-JP" altLang="en-US" sz="1100" dirty="0">
                <a:solidFill>
                  <a:srgbClr val="FF0000"/>
                </a:solidFill>
                <a:latin typeface="メイリオ" panose="020B0604030504040204" pitchFamily="50" charset="-128"/>
                <a:ea typeface="メイリオ" panose="020B0604030504040204" pitchFamily="50" charset="-128"/>
              </a:rPr>
              <a:t>アイコン部分を掴み</a:t>
            </a:r>
            <a:endParaRPr kumimoji="1" lang="en-US" altLang="ja-JP" sz="1100" dirty="0">
              <a:solidFill>
                <a:srgbClr val="FF0000"/>
              </a:solidFill>
              <a:latin typeface="メイリオ" panose="020B0604030504040204" pitchFamily="50" charset="-128"/>
              <a:ea typeface="メイリオ" panose="020B0604030504040204" pitchFamily="50" charset="-128"/>
            </a:endParaRPr>
          </a:p>
          <a:p>
            <a:r>
              <a:rPr kumimoji="1" lang="ja-JP" altLang="en-US" sz="1100" dirty="0">
                <a:solidFill>
                  <a:srgbClr val="FF0000"/>
                </a:solidFill>
                <a:latin typeface="メイリオ" panose="020B0604030504040204" pitchFamily="50" charset="-128"/>
                <a:ea typeface="メイリオ" panose="020B0604030504040204" pitchFamily="50" charset="-128"/>
              </a:rPr>
              <a:t>　マイメニュー</a:t>
            </a:r>
            <a:r>
              <a:rPr lang="ja-JP" altLang="en-US" sz="1100" dirty="0">
                <a:solidFill>
                  <a:srgbClr val="FF0000"/>
                </a:solidFill>
                <a:latin typeface="メイリオ" panose="020B0604030504040204" pitchFamily="50" charset="-128"/>
                <a:ea typeface="メイリオ" panose="020B0604030504040204" pitchFamily="50" charset="-128"/>
              </a:rPr>
              <a:t>枠に</a:t>
            </a:r>
            <a:endParaRPr kumimoji="1" lang="en-US" altLang="ja-JP" sz="1100" dirty="0">
              <a:solidFill>
                <a:srgbClr val="FF0000"/>
              </a:solidFill>
              <a:latin typeface="メイリオ" panose="020B0604030504040204" pitchFamily="50" charset="-128"/>
              <a:ea typeface="メイリオ" panose="020B0604030504040204" pitchFamily="50" charset="-128"/>
            </a:endParaRPr>
          </a:p>
          <a:p>
            <a:r>
              <a:rPr kumimoji="1" lang="ja-JP" altLang="en-US" sz="1100" dirty="0">
                <a:solidFill>
                  <a:srgbClr val="FF0000"/>
                </a:solidFill>
                <a:latin typeface="メイリオ" panose="020B0604030504040204" pitchFamily="50" charset="-128"/>
                <a:ea typeface="メイリオ" panose="020B0604030504040204" pitchFamily="50" charset="-128"/>
              </a:rPr>
              <a:t>　ドラッグ＆ドロップ</a:t>
            </a:r>
          </a:p>
        </p:txBody>
      </p:sp>
      <p:cxnSp>
        <p:nvCxnSpPr>
          <p:cNvPr id="11" name="直線矢印コネクタ 10"/>
          <p:cNvCxnSpPr>
            <a:cxnSpLocks/>
          </p:cNvCxnSpPr>
          <p:nvPr/>
        </p:nvCxnSpPr>
        <p:spPr>
          <a:xfrm flipV="1">
            <a:off x="4108751" y="2499977"/>
            <a:ext cx="1078996" cy="51202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116632" y="1048594"/>
            <a:ext cx="5930246" cy="276999"/>
          </a:xfrm>
          <a:prstGeom prst="rect">
            <a:avLst/>
          </a:prstGeom>
          <a:noFill/>
        </p:spPr>
        <p:txBody>
          <a:bodyPr wrap="square" rtlCol="0">
            <a:spAutoFit/>
          </a:bodyPr>
          <a:lstStyle/>
          <a:p>
            <a:r>
              <a:rPr kumimoji="1" lang="ja-JP" altLang="en-US" sz="1200" dirty="0">
                <a:latin typeface="メイリオ" panose="020B0604030504040204" pitchFamily="50" charset="-128"/>
                <a:ea typeface="メイリオ" panose="020B0604030504040204" pitchFamily="50" charset="-128"/>
              </a:rPr>
              <a:t>ログイン後自動表示（</a:t>
            </a:r>
            <a:r>
              <a:rPr kumimoji="1" lang="en-US" altLang="ja-JP" sz="1200" dirty="0">
                <a:latin typeface="メイリオ" panose="020B0604030504040204" pitchFamily="50" charset="-128"/>
                <a:ea typeface="メイリオ" panose="020B0604030504040204" pitchFamily="50" charset="-128"/>
              </a:rPr>
              <a:t>ESC</a:t>
            </a:r>
            <a:r>
              <a:rPr kumimoji="1" lang="ja-JP" altLang="en-US" sz="1200" dirty="0">
                <a:latin typeface="メイリオ" panose="020B0604030504040204" pitchFamily="50" charset="-128"/>
                <a:ea typeface="メイリオ" panose="020B0604030504040204" pitchFamily="50" charset="-128"/>
              </a:rPr>
              <a:t>キーで左側メニュー欄表示／非表示切替）</a:t>
            </a:r>
          </a:p>
        </p:txBody>
      </p:sp>
      <p:pic>
        <p:nvPicPr>
          <p:cNvPr id="4" name="図 3">
            <a:extLst>
              <a:ext uri="{FF2B5EF4-FFF2-40B4-BE49-F238E27FC236}">
                <a16:creationId xmlns:a16="http://schemas.microsoft.com/office/drawing/2014/main" id="{6E923F5F-5BF7-5CC8-49B2-77946D90D103}"/>
              </a:ext>
            </a:extLst>
          </p:cNvPr>
          <p:cNvPicPr>
            <a:picLocks noChangeAspect="1"/>
          </p:cNvPicPr>
          <p:nvPr/>
        </p:nvPicPr>
        <p:blipFill>
          <a:blip r:embed="rId6"/>
          <a:stretch>
            <a:fillRect/>
          </a:stretch>
        </p:blipFill>
        <p:spPr>
          <a:xfrm>
            <a:off x="332656" y="1531564"/>
            <a:ext cx="1076475" cy="45719"/>
          </a:xfrm>
          <a:prstGeom prst="rect">
            <a:avLst/>
          </a:prstGeom>
        </p:spPr>
      </p:pic>
      <p:pic>
        <p:nvPicPr>
          <p:cNvPr id="12" name="図 11">
            <a:extLst>
              <a:ext uri="{FF2B5EF4-FFF2-40B4-BE49-F238E27FC236}">
                <a16:creationId xmlns:a16="http://schemas.microsoft.com/office/drawing/2014/main" id="{9654ACE8-C407-CC73-F285-DD813752D5D2}"/>
              </a:ext>
            </a:extLst>
          </p:cNvPr>
          <p:cNvPicPr>
            <a:picLocks noChangeAspect="1"/>
          </p:cNvPicPr>
          <p:nvPr/>
        </p:nvPicPr>
        <p:blipFill>
          <a:blip r:embed="rId6"/>
          <a:stretch>
            <a:fillRect/>
          </a:stretch>
        </p:blipFill>
        <p:spPr>
          <a:xfrm>
            <a:off x="4005064" y="1552921"/>
            <a:ext cx="1821760" cy="7737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図 36">
            <a:extLst>
              <a:ext uri="{FF2B5EF4-FFF2-40B4-BE49-F238E27FC236}">
                <a16:creationId xmlns:a16="http://schemas.microsoft.com/office/drawing/2014/main" id="{72527F18-DF35-1069-8FC0-1F9C13047B8B}"/>
              </a:ext>
            </a:extLst>
          </p:cNvPr>
          <p:cNvPicPr>
            <a:picLocks noChangeAspect="1"/>
          </p:cNvPicPr>
          <p:nvPr/>
        </p:nvPicPr>
        <p:blipFill>
          <a:blip r:embed="rId2"/>
          <a:stretch>
            <a:fillRect/>
          </a:stretch>
        </p:blipFill>
        <p:spPr>
          <a:xfrm>
            <a:off x="4223117" y="1660644"/>
            <a:ext cx="2513070" cy="1687220"/>
          </a:xfrm>
          <a:prstGeom prst="rect">
            <a:avLst/>
          </a:prstGeom>
          <a:ln>
            <a:solidFill>
              <a:schemeClr val="bg1">
                <a:lumMod val="65000"/>
              </a:schemeClr>
            </a:solidFill>
          </a:ln>
        </p:spPr>
      </p:pic>
      <p:grpSp>
        <p:nvGrpSpPr>
          <p:cNvPr id="35" name="グループ化 34">
            <a:extLst>
              <a:ext uri="{FF2B5EF4-FFF2-40B4-BE49-F238E27FC236}">
                <a16:creationId xmlns:a16="http://schemas.microsoft.com/office/drawing/2014/main" id="{9F27751D-2DD2-9E68-E24A-6DA2B9FFE721}"/>
              </a:ext>
            </a:extLst>
          </p:cNvPr>
          <p:cNvGrpSpPr/>
          <p:nvPr/>
        </p:nvGrpSpPr>
        <p:grpSpPr>
          <a:xfrm>
            <a:off x="108048" y="1306031"/>
            <a:ext cx="3995765" cy="2664674"/>
            <a:chOff x="-97209" y="2641871"/>
            <a:chExt cx="6858000" cy="5076340"/>
          </a:xfrm>
        </p:grpSpPr>
        <p:pic>
          <p:nvPicPr>
            <p:cNvPr id="32" name="図 31">
              <a:extLst>
                <a:ext uri="{FF2B5EF4-FFF2-40B4-BE49-F238E27FC236}">
                  <a16:creationId xmlns:a16="http://schemas.microsoft.com/office/drawing/2014/main" id="{DD598491-5B97-F813-0D68-F79AA0171B6A}"/>
                </a:ext>
              </a:extLst>
            </p:cNvPr>
            <p:cNvPicPr>
              <a:picLocks noChangeAspect="1"/>
            </p:cNvPicPr>
            <p:nvPr/>
          </p:nvPicPr>
          <p:blipFill>
            <a:blip r:embed="rId3"/>
            <a:stretch>
              <a:fillRect/>
            </a:stretch>
          </p:blipFill>
          <p:spPr>
            <a:xfrm>
              <a:off x="-97209" y="2641871"/>
              <a:ext cx="6858000" cy="1315836"/>
            </a:xfrm>
            <a:prstGeom prst="rect">
              <a:avLst/>
            </a:prstGeom>
          </p:spPr>
        </p:pic>
        <p:pic>
          <p:nvPicPr>
            <p:cNvPr id="34" name="図 33">
              <a:extLst>
                <a:ext uri="{FF2B5EF4-FFF2-40B4-BE49-F238E27FC236}">
                  <a16:creationId xmlns:a16="http://schemas.microsoft.com/office/drawing/2014/main" id="{179D6F49-AD93-D8E1-776C-2D896D3D2BF8}"/>
                </a:ext>
              </a:extLst>
            </p:cNvPr>
            <p:cNvPicPr>
              <a:picLocks noChangeAspect="1"/>
            </p:cNvPicPr>
            <p:nvPr/>
          </p:nvPicPr>
          <p:blipFill>
            <a:blip r:embed="rId4"/>
            <a:stretch>
              <a:fillRect/>
            </a:stretch>
          </p:blipFill>
          <p:spPr>
            <a:xfrm>
              <a:off x="-97209" y="3741354"/>
              <a:ext cx="6858000" cy="3976857"/>
            </a:xfrm>
            <a:prstGeom prst="rect">
              <a:avLst/>
            </a:prstGeom>
          </p:spPr>
        </p:pic>
      </p:grpSp>
      <p:sp>
        <p:nvSpPr>
          <p:cNvPr id="2" name="スライド番号プレースホルダ 1"/>
          <p:cNvSpPr>
            <a:spLocks noGrp="1"/>
          </p:cNvSpPr>
          <p:nvPr>
            <p:ph type="sldNum" sz="quarter" idx="12"/>
          </p:nvPr>
        </p:nvSpPr>
        <p:spPr/>
        <p:txBody>
          <a:bodyPr/>
          <a:lstStyle/>
          <a:p>
            <a:fld id="{6B65D81E-1C54-4341-B02B-FCAEC532A474}" type="slidenum">
              <a:rPr kumimoji="1" lang="ja-JP" altLang="en-US" smtClean="0"/>
              <a:pPr/>
              <a:t>4</a:t>
            </a:fld>
            <a:endParaRPr kumimoji="1" lang="ja-JP" altLang="en-US" dirty="0"/>
          </a:p>
        </p:txBody>
      </p:sp>
      <p:sp>
        <p:nvSpPr>
          <p:cNvPr id="3" name="正方形/長方形 2"/>
          <p:cNvSpPr/>
          <p:nvPr/>
        </p:nvSpPr>
        <p:spPr>
          <a:xfrm>
            <a:off x="116632" y="611560"/>
            <a:ext cx="6624736" cy="3600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a:latin typeface="メイリオ" pitchFamily="50" charset="-128"/>
                <a:ea typeface="メイリオ" pitchFamily="50" charset="-128"/>
                <a:cs typeface="メイリオ" pitchFamily="50" charset="-128"/>
              </a:rPr>
              <a:t>仕訳・記帳（</a:t>
            </a:r>
            <a:r>
              <a:rPr lang="en-US" altLang="ja-JP" sz="1600" b="1" dirty="0">
                <a:latin typeface="メイリオ" pitchFamily="50" charset="-128"/>
                <a:ea typeface="メイリオ" pitchFamily="50" charset="-128"/>
                <a:cs typeface="メイリオ" pitchFamily="50" charset="-128"/>
              </a:rPr>
              <a:t>GL</a:t>
            </a:r>
            <a:r>
              <a:rPr lang="ja-JP" altLang="en-US" sz="1600" b="1" dirty="0">
                <a:latin typeface="メイリオ" pitchFamily="50" charset="-128"/>
                <a:ea typeface="メイリオ" pitchFamily="50" charset="-128"/>
                <a:cs typeface="メイリオ" pitchFamily="50" charset="-128"/>
              </a:rPr>
              <a:t>）　→　</a:t>
            </a:r>
            <a:r>
              <a:rPr lang="ja-JP" altLang="en-US" sz="1600" b="1" dirty="0">
                <a:solidFill>
                  <a:schemeClr val="bg1"/>
                </a:solidFill>
                <a:latin typeface="メイリオ" pitchFamily="50" charset="-128"/>
                <a:ea typeface="メイリオ" pitchFamily="50" charset="-128"/>
                <a:cs typeface="メイリオ" pitchFamily="50" charset="-128"/>
              </a:rPr>
              <a:t>仕訳入力</a:t>
            </a:r>
            <a:endParaRPr kumimoji="1" lang="ja-JP" altLang="en-US" sz="1600" b="1" dirty="0">
              <a:solidFill>
                <a:schemeClr val="bg1"/>
              </a:solidFill>
              <a:latin typeface="メイリオ" pitchFamily="50" charset="-128"/>
              <a:ea typeface="メイリオ" pitchFamily="50" charset="-128"/>
              <a:cs typeface="メイリオ" pitchFamily="50" charset="-128"/>
            </a:endParaRPr>
          </a:p>
        </p:txBody>
      </p:sp>
      <p:sp>
        <p:nvSpPr>
          <p:cNvPr id="5" name="テキスト ボックス 4"/>
          <p:cNvSpPr txBox="1"/>
          <p:nvPr/>
        </p:nvSpPr>
        <p:spPr>
          <a:xfrm>
            <a:off x="171400" y="4427984"/>
            <a:ext cx="6713984" cy="4585871"/>
          </a:xfrm>
          <a:prstGeom prst="rect">
            <a:avLst/>
          </a:prstGeom>
          <a:noFill/>
        </p:spPr>
        <p:txBody>
          <a:bodyPr wrap="square" rtlCol="0">
            <a:spAutoFit/>
          </a:bodyPr>
          <a:lstStyle/>
          <a:p>
            <a:r>
              <a:rPr lang="en-US" altLang="ja-JP" sz="1200" dirty="0">
                <a:latin typeface="メイリオ" pitchFamily="50" charset="-128"/>
                <a:ea typeface="メイリオ" pitchFamily="50" charset="-128"/>
                <a:cs typeface="メイリオ" pitchFamily="50" charset="-128"/>
              </a:rPr>
              <a:t>1.</a:t>
            </a:r>
            <a:r>
              <a:rPr lang="ja-JP" altLang="en-US" sz="1200" dirty="0">
                <a:latin typeface="メイリオ" pitchFamily="50" charset="-128"/>
                <a:ea typeface="メイリオ" pitchFamily="50" charset="-128"/>
                <a:cs typeface="メイリオ" pitchFamily="50" charset="-128"/>
              </a:rPr>
              <a:t>仕訳入力では、貸借一画面での登録ができます。早速</a:t>
            </a:r>
            <a:r>
              <a:rPr lang="en-US" altLang="ja-JP" sz="1200" dirty="0">
                <a:latin typeface="メイリオ" pitchFamily="50" charset="-128"/>
                <a:ea typeface="メイリオ" pitchFamily="50" charset="-128"/>
                <a:cs typeface="メイリオ" pitchFamily="50" charset="-128"/>
              </a:rPr>
              <a:t>1</a:t>
            </a:r>
            <a:r>
              <a:rPr lang="ja-JP" altLang="en-US" sz="1200" dirty="0">
                <a:latin typeface="メイリオ" pitchFamily="50" charset="-128"/>
                <a:ea typeface="メイリオ" pitchFamily="50" charset="-128"/>
                <a:cs typeface="メイリオ" pitchFamily="50" charset="-128"/>
              </a:rPr>
              <a:t>明細登録してみます</a:t>
            </a:r>
            <a:endParaRPr lang="en-US" altLang="ja-JP" sz="1200" dirty="0">
              <a:latin typeface="メイリオ" pitchFamily="50" charset="-128"/>
              <a:ea typeface="メイリオ" pitchFamily="50" charset="-128"/>
              <a:cs typeface="メイリオ" pitchFamily="50" charset="-128"/>
            </a:endParaRPr>
          </a:p>
          <a:p>
            <a:r>
              <a:rPr kumimoji="1" lang="ja-JP" altLang="en-US" sz="1400" dirty="0">
                <a:latin typeface="メイリオ" pitchFamily="50" charset="-128"/>
                <a:ea typeface="メイリオ" pitchFamily="50" charset="-128"/>
                <a:cs typeface="メイリオ" pitchFamily="50" charset="-128"/>
              </a:rPr>
              <a:t>　  </a:t>
            </a:r>
            <a:r>
              <a:rPr kumimoji="1" lang="ja-JP" altLang="en-US" sz="1000" dirty="0">
                <a:solidFill>
                  <a:srgbClr val="00B0F0"/>
                </a:solidFill>
                <a:latin typeface="メイリオ" pitchFamily="50" charset="-128"/>
                <a:ea typeface="メイリオ" pitchFamily="50" charset="-128"/>
                <a:cs typeface="メイリオ" pitchFamily="50" charset="-128"/>
              </a:rPr>
              <a:t>★操作</a:t>
            </a:r>
            <a:r>
              <a:rPr lang="ja-JP" altLang="en-US" sz="1000" dirty="0">
                <a:solidFill>
                  <a:srgbClr val="00B0F0"/>
                </a:solidFill>
                <a:latin typeface="メイリオ" pitchFamily="50" charset="-128"/>
                <a:ea typeface="メイリオ" pitchFamily="50" charset="-128"/>
                <a:cs typeface="メイリオ" pitchFamily="50" charset="-128"/>
              </a:rPr>
              <a:t>･･･</a:t>
            </a:r>
            <a:r>
              <a:rPr lang="en-US" altLang="ja-JP" sz="1000" dirty="0">
                <a:solidFill>
                  <a:srgbClr val="00B0F0"/>
                </a:solidFill>
                <a:latin typeface="メイリオ" pitchFamily="50" charset="-128"/>
                <a:ea typeface="メイリオ" pitchFamily="50" charset="-128"/>
                <a:cs typeface="メイリオ" pitchFamily="50" charset="-128"/>
              </a:rPr>
              <a:t>Enter</a:t>
            </a:r>
            <a:r>
              <a:rPr lang="ja-JP" altLang="en-US" sz="1000" dirty="0">
                <a:solidFill>
                  <a:srgbClr val="00B0F0"/>
                </a:solidFill>
                <a:latin typeface="メイリオ" pitchFamily="50" charset="-128"/>
                <a:ea typeface="メイリオ" pitchFamily="50" charset="-128"/>
                <a:cs typeface="メイリオ" pitchFamily="50" charset="-128"/>
              </a:rPr>
              <a:t>キーで、</a:t>
            </a:r>
            <a:r>
              <a:rPr lang="ja-JP" altLang="en-US" sz="1000" dirty="0">
                <a:solidFill>
                  <a:srgbClr val="FF0000"/>
                </a:solidFill>
                <a:latin typeface="メイリオ" pitchFamily="50" charset="-128"/>
                <a:ea typeface="メイリオ" pitchFamily="50" charset="-128"/>
                <a:cs typeface="メイリオ" pitchFamily="50" charset="-128"/>
              </a:rPr>
              <a:t>①</a:t>
            </a:r>
            <a:r>
              <a:rPr lang="ja-JP" altLang="en-US" sz="1000" dirty="0">
                <a:solidFill>
                  <a:srgbClr val="00B0F0"/>
                </a:solidFill>
                <a:latin typeface="メイリオ" pitchFamily="50" charset="-128"/>
                <a:ea typeface="メイリオ" pitchFamily="50" charset="-128"/>
                <a:cs typeface="メイリオ" pitchFamily="50" charset="-128"/>
              </a:rPr>
              <a:t>チェックボタンまでカーソルを進め、</a:t>
            </a:r>
            <a:r>
              <a:rPr lang="en-US" altLang="ja-JP" sz="1000" dirty="0">
                <a:solidFill>
                  <a:srgbClr val="00B0F0"/>
                </a:solidFill>
                <a:latin typeface="メイリオ" pitchFamily="50" charset="-128"/>
                <a:ea typeface="メイリオ" pitchFamily="50" charset="-128"/>
                <a:cs typeface="メイリオ" pitchFamily="50" charset="-128"/>
              </a:rPr>
              <a:t>Enter</a:t>
            </a:r>
            <a:r>
              <a:rPr lang="ja-JP" altLang="en-US" sz="1000" dirty="0">
                <a:solidFill>
                  <a:srgbClr val="00B0F0"/>
                </a:solidFill>
                <a:latin typeface="メイリオ" pitchFamily="50" charset="-128"/>
                <a:ea typeface="メイリオ" pitchFamily="50" charset="-128"/>
                <a:cs typeface="メイリオ" pitchFamily="50" charset="-128"/>
              </a:rPr>
              <a:t>キー </a:t>
            </a:r>
            <a:r>
              <a:rPr lang="en-US" altLang="ja-JP" sz="1000" dirty="0">
                <a:solidFill>
                  <a:srgbClr val="00B0F0"/>
                </a:solidFill>
                <a:latin typeface="メイリオ" pitchFamily="50" charset="-128"/>
                <a:ea typeface="メイリオ" pitchFamily="50" charset="-128"/>
                <a:cs typeface="メイリオ" pitchFamily="50" charset="-128"/>
              </a:rPr>
              <a:t>or Tab</a:t>
            </a:r>
            <a:r>
              <a:rPr lang="ja-JP" altLang="en-US" sz="1000" dirty="0">
                <a:solidFill>
                  <a:srgbClr val="00B0F0"/>
                </a:solidFill>
                <a:latin typeface="メイリオ" pitchFamily="50" charset="-128"/>
                <a:ea typeface="メイリオ" pitchFamily="50" charset="-128"/>
                <a:cs typeface="メイリオ" pitchFamily="50" charset="-128"/>
              </a:rPr>
              <a:t>キー</a:t>
            </a:r>
            <a:endParaRPr lang="en-US" altLang="ja-JP" sz="1000" dirty="0">
              <a:solidFill>
                <a:srgbClr val="00B0F0"/>
              </a:solidFill>
              <a:latin typeface="メイリオ" pitchFamily="50" charset="-128"/>
              <a:ea typeface="メイリオ" pitchFamily="50" charset="-128"/>
              <a:cs typeface="メイリオ" pitchFamily="50" charset="-128"/>
            </a:endParaRPr>
          </a:p>
          <a:p>
            <a:r>
              <a:rPr lang="ja-JP" altLang="en-US" sz="1000" dirty="0">
                <a:solidFill>
                  <a:srgbClr val="00B0F0"/>
                </a:solidFill>
                <a:latin typeface="メイリオ" pitchFamily="50" charset="-128"/>
                <a:ea typeface="メイリオ" pitchFamily="50" charset="-128"/>
                <a:cs typeface="メイリオ" pitchFamily="50" charset="-128"/>
              </a:rPr>
              <a:t>　　　　　　  さらに</a:t>
            </a:r>
            <a:r>
              <a:rPr lang="en-US" altLang="ja-JP" sz="1000" dirty="0">
                <a:solidFill>
                  <a:srgbClr val="00B0F0"/>
                </a:solidFill>
                <a:latin typeface="メイリオ" pitchFamily="50" charset="-128"/>
                <a:ea typeface="メイリオ" pitchFamily="50" charset="-128"/>
                <a:cs typeface="メイリオ" pitchFamily="50" charset="-128"/>
              </a:rPr>
              <a:t>Tab</a:t>
            </a:r>
            <a:r>
              <a:rPr lang="ja-JP" altLang="en-US" sz="1000" dirty="0">
                <a:solidFill>
                  <a:srgbClr val="00B0F0"/>
                </a:solidFill>
                <a:latin typeface="メイリオ" pitchFamily="50" charset="-128"/>
                <a:ea typeface="メイリオ" pitchFamily="50" charset="-128"/>
                <a:cs typeface="メイリオ" pitchFamily="50" charset="-128"/>
              </a:rPr>
              <a:t>キー</a:t>
            </a:r>
            <a:r>
              <a:rPr kumimoji="1" lang="ja-JP" altLang="en-US" sz="1000" dirty="0">
                <a:solidFill>
                  <a:srgbClr val="00B0F0"/>
                </a:solidFill>
                <a:latin typeface="メイリオ" pitchFamily="50" charset="-128"/>
                <a:ea typeface="メイリオ" pitchFamily="50" charset="-128"/>
                <a:cs typeface="メイリオ" pitchFamily="50" charset="-128"/>
              </a:rPr>
              <a:t>で借方の科目欄までカーソルを進める</a:t>
            </a:r>
            <a:endParaRPr kumimoji="1" lang="en-US" altLang="ja-JP" sz="1000" dirty="0">
              <a:solidFill>
                <a:srgbClr val="00B0F0"/>
              </a:solidFill>
              <a:latin typeface="メイリオ" pitchFamily="50" charset="-128"/>
              <a:ea typeface="メイリオ" pitchFamily="50" charset="-128"/>
              <a:cs typeface="メイリオ" pitchFamily="50" charset="-128"/>
            </a:endParaRPr>
          </a:p>
          <a:p>
            <a:r>
              <a:rPr lang="en-US" altLang="ja-JP" sz="1200" dirty="0">
                <a:latin typeface="メイリオ" pitchFamily="50" charset="-128"/>
                <a:ea typeface="メイリオ" pitchFamily="50" charset="-128"/>
                <a:cs typeface="メイリオ" pitchFamily="50" charset="-128"/>
              </a:rPr>
              <a:t>2.</a:t>
            </a:r>
            <a:r>
              <a:rPr lang="ja-JP" altLang="en-US" sz="1200" dirty="0">
                <a:latin typeface="メイリオ" pitchFamily="50" charset="-128"/>
                <a:ea typeface="メイリオ" pitchFamily="50" charset="-128"/>
                <a:cs typeface="メイリオ" pitchFamily="50" charset="-128"/>
              </a:rPr>
              <a:t>入力は、コードの直接登録か、ファンクションキーから参照画面を呼び出し、</a:t>
            </a:r>
            <a:endParaRPr lang="en-US" altLang="ja-JP" sz="1200" dirty="0">
              <a:latin typeface="メイリオ" pitchFamily="50" charset="-128"/>
              <a:ea typeface="メイリオ" pitchFamily="50" charset="-128"/>
              <a:cs typeface="メイリオ" pitchFamily="50" charset="-128"/>
            </a:endParaRPr>
          </a:p>
          <a:p>
            <a:r>
              <a:rPr lang="ja-JP" altLang="en-US" sz="1200" dirty="0">
                <a:latin typeface="メイリオ" pitchFamily="50" charset="-128"/>
                <a:ea typeface="メイリオ" pitchFamily="50" charset="-128"/>
                <a:cs typeface="メイリオ" pitchFamily="50" charset="-128"/>
              </a:rPr>
              <a:t>　検索して選択することができます</a:t>
            </a:r>
            <a:endParaRPr lang="en-US" altLang="ja-JP" sz="1200" dirty="0">
              <a:latin typeface="メイリオ" pitchFamily="50" charset="-128"/>
              <a:ea typeface="メイリオ" pitchFamily="50" charset="-128"/>
              <a:cs typeface="メイリオ" pitchFamily="50" charset="-128"/>
            </a:endParaRPr>
          </a:p>
          <a:p>
            <a:r>
              <a:rPr lang="ja-JP" altLang="en-US" sz="1400" dirty="0">
                <a:latin typeface="メイリオ" pitchFamily="50" charset="-128"/>
                <a:ea typeface="メイリオ" pitchFamily="50" charset="-128"/>
                <a:cs typeface="メイリオ" pitchFamily="50" charset="-128"/>
              </a:rPr>
              <a:t>　</a:t>
            </a:r>
            <a:r>
              <a:rPr lang="ja-JP" altLang="en-US" sz="1000" dirty="0">
                <a:latin typeface="メイリオ" pitchFamily="50" charset="-128"/>
                <a:ea typeface="メイリオ" pitchFamily="50" charset="-128"/>
                <a:cs typeface="メイリオ" pitchFamily="50" charset="-128"/>
              </a:rPr>
              <a:t>　</a:t>
            </a:r>
            <a:r>
              <a:rPr lang="ja-JP" altLang="en-US" sz="1000" dirty="0">
                <a:solidFill>
                  <a:srgbClr val="00B0F0"/>
                </a:solidFill>
                <a:latin typeface="メイリオ" pitchFamily="50" charset="-128"/>
                <a:ea typeface="メイリオ" pitchFamily="50" charset="-128"/>
                <a:cs typeface="メイリオ" pitchFamily="50" charset="-128"/>
              </a:rPr>
              <a:t>★操作･･･勘定科目：</a:t>
            </a:r>
            <a:r>
              <a:rPr lang="en-US" altLang="ja-JP" sz="1000" dirty="0">
                <a:solidFill>
                  <a:srgbClr val="00B0F0"/>
                </a:solidFill>
                <a:latin typeface="メイリオ" pitchFamily="50" charset="-128"/>
                <a:ea typeface="メイリオ" pitchFamily="50" charset="-128"/>
                <a:cs typeface="メイリオ" pitchFamily="50" charset="-128"/>
              </a:rPr>
              <a:t>10200</a:t>
            </a:r>
            <a:r>
              <a:rPr lang="ja-JP" altLang="en-US" sz="1000" dirty="0">
                <a:solidFill>
                  <a:srgbClr val="00B0F0"/>
                </a:solidFill>
                <a:latin typeface="メイリオ" pitchFamily="50" charset="-128"/>
                <a:ea typeface="メイリオ" pitchFamily="50" charset="-128"/>
                <a:cs typeface="メイリオ" pitchFamily="50" charset="-128"/>
              </a:rPr>
              <a:t>（現金）、部門：</a:t>
            </a:r>
            <a:r>
              <a:rPr lang="en-US" altLang="ja-JP" sz="1000" dirty="0">
                <a:solidFill>
                  <a:srgbClr val="00B0F0"/>
                </a:solidFill>
                <a:latin typeface="メイリオ" pitchFamily="50" charset="-128"/>
                <a:ea typeface="メイリオ" pitchFamily="50" charset="-128"/>
                <a:cs typeface="メイリオ" pitchFamily="50" charset="-128"/>
              </a:rPr>
              <a:t>F2</a:t>
            </a:r>
            <a:r>
              <a:rPr lang="ja-JP" altLang="en-US" sz="1000" dirty="0">
                <a:solidFill>
                  <a:srgbClr val="00B0F0"/>
                </a:solidFill>
                <a:latin typeface="メイリオ" pitchFamily="50" charset="-128"/>
                <a:ea typeface="メイリオ" pitchFamily="50" charset="-128"/>
                <a:cs typeface="メイリオ" pitchFamily="50" charset="-128"/>
              </a:rPr>
              <a:t>キーから選択、金額：</a:t>
            </a:r>
            <a:r>
              <a:rPr lang="en-US" altLang="ja-JP" sz="1000" dirty="0">
                <a:solidFill>
                  <a:srgbClr val="00B0F0"/>
                </a:solidFill>
                <a:latin typeface="メイリオ" pitchFamily="50" charset="-128"/>
                <a:ea typeface="メイリオ" pitchFamily="50" charset="-128"/>
                <a:cs typeface="メイリオ" pitchFamily="50" charset="-128"/>
              </a:rPr>
              <a:t>10,000</a:t>
            </a:r>
          </a:p>
          <a:p>
            <a:r>
              <a:rPr lang="en-US" altLang="ja-JP" sz="1200" dirty="0">
                <a:latin typeface="メイリオ" pitchFamily="50" charset="-128"/>
                <a:ea typeface="メイリオ" pitchFamily="50" charset="-128"/>
                <a:cs typeface="メイリオ" pitchFamily="50" charset="-128"/>
              </a:rPr>
              <a:t>3.</a:t>
            </a:r>
            <a:r>
              <a:rPr lang="ja-JP" altLang="en-US" sz="1200" dirty="0">
                <a:latin typeface="メイリオ" pitchFamily="50" charset="-128"/>
                <a:ea typeface="メイリオ" pitchFamily="50" charset="-128"/>
                <a:cs typeface="メイリオ" pitchFamily="50" charset="-128"/>
              </a:rPr>
              <a:t>摘要欄は、明細摘要１、明細摘要２、それぞれ</a:t>
            </a:r>
            <a:r>
              <a:rPr lang="en-US" altLang="ja-JP" sz="1200" dirty="0">
                <a:latin typeface="メイリオ" pitchFamily="50" charset="-128"/>
                <a:ea typeface="メイリオ" pitchFamily="50" charset="-128"/>
                <a:cs typeface="メイリオ" pitchFamily="50" charset="-128"/>
              </a:rPr>
              <a:t>80</a:t>
            </a:r>
            <a:r>
              <a:rPr lang="ja-JP" altLang="en-US" sz="1200" dirty="0">
                <a:latin typeface="メイリオ" pitchFamily="50" charset="-128"/>
                <a:ea typeface="メイリオ" pitchFamily="50" charset="-128"/>
                <a:cs typeface="メイリオ" pitchFamily="50" charset="-128"/>
              </a:rPr>
              <a:t>文字まで登録が可能です</a:t>
            </a:r>
            <a:endParaRPr lang="en-US" altLang="ja-JP" sz="1200" dirty="0">
              <a:latin typeface="メイリオ" pitchFamily="50" charset="-128"/>
              <a:ea typeface="メイリオ" pitchFamily="50" charset="-128"/>
              <a:cs typeface="メイリオ" pitchFamily="50" charset="-128"/>
            </a:endParaRPr>
          </a:p>
          <a:p>
            <a:r>
              <a:rPr kumimoji="1" lang="ja-JP" altLang="en-US" sz="1400" dirty="0">
                <a:solidFill>
                  <a:srgbClr val="FF0000"/>
                </a:solidFill>
                <a:latin typeface="メイリオ" pitchFamily="50" charset="-128"/>
                <a:ea typeface="メイリオ" pitchFamily="50" charset="-128"/>
                <a:cs typeface="メイリオ" pitchFamily="50" charset="-128"/>
              </a:rPr>
              <a:t>　</a:t>
            </a:r>
            <a:r>
              <a:rPr kumimoji="1" lang="ja-JP" altLang="en-US" sz="1000" dirty="0">
                <a:solidFill>
                  <a:srgbClr val="FF0000"/>
                </a:solidFill>
                <a:latin typeface="メイリオ" pitchFamily="50" charset="-128"/>
                <a:ea typeface="メイリオ" pitchFamily="50" charset="-128"/>
                <a:cs typeface="メイリオ" pitchFamily="50" charset="-128"/>
              </a:rPr>
              <a:t>　</a:t>
            </a:r>
            <a:r>
              <a:rPr kumimoji="1" lang="ja-JP" altLang="en-US" sz="1000" dirty="0">
                <a:solidFill>
                  <a:srgbClr val="00B0F0"/>
                </a:solidFill>
                <a:latin typeface="メイリオ" pitchFamily="50" charset="-128"/>
                <a:ea typeface="メイリオ" pitchFamily="50" charset="-128"/>
                <a:cs typeface="メイリオ" pitchFamily="50" charset="-128"/>
              </a:rPr>
              <a:t>★操作･･･</a:t>
            </a:r>
            <a:r>
              <a:rPr lang="ja-JP" altLang="en-US" sz="1000" dirty="0">
                <a:solidFill>
                  <a:srgbClr val="00B0F0"/>
                </a:solidFill>
                <a:latin typeface="メイリオ" pitchFamily="50" charset="-128"/>
                <a:ea typeface="メイリオ" pitchFamily="50" charset="-128"/>
                <a:cs typeface="メイリオ" pitchFamily="50" charset="-128"/>
              </a:rPr>
              <a:t>明細摘要１に、預金引出し等を入力。</a:t>
            </a:r>
            <a:endParaRPr kumimoji="1" lang="en-US" altLang="ja-JP" sz="1000" dirty="0">
              <a:solidFill>
                <a:srgbClr val="00B0F0"/>
              </a:solidFill>
              <a:latin typeface="メイリオ" pitchFamily="50" charset="-128"/>
              <a:ea typeface="メイリオ" pitchFamily="50" charset="-128"/>
              <a:cs typeface="メイリオ" pitchFamily="50" charset="-128"/>
            </a:endParaRPr>
          </a:p>
          <a:p>
            <a:r>
              <a:rPr lang="en-US" altLang="ja-JP" sz="1200" dirty="0">
                <a:latin typeface="メイリオ" pitchFamily="50" charset="-128"/>
                <a:ea typeface="メイリオ" pitchFamily="50" charset="-128"/>
                <a:cs typeface="メイリオ" pitchFamily="50" charset="-128"/>
              </a:rPr>
              <a:t>4.</a:t>
            </a:r>
            <a:r>
              <a:rPr lang="ja-JP" altLang="en-US" sz="1200" dirty="0">
                <a:latin typeface="メイリオ" pitchFamily="50" charset="-128"/>
                <a:ea typeface="メイリオ" pitchFamily="50" charset="-128"/>
                <a:cs typeface="メイリオ" pitchFamily="50" charset="-128"/>
              </a:rPr>
              <a:t>続けて、貸方を登録していきます。</a:t>
            </a:r>
            <a:endParaRPr lang="en-US" altLang="ja-JP" sz="1200" dirty="0">
              <a:latin typeface="メイリオ" pitchFamily="50" charset="-128"/>
              <a:ea typeface="メイリオ" pitchFamily="50" charset="-128"/>
              <a:cs typeface="メイリオ" pitchFamily="50" charset="-128"/>
            </a:endParaRPr>
          </a:p>
          <a:p>
            <a:r>
              <a:rPr lang="ja-JP" altLang="en-US" sz="1000" dirty="0">
                <a:latin typeface="メイリオ" pitchFamily="50" charset="-128"/>
                <a:ea typeface="メイリオ" pitchFamily="50" charset="-128"/>
                <a:cs typeface="メイリオ" pitchFamily="50" charset="-128"/>
              </a:rPr>
              <a:t>　　</a:t>
            </a:r>
            <a:r>
              <a:rPr lang="ja-JP" altLang="en-US" sz="1000" dirty="0">
                <a:solidFill>
                  <a:srgbClr val="FF0000"/>
                </a:solidFill>
                <a:latin typeface="メイリオ" pitchFamily="50" charset="-128"/>
                <a:ea typeface="メイリオ" pitchFamily="50" charset="-128"/>
                <a:cs typeface="メイリオ" pitchFamily="50" charset="-128"/>
              </a:rPr>
              <a:t> </a:t>
            </a:r>
            <a:r>
              <a:rPr lang="ja-JP" altLang="en-US" sz="1000" dirty="0">
                <a:solidFill>
                  <a:srgbClr val="00B0F0"/>
                </a:solidFill>
                <a:latin typeface="メイリオ" pitchFamily="50" charset="-128"/>
                <a:ea typeface="メイリオ" pitchFamily="50" charset="-128"/>
                <a:cs typeface="メイリオ" pitchFamily="50" charset="-128"/>
              </a:rPr>
              <a:t>★操作･･･勘定科目：</a:t>
            </a:r>
            <a:r>
              <a:rPr lang="en-US" altLang="ja-JP" sz="1000" dirty="0">
                <a:solidFill>
                  <a:srgbClr val="00B0F0"/>
                </a:solidFill>
                <a:latin typeface="メイリオ" pitchFamily="50" charset="-128"/>
                <a:ea typeface="メイリオ" pitchFamily="50" charset="-128"/>
                <a:cs typeface="メイリオ" pitchFamily="50" charset="-128"/>
              </a:rPr>
              <a:t>11100</a:t>
            </a:r>
            <a:r>
              <a:rPr lang="ja-JP" altLang="en-US" sz="1000" dirty="0">
                <a:solidFill>
                  <a:srgbClr val="00B0F0"/>
                </a:solidFill>
                <a:latin typeface="メイリオ" pitchFamily="50" charset="-128"/>
                <a:ea typeface="メイリオ" pitchFamily="50" charset="-128"/>
                <a:cs typeface="メイリオ" pitchFamily="50" charset="-128"/>
              </a:rPr>
              <a:t>（当座預金）、補助科目：</a:t>
            </a:r>
            <a:r>
              <a:rPr lang="en-US" altLang="ja-JP" sz="1000" dirty="0">
                <a:solidFill>
                  <a:srgbClr val="00B0F0"/>
                </a:solidFill>
                <a:latin typeface="メイリオ" pitchFamily="50" charset="-128"/>
                <a:ea typeface="メイリオ" pitchFamily="50" charset="-128"/>
                <a:cs typeface="メイリオ" pitchFamily="50" charset="-128"/>
              </a:rPr>
              <a:t>1101</a:t>
            </a:r>
            <a:r>
              <a:rPr lang="ja-JP" altLang="en-US" sz="1000" dirty="0">
                <a:solidFill>
                  <a:srgbClr val="00B0F0"/>
                </a:solidFill>
                <a:latin typeface="メイリオ" pitchFamily="50" charset="-128"/>
                <a:ea typeface="メイリオ" pitchFamily="50" charset="-128"/>
                <a:cs typeface="メイリオ" pitchFamily="50" charset="-128"/>
              </a:rPr>
              <a:t>（みずほ）、部門</a:t>
            </a:r>
            <a:r>
              <a:rPr lang="en-US" altLang="ja-JP" sz="1000" dirty="0">
                <a:solidFill>
                  <a:srgbClr val="00B0F0"/>
                </a:solidFill>
                <a:latin typeface="メイリオ" pitchFamily="50" charset="-128"/>
                <a:ea typeface="メイリオ" pitchFamily="50" charset="-128"/>
                <a:cs typeface="メイリオ" pitchFamily="50" charset="-128"/>
              </a:rPr>
              <a:t>19900(</a:t>
            </a:r>
            <a:r>
              <a:rPr lang="ja-JP" altLang="en-US" sz="1000" dirty="0">
                <a:solidFill>
                  <a:srgbClr val="00B0F0"/>
                </a:solidFill>
                <a:latin typeface="メイリオ" pitchFamily="50" charset="-128"/>
                <a:ea typeface="メイリオ" pitchFamily="50" charset="-128"/>
                <a:cs typeface="メイリオ" pitchFamily="50" charset="-128"/>
              </a:rPr>
              <a:t>東京本社共通</a:t>
            </a:r>
            <a:r>
              <a:rPr lang="en-US" altLang="ja-JP" sz="1000" dirty="0">
                <a:solidFill>
                  <a:srgbClr val="00B0F0"/>
                </a:solidFill>
                <a:latin typeface="メイリオ" pitchFamily="50" charset="-128"/>
                <a:ea typeface="メイリオ" pitchFamily="50" charset="-128"/>
                <a:cs typeface="メイリオ" pitchFamily="50" charset="-128"/>
              </a:rPr>
              <a:t>A)</a:t>
            </a:r>
          </a:p>
          <a:p>
            <a:r>
              <a:rPr lang="en-US" altLang="ja-JP" sz="1200" dirty="0">
                <a:latin typeface="メイリオ" pitchFamily="50" charset="-128"/>
                <a:ea typeface="メイリオ" pitchFamily="50" charset="-128"/>
                <a:cs typeface="メイリオ" pitchFamily="50" charset="-128"/>
              </a:rPr>
              <a:t>5.</a:t>
            </a:r>
            <a:r>
              <a:rPr lang="ja-JP" altLang="en-US" sz="1200" dirty="0">
                <a:latin typeface="メイリオ" pitchFamily="50" charset="-128"/>
                <a:ea typeface="メイリオ" pitchFamily="50" charset="-128"/>
                <a:cs typeface="メイリオ" pitchFamily="50" charset="-128"/>
              </a:rPr>
              <a:t>金額および摘要欄は、借方から自動コピーされます。</a:t>
            </a:r>
            <a:r>
              <a:rPr lang="en-US" altLang="ja-JP" sz="1200" dirty="0">
                <a:latin typeface="メイリオ" pitchFamily="50" charset="-128"/>
                <a:ea typeface="メイリオ" pitchFamily="50" charset="-128"/>
                <a:cs typeface="メイリオ" pitchFamily="50" charset="-128"/>
              </a:rPr>
              <a:t>1</a:t>
            </a:r>
            <a:r>
              <a:rPr lang="ja-JP" altLang="en-US" sz="1200" dirty="0">
                <a:latin typeface="メイリオ" pitchFamily="50" charset="-128"/>
                <a:ea typeface="メイリオ" pitchFamily="50" charset="-128"/>
                <a:cs typeface="メイリオ" pitchFamily="50" charset="-128"/>
              </a:rPr>
              <a:t>明細入力し、明細を登録します</a:t>
            </a:r>
            <a:endParaRPr lang="en-US" altLang="ja-JP" sz="1200" dirty="0">
              <a:latin typeface="メイリオ" pitchFamily="50" charset="-128"/>
              <a:ea typeface="メイリオ" pitchFamily="50" charset="-128"/>
              <a:cs typeface="メイリオ" pitchFamily="50" charset="-128"/>
            </a:endParaRPr>
          </a:p>
          <a:p>
            <a:r>
              <a:rPr lang="ja-JP" altLang="en-US" sz="1200" dirty="0">
                <a:latin typeface="メイリオ" pitchFamily="50" charset="-128"/>
                <a:ea typeface="メイリオ" pitchFamily="50" charset="-128"/>
                <a:cs typeface="メイリオ" pitchFamily="50" charset="-128"/>
              </a:rPr>
              <a:t>　</a:t>
            </a:r>
            <a:r>
              <a:rPr lang="ja-JP" altLang="en-US" sz="1000" dirty="0">
                <a:latin typeface="メイリオ" pitchFamily="50" charset="-128"/>
                <a:ea typeface="メイリオ" pitchFamily="50" charset="-128"/>
                <a:cs typeface="メイリオ" pitchFamily="50" charset="-128"/>
              </a:rPr>
              <a:t>　</a:t>
            </a:r>
            <a:r>
              <a:rPr lang="ja-JP" altLang="en-US" sz="1000" dirty="0">
                <a:solidFill>
                  <a:srgbClr val="00B0F0"/>
                </a:solidFill>
                <a:latin typeface="メイリオ" pitchFamily="50" charset="-128"/>
                <a:ea typeface="メイリオ" pitchFamily="50" charset="-128"/>
                <a:cs typeface="メイリオ" pitchFamily="50" charset="-128"/>
              </a:rPr>
              <a:t>★操作･･･</a:t>
            </a:r>
            <a:r>
              <a:rPr lang="en-US" altLang="ja-JP" sz="1000" dirty="0">
                <a:solidFill>
                  <a:srgbClr val="00B0F0"/>
                </a:solidFill>
                <a:latin typeface="メイリオ" pitchFamily="50" charset="-128"/>
                <a:ea typeface="メイリオ" pitchFamily="50" charset="-128"/>
                <a:cs typeface="メイリオ" pitchFamily="50" charset="-128"/>
              </a:rPr>
              <a:t>Enter</a:t>
            </a:r>
            <a:r>
              <a:rPr lang="ja-JP" altLang="en-US" sz="1000" dirty="0">
                <a:solidFill>
                  <a:srgbClr val="00B0F0"/>
                </a:solidFill>
                <a:latin typeface="メイリオ" pitchFamily="50" charset="-128"/>
                <a:ea typeface="メイリオ" pitchFamily="50" charset="-128"/>
                <a:cs typeface="メイリオ" pitchFamily="50" charset="-128"/>
              </a:rPr>
              <a:t>キーで、</a:t>
            </a:r>
            <a:r>
              <a:rPr lang="ja-JP" altLang="en-US" sz="1000" dirty="0">
                <a:solidFill>
                  <a:srgbClr val="FF0000"/>
                </a:solidFill>
                <a:latin typeface="メイリオ" pitchFamily="50" charset="-128"/>
                <a:ea typeface="メイリオ" pitchFamily="50" charset="-128"/>
                <a:cs typeface="メイリオ" pitchFamily="50" charset="-128"/>
              </a:rPr>
              <a:t>②</a:t>
            </a:r>
            <a:r>
              <a:rPr lang="ja-JP" altLang="en-US" sz="1000" dirty="0">
                <a:solidFill>
                  <a:srgbClr val="00B0F0"/>
                </a:solidFill>
                <a:latin typeface="メイリオ" pitchFamily="50" charset="-128"/>
                <a:ea typeface="メイリオ" pitchFamily="50" charset="-128"/>
                <a:cs typeface="メイリオ" pitchFamily="50" charset="-128"/>
              </a:rPr>
              <a:t>明細反映ボタンまでカーソルを進め、</a:t>
            </a:r>
            <a:r>
              <a:rPr lang="en-US" altLang="ja-JP" sz="1000" dirty="0">
                <a:solidFill>
                  <a:srgbClr val="00B0F0"/>
                </a:solidFill>
                <a:latin typeface="メイリオ" pitchFamily="50" charset="-128"/>
                <a:ea typeface="メイリオ" pitchFamily="50" charset="-128"/>
                <a:cs typeface="メイリオ" pitchFamily="50" charset="-128"/>
              </a:rPr>
              <a:t>Enter</a:t>
            </a:r>
            <a:r>
              <a:rPr lang="ja-JP" altLang="en-US" sz="1000" dirty="0">
                <a:solidFill>
                  <a:srgbClr val="00B0F0"/>
                </a:solidFill>
                <a:latin typeface="メイリオ" pitchFamily="50" charset="-128"/>
                <a:ea typeface="メイリオ" pitchFamily="50" charset="-128"/>
                <a:cs typeface="メイリオ" pitchFamily="50" charset="-128"/>
              </a:rPr>
              <a:t>キー</a:t>
            </a:r>
            <a:endParaRPr lang="en-US" altLang="ja-JP" sz="1000" dirty="0">
              <a:solidFill>
                <a:srgbClr val="00B0F0"/>
              </a:solidFill>
              <a:latin typeface="メイリオ" pitchFamily="50" charset="-128"/>
              <a:ea typeface="メイリオ" pitchFamily="50" charset="-128"/>
              <a:cs typeface="メイリオ" pitchFamily="50" charset="-128"/>
            </a:endParaRPr>
          </a:p>
          <a:p>
            <a:r>
              <a:rPr lang="ja-JP" altLang="en-US" sz="1000" dirty="0">
                <a:solidFill>
                  <a:srgbClr val="00B0F0"/>
                </a:solidFill>
                <a:latin typeface="メイリオ" pitchFamily="50" charset="-128"/>
                <a:ea typeface="メイリオ" pitchFamily="50" charset="-128"/>
                <a:cs typeface="メイリオ" pitchFamily="50" charset="-128"/>
              </a:rPr>
              <a:t>　　　　　　  その後、</a:t>
            </a:r>
            <a:r>
              <a:rPr lang="en-US" altLang="ja-JP" sz="1000" dirty="0">
                <a:solidFill>
                  <a:srgbClr val="00B0F0"/>
                </a:solidFill>
                <a:latin typeface="メイリオ" pitchFamily="50" charset="-128"/>
                <a:ea typeface="メイリオ" pitchFamily="50" charset="-128"/>
                <a:cs typeface="メイリオ" pitchFamily="50" charset="-128"/>
              </a:rPr>
              <a:t>F9</a:t>
            </a:r>
            <a:r>
              <a:rPr lang="ja-JP" altLang="en-US" sz="1000" dirty="0">
                <a:solidFill>
                  <a:srgbClr val="00B0F0"/>
                </a:solidFill>
                <a:latin typeface="メイリオ" pitchFamily="50" charset="-128"/>
                <a:ea typeface="メイリオ" pitchFamily="50" charset="-128"/>
                <a:cs typeface="メイリオ" pitchFamily="50" charset="-128"/>
              </a:rPr>
              <a:t>キーを押下するとメッセージが表示され、</a:t>
            </a:r>
            <a:r>
              <a:rPr lang="en-US" altLang="ja-JP" sz="1000" dirty="0">
                <a:solidFill>
                  <a:srgbClr val="00B0F0"/>
                </a:solidFill>
                <a:latin typeface="メイリオ" pitchFamily="50" charset="-128"/>
                <a:ea typeface="メイリオ" pitchFamily="50" charset="-128"/>
                <a:cs typeface="メイリオ" pitchFamily="50" charset="-128"/>
              </a:rPr>
              <a:t>Enter</a:t>
            </a:r>
            <a:r>
              <a:rPr lang="ja-JP" altLang="en-US" sz="1000" dirty="0">
                <a:solidFill>
                  <a:srgbClr val="00B0F0"/>
                </a:solidFill>
                <a:latin typeface="メイリオ" pitchFamily="50" charset="-128"/>
                <a:ea typeface="メイリオ" pitchFamily="50" charset="-128"/>
                <a:cs typeface="メイリオ" pitchFamily="50" charset="-128"/>
              </a:rPr>
              <a:t>キーを</a:t>
            </a:r>
            <a:r>
              <a:rPr lang="en-US" altLang="ja-JP" sz="1000" dirty="0">
                <a:solidFill>
                  <a:srgbClr val="00B0F0"/>
                </a:solidFill>
                <a:latin typeface="メイリオ" pitchFamily="50" charset="-128"/>
                <a:ea typeface="メイリオ" pitchFamily="50" charset="-128"/>
                <a:cs typeface="メイリオ" pitchFamily="50" charset="-128"/>
              </a:rPr>
              <a:t>2</a:t>
            </a:r>
            <a:r>
              <a:rPr lang="ja-JP" altLang="en-US" sz="1000" dirty="0">
                <a:solidFill>
                  <a:srgbClr val="00B0F0"/>
                </a:solidFill>
                <a:latin typeface="メイリオ" pitchFamily="50" charset="-128"/>
                <a:ea typeface="メイリオ" pitchFamily="50" charset="-128"/>
                <a:cs typeface="メイリオ" pitchFamily="50" charset="-128"/>
              </a:rPr>
              <a:t>回押下し伝票登録する</a:t>
            </a:r>
            <a:endParaRPr lang="en-US" altLang="ja-JP" sz="1000" dirty="0">
              <a:solidFill>
                <a:srgbClr val="00B0F0"/>
              </a:solidFill>
              <a:latin typeface="メイリオ" pitchFamily="50" charset="-128"/>
              <a:ea typeface="メイリオ" pitchFamily="50" charset="-128"/>
              <a:cs typeface="メイリオ" pitchFamily="50" charset="-128"/>
            </a:endParaRPr>
          </a:p>
          <a:p>
            <a:r>
              <a:rPr lang="ja-JP" altLang="en-US" sz="1000" dirty="0">
                <a:solidFill>
                  <a:srgbClr val="00B0F0"/>
                </a:solidFill>
                <a:latin typeface="メイリオ" pitchFamily="50" charset="-128"/>
                <a:ea typeface="メイリオ" pitchFamily="50" charset="-128"/>
                <a:cs typeface="メイリオ" pitchFamily="50" charset="-128"/>
              </a:rPr>
              <a:t>　　 　　　   （最後に伝票を登録しました****のメッセージが表示される）</a:t>
            </a:r>
            <a:endParaRPr lang="en-US" altLang="ja-JP" sz="1000" dirty="0">
              <a:solidFill>
                <a:srgbClr val="00B0F0"/>
              </a:solidFill>
              <a:latin typeface="メイリオ" pitchFamily="50" charset="-128"/>
              <a:ea typeface="メイリオ" pitchFamily="50" charset="-128"/>
              <a:cs typeface="メイリオ" pitchFamily="50" charset="-128"/>
            </a:endParaRPr>
          </a:p>
          <a:p>
            <a:r>
              <a:rPr lang="en-US" altLang="ja-JP" sz="1200" dirty="0">
                <a:latin typeface="メイリオ" pitchFamily="50" charset="-128"/>
                <a:ea typeface="メイリオ" pitchFamily="50" charset="-128"/>
                <a:cs typeface="メイリオ" pitchFamily="50" charset="-128"/>
              </a:rPr>
              <a:t>6.</a:t>
            </a:r>
            <a:r>
              <a:rPr lang="ja-JP" altLang="en-US" sz="1200" dirty="0">
                <a:latin typeface="メイリオ" pitchFamily="50" charset="-128"/>
                <a:ea typeface="メイリオ" pitchFamily="50" charset="-128"/>
                <a:cs typeface="メイリオ" pitchFamily="50" charset="-128"/>
              </a:rPr>
              <a:t>まずは、直接入力の操作を行いましたが、</a:t>
            </a:r>
            <a:r>
              <a:rPr lang="ja-JP" altLang="en-US" sz="1200" dirty="0">
                <a:solidFill>
                  <a:srgbClr val="000000"/>
                </a:solidFill>
                <a:latin typeface="メイリオ" pitchFamily="50" charset="-128"/>
                <a:ea typeface="メイリオ" pitchFamily="50" charset="-128"/>
                <a:cs typeface="メイリオ" pitchFamily="50" charset="-128"/>
              </a:rPr>
              <a:t>過去伝票複写（摘要置換）</a:t>
            </a:r>
            <a:r>
              <a:rPr lang="ja-JP" altLang="en-US" sz="1200" dirty="0">
                <a:latin typeface="メイリオ" pitchFamily="50" charset="-128"/>
                <a:ea typeface="メイリオ" pitchFamily="50" charset="-128"/>
                <a:cs typeface="メイリオ" pitchFamily="50" charset="-128"/>
              </a:rPr>
              <a:t>や、パターン仕訳から</a:t>
            </a:r>
            <a:endParaRPr lang="en-US" altLang="ja-JP" sz="1200" dirty="0">
              <a:latin typeface="メイリオ" pitchFamily="50" charset="-128"/>
              <a:ea typeface="メイリオ" pitchFamily="50" charset="-128"/>
              <a:cs typeface="メイリオ" pitchFamily="50" charset="-128"/>
            </a:endParaRPr>
          </a:p>
          <a:p>
            <a:r>
              <a:rPr lang="ja-JP" altLang="en-US" sz="1200" dirty="0">
                <a:latin typeface="メイリオ" pitchFamily="50" charset="-128"/>
                <a:ea typeface="メイリオ" pitchFamily="50" charset="-128"/>
                <a:cs typeface="メイリオ" pitchFamily="50" charset="-128"/>
              </a:rPr>
              <a:t>　の登録など、入力の補助機能も利用いただけます</a:t>
            </a:r>
            <a:endParaRPr lang="en-US" altLang="ja-JP" sz="1200" dirty="0">
              <a:latin typeface="メイリオ" pitchFamily="50" charset="-128"/>
              <a:ea typeface="メイリオ" pitchFamily="50" charset="-128"/>
              <a:cs typeface="メイリオ" pitchFamily="50" charset="-128"/>
            </a:endParaRPr>
          </a:p>
          <a:p>
            <a:r>
              <a:rPr lang="ja-JP" altLang="en-US" sz="1200" dirty="0">
                <a:latin typeface="メイリオ" pitchFamily="50" charset="-128"/>
                <a:ea typeface="メイリオ" pitchFamily="50" charset="-128"/>
                <a:cs typeface="メイリオ" pitchFamily="50" charset="-128"/>
              </a:rPr>
              <a:t>　</a:t>
            </a:r>
            <a:r>
              <a:rPr lang="ja-JP" altLang="en-US" sz="1200" dirty="0">
                <a:solidFill>
                  <a:srgbClr val="00B0F0"/>
                </a:solidFill>
                <a:latin typeface="メイリオ" pitchFamily="50" charset="-128"/>
                <a:ea typeface="メイリオ" pitchFamily="50" charset="-128"/>
                <a:cs typeface="メイリオ" pitchFamily="50" charset="-128"/>
              </a:rPr>
              <a:t>　</a:t>
            </a:r>
            <a:r>
              <a:rPr lang="ja-JP" altLang="en-US" sz="1000" dirty="0">
                <a:solidFill>
                  <a:srgbClr val="00B0F0"/>
                </a:solidFill>
                <a:latin typeface="メイリオ" pitchFamily="50" charset="-128"/>
                <a:ea typeface="メイリオ" pitchFamily="50" charset="-128"/>
                <a:cs typeface="メイリオ" pitchFamily="50" charset="-128"/>
              </a:rPr>
              <a:t>★操作･･･画面右</a:t>
            </a:r>
            <a:r>
              <a:rPr lang="ja-JP" altLang="en-US" sz="1000" dirty="0">
                <a:solidFill>
                  <a:srgbClr val="FF0000"/>
                </a:solidFill>
                <a:latin typeface="メイリオ" pitchFamily="50" charset="-128"/>
                <a:ea typeface="メイリオ" pitchFamily="50" charset="-128"/>
                <a:cs typeface="メイリオ" pitchFamily="50" charset="-128"/>
              </a:rPr>
              <a:t>③</a:t>
            </a:r>
            <a:r>
              <a:rPr lang="ja-JP" altLang="en-US" sz="1000" dirty="0">
                <a:solidFill>
                  <a:srgbClr val="00B0F0"/>
                </a:solidFill>
                <a:latin typeface="メイリオ" pitchFamily="50" charset="-128"/>
                <a:ea typeface="メイリオ" pitchFamily="50" charset="-128"/>
                <a:cs typeface="メイリオ" pitchFamily="50" charset="-128"/>
              </a:rPr>
              <a:t>を拡大し、各ボタンにカーソルをあてる</a:t>
            </a:r>
            <a:endParaRPr lang="en-US" altLang="ja-JP" sz="1000" dirty="0">
              <a:solidFill>
                <a:srgbClr val="00B0F0"/>
              </a:solidFill>
              <a:latin typeface="メイリオ" pitchFamily="50" charset="-128"/>
              <a:ea typeface="メイリオ" pitchFamily="50" charset="-128"/>
              <a:cs typeface="メイリオ" pitchFamily="50" charset="-128"/>
            </a:endParaRPr>
          </a:p>
          <a:p>
            <a:r>
              <a:rPr lang="en-US" altLang="ja-JP" sz="1200" dirty="0">
                <a:latin typeface="メイリオ" pitchFamily="50" charset="-128"/>
                <a:ea typeface="メイリオ" pitchFamily="50" charset="-128"/>
                <a:cs typeface="メイリオ" pitchFamily="50" charset="-128"/>
              </a:rPr>
              <a:t>7.</a:t>
            </a:r>
            <a:r>
              <a:rPr lang="ja-JP" altLang="en-US" sz="1200" dirty="0">
                <a:latin typeface="メイリオ" pitchFamily="50" charset="-128"/>
                <a:ea typeface="メイリオ" pitchFamily="50" charset="-128"/>
                <a:cs typeface="メイリオ" pitchFamily="50" charset="-128"/>
              </a:rPr>
              <a:t>本日は、仕訳パターンからの登録をご紹介します。サンプルでいくつかのパターンが</a:t>
            </a:r>
            <a:endParaRPr lang="en-US" altLang="ja-JP" sz="1200" dirty="0">
              <a:latin typeface="メイリオ" pitchFamily="50" charset="-128"/>
              <a:ea typeface="メイリオ" pitchFamily="50" charset="-128"/>
              <a:cs typeface="メイリオ" pitchFamily="50" charset="-128"/>
            </a:endParaRPr>
          </a:p>
          <a:p>
            <a:r>
              <a:rPr lang="ja-JP" altLang="en-US" sz="1200" dirty="0">
                <a:latin typeface="メイリオ" pitchFamily="50" charset="-128"/>
                <a:ea typeface="メイリオ" pitchFamily="50" charset="-128"/>
                <a:cs typeface="メイリオ" pitchFamily="50" charset="-128"/>
              </a:rPr>
              <a:t>　登録されていますので、例として広告宣伝費のパターンを読み込んでください</a:t>
            </a:r>
            <a:endParaRPr lang="en-US" altLang="ja-JP" sz="1200" dirty="0">
              <a:latin typeface="メイリオ" pitchFamily="50" charset="-128"/>
              <a:ea typeface="メイリオ" pitchFamily="50" charset="-128"/>
              <a:cs typeface="メイリオ" pitchFamily="50" charset="-128"/>
            </a:endParaRPr>
          </a:p>
          <a:p>
            <a:r>
              <a:rPr lang="ja-JP" altLang="en-US" sz="1000" dirty="0">
                <a:solidFill>
                  <a:srgbClr val="FF0000"/>
                </a:solidFill>
                <a:latin typeface="メイリオ" pitchFamily="50" charset="-128"/>
                <a:ea typeface="メイリオ" pitchFamily="50" charset="-128"/>
                <a:cs typeface="メイリオ" pitchFamily="50" charset="-128"/>
              </a:rPr>
              <a:t>　　 </a:t>
            </a:r>
            <a:r>
              <a:rPr lang="ja-JP" altLang="en-US" sz="1000" dirty="0">
                <a:solidFill>
                  <a:srgbClr val="00B0F0"/>
                </a:solidFill>
                <a:latin typeface="メイリオ" pitchFamily="50" charset="-128"/>
                <a:ea typeface="メイリオ" pitchFamily="50" charset="-128"/>
                <a:cs typeface="メイリオ" pitchFamily="50" charset="-128"/>
              </a:rPr>
              <a:t>★操作･･･画面右から、パターン読込ボタンを押下、</a:t>
            </a:r>
            <a:r>
              <a:rPr lang="ja-JP" altLang="en-US" sz="1000" dirty="0">
                <a:solidFill>
                  <a:srgbClr val="FF0000"/>
                </a:solidFill>
                <a:latin typeface="メイリオ" pitchFamily="50" charset="-128"/>
                <a:ea typeface="メイリオ" pitchFamily="50" charset="-128"/>
                <a:cs typeface="メイリオ" pitchFamily="50" charset="-128"/>
              </a:rPr>
              <a:t>④</a:t>
            </a:r>
            <a:r>
              <a:rPr lang="ja-JP" altLang="en-US" sz="1000" dirty="0">
                <a:solidFill>
                  <a:srgbClr val="00B0F0"/>
                </a:solidFill>
                <a:latin typeface="メイリオ" pitchFamily="50" charset="-128"/>
                <a:ea typeface="メイリオ" pitchFamily="50" charset="-128"/>
                <a:cs typeface="メイリオ" pitchFamily="50" charset="-128"/>
              </a:rPr>
              <a:t>パターングループに、</a:t>
            </a:r>
            <a:r>
              <a:rPr lang="en-US" altLang="ja-JP" sz="1000" dirty="0">
                <a:solidFill>
                  <a:srgbClr val="00B0F0"/>
                </a:solidFill>
                <a:latin typeface="メイリオ" pitchFamily="50" charset="-128"/>
                <a:ea typeface="メイリオ" pitchFamily="50" charset="-128"/>
                <a:cs typeface="メイリオ" pitchFamily="50" charset="-128"/>
              </a:rPr>
              <a:t>2:</a:t>
            </a:r>
            <a:r>
              <a:rPr lang="ja-JP" altLang="en-US" sz="1000" dirty="0">
                <a:solidFill>
                  <a:srgbClr val="00B0F0"/>
                </a:solidFill>
                <a:latin typeface="メイリオ" pitchFamily="50" charset="-128"/>
                <a:ea typeface="メイリオ" pitchFamily="50" charset="-128"/>
                <a:cs typeface="メイリオ" pitchFamily="50" charset="-128"/>
              </a:rPr>
              <a:t>その他経費を選択後、</a:t>
            </a:r>
            <a:endParaRPr lang="en-US" altLang="ja-JP" sz="1000" dirty="0">
              <a:solidFill>
                <a:srgbClr val="00B0F0"/>
              </a:solidFill>
              <a:latin typeface="メイリオ" pitchFamily="50" charset="-128"/>
              <a:ea typeface="メイリオ" pitchFamily="50" charset="-128"/>
              <a:cs typeface="メイリオ" pitchFamily="50" charset="-128"/>
            </a:endParaRPr>
          </a:p>
          <a:p>
            <a:r>
              <a:rPr lang="ja-JP" altLang="en-US" sz="1000" dirty="0">
                <a:solidFill>
                  <a:srgbClr val="00B0F0"/>
                </a:solidFill>
                <a:latin typeface="メイリオ" pitchFamily="50" charset="-128"/>
                <a:ea typeface="メイリオ" pitchFamily="50" charset="-128"/>
                <a:cs typeface="メイリオ" pitchFamily="50" charset="-128"/>
              </a:rPr>
              <a:t>　　　　　　  パターン表示ボタンを押下。表示されたパターンから、</a:t>
            </a:r>
            <a:r>
              <a:rPr lang="ja-JP" altLang="en-US" sz="1000" dirty="0">
                <a:solidFill>
                  <a:srgbClr val="FF0000"/>
                </a:solidFill>
                <a:latin typeface="メイリオ" pitchFamily="50" charset="-128"/>
                <a:ea typeface="メイリオ" pitchFamily="50" charset="-128"/>
                <a:cs typeface="メイリオ" pitchFamily="50" charset="-128"/>
              </a:rPr>
              <a:t>⑤</a:t>
            </a:r>
            <a:r>
              <a:rPr lang="en-US" altLang="ja-JP" sz="1000" dirty="0">
                <a:solidFill>
                  <a:srgbClr val="00B0F0"/>
                </a:solidFill>
                <a:latin typeface="メイリオ" pitchFamily="50" charset="-128"/>
                <a:ea typeface="メイリオ" pitchFamily="50" charset="-128"/>
                <a:cs typeface="メイリオ" pitchFamily="50" charset="-128"/>
              </a:rPr>
              <a:t>3:</a:t>
            </a:r>
            <a:r>
              <a:rPr lang="ja-JP" altLang="en-US" sz="1000" dirty="0">
                <a:solidFill>
                  <a:srgbClr val="00B0F0"/>
                </a:solidFill>
                <a:latin typeface="メイリオ" pitchFamily="50" charset="-128"/>
                <a:ea typeface="メイリオ" pitchFamily="50" charset="-128"/>
                <a:cs typeface="メイリオ" pitchFamily="50" charset="-128"/>
              </a:rPr>
              <a:t>広告宣伝費を選択後、</a:t>
            </a:r>
            <a:r>
              <a:rPr lang="ja-JP" altLang="en-US" sz="1000" dirty="0">
                <a:solidFill>
                  <a:srgbClr val="FF0000"/>
                </a:solidFill>
                <a:latin typeface="メイリオ" pitchFamily="50" charset="-128"/>
                <a:ea typeface="メイリオ" pitchFamily="50" charset="-128"/>
                <a:cs typeface="メイリオ" pitchFamily="50" charset="-128"/>
              </a:rPr>
              <a:t>⑥</a:t>
            </a:r>
            <a:r>
              <a:rPr lang="ja-JP" altLang="en-US" sz="1000" dirty="0">
                <a:solidFill>
                  <a:srgbClr val="00B0F0"/>
                </a:solidFill>
                <a:latin typeface="メイリオ" pitchFamily="50" charset="-128"/>
                <a:ea typeface="メイリオ" pitchFamily="50" charset="-128"/>
                <a:cs typeface="メイリオ" pitchFamily="50" charset="-128"/>
              </a:rPr>
              <a:t>確定ボタンを　</a:t>
            </a:r>
            <a:endParaRPr lang="en-US" altLang="ja-JP" sz="1000" dirty="0">
              <a:solidFill>
                <a:srgbClr val="00B0F0"/>
              </a:solidFill>
              <a:latin typeface="メイリオ" pitchFamily="50" charset="-128"/>
              <a:ea typeface="メイリオ" pitchFamily="50" charset="-128"/>
              <a:cs typeface="メイリオ" pitchFamily="50" charset="-128"/>
            </a:endParaRPr>
          </a:p>
          <a:p>
            <a:r>
              <a:rPr lang="ja-JP" altLang="en-US" sz="1000" dirty="0">
                <a:solidFill>
                  <a:srgbClr val="00B0F0"/>
                </a:solidFill>
                <a:latin typeface="メイリオ" pitchFamily="50" charset="-128"/>
                <a:ea typeface="メイリオ" pitchFamily="50" charset="-128"/>
                <a:cs typeface="メイリオ" pitchFamily="50" charset="-128"/>
              </a:rPr>
              <a:t>　　　　　　  押下。表示されたら、仕訳画面で、チェックボタンを押下</a:t>
            </a:r>
            <a:endParaRPr lang="en-US" altLang="ja-JP" sz="1000" dirty="0">
              <a:solidFill>
                <a:srgbClr val="00B0F0"/>
              </a:solidFill>
              <a:latin typeface="メイリオ" pitchFamily="50" charset="-128"/>
              <a:ea typeface="メイリオ" pitchFamily="50" charset="-128"/>
              <a:cs typeface="メイリオ" pitchFamily="50" charset="-128"/>
            </a:endParaRPr>
          </a:p>
          <a:p>
            <a:r>
              <a:rPr lang="ja-JP" altLang="en-US" sz="1200" dirty="0">
                <a:latin typeface="メイリオ" pitchFamily="50" charset="-128"/>
                <a:ea typeface="メイリオ" pitchFamily="50" charset="-128"/>
                <a:cs typeface="メイリオ" pitchFamily="50" charset="-128"/>
              </a:rPr>
              <a:t>　　</a:t>
            </a:r>
            <a:endParaRPr lang="en-US" altLang="ja-JP" sz="1200" dirty="0">
              <a:latin typeface="メイリオ" pitchFamily="50" charset="-128"/>
              <a:ea typeface="メイリオ" pitchFamily="50" charset="-128"/>
              <a:cs typeface="メイリオ" pitchFamily="50" charset="-128"/>
            </a:endParaRPr>
          </a:p>
          <a:p>
            <a:endParaRPr kumimoji="1" lang="en-US" altLang="ja-JP" sz="1400" dirty="0">
              <a:solidFill>
                <a:srgbClr val="FF0000"/>
              </a:solidFill>
              <a:latin typeface="メイリオ" pitchFamily="50" charset="-128"/>
              <a:ea typeface="メイリオ" pitchFamily="50" charset="-128"/>
              <a:cs typeface="メイリオ" pitchFamily="50" charset="-128"/>
            </a:endParaRPr>
          </a:p>
        </p:txBody>
      </p:sp>
      <p:sp>
        <p:nvSpPr>
          <p:cNvPr id="6" name="角丸四角形 5"/>
          <p:cNvSpPr/>
          <p:nvPr/>
        </p:nvSpPr>
        <p:spPr>
          <a:xfrm>
            <a:off x="216024" y="3995936"/>
            <a:ext cx="1872208" cy="36004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atin typeface="メイリオ" pitchFamily="50" charset="-128"/>
                <a:ea typeface="メイリオ" pitchFamily="50" charset="-128"/>
                <a:cs typeface="メイリオ" pitchFamily="50" charset="-128"/>
              </a:rPr>
              <a:t>説明シナリオ</a:t>
            </a:r>
          </a:p>
        </p:txBody>
      </p:sp>
      <p:sp>
        <p:nvSpPr>
          <p:cNvPr id="19" name="テキスト ボックス 18"/>
          <p:cNvSpPr txBox="1"/>
          <p:nvPr/>
        </p:nvSpPr>
        <p:spPr>
          <a:xfrm>
            <a:off x="2060848" y="3995936"/>
            <a:ext cx="1008112" cy="400110"/>
          </a:xfrm>
          <a:prstGeom prst="rect">
            <a:avLst/>
          </a:prstGeom>
          <a:noFill/>
        </p:spPr>
        <p:txBody>
          <a:bodyPr wrap="square" rtlCol="0">
            <a:spAutoFit/>
          </a:bodyPr>
          <a:lstStyle/>
          <a:p>
            <a:r>
              <a:rPr kumimoji="1" lang="en-US" altLang="ja-JP" sz="2000" b="1" dirty="0">
                <a:solidFill>
                  <a:srgbClr val="00B0F0"/>
                </a:solidFill>
                <a:latin typeface="メイリオ" pitchFamily="50" charset="-128"/>
                <a:ea typeface="メイリオ" pitchFamily="50" charset="-128"/>
                <a:cs typeface="メイリオ" pitchFamily="50" charset="-128"/>
              </a:rPr>
              <a:t>1/3</a:t>
            </a:r>
            <a:endParaRPr kumimoji="1" lang="ja-JP" altLang="en-US" sz="2000" b="1" dirty="0">
              <a:solidFill>
                <a:srgbClr val="00B0F0"/>
              </a:solidFill>
              <a:latin typeface="メイリオ" pitchFamily="50" charset="-128"/>
              <a:ea typeface="メイリオ" pitchFamily="50" charset="-128"/>
              <a:cs typeface="メイリオ" pitchFamily="50" charset="-128"/>
            </a:endParaRPr>
          </a:p>
        </p:txBody>
      </p:sp>
      <p:sp>
        <p:nvSpPr>
          <p:cNvPr id="21" name="テキスト ボックス 20"/>
          <p:cNvSpPr txBox="1"/>
          <p:nvPr/>
        </p:nvSpPr>
        <p:spPr>
          <a:xfrm>
            <a:off x="3085345" y="1339348"/>
            <a:ext cx="432048" cy="276999"/>
          </a:xfrm>
          <a:prstGeom prst="rect">
            <a:avLst/>
          </a:prstGeom>
          <a:noFill/>
        </p:spPr>
        <p:txBody>
          <a:bodyPr wrap="square" rtlCol="0">
            <a:spAutoFit/>
          </a:bodyPr>
          <a:lstStyle/>
          <a:p>
            <a:r>
              <a:rPr kumimoji="1" lang="ja-JP" altLang="en-US" sz="1200" dirty="0">
                <a:solidFill>
                  <a:srgbClr val="FF0000"/>
                </a:solidFill>
                <a:latin typeface="メイリオ" panose="020B0604030504040204" pitchFamily="50" charset="-128"/>
                <a:ea typeface="メイリオ" panose="020B0604030504040204" pitchFamily="50" charset="-128"/>
              </a:rPr>
              <a:t>①</a:t>
            </a:r>
          </a:p>
        </p:txBody>
      </p:sp>
      <p:sp>
        <p:nvSpPr>
          <p:cNvPr id="22" name="テキスト ボックス 21"/>
          <p:cNvSpPr txBox="1"/>
          <p:nvPr/>
        </p:nvSpPr>
        <p:spPr>
          <a:xfrm>
            <a:off x="3034868" y="3662907"/>
            <a:ext cx="432048" cy="276999"/>
          </a:xfrm>
          <a:prstGeom prst="rect">
            <a:avLst/>
          </a:prstGeom>
          <a:noFill/>
        </p:spPr>
        <p:txBody>
          <a:bodyPr wrap="square" rtlCol="0">
            <a:spAutoFit/>
          </a:bodyPr>
          <a:lstStyle/>
          <a:p>
            <a:r>
              <a:rPr lang="ja-JP" altLang="en-US" sz="1200" dirty="0">
                <a:solidFill>
                  <a:srgbClr val="FF0000"/>
                </a:solidFill>
                <a:latin typeface="メイリオ" panose="020B0604030504040204" pitchFamily="50" charset="-128"/>
                <a:ea typeface="メイリオ" panose="020B0604030504040204" pitchFamily="50" charset="-128"/>
              </a:rPr>
              <a:t>②</a:t>
            </a:r>
            <a:endParaRPr kumimoji="1" lang="ja-JP" altLang="en-US" sz="1200" dirty="0">
              <a:solidFill>
                <a:srgbClr val="FF0000"/>
              </a:solidFill>
              <a:latin typeface="メイリオ" panose="020B0604030504040204" pitchFamily="50" charset="-128"/>
              <a:ea typeface="メイリオ" panose="020B0604030504040204" pitchFamily="50" charset="-128"/>
            </a:endParaRPr>
          </a:p>
        </p:txBody>
      </p:sp>
      <p:sp>
        <p:nvSpPr>
          <p:cNvPr id="23" name="テキスト ボックス 22"/>
          <p:cNvSpPr txBox="1"/>
          <p:nvPr/>
        </p:nvSpPr>
        <p:spPr>
          <a:xfrm>
            <a:off x="4029956" y="1280921"/>
            <a:ext cx="432048" cy="276999"/>
          </a:xfrm>
          <a:prstGeom prst="rect">
            <a:avLst/>
          </a:prstGeom>
          <a:noFill/>
        </p:spPr>
        <p:txBody>
          <a:bodyPr wrap="square" rtlCol="0">
            <a:spAutoFit/>
          </a:bodyPr>
          <a:lstStyle/>
          <a:p>
            <a:r>
              <a:rPr lang="ja-JP" altLang="en-US" sz="1200" dirty="0">
                <a:solidFill>
                  <a:srgbClr val="FF0000"/>
                </a:solidFill>
                <a:latin typeface="メイリオ" panose="020B0604030504040204" pitchFamily="50" charset="-128"/>
                <a:ea typeface="メイリオ" panose="020B0604030504040204" pitchFamily="50" charset="-128"/>
              </a:rPr>
              <a:t>③</a:t>
            </a:r>
            <a:endParaRPr kumimoji="1" lang="ja-JP" altLang="en-US" sz="1200" dirty="0">
              <a:solidFill>
                <a:srgbClr val="FF0000"/>
              </a:solidFill>
              <a:latin typeface="メイリオ" panose="020B0604030504040204" pitchFamily="50" charset="-128"/>
              <a:ea typeface="メイリオ" panose="020B0604030504040204" pitchFamily="50" charset="-128"/>
            </a:endParaRPr>
          </a:p>
        </p:txBody>
      </p:sp>
      <p:sp>
        <p:nvSpPr>
          <p:cNvPr id="24" name="正方形/長方形 23"/>
          <p:cNvSpPr/>
          <p:nvPr/>
        </p:nvSpPr>
        <p:spPr>
          <a:xfrm>
            <a:off x="3684461" y="1457220"/>
            <a:ext cx="411034" cy="882532"/>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100766" y="1025272"/>
            <a:ext cx="1543449" cy="276999"/>
          </a:xfrm>
          <a:prstGeom prst="rect">
            <a:avLst/>
          </a:prstGeom>
          <a:noFill/>
        </p:spPr>
        <p:txBody>
          <a:bodyPr wrap="square" rtlCol="0">
            <a:spAutoFit/>
          </a:bodyPr>
          <a:lstStyle/>
          <a:p>
            <a:r>
              <a:rPr kumimoji="1" lang="ja-JP" altLang="en-US" sz="1200" dirty="0">
                <a:latin typeface="メイリオ" panose="020B0604030504040204" pitchFamily="50" charset="-128"/>
                <a:ea typeface="メイリオ" panose="020B0604030504040204" pitchFamily="50" charset="-128"/>
              </a:rPr>
              <a:t>仕訳入力画面</a:t>
            </a:r>
          </a:p>
        </p:txBody>
      </p:sp>
      <p:sp>
        <p:nvSpPr>
          <p:cNvPr id="26" name="テキスト ボックス 25"/>
          <p:cNvSpPr txBox="1"/>
          <p:nvPr/>
        </p:nvSpPr>
        <p:spPr>
          <a:xfrm>
            <a:off x="4440990" y="1373160"/>
            <a:ext cx="1959962" cy="276999"/>
          </a:xfrm>
          <a:prstGeom prst="rect">
            <a:avLst/>
          </a:prstGeom>
          <a:noFill/>
        </p:spPr>
        <p:txBody>
          <a:bodyPr wrap="square" rtlCol="0">
            <a:spAutoFit/>
          </a:bodyPr>
          <a:lstStyle/>
          <a:p>
            <a:r>
              <a:rPr lang="ja-JP" altLang="en-US" sz="1200" dirty="0">
                <a:latin typeface="メイリオ" panose="020B0604030504040204" pitchFamily="50" charset="-128"/>
                <a:ea typeface="メイリオ" panose="020B0604030504040204" pitchFamily="50" charset="-128"/>
              </a:rPr>
              <a:t>パターン読込</a:t>
            </a:r>
            <a:r>
              <a:rPr kumimoji="1" lang="ja-JP" altLang="en-US" sz="1200" dirty="0">
                <a:latin typeface="メイリオ" panose="020B0604030504040204" pitchFamily="50" charset="-128"/>
                <a:ea typeface="メイリオ" panose="020B0604030504040204" pitchFamily="50" charset="-128"/>
              </a:rPr>
              <a:t>画面</a:t>
            </a:r>
          </a:p>
        </p:txBody>
      </p:sp>
      <p:sp>
        <p:nvSpPr>
          <p:cNvPr id="27" name="テキスト ボックス 26"/>
          <p:cNvSpPr txBox="1"/>
          <p:nvPr/>
        </p:nvSpPr>
        <p:spPr>
          <a:xfrm>
            <a:off x="5462134" y="1685683"/>
            <a:ext cx="1512168" cy="276999"/>
          </a:xfrm>
          <a:prstGeom prst="rect">
            <a:avLst/>
          </a:prstGeom>
          <a:noFill/>
        </p:spPr>
        <p:txBody>
          <a:bodyPr wrap="square" rtlCol="0">
            <a:spAutoFit/>
          </a:bodyPr>
          <a:lstStyle/>
          <a:p>
            <a:r>
              <a:rPr lang="ja-JP" altLang="en-US" sz="1200" dirty="0">
                <a:solidFill>
                  <a:srgbClr val="FF0000"/>
                </a:solidFill>
                <a:latin typeface="メイリオ" panose="020B0604030504040204" pitchFamily="50" charset="-128"/>
                <a:ea typeface="メイリオ" panose="020B0604030504040204" pitchFamily="50" charset="-128"/>
              </a:rPr>
              <a:t>④その他経費</a:t>
            </a:r>
            <a:endParaRPr kumimoji="1" lang="ja-JP" altLang="en-US" sz="1200" dirty="0">
              <a:solidFill>
                <a:srgbClr val="FF0000"/>
              </a:solidFill>
              <a:latin typeface="メイリオ" panose="020B0604030504040204" pitchFamily="50" charset="-128"/>
              <a:ea typeface="メイリオ" panose="020B0604030504040204" pitchFamily="50" charset="-128"/>
            </a:endParaRPr>
          </a:p>
        </p:txBody>
      </p:sp>
      <p:sp>
        <p:nvSpPr>
          <p:cNvPr id="28" name="テキスト ボックス 27"/>
          <p:cNvSpPr txBox="1"/>
          <p:nvPr/>
        </p:nvSpPr>
        <p:spPr>
          <a:xfrm>
            <a:off x="5222083" y="2175773"/>
            <a:ext cx="1512168" cy="276999"/>
          </a:xfrm>
          <a:prstGeom prst="rect">
            <a:avLst/>
          </a:prstGeom>
          <a:noFill/>
        </p:spPr>
        <p:txBody>
          <a:bodyPr wrap="square" rtlCol="0">
            <a:spAutoFit/>
          </a:bodyPr>
          <a:lstStyle/>
          <a:p>
            <a:r>
              <a:rPr lang="ja-JP" altLang="en-US" sz="1200" dirty="0">
                <a:solidFill>
                  <a:srgbClr val="FF0000"/>
                </a:solidFill>
                <a:latin typeface="メイリオ" panose="020B0604030504040204" pitchFamily="50" charset="-128"/>
                <a:ea typeface="メイリオ" panose="020B0604030504040204" pitchFamily="50" charset="-128"/>
              </a:rPr>
              <a:t>⑤広告宣伝費</a:t>
            </a:r>
            <a:endParaRPr kumimoji="1" lang="ja-JP" altLang="en-US" sz="1200" dirty="0">
              <a:solidFill>
                <a:srgbClr val="FF0000"/>
              </a:solidFill>
              <a:latin typeface="メイリオ" panose="020B0604030504040204" pitchFamily="50" charset="-128"/>
              <a:ea typeface="メイリオ" panose="020B0604030504040204" pitchFamily="50" charset="-128"/>
            </a:endParaRPr>
          </a:p>
        </p:txBody>
      </p:sp>
      <p:sp>
        <p:nvSpPr>
          <p:cNvPr id="29" name="テキスト ボックス 28"/>
          <p:cNvSpPr txBox="1"/>
          <p:nvPr/>
        </p:nvSpPr>
        <p:spPr>
          <a:xfrm>
            <a:off x="6199962" y="3018843"/>
            <a:ext cx="756084" cy="276999"/>
          </a:xfrm>
          <a:prstGeom prst="rect">
            <a:avLst/>
          </a:prstGeom>
          <a:noFill/>
        </p:spPr>
        <p:txBody>
          <a:bodyPr wrap="square" rtlCol="0">
            <a:spAutoFit/>
          </a:bodyPr>
          <a:lstStyle/>
          <a:p>
            <a:r>
              <a:rPr lang="ja-JP" altLang="en-US" sz="1200" dirty="0">
                <a:solidFill>
                  <a:srgbClr val="FF0000"/>
                </a:solidFill>
                <a:latin typeface="メイリオ" panose="020B0604030504040204" pitchFamily="50" charset="-128"/>
                <a:ea typeface="メイリオ" panose="020B0604030504040204" pitchFamily="50" charset="-128"/>
              </a:rPr>
              <a:t>⑥確定</a:t>
            </a:r>
            <a:endParaRPr kumimoji="1" lang="ja-JP" altLang="en-US" sz="1200" dirty="0">
              <a:solidFill>
                <a:srgbClr val="FF0000"/>
              </a:solidFill>
              <a:latin typeface="メイリオ" panose="020B0604030504040204" pitchFamily="50" charset="-128"/>
              <a:ea typeface="メイリオ" panose="020B0604030504040204" pitchFamily="50" charset="-128"/>
            </a:endParaRPr>
          </a:p>
        </p:txBody>
      </p:sp>
      <p:sp>
        <p:nvSpPr>
          <p:cNvPr id="20" name="正方形/長方形 19"/>
          <p:cNvSpPr/>
          <p:nvPr/>
        </p:nvSpPr>
        <p:spPr>
          <a:xfrm>
            <a:off x="3309687" y="1546124"/>
            <a:ext cx="314459" cy="107814"/>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p:cNvSpPr/>
          <p:nvPr/>
        </p:nvSpPr>
        <p:spPr>
          <a:xfrm>
            <a:off x="3309687" y="3766910"/>
            <a:ext cx="314459" cy="98013"/>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p:cNvSpPr/>
          <p:nvPr/>
        </p:nvSpPr>
        <p:spPr>
          <a:xfrm>
            <a:off x="6470613" y="3246836"/>
            <a:ext cx="265573" cy="101028"/>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a:extLst>
              <a:ext uri="{FF2B5EF4-FFF2-40B4-BE49-F238E27FC236}">
                <a16:creationId xmlns:a16="http://schemas.microsoft.com/office/drawing/2014/main" id="{8215A388-957B-808C-73B0-742708E8149B}"/>
              </a:ext>
            </a:extLst>
          </p:cNvPr>
          <p:cNvPicPr>
            <a:picLocks noChangeAspect="1"/>
          </p:cNvPicPr>
          <p:nvPr/>
        </p:nvPicPr>
        <p:blipFill>
          <a:blip r:embed="rId5"/>
          <a:stretch>
            <a:fillRect/>
          </a:stretch>
        </p:blipFill>
        <p:spPr>
          <a:xfrm>
            <a:off x="303447" y="1332978"/>
            <a:ext cx="1340768" cy="5694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0CC05809-5759-3DF6-6526-A90C9DB510E0}"/>
              </a:ext>
            </a:extLst>
          </p:cNvPr>
          <p:cNvPicPr>
            <a:picLocks noChangeAspect="1"/>
          </p:cNvPicPr>
          <p:nvPr/>
        </p:nvPicPr>
        <p:blipFill>
          <a:blip r:embed="rId2"/>
          <a:stretch>
            <a:fillRect/>
          </a:stretch>
        </p:blipFill>
        <p:spPr>
          <a:xfrm>
            <a:off x="4485909" y="1264291"/>
            <a:ext cx="2245938" cy="1419415"/>
          </a:xfrm>
          <a:prstGeom prst="rect">
            <a:avLst/>
          </a:prstGeom>
          <a:ln>
            <a:solidFill>
              <a:schemeClr val="bg1">
                <a:lumMod val="65000"/>
              </a:schemeClr>
            </a:solidFill>
          </a:ln>
        </p:spPr>
      </p:pic>
      <p:pic>
        <p:nvPicPr>
          <p:cNvPr id="15" name="図 14">
            <a:extLst>
              <a:ext uri="{FF2B5EF4-FFF2-40B4-BE49-F238E27FC236}">
                <a16:creationId xmlns:a16="http://schemas.microsoft.com/office/drawing/2014/main" id="{A574C51A-8D8D-5D8D-4132-9D67C02B463C}"/>
              </a:ext>
            </a:extLst>
          </p:cNvPr>
          <p:cNvPicPr>
            <a:picLocks noChangeAspect="1"/>
          </p:cNvPicPr>
          <p:nvPr/>
        </p:nvPicPr>
        <p:blipFill>
          <a:blip r:embed="rId3"/>
          <a:stretch>
            <a:fillRect/>
          </a:stretch>
        </p:blipFill>
        <p:spPr>
          <a:xfrm>
            <a:off x="258769" y="1264291"/>
            <a:ext cx="4164373" cy="2490350"/>
          </a:xfrm>
          <a:prstGeom prst="rect">
            <a:avLst/>
          </a:prstGeom>
          <a:ln>
            <a:solidFill>
              <a:schemeClr val="bg1">
                <a:lumMod val="65000"/>
              </a:schemeClr>
            </a:solidFill>
          </a:ln>
        </p:spPr>
      </p:pic>
      <p:sp>
        <p:nvSpPr>
          <p:cNvPr id="2" name="スライド番号プレースホルダ 1"/>
          <p:cNvSpPr>
            <a:spLocks noGrp="1"/>
          </p:cNvSpPr>
          <p:nvPr>
            <p:ph type="sldNum" sz="quarter" idx="12"/>
          </p:nvPr>
        </p:nvSpPr>
        <p:spPr/>
        <p:txBody>
          <a:bodyPr/>
          <a:lstStyle/>
          <a:p>
            <a:fld id="{6B65D81E-1C54-4341-B02B-FCAEC532A474}" type="slidenum">
              <a:rPr kumimoji="1" lang="ja-JP" altLang="en-US" smtClean="0"/>
              <a:pPr/>
              <a:t>5</a:t>
            </a:fld>
            <a:endParaRPr kumimoji="1" lang="ja-JP" altLang="en-US" dirty="0"/>
          </a:p>
        </p:txBody>
      </p:sp>
      <p:sp>
        <p:nvSpPr>
          <p:cNvPr id="3" name="正方形/長方形 2"/>
          <p:cNvSpPr/>
          <p:nvPr/>
        </p:nvSpPr>
        <p:spPr>
          <a:xfrm>
            <a:off x="116632" y="611560"/>
            <a:ext cx="6624736" cy="3600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a:latin typeface="メイリオ" pitchFamily="50" charset="-128"/>
                <a:ea typeface="メイリオ" pitchFamily="50" charset="-128"/>
                <a:cs typeface="メイリオ" pitchFamily="50" charset="-128"/>
              </a:rPr>
              <a:t>仕訳・記帳（</a:t>
            </a:r>
            <a:r>
              <a:rPr lang="en-US" altLang="ja-JP" sz="1600" b="1" dirty="0">
                <a:latin typeface="メイリオ" pitchFamily="50" charset="-128"/>
                <a:ea typeface="メイリオ" pitchFamily="50" charset="-128"/>
                <a:cs typeface="メイリオ" pitchFamily="50" charset="-128"/>
              </a:rPr>
              <a:t>GL</a:t>
            </a:r>
            <a:r>
              <a:rPr lang="ja-JP" altLang="en-US" sz="1600" b="1" dirty="0">
                <a:latin typeface="メイリオ" pitchFamily="50" charset="-128"/>
                <a:ea typeface="メイリオ" pitchFamily="50" charset="-128"/>
                <a:cs typeface="メイリオ" pitchFamily="50" charset="-128"/>
              </a:rPr>
              <a:t>）　→　</a:t>
            </a:r>
            <a:r>
              <a:rPr lang="ja-JP" altLang="en-US" sz="1600" b="1" dirty="0">
                <a:solidFill>
                  <a:schemeClr val="bg1"/>
                </a:solidFill>
                <a:latin typeface="メイリオ" pitchFamily="50" charset="-128"/>
                <a:ea typeface="メイリオ" pitchFamily="50" charset="-128"/>
                <a:cs typeface="メイリオ" pitchFamily="50" charset="-128"/>
              </a:rPr>
              <a:t>仕訳入力</a:t>
            </a:r>
            <a:endParaRPr kumimoji="1" lang="ja-JP" altLang="en-US" sz="1600" b="1" dirty="0">
              <a:solidFill>
                <a:schemeClr val="bg1"/>
              </a:solidFill>
              <a:latin typeface="メイリオ" pitchFamily="50" charset="-128"/>
              <a:ea typeface="メイリオ" pitchFamily="50" charset="-128"/>
              <a:cs typeface="メイリオ" pitchFamily="50" charset="-128"/>
            </a:endParaRPr>
          </a:p>
        </p:txBody>
      </p:sp>
      <p:sp>
        <p:nvSpPr>
          <p:cNvPr id="5" name="テキスト ボックス 4"/>
          <p:cNvSpPr txBox="1"/>
          <p:nvPr/>
        </p:nvSpPr>
        <p:spPr>
          <a:xfrm>
            <a:off x="44624" y="4400689"/>
            <a:ext cx="6713984" cy="3170099"/>
          </a:xfrm>
          <a:prstGeom prst="rect">
            <a:avLst/>
          </a:prstGeom>
          <a:noFill/>
        </p:spPr>
        <p:txBody>
          <a:bodyPr wrap="square" rtlCol="0">
            <a:spAutoFit/>
          </a:bodyPr>
          <a:lstStyle/>
          <a:p>
            <a:r>
              <a:rPr lang="ja-JP" altLang="en-US" sz="1000" dirty="0">
                <a:solidFill>
                  <a:srgbClr val="FF0000"/>
                </a:solidFill>
                <a:latin typeface="メイリオ" pitchFamily="50" charset="-128"/>
                <a:ea typeface="メイリオ" pitchFamily="50" charset="-128"/>
                <a:cs typeface="メイリオ" pitchFamily="50" charset="-128"/>
              </a:rPr>
              <a:t>　 </a:t>
            </a:r>
            <a:r>
              <a:rPr lang="en-US" altLang="ja-JP" sz="1200" dirty="0">
                <a:latin typeface="メイリオ" pitchFamily="50" charset="-128"/>
                <a:ea typeface="メイリオ" pitchFamily="50" charset="-128"/>
                <a:cs typeface="メイリオ" pitchFamily="50" charset="-128"/>
              </a:rPr>
              <a:t>8.</a:t>
            </a:r>
            <a:r>
              <a:rPr lang="ja-JP" altLang="en-US" sz="1200" dirty="0">
                <a:latin typeface="メイリオ" pitchFamily="50" charset="-128"/>
                <a:ea typeface="メイリオ" pitchFamily="50" charset="-128"/>
                <a:cs typeface="メイリオ" pitchFamily="50" charset="-128"/>
              </a:rPr>
              <a:t>呼出し後は必要に応じて金額や摘要の修正して登録が可能です。広告宣伝費はセグメント</a:t>
            </a:r>
            <a:endParaRPr lang="en-US" altLang="ja-JP" sz="1200" dirty="0">
              <a:latin typeface="メイリオ" pitchFamily="50" charset="-128"/>
              <a:ea typeface="メイリオ" pitchFamily="50" charset="-128"/>
              <a:cs typeface="メイリオ" pitchFamily="50" charset="-128"/>
            </a:endParaRPr>
          </a:p>
          <a:p>
            <a:r>
              <a:rPr lang="ja-JP" altLang="en-US" sz="1200" dirty="0">
                <a:latin typeface="メイリオ" pitchFamily="50" charset="-128"/>
                <a:ea typeface="メイリオ" pitchFamily="50" charset="-128"/>
                <a:cs typeface="メイリオ" pitchFamily="50" charset="-128"/>
              </a:rPr>
              <a:t>　　情報</a:t>
            </a:r>
            <a:r>
              <a:rPr lang="en-US" altLang="ja-JP" sz="1200" dirty="0">
                <a:latin typeface="メイリオ" pitchFamily="50" charset="-128"/>
                <a:ea typeface="メイリオ" pitchFamily="50" charset="-128"/>
                <a:cs typeface="メイリオ" pitchFamily="50" charset="-128"/>
              </a:rPr>
              <a:t>(</a:t>
            </a:r>
            <a:r>
              <a:rPr lang="ja-JP" altLang="en-US" sz="1200" dirty="0">
                <a:latin typeface="メイリオ" pitchFamily="50" charset="-128"/>
                <a:ea typeface="メイリオ" pitchFamily="50" charset="-128"/>
                <a:cs typeface="メイリオ" pitchFamily="50" charset="-128"/>
              </a:rPr>
              <a:t>機能コード</a:t>
            </a:r>
            <a:r>
              <a:rPr lang="en-US" altLang="ja-JP" sz="1200" dirty="0">
                <a:latin typeface="メイリオ" pitchFamily="50" charset="-128"/>
                <a:ea typeface="メイリオ" pitchFamily="50" charset="-128"/>
                <a:cs typeface="メイリオ" pitchFamily="50" charset="-128"/>
              </a:rPr>
              <a:t>)</a:t>
            </a:r>
            <a:r>
              <a:rPr lang="ja-JP" altLang="en-US" sz="1200" dirty="0">
                <a:latin typeface="メイリオ" pitchFamily="50" charset="-128"/>
                <a:ea typeface="メイリオ" pitchFamily="50" charset="-128"/>
                <a:cs typeface="メイリオ" pitchFamily="50" charset="-128"/>
              </a:rPr>
              <a:t>を登録する設定にしている為、入力項目に事業区分と商品が表示されて</a:t>
            </a:r>
            <a:endParaRPr lang="en-US" altLang="ja-JP" sz="1200" dirty="0">
              <a:latin typeface="メイリオ" pitchFamily="50" charset="-128"/>
              <a:ea typeface="メイリオ" pitchFamily="50" charset="-128"/>
              <a:cs typeface="メイリオ" pitchFamily="50" charset="-128"/>
            </a:endParaRPr>
          </a:p>
          <a:p>
            <a:r>
              <a:rPr lang="ja-JP" altLang="en-US" sz="1200" dirty="0">
                <a:latin typeface="メイリオ" pitchFamily="50" charset="-128"/>
                <a:ea typeface="メイリオ" pitchFamily="50" charset="-128"/>
                <a:cs typeface="メイリオ" pitchFamily="50" charset="-128"/>
              </a:rPr>
              <a:t>　　います。科目ごとに、セグメント情報を管理する</a:t>
            </a:r>
            <a:r>
              <a:rPr lang="en-US" altLang="ja-JP" sz="1200" dirty="0">
                <a:latin typeface="メイリオ" pitchFamily="50" charset="-128"/>
                <a:ea typeface="メイリオ" pitchFamily="50" charset="-128"/>
                <a:cs typeface="メイリオ" pitchFamily="50" charset="-128"/>
              </a:rPr>
              <a:t>/</a:t>
            </a:r>
            <a:r>
              <a:rPr lang="ja-JP" altLang="en-US" sz="1200" dirty="0">
                <a:latin typeface="メイリオ" pitchFamily="50" charset="-128"/>
                <a:ea typeface="メイリオ" pitchFamily="50" charset="-128"/>
                <a:cs typeface="メイリオ" pitchFamily="50" charset="-128"/>
              </a:rPr>
              <a:t>しないの設定が可能です</a:t>
            </a:r>
            <a:endParaRPr lang="en-US" altLang="ja-JP" sz="1200" dirty="0">
              <a:latin typeface="メイリオ" pitchFamily="50" charset="-128"/>
              <a:ea typeface="メイリオ" pitchFamily="50" charset="-128"/>
              <a:cs typeface="メイリオ" pitchFamily="50" charset="-128"/>
            </a:endParaRPr>
          </a:p>
          <a:p>
            <a:r>
              <a:rPr lang="ja-JP" altLang="en-US" sz="1200" dirty="0">
                <a:latin typeface="メイリオ" pitchFamily="50" charset="-128"/>
                <a:ea typeface="メイリオ" pitchFamily="50" charset="-128"/>
                <a:cs typeface="メイリオ" pitchFamily="50" charset="-128"/>
              </a:rPr>
              <a:t>　　また、この管理名称は任意に設定が可能です</a:t>
            </a:r>
            <a:endParaRPr lang="en-US" altLang="ja-JP" sz="1200" dirty="0">
              <a:latin typeface="メイリオ" pitchFamily="50" charset="-128"/>
              <a:ea typeface="メイリオ" pitchFamily="50" charset="-128"/>
              <a:cs typeface="メイリオ" pitchFamily="50" charset="-128"/>
            </a:endParaRPr>
          </a:p>
          <a:p>
            <a:r>
              <a:rPr lang="ja-JP" altLang="en-US" sz="1200" dirty="0">
                <a:latin typeface="メイリオ" pitchFamily="50" charset="-128"/>
                <a:ea typeface="メイリオ" pitchFamily="50" charset="-128"/>
                <a:cs typeface="メイリオ" pitchFamily="50" charset="-128"/>
              </a:rPr>
              <a:t>　　</a:t>
            </a:r>
            <a:r>
              <a:rPr lang="ja-JP" altLang="en-US" sz="1000" dirty="0">
                <a:solidFill>
                  <a:srgbClr val="FF0000"/>
                </a:solidFill>
                <a:latin typeface="メイリオ" pitchFamily="50" charset="-128"/>
                <a:ea typeface="メイリオ" pitchFamily="50" charset="-128"/>
                <a:cs typeface="メイリオ" pitchFamily="50" charset="-128"/>
              </a:rPr>
              <a:t>　</a:t>
            </a:r>
            <a:r>
              <a:rPr lang="ja-JP" altLang="en-US" sz="1000" dirty="0">
                <a:solidFill>
                  <a:srgbClr val="00B0F0"/>
                </a:solidFill>
                <a:latin typeface="メイリオ" pitchFamily="50" charset="-128"/>
                <a:ea typeface="メイリオ" pitchFamily="50" charset="-128"/>
                <a:cs typeface="メイリオ" pitchFamily="50" charset="-128"/>
              </a:rPr>
              <a:t>★操作･･･</a:t>
            </a:r>
            <a:r>
              <a:rPr lang="ja-JP" altLang="en-US" sz="1000" dirty="0">
                <a:solidFill>
                  <a:srgbClr val="FF0000"/>
                </a:solidFill>
                <a:latin typeface="メイリオ" pitchFamily="50" charset="-128"/>
                <a:ea typeface="メイリオ" pitchFamily="50" charset="-128"/>
                <a:cs typeface="メイリオ" pitchFamily="50" charset="-128"/>
              </a:rPr>
              <a:t>⑦</a:t>
            </a:r>
            <a:r>
              <a:rPr lang="ja-JP" altLang="en-US" sz="1000" dirty="0">
                <a:solidFill>
                  <a:srgbClr val="00B0F0"/>
                </a:solidFill>
                <a:latin typeface="メイリオ" pitchFamily="50" charset="-128"/>
                <a:ea typeface="メイリオ" pitchFamily="50" charset="-128"/>
                <a:cs typeface="メイリオ" pitchFamily="50" charset="-128"/>
              </a:rPr>
              <a:t>の部分にカーソルをあてる</a:t>
            </a:r>
            <a:endParaRPr lang="en-US" altLang="ja-JP" sz="1000" dirty="0">
              <a:solidFill>
                <a:srgbClr val="00B0F0"/>
              </a:solidFill>
              <a:latin typeface="メイリオ" pitchFamily="50" charset="-128"/>
              <a:ea typeface="メイリオ" pitchFamily="50" charset="-128"/>
              <a:cs typeface="メイリオ" pitchFamily="50" charset="-128"/>
            </a:endParaRPr>
          </a:p>
          <a:p>
            <a:r>
              <a:rPr lang="ja-JP" altLang="en-US" sz="1200" dirty="0">
                <a:solidFill>
                  <a:srgbClr val="FF0000"/>
                </a:solidFill>
                <a:latin typeface="メイリオ" pitchFamily="50" charset="-128"/>
                <a:ea typeface="メイリオ" pitchFamily="50" charset="-128"/>
                <a:cs typeface="メイリオ" pitchFamily="50" charset="-128"/>
              </a:rPr>
              <a:t>　</a:t>
            </a:r>
            <a:r>
              <a:rPr lang="en-US" altLang="ja-JP" sz="1200" dirty="0">
                <a:latin typeface="メイリオ" pitchFamily="50" charset="-128"/>
                <a:ea typeface="メイリオ" pitchFamily="50" charset="-128"/>
                <a:cs typeface="メイリオ" pitchFamily="50" charset="-128"/>
              </a:rPr>
              <a:t>9.</a:t>
            </a:r>
            <a:r>
              <a:rPr lang="ja-JP" altLang="en-US" sz="1200" dirty="0">
                <a:latin typeface="メイリオ" pitchFamily="50" charset="-128"/>
                <a:ea typeface="メイリオ" pitchFamily="50" charset="-128"/>
                <a:cs typeface="メイリオ" pitchFamily="50" charset="-128"/>
              </a:rPr>
              <a:t>その他の機能として、仕訳の元となる電子化した証憑データの添付ができます。例えば、</a:t>
            </a:r>
            <a:endParaRPr lang="en-US" altLang="ja-JP" sz="1200" dirty="0">
              <a:latin typeface="メイリオ" pitchFamily="50" charset="-128"/>
              <a:ea typeface="メイリオ" pitchFamily="50" charset="-128"/>
              <a:cs typeface="メイリオ" pitchFamily="50" charset="-128"/>
            </a:endParaRPr>
          </a:p>
          <a:p>
            <a:r>
              <a:rPr lang="ja-JP" altLang="en-US" sz="1200" dirty="0">
                <a:latin typeface="メイリオ" pitchFamily="50" charset="-128"/>
                <a:ea typeface="メイリオ" pitchFamily="50" charset="-128"/>
                <a:cs typeface="メイリオ" pitchFamily="50" charset="-128"/>
              </a:rPr>
              <a:t>　　仕入先から届いた請求書や仕訳の根拠となる</a:t>
            </a:r>
            <a:r>
              <a:rPr lang="en-US" altLang="ja-JP" sz="1200" dirty="0">
                <a:latin typeface="メイリオ" pitchFamily="50" charset="-128"/>
                <a:ea typeface="メイリオ" pitchFamily="50" charset="-128"/>
                <a:cs typeface="メイリオ" pitchFamily="50" charset="-128"/>
              </a:rPr>
              <a:t>Excel</a:t>
            </a:r>
            <a:r>
              <a:rPr lang="ja-JP" altLang="en-US" sz="1200" dirty="0">
                <a:latin typeface="メイリオ" pitchFamily="50" charset="-128"/>
                <a:ea typeface="メイリオ" pitchFamily="50" charset="-128"/>
                <a:cs typeface="メイリオ" pitchFamily="50" charset="-128"/>
              </a:rPr>
              <a:t>データなどを添付することで、いつでも　　</a:t>
            </a:r>
            <a:endParaRPr lang="en-US" altLang="ja-JP" sz="1200" dirty="0">
              <a:latin typeface="メイリオ" pitchFamily="50" charset="-128"/>
              <a:ea typeface="メイリオ" pitchFamily="50" charset="-128"/>
              <a:cs typeface="メイリオ" pitchFamily="50" charset="-128"/>
            </a:endParaRPr>
          </a:p>
          <a:p>
            <a:r>
              <a:rPr lang="ja-JP" altLang="en-US" sz="1200" dirty="0">
                <a:latin typeface="メイリオ" pitchFamily="50" charset="-128"/>
                <a:ea typeface="メイリオ" pitchFamily="50" charset="-128"/>
                <a:cs typeface="メイリオ" pitchFamily="50" charset="-128"/>
              </a:rPr>
              <a:t>　　システムから証憑データの確認ができます。</a:t>
            </a:r>
            <a:endParaRPr lang="en-US" altLang="ja-JP" sz="1200" dirty="0">
              <a:latin typeface="メイリオ" pitchFamily="50" charset="-128"/>
              <a:ea typeface="メイリオ" pitchFamily="50" charset="-128"/>
              <a:cs typeface="メイリオ" pitchFamily="50" charset="-128"/>
            </a:endParaRPr>
          </a:p>
          <a:p>
            <a:r>
              <a:rPr lang="ja-JP" altLang="en-US" sz="1200" dirty="0">
                <a:latin typeface="メイリオ" pitchFamily="50" charset="-128"/>
                <a:ea typeface="メイリオ" pitchFamily="50" charset="-128"/>
                <a:cs typeface="メイリオ" pitchFamily="50" charset="-128"/>
              </a:rPr>
              <a:t>　　  </a:t>
            </a:r>
            <a:r>
              <a:rPr lang="ja-JP" altLang="en-US" sz="1000" dirty="0">
                <a:solidFill>
                  <a:srgbClr val="00B0F0"/>
                </a:solidFill>
                <a:latin typeface="メイリオ" pitchFamily="50" charset="-128"/>
                <a:ea typeface="メイリオ" pitchFamily="50" charset="-128"/>
                <a:cs typeface="メイリオ" pitchFamily="50" charset="-128"/>
              </a:rPr>
              <a:t>★操作･･･</a:t>
            </a:r>
            <a:r>
              <a:rPr lang="ja-JP" altLang="en-US" sz="1000" dirty="0">
                <a:solidFill>
                  <a:srgbClr val="FF0000"/>
                </a:solidFill>
                <a:latin typeface="メイリオ" pitchFamily="50" charset="-128"/>
                <a:ea typeface="メイリオ" pitchFamily="50" charset="-128"/>
                <a:cs typeface="メイリオ" pitchFamily="50" charset="-128"/>
              </a:rPr>
              <a:t>⑧</a:t>
            </a:r>
            <a:r>
              <a:rPr lang="ja-JP" altLang="en-US" sz="1000" dirty="0">
                <a:solidFill>
                  <a:srgbClr val="00B0F0"/>
                </a:solidFill>
                <a:latin typeface="メイリオ" pitchFamily="50" charset="-128"/>
                <a:ea typeface="メイリオ" pitchFamily="50" charset="-128"/>
                <a:cs typeface="メイリオ" pitchFamily="50" charset="-128"/>
              </a:rPr>
              <a:t>の証憑添付ボタンを押し、</a:t>
            </a:r>
            <a:r>
              <a:rPr lang="ja-JP" altLang="en-US" sz="1000" dirty="0">
                <a:solidFill>
                  <a:srgbClr val="FF0000"/>
                </a:solidFill>
                <a:latin typeface="メイリオ" pitchFamily="50" charset="-128"/>
                <a:ea typeface="メイリオ" pitchFamily="50" charset="-128"/>
                <a:cs typeface="メイリオ" pitchFamily="50" charset="-128"/>
              </a:rPr>
              <a:t>⑨</a:t>
            </a:r>
            <a:r>
              <a:rPr lang="ja-JP" altLang="en-US" sz="1000" dirty="0">
                <a:solidFill>
                  <a:srgbClr val="00B0F0"/>
                </a:solidFill>
                <a:latin typeface="メイリオ" pitchFamily="50" charset="-128"/>
                <a:ea typeface="メイリオ" pitchFamily="50" charset="-128"/>
                <a:cs typeface="メイリオ" pitchFamily="50" charset="-128"/>
              </a:rPr>
              <a:t>ボタンから予め</a:t>
            </a:r>
            <a:r>
              <a:rPr lang="en-US" altLang="ja-JP" sz="1000" dirty="0">
                <a:solidFill>
                  <a:srgbClr val="00B0F0"/>
                </a:solidFill>
                <a:latin typeface="メイリオ" pitchFamily="50" charset="-128"/>
                <a:ea typeface="メイリオ" pitchFamily="50" charset="-128"/>
                <a:cs typeface="メイリオ" pitchFamily="50" charset="-128"/>
              </a:rPr>
              <a:t>PC</a:t>
            </a:r>
            <a:r>
              <a:rPr lang="ja-JP" altLang="en-US" sz="1000" dirty="0">
                <a:solidFill>
                  <a:srgbClr val="00B0F0"/>
                </a:solidFill>
                <a:latin typeface="メイリオ" pitchFamily="50" charset="-128"/>
                <a:ea typeface="メイリオ" pitchFamily="50" charset="-128"/>
                <a:cs typeface="メイリオ" pitchFamily="50" charset="-128"/>
              </a:rPr>
              <a:t>に保存しておいたサンプルの証憑を選択、</a:t>
            </a:r>
            <a:endParaRPr lang="en-US" altLang="ja-JP" sz="1000" dirty="0">
              <a:solidFill>
                <a:srgbClr val="00B0F0"/>
              </a:solidFill>
              <a:latin typeface="メイリオ" pitchFamily="50" charset="-128"/>
              <a:ea typeface="メイリオ" pitchFamily="50" charset="-128"/>
              <a:cs typeface="メイリオ" pitchFamily="50" charset="-128"/>
            </a:endParaRPr>
          </a:p>
          <a:p>
            <a:r>
              <a:rPr lang="ja-JP" altLang="en-US" sz="1000" dirty="0">
                <a:solidFill>
                  <a:srgbClr val="00B0F0"/>
                </a:solidFill>
                <a:latin typeface="メイリオ" pitchFamily="50" charset="-128"/>
                <a:ea typeface="メイリオ" pitchFamily="50" charset="-128"/>
                <a:cs typeface="メイリオ" pitchFamily="50" charset="-128"/>
              </a:rPr>
              <a:t>　　　  　　　　</a:t>
            </a:r>
            <a:r>
              <a:rPr lang="ja-JP" altLang="en-US" sz="1000" dirty="0">
                <a:solidFill>
                  <a:srgbClr val="FF0000"/>
                </a:solidFill>
                <a:latin typeface="メイリオ" pitchFamily="50" charset="-128"/>
                <a:ea typeface="メイリオ" pitchFamily="50" charset="-128"/>
                <a:cs typeface="メイリオ" pitchFamily="50" charset="-128"/>
              </a:rPr>
              <a:t>⑩</a:t>
            </a:r>
            <a:r>
              <a:rPr lang="ja-JP" altLang="en-US" sz="1000" dirty="0">
                <a:solidFill>
                  <a:srgbClr val="00B0F0"/>
                </a:solidFill>
                <a:latin typeface="メイリオ" pitchFamily="50" charset="-128"/>
                <a:ea typeface="メイリオ" pitchFamily="50" charset="-128"/>
                <a:cs typeface="メイリオ" pitchFamily="50" charset="-128"/>
              </a:rPr>
              <a:t>反映ボタンを押す。反映後、</a:t>
            </a:r>
            <a:r>
              <a:rPr lang="ja-JP" altLang="en-US" sz="1000" dirty="0">
                <a:solidFill>
                  <a:srgbClr val="FF0000"/>
                </a:solidFill>
                <a:latin typeface="メイリオ" pitchFamily="50" charset="-128"/>
                <a:ea typeface="メイリオ" pitchFamily="50" charset="-128"/>
                <a:cs typeface="メイリオ" pitchFamily="50" charset="-128"/>
              </a:rPr>
              <a:t>⑪</a:t>
            </a:r>
            <a:r>
              <a:rPr lang="ja-JP" altLang="en-US" sz="1000" dirty="0">
                <a:solidFill>
                  <a:srgbClr val="00B0F0"/>
                </a:solidFill>
                <a:latin typeface="メイリオ" pitchFamily="50" charset="-128"/>
                <a:ea typeface="メイリオ" pitchFamily="50" charset="-128"/>
                <a:cs typeface="メイリオ" pitchFamily="50" charset="-128"/>
              </a:rPr>
              <a:t>表示ボタンから請求書を表示。表示後、開いた</a:t>
            </a:r>
            <a:r>
              <a:rPr lang="en-US" altLang="ja-JP" sz="1000" dirty="0">
                <a:solidFill>
                  <a:srgbClr val="00B0F0"/>
                </a:solidFill>
                <a:latin typeface="メイリオ" pitchFamily="50" charset="-128"/>
                <a:ea typeface="メイリオ" pitchFamily="50" charset="-128"/>
                <a:cs typeface="メイリオ" pitchFamily="50" charset="-128"/>
              </a:rPr>
              <a:t>PDF</a:t>
            </a:r>
            <a:r>
              <a:rPr lang="ja-JP" altLang="en-US" sz="1000" dirty="0">
                <a:solidFill>
                  <a:srgbClr val="00B0F0"/>
                </a:solidFill>
                <a:latin typeface="メイリオ" pitchFamily="50" charset="-128"/>
                <a:ea typeface="メイリオ" pitchFamily="50" charset="-128"/>
                <a:cs typeface="メイリオ" pitchFamily="50" charset="-128"/>
              </a:rPr>
              <a:t>は閉じる</a:t>
            </a:r>
            <a:endParaRPr lang="en-US" altLang="ja-JP" sz="1000" dirty="0">
              <a:solidFill>
                <a:srgbClr val="00B0F0"/>
              </a:solidFill>
              <a:latin typeface="メイリオ" pitchFamily="50" charset="-128"/>
              <a:ea typeface="メイリオ" pitchFamily="50" charset="-128"/>
              <a:cs typeface="メイリオ" pitchFamily="50" charset="-128"/>
            </a:endParaRPr>
          </a:p>
          <a:p>
            <a:r>
              <a:rPr lang="ja-JP" altLang="en-US" sz="1000" dirty="0">
                <a:solidFill>
                  <a:srgbClr val="FF0000"/>
                </a:solidFill>
                <a:latin typeface="メイリオ" pitchFamily="50" charset="-128"/>
                <a:ea typeface="メイリオ" pitchFamily="50" charset="-128"/>
                <a:cs typeface="メイリオ" pitchFamily="50" charset="-128"/>
              </a:rPr>
              <a:t> </a:t>
            </a:r>
            <a:r>
              <a:rPr lang="en-US" altLang="ja-JP" sz="1200" dirty="0">
                <a:latin typeface="メイリオ" pitchFamily="50" charset="-128"/>
                <a:ea typeface="メイリオ" pitchFamily="50" charset="-128"/>
                <a:cs typeface="メイリオ" pitchFamily="50" charset="-128"/>
              </a:rPr>
              <a:t>10.</a:t>
            </a:r>
            <a:r>
              <a:rPr lang="ja-JP" altLang="en-US" sz="1200" dirty="0">
                <a:latin typeface="メイリオ" pitchFamily="50" charset="-128"/>
                <a:ea typeface="メイリオ" pitchFamily="50" charset="-128"/>
                <a:cs typeface="メイリオ" pitchFamily="50" charset="-128"/>
              </a:rPr>
              <a:t>では、パターンから呼び出した仕訳も、登録を行います。このように、様々な方法から</a:t>
            </a:r>
            <a:endParaRPr lang="en-US" altLang="ja-JP" sz="1200" dirty="0">
              <a:latin typeface="メイリオ" pitchFamily="50" charset="-128"/>
              <a:ea typeface="メイリオ" pitchFamily="50" charset="-128"/>
              <a:cs typeface="メイリオ" pitchFamily="50" charset="-128"/>
            </a:endParaRPr>
          </a:p>
          <a:p>
            <a:r>
              <a:rPr lang="ja-JP" altLang="en-US" sz="1200" dirty="0">
                <a:latin typeface="メイリオ" pitchFamily="50" charset="-128"/>
                <a:ea typeface="メイリオ" pitchFamily="50" charset="-128"/>
                <a:cs typeface="メイリオ" pitchFamily="50" charset="-128"/>
              </a:rPr>
              <a:t>　　仕訳の登録を行う事ができます</a:t>
            </a:r>
            <a:endParaRPr lang="en-US" altLang="ja-JP" sz="1200" dirty="0">
              <a:latin typeface="メイリオ" pitchFamily="50" charset="-128"/>
              <a:ea typeface="メイリオ" pitchFamily="50" charset="-128"/>
              <a:cs typeface="メイリオ" pitchFamily="50" charset="-128"/>
            </a:endParaRPr>
          </a:p>
          <a:p>
            <a:r>
              <a:rPr lang="ja-JP" altLang="en-US" sz="1200" dirty="0">
                <a:solidFill>
                  <a:srgbClr val="FF0000"/>
                </a:solidFill>
                <a:latin typeface="メイリオ" pitchFamily="50" charset="-128"/>
                <a:ea typeface="メイリオ" pitchFamily="50" charset="-128"/>
                <a:cs typeface="メイリオ" pitchFamily="50" charset="-128"/>
              </a:rPr>
              <a:t>　　</a:t>
            </a:r>
            <a:r>
              <a:rPr lang="ja-JP" altLang="en-US" sz="1000" dirty="0">
                <a:solidFill>
                  <a:srgbClr val="FF0000"/>
                </a:solidFill>
                <a:latin typeface="メイリオ" pitchFamily="50" charset="-128"/>
                <a:ea typeface="メイリオ" pitchFamily="50" charset="-128"/>
                <a:cs typeface="メイリオ" pitchFamily="50" charset="-128"/>
              </a:rPr>
              <a:t>　</a:t>
            </a:r>
            <a:r>
              <a:rPr lang="ja-JP" altLang="en-US" sz="1000" dirty="0">
                <a:solidFill>
                  <a:srgbClr val="00B0F0"/>
                </a:solidFill>
                <a:latin typeface="メイリオ" pitchFamily="50" charset="-128"/>
                <a:ea typeface="メイリオ" pitchFamily="50" charset="-128"/>
                <a:cs typeface="メイリオ" pitchFamily="50" charset="-128"/>
              </a:rPr>
              <a:t>★操作･･･</a:t>
            </a:r>
            <a:r>
              <a:rPr lang="en-US" altLang="ja-JP" sz="1000" dirty="0">
                <a:solidFill>
                  <a:srgbClr val="00B0F0"/>
                </a:solidFill>
                <a:latin typeface="メイリオ" pitchFamily="50" charset="-128"/>
                <a:ea typeface="メイリオ" pitchFamily="50" charset="-128"/>
                <a:cs typeface="メイリオ" pitchFamily="50" charset="-128"/>
              </a:rPr>
              <a:t>F9</a:t>
            </a:r>
            <a:r>
              <a:rPr lang="ja-JP" altLang="en-US" sz="1000" dirty="0">
                <a:solidFill>
                  <a:srgbClr val="00B0F0"/>
                </a:solidFill>
                <a:latin typeface="メイリオ" pitchFamily="50" charset="-128"/>
                <a:ea typeface="メイリオ" pitchFamily="50" charset="-128"/>
                <a:cs typeface="メイリオ" pitchFamily="50" charset="-128"/>
              </a:rPr>
              <a:t>キーを押下するとメッセージが表示され、</a:t>
            </a:r>
            <a:r>
              <a:rPr lang="en-US" altLang="ja-JP" sz="1000" dirty="0">
                <a:solidFill>
                  <a:srgbClr val="00B0F0"/>
                </a:solidFill>
                <a:latin typeface="メイリオ" pitchFamily="50" charset="-128"/>
                <a:ea typeface="メイリオ" pitchFamily="50" charset="-128"/>
                <a:cs typeface="メイリオ" pitchFamily="50" charset="-128"/>
              </a:rPr>
              <a:t>Enter</a:t>
            </a:r>
            <a:r>
              <a:rPr lang="ja-JP" altLang="en-US" sz="1000" dirty="0">
                <a:solidFill>
                  <a:srgbClr val="00B0F0"/>
                </a:solidFill>
                <a:latin typeface="メイリオ" pitchFamily="50" charset="-128"/>
                <a:ea typeface="メイリオ" pitchFamily="50" charset="-128"/>
                <a:cs typeface="メイリオ" pitchFamily="50" charset="-128"/>
              </a:rPr>
              <a:t>キーを</a:t>
            </a:r>
            <a:r>
              <a:rPr lang="en-US" altLang="ja-JP" sz="1000" dirty="0">
                <a:solidFill>
                  <a:srgbClr val="00B0F0"/>
                </a:solidFill>
                <a:latin typeface="メイリオ" pitchFamily="50" charset="-128"/>
                <a:ea typeface="メイリオ" pitchFamily="50" charset="-128"/>
                <a:cs typeface="メイリオ" pitchFamily="50" charset="-128"/>
              </a:rPr>
              <a:t>2</a:t>
            </a:r>
            <a:r>
              <a:rPr lang="ja-JP" altLang="en-US" sz="1000" dirty="0">
                <a:solidFill>
                  <a:srgbClr val="00B0F0"/>
                </a:solidFill>
                <a:latin typeface="メイリオ" pitchFamily="50" charset="-128"/>
                <a:ea typeface="メイリオ" pitchFamily="50" charset="-128"/>
                <a:cs typeface="メイリオ" pitchFamily="50" charset="-128"/>
              </a:rPr>
              <a:t>回押下し伝票登録する</a:t>
            </a:r>
            <a:endParaRPr lang="en-US" altLang="ja-JP" sz="1000" dirty="0">
              <a:solidFill>
                <a:srgbClr val="00B0F0"/>
              </a:solidFill>
              <a:latin typeface="メイリオ" pitchFamily="50" charset="-128"/>
              <a:ea typeface="メイリオ" pitchFamily="50" charset="-128"/>
              <a:cs typeface="メイリオ" pitchFamily="50" charset="-128"/>
            </a:endParaRPr>
          </a:p>
          <a:p>
            <a:r>
              <a:rPr lang="ja-JP" altLang="en-US" sz="1000" dirty="0">
                <a:solidFill>
                  <a:srgbClr val="00B0F0"/>
                </a:solidFill>
                <a:latin typeface="メイリオ" pitchFamily="50" charset="-128"/>
                <a:ea typeface="メイリオ" pitchFamily="50" charset="-128"/>
                <a:cs typeface="メイリオ" pitchFamily="50" charset="-128"/>
              </a:rPr>
              <a:t>　　 　　　   　（最後に伝票を登録しました****のメッセージが表示される）</a:t>
            </a:r>
            <a:endParaRPr lang="en-US" altLang="ja-JP" sz="1000" dirty="0">
              <a:solidFill>
                <a:srgbClr val="00B0F0"/>
              </a:solidFill>
              <a:latin typeface="メイリオ" pitchFamily="50" charset="-128"/>
              <a:ea typeface="メイリオ" pitchFamily="50" charset="-128"/>
              <a:cs typeface="メイリオ" pitchFamily="50" charset="-128"/>
            </a:endParaRPr>
          </a:p>
          <a:p>
            <a:r>
              <a:rPr lang="ja-JP" altLang="en-US" sz="1200" dirty="0">
                <a:latin typeface="メイリオ" pitchFamily="50" charset="-128"/>
                <a:ea typeface="メイリオ" pitchFamily="50" charset="-128"/>
                <a:cs typeface="メイリオ" pitchFamily="50" charset="-128"/>
              </a:rPr>
              <a:t>　  </a:t>
            </a:r>
            <a:endParaRPr lang="en-US" altLang="ja-JP" sz="1200" dirty="0">
              <a:latin typeface="メイリオ" pitchFamily="50" charset="-128"/>
              <a:ea typeface="メイリオ" pitchFamily="50" charset="-128"/>
              <a:cs typeface="メイリオ" pitchFamily="50" charset="-128"/>
            </a:endParaRPr>
          </a:p>
          <a:p>
            <a:r>
              <a:rPr lang="ja-JP" altLang="en-US" sz="1200" dirty="0">
                <a:latin typeface="メイリオ" pitchFamily="50" charset="-128"/>
                <a:ea typeface="メイリオ" pitchFamily="50" charset="-128"/>
                <a:cs typeface="メイリオ" pitchFamily="50" charset="-128"/>
              </a:rPr>
              <a:t>　　次ページへつづく</a:t>
            </a:r>
          </a:p>
          <a:p>
            <a:endParaRPr lang="en-US" altLang="ja-JP" sz="1200" dirty="0">
              <a:latin typeface="メイリオ" pitchFamily="50" charset="-128"/>
              <a:ea typeface="メイリオ" pitchFamily="50" charset="-128"/>
              <a:cs typeface="メイリオ" pitchFamily="50" charset="-128"/>
            </a:endParaRPr>
          </a:p>
        </p:txBody>
      </p:sp>
      <p:sp>
        <p:nvSpPr>
          <p:cNvPr id="6" name="角丸四角形 5"/>
          <p:cNvSpPr/>
          <p:nvPr/>
        </p:nvSpPr>
        <p:spPr>
          <a:xfrm>
            <a:off x="216024" y="3995936"/>
            <a:ext cx="1872208" cy="36004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atin typeface="メイリオ" pitchFamily="50" charset="-128"/>
                <a:ea typeface="メイリオ" pitchFamily="50" charset="-128"/>
                <a:cs typeface="メイリオ" pitchFamily="50" charset="-128"/>
              </a:rPr>
              <a:t>説明シナリオ</a:t>
            </a:r>
          </a:p>
        </p:txBody>
      </p:sp>
      <p:sp>
        <p:nvSpPr>
          <p:cNvPr id="19" name="テキスト ボックス 18"/>
          <p:cNvSpPr txBox="1"/>
          <p:nvPr/>
        </p:nvSpPr>
        <p:spPr>
          <a:xfrm>
            <a:off x="2060848" y="3995936"/>
            <a:ext cx="1008112" cy="400110"/>
          </a:xfrm>
          <a:prstGeom prst="rect">
            <a:avLst/>
          </a:prstGeom>
          <a:noFill/>
        </p:spPr>
        <p:txBody>
          <a:bodyPr wrap="square" rtlCol="0">
            <a:spAutoFit/>
          </a:bodyPr>
          <a:lstStyle/>
          <a:p>
            <a:r>
              <a:rPr lang="en-US" altLang="ja-JP" sz="2000" b="1" dirty="0">
                <a:solidFill>
                  <a:srgbClr val="00B0F0"/>
                </a:solidFill>
                <a:latin typeface="メイリオ" pitchFamily="50" charset="-128"/>
                <a:ea typeface="メイリオ" pitchFamily="50" charset="-128"/>
                <a:cs typeface="メイリオ" pitchFamily="50" charset="-128"/>
              </a:rPr>
              <a:t>2</a:t>
            </a:r>
            <a:r>
              <a:rPr kumimoji="1" lang="en-US" altLang="ja-JP" sz="2000" b="1" dirty="0">
                <a:solidFill>
                  <a:srgbClr val="00B0F0"/>
                </a:solidFill>
                <a:latin typeface="メイリオ" pitchFamily="50" charset="-128"/>
                <a:ea typeface="メイリオ" pitchFamily="50" charset="-128"/>
                <a:cs typeface="メイリオ" pitchFamily="50" charset="-128"/>
              </a:rPr>
              <a:t>/3</a:t>
            </a:r>
            <a:endParaRPr kumimoji="1" lang="ja-JP" altLang="en-US" sz="2000" b="1" dirty="0">
              <a:solidFill>
                <a:srgbClr val="00B0F0"/>
              </a:solidFill>
              <a:latin typeface="メイリオ" pitchFamily="50" charset="-128"/>
              <a:ea typeface="メイリオ" pitchFamily="50" charset="-128"/>
              <a:cs typeface="メイリオ" pitchFamily="50" charset="-128"/>
            </a:endParaRPr>
          </a:p>
        </p:txBody>
      </p:sp>
      <p:sp>
        <p:nvSpPr>
          <p:cNvPr id="25" name="テキスト ボックス 24"/>
          <p:cNvSpPr txBox="1"/>
          <p:nvPr/>
        </p:nvSpPr>
        <p:spPr>
          <a:xfrm>
            <a:off x="230131" y="971600"/>
            <a:ext cx="1543449" cy="276999"/>
          </a:xfrm>
          <a:prstGeom prst="rect">
            <a:avLst/>
          </a:prstGeom>
          <a:noFill/>
        </p:spPr>
        <p:txBody>
          <a:bodyPr wrap="square" rtlCol="0">
            <a:spAutoFit/>
          </a:bodyPr>
          <a:lstStyle/>
          <a:p>
            <a:r>
              <a:rPr kumimoji="1" lang="ja-JP" altLang="en-US" sz="1200" dirty="0">
                <a:latin typeface="メイリオ" panose="020B0604030504040204" pitchFamily="50" charset="-128"/>
                <a:ea typeface="メイリオ" panose="020B0604030504040204" pitchFamily="50" charset="-128"/>
              </a:rPr>
              <a:t>仕訳入力画面</a:t>
            </a:r>
          </a:p>
        </p:txBody>
      </p:sp>
      <p:sp>
        <p:nvSpPr>
          <p:cNvPr id="30" name="テキスト ボックス 29"/>
          <p:cNvSpPr txBox="1"/>
          <p:nvPr/>
        </p:nvSpPr>
        <p:spPr>
          <a:xfrm>
            <a:off x="294156" y="2991483"/>
            <a:ext cx="1479423" cy="276999"/>
          </a:xfrm>
          <a:prstGeom prst="rect">
            <a:avLst/>
          </a:prstGeom>
          <a:solidFill>
            <a:schemeClr val="bg1"/>
          </a:solidFill>
        </p:spPr>
        <p:txBody>
          <a:bodyPr wrap="square" rtlCol="0">
            <a:spAutoFit/>
          </a:bodyPr>
          <a:lstStyle/>
          <a:p>
            <a:r>
              <a:rPr lang="ja-JP" altLang="en-US" sz="1200" dirty="0">
                <a:solidFill>
                  <a:srgbClr val="FF0000"/>
                </a:solidFill>
                <a:latin typeface="メイリオ" panose="020B0604030504040204" pitchFamily="50" charset="-128"/>
                <a:ea typeface="メイリオ" panose="020B0604030504040204" pitchFamily="50" charset="-128"/>
              </a:rPr>
              <a:t>⑦セグメント情報</a:t>
            </a:r>
            <a:endParaRPr kumimoji="1" lang="ja-JP" altLang="en-US" sz="1200" dirty="0">
              <a:solidFill>
                <a:srgbClr val="FF0000"/>
              </a:solidFill>
              <a:latin typeface="メイリオ" panose="020B0604030504040204" pitchFamily="50" charset="-128"/>
              <a:ea typeface="メイリオ" panose="020B0604030504040204" pitchFamily="50" charset="-128"/>
            </a:endParaRPr>
          </a:p>
        </p:txBody>
      </p:sp>
      <p:sp>
        <p:nvSpPr>
          <p:cNvPr id="31" name="正方形/長方形 30"/>
          <p:cNvSpPr/>
          <p:nvPr/>
        </p:nvSpPr>
        <p:spPr>
          <a:xfrm>
            <a:off x="260648" y="2683706"/>
            <a:ext cx="1368152" cy="291691"/>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p:cNvSpPr txBox="1"/>
          <p:nvPr/>
        </p:nvSpPr>
        <p:spPr>
          <a:xfrm>
            <a:off x="3429001" y="2088189"/>
            <a:ext cx="994141" cy="276999"/>
          </a:xfrm>
          <a:prstGeom prst="rect">
            <a:avLst/>
          </a:prstGeom>
          <a:solidFill>
            <a:schemeClr val="bg1"/>
          </a:solidFill>
        </p:spPr>
        <p:txBody>
          <a:bodyPr wrap="square" rtlCol="0">
            <a:spAutoFit/>
          </a:bodyPr>
          <a:lstStyle/>
          <a:p>
            <a:pPr algn="r"/>
            <a:r>
              <a:rPr lang="ja-JP" altLang="en-US" sz="1200" dirty="0">
                <a:solidFill>
                  <a:srgbClr val="FF0000"/>
                </a:solidFill>
                <a:latin typeface="メイリオ" panose="020B0604030504040204" pitchFamily="50" charset="-128"/>
                <a:ea typeface="メイリオ" panose="020B0604030504040204" pitchFamily="50" charset="-128"/>
              </a:rPr>
              <a:t>⑧証憑添付</a:t>
            </a:r>
            <a:endParaRPr kumimoji="1" lang="ja-JP" altLang="en-US" sz="1200" dirty="0">
              <a:solidFill>
                <a:srgbClr val="FF0000"/>
              </a:solidFill>
              <a:latin typeface="メイリオ" panose="020B0604030504040204" pitchFamily="50" charset="-128"/>
              <a:ea typeface="メイリオ" panose="020B0604030504040204" pitchFamily="50" charset="-128"/>
            </a:endParaRPr>
          </a:p>
        </p:txBody>
      </p:sp>
      <p:sp>
        <p:nvSpPr>
          <p:cNvPr id="33" name="正方形/長方形 32"/>
          <p:cNvSpPr/>
          <p:nvPr/>
        </p:nvSpPr>
        <p:spPr>
          <a:xfrm>
            <a:off x="3962075" y="1920758"/>
            <a:ext cx="504056" cy="106160"/>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p:cNvSpPr txBox="1"/>
          <p:nvPr/>
        </p:nvSpPr>
        <p:spPr>
          <a:xfrm>
            <a:off x="4633842" y="1000741"/>
            <a:ext cx="1543449" cy="276999"/>
          </a:xfrm>
          <a:prstGeom prst="rect">
            <a:avLst/>
          </a:prstGeom>
          <a:noFill/>
        </p:spPr>
        <p:txBody>
          <a:bodyPr wrap="square" rtlCol="0">
            <a:spAutoFit/>
          </a:bodyPr>
          <a:lstStyle/>
          <a:p>
            <a:r>
              <a:rPr kumimoji="1" lang="ja-JP" altLang="en-US" sz="1200" dirty="0">
                <a:latin typeface="メイリオ" panose="020B0604030504040204" pitchFamily="50" charset="-128"/>
                <a:ea typeface="メイリオ" panose="020B0604030504040204" pitchFamily="50" charset="-128"/>
              </a:rPr>
              <a:t>証憑添付画面</a:t>
            </a:r>
          </a:p>
        </p:txBody>
      </p:sp>
      <p:sp>
        <p:nvSpPr>
          <p:cNvPr id="35" name="テキスト ボックス 34"/>
          <p:cNvSpPr txBox="1"/>
          <p:nvPr/>
        </p:nvSpPr>
        <p:spPr>
          <a:xfrm>
            <a:off x="5098596" y="2194301"/>
            <a:ext cx="711410" cy="276836"/>
          </a:xfrm>
          <a:prstGeom prst="rect">
            <a:avLst/>
          </a:prstGeom>
          <a:solidFill>
            <a:schemeClr val="bg1"/>
          </a:solidFill>
        </p:spPr>
        <p:txBody>
          <a:bodyPr wrap="square" rtlCol="0">
            <a:spAutoFit/>
          </a:bodyPr>
          <a:lstStyle/>
          <a:p>
            <a:r>
              <a:rPr lang="ja-JP" altLang="en-US" sz="1200" dirty="0">
                <a:solidFill>
                  <a:srgbClr val="FF0000"/>
                </a:solidFill>
                <a:latin typeface="メイリオ" panose="020B0604030504040204" pitchFamily="50" charset="-128"/>
                <a:ea typeface="メイリオ" panose="020B0604030504040204" pitchFamily="50" charset="-128"/>
              </a:rPr>
              <a:t>⑨選択</a:t>
            </a:r>
            <a:endParaRPr kumimoji="1" lang="ja-JP" altLang="en-US" sz="1200" dirty="0">
              <a:solidFill>
                <a:srgbClr val="FF0000"/>
              </a:solidFill>
              <a:latin typeface="メイリオ" panose="020B0604030504040204" pitchFamily="50" charset="-128"/>
              <a:ea typeface="メイリオ" panose="020B0604030504040204" pitchFamily="50" charset="-128"/>
            </a:endParaRPr>
          </a:p>
        </p:txBody>
      </p:sp>
      <p:sp>
        <p:nvSpPr>
          <p:cNvPr id="36" name="正方形/長方形 35"/>
          <p:cNvSpPr/>
          <p:nvPr/>
        </p:nvSpPr>
        <p:spPr>
          <a:xfrm>
            <a:off x="5301580" y="2507852"/>
            <a:ext cx="164380" cy="86361"/>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p:cNvSpPr/>
          <p:nvPr/>
        </p:nvSpPr>
        <p:spPr>
          <a:xfrm>
            <a:off x="6437092" y="2444109"/>
            <a:ext cx="248016" cy="86361"/>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p:cNvSpPr txBox="1"/>
          <p:nvPr/>
        </p:nvSpPr>
        <p:spPr>
          <a:xfrm>
            <a:off x="6161618" y="2195736"/>
            <a:ext cx="776480" cy="276999"/>
          </a:xfrm>
          <a:prstGeom prst="rect">
            <a:avLst/>
          </a:prstGeom>
          <a:noFill/>
        </p:spPr>
        <p:txBody>
          <a:bodyPr wrap="square" rtlCol="0">
            <a:spAutoFit/>
          </a:bodyPr>
          <a:lstStyle/>
          <a:p>
            <a:r>
              <a:rPr lang="ja-JP" altLang="en-US" sz="1200" dirty="0">
                <a:solidFill>
                  <a:srgbClr val="FF0000"/>
                </a:solidFill>
                <a:latin typeface="メイリオ" panose="020B0604030504040204" pitchFamily="50" charset="-128"/>
                <a:ea typeface="メイリオ" panose="020B0604030504040204" pitchFamily="50" charset="-128"/>
              </a:rPr>
              <a:t>⑩反映</a:t>
            </a:r>
            <a:endParaRPr kumimoji="1" lang="ja-JP" altLang="en-US" sz="1200" dirty="0">
              <a:solidFill>
                <a:srgbClr val="FF0000"/>
              </a:solidFill>
              <a:latin typeface="メイリオ" panose="020B0604030504040204" pitchFamily="50" charset="-128"/>
              <a:ea typeface="メイリオ" panose="020B0604030504040204" pitchFamily="50" charset="-128"/>
            </a:endParaRPr>
          </a:p>
        </p:txBody>
      </p:sp>
      <p:sp>
        <p:nvSpPr>
          <p:cNvPr id="39" name="正方形/長方形 38"/>
          <p:cNvSpPr/>
          <p:nvPr/>
        </p:nvSpPr>
        <p:spPr>
          <a:xfrm>
            <a:off x="6453336" y="1541436"/>
            <a:ext cx="248016" cy="86361"/>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ボックス 39"/>
          <p:cNvSpPr txBox="1"/>
          <p:nvPr/>
        </p:nvSpPr>
        <p:spPr>
          <a:xfrm>
            <a:off x="6177291" y="1313197"/>
            <a:ext cx="776480" cy="276999"/>
          </a:xfrm>
          <a:prstGeom prst="rect">
            <a:avLst/>
          </a:prstGeom>
          <a:noFill/>
        </p:spPr>
        <p:txBody>
          <a:bodyPr wrap="square" rtlCol="0">
            <a:spAutoFit/>
          </a:bodyPr>
          <a:lstStyle/>
          <a:p>
            <a:r>
              <a:rPr lang="ja-JP" altLang="en-US" sz="1200" dirty="0">
                <a:solidFill>
                  <a:srgbClr val="FF0000"/>
                </a:solidFill>
                <a:latin typeface="メイリオ" panose="020B0604030504040204" pitchFamily="50" charset="-128"/>
                <a:ea typeface="メイリオ" panose="020B0604030504040204" pitchFamily="50" charset="-128"/>
              </a:rPr>
              <a:t>⑪表示</a:t>
            </a:r>
            <a:endParaRPr kumimoji="1" lang="ja-JP" altLang="en-US" sz="1200" dirty="0">
              <a:solidFill>
                <a:srgbClr val="FF0000"/>
              </a:solidFill>
              <a:latin typeface="メイリオ" panose="020B0604030504040204" pitchFamily="50" charset="-128"/>
              <a:ea typeface="メイリオ" panose="020B0604030504040204" pitchFamily="50" charset="-128"/>
            </a:endParaRPr>
          </a:p>
        </p:txBody>
      </p:sp>
      <p:pic>
        <p:nvPicPr>
          <p:cNvPr id="4" name="図 3">
            <a:extLst>
              <a:ext uri="{FF2B5EF4-FFF2-40B4-BE49-F238E27FC236}">
                <a16:creationId xmlns:a16="http://schemas.microsoft.com/office/drawing/2014/main" id="{7B205BA9-7FDA-ED1B-63C7-0E0127AD3212}"/>
              </a:ext>
            </a:extLst>
          </p:cNvPr>
          <p:cNvPicPr>
            <a:picLocks noChangeAspect="1"/>
          </p:cNvPicPr>
          <p:nvPr/>
        </p:nvPicPr>
        <p:blipFill>
          <a:blip r:embed="rId4"/>
          <a:stretch>
            <a:fillRect/>
          </a:stretch>
        </p:blipFill>
        <p:spPr>
          <a:xfrm>
            <a:off x="453830" y="1284020"/>
            <a:ext cx="1340768" cy="56944"/>
          </a:xfrm>
          <a:prstGeom prst="rect">
            <a:avLst/>
          </a:prstGeom>
        </p:spPr>
      </p:pic>
    </p:spTree>
    <p:extLst>
      <p:ext uri="{BB962C8B-B14F-4D97-AF65-F5344CB8AC3E}">
        <p14:creationId xmlns:p14="http://schemas.microsoft.com/office/powerpoint/2010/main" val="1677571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7D14A363-39C0-66F9-DC92-CA4B236058C6}"/>
              </a:ext>
            </a:extLst>
          </p:cNvPr>
          <p:cNvSpPr txBox="1"/>
          <p:nvPr/>
        </p:nvSpPr>
        <p:spPr>
          <a:xfrm>
            <a:off x="1853517" y="2094489"/>
            <a:ext cx="50405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i="0" u="none" strike="noStrike" kern="1200" cap="none" spc="0" normalizeH="0" baseline="0" noProof="0" dirty="0">
                <a:ln>
                  <a:noFill/>
                </a:ln>
                <a:solidFill>
                  <a:srgbClr val="FF0000"/>
                </a:solidFill>
                <a:effectLst/>
                <a:uLnTx/>
                <a:uFillTx/>
                <a:latin typeface="メイリオ" pitchFamily="50" charset="-128"/>
                <a:ea typeface="メイリオ" pitchFamily="50" charset="-128"/>
                <a:cs typeface="メイリオ" pitchFamily="50" charset="-128"/>
              </a:rPr>
              <a:t>①</a:t>
            </a:r>
          </a:p>
        </p:txBody>
      </p:sp>
      <p:sp>
        <p:nvSpPr>
          <p:cNvPr id="11" name="テキスト ボックス 10">
            <a:extLst>
              <a:ext uri="{FF2B5EF4-FFF2-40B4-BE49-F238E27FC236}">
                <a16:creationId xmlns:a16="http://schemas.microsoft.com/office/drawing/2014/main" id="{337F0592-C31F-6401-875D-661A3138874D}"/>
              </a:ext>
            </a:extLst>
          </p:cNvPr>
          <p:cNvSpPr txBox="1"/>
          <p:nvPr/>
        </p:nvSpPr>
        <p:spPr>
          <a:xfrm>
            <a:off x="839828" y="1331640"/>
            <a:ext cx="50405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i="0" u="none" strike="noStrike" kern="1200" cap="none" spc="0" normalizeH="0" baseline="0" noProof="0" dirty="0">
                <a:ln>
                  <a:noFill/>
                </a:ln>
                <a:solidFill>
                  <a:srgbClr val="FF0000"/>
                </a:solidFill>
                <a:effectLst/>
                <a:uLnTx/>
                <a:uFillTx/>
                <a:latin typeface="メイリオ" pitchFamily="50" charset="-128"/>
                <a:ea typeface="メイリオ" pitchFamily="50" charset="-128"/>
                <a:cs typeface="メイリオ" pitchFamily="50" charset="-128"/>
              </a:rPr>
              <a:t>③</a:t>
            </a:r>
          </a:p>
        </p:txBody>
      </p:sp>
      <p:sp>
        <p:nvSpPr>
          <p:cNvPr id="22" name="正方形/長方形 21">
            <a:extLst>
              <a:ext uri="{FF2B5EF4-FFF2-40B4-BE49-F238E27FC236}">
                <a16:creationId xmlns:a16="http://schemas.microsoft.com/office/drawing/2014/main" id="{663F30FD-D622-2490-160F-F66571933645}"/>
              </a:ext>
            </a:extLst>
          </p:cNvPr>
          <p:cNvSpPr/>
          <p:nvPr/>
        </p:nvSpPr>
        <p:spPr>
          <a:xfrm>
            <a:off x="981368" y="1507125"/>
            <a:ext cx="215384" cy="86125"/>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53F972FA-0391-A548-2E5B-BD8A0A88B855}"/>
              </a:ext>
            </a:extLst>
          </p:cNvPr>
          <p:cNvSpPr/>
          <p:nvPr/>
        </p:nvSpPr>
        <p:spPr>
          <a:xfrm>
            <a:off x="2061628" y="2202108"/>
            <a:ext cx="432000" cy="86126"/>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3" name="グループ化 12">
            <a:extLst>
              <a:ext uri="{FF2B5EF4-FFF2-40B4-BE49-F238E27FC236}">
                <a16:creationId xmlns:a16="http://schemas.microsoft.com/office/drawing/2014/main" id="{2245923A-3E3F-FD19-35D4-CB9A6FE92AE5}"/>
              </a:ext>
            </a:extLst>
          </p:cNvPr>
          <p:cNvGrpSpPr/>
          <p:nvPr/>
        </p:nvGrpSpPr>
        <p:grpSpPr>
          <a:xfrm>
            <a:off x="145096" y="1353014"/>
            <a:ext cx="3220401" cy="1718895"/>
            <a:chOff x="3483534" y="1591094"/>
            <a:chExt cx="3220401" cy="1718895"/>
          </a:xfrm>
        </p:grpSpPr>
        <p:pic>
          <p:nvPicPr>
            <p:cNvPr id="15" name="図 14">
              <a:extLst>
                <a:ext uri="{FF2B5EF4-FFF2-40B4-BE49-F238E27FC236}">
                  <a16:creationId xmlns:a16="http://schemas.microsoft.com/office/drawing/2014/main" id="{747AF564-3862-AF10-7DC5-823521ADAC5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483534" y="1591094"/>
              <a:ext cx="3220401" cy="1718895"/>
            </a:xfrm>
            <a:prstGeom prst="rect">
              <a:avLst/>
            </a:prstGeom>
            <a:ln>
              <a:solidFill>
                <a:schemeClr val="bg1">
                  <a:lumMod val="75000"/>
                </a:schemeClr>
              </a:solidFill>
            </a:ln>
          </p:spPr>
        </p:pic>
        <p:pic>
          <p:nvPicPr>
            <p:cNvPr id="17" name="図 16">
              <a:extLst>
                <a:ext uri="{FF2B5EF4-FFF2-40B4-BE49-F238E27FC236}">
                  <a16:creationId xmlns:a16="http://schemas.microsoft.com/office/drawing/2014/main" id="{A3857304-9C37-1E13-0EBB-112C431FFF8A}"/>
                </a:ext>
              </a:extLst>
            </p:cNvPr>
            <p:cNvPicPr>
              <a:picLocks noChangeAspect="1"/>
            </p:cNvPicPr>
            <p:nvPr/>
          </p:nvPicPr>
          <p:blipFill>
            <a:blip r:embed="rId3"/>
            <a:stretch>
              <a:fillRect/>
            </a:stretch>
          </p:blipFill>
          <p:spPr>
            <a:xfrm>
              <a:off x="3598152" y="1594211"/>
              <a:ext cx="1125504" cy="45719"/>
            </a:xfrm>
            <a:prstGeom prst="rect">
              <a:avLst/>
            </a:prstGeom>
          </p:spPr>
        </p:pic>
      </p:grpSp>
      <p:sp>
        <p:nvSpPr>
          <p:cNvPr id="18" name="テキスト ボックス 17">
            <a:extLst>
              <a:ext uri="{FF2B5EF4-FFF2-40B4-BE49-F238E27FC236}">
                <a16:creationId xmlns:a16="http://schemas.microsoft.com/office/drawing/2014/main" id="{D6DA4C1A-FBB4-1217-8643-172D8863062F}"/>
              </a:ext>
            </a:extLst>
          </p:cNvPr>
          <p:cNvSpPr txBox="1"/>
          <p:nvPr/>
        </p:nvSpPr>
        <p:spPr>
          <a:xfrm>
            <a:off x="1170954" y="2579250"/>
            <a:ext cx="50405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i="0" u="none" strike="noStrike" kern="1200" cap="none" spc="0" normalizeH="0" baseline="0" noProof="0" dirty="0">
                <a:ln>
                  <a:noFill/>
                </a:ln>
                <a:solidFill>
                  <a:srgbClr val="FF0000"/>
                </a:solidFill>
                <a:effectLst/>
                <a:uLnTx/>
                <a:uFillTx/>
                <a:latin typeface="メイリオ" pitchFamily="50" charset="-128"/>
                <a:ea typeface="メイリオ" pitchFamily="50" charset="-128"/>
                <a:cs typeface="メイリオ" pitchFamily="50" charset="-128"/>
              </a:rPr>
              <a:t>①</a:t>
            </a:r>
          </a:p>
        </p:txBody>
      </p:sp>
      <p:sp>
        <p:nvSpPr>
          <p:cNvPr id="20" name="テキスト ボックス 19">
            <a:extLst>
              <a:ext uri="{FF2B5EF4-FFF2-40B4-BE49-F238E27FC236}">
                <a16:creationId xmlns:a16="http://schemas.microsoft.com/office/drawing/2014/main" id="{CDBD27B2-7CDA-F57F-3DB4-0681F29A4C65}"/>
              </a:ext>
            </a:extLst>
          </p:cNvPr>
          <p:cNvSpPr txBox="1"/>
          <p:nvPr/>
        </p:nvSpPr>
        <p:spPr>
          <a:xfrm>
            <a:off x="620688" y="1570532"/>
            <a:ext cx="50405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i="0" u="none" strike="noStrike" kern="1200" cap="none" spc="0" normalizeH="0" baseline="0" noProof="0" dirty="0">
                <a:ln>
                  <a:noFill/>
                </a:ln>
                <a:solidFill>
                  <a:srgbClr val="FF0000"/>
                </a:solidFill>
                <a:effectLst/>
                <a:uLnTx/>
                <a:uFillTx/>
                <a:latin typeface="メイリオ" pitchFamily="50" charset="-128"/>
                <a:ea typeface="メイリオ" pitchFamily="50" charset="-128"/>
                <a:cs typeface="メイリオ" pitchFamily="50" charset="-128"/>
              </a:rPr>
              <a:t>③</a:t>
            </a:r>
          </a:p>
        </p:txBody>
      </p:sp>
      <p:sp>
        <p:nvSpPr>
          <p:cNvPr id="21" name="テキスト ボックス 20">
            <a:extLst>
              <a:ext uri="{FF2B5EF4-FFF2-40B4-BE49-F238E27FC236}">
                <a16:creationId xmlns:a16="http://schemas.microsoft.com/office/drawing/2014/main" id="{689F8C83-DE29-6C8E-B649-E31864978072}"/>
              </a:ext>
            </a:extLst>
          </p:cNvPr>
          <p:cNvSpPr txBox="1"/>
          <p:nvPr/>
        </p:nvSpPr>
        <p:spPr>
          <a:xfrm>
            <a:off x="2812673" y="2786725"/>
            <a:ext cx="50405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i="0" u="none" strike="noStrike" kern="1200" cap="none" spc="0" normalizeH="0" baseline="0" noProof="0" dirty="0">
                <a:ln>
                  <a:noFill/>
                </a:ln>
                <a:solidFill>
                  <a:srgbClr val="FF0000"/>
                </a:solidFill>
                <a:effectLst/>
                <a:uLnTx/>
                <a:uFillTx/>
                <a:latin typeface="メイリオ" pitchFamily="50" charset="-128"/>
                <a:ea typeface="メイリオ" pitchFamily="50" charset="-128"/>
                <a:cs typeface="メイリオ" pitchFamily="50" charset="-128"/>
              </a:rPr>
              <a:t>④</a:t>
            </a:r>
          </a:p>
        </p:txBody>
      </p:sp>
      <p:pic>
        <p:nvPicPr>
          <p:cNvPr id="26" name="図 25">
            <a:extLst>
              <a:ext uri="{FF2B5EF4-FFF2-40B4-BE49-F238E27FC236}">
                <a16:creationId xmlns:a16="http://schemas.microsoft.com/office/drawing/2014/main" id="{9097CEC9-78B9-0D0C-103F-D8E939A2E9E4}"/>
              </a:ext>
            </a:extLst>
          </p:cNvPr>
          <p:cNvPicPr>
            <a:picLocks noChangeAspect="1"/>
          </p:cNvPicPr>
          <p:nvPr/>
        </p:nvPicPr>
        <p:blipFill>
          <a:blip r:embed="rId4"/>
          <a:stretch>
            <a:fillRect/>
          </a:stretch>
        </p:blipFill>
        <p:spPr>
          <a:xfrm>
            <a:off x="1422982" y="2172370"/>
            <a:ext cx="447085" cy="611801"/>
          </a:xfrm>
          <a:prstGeom prst="rect">
            <a:avLst/>
          </a:prstGeom>
        </p:spPr>
      </p:pic>
      <p:sp>
        <p:nvSpPr>
          <p:cNvPr id="2" name="スライド番号プレースホルダ 1"/>
          <p:cNvSpPr>
            <a:spLocks noGrp="1"/>
          </p:cNvSpPr>
          <p:nvPr>
            <p:ph type="sldNum" sz="quarter" idx="12"/>
          </p:nvPr>
        </p:nvSpPr>
        <p:spPr/>
        <p:txBody>
          <a:bodyPr/>
          <a:lstStyle/>
          <a:p>
            <a:fld id="{6B65D81E-1C54-4341-B02B-FCAEC532A474}" type="slidenum">
              <a:rPr kumimoji="1" lang="ja-JP" altLang="en-US" smtClean="0"/>
              <a:pPr/>
              <a:t>6</a:t>
            </a:fld>
            <a:endParaRPr kumimoji="1" lang="ja-JP" altLang="en-US" dirty="0"/>
          </a:p>
        </p:txBody>
      </p:sp>
      <p:sp>
        <p:nvSpPr>
          <p:cNvPr id="3" name="正方形/長方形 2"/>
          <p:cNvSpPr/>
          <p:nvPr/>
        </p:nvSpPr>
        <p:spPr>
          <a:xfrm>
            <a:off x="116632" y="611560"/>
            <a:ext cx="6624736" cy="3600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a:latin typeface="メイリオ" pitchFamily="50" charset="-128"/>
                <a:ea typeface="メイリオ" pitchFamily="50" charset="-128"/>
                <a:cs typeface="メイリオ" pitchFamily="50" charset="-128"/>
              </a:rPr>
              <a:t>仕訳・記帳（</a:t>
            </a:r>
            <a:r>
              <a:rPr lang="en-US" altLang="ja-JP" sz="1600" b="1" dirty="0">
                <a:latin typeface="メイリオ" pitchFamily="50" charset="-128"/>
                <a:ea typeface="メイリオ" pitchFamily="50" charset="-128"/>
                <a:cs typeface="メイリオ" pitchFamily="50" charset="-128"/>
              </a:rPr>
              <a:t>GL</a:t>
            </a:r>
            <a:r>
              <a:rPr lang="ja-JP" altLang="en-US" sz="1600" b="1" dirty="0">
                <a:latin typeface="メイリオ" pitchFamily="50" charset="-128"/>
                <a:ea typeface="メイリオ" pitchFamily="50" charset="-128"/>
                <a:cs typeface="メイリオ" pitchFamily="50" charset="-128"/>
              </a:rPr>
              <a:t>）　→　</a:t>
            </a:r>
            <a:r>
              <a:rPr lang="ja-JP" altLang="en-US" sz="1600" b="1" dirty="0">
                <a:solidFill>
                  <a:schemeClr val="bg1"/>
                </a:solidFill>
                <a:latin typeface="メイリオ" pitchFamily="50" charset="-128"/>
                <a:ea typeface="メイリオ" pitchFamily="50" charset="-128"/>
                <a:cs typeface="メイリオ" pitchFamily="50" charset="-128"/>
              </a:rPr>
              <a:t>仕訳入力</a:t>
            </a:r>
            <a:endParaRPr kumimoji="1" lang="ja-JP" altLang="en-US" sz="1600" b="1" dirty="0">
              <a:solidFill>
                <a:schemeClr val="bg1"/>
              </a:solidFill>
              <a:latin typeface="メイリオ" pitchFamily="50" charset="-128"/>
              <a:ea typeface="メイリオ" pitchFamily="50" charset="-128"/>
              <a:cs typeface="メイリオ" pitchFamily="50" charset="-128"/>
            </a:endParaRPr>
          </a:p>
        </p:txBody>
      </p:sp>
      <p:sp>
        <p:nvSpPr>
          <p:cNvPr id="5" name="テキスト ボックス 4"/>
          <p:cNvSpPr txBox="1"/>
          <p:nvPr/>
        </p:nvSpPr>
        <p:spPr>
          <a:xfrm>
            <a:off x="44624" y="4162609"/>
            <a:ext cx="6713984" cy="3262432"/>
          </a:xfrm>
          <a:prstGeom prst="rect">
            <a:avLst/>
          </a:prstGeom>
          <a:noFill/>
        </p:spPr>
        <p:txBody>
          <a:bodyPr wrap="square" rtlCol="0">
            <a:spAutoFit/>
          </a:bodyPr>
          <a:lstStyle/>
          <a:p>
            <a:r>
              <a:rPr lang="en-US" altLang="ja-JP" sz="1200" dirty="0">
                <a:latin typeface="メイリオ" pitchFamily="50" charset="-128"/>
                <a:ea typeface="メイリオ" pitchFamily="50" charset="-128"/>
                <a:cs typeface="メイリオ" pitchFamily="50" charset="-128"/>
              </a:rPr>
              <a:t>11.</a:t>
            </a:r>
            <a:r>
              <a:rPr lang="ja-JP" altLang="en-US" sz="1200" dirty="0">
                <a:latin typeface="メイリオ" pitchFamily="50" charset="-128"/>
                <a:ea typeface="メイリオ" pitchFamily="50" charset="-128"/>
                <a:cs typeface="メイリオ" pitchFamily="50" charset="-128"/>
              </a:rPr>
              <a:t>次に、一覧入力の画面をご紹介します。仕訳入力画面とレイアウトが異なります</a:t>
            </a:r>
            <a:endParaRPr lang="en-US" altLang="ja-JP" sz="1200" dirty="0">
              <a:latin typeface="メイリオ" pitchFamily="50" charset="-128"/>
              <a:ea typeface="メイリオ" pitchFamily="50" charset="-128"/>
              <a:cs typeface="メイリオ" pitchFamily="50" charset="-128"/>
            </a:endParaRPr>
          </a:p>
          <a:p>
            <a:r>
              <a:rPr lang="ja-JP" altLang="en-US" sz="1200" dirty="0">
                <a:latin typeface="メイリオ" pitchFamily="50" charset="-128"/>
                <a:ea typeface="メイリオ" pitchFamily="50" charset="-128"/>
                <a:cs typeface="メイリオ" pitchFamily="50" charset="-128"/>
              </a:rPr>
              <a:t> 　  横一列で入力できますので、</a:t>
            </a:r>
            <a:r>
              <a:rPr lang="en-US" altLang="ja-JP" sz="1200" dirty="0">
                <a:latin typeface="メイリオ" pitchFamily="50" charset="-128"/>
                <a:ea typeface="メイリオ" pitchFamily="50" charset="-128"/>
                <a:cs typeface="メイリオ" pitchFamily="50" charset="-128"/>
              </a:rPr>
              <a:t>Excel</a:t>
            </a:r>
            <a:r>
              <a:rPr lang="ja-JP" altLang="en-US" sz="1200" dirty="0">
                <a:latin typeface="メイリオ" pitchFamily="50" charset="-128"/>
                <a:ea typeface="メイリオ" pitchFamily="50" charset="-128"/>
                <a:cs typeface="メイリオ" pitchFamily="50" charset="-128"/>
              </a:rPr>
              <a:t>入力に慣れている方や明細を比較しながら入力する際</a:t>
            </a:r>
            <a:endParaRPr lang="en-US" altLang="ja-JP" sz="1200" dirty="0">
              <a:latin typeface="メイリオ" pitchFamily="50" charset="-128"/>
              <a:ea typeface="メイリオ" pitchFamily="50" charset="-128"/>
              <a:cs typeface="メイリオ" pitchFamily="50" charset="-128"/>
            </a:endParaRPr>
          </a:p>
          <a:p>
            <a:r>
              <a:rPr lang="en-US" altLang="ja-JP" sz="1200" dirty="0">
                <a:latin typeface="メイリオ" pitchFamily="50" charset="-128"/>
                <a:ea typeface="メイリオ" pitchFamily="50" charset="-128"/>
                <a:cs typeface="メイリオ" pitchFamily="50" charset="-128"/>
              </a:rPr>
              <a:t>      </a:t>
            </a:r>
            <a:r>
              <a:rPr lang="ja-JP" altLang="en-US" sz="1200" dirty="0">
                <a:latin typeface="メイリオ" pitchFamily="50" charset="-128"/>
                <a:ea typeface="メイリオ" pitchFamily="50" charset="-128"/>
                <a:cs typeface="メイリオ" pitchFamily="50" charset="-128"/>
              </a:rPr>
              <a:t>には便利です。画面を</a:t>
            </a:r>
            <a:r>
              <a:rPr lang="en-US" altLang="ja-JP" sz="1200" dirty="0">
                <a:latin typeface="メイリオ" pitchFamily="50" charset="-128"/>
                <a:ea typeface="メイリオ" pitchFamily="50" charset="-128"/>
                <a:cs typeface="メイリオ" pitchFamily="50" charset="-128"/>
              </a:rPr>
              <a:t>Excel</a:t>
            </a:r>
            <a:r>
              <a:rPr lang="ja-JP" altLang="en-US" sz="1200" dirty="0">
                <a:latin typeface="メイリオ" pitchFamily="50" charset="-128"/>
                <a:ea typeface="メイリオ" pitchFamily="50" charset="-128"/>
                <a:cs typeface="メイリオ" pitchFamily="50" charset="-128"/>
              </a:rPr>
              <a:t>に出力し、</a:t>
            </a:r>
            <a:r>
              <a:rPr lang="en-US" altLang="ja-JP" sz="1200" dirty="0">
                <a:latin typeface="メイリオ" pitchFamily="50" charset="-128"/>
                <a:ea typeface="メイリオ" pitchFamily="50" charset="-128"/>
                <a:cs typeface="メイリオ" pitchFamily="50" charset="-128"/>
              </a:rPr>
              <a:t>Excel</a:t>
            </a:r>
            <a:r>
              <a:rPr lang="ja-JP" altLang="en-US" sz="1200" dirty="0">
                <a:latin typeface="メイリオ" pitchFamily="50" charset="-128"/>
                <a:ea typeface="メイリオ" pitchFamily="50" charset="-128"/>
                <a:cs typeface="メイリオ" pitchFamily="50" charset="-128"/>
              </a:rPr>
              <a:t>内容を行ごとコピーすることで仕訳が登録</a:t>
            </a:r>
            <a:endParaRPr lang="en-US" altLang="ja-JP" sz="1200" dirty="0">
              <a:latin typeface="メイリオ" pitchFamily="50" charset="-128"/>
              <a:ea typeface="メイリオ" pitchFamily="50" charset="-128"/>
              <a:cs typeface="メイリオ" pitchFamily="50" charset="-128"/>
            </a:endParaRPr>
          </a:p>
          <a:p>
            <a:r>
              <a:rPr lang="ja-JP" altLang="en-US" sz="1200" dirty="0">
                <a:latin typeface="メイリオ" pitchFamily="50" charset="-128"/>
                <a:ea typeface="メイリオ" pitchFamily="50" charset="-128"/>
                <a:cs typeface="メイリオ" pitchFamily="50" charset="-128"/>
              </a:rPr>
              <a:t>　   できます。</a:t>
            </a:r>
            <a:r>
              <a:rPr lang="en-US" altLang="ja-JP" sz="1200" dirty="0">
                <a:latin typeface="メイリオ" pitchFamily="50" charset="-128"/>
                <a:ea typeface="メイリオ" pitchFamily="50" charset="-128"/>
                <a:cs typeface="メイリオ" pitchFamily="50" charset="-128"/>
              </a:rPr>
              <a:t>CSV</a:t>
            </a:r>
            <a:r>
              <a:rPr lang="ja-JP" altLang="en-US" sz="1200" dirty="0">
                <a:latin typeface="メイリオ" pitchFamily="50" charset="-128"/>
                <a:ea typeface="メイリオ" pitchFamily="50" charset="-128"/>
                <a:cs typeface="メイリオ" pitchFamily="50" charset="-128"/>
              </a:rPr>
              <a:t>取込とは別に、</a:t>
            </a:r>
            <a:r>
              <a:rPr lang="ja-JP" altLang="en-US" sz="1200" dirty="0">
                <a:solidFill>
                  <a:schemeClr val="tx1">
                    <a:lumMod val="95000"/>
                    <a:lumOff val="5000"/>
                  </a:schemeClr>
                </a:solidFill>
                <a:latin typeface="メイリオ" pitchFamily="50" charset="-128"/>
                <a:ea typeface="メイリオ" pitchFamily="50" charset="-128"/>
                <a:cs typeface="メイリオ" pitchFamily="50" charset="-128"/>
              </a:rPr>
              <a:t>明細行が多い複合仕訳などの仕訳登録が簡単にできます</a:t>
            </a:r>
            <a:endParaRPr lang="en-US" altLang="ja-JP" sz="1200" dirty="0">
              <a:solidFill>
                <a:schemeClr val="tx1">
                  <a:lumMod val="95000"/>
                  <a:lumOff val="5000"/>
                </a:schemeClr>
              </a:solidFill>
              <a:latin typeface="メイリオ" pitchFamily="50" charset="-128"/>
              <a:ea typeface="メイリオ" pitchFamily="50" charset="-128"/>
              <a:cs typeface="メイリオ" pitchFamily="50" charset="-128"/>
            </a:endParaRPr>
          </a:p>
          <a:p>
            <a:r>
              <a:rPr lang="ja-JP" altLang="en-US" sz="1200" dirty="0">
                <a:solidFill>
                  <a:srgbClr val="00B0F0"/>
                </a:solidFill>
                <a:latin typeface="メイリオ" pitchFamily="50" charset="-128"/>
                <a:ea typeface="メイリオ" pitchFamily="50" charset="-128"/>
                <a:cs typeface="メイリオ" pitchFamily="50" charset="-128"/>
              </a:rPr>
              <a:t>　　  </a:t>
            </a:r>
            <a:r>
              <a:rPr lang="ja-JP" altLang="en-US" sz="1000" dirty="0">
                <a:solidFill>
                  <a:srgbClr val="00B0F0"/>
                </a:solidFill>
                <a:latin typeface="メイリオ" pitchFamily="50" charset="-128"/>
                <a:ea typeface="メイリオ" pitchFamily="50" charset="-128"/>
                <a:cs typeface="メイリオ" pitchFamily="50" charset="-128"/>
              </a:rPr>
              <a:t>★操作･･･</a:t>
            </a:r>
            <a:r>
              <a:rPr lang="ja-JP" altLang="en-US" sz="1000" dirty="0">
                <a:solidFill>
                  <a:srgbClr val="FF0000"/>
                </a:solidFill>
                <a:latin typeface="メイリオ" pitchFamily="50" charset="-128"/>
                <a:ea typeface="メイリオ" pitchFamily="50" charset="-128"/>
                <a:cs typeface="メイリオ" pitchFamily="50" charset="-128"/>
              </a:rPr>
              <a:t>①</a:t>
            </a:r>
            <a:r>
              <a:rPr lang="ja-JP" altLang="en-US" sz="1000" dirty="0">
                <a:solidFill>
                  <a:srgbClr val="00B0F0"/>
                </a:solidFill>
                <a:latin typeface="メイリオ" pitchFamily="50" charset="-128"/>
                <a:ea typeface="メイリオ" pitchFamily="50" charset="-128"/>
                <a:cs typeface="メイリオ" pitchFamily="50" charset="-128"/>
              </a:rPr>
              <a:t>明細のグレーの部分で右クリックし</a:t>
            </a:r>
            <a:r>
              <a:rPr lang="en-US" altLang="ja-JP" sz="1000" dirty="0">
                <a:solidFill>
                  <a:srgbClr val="00B0F0"/>
                </a:solidFill>
                <a:latin typeface="メイリオ" pitchFamily="50" charset="-128"/>
                <a:ea typeface="メイリオ" pitchFamily="50" charset="-128"/>
                <a:cs typeface="メイリオ" pitchFamily="50" charset="-128"/>
              </a:rPr>
              <a:t>Excel</a:t>
            </a:r>
            <a:r>
              <a:rPr lang="ja-JP" altLang="en-US" sz="1000" dirty="0">
                <a:solidFill>
                  <a:srgbClr val="00B0F0"/>
                </a:solidFill>
                <a:latin typeface="メイリオ" pitchFamily="50" charset="-128"/>
                <a:ea typeface="メイリオ" pitchFamily="50" charset="-128"/>
                <a:cs typeface="メイリオ" pitchFamily="50" charset="-128"/>
              </a:rPr>
              <a:t>出力を選択</a:t>
            </a:r>
            <a:endParaRPr lang="en-US" altLang="ja-JP" sz="1000" dirty="0">
              <a:solidFill>
                <a:srgbClr val="00B0F0"/>
              </a:solidFill>
              <a:latin typeface="メイリオ" pitchFamily="50" charset="-128"/>
              <a:ea typeface="メイリオ" pitchFamily="50" charset="-128"/>
              <a:cs typeface="メイリオ" pitchFamily="50" charset="-128"/>
            </a:endParaRPr>
          </a:p>
          <a:p>
            <a:r>
              <a:rPr lang="ja-JP" altLang="en-US" sz="1000" dirty="0">
                <a:solidFill>
                  <a:srgbClr val="FF0000"/>
                </a:solidFill>
                <a:latin typeface="メイリオ" pitchFamily="50" charset="-128"/>
                <a:ea typeface="メイリオ" pitchFamily="50" charset="-128"/>
                <a:cs typeface="メイリオ" pitchFamily="50" charset="-128"/>
              </a:rPr>
              <a:t>　　　　　　     ②</a:t>
            </a:r>
            <a:r>
              <a:rPr lang="en-US" altLang="ja-JP" sz="1000" dirty="0">
                <a:solidFill>
                  <a:srgbClr val="00B0F0"/>
                </a:solidFill>
                <a:latin typeface="メイリオ" pitchFamily="50" charset="-128"/>
                <a:ea typeface="メイリオ" pitchFamily="50" charset="-128"/>
                <a:cs typeface="メイリオ" pitchFamily="50" charset="-128"/>
              </a:rPr>
              <a:t>Excel</a:t>
            </a:r>
            <a:r>
              <a:rPr lang="ja-JP" altLang="en-US" sz="1000" dirty="0">
                <a:solidFill>
                  <a:srgbClr val="00B0F0"/>
                </a:solidFill>
                <a:latin typeface="メイリオ" pitchFamily="50" charset="-128"/>
                <a:ea typeface="メイリオ" pitchFamily="50" charset="-128"/>
                <a:cs typeface="メイリオ" pitchFamily="50" charset="-128"/>
              </a:rPr>
              <a:t>出力後に修正した明細は行ごとコピーし、</a:t>
            </a:r>
            <a:endParaRPr lang="en-US" altLang="ja-JP" sz="1000" dirty="0">
              <a:solidFill>
                <a:srgbClr val="00B0F0"/>
              </a:solidFill>
              <a:latin typeface="メイリオ" pitchFamily="50" charset="-128"/>
              <a:ea typeface="メイリオ" pitchFamily="50" charset="-128"/>
              <a:cs typeface="メイリオ" pitchFamily="50" charset="-128"/>
            </a:endParaRPr>
          </a:p>
          <a:p>
            <a:r>
              <a:rPr lang="ja-JP" altLang="en-US" sz="1000" dirty="0">
                <a:solidFill>
                  <a:srgbClr val="00B0F0"/>
                </a:solidFill>
                <a:latin typeface="メイリオ" pitchFamily="50" charset="-128"/>
                <a:ea typeface="メイリオ" pitchFamily="50" charset="-128"/>
                <a:cs typeface="メイリオ" pitchFamily="50" charset="-128"/>
              </a:rPr>
              <a:t>　　　　　　     </a:t>
            </a:r>
            <a:r>
              <a:rPr lang="ja-JP" altLang="en-US" sz="1000" dirty="0">
                <a:solidFill>
                  <a:srgbClr val="FF0000"/>
                </a:solidFill>
                <a:latin typeface="メイリオ" pitchFamily="50" charset="-128"/>
                <a:ea typeface="メイリオ" pitchFamily="50" charset="-128"/>
                <a:cs typeface="メイリオ" pitchFamily="50" charset="-128"/>
              </a:rPr>
              <a:t>③</a:t>
            </a:r>
            <a:r>
              <a:rPr lang="ja-JP" altLang="en-US" sz="1000" dirty="0">
                <a:solidFill>
                  <a:srgbClr val="00B0F0"/>
                </a:solidFill>
                <a:latin typeface="メイリオ" pitchFamily="50" charset="-128"/>
                <a:ea typeface="メイリオ" pitchFamily="50" charset="-128"/>
                <a:cs typeface="メイリオ" pitchFamily="50" charset="-128"/>
              </a:rPr>
              <a:t>「借方追加」ボタンをクリックし行を追加し「貼り付け」、するとコピペした仕訳明細が反映</a:t>
            </a:r>
            <a:endParaRPr lang="en-US" altLang="ja-JP" sz="1000" dirty="0">
              <a:solidFill>
                <a:srgbClr val="00B0F0"/>
              </a:solidFill>
              <a:latin typeface="メイリオ" pitchFamily="50" charset="-128"/>
              <a:ea typeface="メイリオ" pitchFamily="50" charset="-128"/>
              <a:cs typeface="メイリオ" pitchFamily="50" charset="-128"/>
            </a:endParaRPr>
          </a:p>
          <a:p>
            <a:r>
              <a:rPr lang="en-US" altLang="ja-JP" sz="1000" dirty="0">
                <a:solidFill>
                  <a:srgbClr val="00B0F0"/>
                </a:solidFill>
                <a:latin typeface="メイリオ" pitchFamily="50" charset="-128"/>
                <a:ea typeface="メイリオ" pitchFamily="50" charset="-128"/>
                <a:cs typeface="メイリオ" pitchFamily="50" charset="-128"/>
              </a:rPr>
              <a:t>                       </a:t>
            </a:r>
            <a:r>
              <a:rPr lang="ja-JP" altLang="en-US" sz="1000" dirty="0">
                <a:solidFill>
                  <a:srgbClr val="00B0F0"/>
                </a:solidFill>
                <a:latin typeface="メイリオ" pitchFamily="50" charset="-128"/>
                <a:ea typeface="メイリオ" pitchFamily="50" charset="-128"/>
                <a:cs typeface="メイリオ" pitchFamily="50" charset="-128"/>
              </a:rPr>
              <a:t>されますので、</a:t>
            </a:r>
            <a:r>
              <a:rPr lang="ja-JP" altLang="en-US" sz="1000" dirty="0">
                <a:solidFill>
                  <a:srgbClr val="FF0000"/>
                </a:solidFill>
                <a:latin typeface="メイリオ" pitchFamily="50" charset="-128"/>
                <a:ea typeface="メイリオ" pitchFamily="50" charset="-128"/>
                <a:cs typeface="メイリオ" pitchFamily="50" charset="-128"/>
              </a:rPr>
              <a:t>④</a:t>
            </a:r>
            <a:r>
              <a:rPr lang="ja-JP" altLang="en-US" sz="1000" dirty="0">
                <a:solidFill>
                  <a:srgbClr val="00B0F0"/>
                </a:solidFill>
                <a:latin typeface="メイリオ" pitchFamily="50" charset="-128"/>
                <a:ea typeface="メイリオ" pitchFamily="50" charset="-128"/>
                <a:cs typeface="メイリオ" pitchFamily="50" charset="-128"/>
              </a:rPr>
              <a:t>のチェックをクリックすることで通常の仕訳明細画面に戻ります。</a:t>
            </a:r>
            <a:endParaRPr lang="en-US" altLang="ja-JP" sz="1200" dirty="0">
              <a:latin typeface="メイリオ" pitchFamily="50" charset="-128"/>
              <a:ea typeface="メイリオ" pitchFamily="50" charset="-128"/>
              <a:cs typeface="メイリオ" pitchFamily="50" charset="-128"/>
            </a:endParaRPr>
          </a:p>
          <a:p>
            <a:endParaRPr lang="en-US" altLang="ja-JP" sz="1200" dirty="0">
              <a:latin typeface="メイリオ" pitchFamily="50" charset="-128"/>
              <a:ea typeface="メイリオ" pitchFamily="50" charset="-128"/>
              <a:cs typeface="メイリオ" pitchFamily="50" charset="-128"/>
            </a:endParaRPr>
          </a:p>
          <a:p>
            <a:r>
              <a:rPr lang="en-US" altLang="ja-JP" sz="1200" dirty="0">
                <a:latin typeface="メイリオ" pitchFamily="50" charset="-128"/>
                <a:ea typeface="メイリオ" pitchFamily="50" charset="-128"/>
                <a:cs typeface="メイリオ" pitchFamily="50" charset="-128"/>
              </a:rPr>
              <a:t>12.</a:t>
            </a:r>
            <a:r>
              <a:rPr lang="ja-JP" altLang="en-US" sz="1200" dirty="0">
                <a:latin typeface="メイリオ" pitchFamily="50" charset="-128"/>
                <a:ea typeface="メイリオ" pitchFamily="50" charset="-128"/>
                <a:cs typeface="メイリオ" pitchFamily="50" charset="-128"/>
              </a:rPr>
              <a:t>お客様によっては、利用しない項目を入力画面に非表示にしたいといったご要望を多く</a:t>
            </a:r>
            <a:endParaRPr lang="en-US" altLang="ja-JP" sz="1200" dirty="0">
              <a:latin typeface="メイリオ" pitchFamily="50" charset="-128"/>
              <a:ea typeface="メイリオ" pitchFamily="50" charset="-128"/>
              <a:cs typeface="メイリオ" pitchFamily="50" charset="-128"/>
            </a:endParaRPr>
          </a:p>
          <a:p>
            <a:r>
              <a:rPr lang="ja-JP" altLang="en-US" sz="1200" dirty="0">
                <a:latin typeface="メイリオ" pitchFamily="50" charset="-128"/>
                <a:ea typeface="メイリオ" pitchFamily="50" charset="-128"/>
                <a:cs typeface="メイリオ" pitchFamily="50" charset="-128"/>
              </a:rPr>
              <a:t>　　頂きますが、御社では如何でしょうか？</a:t>
            </a:r>
            <a:endParaRPr lang="en-US" altLang="ja-JP" sz="1200" dirty="0">
              <a:latin typeface="メイリオ" pitchFamily="50" charset="-128"/>
              <a:ea typeface="メイリオ" pitchFamily="50" charset="-128"/>
              <a:cs typeface="メイリオ" pitchFamily="50" charset="-128"/>
            </a:endParaRPr>
          </a:p>
          <a:p>
            <a:r>
              <a:rPr lang="ja-JP" altLang="en-US" sz="1200" dirty="0">
                <a:latin typeface="メイリオ" pitchFamily="50" charset="-128"/>
                <a:ea typeface="メイリオ" pitchFamily="50" charset="-128"/>
                <a:cs typeface="メイリオ" pitchFamily="50" charset="-128"/>
              </a:rPr>
              <a:t>　　</a:t>
            </a:r>
            <a:r>
              <a:rPr lang="en-US" altLang="ja-JP" sz="1200" dirty="0" err="1">
                <a:latin typeface="メイリオ" pitchFamily="50" charset="-128"/>
                <a:ea typeface="メイリオ" pitchFamily="50" charset="-128"/>
                <a:cs typeface="メイリオ" pitchFamily="50" charset="-128"/>
              </a:rPr>
              <a:t>SuperStream</a:t>
            </a:r>
            <a:r>
              <a:rPr lang="ja-JP" altLang="en-US" sz="1200" dirty="0">
                <a:latin typeface="メイリオ" pitchFamily="50" charset="-128"/>
                <a:ea typeface="メイリオ" pitchFamily="50" charset="-128"/>
                <a:cs typeface="メイリオ" pitchFamily="50" charset="-128"/>
              </a:rPr>
              <a:t>では、入力画面のフリーレイアウト機能を利用いただく事により、</a:t>
            </a:r>
            <a:endParaRPr lang="en-US" altLang="ja-JP" sz="1200" dirty="0">
              <a:latin typeface="メイリオ" pitchFamily="50" charset="-128"/>
              <a:ea typeface="メイリオ" pitchFamily="50" charset="-128"/>
              <a:cs typeface="メイリオ" pitchFamily="50" charset="-128"/>
            </a:endParaRPr>
          </a:p>
          <a:p>
            <a:r>
              <a:rPr lang="ja-JP" altLang="en-US" sz="1200" dirty="0">
                <a:latin typeface="メイリオ" pitchFamily="50" charset="-128"/>
                <a:ea typeface="メイリオ" pitchFamily="50" charset="-128"/>
                <a:cs typeface="メイリオ" pitchFamily="50" charset="-128"/>
              </a:rPr>
              <a:t>　　そのようなご要望にも標準機能で対応できます。例えば、この会社の例では、セグメント</a:t>
            </a:r>
            <a:endParaRPr lang="en-US" altLang="ja-JP" sz="1200" dirty="0">
              <a:latin typeface="メイリオ" pitchFamily="50" charset="-128"/>
              <a:ea typeface="メイリオ" pitchFamily="50" charset="-128"/>
              <a:cs typeface="メイリオ" pitchFamily="50" charset="-128"/>
            </a:endParaRPr>
          </a:p>
          <a:p>
            <a:r>
              <a:rPr lang="ja-JP" altLang="en-US" sz="1200" dirty="0">
                <a:latin typeface="メイリオ" pitchFamily="50" charset="-128"/>
                <a:ea typeface="メイリオ" pitchFamily="50" charset="-128"/>
                <a:cs typeface="メイリオ" pitchFamily="50" charset="-128"/>
              </a:rPr>
              <a:t>　　管理用の項目を非表示にしています。非表示にすることで、明細表示欄を広く利用する</a:t>
            </a:r>
            <a:endParaRPr lang="en-US" altLang="ja-JP" sz="1200" dirty="0">
              <a:latin typeface="メイリオ" pitchFamily="50" charset="-128"/>
              <a:ea typeface="メイリオ" pitchFamily="50" charset="-128"/>
              <a:cs typeface="メイリオ" pitchFamily="50" charset="-128"/>
            </a:endParaRPr>
          </a:p>
          <a:p>
            <a:r>
              <a:rPr lang="ja-JP" altLang="en-US" sz="1200" dirty="0">
                <a:latin typeface="メイリオ" pitchFamily="50" charset="-128"/>
                <a:ea typeface="メイリオ" pitchFamily="50" charset="-128"/>
                <a:cs typeface="メイリオ" pitchFamily="50" charset="-128"/>
              </a:rPr>
              <a:t>　　事が可能となります。</a:t>
            </a:r>
            <a:endParaRPr lang="en-US" altLang="ja-JP" sz="1200" dirty="0">
              <a:latin typeface="メイリオ" pitchFamily="50" charset="-128"/>
              <a:ea typeface="メイリオ" pitchFamily="50" charset="-128"/>
              <a:cs typeface="メイリオ" pitchFamily="50" charset="-128"/>
            </a:endParaRPr>
          </a:p>
          <a:p>
            <a:r>
              <a:rPr lang="ja-JP" altLang="en-US" sz="1000" dirty="0">
                <a:solidFill>
                  <a:srgbClr val="FF0000"/>
                </a:solidFill>
                <a:latin typeface="メイリオ" pitchFamily="50" charset="-128"/>
                <a:ea typeface="メイリオ" pitchFamily="50" charset="-128"/>
                <a:cs typeface="メイリオ" pitchFamily="50" charset="-128"/>
              </a:rPr>
              <a:t>　　　 </a:t>
            </a:r>
            <a:r>
              <a:rPr lang="ja-JP" altLang="en-US" sz="1000" dirty="0">
                <a:solidFill>
                  <a:srgbClr val="00B0F0"/>
                </a:solidFill>
                <a:latin typeface="メイリオ" pitchFamily="50" charset="-128"/>
                <a:ea typeface="メイリオ" pitchFamily="50" charset="-128"/>
                <a:cs typeface="メイリオ" pitchFamily="50" charset="-128"/>
              </a:rPr>
              <a:t>★操作･･･予め起動しておいた、</a:t>
            </a:r>
            <a:r>
              <a:rPr lang="en-US" altLang="ja-JP" sz="1000" dirty="0">
                <a:solidFill>
                  <a:srgbClr val="00B0F0"/>
                </a:solidFill>
                <a:latin typeface="メイリオ" pitchFamily="50" charset="-128"/>
                <a:ea typeface="メイリオ" pitchFamily="50" charset="-128"/>
                <a:cs typeface="メイリオ" pitchFamily="50" charset="-128"/>
              </a:rPr>
              <a:t>NXAAA</a:t>
            </a:r>
            <a:r>
              <a:rPr lang="ja-JP" altLang="en-US" sz="1000" dirty="0">
                <a:solidFill>
                  <a:srgbClr val="00B0F0"/>
                </a:solidFill>
                <a:latin typeface="メイリオ" pitchFamily="50" charset="-128"/>
                <a:ea typeface="メイリオ" pitchFamily="50" charset="-128"/>
                <a:cs typeface="メイリオ" pitchFamily="50" charset="-128"/>
              </a:rPr>
              <a:t>の仕訳入力画面を開き、機能コードが非表示となっている点を説明</a:t>
            </a:r>
            <a:endParaRPr lang="en-US" altLang="ja-JP" sz="1000" dirty="0">
              <a:solidFill>
                <a:srgbClr val="00B0F0"/>
              </a:solidFill>
              <a:latin typeface="メイリオ" pitchFamily="50" charset="-128"/>
              <a:ea typeface="メイリオ" pitchFamily="50" charset="-128"/>
              <a:cs typeface="メイリオ" pitchFamily="50" charset="-128"/>
            </a:endParaRPr>
          </a:p>
          <a:p>
            <a:endParaRPr lang="en-US" altLang="ja-JP" sz="1200" dirty="0">
              <a:latin typeface="メイリオ" pitchFamily="50" charset="-128"/>
              <a:ea typeface="メイリオ" pitchFamily="50" charset="-128"/>
              <a:cs typeface="メイリオ" pitchFamily="50" charset="-128"/>
            </a:endParaRPr>
          </a:p>
          <a:p>
            <a:r>
              <a:rPr lang="en-US" altLang="ja-JP" sz="1200" dirty="0">
                <a:latin typeface="メイリオ" pitchFamily="50" charset="-128"/>
                <a:ea typeface="メイリオ" pitchFamily="50" charset="-128"/>
                <a:cs typeface="メイリオ" pitchFamily="50" charset="-128"/>
              </a:rPr>
              <a:t>13.</a:t>
            </a:r>
            <a:r>
              <a:rPr lang="ja-JP" altLang="en-US" sz="1200" dirty="0">
                <a:latin typeface="メイリオ" pitchFamily="50" charset="-128"/>
                <a:ea typeface="メイリオ" pitchFamily="50" charset="-128"/>
                <a:cs typeface="メイリオ" pitchFamily="50" charset="-128"/>
              </a:rPr>
              <a:t>続いて、入力した伝票の承認をおこないます　</a:t>
            </a:r>
            <a:endParaRPr lang="en-US" altLang="ja-JP" sz="1200" dirty="0">
              <a:latin typeface="メイリオ" pitchFamily="50" charset="-128"/>
              <a:ea typeface="メイリオ" pitchFamily="50" charset="-128"/>
              <a:cs typeface="メイリオ" pitchFamily="50" charset="-128"/>
            </a:endParaRPr>
          </a:p>
        </p:txBody>
      </p:sp>
      <p:sp>
        <p:nvSpPr>
          <p:cNvPr id="6" name="角丸四角形 5"/>
          <p:cNvSpPr/>
          <p:nvPr/>
        </p:nvSpPr>
        <p:spPr>
          <a:xfrm>
            <a:off x="216024" y="3757856"/>
            <a:ext cx="1872208" cy="36004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atin typeface="メイリオ" pitchFamily="50" charset="-128"/>
                <a:ea typeface="メイリオ" pitchFamily="50" charset="-128"/>
                <a:cs typeface="メイリオ" pitchFamily="50" charset="-128"/>
              </a:rPr>
              <a:t>説明シナリオ</a:t>
            </a:r>
          </a:p>
        </p:txBody>
      </p:sp>
      <p:sp>
        <p:nvSpPr>
          <p:cNvPr id="19" name="テキスト ボックス 18"/>
          <p:cNvSpPr txBox="1"/>
          <p:nvPr/>
        </p:nvSpPr>
        <p:spPr>
          <a:xfrm>
            <a:off x="2060848" y="3757856"/>
            <a:ext cx="1008112" cy="400110"/>
          </a:xfrm>
          <a:prstGeom prst="rect">
            <a:avLst/>
          </a:prstGeom>
          <a:noFill/>
        </p:spPr>
        <p:txBody>
          <a:bodyPr wrap="square" rtlCol="0">
            <a:spAutoFit/>
          </a:bodyPr>
          <a:lstStyle/>
          <a:p>
            <a:r>
              <a:rPr kumimoji="1" lang="en-US" altLang="ja-JP" sz="2000" b="1" dirty="0">
                <a:solidFill>
                  <a:srgbClr val="00B0F0"/>
                </a:solidFill>
                <a:latin typeface="メイリオ" pitchFamily="50" charset="-128"/>
                <a:ea typeface="メイリオ" pitchFamily="50" charset="-128"/>
                <a:cs typeface="メイリオ" pitchFamily="50" charset="-128"/>
              </a:rPr>
              <a:t>3/3</a:t>
            </a:r>
            <a:endParaRPr kumimoji="1" lang="ja-JP" altLang="en-US" sz="2000" b="1" dirty="0">
              <a:solidFill>
                <a:srgbClr val="00B0F0"/>
              </a:solidFill>
              <a:latin typeface="メイリオ" pitchFamily="50" charset="-128"/>
              <a:ea typeface="メイリオ" pitchFamily="50" charset="-128"/>
              <a:cs typeface="メイリオ" pitchFamily="50" charset="-128"/>
            </a:endParaRPr>
          </a:p>
        </p:txBody>
      </p:sp>
      <p:sp>
        <p:nvSpPr>
          <p:cNvPr id="25" name="テキスト ボックス 24"/>
          <p:cNvSpPr txBox="1"/>
          <p:nvPr/>
        </p:nvSpPr>
        <p:spPr>
          <a:xfrm>
            <a:off x="230131" y="971600"/>
            <a:ext cx="1543449" cy="276999"/>
          </a:xfrm>
          <a:prstGeom prst="rect">
            <a:avLst/>
          </a:prstGeom>
          <a:noFill/>
        </p:spPr>
        <p:txBody>
          <a:bodyPr wrap="square" rtlCol="0">
            <a:spAutoFit/>
          </a:bodyPr>
          <a:lstStyle/>
          <a:p>
            <a:r>
              <a:rPr kumimoji="1" lang="ja-JP" altLang="en-US" sz="1200" dirty="0">
                <a:latin typeface="メイリオ" panose="020B0604030504040204" pitchFamily="50" charset="-128"/>
                <a:ea typeface="メイリオ" panose="020B0604030504040204" pitchFamily="50" charset="-128"/>
              </a:rPr>
              <a:t>仕訳入力画面</a:t>
            </a:r>
          </a:p>
        </p:txBody>
      </p:sp>
      <p:pic>
        <p:nvPicPr>
          <p:cNvPr id="8" name="図 7">
            <a:extLst>
              <a:ext uri="{FF2B5EF4-FFF2-40B4-BE49-F238E27FC236}">
                <a16:creationId xmlns:a16="http://schemas.microsoft.com/office/drawing/2014/main" id="{E93B4654-84A4-E969-6DC8-F276BD4209C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680158" y="2065391"/>
            <a:ext cx="2979061" cy="581414"/>
          </a:xfrm>
          <a:prstGeom prst="rect">
            <a:avLst/>
          </a:prstGeom>
          <a:solidFill>
            <a:schemeClr val="bg1">
              <a:lumMod val="75000"/>
            </a:schemeClr>
          </a:solidFill>
        </p:spPr>
      </p:pic>
      <p:sp>
        <p:nvSpPr>
          <p:cNvPr id="10" name="テキスト ボックス 9">
            <a:extLst>
              <a:ext uri="{FF2B5EF4-FFF2-40B4-BE49-F238E27FC236}">
                <a16:creationId xmlns:a16="http://schemas.microsoft.com/office/drawing/2014/main" id="{6A1BFC5E-4A38-E8A8-01B1-A0CB072DF736}"/>
              </a:ext>
            </a:extLst>
          </p:cNvPr>
          <p:cNvSpPr txBox="1"/>
          <p:nvPr/>
        </p:nvSpPr>
        <p:spPr>
          <a:xfrm>
            <a:off x="3534490" y="1753349"/>
            <a:ext cx="50405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i="0" u="none" strike="noStrike" kern="1200" cap="none" spc="0" normalizeH="0" baseline="0" noProof="0" dirty="0">
                <a:ln>
                  <a:noFill/>
                </a:ln>
                <a:solidFill>
                  <a:srgbClr val="FF0000"/>
                </a:solidFill>
                <a:effectLst/>
                <a:uLnTx/>
                <a:uFillTx/>
                <a:latin typeface="メイリオ" pitchFamily="50" charset="-128"/>
                <a:ea typeface="メイリオ" pitchFamily="50" charset="-128"/>
                <a:cs typeface="メイリオ" pitchFamily="50" charset="-128"/>
              </a:rPr>
              <a:t>②</a:t>
            </a:r>
          </a:p>
        </p:txBody>
      </p:sp>
      <p:sp>
        <p:nvSpPr>
          <p:cNvPr id="23" name="正方形/長方形 22">
            <a:extLst>
              <a:ext uri="{FF2B5EF4-FFF2-40B4-BE49-F238E27FC236}">
                <a16:creationId xmlns:a16="http://schemas.microsoft.com/office/drawing/2014/main" id="{67BDEC15-2C91-1817-DAED-CD38FC8065D5}"/>
              </a:ext>
            </a:extLst>
          </p:cNvPr>
          <p:cNvSpPr/>
          <p:nvPr/>
        </p:nvSpPr>
        <p:spPr>
          <a:xfrm>
            <a:off x="2852683" y="2988046"/>
            <a:ext cx="215384" cy="86125"/>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矢印コネクタ 13">
            <a:extLst>
              <a:ext uri="{FF2B5EF4-FFF2-40B4-BE49-F238E27FC236}">
                <a16:creationId xmlns:a16="http://schemas.microsoft.com/office/drawing/2014/main" id="{E742D0BA-F6BC-00B4-6BA9-71F7DC68BCD4}"/>
              </a:ext>
            </a:extLst>
          </p:cNvPr>
          <p:cNvCxnSpPr>
            <a:cxnSpLocks/>
          </p:cNvCxnSpPr>
          <p:nvPr/>
        </p:nvCxnSpPr>
        <p:spPr>
          <a:xfrm>
            <a:off x="3262150" y="2539027"/>
            <a:ext cx="336032"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線矢印コネクタ 15">
            <a:extLst>
              <a:ext uri="{FF2B5EF4-FFF2-40B4-BE49-F238E27FC236}">
                <a16:creationId xmlns:a16="http://schemas.microsoft.com/office/drawing/2014/main" id="{403AE1C9-2474-8AEF-0471-020AFECBDBB9}"/>
              </a:ext>
            </a:extLst>
          </p:cNvPr>
          <p:cNvCxnSpPr/>
          <p:nvPr/>
        </p:nvCxnSpPr>
        <p:spPr>
          <a:xfrm rot="16200000" flipV="1">
            <a:off x="3429000" y="2056112"/>
            <a:ext cx="0" cy="33836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正方形/長方形 26">
            <a:extLst>
              <a:ext uri="{FF2B5EF4-FFF2-40B4-BE49-F238E27FC236}">
                <a16:creationId xmlns:a16="http://schemas.microsoft.com/office/drawing/2014/main" id="{563FF10D-2063-B312-5001-62F0A1C4F686}"/>
              </a:ext>
            </a:extLst>
          </p:cNvPr>
          <p:cNvSpPr/>
          <p:nvPr/>
        </p:nvSpPr>
        <p:spPr>
          <a:xfrm>
            <a:off x="1378867" y="2624778"/>
            <a:ext cx="491199" cy="138201"/>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a:extLst>
              <a:ext uri="{FF2B5EF4-FFF2-40B4-BE49-F238E27FC236}">
                <a16:creationId xmlns:a16="http://schemas.microsoft.com/office/drawing/2014/main" id="{2EFC80AE-C0E6-49C7-B20D-C38DEC6B7075}"/>
              </a:ext>
            </a:extLst>
          </p:cNvPr>
          <p:cNvSpPr/>
          <p:nvPr/>
        </p:nvSpPr>
        <p:spPr>
          <a:xfrm>
            <a:off x="663682" y="1756469"/>
            <a:ext cx="215384" cy="86125"/>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16552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8C128A53-338D-7FD1-AABE-B7C45235D01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242285" y="1341652"/>
            <a:ext cx="2539933" cy="1317002"/>
          </a:xfrm>
          <a:prstGeom prst="rect">
            <a:avLst/>
          </a:prstGeom>
          <a:ln>
            <a:solidFill>
              <a:schemeClr val="bg1">
                <a:lumMod val="75000"/>
              </a:schemeClr>
            </a:solidFill>
          </a:ln>
        </p:spPr>
      </p:pic>
      <p:sp>
        <p:nvSpPr>
          <p:cNvPr id="2" name="スライド番号プレースホルダ 1"/>
          <p:cNvSpPr>
            <a:spLocks noGrp="1"/>
          </p:cNvSpPr>
          <p:nvPr>
            <p:ph type="sldNum" sz="quarter" idx="12"/>
          </p:nvPr>
        </p:nvSpPr>
        <p:spPr/>
        <p:txBody>
          <a:bodyPr/>
          <a:lstStyle/>
          <a:p>
            <a:fld id="{6B65D81E-1C54-4341-B02B-FCAEC532A474}" type="slidenum">
              <a:rPr kumimoji="1" lang="ja-JP" altLang="en-US" smtClean="0"/>
              <a:pPr/>
              <a:t>7</a:t>
            </a:fld>
            <a:endParaRPr kumimoji="1" lang="ja-JP" altLang="en-US" dirty="0"/>
          </a:p>
        </p:txBody>
      </p:sp>
      <p:sp>
        <p:nvSpPr>
          <p:cNvPr id="3" name="正方形/長方形 2"/>
          <p:cNvSpPr/>
          <p:nvPr/>
        </p:nvSpPr>
        <p:spPr>
          <a:xfrm>
            <a:off x="116632" y="611560"/>
            <a:ext cx="6624736" cy="3600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a:latin typeface="メイリオ" pitchFamily="50" charset="-128"/>
                <a:ea typeface="メイリオ" pitchFamily="50" charset="-128"/>
                <a:cs typeface="メイリオ" pitchFamily="50" charset="-128"/>
              </a:rPr>
              <a:t>仕訳・記帳（</a:t>
            </a:r>
            <a:r>
              <a:rPr lang="en-US" altLang="ja-JP" sz="1600" b="1" dirty="0">
                <a:latin typeface="メイリオ" pitchFamily="50" charset="-128"/>
                <a:ea typeface="メイリオ" pitchFamily="50" charset="-128"/>
                <a:cs typeface="メイリオ" pitchFamily="50" charset="-128"/>
              </a:rPr>
              <a:t>GL</a:t>
            </a:r>
            <a:r>
              <a:rPr lang="ja-JP" altLang="en-US" sz="1600" b="1" dirty="0">
                <a:latin typeface="メイリオ" pitchFamily="50" charset="-128"/>
                <a:ea typeface="メイリオ" pitchFamily="50" charset="-128"/>
                <a:cs typeface="メイリオ" pitchFamily="50" charset="-128"/>
              </a:rPr>
              <a:t>）　→</a:t>
            </a:r>
            <a:r>
              <a:rPr lang="ja-JP" altLang="en-US" sz="1600" b="1" dirty="0">
                <a:solidFill>
                  <a:schemeClr val="bg1"/>
                </a:solidFill>
                <a:latin typeface="メイリオ" pitchFamily="50" charset="-128"/>
                <a:ea typeface="メイリオ" pitchFamily="50" charset="-128"/>
                <a:cs typeface="メイリオ" pitchFamily="50" charset="-128"/>
              </a:rPr>
              <a:t>　ワークフロー承認</a:t>
            </a:r>
            <a:endParaRPr kumimoji="1" lang="ja-JP" altLang="en-US" sz="1600" b="1" dirty="0">
              <a:solidFill>
                <a:schemeClr val="bg1"/>
              </a:solidFill>
              <a:latin typeface="メイリオ" pitchFamily="50" charset="-128"/>
              <a:ea typeface="メイリオ" pitchFamily="50" charset="-128"/>
              <a:cs typeface="メイリオ" pitchFamily="50" charset="-128"/>
            </a:endParaRPr>
          </a:p>
        </p:txBody>
      </p:sp>
      <p:sp>
        <p:nvSpPr>
          <p:cNvPr id="6" name="角丸四角形 5"/>
          <p:cNvSpPr/>
          <p:nvPr/>
        </p:nvSpPr>
        <p:spPr>
          <a:xfrm>
            <a:off x="222610" y="3851920"/>
            <a:ext cx="1872208" cy="36004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atin typeface="メイリオ" pitchFamily="50" charset="-128"/>
                <a:ea typeface="メイリオ" pitchFamily="50" charset="-128"/>
                <a:cs typeface="メイリオ" pitchFamily="50" charset="-128"/>
              </a:rPr>
              <a:t>説明シナリオ</a:t>
            </a:r>
          </a:p>
        </p:txBody>
      </p:sp>
      <p:sp>
        <p:nvSpPr>
          <p:cNvPr id="25" name="テキスト ボックス 24"/>
          <p:cNvSpPr txBox="1"/>
          <p:nvPr/>
        </p:nvSpPr>
        <p:spPr>
          <a:xfrm>
            <a:off x="197172" y="1016252"/>
            <a:ext cx="2407545" cy="276999"/>
          </a:xfrm>
          <a:prstGeom prst="rect">
            <a:avLst/>
          </a:prstGeom>
          <a:noFill/>
        </p:spPr>
        <p:txBody>
          <a:bodyPr wrap="square" rtlCol="0">
            <a:spAutoFit/>
          </a:bodyPr>
          <a:lstStyle/>
          <a:p>
            <a:r>
              <a:rPr lang="ja-JP" altLang="en-US" sz="1200" dirty="0">
                <a:latin typeface="メイリオ" panose="020B0604030504040204" pitchFamily="50" charset="-128"/>
                <a:ea typeface="メイリオ" panose="020B0604030504040204" pitchFamily="50" charset="-128"/>
              </a:rPr>
              <a:t>ワークフロー承認</a:t>
            </a:r>
            <a:r>
              <a:rPr kumimoji="1" lang="ja-JP" altLang="en-US" sz="1200" dirty="0">
                <a:latin typeface="メイリオ" panose="020B0604030504040204" pitchFamily="50" charset="-128"/>
                <a:ea typeface="メイリオ" panose="020B0604030504040204" pitchFamily="50" charset="-128"/>
              </a:rPr>
              <a:t>画面</a:t>
            </a:r>
          </a:p>
        </p:txBody>
      </p:sp>
      <p:sp>
        <p:nvSpPr>
          <p:cNvPr id="22" name="テキスト ボックス 21"/>
          <p:cNvSpPr txBox="1"/>
          <p:nvPr/>
        </p:nvSpPr>
        <p:spPr>
          <a:xfrm>
            <a:off x="199476" y="4229538"/>
            <a:ext cx="6594109" cy="4493538"/>
          </a:xfrm>
          <a:prstGeom prst="rect">
            <a:avLst/>
          </a:prstGeom>
          <a:noFill/>
        </p:spPr>
        <p:txBody>
          <a:bodyPr wrap="square" rtlCol="0">
            <a:spAutoFit/>
          </a:bodyPr>
          <a:lstStyle/>
          <a:p>
            <a:r>
              <a:rPr lang="en-US" altLang="ja-JP" sz="1200" dirty="0">
                <a:latin typeface="メイリオ" pitchFamily="50" charset="-128"/>
                <a:ea typeface="メイリオ" pitchFamily="50" charset="-128"/>
                <a:cs typeface="メイリオ" pitchFamily="50" charset="-128"/>
              </a:rPr>
              <a:t>1.</a:t>
            </a:r>
            <a:r>
              <a:rPr lang="ja-JP" altLang="en-US" sz="1200" dirty="0">
                <a:latin typeface="メイリオ" pitchFamily="50" charset="-128"/>
                <a:ea typeface="メイリオ" pitchFamily="50" charset="-128"/>
                <a:cs typeface="メイリオ" pitchFamily="50" charset="-128"/>
              </a:rPr>
              <a:t>承認画面では承認権限がある</a:t>
            </a:r>
            <a:r>
              <a:rPr lang="ja-JP" altLang="en-US" sz="1200" dirty="0">
                <a:solidFill>
                  <a:srgbClr val="000000"/>
                </a:solidFill>
                <a:latin typeface="メイリオ" pitchFamily="50" charset="-128"/>
                <a:ea typeface="メイリオ" pitchFamily="50" charset="-128"/>
                <a:cs typeface="メイリオ" pitchFamily="50" charset="-128"/>
              </a:rPr>
              <a:t>ユーザーが検索ボタンを押下することにより、承認依頼が来て</a:t>
            </a:r>
            <a:endParaRPr lang="en-US" altLang="ja-JP" sz="1200" dirty="0">
              <a:solidFill>
                <a:srgbClr val="000000"/>
              </a:solidFill>
              <a:latin typeface="メイリオ" pitchFamily="50" charset="-128"/>
              <a:ea typeface="メイリオ" pitchFamily="50" charset="-128"/>
              <a:cs typeface="メイリオ" pitchFamily="50" charset="-128"/>
            </a:endParaRPr>
          </a:p>
          <a:p>
            <a:r>
              <a:rPr lang="ja-JP" altLang="en-US" sz="1200" dirty="0">
                <a:solidFill>
                  <a:srgbClr val="000000"/>
                </a:solidFill>
                <a:latin typeface="メイリオ" pitchFamily="50" charset="-128"/>
                <a:ea typeface="メイリオ" pitchFamily="50" charset="-128"/>
                <a:cs typeface="メイリオ" pitchFamily="50" charset="-128"/>
              </a:rPr>
              <a:t>　いる伝票の呼び出しができます</a:t>
            </a:r>
            <a:endParaRPr lang="en-US" altLang="ja-JP" sz="1200" dirty="0">
              <a:solidFill>
                <a:srgbClr val="000000"/>
              </a:solidFill>
              <a:latin typeface="メイリオ" pitchFamily="50" charset="-128"/>
              <a:ea typeface="メイリオ" pitchFamily="50" charset="-128"/>
              <a:cs typeface="メイリオ" pitchFamily="50" charset="-128"/>
            </a:endParaRPr>
          </a:p>
          <a:p>
            <a:r>
              <a:rPr kumimoji="1" lang="ja-JP" altLang="en-US" sz="1400" dirty="0">
                <a:latin typeface="メイリオ" pitchFamily="50" charset="-128"/>
                <a:ea typeface="メイリオ" pitchFamily="50" charset="-128"/>
                <a:cs typeface="メイリオ" pitchFamily="50" charset="-128"/>
              </a:rPr>
              <a:t>　</a:t>
            </a:r>
            <a:r>
              <a:rPr lang="ja-JP" altLang="en-US" sz="1400" dirty="0">
                <a:latin typeface="メイリオ" pitchFamily="50" charset="-128"/>
                <a:ea typeface="メイリオ" pitchFamily="50" charset="-128"/>
                <a:cs typeface="メイリオ" pitchFamily="50" charset="-128"/>
              </a:rPr>
              <a:t>  </a:t>
            </a:r>
            <a:r>
              <a:rPr kumimoji="1" lang="ja-JP" altLang="en-US" sz="1000" dirty="0">
                <a:solidFill>
                  <a:srgbClr val="00B0F0"/>
                </a:solidFill>
                <a:latin typeface="メイリオ" pitchFamily="50" charset="-128"/>
                <a:ea typeface="メイリオ" pitchFamily="50" charset="-128"/>
                <a:cs typeface="メイリオ" pitchFamily="50" charset="-128"/>
              </a:rPr>
              <a:t>★</a:t>
            </a:r>
            <a:r>
              <a:rPr lang="ja-JP" altLang="en-US" sz="1000" dirty="0">
                <a:solidFill>
                  <a:srgbClr val="00B0F0"/>
                </a:solidFill>
                <a:latin typeface="メイリオ" pitchFamily="50" charset="-128"/>
                <a:ea typeface="メイリオ" pitchFamily="50" charset="-128"/>
                <a:cs typeface="メイリオ" pitchFamily="50" charset="-128"/>
              </a:rPr>
              <a:t>操作･･･</a:t>
            </a:r>
            <a:r>
              <a:rPr lang="ja-JP" altLang="en-US" sz="1000" dirty="0">
                <a:solidFill>
                  <a:srgbClr val="FF0000"/>
                </a:solidFill>
                <a:latin typeface="メイリオ" pitchFamily="50" charset="-128"/>
                <a:ea typeface="メイリオ" pitchFamily="50" charset="-128"/>
                <a:cs typeface="メイリオ" pitchFamily="50" charset="-128"/>
              </a:rPr>
              <a:t>①</a:t>
            </a:r>
            <a:r>
              <a:rPr lang="ja-JP" altLang="en-US" sz="1000" dirty="0">
                <a:solidFill>
                  <a:srgbClr val="00B0F0"/>
                </a:solidFill>
                <a:latin typeface="メイリオ" pitchFamily="50" charset="-128"/>
                <a:ea typeface="メイリオ" pitchFamily="50" charset="-128"/>
                <a:cs typeface="メイリオ" pitchFamily="50" charset="-128"/>
              </a:rPr>
              <a:t>検索ボタンを押し、未承認データを表示させる</a:t>
            </a:r>
            <a:endParaRPr lang="en-US" altLang="ja-JP" sz="1000" dirty="0">
              <a:solidFill>
                <a:srgbClr val="00B0F0"/>
              </a:solidFill>
              <a:latin typeface="メイリオ" pitchFamily="50" charset="-128"/>
              <a:ea typeface="メイリオ" pitchFamily="50" charset="-128"/>
              <a:cs typeface="メイリオ" pitchFamily="50" charset="-128"/>
            </a:endParaRPr>
          </a:p>
          <a:p>
            <a:r>
              <a:rPr lang="en-US" altLang="ja-JP" sz="1200" dirty="0">
                <a:latin typeface="メイリオ" pitchFamily="50" charset="-128"/>
                <a:ea typeface="メイリオ" pitchFamily="50" charset="-128"/>
                <a:cs typeface="メイリオ" pitchFamily="50" charset="-128"/>
              </a:rPr>
              <a:t>2.</a:t>
            </a:r>
            <a:r>
              <a:rPr lang="ja-JP" altLang="en-US" sz="1200" dirty="0">
                <a:latin typeface="メイリオ" pitchFamily="50" charset="-128"/>
                <a:ea typeface="メイリオ" pitchFamily="50" charset="-128"/>
                <a:cs typeface="メイリオ" pitchFamily="50" charset="-128"/>
              </a:rPr>
              <a:t>現在は、初期の項目順で表示されていますが、例えば摘要</a:t>
            </a:r>
            <a:r>
              <a:rPr lang="ja-JP" altLang="en-US" sz="1200" dirty="0">
                <a:solidFill>
                  <a:srgbClr val="000000"/>
                </a:solidFill>
                <a:latin typeface="メイリオ" pitchFamily="50" charset="-128"/>
                <a:ea typeface="メイリオ" pitchFamily="50" charset="-128"/>
                <a:cs typeface="メイリオ" pitchFamily="50" charset="-128"/>
              </a:rPr>
              <a:t>や申し送り事項を先頭</a:t>
            </a:r>
            <a:r>
              <a:rPr lang="ja-JP" altLang="en-US" sz="1200" dirty="0">
                <a:latin typeface="メイリオ" pitchFamily="50" charset="-128"/>
                <a:ea typeface="メイリオ" pitchFamily="50" charset="-128"/>
                <a:cs typeface="メイリオ" pitchFamily="50" charset="-128"/>
              </a:rPr>
              <a:t>に持って</a:t>
            </a:r>
            <a:endParaRPr lang="en-US" altLang="ja-JP" sz="1200" dirty="0">
              <a:latin typeface="メイリオ" pitchFamily="50" charset="-128"/>
              <a:ea typeface="メイリオ" pitchFamily="50" charset="-128"/>
              <a:cs typeface="メイリオ" pitchFamily="50" charset="-128"/>
            </a:endParaRPr>
          </a:p>
          <a:p>
            <a:r>
              <a:rPr lang="ja-JP" altLang="en-US" sz="1200" dirty="0">
                <a:latin typeface="メイリオ" pitchFamily="50" charset="-128"/>
                <a:ea typeface="メイリオ" pitchFamily="50" charset="-128"/>
                <a:cs typeface="メイリオ" pitchFamily="50" charset="-128"/>
              </a:rPr>
              <a:t>　くるなどの表示項目の並び順を変更し保存しておく事ができます</a:t>
            </a:r>
            <a:endParaRPr lang="en-US" altLang="ja-JP" sz="1200" dirty="0">
              <a:latin typeface="メイリオ" pitchFamily="50" charset="-128"/>
              <a:ea typeface="メイリオ" pitchFamily="50" charset="-128"/>
              <a:cs typeface="メイリオ" pitchFamily="50" charset="-128"/>
            </a:endParaRPr>
          </a:p>
          <a:p>
            <a:r>
              <a:rPr lang="ja-JP" altLang="en-US" sz="1200" dirty="0">
                <a:latin typeface="メイリオ" pitchFamily="50" charset="-128"/>
                <a:ea typeface="メイリオ" pitchFamily="50" charset="-128"/>
                <a:cs typeface="メイリオ" pitchFamily="50" charset="-128"/>
              </a:rPr>
              <a:t>　また、項目をクリックすることでソート順の変更が可能です</a:t>
            </a:r>
            <a:endParaRPr lang="en-US" altLang="ja-JP" sz="1200" dirty="0">
              <a:latin typeface="メイリオ" pitchFamily="50" charset="-128"/>
              <a:ea typeface="メイリオ" pitchFamily="50" charset="-128"/>
              <a:cs typeface="メイリオ" pitchFamily="50" charset="-128"/>
            </a:endParaRPr>
          </a:p>
          <a:p>
            <a:r>
              <a:rPr lang="ja-JP" altLang="en-US" sz="1200" dirty="0">
                <a:latin typeface="メイリオ" pitchFamily="50" charset="-128"/>
                <a:ea typeface="メイリオ" pitchFamily="50" charset="-128"/>
                <a:cs typeface="メイリオ" pitchFamily="50" charset="-128"/>
              </a:rPr>
              <a:t>　　</a:t>
            </a:r>
            <a:r>
              <a:rPr lang="ja-JP" altLang="en-US" sz="1000" dirty="0">
                <a:solidFill>
                  <a:srgbClr val="00B0F0"/>
                </a:solidFill>
                <a:latin typeface="メイリオ" pitchFamily="50" charset="-128"/>
                <a:ea typeface="メイリオ" pitchFamily="50" charset="-128"/>
                <a:cs typeface="メイリオ" pitchFamily="50" charset="-128"/>
              </a:rPr>
              <a:t>★操作･･･</a:t>
            </a:r>
            <a:r>
              <a:rPr lang="ja-JP" altLang="en-US" sz="1000" dirty="0">
                <a:solidFill>
                  <a:srgbClr val="FF0000"/>
                </a:solidFill>
                <a:latin typeface="メイリオ" pitchFamily="50" charset="-128"/>
                <a:ea typeface="メイリオ" pitchFamily="50" charset="-128"/>
                <a:cs typeface="メイリオ" pitchFamily="50" charset="-128"/>
              </a:rPr>
              <a:t>②</a:t>
            </a:r>
            <a:r>
              <a:rPr lang="ja-JP" altLang="en-US" sz="1000" dirty="0">
                <a:solidFill>
                  <a:srgbClr val="00B0F0"/>
                </a:solidFill>
                <a:latin typeface="メイリオ" pitchFamily="50" charset="-128"/>
                <a:ea typeface="メイリオ" pitchFamily="50" charset="-128"/>
                <a:cs typeface="メイリオ" pitchFamily="50" charset="-128"/>
              </a:rPr>
              <a:t>伝票摘要を選択し、伝票日付などの後ろにドラッグする。その後、金額欄をクリックする</a:t>
            </a:r>
            <a:endParaRPr lang="en-US" altLang="ja-JP" sz="1000" dirty="0">
              <a:solidFill>
                <a:srgbClr val="00B0F0"/>
              </a:solidFill>
              <a:latin typeface="メイリオ" pitchFamily="50" charset="-128"/>
              <a:ea typeface="メイリオ" pitchFamily="50" charset="-128"/>
              <a:cs typeface="メイリオ" pitchFamily="50" charset="-128"/>
            </a:endParaRPr>
          </a:p>
          <a:p>
            <a:r>
              <a:rPr lang="en-US" altLang="ja-JP" sz="1200" dirty="0">
                <a:latin typeface="メイリオ" pitchFamily="50" charset="-128"/>
                <a:ea typeface="メイリオ" pitchFamily="50" charset="-128"/>
                <a:cs typeface="メイリオ" pitchFamily="50" charset="-128"/>
              </a:rPr>
              <a:t>3.</a:t>
            </a:r>
            <a:r>
              <a:rPr lang="ja-JP" altLang="en-US" sz="1200" dirty="0">
                <a:latin typeface="メイリオ" pitchFamily="50" charset="-128"/>
                <a:ea typeface="メイリオ" pitchFamily="50" charset="-128"/>
                <a:cs typeface="メイリオ" pitchFamily="50" charset="-128"/>
              </a:rPr>
              <a:t>確認したい伝票をダブルクリックすることで、入力データが表示されます</a:t>
            </a:r>
            <a:endParaRPr lang="en-US" altLang="ja-JP" sz="1200" dirty="0">
              <a:latin typeface="メイリオ" pitchFamily="50" charset="-128"/>
              <a:ea typeface="メイリオ" pitchFamily="50" charset="-128"/>
              <a:cs typeface="メイリオ" pitchFamily="50" charset="-128"/>
            </a:endParaRPr>
          </a:p>
          <a:p>
            <a:r>
              <a:rPr lang="ja-JP" altLang="en-US" sz="1200" dirty="0">
                <a:latin typeface="メイリオ" pitchFamily="50" charset="-128"/>
                <a:ea typeface="メイリオ" pitchFamily="50" charset="-128"/>
                <a:cs typeface="メイリオ" pitchFamily="50" charset="-128"/>
              </a:rPr>
              <a:t>　証憑が添付されている場合には、承認画面上から、証憑データの確認ができます</a:t>
            </a:r>
            <a:endParaRPr lang="en-US" altLang="ja-JP" sz="1200" dirty="0">
              <a:latin typeface="メイリオ" pitchFamily="50" charset="-128"/>
              <a:ea typeface="メイリオ" pitchFamily="50" charset="-128"/>
              <a:cs typeface="メイリオ" pitchFamily="50" charset="-128"/>
            </a:endParaRPr>
          </a:p>
          <a:p>
            <a:r>
              <a:rPr lang="ja-JP" altLang="en-US" sz="1200" dirty="0">
                <a:latin typeface="メイリオ" pitchFamily="50" charset="-128"/>
                <a:ea typeface="メイリオ" pitchFamily="50" charset="-128"/>
                <a:cs typeface="メイリオ" pitchFamily="50" charset="-128"/>
              </a:rPr>
              <a:t>　参照した伝票は文字色が緑に変わるため、どこまで確認したかを視覚的に把握できます</a:t>
            </a:r>
            <a:endParaRPr lang="en-US" altLang="ja-JP" sz="1200" dirty="0">
              <a:latin typeface="メイリオ" pitchFamily="50" charset="-128"/>
              <a:ea typeface="メイリオ" pitchFamily="50" charset="-128"/>
              <a:cs typeface="メイリオ" pitchFamily="50" charset="-128"/>
            </a:endParaRPr>
          </a:p>
          <a:p>
            <a:r>
              <a:rPr lang="ja-JP" altLang="en-US" sz="1400" dirty="0">
                <a:latin typeface="メイリオ" pitchFamily="50" charset="-128"/>
                <a:ea typeface="メイリオ" pitchFamily="50" charset="-128"/>
                <a:cs typeface="メイリオ" pitchFamily="50" charset="-128"/>
              </a:rPr>
              <a:t>　</a:t>
            </a:r>
            <a:r>
              <a:rPr lang="ja-JP" altLang="en-US" sz="1000" dirty="0">
                <a:latin typeface="メイリオ" pitchFamily="50" charset="-128"/>
                <a:ea typeface="メイリオ" pitchFamily="50" charset="-128"/>
                <a:cs typeface="メイリオ" pitchFamily="50" charset="-128"/>
              </a:rPr>
              <a:t>　</a:t>
            </a:r>
            <a:r>
              <a:rPr lang="ja-JP" altLang="en-US" sz="1000" dirty="0">
                <a:solidFill>
                  <a:srgbClr val="00B0F0"/>
                </a:solidFill>
                <a:latin typeface="メイリオ" pitchFamily="50" charset="-128"/>
                <a:ea typeface="メイリオ" pitchFamily="50" charset="-128"/>
                <a:cs typeface="メイリオ" pitchFamily="50" charset="-128"/>
              </a:rPr>
              <a:t>★操作･･･クリップマークがある行をダブルクリックする。仕訳照会画面上で、</a:t>
            </a:r>
            <a:r>
              <a:rPr lang="ja-JP" altLang="en-US" sz="1000" dirty="0">
                <a:solidFill>
                  <a:srgbClr val="FF0000"/>
                </a:solidFill>
                <a:latin typeface="メイリオ" pitchFamily="50" charset="-128"/>
                <a:ea typeface="メイリオ" pitchFamily="50" charset="-128"/>
                <a:cs typeface="メイリオ" pitchFamily="50" charset="-128"/>
              </a:rPr>
              <a:t>③</a:t>
            </a:r>
            <a:r>
              <a:rPr lang="ja-JP" altLang="en-US" sz="1000" dirty="0">
                <a:solidFill>
                  <a:srgbClr val="00B0F0"/>
                </a:solidFill>
                <a:latin typeface="メイリオ" pitchFamily="50" charset="-128"/>
                <a:ea typeface="メイリオ" pitchFamily="50" charset="-128"/>
                <a:cs typeface="メイリオ" pitchFamily="50" charset="-128"/>
              </a:rPr>
              <a:t>証憑照会ボタンを押下、</a:t>
            </a:r>
            <a:endParaRPr lang="en-US" altLang="ja-JP" sz="1000" dirty="0">
              <a:solidFill>
                <a:srgbClr val="00B0F0"/>
              </a:solidFill>
              <a:latin typeface="メイリオ" pitchFamily="50" charset="-128"/>
              <a:ea typeface="メイリオ" pitchFamily="50" charset="-128"/>
              <a:cs typeface="メイリオ" pitchFamily="50" charset="-128"/>
            </a:endParaRPr>
          </a:p>
          <a:p>
            <a:r>
              <a:rPr lang="ja-JP" altLang="en-US" sz="1000" dirty="0">
                <a:solidFill>
                  <a:srgbClr val="00B0F0"/>
                </a:solidFill>
                <a:latin typeface="メイリオ" pitchFamily="50" charset="-128"/>
                <a:ea typeface="メイリオ" pitchFamily="50" charset="-128"/>
                <a:cs typeface="メイリオ" pitchFamily="50" charset="-128"/>
              </a:rPr>
              <a:t>　　　　　　　表示ボタンから添付されている証憑を表示。表示後、</a:t>
            </a:r>
            <a:r>
              <a:rPr lang="en-US" altLang="ja-JP" sz="1000" dirty="0">
                <a:solidFill>
                  <a:srgbClr val="00B0F0"/>
                </a:solidFill>
                <a:latin typeface="メイリオ" pitchFamily="50" charset="-128"/>
                <a:ea typeface="メイリオ" pitchFamily="50" charset="-128"/>
                <a:cs typeface="メイリオ" pitchFamily="50" charset="-128"/>
              </a:rPr>
              <a:t>PDF</a:t>
            </a:r>
            <a:r>
              <a:rPr lang="ja-JP" altLang="en-US" sz="1000" dirty="0">
                <a:solidFill>
                  <a:srgbClr val="00B0F0"/>
                </a:solidFill>
                <a:latin typeface="メイリオ" pitchFamily="50" charset="-128"/>
                <a:ea typeface="メイリオ" pitchFamily="50" charset="-128"/>
                <a:cs typeface="メイリオ" pitchFamily="50" charset="-128"/>
              </a:rPr>
              <a:t>を閉じる。伝票照会画面も閉じる</a:t>
            </a:r>
            <a:endParaRPr lang="en-US" altLang="ja-JP" sz="1000" dirty="0">
              <a:solidFill>
                <a:srgbClr val="00B0F0"/>
              </a:solidFill>
              <a:latin typeface="メイリオ" pitchFamily="50" charset="-128"/>
              <a:ea typeface="メイリオ" pitchFamily="50" charset="-128"/>
              <a:cs typeface="メイリオ" pitchFamily="50" charset="-128"/>
            </a:endParaRPr>
          </a:p>
          <a:p>
            <a:r>
              <a:rPr lang="en-US" altLang="ja-JP" sz="1200" dirty="0">
                <a:latin typeface="メイリオ" pitchFamily="50" charset="-128"/>
                <a:ea typeface="メイリオ" pitchFamily="50" charset="-128"/>
                <a:cs typeface="メイリオ" pitchFamily="50" charset="-128"/>
              </a:rPr>
              <a:t>4.</a:t>
            </a:r>
            <a:r>
              <a:rPr lang="ja-JP" altLang="en-US" sz="1200" dirty="0">
                <a:latin typeface="メイリオ" pitchFamily="50" charset="-128"/>
                <a:ea typeface="メイリオ" pitchFamily="50" charset="-128"/>
                <a:cs typeface="メイリオ" pitchFamily="50" charset="-128"/>
              </a:rPr>
              <a:t>複数伝票の承認を行う場合には、連続承認にて伝票情報と証憑の２画面を同時に表示する　</a:t>
            </a:r>
            <a:endParaRPr lang="en-US" altLang="ja-JP" sz="1200" dirty="0">
              <a:latin typeface="メイリオ" pitchFamily="50" charset="-128"/>
              <a:ea typeface="メイリオ" pitchFamily="50" charset="-128"/>
              <a:cs typeface="メイリオ" pitchFamily="50" charset="-128"/>
            </a:endParaRPr>
          </a:p>
          <a:p>
            <a:r>
              <a:rPr lang="ja-JP" altLang="en-US" sz="1200" dirty="0">
                <a:latin typeface="メイリオ" pitchFamily="50" charset="-128"/>
                <a:ea typeface="メイリオ" pitchFamily="50" charset="-128"/>
                <a:cs typeface="メイリオ" pitchFamily="50" charset="-128"/>
              </a:rPr>
              <a:t>　ことも可能です</a:t>
            </a:r>
            <a:endParaRPr lang="en-US" altLang="ja-JP" sz="1200" dirty="0">
              <a:latin typeface="メイリオ" pitchFamily="50" charset="-128"/>
              <a:ea typeface="メイリオ" pitchFamily="50" charset="-128"/>
              <a:cs typeface="メイリオ" pitchFamily="50" charset="-128"/>
            </a:endParaRPr>
          </a:p>
          <a:p>
            <a:r>
              <a:rPr lang="ja-JP" altLang="en-US" sz="1000" dirty="0">
                <a:solidFill>
                  <a:srgbClr val="00B0F0"/>
                </a:solidFill>
                <a:latin typeface="メイリオ" pitchFamily="50" charset="-128"/>
                <a:ea typeface="メイリオ" pitchFamily="50" charset="-128"/>
                <a:cs typeface="メイリオ" pitchFamily="50" charset="-128"/>
              </a:rPr>
              <a:t>　　 ★操作･･･</a:t>
            </a:r>
            <a:r>
              <a:rPr lang="ja-JP" altLang="en-US" sz="1000" dirty="0">
                <a:solidFill>
                  <a:srgbClr val="FF0000"/>
                </a:solidFill>
                <a:latin typeface="メイリオ" pitchFamily="50" charset="-128"/>
                <a:ea typeface="メイリオ" pitchFamily="50" charset="-128"/>
                <a:cs typeface="メイリオ" pitchFamily="50" charset="-128"/>
              </a:rPr>
              <a:t> ④</a:t>
            </a:r>
            <a:r>
              <a:rPr lang="ja-JP" altLang="en-US" sz="1000" dirty="0">
                <a:solidFill>
                  <a:srgbClr val="00B0F0"/>
                </a:solidFill>
                <a:latin typeface="メイリオ" pitchFamily="50" charset="-128"/>
                <a:ea typeface="メイリオ" pitchFamily="50" charset="-128"/>
                <a:cs typeface="メイリオ" pitchFamily="50" charset="-128"/>
              </a:rPr>
              <a:t>申し送り事項が登録されている伝票３つを選択し、</a:t>
            </a:r>
            <a:r>
              <a:rPr lang="ja-JP" altLang="en-US" sz="1000" dirty="0">
                <a:solidFill>
                  <a:srgbClr val="FF0000"/>
                </a:solidFill>
                <a:latin typeface="メイリオ" pitchFamily="50" charset="-128"/>
                <a:ea typeface="メイリオ" pitchFamily="50" charset="-128"/>
                <a:cs typeface="メイリオ" pitchFamily="50" charset="-128"/>
              </a:rPr>
              <a:t>⑤</a:t>
            </a:r>
            <a:r>
              <a:rPr lang="ja-JP" altLang="en-US" sz="1000" dirty="0">
                <a:solidFill>
                  <a:srgbClr val="00B0F0"/>
                </a:solidFill>
                <a:latin typeface="メイリオ" pitchFamily="50" charset="-128"/>
                <a:ea typeface="メイリオ" pitchFamily="50" charset="-128"/>
                <a:cs typeface="メイリオ" pitchFamily="50" charset="-128"/>
              </a:rPr>
              <a:t>連続承認ボタンを押下すると</a:t>
            </a:r>
            <a:r>
              <a:rPr lang="ja-JP" altLang="en-US" sz="1000" dirty="0">
                <a:solidFill>
                  <a:srgbClr val="FF0000"/>
                </a:solidFill>
                <a:latin typeface="メイリオ" pitchFamily="50" charset="-128"/>
                <a:ea typeface="メイリオ" pitchFamily="50" charset="-128"/>
                <a:cs typeface="メイリオ" pitchFamily="50" charset="-128"/>
              </a:rPr>
              <a:t>⑥</a:t>
            </a:r>
            <a:r>
              <a:rPr lang="ja-JP" altLang="en-US" sz="1000" dirty="0">
                <a:solidFill>
                  <a:srgbClr val="00B0F0"/>
                </a:solidFill>
                <a:latin typeface="メイリオ" pitchFamily="50" charset="-128"/>
                <a:ea typeface="メイリオ" pitchFamily="50" charset="-128"/>
                <a:cs typeface="メイリオ" pitchFamily="50" charset="-128"/>
              </a:rPr>
              <a:t>の</a:t>
            </a:r>
            <a:endParaRPr lang="en-US" altLang="ja-JP" sz="1000" dirty="0">
              <a:solidFill>
                <a:srgbClr val="00B0F0"/>
              </a:solidFill>
              <a:latin typeface="メイリオ" pitchFamily="50" charset="-128"/>
              <a:ea typeface="メイリオ" pitchFamily="50" charset="-128"/>
              <a:cs typeface="メイリオ" pitchFamily="50" charset="-128"/>
            </a:endParaRPr>
          </a:p>
          <a:p>
            <a:r>
              <a:rPr lang="ja-JP" altLang="en-US" sz="1000" dirty="0">
                <a:solidFill>
                  <a:srgbClr val="00B0F0"/>
                </a:solidFill>
                <a:latin typeface="メイリオ" pitchFamily="50" charset="-128"/>
                <a:ea typeface="メイリオ" pitchFamily="50" charset="-128"/>
                <a:cs typeface="メイリオ" pitchFamily="50" charset="-128"/>
              </a:rPr>
              <a:t>　　　　　　　画面が立ち上がります。</a:t>
            </a:r>
            <a:r>
              <a:rPr lang="ja-JP" altLang="en-US" sz="1000" dirty="0">
                <a:solidFill>
                  <a:srgbClr val="FF0000"/>
                </a:solidFill>
                <a:latin typeface="メイリオ" pitchFamily="50" charset="-128"/>
                <a:ea typeface="メイリオ" pitchFamily="50" charset="-128"/>
                <a:cs typeface="メイリオ" pitchFamily="50" charset="-128"/>
              </a:rPr>
              <a:t>⑦</a:t>
            </a:r>
            <a:r>
              <a:rPr lang="ja-JP" altLang="en-US" sz="1000" dirty="0">
                <a:solidFill>
                  <a:srgbClr val="00B0F0"/>
                </a:solidFill>
                <a:latin typeface="メイリオ" pitchFamily="50" charset="-128"/>
                <a:ea typeface="メイリオ" pitchFamily="50" charset="-128"/>
                <a:cs typeface="メイリオ" pitchFamily="50" charset="-128"/>
              </a:rPr>
              <a:t>次伝票ボタンを押下すると、</a:t>
            </a:r>
            <a:r>
              <a:rPr lang="en-US" altLang="ja-JP" sz="1000" dirty="0">
                <a:solidFill>
                  <a:srgbClr val="00B0F0"/>
                </a:solidFill>
                <a:latin typeface="メイリオ" pitchFamily="50" charset="-128"/>
                <a:ea typeface="メイリオ" pitchFamily="50" charset="-128"/>
                <a:cs typeface="メイリオ" pitchFamily="50" charset="-128"/>
              </a:rPr>
              <a:t>2</a:t>
            </a:r>
            <a:r>
              <a:rPr lang="ja-JP" altLang="en-US" sz="1000" dirty="0">
                <a:solidFill>
                  <a:srgbClr val="00B0F0"/>
                </a:solidFill>
                <a:latin typeface="メイリオ" pitchFamily="50" charset="-128"/>
                <a:ea typeface="メイリオ" pitchFamily="50" charset="-128"/>
                <a:cs typeface="メイリオ" pitchFamily="50" charset="-128"/>
              </a:rPr>
              <a:t>つの画面が切り替わります</a:t>
            </a:r>
            <a:endParaRPr lang="en-US" altLang="ja-JP" sz="1000" dirty="0">
              <a:solidFill>
                <a:srgbClr val="00B0F0"/>
              </a:solidFill>
              <a:latin typeface="メイリオ" pitchFamily="50" charset="-128"/>
              <a:ea typeface="メイリオ" pitchFamily="50" charset="-128"/>
              <a:cs typeface="メイリオ" pitchFamily="50" charset="-128"/>
            </a:endParaRPr>
          </a:p>
          <a:p>
            <a:r>
              <a:rPr lang="en-US" altLang="ja-JP" sz="1200" dirty="0">
                <a:latin typeface="メイリオ" pitchFamily="50" charset="-128"/>
                <a:ea typeface="メイリオ" pitchFamily="50" charset="-128"/>
                <a:cs typeface="メイリオ" pitchFamily="50" charset="-128"/>
              </a:rPr>
              <a:t>5.</a:t>
            </a:r>
            <a:r>
              <a:rPr lang="ja-JP" altLang="en-US" sz="1200" dirty="0">
                <a:latin typeface="メイリオ" pitchFamily="50" charset="-128"/>
                <a:ea typeface="メイリオ" pitchFamily="50" charset="-128"/>
                <a:cs typeface="メイリオ" pitchFamily="50" charset="-128"/>
              </a:rPr>
              <a:t>紙の伝票が必要な場合には、伝票印刷ボタンからの出力もできます</a:t>
            </a:r>
            <a:endParaRPr lang="en-US" altLang="ja-JP" sz="1200" dirty="0">
              <a:latin typeface="メイリオ" pitchFamily="50" charset="-128"/>
              <a:ea typeface="メイリオ" pitchFamily="50" charset="-128"/>
              <a:cs typeface="メイリオ" pitchFamily="50" charset="-128"/>
            </a:endParaRPr>
          </a:p>
          <a:p>
            <a:r>
              <a:rPr kumimoji="1" lang="ja-JP" altLang="en-US" sz="1400" dirty="0">
                <a:solidFill>
                  <a:srgbClr val="FF0000"/>
                </a:solidFill>
                <a:latin typeface="メイリオ" pitchFamily="50" charset="-128"/>
                <a:ea typeface="メイリオ" pitchFamily="50" charset="-128"/>
                <a:cs typeface="メイリオ" pitchFamily="50" charset="-128"/>
              </a:rPr>
              <a:t>　</a:t>
            </a:r>
            <a:r>
              <a:rPr kumimoji="1" lang="ja-JP" altLang="en-US" sz="1000" dirty="0">
                <a:solidFill>
                  <a:srgbClr val="FF0000"/>
                </a:solidFill>
                <a:latin typeface="メイリオ" pitchFamily="50" charset="-128"/>
                <a:ea typeface="メイリオ" pitchFamily="50" charset="-128"/>
                <a:cs typeface="メイリオ" pitchFamily="50" charset="-128"/>
              </a:rPr>
              <a:t>　</a:t>
            </a:r>
            <a:r>
              <a:rPr kumimoji="1" lang="ja-JP" altLang="en-US" sz="1000" dirty="0">
                <a:solidFill>
                  <a:srgbClr val="00B0F0"/>
                </a:solidFill>
                <a:latin typeface="メイリオ" pitchFamily="50" charset="-128"/>
                <a:ea typeface="メイリオ" pitchFamily="50" charset="-128"/>
                <a:cs typeface="メイリオ" pitchFamily="50" charset="-128"/>
              </a:rPr>
              <a:t>★操作･･･</a:t>
            </a:r>
            <a:r>
              <a:rPr lang="ja-JP" altLang="en-US" sz="1000" dirty="0">
                <a:solidFill>
                  <a:srgbClr val="FF0000"/>
                </a:solidFill>
                <a:latin typeface="メイリオ" pitchFamily="50" charset="-128"/>
                <a:ea typeface="メイリオ" pitchFamily="50" charset="-128"/>
                <a:cs typeface="メイリオ" pitchFamily="50" charset="-128"/>
              </a:rPr>
              <a:t>⑧</a:t>
            </a:r>
            <a:r>
              <a:rPr lang="ja-JP" altLang="en-US" sz="1000" dirty="0">
                <a:solidFill>
                  <a:srgbClr val="00B0F0"/>
                </a:solidFill>
                <a:latin typeface="メイリオ" pitchFamily="50" charset="-128"/>
                <a:ea typeface="メイリオ" pitchFamily="50" charset="-128"/>
                <a:cs typeface="メイリオ" pitchFamily="50" charset="-128"/>
              </a:rPr>
              <a:t>伝票印刷ボタンを押し、伝票を表示させる。伝票イメージを確認いただいた後、</a:t>
            </a:r>
            <a:r>
              <a:rPr lang="en-US" altLang="ja-JP" sz="1000" dirty="0">
                <a:solidFill>
                  <a:srgbClr val="00B0F0"/>
                </a:solidFill>
                <a:latin typeface="メイリオ" pitchFamily="50" charset="-128"/>
                <a:ea typeface="メイリオ" pitchFamily="50" charset="-128"/>
                <a:cs typeface="メイリオ" pitchFamily="50" charset="-128"/>
              </a:rPr>
              <a:t>PDF</a:t>
            </a:r>
            <a:r>
              <a:rPr lang="ja-JP" altLang="en-US" sz="1000" dirty="0">
                <a:solidFill>
                  <a:srgbClr val="00B0F0"/>
                </a:solidFill>
                <a:latin typeface="メイリオ" pitchFamily="50" charset="-128"/>
                <a:ea typeface="メイリオ" pitchFamily="50" charset="-128"/>
                <a:cs typeface="メイリオ" pitchFamily="50" charset="-128"/>
              </a:rPr>
              <a:t>を閉じる</a:t>
            </a:r>
            <a:endParaRPr lang="en-US" altLang="ja-JP" sz="1000" dirty="0">
              <a:solidFill>
                <a:srgbClr val="00B0F0"/>
              </a:solidFill>
              <a:latin typeface="メイリオ" pitchFamily="50" charset="-128"/>
              <a:ea typeface="メイリオ" pitchFamily="50" charset="-128"/>
              <a:cs typeface="メイリオ" pitchFamily="50" charset="-128"/>
            </a:endParaRPr>
          </a:p>
          <a:p>
            <a:r>
              <a:rPr lang="en-US" altLang="ja-JP" sz="1200" dirty="0">
                <a:latin typeface="メイリオ" pitchFamily="50" charset="-128"/>
                <a:ea typeface="メイリオ" pitchFamily="50" charset="-128"/>
                <a:cs typeface="メイリオ" pitchFamily="50" charset="-128"/>
              </a:rPr>
              <a:t>6.</a:t>
            </a:r>
            <a:r>
              <a:rPr lang="ja-JP" altLang="en-US" sz="1200" dirty="0">
                <a:latin typeface="メイリオ" pitchFamily="50" charset="-128"/>
                <a:ea typeface="メイリオ" pitchFamily="50" charset="-128"/>
                <a:cs typeface="メイリオ" pitchFamily="50" charset="-128"/>
              </a:rPr>
              <a:t>内容チェック後は、承認ボタンを押していただく事で、次の承認者に依頼がまわります</a:t>
            </a:r>
            <a:endParaRPr lang="en-US" altLang="ja-JP" sz="1200" dirty="0">
              <a:latin typeface="メイリオ" pitchFamily="50" charset="-128"/>
              <a:ea typeface="メイリオ" pitchFamily="50" charset="-128"/>
              <a:cs typeface="メイリオ" pitchFamily="50" charset="-128"/>
            </a:endParaRPr>
          </a:p>
          <a:p>
            <a:r>
              <a:rPr lang="ja-JP" altLang="en-US" sz="1200" dirty="0">
                <a:latin typeface="メイリオ" pitchFamily="50" charset="-128"/>
                <a:ea typeface="メイリオ" pitchFamily="50" charset="-128"/>
                <a:cs typeface="メイリオ" pitchFamily="50" charset="-128"/>
              </a:rPr>
              <a:t>　サンプルの設定では、</a:t>
            </a:r>
            <a:r>
              <a:rPr lang="en-US" altLang="ja-JP" sz="1200" dirty="0">
                <a:latin typeface="メイリオ" pitchFamily="50" charset="-128"/>
                <a:ea typeface="メイリオ" pitchFamily="50" charset="-128"/>
                <a:cs typeface="メイリオ" pitchFamily="50" charset="-128"/>
              </a:rPr>
              <a:t>1</a:t>
            </a:r>
            <a:r>
              <a:rPr lang="ja-JP" altLang="en-US" sz="1200" dirty="0">
                <a:latin typeface="メイリオ" pitchFamily="50" charset="-128"/>
                <a:ea typeface="メイリオ" pitchFamily="50" charset="-128"/>
                <a:cs typeface="メイリオ" pitchFamily="50" charset="-128"/>
              </a:rPr>
              <a:t>段階の承認となっていますが、部門内ルート、主管部門ルート</a:t>
            </a:r>
            <a:endParaRPr lang="en-US" altLang="ja-JP" sz="1200" dirty="0">
              <a:latin typeface="メイリオ" pitchFamily="50" charset="-128"/>
              <a:ea typeface="メイリオ" pitchFamily="50" charset="-128"/>
              <a:cs typeface="メイリオ" pitchFamily="50" charset="-128"/>
            </a:endParaRPr>
          </a:p>
          <a:p>
            <a:r>
              <a:rPr lang="ja-JP" altLang="en-US" sz="1200" dirty="0">
                <a:latin typeface="メイリオ" pitchFamily="50" charset="-128"/>
                <a:ea typeface="メイリオ" pitchFamily="50" charset="-128"/>
                <a:cs typeface="メイリオ" pitchFamily="50" charset="-128"/>
              </a:rPr>
              <a:t>　それぞれ、最大</a:t>
            </a:r>
            <a:r>
              <a:rPr lang="en-US" altLang="ja-JP" sz="1200" dirty="0">
                <a:latin typeface="メイリオ" pitchFamily="50" charset="-128"/>
                <a:ea typeface="メイリオ" pitchFamily="50" charset="-128"/>
                <a:cs typeface="メイリオ" pitchFamily="50" charset="-128"/>
              </a:rPr>
              <a:t>99</a:t>
            </a:r>
            <a:r>
              <a:rPr lang="ja-JP" altLang="en-US" sz="1200" dirty="0">
                <a:latin typeface="メイリオ" pitchFamily="50" charset="-128"/>
                <a:ea typeface="メイリオ" pitchFamily="50" charset="-128"/>
                <a:cs typeface="メイリオ" pitchFamily="50" charset="-128"/>
              </a:rPr>
              <a:t>段階までの承認設定が可能です</a:t>
            </a:r>
            <a:endParaRPr lang="en-US" altLang="ja-JP" sz="1200" dirty="0">
              <a:latin typeface="メイリオ" pitchFamily="50" charset="-128"/>
              <a:ea typeface="メイリオ" pitchFamily="50" charset="-128"/>
              <a:cs typeface="メイリオ" pitchFamily="50" charset="-128"/>
            </a:endParaRPr>
          </a:p>
          <a:p>
            <a:r>
              <a:rPr lang="ja-JP" altLang="en-US" sz="1200" dirty="0">
                <a:latin typeface="メイリオ" pitchFamily="50" charset="-128"/>
                <a:ea typeface="メイリオ" pitchFamily="50" charset="-128"/>
                <a:cs typeface="メイリオ" pitchFamily="50" charset="-128"/>
              </a:rPr>
              <a:t>　　</a:t>
            </a:r>
            <a:r>
              <a:rPr lang="ja-JP" altLang="en-US" sz="1000" dirty="0">
                <a:solidFill>
                  <a:srgbClr val="00B0F0"/>
                </a:solidFill>
                <a:latin typeface="メイリオ" pitchFamily="50" charset="-128"/>
                <a:ea typeface="メイリオ" pitchFamily="50" charset="-128"/>
                <a:cs typeface="メイリオ" pitchFamily="50" charset="-128"/>
              </a:rPr>
              <a:t>★操作･･･承認を行う明細を選択後、</a:t>
            </a:r>
            <a:r>
              <a:rPr lang="ja-JP" altLang="en-US" sz="1000" dirty="0">
                <a:solidFill>
                  <a:srgbClr val="FF0000"/>
                </a:solidFill>
                <a:latin typeface="メイリオ" pitchFamily="50" charset="-128"/>
                <a:ea typeface="メイリオ" pitchFamily="50" charset="-128"/>
                <a:cs typeface="メイリオ" pitchFamily="50" charset="-128"/>
              </a:rPr>
              <a:t>⑨</a:t>
            </a:r>
            <a:r>
              <a:rPr lang="ja-JP" altLang="en-US" sz="1000" dirty="0">
                <a:solidFill>
                  <a:srgbClr val="00B0F0"/>
                </a:solidFill>
                <a:latin typeface="メイリオ" pitchFamily="50" charset="-128"/>
                <a:ea typeface="メイリオ" pitchFamily="50" charset="-128"/>
                <a:cs typeface="メイリオ" pitchFamily="50" charset="-128"/>
              </a:rPr>
              <a:t>の承認ボタンを押下。その後、</a:t>
            </a:r>
            <a:r>
              <a:rPr lang="ja-JP" altLang="en-US" sz="1000" dirty="0">
                <a:solidFill>
                  <a:srgbClr val="FF0000"/>
                </a:solidFill>
                <a:latin typeface="メイリオ" pitchFamily="50" charset="-128"/>
                <a:ea typeface="メイリオ" pitchFamily="50" charset="-128"/>
                <a:cs typeface="メイリオ" pitchFamily="50" charset="-128"/>
              </a:rPr>
              <a:t>⑩</a:t>
            </a:r>
            <a:r>
              <a:rPr lang="ja-JP" altLang="en-US" sz="1000" dirty="0">
                <a:solidFill>
                  <a:srgbClr val="00B0F0"/>
                </a:solidFill>
                <a:latin typeface="メイリオ" pitchFamily="50" charset="-128"/>
                <a:ea typeface="メイリオ" pitchFamily="50" charset="-128"/>
                <a:cs typeface="メイリオ" pitchFamily="50" charset="-128"/>
              </a:rPr>
              <a:t>の実行ボタンを押下</a:t>
            </a:r>
            <a:endParaRPr lang="en-US" altLang="ja-JP" sz="1200" dirty="0">
              <a:latin typeface="メイリオ" pitchFamily="50" charset="-128"/>
              <a:ea typeface="メイリオ" pitchFamily="50" charset="-128"/>
              <a:cs typeface="メイリオ" pitchFamily="50" charset="-128"/>
            </a:endParaRPr>
          </a:p>
          <a:p>
            <a:r>
              <a:rPr lang="en-US" altLang="ja-JP" sz="1200" dirty="0">
                <a:latin typeface="メイリオ" pitchFamily="50" charset="-128"/>
                <a:ea typeface="メイリオ" pitchFamily="50" charset="-128"/>
                <a:cs typeface="メイリオ" pitchFamily="50" charset="-128"/>
              </a:rPr>
              <a:t>7.</a:t>
            </a:r>
            <a:r>
              <a:rPr lang="ja-JP" altLang="en-US" sz="1200" dirty="0">
                <a:latin typeface="メイリオ" pitchFamily="50" charset="-128"/>
                <a:ea typeface="メイリオ" pitchFamily="50" charset="-128"/>
                <a:cs typeface="メイリオ" pitchFamily="50" charset="-128"/>
              </a:rPr>
              <a:t>それでは承認が完了しましたので、伝票検索やレポート出力の操作に移ります</a:t>
            </a:r>
            <a:endParaRPr lang="en-US" altLang="ja-JP" sz="1200" dirty="0">
              <a:latin typeface="メイリオ" pitchFamily="50" charset="-128"/>
              <a:ea typeface="メイリオ" pitchFamily="50" charset="-128"/>
              <a:cs typeface="メイリオ" pitchFamily="50" charset="-128"/>
            </a:endParaRPr>
          </a:p>
        </p:txBody>
      </p:sp>
      <p:sp>
        <p:nvSpPr>
          <p:cNvPr id="26" name="テキスト ボックス 25"/>
          <p:cNvSpPr txBox="1"/>
          <p:nvPr/>
        </p:nvSpPr>
        <p:spPr>
          <a:xfrm>
            <a:off x="4194581" y="1016251"/>
            <a:ext cx="1368152" cy="276999"/>
          </a:xfrm>
          <a:prstGeom prst="rect">
            <a:avLst/>
          </a:prstGeom>
          <a:noFill/>
        </p:spPr>
        <p:txBody>
          <a:bodyPr wrap="square" rtlCol="0">
            <a:spAutoFit/>
          </a:bodyPr>
          <a:lstStyle/>
          <a:p>
            <a:r>
              <a:rPr lang="ja-JP" altLang="en-US" sz="1200" dirty="0">
                <a:latin typeface="メイリオ" panose="020B0604030504040204" pitchFamily="50" charset="-128"/>
                <a:ea typeface="メイリオ" panose="020B0604030504040204" pitchFamily="50" charset="-128"/>
              </a:rPr>
              <a:t>伝票照会画面</a:t>
            </a:r>
            <a:endParaRPr kumimoji="1" lang="ja-JP" altLang="en-US" sz="1200" dirty="0">
              <a:latin typeface="メイリオ" panose="020B0604030504040204" pitchFamily="50" charset="-128"/>
              <a:ea typeface="メイリオ" panose="020B0604030504040204" pitchFamily="50" charset="-128"/>
            </a:endParaRPr>
          </a:p>
        </p:txBody>
      </p:sp>
      <p:sp>
        <p:nvSpPr>
          <p:cNvPr id="27" name="正方形/長方形 26"/>
          <p:cNvSpPr/>
          <p:nvPr/>
        </p:nvSpPr>
        <p:spPr>
          <a:xfrm>
            <a:off x="6505553" y="2029509"/>
            <a:ext cx="288032" cy="79503"/>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6244950" y="1861653"/>
            <a:ext cx="420789" cy="276999"/>
          </a:xfrm>
          <a:prstGeom prst="rect">
            <a:avLst/>
          </a:prstGeom>
          <a:noFill/>
        </p:spPr>
        <p:txBody>
          <a:bodyPr wrap="square" rtlCol="0">
            <a:spAutoFit/>
          </a:bodyPr>
          <a:lstStyle/>
          <a:p>
            <a:r>
              <a:rPr lang="ja-JP" altLang="en-US" sz="1200" dirty="0">
                <a:solidFill>
                  <a:srgbClr val="FF0000"/>
                </a:solidFill>
                <a:latin typeface="メイリオ" panose="020B0604030504040204" pitchFamily="50" charset="-128"/>
                <a:ea typeface="メイリオ" panose="020B0604030504040204" pitchFamily="50" charset="-128"/>
              </a:rPr>
              <a:t>③</a:t>
            </a:r>
            <a:endParaRPr kumimoji="1" lang="ja-JP" altLang="en-US" sz="1200" dirty="0">
              <a:solidFill>
                <a:srgbClr val="FF0000"/>
              </a:solidFill>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2A3AF3A9-625B-EE5C-EC12-54876AA12E23}"/>
              </a:ext>
            </a:extLst>
          </p:cNvPr>
          <p:cNvSpPr txBox="1"/>
          <p:nvPr/>
        </p:nvSpPr>
        <p:spPr>
          <a:xfrm>
            <a:off x="4194581" y="2725634"/>
            <a:ext cx="1368152" cy="276999"/>
          </a:xfrm>
          <a:prstGeom prst="rect">
            <a:avLst/>
          </a:prstGeom>
          <a:noFill/>
        </p:spPr>
        <p:txBody>
          <a:bodyPr wrap="square" rtlCol="0">
            <a:spAutoFit/>
          </a:bodyPr>
          <a:lstStyle/>
          <a:p>
            <a:r>
              <a:rPr lang="ja-JP" altLang="en-US" sz="1200" dirty="0">
                <a:latin typeface="メイリオ" panose="020B0604030504040204" pitchFamily="50" charset="-128"/>
                <a:ea typeface="メイリオ" panose="020B0604030504040204" pitchFamily="50" charset="-128"/>
              </a:rPr>
              <a:t>連続承認画面</a:t>
            </a:r>
            <a:endParaRPr kumimoji="1" lang="ja-JP" altLang="en-US" sz="1200" dirty="0">
              <a:latin typeface="メイリオ" panose="020B0604030504040204" pitchFamily="50" charset="-128"/>
              <a:ea typeface="メイリオ" panose="020B0604030504040204" pitchFamily="50" charset="-128"/>
            </a:endParaRPr>
          </a:p>
        </p:txBody>
      </p:sp>
      <p:grpSp>
        <p:nvGrpSpPr>
          <p:cNvPr id="8" name="グループ化 7">
            <a:extLst>
              <a:ext uri="{FF2B5EF4-FFF2-40B4-BE49-F238E27FC236}">
                <a16:creationId xmlns:a16="http://schemas.microsoft.com/office/drawing/2014/main" id="{AAE5E0BF-4B3B-C80E-03A6-A5C0DDE059D8}"/>
              </a:ext>
            </a:extLst>
          </p:cNvPr>
          <p:cNvGrpSpPr/>
          <p:nvPr/>
        </p:nvGrpSpPr>
        <p:grpSpPr>
          <a:xfrm>
            <a:off x="125693" y="1329450"/>
            <a:ext cx="3992637" cy="2135111"/>
            <a:chOff x="3397182" y="1239329"/>
            <a:chExt cx="3280821" cy="1531158"/>
          </a:xfrm>
        </p:grpSpPr>
        <p:pic>
          <p:nvPicPr>
            <p:cNvPr id="9" name="図 8">
              <a:extLst>
                <a:ext uri="{FF2B5EF4-FFF2-40B4-BE49-F238E27FC236}">
                  <a16:creationId xmlns:a16="http://schemas.microsoft.com/office/drawing/2014/main" id="{9800488A-21C0-6DCF-601B-FBE49006DC5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397182" y="1239329"/>
              <a:ext cx="3280821" cy="1531158"/>
            </a:xfrm>
            <a:prstGeom prst="rect">
              <a:avLst/>
            </a:prstGeom>
            <a:ln>
              <a:solidFill>
                <a:schemeClr val="bg1">
                  <a:lumMod val="75000"/>
                </a:schemeClr>
              </a:solidFill>
            </a:ln>
          </p:spPr>
        </p:pic>
        <p:pic>
          <p:nvPicPr>
            <p:cNvPr id="10" name="図 9">
              <a:extLst>
                <a:ext uri="{FF2B5EF4-FFF2-40B4-BE49-F238E27FC236}">
                  <a16:creationId xmlns:a16="http://schemas.microsoft.com/office/drawing/2014/main" id="{C719A89F-43A7-7EF9-D1E7-048674648BB8}"/>
                </a:ext>
              </a:extLst>
            </p:cNvPr>
            <p:cNvPicPr preferRelativeResize="0">
              <a:picLocks/>
            </p:cNvPicPr>
            <p:nvPr/>
          </p:nvPicPr>
          <p:blipFill>
            <a:blip r:embed="rId4"/>
            <a:stretch>
              <a:fillRect/>
            </a:stretch>
          </p:blipFill>
          <p:spPr>
            <a:xfrm>
              <a:off x="3530584" y="1242054"/>
              <a:ext cx="1224000" cy="36000"/>
            </a:xfrm>
            <a:prstGeom prst="rect">
              <a:avLst/>
            </a:prstGeom>
          </p:spPr>
        </p:pic>
      </p:grpSp>
      <p:sp>
        <p:nvSpPr>
          <p:cNvPr id="16" name="テキスト ボックス 15">
            <a:extLst>
              <a:ext uri="{FF2B5EF4-FFF2-40B4-BE49-F238E27FC236}">
                <a16:creationId xmlns:a16="http://schemas.microsoft.com/office/drawing/2014/main" id="{C81A372E-1C77-C100-4A9E-BDB12B56FDBB}"/>
              </a:ext>
            </a:extLst>
          </p:cNvPr>
          <p:cNvSpPr txBox="1"/>
          <p:nvPr/>
        </p:nvSpPr>
        <p:spPr>
          <a:xfrm>
            <a:off x="3306776" y="1986349"/>
            <a:ext cx="50405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rgbClr val="FF0000"/>
                </a:solidFill>
                <a:latin typeface="メイリオ" pitchFamily="50" charset="-128"/>
                <a:ea typeface="メイリオ" pitchFamily="50" charset="-128"/>
                <a:cs typeface="メイリオ" pitchFamily="50" charset="-128"/>
              </a:rPr>
              <a:t>①</a:t>
            </a:r>
            <a:endParaRPr kumimoji="1" lang="ja-JP" altLang="en-US" sz="1200" i="0" u="none" strike="noStrike" kern="1200" cap="none" spc="0" normalizeH="0" baseline="0" noProof="0" dirty="0">
              <a:ln>
                <a:noFill/>
              </a:ln>
              <a:solidFill>
                <a:srgbClr val="FF0000"/>
              </a:solidFill>
              <a:effectLst/>
              <a:uLnTx/>
              <a:uFillTx/>
              <a:latin typeface="メイリオ" pitchFamily="50" charset="-128"/>
              <a:ea typeface="メイリオ" pitchFamily="50" charset="-128"/>
              <a:cs typeface="メイリオ" pitchFamily="50" charset="-128"/>
            </a:endParaRPr>
          </a:p>
        </p:txBody>
      </p:sp>
      <p:sp>
        <p:nvSpPr>
          <p:cNvPr id="18" name="テキスト ボックス 17">
            <a:extLst>
              <a:ext uri="{FF2B5EF4-FFF2-40B4-BE49-F238E27FC236}">
                <a16:creationId xmlns:a16="http://schemas.microsoft.com/office/drawing/2014/main" id="{5DEAEA03-9DF9-BBC7-F182-8FA5F3718E8A}"/>
              </a:ext>
            </a:extLst>
          </p:cNvPr>
          <p:cNvSpPr txBox="1"/>
          <p:nvPr/>
        </p:nvSpPr>
        <p:spPr>
          <a:xfrm>
            <a:off x="3113823" y="2726961"/>
            <a:ext cx="50405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rgbClr val="FF0000"/>
                </a:solidFill>
                <a:latin typeface="メイリオ" pitchFamily="50" charset="-128"/>
                <a:ea typeface="メイリオ" pitchFamily="50" charset="-128"/>
                <a:cs typeface="メイリオ" pitchFamily="50" charset="-128"/>
              </a:rPr>
              <a:t>⑤</a:t>
            </a:r>
            <a:endParaRPr kumimoji="1" lang="ja-JP" altLang="en-US" sz="1200" i="0" u="none" strike="noStrike" kern="1200" cap="none" spc="0" normalizeH="0" baseline="0" noProof="0" dirty="0">
              <a:ln>
                <a:noFill/>
              </a:ln>
              <a:solidFill>
                <a:srgbClr val="FF0000"/>
              </a:solidFill>
              <a:effectLst/>
              <a:uLnTx/>
              <a:uFillTx/>
              <a:latin typeface="メイリオ" pitchFamily="50" charset="-128"/>
              <a:ea typeface="メイリオ" pitchFamily="50" charset="-128"/>
              <a:cs typeface="メイリオ" pitchFamily="50" charset="-128"/>
            </a:endParaRPr>
          </a:p>
        </p:txBody>
      </p:sp>
      <p:sp>
        <p:nvSpPr>
          <p:cNvPr id="19" name="テキスト ボックス 18">
            <a:extLst>
              <a:ext uri="{FF2B5EF4-FFF2-40B4-BE49-F238E27FC236}">
                <a16:creationId xmlns:a16="http://schemas.microsoft.com/office/drawing/2014/main" id="{0E13DFC4-7890-C61D-C295-C68E1DEAB35C}"/>
              </a:ext>
            </a:extLst>
          </p:cNvPr>
          <p:cNvSpPr txBox="1"/>
          <p:nvPr/>
        </p:nvSpPr>
        <p:spPr>
          <a:xfrm>
            <a:off x="732042" y="1923046"/>
            <a:ext cx="50405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i="0" u="none" strike="noStrike" kern="1200" cap="none" spc="0" normalizeH="0" baseline="0" noProof="0" dirty="0">
                <a:ln>
                  <a:noFill/>
                </a:ln>
                <a:solidFill>
                  <a:srgbClr val="FF0000"/>
                </a:solidFill>
                <a:effectLst/>
                <a:uLnTx/>
                <a:uFillTx/>
                <a:latin typeface="メイリオ" pitchFamily="50" charset="-128"/>
                <a:ea typeface="メイリオ" pitchFamily="50" charset="-128"/>
                <a:cs typeface="メイリオ" pitchFamily="50" charset="-128"/>
              </a:rPr>
              <a:t>⑥</a:t>
            </a:r>
          </a:p>
        </p:txBody>
      </p:sp>
      <p:sp>
        <p:nvSpPr>
          <p:cNvPr id="37" name="正方形/長方形 36">
            <a:extLst>
              <a:ext uri="{FF2B5EF4-FFF2-40B4-BE49-F238E27FC236}">
                <a16:creationId xmlns:a16="http://schemas.microsoft.com/office/drawing/2014/main" id="{FC3FE767-67B0-F841-7976-BF187CD00C22}"/>
              </a:ext>
            </a:extLst>
          </p:cNvPr>
          <p:cNvSpPr/>
          <p:nvPr/>
        </p:nvSpPr>
        <p:spPr>
          <a:xfrm>
            <a:off x="3375625" y="2217508"/>
            <a:ext cx="253256" cy="97508"/>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a:extLst>
              <a:ext uri="{FF2B5EF4-FFF2-40B4-BE49-F238E27FC236}">
                <a16:creationId xmlns:a16="http://schemas.microsoft.com/office/drawing/2014/main" id="{7D7B4B02-A0F6-E22E-41A0-EFE4EEABD2B3}"/>
              </a:ext>
            </a:extLst>
          </p:cNvPr>
          <p:cNvSpPr txBox="1"/>
          <p:nvPr/>
        </p:nvSpPr>
        <p:spPr>
          <a:xfrm>
            <a:off x="255904" y="2286108"/>
            <a:ext cx="2299055" cy="246221"/>
          </a:xfrm>
          <a:prstGeom prst="rect">
            <a:avLst/>
          </a:prstGeom>
          <a:noFill/>
        </p:spPr>
        <p:txBody>
          <a:bodyPr wrap="square" rtlCol="0">
            <a:spAutoFit/>
          </a:bodyPr>
          <a:lstStyle/>
          <a:p>
            <a:r>
              <a:rPr lang="ja-JP" altLang="en-US" sz="1000" dirty="0">
                <a:solidFill>
                  <a:srgbClr val="FF0000"/>
                </a:solidFill>
                <a:latin typeface="メイリオ" panose="020B0604030504040204" pitchFamily="50" charset="-128"/>
                <a:ea typeface="メイリオ" panose="020B0604030504040204" pitchFamily="50" charset="-128"/>
              </a:rPr>
              <a:t>ドラッグし、前のグリットに移動②</a:t>
            </a:r>
            <a:endParaRPr kumimoji="1" lang="ja-JP" altLang="en-US" sz="1000" dirty="0">
              <a:solidFill>
                <a:srgbClr val="FF0000"/>
              </a:solidFill>
              <a:latin typeface="メイリオ" panose="020B0604030504040204" pitchFamily="50" charset="-128"/>
              <a:ea typeface="メイリオ" panose="020B0604030504040204" pitchFamily="50" charset="-128"/>
            </a:endParaRPr>
          </a:p>
        </p:txBody>
      </p:sp>
      <p:sp>
        <p:nvSpPr>
          <p:cNvPr id="39" name="テキスト ボックス 38">
            <a:extLst>
              <a:ext uri="{FF2B5EF4-FFF2-40B4-BE49-F238E27FC236}">
                <a16:creationId xmlns:a16="http://schemas.microsoft.com/office/drawing/2014/main" id="{FEFB3DBC-0235-4CAA-6714-DBDE584595C8}"/>
              </a:ext>
            </a:extLst>
          </p:cNvPr>
          <p:cNvSpPr txBox="1"/>
          <p:nvPr/>
        </p:nvSpPr>
        <p:spPr>
          <a:xfrm>
            <a:off x="1884423" y="2427318"/>
            <a:ext cx="420789" cy="276999"/>
          </a:xfrm>
          <a:prstGeom prst="rect">
            <a:avLst/>
          </a:prstGeom>
          <a:noFill/>
        </p:spPr>
        <p:txBody>
          <a:bodyPr wrap="square" rtlCol="0">
            <a:spAutoFit/>
          </a:bodyPr>
          <a:lstStyle/>
          <a:p>
            <a:r>
              <a:rPr lang="ja-JP" altLang="en-US" sz="1200" dirty="0">
                <a:solidFill>
                  <a:srgbClr val="FF0000"/>
                </a:solidFill>
                <a:latin typeface="メイリオ" panose="020B0604030504040204" pitchFamily="50" charset="-128"/>
                <a:ea typeface="メイリオ" panose="020B0604030504040204" pitchFamily="50" charset="-128"/>
              </a:rPr>
              <a:t>←</a:t>
            </a:r>
            <a:endParaRPr kumimoji="1" lang="ja-JP" altLang="en-US" sz="1200" dirty="0">
              <a:solidFill>
                <a:srgbClr val="FF0000"/>
              </a:solidFill>
              <a:latin typeface="メイリオ" panose="020B0604030504040204" pitchFamily="50" charset="-128"/>
              <a:ea typeface="メイリオ" panose="020B0604030504040204" pitchFamily="50" charset="-128"/>
            </a:endParaRPr>
          </a:p>
        </p:txBody>
      </p:sp>
      <p:sp>
        <p:nvSpPr>
          <p:cNvPr id="40" name="正方形/長方形 39">
            <a:extLst>
              <a:ext uri="{FF2B5EF4-FFF2-40B4-BE49-F238E27FC236}">
                <a16:creationId xmlns:a16="http://schemas.microsoft.com/office/drawing/2014/main" id="{1A4CBEA4-E9FF-F07D-F2EE-50D2DB9EC7E4}"/>
              </a:ext>
            </a:extLst>
          </p:cNvPr>
          <p:cNvSpPr/>
          <p:nvPr/>
        </p:nvSpPr>
        <p:spPr>
          <a:xfrm>
            <a:off x="2144425" y="2487677"/>
            <a:ext cx="288032" cy="97508"/>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9" name="正方形/長方形 48">
            <a:extLst>
              <a:ext uri="{FF2B5EF4-FFF2-40B4-BE49-F238E27FC236}">
                <a16:creationId xmlns:a16="http://schemas.microsoft.com/office/drawing/2014/main" id="{1DCE108A-3C0E-1599-C778-D6EFB32BCBB1}"/>
              </a:ext>
            </a:extLst>
          </p:cNvPr>
          <p:cNvSpPr/>
          <p:nvPr/>
        </p:nvSpPr>
        <p:spPr>
          <a:xfrm flipH="1">
            <a:off x="449641" y="2555929"/>
            <a:ext cx="99039" cy="276998"/>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0" name="正方形/長方形 49">
            <a:extLst>
              <a:ext uri="{FF2B5EF4-FFF2-40B4-BE49-F238E27FC236}">
                <a16:creationId xmlns:a16="http://schemas.microsoft.com/office/drawing/2014/main" id="{CA43B60D-5326-1B91-7EDF-E296490805F8}"/>
              </a:ext>
            </a:extLst>
          </p:cNvPr>
          <p:cNvSpPr/>
          <p:nvPr/>
        </p:nvSpPr>
        <p:spPr>
          <a:xfrm>
            <a:off x="3384171" y="2782358"/>
            <a:ext cx="253256" cy="97508"/>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テキスト ボックス 50">
            <a:extLst>
              <a:ext uri="{FF2B5EF4-FFF2-40B4-BE49-F238E27FC236}">
                <a16:creationId xmlns:a16="http://schemas.microsoft.com/office/drawing/2014/main" id="{31DB1A5A-F463-DA5C-E0ED-734ED51BA7B6}"/>
              </a:ext>
            </a:extLst>
          </p:cNvPr>
          <p:cNvSpPr txBox="1"/>
          <p:nvPr/>
        </p:nvSpPr>
        <p:spPr>
          <a:xfrm>
            <a:off x="190699" y="2577995"/>
            <a:ext cx="50405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i="0" u="none" strike="noStrike" kern="1200" cap="none" spc="0" normalizeH="0" baseline="0" noProof="0" dirty="0">
                <a:ln>
                  <a:noFill/>
                </a:ln>
                <a:solidFill>
                  <a:srgbClr val="FF0000"/>
                </a:solidFill>
                <a:effectLst/>
                <a:uLnTx/>
                <a:uFillTx/>
                <a:latin typeface="メイリオ" pitchFamily="50" charset="-128"/>
                <a:ea typeface="メイリオ" pitchFamily="50" charset="-128"/>
                <a:cs typeface="メイリオ" pitchFamily="50" charset="-128"/>
              </a:rPr>
              <a:t>④</a:t>
            </a:r>
          </a:p>
        </p:txBody>
      </p:sp>
      <p:pic>
        <p:nvPicPr>
          <p:cNvPr id="52" name="図 51">
            <a:extLst>
              <a:ext uri="{FF2B5EF4-FFF2-40B4-BE49-F238E27FC236}">
                <a16:creationId xmlns:a16="http://schemas.microsoft.com/office/drawing/2014/main" id="{9D18E6D2-DE2E-A9B5-DF12-4F7068B6580B}"/>
              </a:ext>
            </a:extLst>
          </p:cNvPr>
          <p:cNvPicPr>
            <a:picLocks noChangeAspect="1"/>
          </p:cNvPicPr>
          <p:nvPr/>
        </p:nvPicPr>
        <p:blipFill>
          <a:blip r:embed="rId5"/>
          <a:srcRect r="6794"/>
          <a:stretch/>
        </p:blipFill>
        <p:spPr>
          <a:xfrm>
            <a:off x="4466573" y="3028706"/>
            <a:ext cx="2038980" cy="1159256"/>
          </a:xfrm>
          <a:prstGeom prst="rect">
            <a:avLst/>
          </a:prstGeom>
          <a:ln>
            <a:solidFill>
              <a:schemeClr val="bg1">
                <a:lumMod val="75000"/>
              </a:schemeClr>
            </a:solidFill>
          </a:ln>
        </p:spPr>
      </p:pic>
      <p:sp>
        <p:nvSpPr>
          <p:cNvPr id="53" name="正方形/長方形 52">
            <a:extLst>
              <a:ext uri="{FF2B5EF4-FFF2-40B4-BE49-F238E27FC236}">
                <a16:creationId xmlns:a16="http://schemas.microsoft.com/office/drawing/2014/main" id="{677DB3FA-D640-862B-58B0-90458D2993B9}"/>
              </a:ext>
            </a:extLst>
          </p:cNvPr>
          <p:cNvSpPr/>
          <p:nvPr/>
        </p:nvSpPr>
        <p:spPr>
          <a:xfrm>
            <a:off x="5353425" y="3415269"/>
            <a:ext cx="1135321" cy="759429"/>
          </a:xfrm>
          <a:prstGeom prst="rect">
            <a:avLst/>
          </a:prstGeom>
          <a:noFill/>
          <a:ln w="95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4" name="図 53">
            <a:extLst>
              <a:ext uri="{FF2B5EF4-FFF2-40B4-BE49-F238E27FC236}">
                <a16:creationId xmlns:a16="http://schemas.microsoft.com/office/drawing/2014/main" id="{98E6C4A3-7913-CF1F-DAE8-14E63A411A97}"/>
              </a:ext>
            </a:extLst>
          </p:cNvPr>
          <p:cNvPicPr>
            <a:picLocks noChangeAspect="1"/>
          </p:cNvPicPr>
          <p:nvPr/>
        </p:nvPicPr>
        <p:blipFill>
          <a:blip r:embed="rId6"/>
          <a:stretch>
            <a:fillRect/>
          </a:stretch>
        </p:blipFill>
        <p:spPr>
          <a:xfrm>
            <a:off x="5392299" y="3424496"/>
            <a:ext cx="1061952" cy="724187"/>
          </a:xfrm>
          <a:prstGeom prst="rect">
            <a:avLst/>
          </a:prstGeom>
        </p:spPr>
      </p:pic>
      <p:sp>
        <p:nvSpPr>
          <p:cNvPr id="55" name="テキスト ボックス 54">
            <a:extLst>
              <a:ext uri="{FF2B5EF4-FFF2-40B4-BE49-F238E27FC236}">
                <a16:creationId xmlns:a16="http://schemas.microsoft.com/office/drawing/2014/main" id="{7894F2FF-4386-C809-18C9-FAF2B23A0758}"/>
              </a:ext>
            </a:extLst>
          </p:cNvPr>
          <p:cNvSpPr txBox="1"/>
          <p:nvPr/>
        </p:nvSpPr>
        <p:spPr>
          <a:xfrm>
            <a:off x="4405943" y="3157737"/>
            <a:ext cx="50405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rgbClr val="FF0000"/>
                </a:solidFill>
                <a:latin typeface="メイリオ" pitchFamily="50" charset="-128"/>
                <a:ea typeface="メイリオ" pitchFamily="50" charset="-128"/>
                <a:cs typeface="メイリオ" pitchFamily="50" charset="-128"/>
              </a:rPr>
              <a:t>⑥</a:t>
            </a:r>
            <a:endParaRPr kumimoji="1" lang="ja-JP" altLang="en-US" sz="1200" i="0" u="none" strike="noStrike" kern="1200" cap="none" spc="0" normalizeH="0" baseline="0" noProof="0" dirty="0">
              <a:ln>
                <a:noFill/>
              </a:ln>
              <a:solidFill>
                <a:srgbClr val="FF0000"/>
              </a:solidFill>
              <a:effectLst/>
              <a:uLnTx/>
              <a:uFillTx/>
              <a:latin typeface="メイリオ" pitchFamily="50" charset="-128"/>
              <a:ea typeface="メイリオ" pitchFamily="50" charset="-128"/>
              <a:cs typeface="メイリオ" pitchFamily="50" charset="-128"/>
            </a:endParaRPr>
          </a:p>
        </p:txBody>
      </p:sp>
      <p:pic>
        <p:nvPicPr>
          <p:cNvPr id="5" name="図 4">
            <a:extLst>
              <a:ext uri="{FF2B5EF4-FFF2-40B4-BE49-F238E27FC236}">
                <a16:creationId xmlns:a16="http://schemas.microsoft.com/office/drawing/2014/main" id="{4B1B2B2D-09D7-9501-4E01-1A7CB6EAD53D}"/>
              </a:ext>
            </a:extLst>
          </p:cNvPr>
          <p:cNvPicPr>
            <a:picLocks noChangeAspect="1"/>
          </p:cNvPicPr>
          <p:nvPr/>
        </p:nvPicPr>
        <p:blipFill>
          <a:blip r:embed="rId7"/>
          <a:srcRect l="-3681" t="17717" r="-1"/>
          <a:stretch/>
        </p:blipFill>
        <p:spPr>
          <a:xfrm>
            <a:off x="6514560" y="3028706"/>
            <a:ext cx="258198" cy="1159256"/>
          </a:xfrm>
          <a:prstGeom prst="rect">
            <a:avLst/>
          </a:prstGeom>
          <a:ln>
            <a:solidFill>
              <a:schemeClr val="bg1">
                <a:lumMod val="75000"/>
              </a:schemeClr>
            </a:solidFill>
          </a:ln>
        </p:spPr>
      </p:pic>
      <p:sp>
        <p:nvSpPr>
          <p:cNvPr id="11" name="正方形/長方形 10">
            <a:extLst>
              <a:ext uri="{FF2B5EF4-FFF2-40B4-BE49-F238E27FC236}">
                <a16:creationId xmlns:a16="http://schemas.microsoft.com/office/drawing/2014/main" id="{A24D5BD9-6556-6957-7A07-3580D15C4949}"/>
              </a:ext>
            </a:extLst>
          </p:cNvPr>
          <p:cNvSpPr/>
          <p:nvPr/>
        </p:nvSpPr>
        <p:spPr>
          <a:xfrm>
            <a:off x="6499643" y="3267008"/>
            <a:ext cx="288032" cy="68909"/>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a:extLst>
              <a:ext uri="{FF2B5EF4-FFF2-40B4-BE49-F238E27FC236}">
                <a16:creationId xmlns:a16="http://schemas.microsoft.com/office/drawing/2014/main" id="{37485AD9-DFBD-B9BC-BB3B-6C9668940770}"/>
              </a:ext>
            </a:extLst>
          </p:cNvPr>
          <p:cNvPicPr>
            <a:picLocks noChangeAspect="1"/>
          </p:cNvPicPr>
          <p:nvPr/>
        </p:nvPicPr>
        <p:blipFill>
          <a:blip r:embed="rId8"/>
          <a:stretch>
            <a:fillRect/>
          </a:stretch>
        </p:blipFill>
        <p:spPr>
          <a:xfrm>
            <a:off x="5836291" y="3143874"/>
            <a:ext cx="641170" cy="122964"/>
          </a:xfrm>
          <a:prstGeom prst="rect">
            <a:avLst/>
          </a:prstGeom>
        </p:spPr>
      </p:pic>
      <p:sp>
        <p:nvSpPr>
          <p:cNvPr id="14" name="テキスト ボックス 13">
            <a:extLst>
              <a:ext uri="{FF2B5EF4-FFF2-40B4-BE49-F238E27FC236}">
                <a16:creationId xmlns:a16="http://schemas.microsoft.com/office/drawing/2014/main" id="{C245FC2A-89FD-8D36-017F-8663B7D72D75}"/>
              </a:ext>
            </a:extLst>
          </p:cNvPr>
          <p:cNvSpPr txBox="1"/>
          <p:nvPr/>
        </p:nvSpPr>
        <p:spPr>
          <a:xfrm>
            <a:off x="6209682" y="3211781"/>
            <a:ext cx="50405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rgbClr val="FF0000"/>
                </a:solidFill>
                <a:latin typeface="メイリオ" pitchFamily="50" charset="-128"/>
                <a:ea typeface="メイリオ" pitchFamily="50" charset="-128"/>
                <a:cs typeface="メイリオ" pitchFamily="50" charset="-128"/>
              </a:rPr>
              <a:t>⑦</a:t>
            </a:r>
            <a:endParaRPr kumimoji="1" lang="ja-JP" altLang="en-US" sz="1200" i="0" u="none" strike="noStrike" kern="1200" cap="none" spc="0" normalizeH="0" baseline="0" noProof="0" dirty="0">
              <a:ln>
                <a:noFill/>
              </a:ln>
              <a:solidFill>
                <a:srgbClr val="FF0000"/>
              </a:solidFill>
              <a:effectLst/>
              <a:uLnTx/>
              <a:uFillTx/>
              <a:latin typeface="メイリオ" pitchFamily="50" charset="-128"/>
              <a:ea typeface="メイリオ" pitchFamily="50" charset="-128"/>
              <a:cs typeface="メイリオ" pitchFamily="50" charset="-128"/>
            </a:endParaRPr>
          </a:p>
        </p:txBody>
      </p:sp>
      <p:sp>
        <p:nvSpPr>
          <p:cNvPr id="15" name="テキスト ボックス 14">
            <a:extLst>
              <a:ext uri="{FF2B5EF4-FFF2-40B4-BE49-F238E27FC236}">
                <a16:creationId xmlns:a16="http://schemas.microsoft.com/office/drawing/2014/main" id="{6ED4C08A-7174-8DC6-BC6E-2AE7E837A4B8}"/>
              </a:ext>
            </a:extLst>
          </p:cNvPr>
          <p:cNvSpPr txBox="1"/>
          <p:nvPr/>
        </p:nvSpPr>
        <p:spPr>
          <a:xfrm>
            <a:off x="3116588" y="2888887"/>
            <a:ext cx="50405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i="0" u="none" strike="noStrike" kern="1200" cap="none" spc="0" normalizeH="0" baseline="0" noProof="0" dirty="0">
                <a:ln>
                  <a:noFill/>
                </a:ln>
                <a:solidFill>
                  <a:srgbClr val="FF0000"/>
                </a:solidFill>
                <a:effectLst/>
                <a:uLnTx/>
                <a:uFillTx/>
                <a:latin typeface="メイリオ" pitchFamily="50" charset="-128"/>
                <a:ea typeface="メイリオ" pitchFamily="50" charset="-128"/>
                <a:cs typeface="メイリオ" pitchFamily="50" charset="-128"/>
              </a:rPr>
              <a:t>⑧</a:t>
            </a:r>
          </a:p>
        </p:txBody>
      </p:sp>
      <p:sp>
        <p:nvSpPr>
          <p:cNvPr id="20" name="正方形/長方形 19">
            <a:extLst>
              <a:ext uri="{FF2B5EF4-FFF2-40B4-BE49-F238E27FC236}">
                <a16:creationId xmlns:a16="http://schemas.microsoft.com/office/drawing/2014/main" id="{243AA968-AEC8-B312-95B5-46BEF6A6FDF2}"/>
              </a:ext>
            </a:extLst>
          </p:cNvPr>
          <p:cNvSpPr/>
          <p:nvPr/>
        </p:nvSpPr>
        <p:spPr>
          <a:xfrm>
            <a:off x="3396462" y="2944284"/>
            <a:ext cx="253256" cy="97508"/>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38C11891-6EA1-E3B4-2074-B817905502BC}"/>
              </a:ext>
            </a:extLst>
          </p:cNvPr>
          <p:cNvSpPr txBox="1"/>
          <p:nvPr/>
        </p:nvSpPr>
        <p:spPr>
          <a:xfrm>
            <a:off x="3116590" y="3100573"/>
            <a:ext cx="50405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i="0" u="none" strike="noStrike" kern="1200" cap="none" spc="0" normalizeH="0" baseline="0" noProof="0" dirty="0">
                <a:ln>
                  <a:noFill/>
                </a:ln>
                <a:solidFill>
                  <a:srgbClr val="FF0000"/>
                </a:solidFill>
                <a:effectLst/>
                <a:uLnTx/>
                <a:uFillTx/>
                <a:latin typeface="メイリオ" pitchFamily="50" charset="-128"/>
                <a:ea typeface="メイリオ" pitchFamily="50" charset="-128"/>
                <a:cs typeface="メイリオ" pitchFamily="50" charset="-128"/>
              </a:rPr>
              <a:t>⑨</a:t>
            </a:r>
          </a:p>
        </p:txBody>
      </p:sp>
      <p:sp>
        <p:nvSpPr>
          <p:cNvPr id="23" name="正方形/長方形 22">
            <a:extLst>
              <a:ext uri="{FF2B5EF4-FFF2-40B4-BE49-F238E27FC236}">
                <a16:creationId xmlns:a16="http://schemas.microsoft.com/office/drawing/2014/main" id="{9183AC28-202F-1E24-DA8E-0E2CCA3D78EC}"/>
              </a:ext>
            </a:extLst>
          </p:cNvPr>
          <p:cNvSpPr/>
          <p:nvPr/>
        </p:nvSpPr>
        <p:spPr>
          <a:xfrm>
            <a:off x="3396464" y="3155970"/>
            <a:ext cx="253256" cy="97508"/>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a:extLst>
              <a:ext uri="{FF2B5EF4-FFF2-40B4-BE49-F238E27FC236}">
                <a16:creationId xmlns:a16="http://schemas.microsoft.com/office/drawing/2014/main" id="{E5DFC32D-1A3C-A327-7EFC-966A11DB426E}"/>
              </a:ext>
            </a:extLst>
          </p:cNvPr>
          <p:cNvSpPr txBox="1"/>
          <p:nvPr/>
        </p:nvSpPr>
        <p:spPr>
          <a:xfrm>
            <a:off x="3476630" y="3214881"/>
            <a:ext cx="50405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rgbClr val="FF0000"/>
                </a:solidFill>
                <a:latin typeface="メイリオ" pitchFamily="50" charset="-128"/>
                <a:ea typeface="メイリオ" pitchFamily="50" charset="-128"/>
                <a:cs typeface="メイリオ" pitchFamily="50" charset="-128"/>
              </a:rPr>
              <a:t>⑩</a:t>
            </a:r>
            <a:endParaRPr kumimoji="1" lang="ja-JP" altLang="en-US" sz="1200" i="0" u="none" strike="noStrike" kern="1200" cap="none" spc="0" normalizeH="0" baseline="0" noProof="0" dirty="0">
              <a:ln>
                <a:noFill/>
              </a:ln>
              <a:solidFill>
                <a:srgbClr val="FF0000"/>
              </a:solidFill>
              <a:effectLst/>
              <a:uLnTx/>
              <a:uFillTx/>
              <a:latin typeface="メイリオ" pitchFamily="50" charset="-128"/>
              <a:ea typeface="メイリオ" pitchFamily="50" charset="-128"/>
              <a:cs typeface="メイリオ" pitchFamily="50" charset="-128"/>
            </a:endParaRPr>
          </a:p>
        </p:txBody>
      </p:sp>
      <p:sp>
        <p:nvSpPr>
          <p:cNvPr id="30" name="正方形/長方形 29">
            <a:extLst>
              <a:ext uri="{FF2B5EF4-FFF2-40B4-BE49-F238E27FC236}">
                <a16:creationId xmlns:a16="http://schemas.microsoft.com/office/drawing/2014/main" id="{651D42A5-BC4A-85A1-4DF1-A827429CA0A3}"/>
              </a:ext>
            </a:extLst>
          </p:cNvPr>
          <p:cNvSpPr/>
          <p:nvPr/>
        </p:nvSpPr>
        <p:spPr>
          <a:xfrm>
            <a:off x="3756503" y="3270278"/>
            <a:ext cx="350029" cy="107294"/>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36278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図 28">
            <a:extLst>
              <a:ext uri="{FF2B5EF4-FFF2-40B4-BE49-F238E27FC236}">
                <a16:creationId xmlns:a16="http://schemas.microsoft.com/office/drawing/2014/main" id="{B815F4CD-A8A5-9227-1B3D-3B859946FE6B}"/>
              </a:ext>
            </a:extLst>
          </p:cNvPr>
          <p:cNvPicPr>
            <a:picLocks noChangeAspect="1"/>
          </p:cNvPicPr>
          <p:nvPr/>
        </p:nvPicPr>
        <p:blipFill rotWithShape="1">
          <a:blip r:embed="rId2"/>
          <a:srcRect b="16019"/>
          <a:stretch/>
        </p:blipFill>
        <p:spPr>
          <a:xfrm>
            <a:off x="1412776" y="5940152"/>
            <a:ext cx="3594696" cy="1952564"/>
          </a:xfrm>
          <a:prstGeom prst="rect">
            <a:avLst/>
          </a:prstGeom>
          <a:ln>
            <a:solidFill>
              <a:schemeClr val="bg1">
                <a:lumMod val="75000"/>
              </a:schemeClr>
            </a:solidFill>
          </a:ln>
        </p:spPr>
      </p:pic>
      <p:pic>
        <p:nvPicPr>
          <p:cNvPr id="27" name="図 26">
            <a:extLst>
              <a:ext uri="{FF2B5EF4-FFF2-40B4-BE49-F238E27FC236}">
                <a16:creationId xmlns:a16="http://schemas.microsoft.com/office/drawing/2014/main" id="{2ACC0019-C61F-52AD-9D1A-F7D0B311E17F}"/>
              </a:ext>
            </a:extLst>
          </p:cNvPr>
          <p:cNvPicPr>
            <a:picLocks noChangeAspect="1"/>
          </p:cNvPicPr>
          <p:nvPr/>
        </p:nvPicPr>
        <p:blipFill>
          <a:blip r:embed="rId3"/>
          <a:stretch>
            <a:fillRect/>
          </a:stretch>
        </p:blipFill>
        <p:spPr>
          <a:xfrm>
            <a:off x="3545024" y="1263462"/>
            <a:ext cx="3068638" cy="1973940"/>
          </a:xfrm>
          <a:prstGeom prst="rect">
            <a:avLst/>
          </a:prstGeom>
          <a:ln>
            <a:solidFill>
              <a:schemeClr val="bg1">
                <a:lumMod val="65000"/>
              </a:schemeClr>
            </a:solidFill>
          </a:ln>
        </p:spPr>
      </p:pic>
      <p:pic>
        <p:nvPicPr>
          <p:cNvPr id="18" name="図 17">
            <a:extLst>
              <a:ext uri="{FF2B5EF4-FFF2-40B4-BE49-F238E27FC236}">
                <a16:creationId xmlns:a16="http://schemas.microsoft.com/office/drawing/2014/main" id="{6C072715-56B2-1E95-B26A-7E75C8B354BB}"/>
              </a:ext>
            </a:extLst>
          </p:cNvPr>
          <p:cNvPicPr>
            <a:picLocks noChangeAspect="1"/>
          </p:cNvPicPr>
          <p:nvPr/>
        </p:nvPicPr>
        <p:blipFill rotWithShape="1">
          <a:blip r:embed="rId4"/>
          <a:srcRect t="524" b="1"/>
          <a:stretch/>
        </p:blipFill>
        <p:spPr>
          <a:xfrm>
            <a:off x="258400" y="1245424"/>
            <a:ext cx="3113584" cy="1992360"/>
          </a:xfrm>
          <a:prstGeom prst="rect">
            <a:avLst/>
          </a:prstGeom>
          <a:ln>
            <a:solidFill>
              <a:schemeClr val="bg1">
                <a:lumMod val="75000"/>
              </a:schemeClr>
            </a:solidFill>
          </a:ln>
        </p:spPr>
      </p:pic>
      <p:sp>
        <p:nvSpPr>
          <p:cNvPr id="2" name="スライド番号プレースホルダ 1"/>
          <p:cNvSpPr>
            <a:spLocks noGrp="1"/>
          </p:cNvSpPr>
          <p:nvPr>
            <p:ph type="sldNum" sz="quarter" idx="12"/>
          </p:nvPr>
        </p:nvSpPr>
        <p:spPr/>
        <p:txBody>
          <a:bodyPr/>
          <a:lstStyle/>
          <a:p>
            <a:fld id="{6B65D81E-1C54-4341-B02B-FCAEC532A474}" type="slidenum">
              <a:rPr kumimoji="1" lang="ja-JP" altLang="en-US" smtClean="0"/>
              <a:pPr/>
              <a:t>8</a:t>
            </a:fld>
            <a:endParaRPr kumimoji="1" lang="ja-JP" altLang="en-US" dirty="0"/>
          </a:p>
        </p:txBody>
      </p:sp>
      <p:sp>
        <p:nvSpPr>
          <p:cNvPr id="3" name="正方形/長方形 2"/>
          <p:cNvSpPr/>
          <p:nvPr/>
        </p:nvSpPr>
        <p:spPr>
          <a:xfrm>
            <a:off x="116632" y="611560"/>
            <a:ext cx="6624736" cy="3600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a:latin typeface="メイリオ" pitchFamily="50" charset="-128"/>
                <a:ea typeface="メイリオ" pitchFamily="50" charset="-128"/>
                <a:cs typeface="メイリオ" pitchFamily="50" charset="-128"/>
              </a:rPr>
              <a:t>伝票照会　→　</a:t>
            </a:r>
            <a:r>
              <a:rPr lang="ja-JP" altLang="en-US" sz="1600" b="1" dirty="0">
                <a:solidFill>
                  <a:schemeClr val="bg1"/>
                </a:solidFill>
                <a:latin typeface="メイリオ" pitchFamily="50" charset="-128"/>
                <a:ea typeface="メイリオ" pitchFamily="50" charset="-128"/>
                <a:cs typeface="メイリオ" pitchFamily="50" charset="-128"/>
              </a:rPr>
              <a:t>仕訳伝票照会</a:t>
            </a:r>
            <a:endParaRPr kumimoji="1" lang="ja-JP" altLang="en-US" sz="1600" b="1" dirty="0">
              <a:solidFill>
                <a:schemeClr val="bg1"/>
              </a:solidFill>
              <a:latin typeface="メイリオ" pitchFamily="50" charset="-128"/>
              <a:ea typeface="メイリオ" pitchFamily="50" charset="-128"/>
              <a:cs typeface="メイリオ" pitchFamily="50" charset="-128"/>
            </a:endParaRPr>
          </a:p>
        </p:txBody>
      </p:sp>
      <p:sp>
        <p:nvSpPr>
          <p:cNvPr id="6" name="角丸四角形 5"/>
          <p:cNvSpPr/>
          <p:nvPr/>
        </p:nvSpPr>
        <p:spPr>
          <a:xfrm>
            <a:off x="222610" y="3315988"/>
            <a:ext cx="1872208" cy="36004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atin typeface="メイリオ" pitchFamily="50" charset="-128"/>
                <a:ea typeface="メイリオ" pitchFamily="50" charset="-128"/>
                <a:cs typeface="メイリオ" pitchFamily="50" charset="-128"/>
              </a:rPr>
              <a:t>説明シナリオ</a:t>
            </a:r>
          </a:p>
        </p:txBody>
      </p:sp>
      <p:sp>
        <p:nvSpPr>
          <p:cNvPr id="22" name="テキスト ボックス 21"/>
          <p:cNvSpPr txBox="1"/>
          <p:nvPr/>
        </p:nvSpPr>
        <p:spPr>
          <a:xfrm>
            <a:off x="116632" y="3707904"/>
            <a:ext cx="6840760" cy="2215991"/>
          </a:xfrm>
          <a:prstGeom prst="rect">
            <a:avLst/>
          </a:prstGeom>
          <a:noFill/>
        </p:spPr>
        <p:txBody>
          <a:bodyPr wrap="square" rtlCol="0">
            <a:spAutoFit/>
          </a:bodyPr>
          <a:lstStyle/>
          <a:p>
            <a:r>
              <a:rPr lang="en-US" altLang="ja-JP" sz="1200" dirty="0">
                <a:latin typeface="メイリオ" pitchFamily="50" charset="-128"/>
                <a:ea typeface="メイリオ" pitchFamily="50" charset="-128"/>
                <a:cs typeface="メイリオ" pitchFamily="50" charset="-128"/>
              </a:rPr>
              <a:t>1.</a:t>
            </a:r>
            <a:r>
              <a:rPr lang="ja-JP" altLang="en-US" sz="1200" dirty="0">
                <a:latin typeface="メイリオ" pitchFamily="50" charset="-128"/>
                <a:ea typeface="メイリオ" pitchFamily="50" charset="-128"/>
                <a:cs typeface="メイリオ" pitchFamily="50" charset="-128"/>
              </a:rPr>
              <a:t>仕訳伝票の照会機能では、全ての伝票項目をキーとした検索ができます。例えば、伝票日付や</a:t>
            </a:r>
            <a:endParaRPr lang="en-US" altLang="ja-JP" sz="1200" dirty="0">
              <a:latin typeface="メイリオ" pitchFamily="50" charset="-128"/>
              <a:ea typeface="メイリオ" pitchFamily="50" charset="-128"/>
              <a:cs typeface="メイリオ" pitchFamily="50" charset="-128"/>
            </a:endParaRPr>
          </a:p>
          <a:p>
            <a:r>
              <a:rPr lang="ja-JP" altLang="en-US" sz="1200" dirty="0">
                <a:latin typeface="メイリオ" pitchFamily="50" charset="-128"/>
                <a:ea typeface="メイリオ" pitchFamily="50" charset="-128"/>
                <a:cs typeface="メイリオ" pitchFamily="50" charset="-128"/>
              </a:rPr>
              <a:t>　摘要欄の文字検索、科目指定、金額指定などの、</a:t>
            </a:r>
            <a:r>
              <a:rPr lang="en-US" altLang="ja-JP" sz="1200" dirty="0">
                <a:latin typeface="メイリオ" pitchFamily="50" charset="-128"/>
                <a:ea typeface="メイリオ" pitchFamily="50" charset="-128"/>
                <a:cs typeface="メイリオ" pitchFamily="50" charset="-128"/>
              </a:rPr>
              <a:t>NX</a:t>
            </a:r>
            <a:r>
              <a:rPr lang="ja-JP" altLang="en-US" sz="1200" dirty="0">
                <a:latin typeface="メイリオ" pitchFamily="50" charset="-128"/>
                <a:ea typeface="メイリオ" pitchFamily="50" charset="-128"/>
                <a:cs typeface="メイリオ" pitchFamily="50" charset="-128"/>
              </a:rPr>
              <a:t>の中でも最も検索項目が多い画面です</a:t>
            </a:r>
            <a:endParaRPr lang="en-US" altLang="ja-JP" sz="1200" dirty="0">
              <a:latin typeface="メイリオ" pitchFamily="50" charset="-128"/>
              <a:ea typeface="メイリオ" pitchFamily="50" charset="-128"/>
              <a:cs typeface="メイリオ" pitchFamily="50" charset="-128"/>
            </a:endParaRPr>
          </a:p>
          <a:p>
            <a:endParaRPr lang="en-US" altLang="ja-JP" sz="1200" dirty="0">
              <a:latin typeface="メイリオ" pitchFamily="50" charset="-128"/>
              <a:ea typeface="メイリオ" pitchFamily="50" charset="-128"/>
              <a:cs typeface="メイリオ" pitchFamily="50" charset="-128"/>
            </a:endParaRPr>
          </a:p>
          <a:p>
            <a:r>
              <a:rPr lang="en-US" altLang="ja-JP" sz="1200" dirty="0">
                <a:latin typeface="メイリオ" pitchFamily="50" charset="-128"/>
                <a:ea typeface="メイリオ" pitchFamily="50" charset="-128"/>
                <a:cs typeface="メイリオ" pitchFamily="50" charset="-128"/>
              </a:rPr>
              <a:t>2.</a:t>
            </a:r>
            <a:r>
              <a:rPr lang="ja-JP" altLang="en-US" sz="1200" dirty="0">
                <a:latin typeface="メイリオ" pitchFamily="50" charset="-128"/>
                <a:ea typeface="メイリオ" pitchFamily="50" charset="-128"/>
                <a:cs typeface="メイリオ" pitchFamily="50" charset="-128"/>
              </a:rPr>
              <a:t>例えば、</a:t>
            </a:r>
            <a:r>
              <a:rPr lang="en-US" altLang="ja-JP" sz="1200" dirty="0">
                <a:latin typeface="メイリオ" pitchFamily="50" charset="-128"/>
                <a:ea typeface="メイリオ" pitchFamily="50" charset="-128"/>
                <a:cs typeface="メイリオ" pitchFamily="50" charset="-128"/>
              </a:rPr>
              <a:t>2025</a:t>
            </a:r>
            <a:r>
              <a:rPr lang="ja-JP" altLang="en-US" sz="1200" dirty="0">
                <a:latin typeface="メイリオ" pitchFamily="50" charset="-128"/>
                <a:ea typeface="メイリオ" pitchFamily="50" charset="-128"/>
                <a:cs typeface="メイリオ" pitchFamily="50" charset="-128"/>
              </a:rPr>
              <a:t>年</a:t>
            </a:r>
            <a:r>
              <a:rPr lang="en-US" altLang="ja-JP" sz="1200" dirty="0">
                <a:latin typeface="メイリオ" pitchFamily="50" charset="-128"/>
                <a:ea typeface="メイリオ" pitchFamily="50" charset="-128"/>
                <a:cs typeface="メイリオ" pitchFamily="50" charset="-128"/>
              </a:rPr>
              <a:t>4</a:t>
            </a:r>
            <a:r>
              <a:rPr lang="ja-JP" altLang="en-US" sz="1200" dirty="0">
                <a:latin typeface="メイリオ" pitchFamily="50" charset="-128"/>
                <a:ea typeface="メイリオ" pitchFamily="50" charset="-128"/>
                <a:cs typeface="メイリオ" pitchFamily="50" charset="-128"/>
              </a:rPr>
              <a:t>月</a:t>
            </a:r>
            <a:r>
              <a:rPr lang="en-US" altLang="ja-JP" sz="1200" dirty="0">
                <a:latin typeface="メイリオ" pitchFamily="50" charset="-128"/>
                <a:ea typeface="メイリオ" pitchFamily="50" charset="-128"/>
                <a:cs typeface="メイリオ" pitchFamily="50" charset="-128"/>
              </a:rPr>
              <a:t>1</a:t>
            </a:r>
            <a:r>
              <a:rPr lang="ja-JP" altLang="en-US" sz="1200" dirty="0">
                <a:latin typeface="メイリオ" pitchFamily="50" charset="-128"/>
                <a:ea typeface="メイリオ" pitchFamily="50" charset="-128"/>
                <a:cs typeface="メイリオ" pitchFamily="50" charset="-128"/>
              </a:rPr>
              <a:t>日～</a:t>
            </a:r>
            <a:r>
              <a:rPr lang="en-US" altLang="ja-JP" sz="1200" dirty="0">
                <a:latin typeface="メイリオ" pitchFamily="50" charset="-128"/>
                <a:ea typeface="メイリオ" pitchFamily="50" charset="-128"/>
                <a:cs typeface="メイリオ" pitchFamily="50" charset="-128"/>
              </a:rPr>
              <a:t>2025</a:t>
            </a:r>
            <a:r>
              <a:rPr lang="ja-JP" altLang="en-US" sz="1200" dirty="0">
                <a:latin typeface="メイリオ" pitchFamily="50" charset="-128"/>
                <a:ea typeface="メイリオ" pitchFamily="50" charset="-128"/>
                <a:cs typeface="メイリオ" pitchFamily="50" charset="-128"/>
              </a:rPr>
              <a:t>年</a:t>
            </a:r>
            <a:r>
              <a:rPr lang="en-US" altLang="ja-JP" sz="1200" dirty="0">
                <a:latin typeface="メイリオ" pitchFamily="50" charset="-128"/>
                <a:ea typeface="メイリオ" pitchFamily="50" charset="-128"/>
                <a:cs typeface="メイリオ" pitchFamily="50" charset="-128"/>
              </a:rPr>
              <a:t>4</a:t>
            </a:r>
            <a:r>
              <a:rPr lang="ja-JP" altLang="en-US" sz="1200" dirty="0">
                <a:latin typeface="メイリオ" pitchFamily="50" charset="-128"/>
                <a:ea typeface="メイリオ" pitchFamily="50" charset="-128"/>
                <a:cs typeface="メイリオ" pitchFamily="50" charset="-128"/>
              </a:rPr>
              <a:t>月</a:t>
            </a:r>
            <a:r>
              <a:rPr lang="en-US" altLang="ja-JP" sz="1200" dirty="0">
                <a:latin typeface="メイリオ" pitchFamily="50" charset="-128"/>
                <a:ea typeface="メイリオ" pitchFamily="50" charset="-128"/>
                <a:cs typeface="メイリオ" pitchFamily="50" charset="-128"/>
              </a:rPr>
              <a:t>15</a:t>
            </a:r>
            <a:r>
              <a:rPr lang="ja-JP" altLang="en-US" sz="1200" dirty="0">
                <a:latin typeface="メイリオ" pitchFamily="50" charset="-128"/>
                <a:ea typeface="メイリオ" pitchFamily="50" charset="-128"/>
                <a:cs typeface="メイリオ" pitchFamily="50" charset="-128"/>
              </a:rPr>
              <a:t>日の伝票を検索してみます</a:t>
            </a:r>
            <a:endParaRPr lang="en-US" altLang="ja-JP" sz="1200" dirty="0">
              <a:latin typeface="メイリオ" pitchFamily="50" charset="-128"/>
              <a:ea typeface="メイリオ" pitchFamily="50" charset="-128"/>
              <a:cs typeface="メイリオ" pitchFamily="50" charset="-128"/>
            </a:endParaRPr>
          </a:p>
          <a:p>
            <a:r>
              <a:rPr lang="ja-JP" altLang="en-US" sz="1200" dirty="0">
                <a:latin typeface="メイリオ" pitchFamily="50" charset="-128"/>
                <a:ea typeface="メイリオ" pitchFamily="50" charset="-128"/>
                <a:cs typeface="メイリオ" pitchFamily="50" charset="-128"/>
              </a:rPr>
              <a:t>　 　</a:t>
            </a:r>
            <a:r>
              <a:rPr lang="ja-JP" altLang="en-US" sz="1000" dirty="0">
                <a:solidFill>
                  <a:srgbClr val="00B0F0"/>
                </a:solidFill>
                <a:latin typeface="メイリオ" pitchFamily="50" charset="-128"/>
                <a:ea typeface="メイリオ" pitchFamily="50" charset="-128"/>
                <a:cs typeface="メイリオ" pitchFamily="50" charset="-128"/>
              </a:rPr>
              <a:t>★操作･･･</a:t>
            </a:r>
            <a:r>
              <a:rPr lang="ja-JP" altLang="en-US" sz="1000" dirty="0">
                <a:solidFill>
                  <a:srgbClr val="FF0000"/>
                </a:solidFill>
                <a:latin typeface="メイリオ" pitchFamily="50" charset="-128"/>
                <a:ea typeface="メイリオ" pitchFamily="50" charset="-128"/>
                <a:cs typeface="メイリオ" pitchFamily="50" charset="-128"/>
              </a:rPr>
              <a:t>①</a:t>
            </a:r>
            <a:r>
              <a:rPr lang="ja-JP" altLang="en-US" sz="1000" dirty="0">
                <a:solidFill>
                  <a:srgbClr val="00B0F0"/>
                </a:solidFill>
                <a:latin typeface="メイリオ" pitchFamily="50" charset="-128"/>
                <a:ea typeface="メイリオ" pitchFamily="50" charset="-128"/>
                <a:cs typeface="メイリオ" pitchFamily="50" charset="-128"/>
              </a:rPr>
              <a:t>伝票日付に</a:t>
            </a:r>
            <a:r>
              <a:rPr lang="en-US" altLang="ja-JP" sz="1000" dirty="0">
                <a:solidFill>
                  <a:srgbClr val="00B0F0"/>
                </a:solidFill>
                <a:latin typeface="メイリオ" pitchFamily="50" charset="-128"/>
                <a:ea typeface="メイリオ" pitchFamily="50" charset="-128"/>
                <a:cs typeface="メイリオ" pitchFamily="50" charset="-128"/>
              </a:rPr>
              <a:t>20250401</a:t>
            </a:r>
            <a:r>
              <a:rPr lang="ja-JP" altLang="en-US" sz="1000" dirty="0">
                <a:solidFill>
                  <a:srgbClr val="00B0F0"/>
                </a:solidFill>
                <a:latin typeface="メイリオ" pitchFamily="50" charset="-128"/>
                <a:ea typeface="メイリオ" pitchFamily="50" charset="-128"/>
                <a:cs typeface="メイリオ" pitchFamily="50" charset="-128"/>
              </a:rPr>
              <a:t>～</a:t>
            </a:r>
            <a:r>
              <a:rPr lang="en-US" altLang="ja-JP" sz="1000" dirty="0">
                <a:solidFill>
                  <a:srgbClr val="00B0F0"/>
                </a:solidFill>
                <a:latin typeface="メイリオ" pitchFamily="50" charset="-128"/>
                <a:ea typeface="メイリオ" pitchFamily="50" charset="-128"/>
                <a:cs typeface="メイリオ" pitchFamily="50" charset="-128"/>
              </a:rPr>
              <a:t>20250415</a:t>
            </a:r>
            <a:r>
              <a:rPr lang="ja-JP" altLang="en-US" sz="1000" dirty="0">
                <a:solidFill>
                  <a:srgbClr val="00B0F0"/>
                </a:solidFill>
                <a:latin typeface="メイリオ" pitchFamily="50" charset="-128"/>
                <a:ea typeface="メイリオ" pitchFamily="50" charset="-128"/>
                <a:cs typeface="メイリオ" pitchFamily="50" charset="-128"/>
              </a:rPr>
              <a:t>を入力し、</a:t>
            </a:r>
            <a:r>
              <a:rPr lang="ja-JP" altLang="en-US" sz="1000" dirty="0">
                <a:solidFill>
                  <a:srgbClr val="FF0000"/>
                </a:solidFill>
                <a:latin typeface="メイリオ" pitchFamily="50" charset="-128"/>
                <a:ea typeface="メイリオ" pitchFamily="50" charset="-128"/>
                <a:cs typeface="メイリオ" pitchFamily="50" charset="-128"/>
              </a:rPr>
              <a:t>②</a:t>
            </a:r>
            <a:r>
              <a:rPr lang="ja-JP" altLang="en-US" sz="1000" dirty="0">
                <a:solidFill>
                  <a:srgbClr val="00B0F0"/>
                </a:solidFill>
                <a:latin typeface="メイリオ" pitchFamily="50" charset="-128"/>
                <a:ea typeface="メイリオ" pitchFamily="50" charset="-128"/>
                <a:cs typeface="メイリオ" pitchFamily="50" charset="-128"/>
              </a:rPr>
              <a:t>検索ボタンを押下</a:t>
            </a:r>
            <a:endParaRPr lang="en-US" altLang="ja-JP" sz="1000" dirty="0">
              <a:solidFill>
                <a:srgbClr val="00B0F0"/>
              </a:solidFill>
              <a:latin typeface="メイリオ" pitchFamily="50" charset="-128"/>
              <a:ea typeface="メイリオ" pitchFamily="50" charset="-128"/>
              <a:cs typeface="メイリオ" pitchFamily="50" charset="-128"/>
            </a:endParaRPr>
          </a:p>
          <a:p>
            <a:r>
              <a:rPr lang="en-US" altLang="ja-JP" sz="1200" dirty="0">
                <a:latin typeface="メイリオ" pitchFamily="50" charset="-128"/>
                <a:ea typeface="メイリオ" pitchFamily="50" charset="-128"/>
                <a:cs typeface="メイリオ" pitchFamily="50" charset="-128"/>
              </a:rPr>
              <a:t>3.</a:t>
            </a:r>
            <a:r>
              <a:rPr lang="ja-JP" altLang="en-US" sz="1200" dirty="0">
                <a:latin typeface="メイリオ" pitchFamily="50" charset="-128"/>
                <a:ea typeface="メイリオ" pitchFamily="50" charset="-128"/>
                <a:cs typeface="メイリオ" pitchFamily="50" charset="-128"/>
              </a:rPr>
              <a:t>ご覧の通り、瞬時に該当伝票が一覧表示されます。確認不要な項目があれば表外にドラッグ</a:t>
            </a:r>
            <a:endParaRPr lang="en-US" altLang="ja-JP" sz="1200" dirty="0">
              <a:latin typeface="メイリオ" pitchFamily="50" charset="-128"/>
              <a:ea typeface="メイリオ" pitchFamily="50" charset="-128"/>
              <a:cs typeface="メイリオ" pitchFamily="50" charset="-128"/>
            </a:endParaRPr>
          </a:p>
          <a:p>
            <a:r>
              <a:rPr lang="ja-JP" altLang="en-US" sz="1200" dirty="0">
                <a:latin typeface="メイリオ" pitchFamily="50" charset="-128"/>
                <a:ea typeface="メイリオ" pitchFamily="50" charset="-128"/>
                <a:cs typeface="メイリオ" pitchFamily="50" charset="-128"/>
              </a:rPr>
              <a:t>　することで非表示にすることができ、この状態を保存する事もできます</a:t>
            </a:r>
            <a:endParaRPr lang="en-US" altLang="ja-JP" sz="1200" dirty="0">
              <a:latin typeface="メイリオ" pitchFamily="50" charset="-128"/>
              <a:ea typeface="メイリオ" pitchFamily="50" charset="-128"/>
              <a:cs typeface="メイリオ" pitchFamily="50" charset="-128"/>
            </a:endParaRPr>
          </a:p>
          <a:p>
            <a:r>
              <a:rPr lang="ja-JP" altLang="en-US" dirty="0">
                <a:latin typeface="メイリオ" pitchFamily="50" charset="-128"/>
                <a:ea typeface="メイリオ" pitchFamily="50" charset="-128"/>
                <a:cs typeface="メイリオ" pitchFamily="50" charset="-128"/>
              </a:rPr>
              <a:t>　  </a:t>
            </a:r>
            <a:r>
              <a:rPr lang="ja-JP" altLang="en-US" sz="1000" dirty="0">
                <a:solidFill>
                  <a:srgbClr val="00B0F0"/>
                </a:solidFill>
                <a:latin typeface="メイリオ" pitchFamily="50" charset="-128"/>
                <a:ea typeface="メイリオ" pitchFamily="50" charset="-128"/>
                <a:cs typeface="メイリオ" pitchFamily="50" charset="-128"/>
              </a:rPr>
              <a:t>★操作･･･表示されている</a:t>
            </a:r>
            <a:r>
              <a:rPr lang="ja-JP" altLang="en-US" sz="1000" dirty="0">
                <a:solidFill>
                  <a:srgbClr val="FF0000"/>
                </a:solidFill>
                <a:latin typeface="メイリオ" pitchFamily="50" charset="-128"/>
                <a:ea typeface="メイリオ" pitchFamily="50" charset="-128"/>
                <a:cs typeface="メイリオ" pitchFamily="50" charset="-128"/>
              </a:rPr>
              <a:t>③</a:t>
            </a:r>
            <a:r>
              <a:rPr lang="ja-JP" altLang="en-US" sz="1000" dirty="0">
                <a:solidFill>
                  <a:srgbClr val="00B0F0"/>
                </a:solidFill>
                <a:latin typeface="メイリオ" pitchFamily="50" charset="-128"/>
                <a:ea typeface="メイリオ" pitchFamily="50" charset="-128"/>
                <a:cs typeface="メイリオ" pitchFamily="50" charset="-128"/>
              </a:rPr>
              <a:t>伝票グループなどお好きな項目を掴んで表外にドラッグする</a:t>
            </a:r>
            <a:endParaRPr lang="en-US" altLang="ja-JP" sz="1000" dirty="0">
              <a:solidFill>
                <a:srgbClr val="00B0F0"/>
              </a:solidFill>
              <a:latin typeface="メイリオ" pitchFamily="50" charset="-128"/>
              <a:ea typeface="メイリオ" pitchFamily="50" charset="-128"/>
              <a:cs typeface="メイリオ" pitchFamily="50" charset="-128"/>
            </a:endParaRPr>
          </a:p>
          <a:p>
            <a:r>
              <a:rPr lang="en-US" altLang="ja-JP" sz="1200" dirty="0">
                <a:latin typeface="メイリオ" pitchFamily="50" charset="-128"/>
                <a:ea typeface="メイリオ" pitchFamily="50" charset="-128"/>
                <a:cs typeface="メイリオ" pitchFamily="50" charset="-128"/>
              </a:rPr>
              <a:t>4.</a:t>
            </a:r>
            <a:r>
              <a:rPr lang="ja-JP" altLang="en-US" sz="1200" dirty="0">
                <a:latin typeface="メイリオ" pitchFamily="50" charset="-128"/>
                <a:ea typeface="メイリオ" pitchFamily="50" charset="-128"/>
                <a:cs typeface="メイリオ" pitchFamily="50" charset="-128"/>
              </a:rPr>
              <a:t>その他、特定条件の伝票をチェックしたい場合、伝票のグループ化という機能があります。</a:t>
            </a:r>
            <a:endParaRPr lang="en-US" altLang="ja-JP" sz="1000" dirty="0">
              <a:solidFill>
                <a:srgbClr val="00B0F0"/>
              </a:solidFill>
              <a:latin typeface="メイリオ" pitchFamily="50" charset="-128"/>
              <a:ea typeface="メイリオ" pitchFamily="50" charset="-128"/>
              <a:cs typeface="メイリオ" pitchFamily="50" charset="-128"/>
            </a:endParaRPr>
          </a:p>
          <a:p>
            <a:r>
              <a:rPr lang="ja-JP" altLang="en-US" sz="1200" dirty="0">
                <a:latin typeface="メイリオ" pitchFamily="50" charset="-128"/>
                <a:ea typeface="メイリオ" pitchFamily="50" charset="-128"/>
                <a:cs typeface="メイリオ" pitchFamily="50" charset="-128"/>
              </a:rPr>
              <a:t>　例えば、消費税の税区分ごと、科目ごとにグループ化してみます</a:t>
            </a:r>
            <a:endParaRPr lang="en-US" altLang="ja-JP" sz="1200" dirty="0">
              <a:latin typeface="メイリオ" pitchFamily="50" charset="-128"/>
              <a:ea typeface="メイリオ" pitchFamily="50" charset="-128"/>
              <a:cs typeface="メイリオ" pitchFamily="50" charset="-128"/>
            </a:endParaRPr>
          </a:p>
          <a:p>
            <a:r>
              <a:rPr lang="ja-JP" altLang="en-US" sz="1200" dirty="0">
                <a:latin typeface="メイリオ" pitchFamily="50" charset="-128"/>
                <a:ea typeface="メイリオ" pitchFamily="50" charset="-128"/>
                <a:cs typeface="メイリオ" pitchFamily="50" charset="-128"/>
              </a:rPr>
              <a:t>　</a:t>
            </a:r>
            <a:r>
              <a:rPr lang="ja-JP" altLang="en-US" sz="1000" dirty="0">
                <a:latin typeface="メイリオ" pitchFamily="50" charset="-128"/>
                <a:ea typeface="メイリオ" pitchFamily="50" charset="-128"/>
                <a:cs typeface="メイリオ" pitchFamily="50" charset="-128"/>
              </a:rPr>
              <a:t>　  </a:t>
            </a:r>
            <a:r>
              <a:rPr lang="ja-JP" altLang="en-US" sz="1000" dirty="0">
                <a:solidFill>
                  <a:srgbClr val="00B0F0"/>
                </a:solidFill>
                <a:latin typeface="メイリオ" pitchFamily="50" charset="-128"/>
                <a:ea typeface="メイリオ" pitchFamily="50" charset="-128"/>
                <a:cs typeface="メイリオ" pitchFamily="50" charset="-128"/>
              </a:rPr>
              <a:t>★操作･･･</a:t>
            </a:r>
            <a:r>
              <a:rPr lang="ja-JP" altLang="en-US" sz="1000" dirty="0">
                <a:solidFill>
                  <a:srgbClr val="FF0000"/>
                </a:solidFill>
                <a:latin typeface="メイリオ" pitchFamily="50" charset="-128"/>
                <a:ea typeface="メイリオ" pitchFamily="50" charset="-128"/>
                <a:cs typeface="メイリオ" pitchFamily="50" charset="-128"/>
              </a:rPr>
              <a:t>④</a:t>
            </a:r>
            <a:r>
              <a:rPr lang="ja-JP" altLang="en-US" sz="1000" dirty="0">
                <a:solidFill>
                  <a:srgbClr val="00B0F0"/>
                </a:solidFill>
                <a:latin typeface="メイリオ" pitchFamily="50" charset="-128"/>
                <a:ea typeface="メイリオ" pitchFamily="50" charset="-128"/>
                <a:cs typeface="メイリオ" pitchFamily="50" charset="-128"/>
              </a:rPr>
              <a:t>エリア毎のグループ欄に、税処理名称、勘定科目名称をドラッグする</a:t>
            </a:r>
            <a:endParaRPr lang="en-US" altLang="ja-JP" sz="1000" dirty="0">
              <a:solidFill>
                <a:srgbClr val="00B0F0"/>
              </a:solidFill>
              <a:latin typeface="メイリオ" pitchFamily="50" charset="-128"/>
              <a:ea typeface="メイリオ" pitchFamily="50" charset="-128"/>
              <a:cs typeface="メイリオ" pitchFamily="50" charset="-128"/>
            </a:endParaRPr>
          </a:p>
        </p:txBody>
      </p:sp>
      <p:sp>
        <p:nvSpPr>
          <p:cNvPr id="7" name="テキスト ボックス 6"/>
          <p:cNvSpPr txBox="1"/>
          <p:nvPr/>
        </p:nvSpPr>
        <p:spPr>
          <a:xfrm>
            <a:off x="196260" y="979894"/>
            <a:ext cx="2407545" cy="276999"/>
          </a:xfrm>
          <a:prstGeom prst="rect">
            <a:avLst/>
          </a:prstGeom>
          <a:noFill/>
        </p:spPr>
        <p:txBody>
          <a:bodyPr wrap="square" rtlCol="0">
            <a:spAutoFit/>
          </a:bodyPr>
          <a:lstStyle/>
          <a:p>
            <a:r>
              <a:rPr lang="ja-JP" altLang="en-US" sz="1200" dirty="0">
                <a:latin typeface="メイリオ" panose="020B0604030504040204" pitchFamily="50" charset="-128"/>
                <a:ea typeface="メイリオ" panose="020B0604030504040204" pitchFamily="50" charset="-128"/>
              </a:rPr>
              <a:t>仕訳伝票照会画面</a:t>
            </a:r>
            <a:endParaRPr kumimoji="1" lang="ja-JP" altLang="en-US" sz="1200" dirty="0">
              <a:latin typeface="メイリオ" panose="020B0604030504040204" pitchFamily="50" charset="-128"/>
              <a:ea typeface="メイリオ" panose="020B0604030504040204" pitchFamily="50" charset="-128"/>
            </a:endParaRPr>
          </a:p>
        </p:txBody>
      </p:sp>
      <p:sp>
        <p:nvSpPr>
          <p:cNvPr id="9" name="テキスト ボックス 8"/>
          <p:cNvSpPr txBox="1"/>
          <p:nvPr/>
        </p:nvSpPr>
        <p:spPr>
          <a:xfrm>
            <a:off x="3451733" y="971600"/>
            <a:ext cx="2407545" cy="276999"/>
          </a:xfrm>
          <a:prstGeom prst="rect">
            <a:avLst/>
          </a:prstGeom>
          <a:noFill/>
        </p:spPr>
        <p:txBody>
          <a:bodyPr wrap="square" rtlCol="0">
            <a:spAutoFit/>
          </a:bodyPr>
          <a:lstStyle/>
          <a:p>
            <a:r>
              <a:rPr lang="ja-JP" altLang="en-US" sz="1200" dirty="0">
                <a:latin typeface="メイリオ" panose="020B0604030504040204" pitchFamily="50" charset="-128"/>
                <a:ea typeface="メイリオ" panose="020B0604030504040204" pitchFamily="50" charset="-128"/>
              </a:rPr>
              <a:t>検索結果画面</a:t>
            </a:r>
            <a:endParaRPr kumimoji="1" lang="ja-JP" altLang="en-US" sz="1200" dirty="0">
              <a:latin typeface="メイリオ" panose="020B0604030504040204" pitchFamily="50" charset="-128"/>
              <a:ea typeface="メイリオ" panose="020B0604030504040204" pitchFamily="50" charset="-128"/>
            </a:endParaRPr>
          </a:p>
        </p:txBody>
      </p:sp>
      <p:sp>
        <p:nvSpPr>
          <p:cNvPr id="10" name="テキスト ボックス 9"/>
          <p:cNvSpPr txBox="1"/>
          <p:nvPr/>
        </p:nvSpPr>
        <p:spPr>
          <a:xfrm>
            <a:off x="2144115" y="3307794"/>
            <a:ext cx="1008112" cy="400110"/>
          </a:xfrm>
          <a:prstGeom prst="rect">
            <a:avLst/>
          </a:prstGeom>
          <a:noFill/>
        </p:spPr>
        <p:txBody>
          <a:bodyPr wrap="square" rtlCol="0">
            <a:spAutoFit/>
          </a:bodyPr>
          <a:lstStyle/>
          <a:p>
            <a:r>
              <a:rPr lang="en-US" altLang="ja-JP" sz="2000" b="1" dirty="0">
                <a:solidFill>
                  <a:srgbClr val="00B0F0"/>
                </a:solidFill>
                <a:latin typeface="メイリオ" pitchFamily="50" charset="-128"/>
                <a:ea typeface="メイリオ" pitchFamily="50" charset="-128"/>
                <a:cs typeface="メイリオ" pitchFamily="50" charset="-128"/>
              </a:rPr>
              <a:t>1</a:t>
            </a:r>
            <a:r>
              <a:rPr kumimoji="1" lang="en-US" altLang="ja-JP" sz="2000" b="1" dirty="0">
                <a:solidFill>
                  <a:srgbClr val="00B0F0"/>
                </a:solidFill>
                <a:latin typeface="メイリオ" pitchFamily="50" charset="-128"/>
                <a:ea typeface="メイリオ" pitchFamily="50" charset="-128"/>
                <a:cs typeface="メイリオ" pitchFamily="50" charset="-128"/>
              </a:rPr>
              <a:t>/4</a:t>
            </a:r>
            <a:endParaRPr kumimoji="1" lang="ja-JP" altLang="en-US" sz="2000" b="1" dirty="0">
              <a:solidFill>
                <a:srgbClr val="00B0F0"/>
              </a:solidFill>
              <a:latin typeface="メイリオ" pitchFamily="50" charset="-128"/>
              <a:ea typeface="メイリオ" pitchFamily="50" charset="-128"/>
              <a:cs typeface="メイリオ" pitchFamily="50" charset="-128"/>
            </a:endParaRPr>
          </a:p>
        </p:txBody>
      </p:sp>
      <p:sp>
        <p:nvSpPr>
          <p:cNvPr id="11" name="テキスト ボックス 10"/>
          <p:cNvSpPr txBox="1"/>
          <p:nvPr/>
        </p:nvSpPr>
        <p:spPr>
          <a:xfrm>
            <a:off x="379667" y="1479082"/>
            <a:ext cx="420789" cy="276999"/>
          </a:xfrm>
          <a:prstGeom prst="rect">
            <a:avLst/>
          </a:prstGeom>
          <a:noFill/>
        </p:spPr>
        <p:txBody>
          <a:bodyPr wrap="square" rtlCol="0">
            <a:spAutoFit/>
          </a:bodyPr>
          <a:lstStyle/>
          <a:p>
            <a:r>
              <a:rPr lang="ja-JP" altLang="en-US" sz="1200" dirty="0">
                <a:solidFill>
                  <a:srgbClr val="FF0000"/>
                </a:solidFill>
                <a:latin typeface="メイリオ" panose="020B0604030504040204" pitchFamily="50" charset="-128"/>
                <a:ea typeface="メイリオ" panose="020B0604030504040204" pitchFamily="50" charset="-128"/>
              </a:rPr>
              <a:t>①</a:t>
            </a:r>
            <a:endParaRPr kumimoji="1" lang="ja-JP" altLang="en-US" sz="1200" dirty="0">
              <a:solidFill>
                <a:srgbClr val="FF0000"/>
              </a:solidFill>
              <a:latin typeface="メイリオ" panose="020B0604030504040204" pitchFamily="50" charset="-128"/>
              <a:ea typeface="メイリオ" panose="020B0604030504040204" pitchFamily="50" charset="-128"/>
            </a:endParaRPr>
          </a:p>
        </p:txBody>
      </p:sp>
      <p:sp>
        <p:nvSpPr>
          <p:cNvPr id="12" name="テキスト ボックス 11"/>
          <p:cNvSpPr txBox="1"/>
          <p:nvPr/>
        </p:nvSpPr>
        <p:spPr>
          <a:xfrm>
            <a:off x="2420888" y="2915816"/>
            <a:ext cx="420789" cy="276999"/>
          </a:xfrm>
          <a:prstGeom prst="rect">
            <a:avLst/>
          </a:prstGeom>
          <a:noFill/>
        </p:spPr>
        <p:txBody>
          <a:bodyPr wrap="square" rtlCol="0">
            <a:spAutoFit/>
          </a:bodyPr>
          <a:lstStyle/>
          <a:p>
            <a:r>
              <a:rPr lang="ja-JP" altLang="en-US" sz="1200" dirty="0">
                <a:solidFill>
                  <a:srgbClr val="FF0000"/>
                </a:solidFill>
                <a:latin typeface="メイリオ" panose="020B0604030504040204" pitchFamily="50" charset="-128"/>
                <a:ea typeface="メイリオ" panose="020B0604030504040204" pitchFamily="50" charset="-128"/>
              </a:rPr>
              <a:t>②</a:t>
            </a:r>
            <a:endParaRPr kumimoji="1" lang="ja-JP" altLang="en-US" sz="1200" dirty="0">
              <a:solidFill>
                <a:srgbClr val="FF0000"/>
              </a:solidFill>
              <a:latin typeface="メイリオ" panose="020B0604030504040204" pitchFamily="50" charset="-128"/>
              <a:ea typeface="メイリオ" panose="020B0604030504040204" pitchFamily="50" charset="-128"/>
            </a:endParaRPr>
          </a:p>
        </p:txBody>
      </p:sp>
      <p:sp>
        <p:nvSpPr>
          <p:cNvPr id="13" name="テキスト ボックス 12"/>
          <p:cNvSpPr txBox="1"/>
          <p:nvPr/>
        </p:nvSpPr>
        <p:spPr>
          <a:xfrm>
            <a:off x="3480139" y="1387110"/>
            <a:ext cx="376064" cy="276999"/>
          </a:xfrm>
          <a:prstGeom prst="rect">
            <a:avLst/>
          </a:prstGeom>
          <a:noFill/>
        </p:spPr>
        <p:txBody>
          <a:bodyPr wrap="square" rtlCol="0">
            <a:spAutoFit/>
          </a:bodyPr>
          <a:lstStyle/>
          <a:p>
            <a:r>
              <a:rPr lang="ja-JP" altLang="en-US" sz="1200" dirty="0">
                <a:solidFill>
                  <a:srgbClr val="FF0000"/>
                </a:solidFill>
                <a:latin typeface="メイリオ" panose="020B0604030504040204" pitchFamily="50" charset="-128"/>
                <a:ea typeface="メイリオ" panose="020B0604030504040204" pitchFamily="50" charset="-128"/>
              </a:rPr>
              <a:t>③</a:t>
            </a:r>
            <a:endParaRPr kumimoji="1" lang="ja-JP" altLang="en-US" sz="1200" dirty="0">
              <a:solidFill>
                <a:srgbClr val="FF0000"/>
              </a:solidFill>
              <a:latin typeface="メイリオ" panose="020B0604030504040204" pitchFamily="50" charset="-128"/>
              <a:ea typeface="メイリオ" panose="020B0604030504040204" pitchFamily="50" charset="-128"/>
            </a:endParaRPr>
          </a:p>
        </p:txBody>
      </p:sp>
      <p:sp>
        <p:nvSpPr>
          <p:cNvPr id="15" name="正方形/長方形 14"/>
          <p:cNvSpPr/>
          <p:nvPr/>
        </p:nvSpPr>
        <p:spPr>
          <a:xfrm>
            <a:off x="3666533" y="1622915"/>
            <a:ext cx="2354755" cy="95804"/>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3685506" y="1387110"/>
            <a:ext cx="1645303" cy="276999"/>
          </a:xfrm>
          <a:prstGeom prst="rect">
            <a:avLst/>
          </a:prstGeom>
          <a:noFill/>
        </p:spPr>
        <p:txBody>
          <a:bodyPr wrap="square" rtlCol="0">
            <a:spAutoFit/>
          </a:bodyPr>
          <a:lstStyle/>
          <a:p>
            <a:r>
              <a:rPr lang="ja-JP" altLang="en-US" sz="1200" dirty="0">
                <a:solidFill>
                  <a:srgbClr val="FF0000"/>
                </a:solidFill>
                <a:latin typeface="メイリオ" panose="020B0604030504040204" pitchFamily="50" charset="-128"/>
                <a:ea typeface="メイリオ" panose="020B0604030504040204" pitchFamily="50" charset="-128"/>
              </a:rPr>
              <a:t>つかんで欄外に</a:t>
            </a:r>
            <a:endParaRPr kumimoji="1" lang="ja-JP" altLang="en-US" sz="1200" dirty="0">
              <a:solidFill>
                <a:srgbClr val="FF0000"/>
              </a:solidFill>
              <a:latin typeface="メイリオ" panose="020B0604030504040204" pitchFamily="50" charset="-128"/>
              <a:ea typeface="メイリオ" panose="020B0604030504040204" pitchFamily="50" charset="-128"/>
            </a:endParaRPr>
          </a:p>
        </p:txBody>
      </p:sp>
      <p:sp>
        <p:nvSpPr>
          <p:cNvPr id="20" name="正方形/長方形 19"/>
          <p:cNvSpPr/>
          <p:nvPr/>
        </p:nvSpPr>
        <p:spPr>
          <a:xfrm>
            <a:off x="3348511" y="6669749"/>
            <a:ext cx="370672" cy="96126"/>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a:xfrm>
            <a:off x="1886886" y="6562743"/>
            <a:ext cx="370672" cy="93749"/>
          </a:xfrm>
          <a:prstGeom prst="rect">
            <a:avLst/>
          </a:prstGeom>
          <a:no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4" name="直線矢印コネクタ 23"/>
          <p:cNvCxnSpPr>
            <a:cxnSpLocks/>
          </p:cNvCxnSpPr>
          <p:nvPr/>
        </p:nvCxnSpPr>
        <p:spPr>
          <a:xfrm flipH="1" flipV="1">
            <a:off x="2340399" y="6610800"/>
            <a:ext cx="971178" cy="9138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正方形/長方形 25"/>
          <p:cNvSpPr/>
          <p:nvPr/>
        </p:nvSpPr>
        <p:spPr>
          <a:xfrm>
            <a:off x="96536" y="7956376"/>
            <a:ext cx="6716840" cy="800219"/>
          </a:xfrm>
          <a:prstGeom prst="rect">
            <a:avLst/>
          </a:prstGeom>
        </p:spPr>
        <p:txBody>
          <a:bodyPr wrap="square">
            <a:spAutoFit/>
          </a:bodyPr>
          <a:lstStyle/>
          <a:p>
            <a:r>
              <a:rPr lang="ja-JP" altLang="en-US" sz="1200" dirty="0">
                <a:latin typeface="メイリオ" pitchFamily="50" charset="-128"/>
                <a:ea typeface="メイリオ" pitchFamily="50" charset="-128"/>
                <a:cs typeface="メイリオ" pitchFamily="50" charset="-128"/>
              </a:rPr>
              <a:t>５</a:t>
            </a:r>
            <a:r>
              <a:rPr lang="en-US" altLang="ja-JP" sz="1200" dirty="0">
                <a:latin typeface="メイリオ" pitchFamily="50" charset="-128"/>
                <a:ea typeface="メイリオ" pitchFamily="50" charset="-128"/>
                <a:cs typeface="メイリオ" pitchFamily="50" charset="-128"/>
              </a:rPr>
              <a:t>.</a:t>
            </a:r>
            <a:r>
              <a:rPr lang="ja-JP" altLang="en-US" sz="1200" dirty="0">
                <a:latin typeface="メイリオ" pitchFamily="50" charset="-128"/>
                <a:ea typeface="メイリオ" pitchFamily="50" charset="-128"/>
                <a:cs typeface="メイリオ" pitchFamily="50" charset="-128"/>
              </a:rPr>
              <a:t>いかがでしょう？このように、税率別科目別で伝票が区分されることにより、消費税の計上　</a:t>
            </a:r>
            <a:endParaRPr lang="en-US" altLang="ja-JP" sz="1200" dirty="0">
              <a:latin typeface="メイリオ" pitchFamily="50" charset="-128"/>
              <a:ea typeface="メイリオ" pitchFamily="50" charset="-128"/>
              <a:cs typeface="メイリオ" pitchFamily="50" charset="-128"/>
            </a:endParaRPr>
          </a:p>
          <a:p>
            <a:r>
              <a:rPr lang="ja-JP" altLang="en-US" sz="1200" dirty="0">
                <a:latin typeface="メイリオ" pitchFamily="50" charset="-128"/>
                <a:ea typeface="メイリオ" pitchFamily="50" charset="-128"/>
                <a:cs typeface="メイリオ" pitchFamily="50" charset="-128"/>
              </a:rPr>
              <a:t> 　チェックなどを効率よく実施する事ができます</a:t>
            </a:r>
            <a:endParaRPr lang="en-US" altLang="ja-JP" sz="1200" dirty="0">
              <a:latin typeface="メイリオ" pitchFamily="50" charset="-128"/>
              <a:ea typeface="メイリオ" pitchFamily="50" charset="-128"/>
              <a:cs typeface="メイリオ" pitchFamily="50" charset="-128"/>
            </a:endParaRPr>
          </a:p>
          <a:p>
            <a:r>
              <a:rPr lang="ja-JP" altLang="en-US" sz="1200" dirty="0">
                <a:latin typeface="メイリオ" pitchFamily="50" charset="-128"/>
                <a:ea typeface="メイリオ" pitchFamily="50" charset="-128"/>
                <a:cs typeface="メイリオ" pitchFamily="50" charset="-128"/>
              </a:rPr>
              <a:t>　     </a:t>
            </a:r>
            <a:r>
              <a:rPr lang="ja-JP" altLang="en-US" sz="1000" dirty="0">
                <a:solidFill>
                  <a:srgbClr val="00B0F0"/>
                </a:solidFill>
                <a:latin typeface="メイリオ" pitchFamily="50" charset="-128"/>
                <a:ea typeface="メイリオ" pitchFamily="50" charset="-128"/>
                <a:cs typeface="メイリオ" pitchFamily="50" charset="-128"/>
              </a:rPr>
              <a:t>★操作･・・グループ化された行をクリックし、それぞれ展開していく。確認いただいた後、エリア毎の</a:t>
            </a:r>
            <a:endParaRPr lang="en-US" altLang="ja-JP" sz="1000" dirty="0">
              <a:solidFill>
                <a:srgbClr val="00B0F0"/>
              </a:solidFill>
              <a:latin typeface="メイリオ" pitchFamily="50" charset="-128"/>
              <a:ea typeface="メイリオ" pitchFamily="50" charset="-128"/>
              <a:cs typeface="メイリオ" pitchFamily="50" charset="-128"/>
            </a:endParaRPr>
          </a:p>
          <a:p>
            <a:r>
              <a:rPr lang="ja-JP" altLang="en-US" sz="1000" dirty="0">
                <a:solidFill>
                  <a:srgbClr val="00B0F0"/>
                </a:solidFill>
                <a:latin typeface="メイリオ" pitchFamily="50" charset="-128"/>
                <a:ea typeface="メイリオ" pitchFamily="50" charset="-128"/>
                <a:cs typeface="メイリオ" pitchFamily="50" charset="-128"/>
              </a:rPr>
              <a:t>　　                    グループ欄から、税区分名称、勘定科目名称を欄外にドラッグし、一覧画面にもどす</a:t>
            </a:r>
            <a:endParaRPr lang="en-US" altLang="ja-JP" sz="1000" dirty="0">
              <a:solidFill>
                <a:srgbClr val="00B0F0"/>
              </a:solidFill>
              <a:latin typeface="メイリオ" pitchFamily="50" charset="-128"/>
              <a:ea typeface="メイリオ" pitchFamily="50" charset="-128"/>
              <a:cs typeface="メイリオ" pitchFamily="50" charset="-128"/>
            </a:endParaRPr>
          </a:p>
        </p:txBody>
      </p:sp>
      <p:sp>
        <p:nvSpPr>
          <p:cNvPr id="25" name="正方形/長方形 24"/>
          <p:cNvSpPr/>
          <p:nvPr/>
        </p:nvSpPr>
        <p:spPr>
          <a:xfrm>
            <a:off x="2602390" y="3128493"/>
            <a:ext cx="240841" cy="108909"/>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1876223" y="6332618"/>
            <a:ext cx="288032" cy="276999"/>
          </a:xfrm>
          <a:prstGeom prst="rect">
            <a:avLst/>
          </a:prstGeom>
          <a:noFill/>
        </p:spPr>
        <p:txBody>
          <a:bodyPr wrap="square" rtlCol="0">
            <a:spAutoFit/>
          </a:bodyPr>
          <a:lstStyle/>
          <a:p>
            <a:r>
              <a:rPr lang="ja-JP" altLang="en-US" sz="1200" dirty="0">
                <a:solidFill>
                  <a:srgbClr val="FF0000"/>
                </a:solidFill>
                <a:latin typeface="メイリオ" panose="020B0604030504040204" pitchFamily="50" charset="-128"/>
                <a:ea typeface="メイリオ" panose="020B0604030504040204" pitchFamily="50" charset="-128"/>
              </a:rPr>
              <a:t>④</a:t>
            </a:r>
            <a:endParaRPr kumimoji="1" lang="ja-JP" altLang="en-US" sz="1200" dirty="0">
              <a:solidFill>
                <a:srgbClr val="FF0000"/>
              </a:solidFill>
              <a:latin typeface="メイリオ" panose="020B0604030504040204" pitchFamily="50" charset="-128"/>
              <a:ea typeface="メイリオ" panose="020B0604030504040204" pitchFamily="50" charset="-128"/>
            </a:endParaRPr>
          </a:p>
        </p:txBody>
      </p:sp>
      <p:pic>
        <p:nvPicPr>
          <p:cNvPr id="4" name="図 3">
            <a:extLst>
              <a:ext uri="{FF2B5EF4-FFF2-40B4-BE49-F238E27FC236}">
                <a16:creationId xmlns:a16="http://schemas.microsoft.com/office/drawing/2014/main" id="{627FD272-220C-6779-51D1-DB40574018AA}"/>
              </a:ext>
            </a:extLst>
          </p:cNvPr>
          <p:cNvPicPr>
            <a:picLocks noChangeAspect="1"/>
          </p:cNvPicPr>
          <p:nvPr/>
        </p:nvPicPr>
        <p:blipFill>
          <a:blip r:embed="rId5"/>
          <a:stretch>
            <a:fillRect/>
          </a:stretch>
        </p:blipFill>
        <p:spPr>
          <a:xfrm>
            <a:off x="379667" y="1263230"/>
            <a:ext cx="1202627" cy="51077"/>
          </a:xfrm>
          <a:prstGeom prst="rect">
            <a:avLst/>
          </a:prstGeom>
        </p:spPr>
      </p:pic>
      <p:pic>
        <p:nvPicPr>
          <p:cNvPr id="5" name="図 4">
            <a:extLst>
              <a:ext uri="{FF2B5EF4-FFF2-40B4-BE49-F238E27FC236}">
                <a16:creationId xmlns:a16="http://schemas.microsoft.com/office/drawing/2014/main" id="{5C6F5297-9247-8D01-0BF9-7B38252966BF}"/>
              </a:ext>
            </a:extLst>
          </p:cNvPr>
          <p:cNvPicPr>
            <a:picLocks noChangeAspect="1"/>
          </p:cNvPicPr>
          <p:nvPr/>
        </p:nvPicPr>
        <p:blipFill>
          <a:blip r:embed="rId5"/>
          <a:stretch>
            <a:fillRect/>
          </a:stretch>
        </p:blipFill>
        <p:spPr>
          <a:xfrm>
            <a:off x="3666533" y="1279092"/>
            <a:ext cx="1202627" cy="51077"/>
          </a:xfrm>
          <a:prstGeom prst="rect">
            <a:avLst/>
          </a:prstGeom>
        </p:spPr>
      </p:pic>
      <p:pic>
        <p:nvPicPr>
          <p:cNvPr id="8" name="図 7">
            <a:extLst>
              <a:ext uri="{FF2B5EF4-FFF2-40B4-BE49-F238E27FC236}">
                <a16:creationId xmlns:a16="http://schemas.microsoft.com/office/drawing/2014/main" id="{F5D97AD4-2ADF-A92F-2395-9F642EC4BB9D}"/>
              </a:ext>
            </a:extLst>
          </p:cNvPr>
          <p:cNvPicPr>
            <a:picLocks noChangeAspect="1"/>
          </p:cNvPicPr>
          <p:nvPr/>
        </p:nvPicPr>
        <p:blipFill>
          <a:blip r:embed="rId5"/>
          <a:stretch>
            <a:fillRect/>
          </a:stretch>
        </p:blipFill>
        <p:spPr>
          <a:xfrm>
            <a:off x="1623361" y="5950286"/>
            <a:ext cx="1504479" cy="63897"/>
          </a:xfrm>
          <a:prstGeom prst="rect">
            <a:avLst/>
          </a:prstGeom>
        </p:spPr>
      </p:pic>
    </p:spTree>
    <p:extLst>
      <p:ext uri="{BB962C8B-B14F-4D97-AF65-F5344CB8AC3E}">
        <p14:creationId xmlns:p14="http://schemas.microsoft.com/office/powerpoint/2010/main" val="25723268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a:extLst>
              <a:ext uri="{FF2B5EF4-FFF2-40B4-BE49-F238E27FC236}">
                <a16:creationId xmlns:a16="http://schemas.microsoft.com/office/drawing/2014/main" id="{9D9FCD75-7DB2-5D9C-6983-42604C92D44B}"/>
              </a:ext>
            </a:extLst>
          </p:cNvPr>
          <p:cNvPicPr>
            <a:picLocks noChangeAspect="1"/>
          </p:cNvPicPr>
          <p:nvPr/>
        </p:nvPicPr>
        <p:blipFill>
          <a:blip r:embed="rId2"/>
          <a:stretch>
            <a:fillRect/>
          </a:stretch>
        </p:blipFill>
        <p:spPr>
          <a:xfrm>
            <a:off x="448877" y="7443022"/>
            <a:ext cx="2521247" cy="904886"/>
          </a:xfrm>
          <a:prstGeom prst="rect">
            <a:avLst/>
          </a:prstGeom>
          <a:ln>
            <a:solidFill>
              <a:schemeClr val="bg1">
                <a:lumMod val="75000"/>
              </a:schemeClr>
            </a:solidFill>
          </a:ln>
        </p:spPr>
      </p:pic>
      <p:pic>
        <p:nvPicPr>
          <p:cNvPr id="16" name="図 15">
            <a:extLst>
              <a:ext uri="{FF2B5EF4-FFF2-40B4-BE49-F238E27FC236}">
                <a16:creationId xmlns:a16="http://schemas.microsoft.com/office/drawing/2014/main" id="{B7D3DABD-C20E-CA31-677C-7521F013D888}"/>
              </a:ext>
            </a:extLst>
          </p:cNvPr>
          <p:cNvPicPr>
            <a:picLocks noChangeAspect="1"/>
          </p:cNvPicPr>
          <p:nvPr/>
        </p:nvPicPr>
        <p:blipFill>
          <a:blip r:embed="rId2"/>
          <a:stretch>
            <a:fillRect/>
          </a:stretch>
        </p:blipFill>
        <p:spPr>
          <a:xfrm>
            <a:off x="411709" y="5580112"/>
            <a:ext cx="2521247" cy="904886"/>
          </a:xfrm>
          <a:prstGeom prst="rect">
            <a:avLst/>
          </a:prstGeom>
          <a:ln>
            <a:solidFill>
              <a:schemeClr val="bg1">
                <a:lumMod val="75000"/>
              </a:schemeClr>
            </a:solidFill>
          </a:ln>
        </p:spPr>
      </p:pic>
      <p:pic>
        <p:nvPicPr>
          <p:cNvPr id="11" name="図 10">
            <a:extLst>
              <a:ext uri="{FF2B5EF4-FFF2-40B4-BE49-F238E27FC236}">
                <a16:creationId xmlns:a16="http://schemas.microsoft.com/office/drawing/2014/main" id="{D92F0A59-5D11-1C41-3D4F-5C4FF8A9CD98}"/>
              </a:ext>
            </a:extLst>
          </p:cNvPr>
          <p:cNvPicPr>
            <a:picLocks noChangeAspect="1"/>
          </p:cNvPicPr>
          <p:nvPr/>
        </p:nvPicPr>
        <p:blipFill>
          <a:blip r:embed="rId3"/>
          <a:stretch>
            <a:fillRect/>
          </a:stretch>
        </p:blipFill>
        <p:spPr>
          <a:xfrm>
            <a:off x="3521577" y="1241805"/>
            <a:ext cx="2643727" cy="1936897"/>
          </a:xfrm>
          <a:prstGeom prst="rect">
            <a:avLst/>
          </a:prstGeom>
          <a:ln>
            <a:solidFill>
              <a:schemeClr val="bg1">
                <a:lumMod val="75000"/>
              </a:schemeClr>
            </a:solidFill>
          </a:ln>
        </p:spPr>
      </p:pic>
      <p:pic>
        <p:nvPicPr>
          <p:cNvPr id="5" name="図 4">
            <a:extLst>
              <a:ext uri="{FF2B5EF4-FFF2-40B4-BE49-F238E27FC236}">
                <a16:creationId xmlns:a16="http://schemas.microsoft.com/office/drawing/2014/main" id="{AEFA36EC-87DA-8F21-862D-C617F74484B2}"/>
              </a:ext>
            </a:extLst>
          </p:cNvPr>
          <p:cNvPicPr>
            <a:picLocks noChangeAspect="1"/>
          </p:cNvPicPr>
          <p:nvPr/>
        </p:nvPicPr>
        <p:blipFill>
          <a:blip r:embed="rId4"/>
          <a:stretch>
            <a:fillRect/>
          </a:stretch>
        </p:blipFill>
        <p:spPr>
          <a:xfrm>
            <a:off x="293456" y="1205625"/>
            <a:ext cx="3042969" cy="2025267"/>
          </a:xfrm>
          <a:prstGeom prst="rect">
            <a:avLst/>
          </a:prstGeom>
          <a:ln>
            <a:solidFill>
              <a:schemeClr val="bg1">
                <a:lumMod val="75000"/>
              </a:schemeClr>
            </a:solidFill>
          </a:ln>
        </p:spPr>
      </p:pic>
      <p:sp>
        <p:nvSpPr>
          <p:cNvPr id="2" name="スライド番号プレースホルダ 1"/>
          <p:cNvSpPr>
            <a:spLocks noGrp="1"/>
          </p:cNvSpPr>
          <p:nvPr>
            <p:ph type="sldNum" sz="quarter" idx="12"/>
          </p:nvPr>
        </p:nvSpPr>
        <p:spPr/>
        <p:txBody>
          <a:bodyPr/>
          <a:lstStyle/>
          <a:p>
            <a:fld id="{6B65D81E-1C54-4341-B02B-FCAEC532A474}" type="slidenum">
              <a:rPr kumimoji="1" lang="ja-JP" altLang="en-US" smtClean="0"/>
              <a:pPr/>
              <a:t>9</a:t>
            </a:fld>
            <a:endParaRPr kumimoji="1" lang="ja-JP" altLang="en-US" dirty="0"/>
          </a:p>
        </p:txBody>
      </p:sp>
      <p:sp>
        <p:nvSpPr>
          <p:cNvPr id="3" name="正方形/長方形 2"/>
          <p:cNvSpPr/>
          <p:nvPr/>
        </p:nvSpPr>
        <p:spPr>
          <a:xfrm>
            <a:off x="116632" y="611560"/>
            <a:ext cx="6624736" cy="3600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a:latin typeface="メイリオ" pitchFamily="50" charset="-128"/>
                <a:ea typeface="メイリオ" pitchFamily="50" charset="-128"/>
                <a:cs typeface="メイリオ" pitchFamily="50" charset="-128"/>
              </a:rPr>
              <a:t>伝票照会　→　</a:t>
            </a:r>
            <a:r>
              <a:rPr lang="ja-JP" altLang="en-US" sz="1600" b="1" dirty="0">
                <a:solidFill>
                  <a:schemeClr val="bg1"/>
                </a:solidFill>
                <a:latin typeface="メイリオ" pitchFamily="50" charset="-128"/>
                <a:ea typeface="メイリオ" pitchFamily="50" charset="-128"/>
                <a:cs typeface="メイリオ" pitchFamily="50" charset="-128"/>
              </a:rPr>
              <a:t>仕訳伝票照会</a:t>
            </a:r>
            <a:endParaRPr kumimoji="1" lang="ja-JP" altLang="en-US" sz="1600" b="1" dirty="0">
              <a:solidFill>
                <a:schemeClr val="bg1"/>
              </a:solidFill>
              <a:latin typeface="メイリオ" pitchFamily="50" charset="-128"/>
              <a:ea typeface="メイリオ" pitchFamily="50" charset="-128"/>
              <a:cs typeface="メイリオ" pitchFamily="50" charset="-128"/>
            </a:endParaRPr>
          </a:p>
        </p:txBody>
      </p:sp>
      <p:sp>
        <p:nvSpPr>
          <p:cNvPr id="6" name="角丸四角形 5"/>
          <p:cNvSpPr/>
          <p:nvPr/>
        </p:nvSpPr>
        <p:spPr>
          <a:xfrm>
            <a:off x="222610" y="3315988"/>
            <a:ext cx="1872208" cy="36004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atin typeface="メイリオ" pitchFamily="50" charset="-128"/>
                <a:ea typeface="メイリオ" pitchFamily="50" charset="-128"/>
                <a:cs typeface="メイリオ" pitchFamily="50" charset="-128"/>
              </a:rPr>
              <a:t>説明シナリオ</a:t>
            </a:r>
          </a:p>
        </p:txBody>
      </p:sp>
      <p:sp>
        <p:nvSpPr>
          <p:cNvPr id="22" name="テキスト ボックス 21"/>
          <p:cNvSpPr txBox="1"/>
          <p:nvPr/>
        </p:nvSpPr>
        <p:spPr>
          <a:xfrm>
            <a:off x="116632" y="3707904"/>
            <a:ext cx="6658524" cy="1877437"/>
          </a:xfrm>
          <a:prstGeom prst="rect">
            <a:avLst/>
          </a:prstGeom>
          <a:noFill/>
        </p:spPr>
        <p:txBody>
          <a:bodyPr wrap="square" rtlCol="0">
            <a:spAutoFit/>
          </a:bodyPr>
          <a:lstStyle/>
          <a:p>
            <a:r>
              <a:rPr lang="en-US" altLang="ja-JP" sz="1200" dirty="0">
                <a:latin typeface="メイリオ" pitchFamily="50" charset="-128"/>
                <a:ea typeface="メイリオ" pitchFamily="50" charset="-128"/>
                <a:cs typeface="メイリオ" pitchFamily="50" charset="-128"/>
              </a:rPr>
              <a:t>6.</a:t>
            </a:r>
            <a:r>
              <a:rPr lang="ja-JP" altLang="en-US" sz="1200" dirty="0">
                <a:latin typeface="メイリオ" pitchFamily="50" charset="-128"/>
                <a:ea typeface="メイリオ" pitchFamily="50" charset="-128"/>
                <a:cs typeface="メイリオ" pitchFamily="50" charset="-128"/>
              </a:rPr>
              <a:t>これらのデータは、</a:t>
            </a:r>
            <a:r>
              <a:rPr lang="en-US" altLang="ja-JP" sz="1200" dirty="0">
                <a:latin typeface="メイリオ" pitchFamily="50" charset="-128"/>
                <a:ea typeface="メイリオ" pitchFamily="50" charset="-128"/>
                <a:cs typeface="メイリオ" pitchFamily="50" charset="-128"/>
              </a:rPr>
              <a:t>Excel</a:t>
            </a:r>
            <a:r>
              <a:rPr lang="ja-JP" altLang="en-US" sz="1200" dirty="0">
                <a:latin typeface="メイリオ" pitchFamily="50" charset="-128"/>
                <a:ea typeface="メイリオ" pitchFamily="50" charset="-128"/>
                <a:cs typeface="メイリオ" pitchFamily="50" charset="-128"/>
              </a:rPr>
              <a:t>への出力もできます。表示画面の体裁のまま出力したり、シート別　　</a:t>
            </a:r>
            <a:endParaRPr lang="en-US" altLang="ja-JP" sz="1200" dirty="0">
              <a:latin typeface="メイリオ" pitchFamily="50" charset="-128"/>
              <a:ea typeface="メイリオ" pitchFamily="50" charset="-128"/>
              <a:cs typeface="メイリオ" pitchFamily="50" charset="-128"/>
            </a:endParaRPr>
          </a:p>
          <a:p>
            <a:r>
              <a:rPr lang="ja-JP" altLang="en-US" sz="1200" dirty="0">
                <a:latin typeface="メイリオ" pitchFamily="50" charset="-128"/>
                <a:ea typeface="メイリオ" pitchFamily="50" charset="-128"/>
                <a:cs typeface="メイリオ" pitchFamily="50" charset="-128"/>
              </a:rPr>
              <a:t>　に出力する機能もあります。出力設定から、部門名称を選択し、</a:t>
            </a:r>
            <a:r>
              <a:rPr lang="en-US" altLang="ja-JP" sz="1200" dirty="0">
                <a:latin typeface="メイリオ" pitchFamily="50" charset="-128"/>
                <a:ea typeface="メイリオ" pitchFamily="50" charset="-128"/>
                <a:cs typeface="メイリオ" pitchFamily="50" charset="-128"/>
              </a:rPr>
              <a:t>Excel</a:t>
            </a:r>
            <a:r>
              <a:rPr lang="ja-JP" altLang="en-US" sz="1200" dirty="0">
                <a:latin typeface="メイリオ" pitchFamily="50" charset="-128"/>
                <a:ea typeface="メイリオ" pitchFamily="50" charset="-128"/>
                <a:cs typeface="メイリオ" pitchFamily="50" charset="-128"/>
              </a:rPr>
              <a:t>出力を行ってみます</a:t>
            </a:r>
            <a:endParaRPr lang="en-US" altLang="ja-JP" sz="1200" dirty="0">
              <a:latin typeface="メイリオ" pitchFamily="50" charset="-128"/>
              <a:ea typeface="メイリオ" pitchFamily="50" charset="-128"/>
              <a:cs typeface="メイリオ" pitchFamily="50" charset="-128"/>
            </a:endParaRPr>
          </a:p>
          <a:p>
            <a:r>
              <a:rPr kumimoji="1" lang="ja-JP" altLang="en-US" sz="1400" dirty="0">
                <a:latin typeface="メイリオ" pitchFamily="50" charset="-128"/>
                <a:ea typeface="メイリオ" pitchFamily="50" charset="-128"/>
                <a:cs typeface="メイリオ" pitchFamily="50" charset="-128"/>
              </a:rPr>
              <a:t>　　</a:t>
            </a:r>
            <a:r>
              <a:rPr kumimoji="1" lang="ja-JP" altLang="en-US" sz="1000" dirty="0">
                <a:solidFill>
                  <a:srgbClr val="00B0F0"/>
                </a:solidFill>
                <a:latin typeface="メイリオ" pitchFamily="50" charset="-128"/>
                <a:ea typeface="メイリオ" pitchFamily="50" charset="-128"/>
                <a:cs typeface="メイリオ" pitchFamily="50" charset="-128"/>
              </a:rPr>
              <a:t>★</a:t>
            </a:r>
            <a:r>
              <a:rPr lang="ja-JP" altLang="en-US" sz="1000" dirty="0">
                <a:solidFill>
                  <a:srgbClr val="00B0F0"/>
                </a:solidFill>
                <a:latin typeface="メイリオ" pitchFamily="50" charset="-128"/>
                <a:ea typeface="メイリオ" pitchFamily="50" charset="-128"/>
                <a:cs typeface="メイリオ" pitchFamily="50" charset="-128"/>
              </a:rPr>
              <a:t>操作･･･</a:t>
            </a:r>
            <a:r>
              <a:rPr lang="ja-JP" altLang="en-US" sz="1000" dirty="0">
                <a:solidFill>
                  <a:srgbClr val="FF0000"/>
                </a:solidFill>
                <a:latin typeface="メイリオ" pitchFamily="50" charset="-128"/>
                <a:ea typeface="メイリオ" pitchFamily="50" charset="-128"/>
                <a:cs typeface="メイリオ" pitchFamily="50" charset="-128"/>
              </a:rPr>
              <a:t>⑤</a:t>
            </a:r>
            <a:r>
              <a:rPr lang="ja-JP" altLang="en-US" sz="1000" dirty="0">
                <a:solidFill>
                  <a:srgbClr val="00B0F0"/>
                </a:solidFill>
                <a:latin typeface="メイリオ" pitchFamily="50" charset="-128"/>
                <a:ea typeface="メイリオ" pitchFamily="50" charset="-128"/>
                <a:cs typeface="メイリオ" pitchFamily="50" charset="-128"/>
              </a:rPr>
              <a:t>右クリックし出力設定を押下、</a:t>
            </a:r>
            <a:r>
              <a:rPr lang="ja-JP" altLang="en-US" sz="1000" dirty="0">
                <a:solidFill>
                  <a:srgbClr val="FF0000"/>
                </a:solidFill>
                <a:latin typeface="メイリオ" pitchFamily="50" charset="-128"/>
                <a:ea typeface="メイリオ" pitchFamily="50" charset="-128"/>
                <a:cs typeface="メイリオ" pitchFamily="50" charset="-128"/>
              </a:rPr>
              <a:t>⑥</a:t>
            </a:r>
            <a:r>
              <a:rPr lang="ja-JP" altLang="en-US" sz="1000" dirty="0">
                <a:solidFill>
                  <a:srgbClr val="00B0F0"/>
                </a:solidFill>
                <a:latin typeface="メイリオ" pitchFamily="50" charset="-128"/>
                <a:ea typeface="メイリオ" pitchFamily="50" charset="-128"/>
                <a:cs typeface="メイリオ" pitchFamily="50" charset="-128"/>
              </a:rPr>
              <a:t>プロパティから部門名称を選択し追加、確定ボタン押下</a:t>
            </a:r>
            <a:endParaRPr lang="en-US" altLang="ja-JP" sz="1000" dirty="0">
              <a:solidFill>
                <a:srgbClr val="00B0F0"/>
              </a:solidFill>
              <a:latin typeface="メイリオ" pitchFamily="50" charset="-128"/>
              <a:ea typeface="メイリオ" pitchFamily="50" charset="-128"/>
              <a:cs typeface="メイリオ" pitchFamily="50" charset="-128"/>
            </a:endParaRPr>
          </a:p>
          <a:p>
            <a:r>
              <a:rPr lang="ja-JP" altLang="en-US" sz="1000" dirty="0">
                <a:solidFill>
                  <a:srgbClr val="00B0F0"/>
                </a:solidFill>
                <a:latin typeface="メイリオ" pitchFamily="50" charset="-128"/>
                <a:ea typeface="メイリオ" pitchFamily="50" charset="-128"/>
                <a:cs typeface="メイリオ" pitchFamily="50" charset="-128"/>
              </a:rPr>
              <a:t>　　　　　　　 その後、</a:t>
            </a:r>
            <a:r>
              <a:rPr lang="ja-JP" altLang="en-US" sz="1000" dirty="0">
                <a:solidFill>
                  <a:srgbClr val="FF0000"/>
                </a:solidFill>
                <a:latin typeface="メイリオ" pitchFamily="50" charset="-128"/>
                <a:ea typeface="メイリオ" pitchFamily="50" charset="-128"/>
                <a:cs typeface="メイリオ" pitchFamily="50" charset="-128"/>
              </a:rPr>
              <a:t>⑦</a:t>
            </a:r>
            <a:r>
              <a:rPr lang="ja-JP" altLang="en-US" sz="1000" dirty="0">
                <a:solidFill>
                  <a:srgbClr val="00B0F0"/>
                </a:solidFill>
                <a:latin typeface="メイリオ" pitchFamily="50" charset="-128"/>
                <a:ea typeface="メイリオ" pitchFamily="50" charset="-128"/>
                <a:cs typeface="メイリオ" pitchFamily="50" charset="-128"/>
              </a:rPr>
              <a:t>右クリックし</a:t>
            </a:r>
            <a:r>
              <a:rPr lang="en-US" altLang="ja-JP" sz="1000" dirty="0">
                <a:solidFill>
                  <a:srgbClr val="00B0F0"/>
                </a:solidFill>
                <a:latin typeface="メイリオ" pitchFamily="50" charset="-128"/>
                <a:ea typeface="メイリオ" pitchFamily="50" charset="-128"/>
                <a:cs typeface="メイリオ" pitchFamily="50" charset="-128"/>
              </a:rPr>
              <a:t>Excel</a:t>
            </a:r>
            <a:r>
              <a:rPr lang="ja-JP" altLang="en-US" sz="1000" dirty="0">
                <a:solidFill>
                  <a:srgbClr val="00B0F0"/>
                </a:solidFill>
                <a:latin typeface="メイリオ" pitchFamily="50" charset="-128"/>
                <a:ea typeface="メイリオ" pitchFamily="50" charset="-128"/>
                <a:cs typeface="メイリオ" pitchFamily="50" charset="-128"/>
              </a:rPr>
              <a:t>出力を押下</a:t>
            </a:r>
            <a:endParaRPr lang="en-US" altLang="ja-JP" sz="1000" dirty="0">
              <a:solidFill>
                <a:srgbClr val="00B0F0"/>
              </a:solidFill>
              <a:latin typeface="メイリオ" pitchFamily="50" charset="-128"/>
              <a:ea typeface="メイリオ" pitchFamily="50" charset="-128"/>
              <a:cs typeface="メイリオ" pitchFamily="50" charset="-128"/>
            </a:endParaRPr>
          </a:p>
          <a:p>
            <a:r>
              <a:rPr lang="en-US" altLang="ja-JP" sz="1200" dirty="0">
                <a:latin typeface="メイリオ" pitchFamily="50" charset="-128"/>
                <a:ea typeface="メイリオ" pitchFamily="50" charset="-128"/>
                <a:cs typeface="メイリオ" pitchFamily="50" charset="-128"/>
              </a:rPr>
              <a:t>7.Excel</a:t>
            </a:r>
            <a:r>
              <a:rPr lang="ja-JP" altLang="en-US" sz="1200" dirty="0">
                <a:latin typeface="メイリオ" pitchFamily="50" charset="-128"/>
                <a:ea typeface="メイリオ" pitchFamily="50" charset="-128"/>
                <a:cs typeface="メイリオ" pitchFamily="50" charset="-128"/>
              </a:rPr>
              <a:t>が自動的に起動します。先ほど指定した、部門別にシートが分かれて出力されます</a:t>
            </a:r>
            <a:endParaRPr lang="en-US" altLang="ja-JP" sz="1200" dirty="0">
              <a:latin typeface="メイリオ" pitchFamily="50" charset="-128"/>
              <a:ea typeface="メイリオ" pitchFamily="50" charset="-128"/>
              <a:cs typeface="メイリオ" pitchFamily="50" charset="-128"/>
            </a:endParaRPr>
          </a:p>
          <a:p>
            <a:r>
              <a:rPr lang="ja-JP" altLang="en-US" sz="1200" dirty="0">
                <a:latin typeface="メイリオ" pitchFamily="50" charset="-128"/>
                <a:ea typeface="メイリオ" pitchFamily="50" charset="-128"/>
                <a:cs typeface="メイリオ" pitchFamily="50" charset="-128"/>
              </a:rPr>
              <a:t>　このように、用途に合わせた</a:t>
            </a:r>
            <a:r>
              <a:rPr lang="en-US" altLang="ja-JP" sz="1200" dirty="0">
                <a:latin typeface="メイリオ" pitchFamily="50" charset="-128"/>
                <a:ea typeface="メイリオ" pitchFamily="50" charset="-128"/>
                <a:cs typeface="メイリオ" pitchFamily="50" charset="-128"/>
              </a:rPr>
              <a:t>Excel</a:t>
            </a:r>
            <a:r>
              <a:rPr lang="ja-JP" altLang="en-US" sz="1200" dirty="0">
                <a:latin typeface="メイリオ" pitchFamily="50" charset="-128"/>
                <a:ea typeface="メイリオ" pitchFamily="50" charset="-128"/>
                <a:cs typeface="メイリオ" pitchFamily="50" charset="-128"/>
              </a:rPr>
              <a:t>出力が可能となっております</a:t>
            </a:r>
            <a:endParaRPr lang="en-US" altLang="ja-JP" sz="1200" dirty="0">
              <a:latin typeface="メイリオ" pitchFamily="50" charset="-128"/>
              <a:ea typeface="メイリオ" pitchFamily="50" charset="-128"/>
              <a:cs typeface="メイリオ" pitchFamily="50" charset="-128"/>
            </a:endParaRPr>
          </a:p>
          <a:p>
            <a:r>
              <a:rPr lang="ja-JP" altLang="en-US" sz="1200" dirty="0">
                <a:latin typeface="メイリオ" pitchFamily="50" charset="-128"/>
                <a:ea typeface="メイリオ" pitchFamily="50" charset="-128"/>
                <a:cs typeface="メイリオ" pitchFamily="50" charset="-128"/>
              </a:rPr>
              <a:t>　出力条件は会社共通または個人別で条件保存できます。毎回指定する必要はありません　</a:t>
            </a:r>
            <a:endParaRPr lang="en-US" altLang="ja-JP" sz="1200" dirty="0">
              <a:latin typeface="メイリオ" pitchFamily="50" charset="-128"/>
              <a:ea typeface="メイリオ" pitchFamily="50" charset="-128"/>
              <a:cs typeface="メイリオ" pitchFamily="50" charset="-128"/>
            </a:endParaRPr>
          </a:p>
          <a:p>
            <a:r>
              <a:rPr lang="ja-JP" altLang="en-US" sz="1200" dirty="0">
                <a:latin typeface="メイリオ" pitchFamily="50" charset="-128"/>
                <a:ea typeface="メイリオ" pitchFamily="50" charset="-128"/>
                <a:cs typeface="メイリオ" pitchFamily="50" charset="-128"/>
              </a:rPr>
              <a:t>　　 </a:t>
            </a:r>
            <a:r>
              <a:rPr lang="ja-JP" altLang="en-US" sz="1000" dirty="0">
                <a:solidFill>
                  <a:srgbClr val="00B0F0"/>
                </a:solidFill>
                <a:latin typeface="メイリオ" pitchFamily="50" charset="-128"/>
                <a:ea typeface="メイリオ" pitchFamily="50" charset="-128"/>
                <a:cs typeface="メイリオ" pitchFamily="50" charset="-128"/>
              </a:rPr>
              <a:t>★操作･･･出力された</a:t>
            </a:r>
            <a:r>
              <a:rPr lang="en-US" altLang="ja-JP" sz="1000" dirty="0">
                <a:solidFill>
                  <a:srgbClr val="00B0F0"/>
                </a:solidFill>
                <a:latin typeface="メイリオ" pitchFamily="50" charset="-128"/>
                <a:ea typeface="メイリオ" pitchFamily="50" charset="-128"/>
                <a:cs typeface="メイリオ" pitchFamily="50" charset="-128"/>
              </a:rPr>
              <a:t>Excel</a:t>
            </a:r>
            <a:r>
              <a:rPr lang="ja-JP" altLang="en-US" sz="1000" dirty="0">
                <a:solidFill>
                  <a:srgbClr val="00B0F0"/>
                </a:solidFill>
                <a:latin typeface="メイリオ" pitchFamily="50" charset="-128"/>
                <a:ea typeface="メイリオ" pitchFamily="50" charset="-128"/>
                <a:cs typeface="メイリオ" pitchFamily="50" charset="-128"/>
              </a:rPr>
              <a:t>で、部門ごとのシートをクリックする。確認いただいた後、</a:t>
            </a:r>
            <a:r>
              <a:rPr lang="en-US" altLang="ja-JP" sz="1000" dirty="0">
                <a:solidFill>
                  <a:srgbClr val="00B0F0"/>
                </a:solidFill>
                <a:latin typeface="メイリオ" pitchFamily="50" charset="-128"/>
                <a:ea typeface="メイリオ" pitchFamily="50" charset="-128"/>
                <a:cs typeface="メイリオ" pitchFamily="50" charset="-128"/>
              </a:rPr>
              <a:t>Excel</a:t>
            </a:r>
            <a:r>
              <a:rPr lang="ja-JP" altLang="en-US" sz="1000" dirty="0">
                <a:solidFill>
                  <a:srgbClr val="00B0F0"/>
                </a:solidFill>
                <a:latin typeface="メイリオ" pitchFamily="50" charset="-128"/>
                <a:ea typeface="メイリオ" pitchFamily="50" charset="-128"/>
                <a:cs typeface="メイリオ" pitchFamily="50" charset="-128"/>
              </a:rPr>
              <a:t>を閉じて、</a:t>
            </a:r>
            <a:endParaRPr lang="en-US" altLang="ja-JP" sz="1000" dirty="0">
              <a:solidFill>
                <a:srgbClr val="00B0F0"/>
              </a:solidFill>
              <a:latin typeface="メイリオ" pitchFamily="50" charset="-128"/>
              <a:ea typeface="メイリオ" pitchFamily="50" charset="-128"/>
              <a:cs typeface="メイリオ" pitchFamily="50" charset="-128"/>
            </a:endParaRPr>
          </a:p>
          <a:p>
            <a:r>
              <a:rPr lang="ja-JP" altLang="en-US" sz="1000" dirty="0">
                <a:solidFill>
                  <a:srgbClr val="00B0F0"/>
                </a:solidFill>
                <a:latin typeface="メイリオ" pitchFamily="50" charset="-128"/>
                <a:ea typeface="メイリオ" pitchFamily="50" charset="-128"/>
                <a:cs typeface="メイリオ" pitchFamily="50" charset="-128"/>
              </a:rPr>
              <a:t>　　　　 　　　メニューバーから、</a:t>
            </a:r>
            <a:r>
              <a:rPr lang="ja-JP" altLang="en-US" sz="1000" dirty="0">
                <a:solidFill>
                  <a:srgbClr val="FF0000"/>
                </a:solidFill>
                <a:latin typeface="メイリオ" pitchFamily="50" charset="-128"/>
                <a:ea typeface="メイリオ" pitchFamily="50" charset="-128"/>
                <a:cs typeface="メイリオ" pitchFamily="50" charset="-128"/>
              </a:rPr>
              <a:t>⑧</a:t>
            </a:r>
            <a:r>
              <a:rPr lang="ja-JP" altLang="en-US" sz="1000" dirty="0">
                <a:solidFill>
                  <a:srgbClr val="00B0F0"/>
                </a:solidFill>
                <a:latin typeface="メイリオ" pitchFamily="50" charset="-128"/>
                <a:ea typeface="メイリオ" pitchFamily="50" charset="-128"/>
                <a:cs typeface="メイリオ" pitchFamily="50" charset="-128"/>
              </a:rPr>
              <a:t>共通、個人別での登録部分を開ける</a:t>
            </a:r>
            <a:endParaRPr lang="en-US" altLang="ja-JP" sz="1000" dirty="0">
              <a:solidFill>
                <a:srgbClr val="00B0F0"/>
              </a:solidFill>
              <a:latin typeface="メイリオ" pitchFamily="50" charset="-128"/>
              <a:ea typeface="メイリオ" pitchFamily="50" charset="-128"/>
              <a:cs typeface="メイリオ" pitchFamily="50" charset="-128"/>
            </a:endParaRPr>
          </a:p>
          <a:p>
            <a:r>
              <a:rPr lang="ja-JP" altLang="en-US" sz="1000" dirty="0">
                <a:solidFill>
                  <a:srgbClr val="00B0F0"/>
                </a:solidFill>
                <a:latin typeface="メイリオ" pitchFamily="50" charset="-128"/>
                <a:ea typeface="メイリオ" pitchFamily="50" charset="-128"/>
                <a:cs typeface="メイリオ" pitchFamily="50" charset="-128"/>
              </a:rPr>
              <a:t>　　</a:t>
            </a:r>
            <a:endParaRPr lang="en-US" altLang="ja-JP" sz="1000" dirty="0">
              <a:solidFill>
                <a:srgbClr val="00B0F0"/>
              </a:solidFill>
              <a:latin typeface="メイリオ" pitchFamily="50" charset="-128"/>
              <a:ea typeface="メイリオ" pitchFamily="50" charset="-128"/>
              <a:cs typeface="メイリオ" pitchFamily="50" charset="-128"/>
            </a:endParaRPr>
          </a:p>
        </p:txBody>
      </p:sp>
      <p:sp>
        <p:nvSpPr>
          <p:cNvPr id="9" name="テキスト ボックス 8"/>
          <p:cNvSpPr txBox="1"/>
          <p:nvPr/>
        </p:nvSpPr>
        <p:spPr>
          <a:xfrm>
            <a:off x="203753" y="971600"/>
            <a:ext cx="2407545" cy="276999"/>
          </a:xfrm>
          <a:prstGeom prst="rect">
            <a:avLst/>
          </a:prstGeom>
          <a:noFill/>
        </p:spPr>
        <p:txBody>
          <a:bodyPr wrap="square" rtlCol="0">
            <a:spAutoFit/>
          </a:bodyPr>
          <a:lstStyle/>
          <a:p>
            <a:r>
              <a:rPr lang="ja-JP" altLang="en-US" sz="1200" dirty="0">
                <a:latin typeface="メイリオ" panose="020B0604030504040204" pitchFamily="50" charset="-128"/>
                <a:ea typeface="メイリオ" panose="020B0604030504040204" pitchFamily="50" charset="-128"/>
              </a:rPr>
              <a:t>検索結果画面</a:t>
            </a:r>
            <a:endParaRPr kumimoji="1" lang="ja-JP" altLang="en-US" sz="1200" dirty="0">
              <a:latin typeface="メイリオ" panose="020B0604030504040204" pitchFamily="50" charset="-128"/>
              <a:ea typeface="メイリオ" panose="020B0604030504040204" pitchFamily="50" charset="-128"/>
            </a:endParaRPr>
          </a:p>
        </p:txBody>
      </p:sp>
      <p:sp>
        <p:nvSpPr>
          <p:cNvPr id="10" name="テキスト ボックス 9"/>
          <p:cNvSpPr txBox="1"/>
          <p:nvPr/>
        </p:nvSpPr>
        <p:spPr>
          <a:xfrm>
            <a:off x="2144115" y="3307794"/>
            <a:ext cx="1008112" cy="400110"/>
          </a:xfrm>
          <a:prstGeom prst="rect">
            <a:avLst/>
          </a:prstGeom>
          <a:noFill/>
        </p:spPr>
        <p:txBody>
          <a:bodyPr wrap="square" rtlCol="0">
            <a:spAutoFit/>
          </a:bodyPr>
          <a:lstStyle/>
          <a:p>
            <a:r>
              <a:rPr lang="en-US" altLang="ja-JP" sz="2000" b="1" dirty="0">
                <a:solidFill>
                  <a:srgbClr val="00B0F0"/>
                </a:solidFill>
                <a:latin typeface="メイリオ" pitchFamily="50" charset="-128"/>
                <a:ea typeface="メイリオ" pitchFamily="50" charset="-128"/>
                <a:cs typeface="メイリオ" pitchFamily="50" charset="-128"/>
              </a:rPr>
              <a:t>2</a:t>
            </a:r>
            <a:r>
              <a:rPr kumimoji="1" lang="en-US" altLang="ja-JP" sz="2000" b="1" dirty="0">
                <a:solidFill>
                  <a:srgbClr val="00B0F0"/>
                </a:solidFill>
                <a:latin typeface="メイリオ" pitchFamily="50" charset="-128"/>
                <a:ea typeface="メイリオ" pitchFamily="50" charset="-128"/>
                <a:cs typeface="メイリオ" pitchFamily="50" charset="-128"/>
              </a:rPr>
              <a:t>/4</a:t>
            </a:r>
            <a:endParaRPr kumimoji="1" lang="ja-JP" altLang="en-US" sz="2000" b="1" dirty="0">
              <a:solidFill>
                <a:srgbClr val="00B0F0"/>
              </a:solidFill>
              <a:latin typeface="メイリオ" pitchFamily="50" charset="-128"/>
              <a:ea typeface="メイリオ" pitchFamily="50" charset="-128"/>
              <a:cs typeface="メイリオ" pitchFamily="50" charset="-128"/>
            </a:endParaRPr>
          </a:p>
        </p:txBody>
      </p:sp>
      <p:sp>
        <p:nvSpPr>
          <p:cNvPr id="26" name="正方形/長方形 25"/>
          <p:cNvSpPr/>
          <p:nvPr/>
        </p:nvSpPr>
        <p:spPr>
          <a:xfrm>
            <a:off x="116632" y="6780147"/>
            <a:ext cx="6716840" cy="646331"/>
          </a:xfrm>
          <a:prstGeom prst="rect">
            <a:avLst/>
          </a:prstGeom>
        </p:spPr>
        <p:txBody>
          <a:bodyPr wrap="square">
            <a:spAutoFit/>
          </a:bodyPr>
          <a:lstStyle/>
          <a:p>
            <a:r>
              <a:rPr lang="en-US" altLang="ja-JP" sz="1200" dirty="0">
                <a:latin typeface="メイリオ" pitchFamily="50" charset="-128"/>
                <a:ea typeface="メイリオ" pitchFamily="50" charset="-128"/>
                <a:cs typeface="メイリオ" pitchFamily="50" charset="-128"/>
              </a:rPr>
              <a:t>8.Excel</a:t>
            </a:r>
            <a:r>
              <a:rPr lang="ja-JP" altLang="en-US" sz="1200" dirty="0" err="1">
                <a:latin typeface="メイリオ" pitchFamily="50" charset="-128"/>
                <a:ea typeface="メイリオ" pitchFamily="50" charset="-128"/>
                <a:cs typeface="メイリオ" pitchFamily="50" charset="-128"/>
              </a:rPr>
              <a:t>への</a:t>
            </a:r>
            <a:r>
              <a:rPr lang="ja-JP" altLang="en-US" sz="1200" dirty="0">
                <a:latin typeface="メイリオ" pitchFamily="50" charset="-128"/>
                <a:ea typeface="メイリオ" pitchFamily="50" charset="-128"/>
                <a:cs typeface="メイリオ" pitchFamily="50" charset="-128"/>
              </a:rPr>
              <a:t>出力機能をご覧いただきましたが、</a:t>
            </a:r>
            <a:r>
              <a:rPr lang="en-US" altLang="ja-JP" sz="1200" dirty="0">
                <a:latin typeface="メイリオ" pitchFamily="50" charset="-128"/>
                <a:ea typeface="メイリオ" pitchFamily="50" charset="-128"/>
                <a:cs typeface="メイリオ" pitchFamily="50" charset="-128"/>
              </a:rPr>
              <a:t>Excel</a:t>
            </a:r>
            <a:r>
              <a:rPr lang="ja-JP" altLang="en-US" sz="1200" dirty="0">
                <a:latin typeface="メイリオ" pitchFamily="50" charset="-128"/>
                <a:ea typeface="メイリオ" pitchFamily="50" charset="-128"/>
                <a:cs typeface="メイリオ" pitchFamily="50" charset="-128"/>
              </a:rPr>
              <a:t>のピボットテーブルを業務で利用されて</a:t>
            </a:r>
            <a:endParaRPr lang="en-US" altLang="ja-JP" sz="1200" dirty="0">
              <a:latin typeface="メイリオ" pitchFamily="50" charset="-128"/>
              <a:ea typeface="メイリオ" pitchFamily="50" charset="-128"/>
              <a:cs typeface="メイリオ" pitchFamily="50" charset="-128"/>
            </a:endParaRPr>
          </a:p>
          <a:p>
            <a:r>
              <a:rPr lang="ja-JP" altLang="en-US" sz="1200" dirty="0">
                <a:latin typeface="メイリオ" pitchFamily="50" charset="-128"/>
                <a:ea typeface="メイリオ" pitchFamily="50" charset="-128"/>
                <a:cs typeface="メイリオ" pitchFamily="50" charset="-128"/>
              </a:rPr>
              <a:t>　いますか？</a:t>
            </a:r>
            <a:r>
              <a:rPr lang="en-US" altLang="ja-JP" sz="1200" dirty="0">
                <a:latin typeface="メイリオ" pitchFamily="50" charset="-128"/>
                <a:ea typeface="メイリオ" pitchFamily="50" charset="-128"/>
                <a:cs typeface="メイリオ" pitchFamily="50" charset="-128"/>
              </a:rPr>
              <a:t>NX</a:t>
            </a:r>
            <a:r>
              <a:rPr lang="ja-JP" altLang="en-US" sz="1200" dirty="0">
                <a:latin typeface="メイリオ" pitchFamily="50" charset="-128"/>
                <a:ea typeface="メイリオ" pitchFamily="50" charset="-128"/>
                <a:cs typeface="メイリオ" pitchFamily="50" charset="-128"/>
              </a:rPr>
              <a:t>ではピボットレポート作成も、製品機能でご提供しています</a:t>
            </a:r>
            <a:endParaRPr lang="en-US" altLang="ja-JP" sz="1200" dirty="0">
              <a:latin typeface="メイリオ" pitchFamily="50" charset="-128"/>
              <a:ea typeface="メイリオ" pitchFamily="50" charset="-128"/>
              <a:cs typeface="メイリオ" pitchFamily="50" charset="-128"/>
            </a:endParaRPr>
          </a:p>
          <a:p>
            <a:r>
              <a:rPr lang="ja-JP" altLang="en-US" sz="1200" dirty="0">
                <a:latin typeface="メイリオ" pitchFamily="50" charset="-128"/>
                <a:ea typeface="メイリオ" pitchFamily="50" charset="-128"/>
                <a:cs typeface="メイリオ" pitchFamily="50" charset="-128"/>
              </a:rPr>
              <a:t>　　 </a:t>
            </a:r>
            <a:r>
              <a:rPr lang="ja-JP" altLang="en-US" sz="1000" dirty="0">
                <a:solidFill>
                  <a:srgbClr val="00B0F0"/>
                </a:solidFill>
                <a:latin typeface="メイリオ" pitchFamily="50" charset="-128"/>
                <a:ea typeface="メイリオ" pitchFamily="50" charset="-128"/>
                <a:cs typeface="メイリオ" pitchFamily="50" charset="-128"/>
              </a:rPr>
              <a:t>★操作･・・メニューバーから、</a:t>
            </a:r>
            <a:r>
              <a:rPr lang="ja-JP" altLang="en-US" sz="1000" dirty="0">
                <a:solidFill>
                  <a:srgbClr val="FF0000"/>
                </a:solidFill>
                <a:latin typeface="メイリオ" pitchFamily="50" charset="-128"/>
                <a:ea typeface="メイリオ" pitchFamily="50" charset="-128"/>
                <a:cs typeface="メイリオ" pitchFamily="50" charset="-128"/>
              </a:rPr>
              <a:t>⑨</a:t>
            </a:r>
            <a:r>
              <a:rPr lang="ja-JP" altLang="en-US" sz="1000" dirty="0">
                <a:solidFill>
                  <a:srgbClr val="00B0F0"/>
                </a:solidFill>
                <a:latin typeface="メイリオ" pitchFamily="50" charset="-128"/>
                <a:ea typeface="メイリオ" pitchFamily="50" charset="-128"/>
                <a:cs typeface="メイリオ" pitchFamily="50" charset="-128"/>
              </a:rPr>
              <a:t>円グラフアイコンをクリックし、ピボット画面を表示させる</a:t>
            </a:r>
            <a:endParaRPr lang="en-US" altLang="ja-JP" sz="1000" dirty="0">
              <a:solidFill>
                <a:srgbClr val="00B0F0"/>
              </a:solidFill>
              <a:latin typeface="メイリオ" pitchFamily="50" charset="-128"/>
              <a:ea typeface="メイリオ" pitchFamily="50" charset="-128"/>
              <a:cs typeface="メイリオ" pitchFamily="50" charset="-128"/>
            </a:endParaRPr>
          </a:p>
        </p:txBody>
      </p:sp>
      <p:sp>
        <p:nvSpPr>
          <p:cNvPr id="28" name="テキスト ボックス 27"/>
          <p:cNvSpPr txBox="1"/>
          <p:nvPr/>
        </p:nvSpPr>
        <p:spPr>
          <a:xfrm>
            <a:off x="3472560" y="1003476"/>
            <a:ext cx="2407545" cy="276999"/>
          </a:xfrm>
          <a:prstGeom prst="rect">
            <a:avLst/>
          </a:prstGeom>
          <a:noFill/>
        </p:spPr>
        <p:txBody>
          <a:bodyPr wrap="square" rtlCol="0">
            <a:spAutoFit/>
          </a:bodyPr>
          <a:lstStyle/>
          <a:p>
            <a:r>
              <a:rPr lang="ja-JP" altLang="en-US" sz="1200" dirty="0">
                <a:latin typeface="メイリオ" panose="020B0604030504040204" pitchFamily="50" charset="-128"/>
                <a:ea typeface="メイリオ" panose="020B0604030504040204" pitchFamily="50" charset="-128"/>
              </a:rPr>
              <a:t>出力設定画面</a:t>
            </a:r>
            <a:endParaRPr kumimoji="1" lang="ja-JP" altLang="en-US" sz="1200" dirty="0">
              <a:latin typeface="メイリオ" panose="020B0604030504040204" pitchFamily="50" charset="-128"/>
              <a:ea typeface="メイリオ" panose="020B0604030504040204" pitchFamily="50" charset="-128"/>
            </a:endParaRPr>
          </a:p>
        </p:txBody>
      </p:sp>
      <p:sp>
        <p:nvSpPr>
          <p:cNvPr id="30" name="テキスト ボックス 29"/>
          <p:cNvSpPr txBox="1"/>
          <p:nvPr/>
        </p:nvSpPr>
        <p:spPr>
          <a:xfrm>
            <a:off x="5145443" y="1424679"/>
            <a:ext cx="1379901" cy="276999"/>
          </a:xfrm>
          <a:prstGeom prst="rect">
            <a:avLst/>
          </a:prstGeom>
          <a:noFill/>
        </p:spPr>
        <p:txBody>
          <a:bodyPr wrap="square" rtlCol="0">
            <a:spAutoFit/>
          </a:bodyPr>
          <a:lstStyle/>
          <a:p>
            <a:r>
              <a:rPr lang="ja-JP" altLang="en-US" sz="1200" dirty="0">
                <a:solidFill>
                  <a:srgbClr val="FF0000"/>
                </a:solidFill>
                <a:latin typeface="メイリオ" panose="020B0604030504040204" pitchFamily="50" charset="-128"/>
                <a:ea typeface="メイリオ" panose="020B0604030504040204" pitchFamily="50" charset="-128"/>
              </a:rPr>
              <a:t>⑥部門名称選択</a:t>
            </a:r>
            <a:endParaRPr kumimoji="1" lang="ja-JP" altLang="en-US" sz="1200" dirty="0">
              <a:solidFill>
                <a:srgbClr val="FF0000"/>
              </a:solidFill>
              <a:latin typeface="メイリオ" panose="020B0604030504040204" pitchFamily="50" charset="-128"/>
              <a:ea typeface="メイリオ" panose="020B0604030504040204" pitchFamily="50" charset="-128"/>
            </a:endParaRPr>
          </a:p>
        </p:txBody>
      </p:sp>
      <p:sp>
        <p:nvSpPr>
          <p:cNvPr id="31" name="正方形/長方形 30"/>
          <p:cNvSpPr/>
          <p:nvPr/>
        </p:nvSpPr>
        <p:spPr>
          <a:xfrm>
            <a:off x="5489309" y="1796472"/>
            <a:ext cx="531979" cy="137601"/>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p:cNvSpPr/>
          <p:nvPr/>
        </p:nvSpPr>
        <p:spPr>
          <a:xfrm>
            <a:off x="5569403" y="2971588"/>
            <a:ext cx="531979" cy="137601"/>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p:cNvSpPr txBox="1"/>
          <p:nvPr/>
        </p:nvSpPr>
        <p:spPr>
          <a:xfrm>
            <a:off x="5370338" y="2627784"/>
            <a:ext cx="1082998" cy="276999"/>
          </a:xfrm>
          <a:prstGeom prst="rect">
            <a:avLst/>
          </a:prstGeom>
          <a:noFill/>
        </p:spPr>
        <p:txBody>
          <a:bodyPr wrap="square" rtlCol="0">
            <a:spAutoFit/>
          </a:bodyPr>
          <a:lstStyle/>
          <a:p>
            <a:r>
              <a:rPr lang="ja-JP" altLang="en-US" sz="1200" dirty="0">
                <a:solidFill>
                  <a:srgbClr val="FF0000"/>
                </a:solidFill>
                <a:latin typeface="メイリオ" panose="020B0604030504040204" pitchFamily="50" charset="-128"/>
                <a:ea typeface="メイリオ" panose="020B0604030504040204" pitchFamily="50" charset="-128"/>
              </a:rPr>
              <a:t>選択後確定</a:t>
            </a:r>
            <a:endParaRPr kumimoji="1" lang="ja-JP" altLang="en-US" sz="1200" dirty="0">
              <a:solidFill>
                <a:srgbClr val="FF0000"/>
              </a:solidFill>
              <a:latin typeface="メイリオ" panose="020B0604030504040204" pitchFamily="50" charset="-128"/>
              <a:ea typeface="メイリオ" panose="020B0604030504040204" pitchFamily="50" charset="-128"/>
            </a:endParaRPr>
          </a:p>
        </p:txBody>
      </p:sp>
      <p:cxnSp>
        <p:nvCxnSpPr>
          <p:cNvPr id="34" name="直線矢印コネクタ 33"/>
          <p:cNvCxnSpPr/>
          <p:nvPr/>
        </p:nvCxnSpPr>
        <p:spPr>
          <a:xfrm flipV="1">
            <a:off x="3050669" y="2197305"/>
            <a:ext cx="446710" cy="17197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線矢印コネクタ 34"/>
          <p:cNvCxnSpPr/>
          <p:nvPr/>
        </p:nvCxnSpPr>
        <p:spPr>
          <a:xfrm flipH="1">
            <a:off x="3068960" y="2738869"/>
            <a:ext cx="440432" cy="17694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0" name="正方形/長方形 39"/>
          <p:cNvSpPr/>
          <p:nvPr/>
        </p:nvSpPr>
        <p:spPr>
          <a:xfrm>
            <a:off x="1241548" y="5810721"/>
            <a:ext cx="462513" cy="234586"/>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p:cNvSpPr txBox="1"/>
          <p:nvPr/>
        </p:nvSpPr>
        <p:spPr>
          <a:xfrm>
            <a:off x="1777806" y="6000255"/>
            <a:ext cx="1710444" cy="461665"/>
          </a:xfrm>
          <a:prstGeom prst="rect">
            <a:avLst/>
          </a:prstGeom>
          <a:solidFill>
            <a:schemeClr val="bg1"/>
          </a:solidFill>
        </p:spPr>
        <p:txBody>
          <a:bodyPr wrap="square" rtlCol="0">
            <a:spAutoFit/>
          </a:bodyPr>
          <a:lstStyle/>
          <a:p>
            <a:r>
              <a:rPr lang="ja-JP" altLang="en-US" sz="1200" dirty="0">
                <a:solidFill>
                  <a:srgbClr val="FF0000"/>
                </a:solidFill>
                <a:latin typeface="メイリオ" panose="020B0604030504040204" pitchFamily="50" charset="-128"/>
                <a:ea typeface="メイリオ" panose="020B0604030504040204" pitchFamily="50" charset="-128"/>
              </a:rPr>
              <a:t>⑧虫眼鏡が会社共通</a:t>
            </a:r>
            <a:endParaRPr lang="en-US" altLang="ja-JP" sz="1200" dirty="0">
              <a:solidFill>
                <a:srgbClr val="FF0000"/>
              </a:solidFill>
              <a:latin typeface="メイリオ" panose="020B0604030504040204" pitchFamily="50" charset="-128"/>
              <a:ea typeface="メイリオ" panose="020B0604030504040204" pitchFamily="50" charset="-128"/>
            </a:endParaRPr>
          </a:p>
          <a:p>
            <a:r>
              <a:rPr kumimoji="1" lang="ja-JP" altLang="en-US" sz="1200" dirty="0">
                <a:solidFill>
                  <a:srgbClr val="FF0000"/>
                </a:solidFill>
                <a:latin typeface="メイリオ" panose="020B0604030504040204" pitchFamily="50" charset="-128"/>
                <a:ea typeface="メイリオ" panose="020B0604030504040204" pitchFamily="50" charset="-128"/>
              </a:rPr>
              <a:t>　鉛筆が個人単位保存</a:t>
            </a:r>
          </a:p>
        </p:txBody>
      </p:sp>
      <p:pic>
        <p:nvPicPr>
          <p:cNvPr id="43" name="図 42"/>
          <p:cNvPicPr>
            <a:picLocks noChangeAspect="1"/>
          </p:cNvPicPr>
          <p:nvPr/>
        </p:nvPicPr>
        <p:blipFill>
          <a:blip r:embed="rId5"/>
          <a:stretch>
            <a:fillRect/>
          </a:stretch>
        </p:blipFill>
        <p:spPr>
          <a:xfrm>
            <a:off x="3503233" y="5606860"/>
            <a:ext cx="1369623" cy="876893"/>
          </a:xfrm>
          <a:prstGeom prst="rect">
            <a:avLst/>
          </a:prstGeom>
          <a:ln>
            <a:solidFill>
              <a:schemeClr val="bg1">
                <a:lumMod val="75000"/>
              </a:schemeClr>
            </a:solidFill>
          </a:ln>
        </p:spPr>
      </p:pic>
      <p:sp>
        <p:nvSpPr>
          <p:cNvPr id="44" name="テキスト ボックス 43"/>
          <p:cNvSpPr txBox="1"/>
          <p:nvPr/>
        </p:nvSpPr>
        <p:spPr>
          <a:xfrm>
            <a:off x="4807558" y="5817914"/>
            <a:ext cx="2149834" cy="461665"/>
          </a:xfrm>
          <a:prstGeom prst="rect">
            <a:avLst/>
          </a:prstGeom>
          <a:noFill/>
        </p:spPr>
        <p:txBody>
          <a:bodyPr wrap="square" rtlCol="0">
            <a:spAutoFit/>
          </a:bodyPr>
          <a:lstStyle/>
          <a:p>
            <a:r>
              <a:rPr kumimoji="1" lang="ja-JP" altLang="en-US" sz="1200" dirty="0">
                <a:solidFill>
                  <a:srgbClr val="FF0000"/>
                </a:solidFill>
                <a:latin typeface="メイリオ" panose="020B0604030504040204" pitchFamily="50" charset="-128"/>
                <a:ea typeface="メイリオ" panose="020B0604030504040204" pitchFamily="50" charset="-128"/>
              </a:rPr>
              <a:t>保存条件の呼び出しは、</a:t>
            </a:r>
            <a:endParaRPr kumimoji="1" lang="en-US" altLang="ja-JP" sz="1200" dirty="0">
              <a:solidFill>
                <a:srgbClr val="FF0000"/>
              </a:solidFill>
              <a:latin typeface="メイリオ" panose="020B0604030504040204" pitchFamily="50" charset="-128"/>
              <a:ea typeface="メイリオ" panose="020B0604030504040204" pitchFamily="50" charset="-128"/>
            </a:endParaRPr>
          </a:p>
          <a:p>
            <a:r>
              <a:rPr lang="ja-JP" altLang="en-US" sz="1200" dirty="0">
                <a:solidFill>
                  <a:srgbClr val="FF0000"/>
                </a:solidFill>
                <a:latin typeface="メイリオ" panose="020B0604030504040204" pitchFamily="50" charset="-128"/>
                <a:ea typeface="メイリオ" panose="020B0604030504040204" pitchFamily="50" charset="-128"/>
              </a:rPr>
              <a:t>画面左のこのメニューから</a:t>
            </a:r>
            <a:endParaRPr kumimoji="1" lang="ja-JP" altLang="en-US" sz="1200" dirty="0">
              <a:solidFill>
                <a:srgbClr val="FF0000"/>
              </a:solidFill>
              <a:latin typeface="メイリオ" panose="020B0604030504040204" pitchFamily="50" charset="-128"/>
              <a:ea typeface="メイリオ" panose="020B0604030504040204" pitchFamily="50" charset="-128"/>
            </a:endParaRPr>
          </a:p>
        </p:txBody>
      </p:sp>
      <p:sp>
        <p:nvSpPr>
          <p:cNvPr id="45" name="正方形/長方形 44"/>
          <p:cNvSpPr/>
          <p:nvPr/>
        </p:nvSpPr>
        <p:spPr>
          <a:xfrm>
            <a:off x="1835037" y="7668255"/>
            <a:ext cx="245907" cy="227210"/>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p:cNvSpPr txBox="1"/>
          <p:nvPr/>
        </p:nvSpPr>
        <p:spPr>
          <a:xfrm>
            <a:off x="1231510" y="7967125"/>
            <a:ext cx="3493634" cy="276999"/>
          </a:xfrm>
          <a:prstGeom prst="rect">
            <a:avLst/>
          </a:prstGeom>
          <a:solidFill>
            <a:schemeClr val="bg1"/>
          </a:solidFill>
        </p:spPr>
        <p:txBody>
          <a:bodyPr wrap="square" rtlCol="0">
            <a:spAutoFit/>
          </a:bodyPr>
          <a:lstStyle/>
          <a:p>
            <a:r>
              <a:rPr lang="ja-JP" altLang="en-US" sz="1200" dirty="0">
                <a:solidFill>
                  <a:srgbClr val="FF0000"/>
                </a:solidFill>
                <a:latin typeface="メイリオ" panose="020B0604030504040204" pitchFamily="50" charset="-128"/>
                <a:ea typeface="メイリオ" panose="020B0604030504040204" pitchFamily="50" charset="-128"/>
              </a:rPr>
              <a:t>⑨円グラフアイコン（ピボットレポート）</a:t>
            </a:r>
            <a:endParaRPr kumimoji="1" lang="ja-JP" altLang="en-US" sz="1200" dirty="0">
              <a:solidFill>
                <a:srgbClr val="FF0000"/>
              </a:solidFill>
              <a:latin typeface="メイリオ" panose="020B0604030504040204" pitchFamily="50" charset="-128"/>
              <a:ea typeface="メイリオ" panose="020B0604030504040204" pitchFamily="50" charset="-128"/>
            </a:endParaRPr>
          </a:p>
        </p:txBody>
      </p:sp>
      <p:pic>
        <p:nvPicPr>
          <p:cNvPr id="4" name="図 3">
            <a:extLst>
              <a:ext uri="{FF2B5EF4-FFF2-40B4-BE49-F238E27FC236}">
                <a16:creationId xmlns:a16="http://schemas.microsoft.com/office/drawing/2014/main" id="{C0A2EE83-45EE-1406-FF25-34AB5D7633A0}"/>
              </a:ext>
            </a:extLst>
          </p:cNvPr>
          <p:cNvPicPr>
            <a:picLocks noChangeAspect="1"/>
          </p:cNvPicPr>
          <p:nvPr/>
        </p:nvPicPr>
        <p:blipFill>
          <a:blip r:embed="rId6"/>
          <a:stretch>
            <a:fillRect/>
          </a:stretch>
        </p:blipFill>
        <p:spPr>
          <a:xfrm>
            <a:off x="448877" y="1231354"/>
            <a:ext cx="1130719" cy="48023"/>
          </a:xfrm>
          <a:prstGeom prst="rect">
            <a:avLst/>
          </a:prstGeom>
        </p:spPr>
      </p:pic>
      <p:pic>
        <p:nvPicPr>
          <p:cNvPr id="7" name="図 6">
            <a:extLst>
              <a:ext uri="{FF2B5EF4-FFF2-40B4-BE49-F238E27FC236}">
                <a16:creationId xmlns:a16="http://schemas.microsoft.com/office/drawing/2014/main" id="{251BF859-0786-95C5-BFAF-28B808DDFF6F}"/>
              </a:ext>
            </a:extLst>
          </p:cNvPr>
          <p:cNvPicPr>
            <a:picLocks noChangeAspect="1"/>
          </p:cNvPicPr>
          <p:nvPr/>
        </p:nvPicPr>
        <p:blipFill>
          <a:blip r:embed="rId6"/>
          <a:stretch>
            <a:fillRect/>
          </a:stretch>
        </p:blipFill>
        <p:spPr>
          <a:xfrm>
            <a:off x="875507" y="5641566"/>
            <a:ext cx="2052000" cy="135083"/>
          </a:xfrm>
          <a:prstGeom prst="rect">
            <a:avLst/>
          </a:prstGeom>
        </p:spPr>
      </p:pic>
      <p:pic>
        <p:nvPicPr>
          <p:cNvPr id="8" name="図 7">
            <a:extLst>
              <a:ext uri="{FF2B5EF4-FFF2-40B4-BE49-F238E27FC236}">
                <a16:creationId xmlns:a16="http://schemas.microsoft.com/office/drawing/2014/main" id="{173A70CC-6C93-8A63-6293-5614AB998B8E}"/>
              </a:ext>
            </a:extLst>
          </p:cNvPr>
          <p:cNvPicPr>
            <a:picLocks noChangeAspect="1"/>
          </p:cNvPicPr>
          <p:nvPr/>
        </p:nvPicPr>
        <p:blipFill>
          <a:blip r:embed="rId6"/>
          <a:stretch>
            <a:fillRect/>
          </a:stretch>
        </p:blipFill>
        <p:spPr>
          <a:xfrm>
            <a:off x="942623" y="7529513"/>
            <a:ext cx="2016000" cy="132713"/>
          </a:xfrm>
          <a:prstGeom prst="rect">
            <a:avLst/>
          </a:prstGeom>
        </p:spPr>
      </p:pic>
      <p:pic>
        <p:nvPicPr>
          <p:cNvPr id="15" name="図 14">
            <a:extLst>
              <a:ext uri="{FF2B5EF4-FFF2-40B4-BE49-F238E27FC236}">
                <a16:creationId xmlns:a16="http://schemas.microsoft.com/office/drawing/2014/main" id="{CD403142-9F11-1F63-5B67-E7ECBA432D68}"/>
              </a:ext>
            </a:extLst>
          </p:cNvPr>
          <p:cNvPicPr>
            <a:picLocks noChangeAspect="1"/>
          </p:cNvPicPr>
          <p:nvPr/>
        </p:nvPicPr>
        <p:blipFill>
          <a:blip r:embed="rId7"/>
          <a:stretch>
            <a:fillRect/>
          </a:stretch>
        </p:blipFill>
        <p:spPr>
          <a:xfrm>
            <a:off x="1341264" y="1789702"/>
            <a:ext cx="1008112" cy="1398349"/>
          </a:xfrm>
          <a:prstGeom prst="rect">
            <a:avLst/>
          </a:prstGeom>
        </p:spPr>
      </p:pic>
      <p:sp>
        <p:nvSpPr>
          <p:cNvPr id="27" name="テキスト ボックス 26"/>
          <p:cNvSpPr txBox="1"/>
          <p:nvPr/>
        </p:nvSpPr>
        <p:spPr>
          <a:xfrm>
            <a:off x="1993851" y="2403743"/>
            <a:ext cx="1235395" cy="276999"/>
          </a:xfrm>
          <a:prstGeom prst="rect">
            <a:avLst/>
          </a:prstGeom>
          <a:noFill/>
        </p:spPr>
        <p:txBody>
          <a:bodyPr wrap="square" rtlCol="0">
            <a:spAutoFit/>
          </a:bodyPr>
          <a:lstStyle/>
          <a:p>
            <a:r>
              <a:rPr lang="ja-JP" altLang="en-US" sz="1200" dirty="0">
                <a:solidFill>
                  <a:srgbClr val="FF0000"/>
                </a:solidFill>
                <a:latin typeface="メイリオ" panose="020B0604030504040204" pitchFamily="50" charset="-128"/>
                <a:ea typeface="メイリオ" panose="020B0604030504040204" pitchFamily="50" charset="-128"/>
              </a:rPr>
              <a:t>⑤</a:t>
            </a:r>
            <a:r>
              <a:rPr kumimoji="1" lang="ja-JP" altLang="en-US" sz="1200" dirty="0">
                <a:solidFill>
                  <a:srgbClr val="FF0000"/>
                </a:solidFill>
                <a:latin typeface="メイリオ" panose="020B0604030504040204" pitchFamily="50" charset="-128"/>
                <a:ea typeface="メイリオ" panose="020B0604030504040204" pitchFamily="50" charset="-128"/>
              </a:rPr>
              <a:t>出力設定</a:t>
            </a:r>
          </a:p>
        </p:txBody>
      </p:sp>
      <p:sp>
        <p:nvSpPr>
          <p:cNvPr id="38" name="テキスト ボックス 37"/>
          <p:cNvSpPr txBox="1"/>
          <p:nvPr/>
        </p:nvSpPr>
        <p:spPr>
          <a:xfrm>
            <a:off x="1994209" y="2647325"/>
            <a:ext cx="1127709" cy="276999"/>
          </a:xfrm>
          <a:prstGeom prst="rect">
            <a:avLst/>
          </a:prstGeom>
          <a:noFill/>
        </p:spPr>
        <p:txBody>
          <a:bodyPr wrap="square" rtlCol="0">
            <a:spAutoFit/>
          </a:bodyPr>
          <a:lstStyle/>
          <a:p>
            <a:r>
              <a:rPr lang="ja-JP" altLang="en-US" sz="1200" dirty="0">
                <a:solidFill>
                  <a:srgbClr val="FF0000"/>
                </a:solidFill>
                <a:latin typeface="メイリオ" panose="020B0604030504040204" pitchFamily="50" charset="-128"/>
                <a:ea typeface="メイリオ" panose="020B0604030504040204" pitchFamily="50" charset="-128"/>
              </a:rPr>
              <a:t>⑦</a:t>
            </a:r>
            <a:r>
              <a:rPr kumimoji="1" lang="en-US" altLang="ja-JP" sz="1200" dirty="0">
                <a:solidFill>
                  <a:srgbClr val="FF0000"/>
                </a:solidFill>
                <a:latin typeface="メイリオ" panose="020B0604030504040204" pitchFamily="50" charset="-128"/>
                <a:ea typeface="メイリオ" panose="020B0604030504040204" pitchFamily="50" charset="-128"/>
              </a:rPr>
              <a:t>Excel</a:t>
            </a:r>
            <a:r>
              <a:rPr kumimoji="1" lang="ja-JP" altLang="en-US" sz="1200" dirty="0">
                <a:solidFill>
                  <a:srgbClr val="FF0000"/>
                </a:solidFill>
                <a:latin typeface="メイリオ" panose="020B0604030504040204" pitchFamily="50" charset="-128"/>
                <a:ea typeface="メイリオ" panose="020B0604030504040204" pitchFamily="50" charset="-128"/>
              </a:rPr>
              <a:t>出力</a:t>
            </a:r>
          </a:p>
        </p:txBody>
      </p:sp>
      <p:sp>
        <p:nvSpPr>
          <p:cNvPr id="29" name="正方形/長方形 28"/>
          <p:cNvSpPr/>
          <p:nvPr/>
        </p:nvSpPr>
        <p:spPr>
          <a:xfrm>
            <a:off x="1525042" y="2478419"/>
            <a:ext cx="531979" cy="93984"/>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p:cNvSpPr/>
          <p:nvPr/>
        </p:nvSpPr>
        <p:spPr>
          <a:xfrm>
            <a:off x="1520326" y="2721948"/>
            <a:ext cx="531979" cy="93984"/>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538A8A93-C218-2835-A570-6F8776F9E7E6}"/>
              </a:ext>
            </a:extLst>
          </p:cNvPr>
          <p:cNvSpPr/>
          <p:nvPr/>
        </p:nvSpPr>
        <p:spPr>
          <a:xfrm>
            <a:off x="3725531" y="5668982"/>
            <a:ext cx="1082027" cy="440462"/>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8787835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0B53894D17DC7C47BE63F9D1750C23E3" ma:contentTypeVersion="16" ma:contentTypeDescription="新しいドキュメントを作成します。" ma:contentTypeScope="" ma:versionID="4c35edf87c02789b171ce810a721c917">
  <xsd:schema xmlns:xsd="http://www.w3.org/2001/XMLSchema" xmlns:xs="http://www.w3.org/2001/XMLSchema" xmlns:p="http://schemas.microsoft.com/office/2006/metadata/properties" xmlns:ns2="5390fd7e-3ae6-4c6f-b2b3-e212599418c7" xmlns:ns3="c77ec646-6dad-47dc-8a8f-7ccedac5bce3" targetNamespace="http://schemas.microsoft.com/office/2006/metadata/properties" ma:root="true" ma:fieldsID="41774c6db6d921d399a5151416662aa2" ns2:_="" ns3:_="">
    <xsd:import namespace="5390fd7e-3ae6-4c6f-b2b3-e212599418c7"/>
    <xsd:import namespace="c77ec646-6dad-47dc-8a8f-7ccedac5bce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LengthInSeconds" minOccurs="0"/>
                <xsd:element ref="ns3:MediaServiceDateTaken" minOccurs="0"/>
                <xsd:element ref="ns3:MediaServiceLocation"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90fd7e-3ae6-4c6f-b2b3-e212599418c7" elementFormDefault="qualified">
    <xsd:import namespace="http://schemas.microsoft.com/office/2006/documentManagement/types"/>
    <xsd:import namespace="http://schemas.microsoft.com/office/infopath/2007/PartnerControls"/>
    <xsd:element name="SharedWithUsers" ma:index="8"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共有相手の詳細情報" ma:internalName="SharedWithDetails" ma:readOnly="true">
      <xsd:simpleType>
        <xsd:restriction base="dms:Note">
          <xsd:maxLength value="255"/>
        </xsd:restriction>
      </xsd:simpleType>
    </xsd:element>
    <xsd:element name="TaxCatchAll" ma:index="15" nillable="true" ma:displayName="Taxonomy Catch All Column" ma:hidden="true" ma:list="{F04E044B-0321-47DF-93AC-5F65165BAE8E}" ma:internalName="TaxCatchAll" ma:showField="CatchAllData" ma:web="{e2b653b9-dda0-4875-ae0d-da43feb7684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77ec646-6dad-47dc-8a8f-7ccedac5bce3"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画像タグ" ma:readOnly="false" ma:fieldId="{5cf76f15-5ced-4ddc-b409-7134ff3c332f}" ma:taxonomyMulti="true" ma:sspId="139cf6af-007c-4f7d-a604-462adfc6233a"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77ec646-6dad-47dc-8a8f-7ccedac5bce3">
      <Terms xmlns="http://schemas.microsoft.com/office/infopath/2007/PartnerControls"/>
    </lcf76f155ced4ddcb4097134ff3c332f>
    <TaxCatchAll xmlns="5390fd7e-3ae6-4c6f-b2b3-e212599418c7" xsi:nil="true"/>
  </documentManagement>
</p:properties>
</file>

<file path=customXml/itemProps1.xml><?xml version="1.0" encoding="utf-8"?>
<ds:datastoreItem xmlns:ds="http://schemas.openxmlformats.org/officeDocument/2006/customXml" ds:itemID="{0C17E2BF-9A9C-4378-BDE3-AB33B65C35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390fd7e-3ae6-4c6f-b2b3-e212599418c7"/>
    <ds:schemaRef ds:uri="c77ec646-6dad-47dc-8a8f-7ccedac5bce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E120843-6EAB-4704-96E0-E5FD7C072024}">
  <ds:schemaRefs>
    <ds:schemaRef ds:uri="http://schemas.microsoft.com/sharepoint/v3/contenttype/forms"/>
  </ds:schemaRefs>
</ds:datastoreItem>
</file>

<file path=customXml/itemProps3.xml><?xml version="1.0" encoding="utf-8"?>
<ds:datastoreItem xmlns:ds="http://schemas.openxmlformats.org/officeDocument/2006/customXml" ds:itemID="{6CE26CA3-CD5A-4FB9-B01B-F6E20FFF1053}">
  <ds:schemaRefs>
    <ds:schemaRef ds:uri="http://purl.org/dc/terms/"/>
    <ds:schemaRef ds:uri="5390fd7e-3ae6-4c6f-b2b3-e212599418c7"/>
    <ds:schemaRef ds:uri="http://purl.org/dc/elements/1.1/"/>
    <ds:schemaRef ds:uri="http://schemas.microsoft.com/office/2006/metadata/properties"/>
    <ds:schemaRef ds:uri="c77ec646-6dad-47dc-8a8f-7ccedac5bce3"/>
    <ds:schemaRef ds:uri="http://purl.org/dc/dcmitype/"/>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4522</Words>
  <Application>Microsoft Office PowerPoint</Application>
  <PresentationFormat>画面に合わせる (4:3)</PresentationFormat>
  <Paragraphs>436</Paragraphs>
  <Slides>16</Slides>
  <Notes>2</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16</vt:i4>
      </vt:variant>
    </vt:vector>
  </HeadingPairs>
  <TitlesOfParts>
    <vt:vector size="20" baseType="lpstr">
      <vt:lpstr>メイリオ</vt:lpstr>
      <vt:lpstr>Arial</vt:lpstr>
      <vt:lpstr>Calibri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2014-04-25T08:41:39Z</dcterms:created>
  <dcterms:modified xsi:type="dcterms:W3CDTF">2025-10-31T04:20:37Z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0x0101000B53894D17DC7C47BE63F9D1750C23E3</vt:lpwstr>
  </property>
  <property fmtid="{D5CDD505-2E9C-101B-9397-08002B2CF9AE}" pid="3" name="MediaServiceImageTags">
    <vt:lpwstr/>
  </property>
</Properties>
</file>