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53"/>
  </p:notesMasterIdLst>
  <p:handoutMasterIdLst>
    <p:handoutMasterId r:id="rId54"/>
  </p:handoutMasterIdLst>
  <p:sldIdLst>
    <p:sldId id="256" r:id="rId2"/>
    <p:sldId id="257" r:id="rId3"/>
    <p:sldId id="312" r:id="rId4"/>
    <p:sldId id="323" r:id="rId5"/>
    <p:sldId id="258" r:id="rId6"/>
    <p:sldId id="311" r:id="rId7"/>
    <p:sldId id="260" r:id="rId8"/>
    <p:sldId id="261" r:id="rId9"/>
    <p:sldId id="262" r:id="rId10"/>
    <p:sldId id="263" r:id="rId11"/>
    <p:sldId id="264" r:id="rId12"/>
    <p:sldId id="391" r:id="rId13"/>
    <p:sldId id="327" r:id="rId14"/>
    <p:sldId id="266" r:id="rId15"/>
    <p:sldId id="267" r:id="rId16"/>
    <p:sldId id="268" r:id="rId17"/>
    <p:sldId id="454" r:id="rId18"/>
    <p:sldId id="269" r:id="rId19"/>
    <p:sldId id="319" r:id="rId20"/>
    <p:sldId id="571" r:id="rId21"/>
    <p:sldId id="570" r:id="rId22"/>
    <p:sldId id="270" r:id="rId23"/>
    <p:sldId id="271" r:id="rId24"/>
    <p:sldId id="272" r:id="rId25"/>
    <p:sldId id="273" r:id="rId26"/>
    <p:sldId id="274" r:id="rId27"/>
    <p:sldId id="275" r:id="rId28"/>
    <p:sldId id="320" r:id="rId29"/>
    <p:sldId id="277" r:id="rId30"/>
    <p:sldId id="278" r:id="rId31"/>
    <p:sldId id="279" r:id="rId32"/>
    <p:sldId id="310" r:id="rId33"/>
    <p:sldId id="336" r:id="rId34"/>
    <p:sldId id="322" r:id="rId35"/>
    <p:sldId id="304" r:id="rId36"/>
    <p:sldId id="306" r:id="rId37"/>
    <p:sldId id="307" r:id="rId38"/>
    <p:sldId id="281" r:id="rId39"/>
    <p:sldId id="282" r:id="rId40"/>
    <p:sldId id="283" r:id="rId41"/>
    <p:sldId id="284" r:id="rId42"/>
    <p:sldId id="313" r:id="rId43"/>
    <p:sldId id="287" r:id="rId44"/>
    <p:sldId id="288" r:id="rId45"/>
    <p:sldId id="289" r:id="rId46"/>
    <p:sldId id="314" r:id="rId47"/>
    <p:sldId id="569" r:id="rId48"/>
    <p:sldId id="325" r:id="rId49"/>
    <p:sldId id="315" r:id="rId50"/>
    <p:sldId id="574" r:id="rId51"/>
    <p:sldId id="455" r:id="rId52"/>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D76"/>
    <a:srgbClr val="F6B89C"/>
    <a:srgbClr val="F4A988"/>
    <a:srgbClr val="EF8353"/>
    <a:srgbClr val="F19369"/>
    <a:srgbClr val="EE7B48"/>
    <a:srgbClr val="4D75B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1" autoAdjust="0"/>
    <p:restoredTop sz="96247" autoAdjust="0"/>
  </p:normalViewPr>
  <p:slideViewPr>
    <p:cSldViewPr>
      <p:cViewPr varScale="1">
        <p:scale>
          <a:sx n="116" d="100"/>
          <a:sy n="116" d="100"/>
        </p:scale>
        <p:origin x="192" y="72"/>
      </p:cViewPr>
      <p:guideLst>
        <p:guide orient="horz" pos="3185"/>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4090" y="53"/>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87CEB-ADA9-485A-9249-F64C91EACCE4}" type="doc">
      <dgm:prSet loTypeId="urn:microsoft.com/office/officeart/2005/8/layout/hChevron3" loCatId="process" qsTypeId="urn:microsoft.com/office/officeart/2005/8/quickstyle/simple1" qsCatId="simple" csTypeId="urn:microsoft.com/office/officeart/2005/8/colors/accent1_2" csCatId="accent1" phldr="1"/>
      <dgm:spPr/>
    </dgm:pt>
    <dgm:pt modelId="{6E61F770-B3D6-44BB-BEE8-C7CD6EACFF6E}">
      <dgm:prSet phldrT="[テキスト]" custT="1"/>
      <dgm:spPr>
        <a:xfrm>
          <a:off x="953" y="510167"/>
          <a:ext cx="833449" cy="333379"/>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過去</a:t>
          </a:r>
        </a:p>
      </dgm:t>
    </dgm:pt>
    <dgm:pt modelId="{8C8788BC-4F1F-4D84-AB65-23D872CA47A8}" type="parTrans" cxnId="{3DC400CC-DDC4-414F-B0DE-7173DB79C52F}">
      <dgm:prSet/>
      <dgm:spPr/>
      <dgm:t>
        <a:bodyPr/>
        <a:lstStyle/>
        <a:p>
          <a:endParaRPr kumimoji="1" lang="ja-JP" altLang="en-US"/>
        </a:p>
      </dgm:t>
    </dgm:pt>
    <dgm:pt modelId="{AB1BB652-37D5-4480-ACC9-F22F9D620FC9}" type="sibTrans" cxnId="{3DC400CC-DDC4-414F-B0DE-7173DB79C52F}">
      <dgm:prSet/>
      <dgm:spPr/>
      <dgm:t>
        <a:bodyPr/>
        <a:lstStyle/>
        <a:p>
          <a:endParaRPr kumimoji="1" lang="ja-JP" altLang="en-US"/>
        </a:p>
      </dgm:t>
    </dgm:pt>
    <dgm:pt modelId="{BAF08942-6F10-453F-9531-48B6BEF326FA}">
      <dgm:prSet phldrT="[テキスト]" custT="1"/>
      <dgm:spPr>
        <a:xfrm>
          <a:off x="667713" y="510167"/>
          <a:ext cx="833449" cy="333379"/>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現在</a:t>
          </a:r>
        </a:p>
      </dgm:t>
    </dgm:pt>
    <dgm:pt modelId="{D1C3EA5A-91A0-4029-A0F8-58290684329F}" type="parTrans" cxnId="{5CC6F817-9252-4535-B6D2-22C0F820B83A}">
      <dgm:prSet/>
      <dgm:spPr/>
      <dgm:t>
        <a:bodyPr/>
        <a:lstStyle/>
        <a:p>
          <a:endParaRPr kumimoji="1" lang="ja-JP" altLang="en-US"/>
        </a:p>
      </dgm:t>
    </dgm:pt>
    <dgm:pt modelId="{CDDC3F48-10A6-4D6E-BC08-34C8A5FFEAF7}" type="sibTrans" cxnId="{5CC6F817-9252-4535-B6D2-22C0F820B83A}">
      <dgm:prSet/>
      <dgm:spPr/>
      <dgm:t>
        <a:bodyPr/>
        <a:lstStyle/>
        <a:p>
          <a:endParaRPr kumimoji="1" lang="ja-JP" altLang="en-US"/>
        </a:p>
      </dgm:t>
    </dgm:pt>
    <dgm:pt modelId="{38CEC643-4DC5-4ADE-A59A-59ADEFF77B9C}">
      <dgm:prSet phldrT="[テキスト]" custT="1"/>
      <dgm:spPr>
        <a:xfrm>
          <a:off x="1325925" y="500372"/>
          <a:ext cx="833449" cy="333379"/>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未来</a:t>
          </a:r>
        </a:p>
      </dgm:t>
    </dgm:pt>
    <dgm:pt modelId="{FE1A3763-FC95-4631-97F7-D4F72B2D85CA}" type="parTrans" cxnId="{0D170CBF-A3E4-480B-A925-95F2F7FC42A0}">
      <dgm:prSet/>
      <dgm:spPr/>
      <dgm:t>
        <a:bodyPr/>
        <a:lstStyle/>
        <a:p>
          <a:endParaRPr kumimoji="1" lang="ja-JP" altLang="en-US"/>
        </a:p>
      </dgm:t>
    </dgm:pt>
    <dgm:pt modelId="{B6E6ED3E-DC82-42E2-809D-E8DFAC8C155F}" type="sibTrans" cxnId="{0D170CBF-A3E4-480B-A925-95F2F7FC42A0}">
      <dgm:prSet/>
      <dgm:spPr/>
      <dgm:t>
        <a:bodyPr/>
        <a:lstStyle/>
        <a:p>
          <a:endParaRPr kumimoji="1" lang="ja-JP" altLang="en-US"/>
        </a:p>
      </dgm:t>
    </dgm:pt>
    <dgm:pt modelId="{865ECF2B-2FC8-45E3-A0C4-D3E66645BDD6}" type="pres">
      <dgm:prSet presAssocID="{97387CEB-ADA9-485A-9249-F64C91EACCE4}" presName="Name0" presStyleCnt="0">
        <dgm:presLayoutVars>
          <dgm:dir/>
          <dgm:resizeHandles val="exact"/>
        </dgm:presLayoutVars>
      </dgm:prSet>
      <dgm:spPr/>
    </dgm:pt>
    <dgm:pt modelId="{092ECF0F-D756-4F91-942B-67127D4539F3}" type="pres">
      <dgm:prSet presAssocID="{6E61F770-B3D6-44BB-BEE8-C7CD6EACFF6E}" presName="parTxOnly" presStyleLbl="node1" presStyleIdx="0" presStyleCnt="3" custScaleY="68253">
        <dgm:presLayoutVars>
          <dgm:bulletEnabled val="1"/>
        </dgm:presLayoutVars>
      </dgm:prSet>
      <dgm:spPr/>
    </dgm:pt>
    <dgm:pt modelId="{59BBBE23-8BD3-4E88-9872-095CE7E709DF}" type="pres">
      <dgm:prSet presAssocID="{AB1BB652-37D5-4480-ACC9-F22F9D620FC9}" presName="parSpace" presStyleCnt="0"/>
      <dgm:spPr/>
    </dgm:pt>
    <dgm:pt modelId="{5DE8F904-898A-417A-A3BB-2551054E971F}" type="pres">
      <dgm:prSet presAssocID="{BAF08942-6F10-453F-9531-48B6BEF326FA}" presName="parTxOnly" presStyleLbl="node1" presStyleIdx="1" presStyleCnt="3" custScaleY="68253">
        <dgm:presLayoutVars>
          <dgm:bulletEnabled val="1"/>
        </dgm:presLayoutVars>
      </dgm:prSet>
      <dgm:spPr/>
    </dgm:pt>
    <dgm:pt modelId="{1293C893-F2FD-4D4C-9008-60AEC6AF3F62}" type="pres">
      <dgm:prSet presAssocID="{CDDC3F48-10A6-4D6E-BC08-34C8A5FFEAF7}" presName="parSpace" presStyleCnt="0"/>
      <dgm:spPr/>
    </dgm:pt>
    <dgm:pt modelId="{B5557085-A4FD-43A0-B958-92858FDBDF9A}" type="pres">
      <dgm:prSet presAssocID="{38CEC643-4DC5-4ADE-A59A-59ADEFF77B9C}" presName="parTxOnly" presStyleLbl="node1" presStyleIdx="2" presStyleCnt="3" custScaleY="68253" custLinFactNeighborX="-11423" custLinFactNeighborY="493">
        <dgm:presLayoutVars>
          <dgm:bulletEnabled val="1"/>
        </dgm:presLayoutVars>
      </dgm:prSet>
      <dgm:spPr/>
    </dgm:pt>
  </dgm:ptLst>
  <dgm:cxnLst>
    <dgm:cxn modelId="{6C200314-FC20-431C-A549-3CA07EF0FB6D}" type="presOf" srcId="{6E61F770-B3D6-44BB-BEE8-C7CD6EACFF6E}" destId="{092ECF0F-D756-4F91-942B-67127D4539F3}" srcOrd="0" destOrd="0" presId="urn:microsoft.com/office/officeart/2005/8/layout/hChevron3"/>
    <dgm:cxn modelId="{5CC6F817-9252-4535-B6D2-22C0F820B83A}" srcId="{97387CEB-ADA9-485A-9249-F64C91EACCE4}" destId="{BAF08942-6F10-453F-9531-48B6BEF326FA}" srcOrd="1" destOrd="0" parTransId="{D1C3EA5A-91A0-4029-A0F8-58290684329F}" sibTransId="{CDDC3F48-10A6-4D6E-BC08-34C8A5FFEAF7}"/>
    <dgm:cxn modelId="{A5F19F6E-FCA0-46B0-8DBB-F21440035929}" type="presOf" srcId="{97387CEB-ADA9-485A-9249-F64C91EACCE4}" destId="{865ECF2B-2FC8-45E3-A0C4-D3E66645BDD6}" srcOrd="0" destOrd="0" presId="urn:microsoft.com/office/officeart/2005/8/layout/hChevron3"/>
    <dgm:cxn modelId="{3E64058C-3C7F-44AB-A20C-48846BBC5013}" type="presOf" srcId="{38CEC643-4DC5-4ADE-A59A-59ADEFF77B9C}" destId="{B5557085-A4FD-43A0-B958-92858FDBDF9A}" srcOrd="0" destOrd="0" presId="urn:microsoft.com/office/officeart/2005/8/layout/hChevron3"/>
    <dgm:cxn modelId="{0D170CBF-A3E4-480B-A925-95F2F7FC42A0}" srcId="{97387CEB-ADA9-485A-9249-F64C91EACCE4}" destId="{38CEC643-4DC5-4ADE-A59A-59ADEFF77B9C}" srcOrd="2" destOrd="0" parTransId="{FE1A3763-FC95-4631-97F7-D4F72B2D85CA}" sibTransId="{B6E6ED3E-DC82-42E2-809D-E8DFAC8C155F}"/>
    <dgm:cxn modelId="{3DC400CC-DDC4-414F-B0DE-7173DB79C52F}" srcId="{97387CEB-ADA9-485A-9249-F64C91EACCE4}" destId="{6E61F770-B3D6-44BB-BEE8-C7CD6EACFF6E}" srcOrd="0" destOrd="0" parTransId="{8C8788BC-4F1F-4D84-AB65-23D872CA47A8}" sibTransId="{AB1BB652-37D5-4480-ACC9-F22F9D620FC9}"/>
    <dgm:cxn modelId="{7C6926E8-1FD3-4027-9869-8DD6A83FFF56}" type="presOf" srcId="{BAF08942-6F10-453F-9531-48B6BEF326FA}" destId="{5DE8F904-898A-417A-A3BB-2551054E971F}" srcOrd="0" destOrd="0" presId="urn:microsoft.com/office/officeart/2005/8/layout/hChevron3"/>
    <dgm:cxn modelId="{CD58607B-7286-408F-A327-B16806081DCF}" type="presParOf" srcId="{865ECF2B-2FC8-45E3-A0C4-D3E66645BDD6}" destId="{092ECF0F-D756-4F91-942B-67127D4539F3}" srcOrd="0" destOrd="0" presId="urn:microsoft.com/office/officeart/2005/8/layout/hChevron3"/>
    <dgm:cxn modelId="{522B0AA6-F32A-4C16-833D-75305E149C8C}" type="presParOf" srcId="{865ECF2B-2FC8-45E3-A0C4-D3E66645BDD6}" destId="{59BBBE23-8BD3-4E88-9872-095CE7E709DF}" srcOrd="1" destOrd="0" presId="urn:microsoft.com/office/officeart/2005/8/layout/hChevron3"/>
    <dgm:cxn modelId="{1E07134F-4743-4272-AD2C-17948145F7E5}" type="presParOf" srcId="{865ECF2B-2FC8-45E3-A0C4-D3E66645BDD6}" destId="{5DE8F904-898A-417A-A3BB-2551054E971F}" srcOrd="2" destOrd="0" presId="urn:microsoft.com/office/officeart/2005/8/layout/hChevron3"/>
    <dgm:cxn modelId="{2707372D-2A98-4E12-8C03-7A78C73F4563}" type="presParOf" srcId="{865ECF2B-2FC8-45E3-A0C4-D3E66645BDD6}" destId="{1293C893-F2FD-4D4C-9008-60AEC6AF3F62}" srcOrd="3" destOrd="0" presId="urn:microsoft.com/office/officeart/2005/8/layout/hChevron3"/>
    <dgm:cxn modelId="{FD8C0B9E-731A-4BB5-A9DE-04F6AB06ED9A}" type="presParOf" srcId="{865ECF2B-2FC8-45E3-A0C4-D3E66645BDD6}" destId="{B5557085-A4FD-43A0-B958-92858FDBDF9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CF0F-D756-4F91-942B-67127D4539F3}">
      <dsp:nvSpPr>
        <dsp:cNvPr id="0" name=""/>
        <dsp:cNvSpPr/>
      </dsp:nvSpPr>
      <dsp:spPr>
        <a:xfrm>
          <a:off x="1027" y="184996"/>
          <a:ext cx="898722" cy="245361"/>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過去</a:t>
          </a:r>
        </a:p>
      </dsp:txBody>
      <dsp:txXfrm>
        <a:off x="1027" y="184996"/>
        <a:ext cx="837382" cy="245361"/>
      </dsp:txXfrm>
    </dsp:sp>
    <dsp:sp modelId="{5DE8F904-898A-417A-A3BB-2551054E971F}">
      <dsp:nvSpPr>
        <dsp:cNvPr id="0" name=""/>
        <dsp:cNvSpPr/>
      </dsp:nvSpPr>
      <dsp:spPr>
        <a:xfrm>
          <a:off x="720005" y="184996"/>
          <a:ext cx="898722" cy="245361"/>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現在</a:t>
          </a:r>
        </a:p>
      </dsp:txBody>
      <dsp:txXfrm>
        <a:off x="842686" y="184996"/>
        <a:ext cx="653361" cy="245361"/>
      </dsp:txXfrm>
    </dsp:sp>
    <dsp:sp modelId="{B5557085-A4FD-43A0-B958-92858FDBDF9A}">
      <dsp:nvSpPr>
        <dsp:cNvPr id="0" name=""/>
        <dsp:cNvSpPr/>
      </dsp:nvSpPr>
      <dsp:spPr>
        <a:xfrm>
          <a:off x="1418450" y="186768"/>
          <a:ext cx="898722" cy="245361"/>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未来</a:t>
          </a:r>
        </a:p>
      </dsp:txBody>
      <dsp:txXfrm>
        <a:off x="1541131" y="186768"/>
        <a:ext cx="653361" cy="24536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2025/12/1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2025/12/1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314004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20</a:t>
            </a:fld>
            <a:endParaRPr kumimoji="1" lang="ja-JP" altLang="en-US"/>
          </a:p>
        </p:txBody>
      </p:sp>
    </p:spTree>
    <p:extLst>
      <p:ext uri="{BB962C8B-B14F-4D97-AF65-F5344CB8AC3E}">
        <p14:creationId xmlns:p14="http://schemas.microsoft.com/office/powerpoint/2010/main" val="3823565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24</a:t>
            </a:fld>
            <a:endParaRPr kumimoji="1" lang="ja-JP" altLang="en-US"/>
          </a:p>
        </p:txBody>
      </p:sp>
    </p:spTree>
    <p:extLst>
      <p:ext uri="{BB962C8B-B14F-4D97-AF65-F5344CB8AC3E}">
        <p14:creationId xmlns:p14="http://schemas.microsoft.com/office/powerpoint/2010/main" val="276493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25</a:t>
            </a:fld>
            <a:endParaRPr kumimoji="1" lang="ja-JP" altLang="en-US"/>
          </a:p>
        </p:txBody>
      </p:sp>
    </p:spTree>
    <p:extLst>
      <p:ext uri="{BB962C8B-B14F-4D97-AF65-F5344CB8AC3E}">
        <p14:creationId xmlns:p14="http://schemas.microsoft.com/office/powerpoint/2010/main" val="113705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1247764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1392389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30</a:t>
            </a:fld>
            <a:endParaRPr kumimoji="1" lang="ja-JP" altLang="en-US"/>
          </a:p>
        </p:txBody>
      </p:sp>
    </p:spTree>
    <p:extLst>
      <p:ext uri="{BB962C8B-B14F-4D97-AF65-F5344CB8AC3E}">
        <p14:creationId xmlns:p14="http://schemas.microsoft.com/office/powerpoint/2010/main" val="1481193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33</a:t>
            </a:fld>
            <a:endParaRPr kumimoji="1" lang="ja-JP" altLang="en-US"/>
          </a:p>
        </p:txBody>
      </p:sp>
    </p:spTree>
    <p:extLst>
      <p:ext uri="{BB962C8B-B14F-4D97-AF65-F5344CB8AC3E}">
        <p14:creationId xmlns:p14="http://schemas.microsoft.com/office/powerpoint/2010/main" val="1177887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34</a:t>
            </a:fld>
            <a:endParaRPr kumimoji="1" lang="ja-JP" altLang="en-US"/>
          </a:p>
        </p:txBody>
      </p:sp>
    </p:spTree>
    <p:extLst>
      <p:ext uri="{BB962C8B-B14F-4D97-AF65-F5344CB8AC3E}">
        <p14:creationId xmlns:p14="http://schemas.microsoft.com/office/powerpoint/2010/main" val="2738280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35</a:t>
            </a:fld>
            <a:endParaRPr kumimoji="1" lang="ja-JP" altLang="en-US"/>
          </a:p>
        </p:txBody>
      </p:sp>
    </p:spTree>
    <p:extLst>
      <p:ext uri="{BB962C8B-B14F-4D97-AF65-F5344CB8AC3E}">
        <p14:creationId xmlns:p14="http://schemas.microsoft.com/office/powerpoint/2010/main" val="3877973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38</a:t>
            </a:fld>
            <a:endParaRPr kumimoji="1" lang="ja-JP" altLang="en-US"/>
          </a:p>
        </p:txBody>
      </p:sp>
    </p:spTree>
    <p:extLst>
      <p:ext uri="{BB962C8B-B14F-4D97-AF65-F5344CB8AC3E}">
        <p14:creationId xmlns:p14="http://schemas.microsoft.com/office/powerpoint/2010/main" val="301639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587571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39</a:t>
            </a:fld>
            <a:endParaRPr kumimoji="1" lang="ja-JP" altLang="en-US"/>
          </a:p>
        </p:txBody>
      </p:sp>
    </p:spTree>
    <p:extLst>
      <p:ext uri="{BB962C8B-B14F-4D97-AF65-F5344CB8AC3E}">
        <p14:creationId xmlns:p14="http://schemas.microsoft.com/office/powerpoint/2010/main" val="4101337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40</a:t>
            </a:fld>
            <a:endParaRPr kumimoji="1" lang="ja-JP" altLang="en-US"/>
          </a:p>
        </p:txBody>
      </p:sp>
    </p:spTree>
    <p:extLst>
      <p:ext uri="{BB962C8B-B14F-4D97-AF65-F5344CB8AC3E}">
        <p14:creationId xmlns:p14="http://schemas.microsoft.com/office/powerpoint/2010/main" val="2804946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42</a:t>
            </a:fld>
            <a:endParaRPr kumimoji="1" lang="ja-JP" altLang="en-US"/>
          </a:p>
        </p:txBody>
      </p:sp>
    </p:spTree>
    <p:extLst>
      <p:ext uri="{BB962C8B-B14F-4D97-AF65-F5344CB8AC3E}">
        <p14:creationId xmlns:p14="http://schemas.microsoft.com/office/powerpoint/2010/main" val="3167194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43</a:t>
            </a:fld>
            <a:endParaRPr kumimoji="1" lang="ja-JP" altLang="en-US"/>
          </a:p>
        </p:txBody>
      </p:sp>
    </p:spTree>
    <p:extLst>
      <p:ext uri="{BB962C8B-B14F-4D97-AF65-F5344CB8AC3E}">
        <p14:creationId xmlns:p14="http://schemas.microsoft.com/office/powerpoint/2010/main" val="935032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47</a:t>
            </a:fld>
            <a:endParaRPr kumimoji="1" lang="ja-JP" altLang="en-US"/>
          </a:p>
        </p:txBody>
      </p:sp>
    </p:spTree>
    <p:extLst>
      <p:ext uri="{BB962C8B-B14F-4D97-AF65-F5344CB8AC3E}">
        <p14:creationId xmlns:p14="http://schemas.microsoft.com/office/powerpoint/2010/main" val="91052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269532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a:t>
            </a:fld>
            <a:endParaRPr kumimoji="1" lang="ja-JP" altLang="en-US"/>
          </a:p>
        </p:txBody>
      </p:sp>
    </p:spTree>
    <p:extLst>
      <p:ext uri="{BB962C8B-B14F-4D97-AF65-F5344CB8AC3E}">
        <p14:creationId xmlns:p14="http://schemas.microsoft.com/office/powerpoint/2010/main" val="40244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95033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354440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3627939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2514978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19</a:t>
            </a:fld>
            <a:endParaRPr kumimoji="1" lang="ja-JP" altLang="en-US"/>
          </a:p>
        </p:txBody>
      </p:sp>
    </p:spTree>
    <p:extLst>
      <p:ext uri="{BB962C8B-B14F-4D97-AF65-F5344CB8AC3E}">
        <p14:creationId xmlns:p14="http://schemas.microsoft.com/office/powerpoint/2010/main" val="24181510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9104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3" r:id="rId11"/>
    <p:sldLayoutId id="2147483655" r:id="rId12"/>
    <p:sldLayoutId id="2147483664" r:id="rId13"/>
    <p:sldLayoutId id="2147483662" r:id="rId14"/>
    <p:sldLayoutId id="2147483654"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www.horei.co.jp/ss-supply/index.html" TargetMode="External"/><Relationship Id="rId7" Type="http://schemas.openxmlformats.org/officeDocument/2006/relationships/image" Target="../media/image49.jpeg"/><Relationship Id="rId2" Type="http://schemas.openxmlformats.org/officeDocument/2006/relationships/image" Target="../media/image45.gif"/><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3.png"/><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1.png"/><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3.xml"/><Relationship Id="rId5" Type="http://schemas.openxmlformats.org/officeDocument/2006/relationships/image" Target="../media/image77.png"/><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3.xml"/><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04.png"/></Relationships>
</file>

<file path=ppt/slides/_rels/slide3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10.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12.png"/></Relationships>
</file>

<file path=ppt/slides/_rels/slide4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15.png"/></Relationships>
</file>

<file path=ppt/slides/_rels/slide4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17.png"/></Relationships>
</file>

<file path=ppt/slides/_rels/slide4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3.xml"/><Relationship Id="rId5" Type="http://schemas.openxmlformats.org/officeDocument/2006/relationships/image" Target="../media/image121.png"/><Relationship Id="rId4" Type="http://schemas.openxmlformats.org/officeDocument/2006/relationships/image" Target="../media/image1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125.png"/><Relationship Id="rId4" Type="http://schemas.openxmlformats.org/officeDocument/2006/relationships/image" Target="../media/image1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8.emf"/><Relationship Id="rId1" Type="http://schemas.openxmlformats.org/officeDocument/2006/relationships/slideLayout" Target="../slideLayouts/slideLayout14.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タイトル 2"/>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給与管理　ご紹介補足資料</a:t>
            </a:r>
            <a:endParaRPr kumimoji="1" lang="ja-JP" altLang="en-US" dirty="0"/>
          </a:p>
        </p:txBody>
      </p:sp>
      <p:sp>
        <p:nvSpPr>
          <p:cNvPr id="6" name="テキスト ボックス 5"/>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2025-06-01</a:t>
            </a:r>
            <a:r>
              <a:rPr kumimoji="1"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756438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03FFCF6F-DB6A-DD50-A226-97B33C35B1A9}"/>
              </a:ext>
            </a:extLst>
          </p:cNvPr>
          <p:cNvGrpSpPr/>
          <p:nvPr/>
        </p:nvGrpSpPr>
        <p:grpSpPr>
          <a:xfrm>
            <a:off x="597584" y="1679141"/>
            <a:ext cx="4370460" cy="2918956"/>
            <a:chOff x="597584" y="1679141"/>
            <a:chExt cx="4370460" cy="2918956"/>
          </a:xfrm>
        </p:grpSpPr>
        <p:pic>
          <p:nvPicPr>
            <p:cNvPr id="9" name="図 8"/>
            <p:cNvPicPr>
              <a:picLocks noChangeAspect="1"/>
            </p:cNvPicPr>
            <p:nvPr/>
          </p:nvPicPr>
          <p:blipFill rotWithShape="1">
            <a:blip r:embed="rId3"/>
            <a:srcRect r="19053"/>
            <a:stretch/>
          </p:blipFill>
          <p:spPr>
            <a:xfrm>
              <a:off x="597584" y="1679141"/>
              <a:ext cx="4370460" cy="2918956"/>
            </a:xfrm>
            <a:prstGeom prst="rect">
              <a:avLst/>
            </a:prstGeom>
          </p:spPr>
        </p:pic>
        <p:pic>
          <p:nvPicPr>
            <p:cNvPr id="18" name="図 17">
              <a:extLst>
                <a:ext uri="{FF2B5EF4-FFF2-40B4-BE49-F238E27FC236}">
                  <a16:creationId xmlns:a16="http://schemas.microsoft.com/office/drawing/2014/main" id="{52ACE565-2313-E857-BC26-41F189A34C6E}"/>
                </a:ext>
              </a:extLst>
            </p:cNvPr>
            <p:cNvPicPr>
              <a:picLocks noChangeAspect="1"/>
            </p:cNvPicPr>
            <p:nvPr/>
          </p:nvPicPr>
          <p:blipFill>
            <a:blip r:embed="rId4"/>
            <a:stretch>
              <a:fillRect/>
            </a:stretch>
          </p:blipFill>
          <p:spPr>
            <a:xfrm>
              <a:off x="863588" y="1703890"/>
              <a:ext cx="1181273" cy="71448"/>
            </a:xfrm>
            <a:prstGeom prst="rect">
              <a:avLst/>
            </a:prstGeom>
          </p:spPr>
        </p:pic>
      </p:gr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複雑な給与体系にもフィットした計算項目を設定可能</a:t>
            </a:r>
          </a:p>
        </p:txBody>
      </p:sp>
      <p:sp>
        <p:nvSpPr>
          <p:cNvPr id="5" name="テキスト プレースホルダー 4"/>
          <p:cNvSpPr>
            <a:spLocks noGrp="1"/>
          </p:cNvSpPr>
          <p:nvPr>
            <p:ph type="body" sz="quarter" idx="17"/>
          </p:nvPr>
        </p:nvSpPr>
        <p:spPr>
          <a:xfrm>
            <a:off x="251619" y="917812"/>
            <a:ext cx="8071074" cy="256779"/>
          </a:xfrm>
        </p:spPr>
        <p:txBody>
          <a:bodyPr/>
          <a:lstStyle/>
          <a:p>
            <a:r>
              <a:rPr kumimoji="1" lang="ja-JP" altLang="en-US" dirty="0"/>
              <a:t>汎用的な計算式により丸め区分、上限設定等きめ細かい計算式を設定することにより、</a:t>
            </a:r>
            <a:endParaRPr kumimoji="1" lang="en-US" altLang="ja-JP" dirty="0"/>
          </a:p>
          <a:p>
            <a:r>
              <a:rPr lang="ja-JP" altLang="en-US" dirty="0"/>
              <a:t>複雑な給与体系でも計算可能です</a:t>
            </a:r>
            <a:endParaRPr kumimoji="1" lang="ja-JP" altLang="en-US" dirty="0"/>
          </a:p>
        </p:txBody>
      </p:sp>
      <p:sp>
        <p:nvSpPr>
          <p:cNvPr id="6" name="タイトル 5"/>
          <p:cNvSpPr>
            <a:spLocks noGrp="1"/>
          </p:cNvSpPr>
          <p:nvPr>
            <p:ph type="title"/>
          </p:nvPr>
        </p:nvSpPr>
        <p:spPr/>
        <p:txBody>
          <a:bodyPr/>
          <a:lstStyle/>
          <a:p>
            <a:r>
              <a:rPr lang="ja-JP" altLang="en-US" dirty="0"/>
              <a:t>給与規定に合わせた支給・控除項目の設定</a:t>
            </a:r>
            <a:endParaRPr kumimoji="1" lang="ja-JP" altLang="en-US" dirty="0"/>
          </a:p>
        </p:txBody>
      </p:sp>
      <p:pic>
        <p:nvPicPr>
          <p:cNvPr id="7" name="図 6"/>
          <p:cNvPicPr>
            <a:picLocks noChangeAspect="1"/>
          </p:cNvPicPr>
          <p:nvPr/>
        </p:nvPicPr>
        <p:blipFill>
          <a:blip r:embed="rId5"/>
          <a:stretch>
            <a:fillRect/>
          </a:stretch>
        </p:blipFill>
        <p:spPr>
          <a:xfrm>
            <a:off x="5322951" y="3133512"/>
            <a:ext cx="3101251" cy="1886510"/>
          </a:xfrm>
          <a:prstGeom prst="rect">
            <a:avLst/>
          </a:prstGeom>
        </p:spPr>
      </p:pic>
      <p:pic>
        <p:nvPicPr>
          <p:cNvPr id="8" name="図 7"/>
          <p:cNvPicPr>
            <a:picLocks noChangeAspect="1"/>
          </p:cNvPicPr>
          <p:nvPr/>
        </p:nvPicPr>
        <p:blipFill rotWithShape="1">
          <a:blip r:embed="rId6"/>
          <a:srcRect b="11989"/>
          <a:stretch/>
        </p:blipFill>
        <p:spPr>
          <a:xfrm>
            <a:off x="5324785" y="1457874"/>
            <a:ext cx="3099643" cy="1606508"/>
          </a:xfrm>
          <a:prstGeom prst="rect">
            <a:avLst/>
          </a:prstGeom>
        </p:spPr>
      </p:pic>
      <p:sp>
        <p:nvSpPr>
          <p:cNvPr id="10" name="Rectangle 13"/>
          <p:cNvSpPr>
            <a:spLocks noChangeArrowheads="1"/>
          </p:cNvSpPr>
          <p:nvPr/>
        </p:nvSpPr>
        <p:spPr bwMode="auto">
          <a:xfrm>
            <a:off x="611559" y="3111932"/>
            <a:ext cx="1570347" cy="745144"/>
          </a:xfrm>
          <a:prstGeom prst="rect">
            <a:avLst/>
          </a:prstGeom>
          <a:noFill/>
          <a:ln w="38100" algn="ctr">
            <a:solidFill>
              <a:srgbClr val="B91B17"/>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1" name="AutoShape 5"/>
          <p:cNvSpPr>
            <a:spLocks noChangeArrowheads="1"/>
          </p:cNvSpPr>
          <p:nvPr/>
        </p:nvSpPr>
        <p:spPr bwMode="auto">
          <a:xfrm>
            <a:off x="611560" y="3928478"/>
            <a:ext cx="2278137" cy="744537"/>
          </a:xfrm>
          <a:prstGeom prst="roundRect">
            <a:avLst>
              <a:gd name="adj" fmla="val 16667"/>
            </a:avLst>
          </a:prstGeom>
          <a:solidFill>
            <a:srgbClr val="54C2F0"/>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特定振込口座の設定</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控除項目に対しての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振込ﾃﾞｰﾀが作成可能</a:t>
            </a:r>
          </a:p>
        </p:txBody>
      </p:sp>
      <p:sp>
        <p:nvSpPr>
          <p:cNvPr id="12" name="Rectangle 16"/>
          <p:cNvSpPr>
            <a:spLocks noChangeArrowheads="1"/>
          </p:cNvSpPr>
          <p:nvPr/>
        </p:nvSpPr>
        <p:spPr bwMode="auto">
          <a:xfrm>
            <a:off x="611559" y="1675320"/>
            <a:ext cx="4351752" cy="1436612"/>
          </a:xfrm>
          <a:prstGeom prst="rect">
            <a:avLst/>
          </a:prstGeom>
          <a:noFill/>
          <a:ln w="38100" algn="ctr">
            <a:solidFill>
              <a:srgbClr val="B91B17"/>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3" name="Rectangle 14"/>
          <p:cNvSpPr>
            <a:spLocks noChangeArrowheads="1"/>
          </p:cNvSpPr>
          <p:nvPr/>
        </p:nvSpPr>
        <p:spPr bwMode="auto">
          <a:xfrm>
            <a:off x="5330839" y="1457873"/>
            <a:ext cx="3093363" cy="1566665"/>
          </a:xfrm>
          <a:prstGeom prst="rect">
            <a:avLst/>
          </a:prstGeom>
          <a:noFill/>
          <a:ln w="38100" algn="ctr">
            <a:solidFill>
              <a:srgbClr val="B91B17"/>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4" name="AutoShape 17"/>
          <p:cNvSpPr>
            <a:spLocks noChangeArrowheads="1"/>
          </p:cNvSpPr>
          <p:nvPr/>
        </p:nvSpPr>
        <p:spPr bwMode="auto">
          <a:xfrm>
            <a:off x="2673460" y="2740346"/>
            <a:ext cx="1924869" cy="604440"/>
          </a:xfrm>
          <a:prstGeom prst="roundRect">
            <a:avLst>
              <a:gd name="adj" fmla="val 16667"/>
            </a:avLst>
          </a:prstGeom>
          <a:solidFill>
            <a:srgbClr val="54C2F0"/>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目的に応じた属性や利用対象者を定義</a:t>
            </a:r>
          </a:p>
        </p:txBody>
      </p:sp>
      <p:sp>
        <p:nvSpPr>
          <p:cNvPr id="15" name="AutoShape 15"/>
          <p:cNvSpPr>
            <a:spLocks noChangeArrowheads="1"/>
          </p:cNvSpPr>
          <p:nvPr/>
        </p:nvSpPr>
        <p:spPr bwMode="auto">
          <a:xfrm>
            <a:off x="6048164" y="1444202"/>
            <a:ext cx="2768600" cy="360041"/>
          </a:xfrm>
          <a:prstGeom prst="roundRect">
            <a:avLst>
              <a:gd name="adj" fmla="val 16667"/>
            </a:avLst>
          </a:prstGeom>
          <a:solidFill>
            <a:srgbClr val="54C2F0"/>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四則演算による計算式を登録</a:t>
            </a:r>
          </a:p>
        </p:txBody>
      </p:sp>
      <p:sp>
        <p:nvSpPr>
          <p:cNvPr id="16" name="Rectangle 14"/>
          <p:cNvSpPr>
            <a:spLocks noChangeArrowheads="1"/>
          </p:cNvSpPr>
          <p:nvPr/>
        </p:nvSpPr>
        <p:spPr bwMode="auto">
          <a:xfrm>
            <a:off x="5330838" y="3150339"/>
            <a:ext cx="3093363" cy="1842253"/>
          </a:xfrm>
          <a:prstGeom prst="rect">
            <a:avLst/>
          </a:prstGeom>
          <a:noFill/>
          <a:ln w="38100" algn="ctr">
            <a:solidFill>
              <a:srgbClr val="B91B17"/>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7" name="AutoShape 15"/>
          <p:cNvSpPr>
            <a:spLocks noChangeArrowheads="1"/>
          </p:cNvSpPr>
          <p:nvPr/>
        </p:nvSpPr>
        <p:spPr bwMode="auto">
          <a:xfrm>
            <a:off x="5843978" y="4432533"/>
            <a:ext cx="2768600" cy="576065"/>
          </a:xfrm>
          <a:prstGeom prst="roundRect">
            <a:avLst>
              <a:gd name="adj" fmla="val 16667"/>
            </a:avLst>
          </a:prstGeom>
          <a:solidFill>
            <a:srgbClr val="54C2F0"/>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離職票用に賃金データを</a:t>
            </a:r>
            <a:r>
              <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A</a:t>
            </a: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欄又は</a:t>
            </a:r>
            <a:r>
              <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B</a:t>
            </a: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欄として集計する設定</a:t>
            </a:r>
          </a:p>
        </p:txBody>
      </p:sp>
    </p:spTree>
    <p:extLst>
      <p:ext uri="{BB962C8B-B14F-4D97-AF65-F5344CB8AC3E}">
        <p14:creationId xmlns:p14="http://schemas.microsoft.com/office/powerpoint/2010/main" val="515141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給与天引きについての振込データを一括作成</a:t>
            </a:r>
          </a:p>
        </p:txBody>
      </p:sp>
      <p:sp>
        <p:nvSpPr>
          <p:cNvPr id="5" name="テキスト プレースホルダー 4"/>
          <p:cNvSpPr>
            <a:spLocks noGrp="1"/>
          </p:cNvSpPr>
          <p:nvPr>
            <p:ph type="body" sz="quarter" idx="17"/>
          </p:nvPr>
        </p:nvSpPr>
        <p:spPr/>
        <p:txBody>
          <a:bodyPr/>
          <a:lstStyle/>
          <a:p>
            <a:r>
              <a:rPr lang="ja-JP" altLang="en-US" dirty="0"/>
              <a:t>食事代やお茶代、親睦会費といった、従業員からの給与天引きされたデータを相手先を設定して</a:t>
            </a:r>
            <a:r>
              <a:rPr lang="en-US" altLang="ja-JP" dirty="0"/>
              <a:t>FB</a:t>
            </a:r>
            <a:r>
              <a:rPr lang="ja-JP" altLang="en-US" dirty="0"/>
              <a:t>データを作成することが可能です</a:t>
            </a:r>
            <a:endParaRPr kumimoji="1" lang="ja-JP" altLang="en-US" dirty="0"/>
          </a:p>
        </p:txBody>
      </p:sp>
      <p:sp>
        <p:nvSpPr>
          <p:cNvPr id="6" name="タイトル 5"/>
          <p:cNvSpPr>
            <a:spLocks noGrp="1"/>
          </p:cNvSpPr>
          <p:nvPr>
            <p:ph type="title"/>
          </p:nvPr>
        </p:nvSpPr>
        <p:spPr/>
        <p:txBody>
          <a:bodyPr/>
          <a:lstStyle/>
          <a:p>
            <a:r>
              <a:rPr lang="ja-JP" altLang="en-US" dirty="0"/>
              <a:t>給与天引き</a:t>
            </a:r>
            <a:r>
              <a:rPr lang="en-US" altLang="ja-JP" dirty="0"/>
              <a:t>FB</a:t>
            </a:r>
            <a:r>
              <a:rPr lang="ja-JP" altLang="en-US" dirty="0"/>
              <a:t>データ作成機能</a:t>
            </a:r>
            <a:endParaRPr kumimoji="1" lang="ja-JP" altLang="en-US" dirty="0"/>
          </a:p>
        </p:txBody>
      </p:sp>
      <p:pic>
        <p:nvPicPr>
          <p:cNvPr id="7" name="図 6"/>
          <p:cNvPicPr>
            <a:picLocks noChangeAspect="1"/>
          </p:cNvPicPr>
          <p:nvPr/>
        </p:nvPicPr>
        <p:blipFill rotWithShape="1">
          <a:blip r:embed="rId2"/>
          <a:srcRect r="18707"/>
          <a:stretch/>
        </p:blipFill>
        <p:spPr>
          <a:xfrm>
            <a:off x="211433" y="1526381"/>
            <a:ext cx="4982623" cy="3313621"/>
          </a:xfrm>
          <a:prstGeom prst="rect">
            <a:avLst/>
          </a:prstGeom>
        </p:spPr>
      </p:pic>
      <p:sp>
        <p:nvSpPr>
          <p:cNvPr id="8" name="角丸四角形 7"/>
          <p:cNvSpPr/>
          <p:nvPr/>
        </p:nvSpPr>
        <p:spPr>
          <a:xfrm>
            <a:off x="7039024" y="2461948"/>
            <a:ext cx="1889460" cy="1371812"/>
          </a:xfrm>
          <a:prstGeom prst="roundRect">
            <a:avLst>
              <a:gd name="adj" fmla="val 8681"/>
            </a:avLst>
          </a:prstGeom>
          <a:solidFill>
            <a:srgbClr val="77A233"/>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控除</a:t>
            </a:r>
            <a:r>
              <a:rPr kumimoji="0" lang="en-US" altLang="ja-JP" sz="18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FB</a:t>
            </a:r>
            <a:r>
              <a:rPr kumimoji="0" lang="ja-JP" altLang="en-US" sz="18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データ</a:t>
            </a:r>
          </a:p>
        </p:txBody>
      </p:sp>
      <p:sp>
        <p:nvSpPr>
          <p:cNvPr id="9" name="AutoShape 3"/>
          <p:cNvSpPr>
            <a:spLocks noChangeArrowheads="1"/>
          </p:cNvSpPr>
          <p:nvPr/>
        </p:nvSpPr>
        <p:spPr bwMode="auto">
          <a:xfrm>
            <a:off x="2251622" y="3441793"/>
            <a:ext cx="2006600" cy="600088"/>
          </a:xfrm>
          <a:prstGeom prst="roundRect">
            <a:avLst>
              <a:gd name="adj" fmla="val 16667"/>
            </a:avLst>
          </a:prstGeom>
          <a:solidFill>
            <a:srgbClr val="54C2F0"/>
          </a:solidFill>
          <a:ln>
            <a:noFill/>
            <a:headEnd/>
            <a:tailEnd/>
          </a:ln>
          <a:effectLst/>
          <a:scene3d>
            <a:camera prst="orthographicFront">
              <a:rot lat="0" lon="0" rev="0"/>
            </a:camera>
            <a:lightRig rig="threePt" dir="t">
              <a:rot lat="0" lon="0" rev="1200000"/>
            </a:lightRig>
          </a:scene3d>
          <a:sp3d/>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相手先の情報を</a:t>
            </a:r>
            <a:endParaRPr kumimoji="0" lang="en-US" altLang="ja-JP"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登録可能</a:t>
            </a:r>
          </a:p>
        </p:txBody>
      </p:sp>
      <p:sp>
        <p:nvSpPr>
          <p:cNvPr id="10" name="AutoShape 6"/>
          <p:cNvSpPr>
            <a:spLocks noChangeArrowheads="1"/>
          </p:cNvSpPr>
          <p:nvPr/>
        </p:nvSpPr>
        <p:spPr bwMode="auto">
          <a:xfrm>
            <a:off x="5281552" y="2496141"/>
            <a:ext cx="1703387" cy="1439863"/>
          </a:xfrm>
          <a:prstGeom prst="rightArrow">
            <a:avLst>
              <a:gd name="adj1" fmla="val 50000"/>
              <a:gd name="adj2" fmla="val 29576"/>
            </a:avLst>
          </a:prstGeom>
          <a:solidFill>
            <a:srgbClr val="FF9900"/>
          </a:solidFill>
          <a:ln>
            <a:noFill/>
            <a:headEnd/>
            <a:tailEnd/>
          </a:ln>
          <a:effectLst/>
          <a:scene3d>
            <a:camera prst="orthographicFront">
              <a:rot lat="0" lon="0" rev="0"/>
            </a:camera>
            <a:lightRig rig="threePt" dir="t">
              <a:rot lat="0" lon="0" rev="1200000"/>
            </a:lightRig>
          </a:scene3d>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給与計算</a:t>
            </a:r>
          </a:p>
        </p:txBody>
      </p:sp>
      <p:sp>
        <p:nvSpPr>
          <p:cNvPr id="11" name="Text Box 7"/>
          <p:cNvSpPr txBox="1">
            <a:spLocks noChangeArrowheads="1"/>
          </p:cNvSpPr>
          <p:nvPr/>
        </p:nvSpPr>
        <p:spPr bwMode="auto">
          <a:xfrm>
            <a:off x="7072435" y="3880441"/>
            <a:ext cx="1705916" cy="89255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例：食事代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　　 野球部積立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　　 組合費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　　 親睦会</a:t>
            </a:r>
            <a:r>
              <a:rPr kumimoji="0" lang="en-US" altLang="ja-JP"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 </a:t>
            </a:r>
            <a:r>
              <a:rPr kumimoji="0" lang="ja-JP" altLang="en-US"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お茶代</a:t>
            </a:r>
          </a:p>
        </p:txBody>
      </p:sp>
      <p:sp>
        <p:nvSpPr>
          <p:cNvPr id="12" name="Rectangle 13"/>
          <p:cNvSpPr>
            <a:spLocks noChangeArrowheads="1"/>
          </p:cNvSpPr>
          <p:nvPr/>
        </p:nvSpPr>
        <p:spPr bwMode="auto">
          <a:xfrm>
            <a:off x="235864" y="3141780"/>
            <a:ext cx="1815856" cy="864096"/>
          </a:xfrm>
          <a:prstGeom prst="rect">
            <a:avLst/>
          </a:prstGeom>
          <a:noFill/>
          <a:ln w="38100" algn="ctr">
            <a:solidFill>
              <a:srgbClr val="B91B17"/>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3" name="正方形/長方形 12"/>
          <p:cNvSpPr/>
          <p:nvPr/>
        </p:nvSpPr>
        <p:spPr>
          <a:xfrm>
            <a:off x="503548" y="1526381"/>
            <a:ext cx="1224136" cy="1440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2093689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個人明細書メール配信</a:t>
            </a:r>
          </a:p>
        </p:txBody>
      </p:sp>
      <p:sp>
        <p:nvSpPr>
          <p:cNvPr id="5" name="テキスト プレースホルダー 4"/>
          <p:cNvSpPr>
            <a:spLocks noGrp="1"/>
          </p:cNvSpPr>
          <p:nvPr>
            <p:ph type="body" sz="quarter" idx="17"/>
          </p:nvPr>
        </p:nvSpPr>
        <p:spPr/>
        <p:txBody>
          <a:bodyPr/>
          <a:lstStyle/>
          <a:p>
            <a:r>
              <a:rPr kumimoji="1" lang="ja-JP" altLang="en-US" dirty="0"/>
              <a:t>給与明細書など個人別に作成・配布する帳票について、メール配信対象者へ個人別明細書の</a:t>
            </a:r>
            <a:r>
              <a:rPr kumimoji="1" lang="en-US" altLang="ja-JP" dirty="0"/>
              <a:t>ZIP</a:t>
            </a:r>
            <a:r>
              <a:rPr kumimoji="1" lang="ja-JP" altLang="en-US" dirty="0"/>
              <a:t>ファイルを添付し、パスワード付きでの一括メール送信が可能です</a:t>
            </a:r>
          </a:p>
        </p:txBody>
      </p:sp>
      <p:sp>
        <p:nvSpPr>
          <p:cNvPr id="6" name="タイトル 5"/>
          <p:cNvSpPr>
            <a:spLocks noGrp="1"/>
          </p:cNvSpPr>
          <p:nvPr>
            <p:ph type="title"/>
          </p:nvPr>
        </p:nvSpPr>
        <p:spPr/>
        <p:txBody>
          <a:bodyPr/>
          <a:lstStyle/>
          <a:p>
            <a:r>
              <a:rPr kumimoji="1" lang="ja-JP" altLang="en-US" dirty="0"/>
              <a:t>給与明細のメール配信機能</a:t>
            </a:r>
          </a:p>
        </p:txBody>
      </p:sp>
      <p:sp>
        <p:nvSpPr>
          <p:cNvPr id="7" name="Freeform 7"/>
          <p:cNvSpPr>
            <a:spLocks noEditPoints="1"/>
          </p:cNvSpPr>
          <p:nvPr/>
        </p:nvSpPr>
        <p:spPr bwMode="auto">
          <a:xfrm rot="16200000" flipV="1">
            <a:off x="2281957" y="3781654"/>
            <a:ext cx="744198" cy="1134190"/>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2"/>
          </a:solidFill>
          <a:ln>
            <a:noFill/>
          </a:ln>
        </p:spPr>
        <p:txBody>
          <a:bodyPr vert="vert270"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給与</a:t>
            </a:r>
          </a:p>
        </p:txBody>
      </p:sp>
      <p:sp>
        <p:nvSpPr>
          <p:cNvPr id="8" name="Freeform 7"/>
          <p:cNvSpPr>
            <a:spLocks noEditPoints="1"/>
          </p:cNvSpPr>
          <p:nvPr/>
        </p:nvSpPr>
        <p:spPr bwMode="auto">
          <a:xfrm rot="16200000" flipV="1">
            <a:off x="3596801" y="3781654"/>
            <a:ext cx="744198" cy="1134190"/>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2"/>
          </a:solidFill>
          <a:ln>
            <a:noFill/>
          </a:ln>
        </p:spPr>
        <p:txBody>
          <a:bodyPr vert="vert270"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賞与</a:t>
            </a:r>
          </a:p>
        </p:txBody>
      </p:sp>
      <p:sp>
        <p:nvSpPr>
          <p:cNvPr id="9" name="Freeform 7"/>
          <p:cNvSpPr>
            <a:spLocks noEditPoints="1"/>
          </p:cNvSpPr>
          <p:nvPr/>
        </p:nvSpPr>
        <p:spPr bwMode="auto">
          <a:xfrm rot="16200000" flipV="1">
            <a:off x="4911645" y="3781654"/>
            <a:ext cx="744198" cy="1134190"/>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2"/>
          </a:solidFill>
          <a:ln>
            <a:noFill/>
          </a:ln>
        </p:spPr>
        <p:txBody>
          <a:bodyPr vert="vert270"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源泉徴収</a:t>
            </a:r>
          </a:p>
        </p:txBody>
      </p:sp>
      <p:sp>
        <p:nvSpPr>
          <p:cNvPr id="10" name="Freeform 7"/>
          <p:cNvSpPr>
            <a:spLocks noEditPoints="1"/>
          </p:cNvSpPr>
          <p:nvPr/>
        </p:nvSpPr>
        <p:spPr bwMode="auto">
          <a:xfrm rot="16200000" flipV="1">
            <a:off x="6226489" y="3781654"/>
            <a:ext cx="744198" cy="1134190"/>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2"/>
          </a:solidFill>
          <a:ln>
            <a:noFill/>
          </a:ln>
        </p:spPr>
        <p:txBody>
          <a:bodyPr vert="vert270"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昇給差額</a:t>
            </a:r>
          </a:p>
        </p:txBody>
      </p:sp>
      <p:grpSp>
        <p:nvGrpSpPr>
          <p:cNvPr id="11" name="グループ化 10"/>
          <p:cNvGrpSpPr/>
          <p:nvPr/>
        </p:nvGrpSpPr>
        <p:grpSpPr>
          <a:xfrm>
            <a:off x="575556" y="3969329"/>
            <a:ext cx="674636" cy="553179"/>
            <a:chOff x="2244908" y="3086975"/>
            <a:chExt cx="441775" cy="379413"/>
          </a:xfrm>
        </p:grpSpPr>
        <p:sp>
          <p:nvSpPr>
            <p:cNvPr id="12" name="Freeform 24"/>
            <p:cNvSpPr>
              <a:spLocks noEditPoints="1"/>
            </p:cNvSpPr>
            <p:nvPr/>
          </p:nvSpPr>
          <p:spPr bwMode="auto">
            <a:xfrm>
              <a:off x="2244908" y="3182871"/>
              <a:ext cx="142816" cy="187621"/>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13" name="グループ化 12"/>
            <p:cNvGrpSpPr/>
            <p:nvPr/>
          </p:nvGrpSpPr>
          <p:grpSpPr>
            <a:xfrm>
              <a:off x="2399345" y="3086975"/>
              <a:ext cx="287338" cy="379413"/>
              <a:chOff x="755650" y="3768725"/>
              <a:chExt cx="287338" cy="379413"/>
            </a:xfrm>
          </p:grpSpPr>
          <p:sp>
            <p:nvSpPr>
              <p:cNvPr id="14"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7"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8"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sp>
        <p:nvSpPr>
          <p:cNvPr id="19" name="角丸四角形吹き出し 18"/>
          <p:cNvSpPr/>
          <p:nvPr/>
        </p:nvSpPr>
        <p:spPr>
          <a:xfrm>
            <a:off x="1926543" y="3867894"/>
            <a:ext cx="6768751" cy="935216"/>
          </a:xfrm>
          <a:prstGeom prst="wedgeRoundRectCallout">
            <a:avLst>
              <a:gd name="adj1" fmla="val -57598"/>
              <a:gd name="adj2" fmla="val -6730"/>
              <a:gd name="adj3" fmla="val 16667"/>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0" name="Freeform 364"/>
          <p:cNvSpPr>
            <a:spLocks noEditPoints="1"/>
          </p:cNvSpPr>
          <p:nvPr/>
        </p:nvSpPr>
        <p:spPr bwMode="auto">
          <a:xfrm>
            <a:off x="2071210" y="2188594"/>
            <a:ext cx="833522" cy="86603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1" name="Text Box 26"/>
          <p:cNvSpPr txBox="1">
            <a:spLocks noChangeArrowheads="1"/>
          </p:cNvSpPr>
          <p:nvPr/>
        </p:nvSpPr>
        <p:spPr bwMode="auto">
          <a:xfrm>
            <a:off x="1550110" y="1866220"/>
            <a:ext cx="1905766" cy="323165"/>
          </a:xfrm>
          <a:prstGeom prst="rect">
            <a:avLst/>
          </a:prstGeom>
          <a:noFill/>
          <a:ln w="9525">
            <a:noFill/>
            <a:miter lim="800000"/>
            <a:headEnd/>
            <a:tailEnd/>
          </a:ln>
        </p:spPr>
        <p:txBody>
          <a:bodyPr wrap="square">
            <a:spAutoFit/>
          </a:bodyPr>
          <a:lstStyle/>
          <a:p>
            <a:pPr algn="ctr"/>
            <a:r>
              <a:rPr kumimoji="0" lang="ja-JP" altLang="en-US" sz="1500" b="1" dirty="0">
                <a:solidFill>
                  <a:srgbClr val="EE5500">
                    <a:lumMod val="75000"/>
                  </a:srgbClr>
                </a:solidFill>
                <a:cs typeface="メイリオ" pitchFamily="50" charset="-128"/>
              </a:rPr>
              <a:t>給与システム</a:t>
            </a:r>
            <a:endParaRPr kumimoji="0" lang="en-US" altLang="ja-JP" sz="1500" b="1" dirty="0">
              <a:solidFill>
                <a:srgbClr val="EE5500">
                  <a:lumMod val="75000"/>
                </a:srgbClr>
              </a:solidFill>
              <a:cs typeface="メイリオ" pitchFamily="50" charset="-128"/>
            </a:endParaRPr>
          </a:p>
        </p:txBody>
      </p:sp>
      <p:sp>
        <p:nvSpPr>
          <p:cNvPr id="22" name="Text Box 26"/>
          <p:cNvSpPr txBox="1">
            <a:spLocks noChangeArrowheads="1"/>
          </p:cNvSpPr>
          <p:nvPr/>
        </p:nvSpPr>
        <p:spPr bwMode="auto">
          <a:xfrm>
            <a:off x="1476004" y="1556295"/>
            <a:ext cx="2114373" cy="400110"/>
          </a:xfrm>
          <a:prstGeom prst="rect">
            <a:avLst/>
          </a:prstGeom>
          <a:noFill/>
          <a:ln w="9525">
            <a:noFill/>
            <a:miter lim="800000"/>
            <a:headEnd/>
            <a:tailEnd/>
          </a:ln>
        </p:spPr>
        <p:txBody>
          <a:bodyPr wrap="square">
            <a:spAutoFit/>
          </a:bodyPr>
          <a:lstStyle/>
          <a:p>
            <a:pPr algn="ctr"/>
            <a:r>
              <a:rPr kumimoji="0" lang="en-US" altLang="ja-JP" sz="2000" b="1" dirty="0">
                <a:solidFill>
                  <a:srgbClr val="54C2F0"/>
                </a:solidFill>
                <a:cs typeface="メイリオ" pitchFamily="50" charset="-128"/>
              </a:rPr>
              <a:t>SuperStream</a:t>
            </a:r>
            <a:endParaRPr kumimoji="0" lang="ja-JP" altLang="en-US" sz="2000" b="1" dirty="0">
              <a:solidFill>
                <a:srgbClr val="54C2F0"/>
              </a:solidFill>
              <a:cs typeface="メイリオ" pitchFamily="50" charset="-128"/>
            </a:endParaRPr>
          </a:p>
        </p:txBody>
      </p:sp>
      <p:sp>
        <p:nvSpPr>
          <p:cNvPr id="23" name="右矢印 22"/>
          <p:cNvSpPr/>
          <p:nvPr/>
        </p:nvSpPr>
        <p:spPr>
          <a:xfrm rot="20316575">
            <a:off x="3517432" y="2032684"/>
            <a:ext cx="1306981" cy="187617"/>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24" name="グループ化 97"/>
          <p:cNvGrpSpPr/>
          <p:nvPr/>
        </p:nvGrpSpPr>
        <p:grpSpPr>
          <a:xfrm>
            <a:off x="2625367" y="3097455"/>
            <a:ext cx="637827" cy="340995"/>
            <a:chOff x="4726523" y="5229200"/>
            <a:chExt cx="788440" cy="441498"/>
          </a:xfrm>
          <a:solidFill>
            <a:srgbClr val="EE5500">
              <a:lumMod val="60000"/>
              <a:lumOff val="40000"/>
            </a:srgbClr>
          </a:solidFill>
        </p:grpSpPr>
        <p:grpSp>
          <p:nvGrpSpPr>
            <p:cNvPr id="25" name="グループ化 525"/>
            <p:cNvGrpSpPr/>
            <p:nvPr/>
          </p:nvGrpSpPr>
          <p:grpSpPr>
            <a:xfrm>
              <a:off x="5074162" y="5229200"/>
              <a:ext cx="440801" cy="440802"/>
              <a:chOff x="3752906" y="1923678"/>
              <a:chExt cx="381000" cy="381000"/>
            </a:xfrm>
            <a:grpFill/>
          </p:grpSpPr>
          <p:sp>
            <p:nvSpPr>
              <p:cNvPr id="29"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メイリオ" pitchFamily="50" charset="-128"/>
                </a:endParaRPr>
              </a:p>
            </p:txBody>
          </p:sp>
          <p:sp>
            <p:nvSpPr>
              <p:cNvPr id="30"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26" name="グループ化 61"/>
            <p:cNvGrpSpPr/>
            <p:nvPr/>
          </p:nvGrpSpPr>
          <p:grpSpPr>
            <a:xfrm>
              <a:off x="4726523" y="5301208"/>
              <a:ext cx="349533" cy="369490"/>
              <a:chOff x="646113" y="649288"/>
              <a:chExt cx="355600" cy="381000"/>
            </a:xfrm>
            <a:grpFill/>
          </p:grpSpPr>
          <p:sp>
            <p:nvSpPr>
              <p:cNvPr id="27"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31" name="Freeform 7"/>
          <p:cNvSpPr>
            <a:spLocks noEditPoints="1"/>
          </p:cNvSpPr>
          <p:nvPr/>
        </p:nvSpPr>
        <p:spPr bwMode="auto">
          <a:xfrm>
            <a:off x="5118068" y="1648534"/>
            <a:ext cx="302915" cy="417424"/>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2" name="Freeform 8"/>
          <p:cNvSpPr>
            <a:spLocks noEditPoints="1"/>
          </p:cNvSpPr>
          <p:nvPr/>
        </p:nvSpPr>
        <p:spPr bwMode="auto">
          <a:xfrm>
            <a:off x="5142406" y="2426164"/>
            <a:ext cx="269262" cy="357673"/>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3" name="Freeform 23"/>
          <p:cNvSpPr>
            <a:spLocks noEditPoints="1"/>
          </p:cNvSpPr>
          <p:nvPr/>
        </p:nvSpPr>
        <p:spPr bwMode="auto">
          <a:xfrm>
            <a:off x="5124306" y="3100258"/>
            <a:ext cx="297123" cy="408984"/>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4" name="右矢印 33"/>
          <p:cNvSpPr/>
          <p:nvPr/>
        </p:nvSpPr>
        <p:spPr>
          <a:xfrm rot="21444864">
            <a:off x="3622644" y="2506011"/>
            <a:ext cx="1306981" cy="187617"/>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5" name="右矢印 34"/>
          <p:cNvSpPr/>
          <p:nvPr/>
        </p:nvSpPr>
        <p:spPr>
          <a:xfrm rot="956054">
            <a:off x="3608523" y="2977304"/>
            <a:ext cx="1306981" cy="187617"/>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6" name="Freeform 408"/>
          <p:cNvSpPr>
            <a:spLocks noEditPoints="1"/>
          </p:cNvSpPr>
          <p:nvPr/>
        </p:nvSpPr>
        <p:spPr bwMode="auto">
          <a:xfrm>
            <a:off x="4218837" y="2119347"/>
            <a:ext cx="247165" cy="17334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7" name="Freeform 408"/>
          <p:cNvSpPr>
            <a:spLocks noEditPoints="1"/>
          </p:cNvSpPr>
          <p:nvPr/>
        </p:nvSpPr>
        <p:spPr bwMode="auto">
          <a:xfrm>
            <a:off x="4203418" y="2620563"/>
            <a:ext cx="247165" cy="17334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8" name="Freeform 408"/>
          <p:cNvSpPr>
            <a:spLocks noEditPoints="1"/>
          </p:cNvSpPr>
          <p:nvPr/>
        </p:nvSpPr>
        <p:spPr bwMode="auto">
          <a:xfrm>
            <a:off x="4173931" y="3237260"/>
            <a:ext cx="247165" cy="17334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9" name="Freeform 376"/>
          <p:cNvSpPr>
            <a:spLocks/>
          </p:cNvSpPr>
          <p:nvPr/>
        </p:nvSpPr>
        <p:spPr bwMode="auto">
          <a:xfrm>
            <a:off x="4326847" y="3294704"/>
            <a:ext cx="210323" cy="2295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0" name="Freeform 376"/>
          <p:cNvSpPr>
            <a:spLocks/>
          </p:cNvSpPr>
          <p:nvPr/>
        </p:nvSpPr>
        <p:spPr bwMode="auto">
          <a:xfrm>
            <a:off x="4360712" y="2177633"/>
            <a:ext cx="210323" cy="2295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1" name="Freeform 376"/>
          <p:cNvSpPr>
            <a:spLocks/>
          </p:cNvSpPr>
          <p:nvPr/>
        </p:nvSpPr>
        <p:spPr bwMode="auto">
          <a:xfrm>
            <a:off x="4371753" y="2704369"/>
            <a:ext cx="210323" cy="2295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42" name="グループ化 41"/>
          <p:cNvGrpSpPr/>
          <p:nvPr/>
        </p:nvGrpSpPr>
        <p:grpSpPr>
          <a:xfrm>
            <a:off x="5533690" y="1856160"/>
            <a:ext cx="266832" cy="336388"/>
            <a:chOff x="755650" y="3768725"/>
            <a:chExt cx="287338" cy="379413"/>
          </a:xfrm>
        </p:grpSpPr>
        <p:sp>
          <p:nvSpPr>
            <p:cNvPr id="43"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4"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5"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6"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7"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48" name="グループ化 47"/>
          <p:cNvGrpSpPr/>
          <p:nvPr/>
        </p:nvGrpSpPr>
        <p:grpSpPr>
          <a:xfrm>
            <a:off x="5533690" y="2472237"/>
            <a:ext cx="266832" cy="336388"/>
            <a:chOff x="755650" y="3768725"/>
            <a:chExt cx="287338" cy="379413"/>
          </a:xfrm>
        </p:grpSpPr>
        <p:sp>
          <p:nvSpPr>
            <p:cNvPr id="49"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0"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1"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2"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3"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54" name="グループ化 53"/>
          <p:cNvGrpSpPr/>
          <p:nvPr/>
        </p:nvGrpSpPr>
        <p:grpSpPr>
          <a:xfrm>
            <a:off x="5533690" y="3220571"/>
            <a:ext cx="266832" cy="336388"/>
            <a:chOff x="755650" y="3768725"/>
            <a:chExt cx="287338" cy="379413"/>
          </a:xfrm>
        </p:grpSpPr>
        <p:sp>
          <p:nvSpPr>
            <p:cNvPr id="55"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7"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8"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0" name="テキスト ボックス 59"/>
          <p:cNvSpPr txBox="1"/>
          <p:nvPr/>
        </p:nvSpPr>
        <p:spPr>
          <a:xfrm>
            <a:off x="5399956" y="2199732"/>
            <a:ext cx="124675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給与明細書</a:t>
            </a:r>
          </a:p>
        </p:txBody>
      </p:sp>
      <p:sp>
        <p:nvSpPr>
          <p:cNvPr id="61" name="テキスト ボックス 60"/>
          <p:cNvSpPr txBox="1"/>
          <p:nvPr/>
        </p:nvSpPr>
        <p:spPr>
          <a:xfrm>
            <a:off x="5399956" y="2823778"/>
            <a:ext cx="124675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給与明細書</a:t>
            </a:r>
          </a:p>
        </p:txBody>
      </p:sp>
      <p:sp>
        <p:nvSpPr>
          <p:cNvPr id="62" name="テキスト ボックス 61"/>
          <p:cNvSpPr txBox="1"/>
          <p:nvPr/>
        </p:nvSpPr>
        <p:spPr>
          <a:xfrm>
            <a:off x="5399956" y="3557067"/>
            <a:ext cx="124675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給与明細書</a:t>
            </a:r>
          </a:p>
        </p:txBody>
      </p:sp>
      <p:sp>
        <p:nvSpPr>
          <p:cNvPr id="63" name="Freeform 24"/>
          <p:cNvSpPr>
            <a:spLocks noEditPoints="1"/>
          </p:cNvSpPr>
          <p:nvPr/>
        </p:nvSpPr>
        <p:spPr bwMode="auto">
          <a:xfrm>
            <a:off x="5850950" y="1954344"/>
            <a:ext cx="132624" cy="166345"/>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4" name="Freeform 24"/>
          <p:cNvSpPr>
            <a:spLocks noEditPoints="1"/>
          </p:cNvSpPr>
          <p:nvPr/>
        </p:nvSpPr>
        <p:spPr bwMode="auto">
          <a:xfrm>
            <a:off x="5850950" y="2570421"/>
            <a:ext cx="132624" cy="166345"/>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5" name="Freeform 24"/>
          <p:cNvSpPr>
            <a:spLocks noEditPoints="1"/>
          </p:cNvSpPr>
          <p:nvPr/>
        </p:nvSpPr>
        <p:spPr bwMode="auto">
          <a:xfrm>
            <a:off x="5850950" y="3316466"/>
            <a:ext cx="132624" cy="166345"/>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6" name="テキスト ボックス 65"/>
          <p:cNvSpPr txBox="1"/>
          <p:nvPr/>
        </p:nvSpPr>
        <p:spPr>
          <a:xfrm>
            <a:off x="6228184" y="3300890"/>
            <a:ext cx="1620179" cy="261610"/>
          </a:xfrm>
          <a:prstGeom prst="rect">
            <a:avLst/>
          </a:prstGeom>
          <a:noFill/>
        </p:spPr>
        <p:txBody>
          <a:bodyPr wrap="square" rtlCol="0">
            <a:spAutoFit/>
          </a:bodyPr>
          <a:lstStyle/>
          <a:p>
            <a:r>
              <a:rPr kumimoji="1" lang="ja-JP" altLang="en-US" sz="1100" dirty="0"/>
              <a:t>パート・アルバイト</a:t>
            </a:r>
          </a:p>
        </p:txBody>
      </p:sp>
      <p:sp>
        <p:nvSpPr>
          <p:cNvPr id="67" name="テキスト ボックス 66"/>
          <p:cNvSpPr txBox="1"/>
          <p:nvPr/>
        </p:nvSpPr>
        <p:spPr>
          <a:xfrm>
            <a:off x="6228185" y="1947572"/>
            <a:ext cx="1437142" cy="261610"/>
          </a:xfrm>
          <a:prstGeom prst="rect">
            <a:avLst/>
          </a:prstGeom>
          <a:noFill/>
        </p:spPr>
        <p:txBody>
          <a:bodyPr wrap="square" rtlCol="0">
            <a:spAutoFit/>
          </a:bodyPr>
          <a:lstStyle/>
          <a:p>
            <a:r>
              <a:rPr lang="ja-JP" altLang="en-US" sz="1100" dirty="0"/>
              <a:t>正社員</a:t>
            </a:r>
            <a:endParaRPr kumimoji="1" lang="ja-JP" altLang="en-US" sz="1100" dirty="0"/>
          </a:p>
        </p:txBody>
      </p:sp>
      <p:sp>
        <p:nvSpPr>
          <p:cNvPr id="68" name="テキスト ボックス 67"/>
          <p:cNvSpPr txBox="1"/>
          <p:nvPr/>
        </p:nvSpPr>
        <p:spPr>
          <a:xfrm>
            <a:off x="6228185" y="2561997"/>
            <a:ext cx="1437142" cy="261610"/>
          </a:xfrm>
          <a:prstGeom prst="rect">
            <a:avLst/>
          </a:prstGeom>
          <a:noFill/>
        </p:spPr>
        <p:txBody>
          <a:bodyPr wrap="square" rtlCol="0">
            <a:spAutoFit/>
          </a:bodyPr>
          <a:lstStyle/>
          <a:p>
            <a:r>
              <a:rPr lang="ja-JP" altLang="en-US" sz="1100" dirty="0"/>
              <a:t>嘱託社員</a:t>
            </a:r>
            <a:endParaRPr kumimoji="1" lang="ja-JP" altLang="en-US" sz="1100" dirty="0"/>
          </a:p>
        </p:txBody>
      </p:sp>
      <p:sp>
        <p:nvSpPr>
          <p:cNvPr id="69" name="Freeform 7">
            <a:extLst>
              <a:ext uri="{FF2B5EF4-FFF2-40B4-BE49-F238E27FC236}">
                <a16:creationId xmlns:a16="http://schemas.microsoft.com/office/drawing/2014/main" id="{3F3273BC-1EAB-D7AD-6D90-1B14F1BBA277}"/>
              </a:ext>
            </a:extLst>
          </p:cNvPr>
          <p:cNvSpPr>
            <a:spLocks noEditPoints="1"/>
          </p:cNvSpPr>
          <p:nvPr/>
        </p:nvSpPr>
        <p:spPr bwMode="auto">
          <a:xfrm rot="16200000" flipV="1">
            <a:off x="7541333" y="3781654"/>
            <a:ext cx="744198" cy="1134190"/>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2"/>
          </a:solidFill>
          <a:ln>
            <a:noFill/>
          </a:ln>
        </p:spPr>
        <p:txBody>
          <a:bodyPr vert="vert270"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住民税 </a:t>
            </a:r>
            <a:endParaRPr kumimoji="1" lang="en-US" altLang="ja-JP" sz="1600" b="1" i="0" u="none" strike="noStrike" kern="1200" cap="none" spc="0" normalizeH="0" baseline="0" noProof="0" dirty="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税額通知書</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398346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uperStream-NX 給与管理 専用帳票用紙">
            <a:extLst>
              <a:ext uri="{FF2B5EF4-FFF2-40B4-BE49-F238E27FC236}">
                <a16:creationId xmlns:a16="http://schemas.microsoft.com/office/drawing/2014/main" id="{040EA2BE-16E6-8419-AC68-5C9446D02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00" y="3988416"/>
            <a:ext cx="1678935" cy="733159"/>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7452828" cy="315310"/>
          </a:xfrm>
        </p:spPr>
        <p:txBody>
          <a:bodyPr/>
          <a:lstStyle/>
          <a:p>
            <a:r>
              <a:rPr kumimoji="1" lang="ja-JP" altLang="en-US" dirty="0"/>
              <a:t>給与管理システムに対応した「</a:t>
            </a:r>
            <a:r>
              <a:rPr kumimoji="1" lang="en-US" altLang="ja-JP" dirty="0"/>
              <a:t>Z</a:t>
            </a:r>
            <a:r>
              <a:rPr kumimoji="1" lang="ja-JP" altLang="en-US" dirty="0"/>
              <a:t>折圧着方式給与明細書」</a:t>
            </a:r>
          </a:p>
        </p:txBody>
      </p:sp>
      <p:sp>
        <p:nvSpPr>
          <p:cNvPr id="5" name="テキスト プレースホルダー 4"/>
          <p:cNvSpPr>
            <a:spLocks noGrp="1"/>
          </p:cNvSpPr>
          <p:nvPr>
            <p:ph type="body" sz="quarter" idx="17"/>
          </p:nvPr>
        </p:nvSpPr>
        <p:spPr/>
        <p:txBody>
          <a:bodyPr/>
          <a:lstStyle/>
          <a:p>
            <a:r>
              <a:rPr kumimoji="1" lang="ja-JP" altLang="en-US" dirty="0"/>
              <a:t>一枚の用紙で、給与明細書と封筒の役割を担い、</a:t>
            </a:r>
            <a:endParaRPr kumimoji="1" lang="en-US" altLang="ja-JP" dirty="0"/>
          </a:p>
          <a:p>
            <a:r>
              <a:rPr lang="ja-JP" altLang="en-US" dirty="0"/>
              <a:t>さらに</a:t>
            </a:r>
            <a:r>
              <a:rPr kumimoji="1" lang="ja-JP" altLang="en-US" dirty="0"/>
              <a:t>給与明細書以外にも</a:t>
            </a:r>
            <a:r>
              <a:rPr kumimoji="1" lang="en-US" altLang="ja-JP" dirty="0" err="1"/>
              <a:t>SuperStream</a:t>
            </a:r>
            <a:r>
              <a:rPr kumimoji="1" lang="en-US" altLang="ja-JP" dirty="0"/>
              <a:t>-NX </a:t>
            </a:r>
            <a:r>
              <a:rPr kumimoji="1" lang="ja-JP" altLang="en-US" dirty="0"/>
              <a:t>給与管理 各種専用帳票をご用意しております</a:t>
            </a:r>
          </a:p>
        </p:txBody>
      </p:sp>
      <p:sp>
        <p:nvSpPr>
          <p:cNvPr id="6" name="タイトル 5"/>
          <p:cNvSpPr>
            <a:spLocks noGrp="1"/>
          </p:cNvSpPr>
          <p:nvPr>
            <p:ph type="title"/>
          </p:nvPr>
        </p:nvSpPr>
        <p:spPr/>
        <p:txBody>
          <a:bodyPr/>
          <a:lstStyle/>
          <a:p>
            <a:r>
              <a:rPr kumimoji="1" lang="en-US" altLang="ja-JP" dirty="0" err="1"/>
              <a:t>SuperStream</a:t>
            </a:r>
            <a:r>
              <a:rPr kumimoji="1" lang="en-US" altLang="ja-JP" dirty="0"/>
              <a:t>-NX </a:t>
            </a:r>
            <a:r>
              <a:rPr kumimoji="1" lang="ja-JP" altLang="en-US" dirty="0"/>
              <a:t>給与管理 専用帳票用紙</a:t>
            </a: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39" name="テキスト ボックス 38">
            <a:extLst>
              <a:ext uri="{FF2B5EF4-FFF2-40B4-BE49-F238E27FC236}">
                <a16:creationId xmlns:a16="http://schemas.microsoft.com/office/drawing/2014/main" id="{305B623A-9A47-4B02-3585-3B7E6A625357}"/>
              </a:ext>
            </a:extLst>
          </p:cNvPr>
          <p:cNvSpPr txBox="1"/>
          <p:nvPr/>
        </p:nvSpPr>
        <p:spPr>
          <a:xfrm>
            <a:off x="534664" y="4518688"/>
            <a:ext cx="3519311" cy="261610"/>
          </a:xfrm>
          <a:prstGeom prst="rect">
            <a:avLst/>
          </a:prstGeom>
          <a:noFill/>
        </p:spPr>
        <p:txBody>
          <a:bodyPr wrap="square">
            <a:spAutoFit/>
          </a:bodyPr>
          <a:lstStyle/>
          <a:p>
            <a:r>
              <a:rPr lang="en-US" altLang="ja-JP" sz="1050" dirty="0">
                <a:hlinkClick r:id="rId3"/>
              </a:rPr>
              <a:t>https://www.horei.co.jp/ss-supply/index.html</a:t>
            </a:r>
            <a:endParaRPr lang="ja-JP" altLang="en-US" sz="1050" dirty="0"/>
          </a:p>
        </p:txBody>
      </p:sp>
      <p:pic>
        <p:nvPicPr>
          <p:cNvPr id="20" name="図 19">
            <a:extLst>
              <a:ext uri="{FF2B5EF4-FFF2-40B4-BE49-F238E27FC236}">
                <a16:creationId xmlns:a16="http://schemas.microsoft.com/office/drawing/2014/main" id="{317410BC-E164-D931-5BD4-55581CE95B46}"/>
              </a:ext>
            </a:extLst>
          </p:cNvPr>
          <p:cNvPicPr>
            <a:picLocks noChangeAspect="1"/>
          </p:cNvPicPr>
          <p:nvPr/>
        </p:nvPicPr>
        <p:blipFill>
          <a:blip r:embed="rId4"/>
          <a:stretch>
            <a:fillRect/>
          </a:stretch>
        </p:blipFill>
        <p:spPr>
          <a:xfrm>
            <a:off x="6610883" y="1927840"/>
            <a:ext cx="1808000" cy="1239913"/>
          </a:xfrm>
          <a:prstGeom prst="rect">
            <a:avLst/>
          </a:prstGeom>
        </p:spPr>
      </p:pic>
      <p:pic>
        <p:nvPicPr>
          <p:cNvPr id="13" name="図 12">
            <a:extLst>
              <a:ext uri="{FF2B5EF4-FFF2-40B4-BE49-F238E27FC236}">
                <a16:creationId xmlns:a16="http://schemas.microsoft.com/office/drawing/2014/main" id="{AE160C83-E87C-1E11-D50C-F2987222DD2C}"/>
              </a:ext>
            </a:extLst>
          </p:cNvPr>
          <p:cNvPicPr>
            <a:picLocks noChangeAspect="1"/>
          </p:cNvPicPr>
          <p:nvPr/>
        </p:nvPicPr>
        <p:blipFill>
          <a:blip r:embed="rId5"/>
          <a:stretch>
            <a:fillRect/>
          </a:stretch>
        </p:blipFill>
        <p:spPr>
          <a:xfrm>
            <a:off x="4894072" y="3326500"/>
            <a:ext cx="1758895" cy="1323833"/>
          </a:xfrm>
          <a:prstGeom prst="rect">
            <a:avLst/>
          </a:prstGeom>
        </p:spPr>
      </p:pic>
      <p:pic>
        <p:nvPicPr>
          <p:cNvPr id="15" name="図 14">
            <a:extLst>
              <a:ext uri="{FF2B5EF4-FFF2-40B4-BE49-F238E27FC236}">
                <a16:creationId xmlns:a16="http://schemas.microsoft.com/office/drawing/2014/main" id="{4DB292F0-6E88-6FE9-C9C4-06003A784F59}"/>
              </a:ext>
            </a:extLst>
          </p:cNvPr>
          <p:cNvPicPr>
            <a:picLocks noChangeAspect="1"/>
          </p:cNvPicPr>
          <p:nvPr/>
        </p:nvPicPr>
        <p:blipFill>
          <a:blip r:embed="rId6"/>
          <a:stretch>
            <a:fillRect/>
          </a:stretch>
        </p:blipFill>
        <p:spPr>
          <a:xfrm>
            <a:off x="6755402" y="3290479"/>
            <a:ext cx="1669025" cy="1352592"/>
          </a:xfrm>
          <a:prstGeom prst="rect">
            <a:avLst/>
          </a:prstGeom>
        </p:spPr>
      </p:pic>
      <p:pic>
        <p:nvPicPr>
          <p:cNvPr id="22" name="Picture 15" descr="圧着シーラー IS-200i">
            <a:extLst>
              <a:ext uri="{FF2B5EF4-FFF2-40B4-BE49-F238E27FC236}">
                <a16:creationId xmlns:a16="http://schemas.microsoft.com/office/drawing/2014/main" id="{F0B6C2EC-DBD7-D8C2-90CC-D13F9A3698A6}"/>
              </a:ext>
            </a:extLst>
          </p:cNvPr>
          <p:cNvPicPr>
            <a:picLocks noChangeAspect="1" noChangeArrowheads="1"/>
          </p:cNvPicPr>
          <p:nvPr/>
        </p:nvPicPr>
        <p:blipFill>
          <a:blip r:embed="rId7" cstate="print"/>
          <a:srcRect/>
          <a:stretch>
            <a:fillRect/>
          </a:stretch>
        </p:blipFill>
        <p:spPr bwMode="auto">
          <a:xfrm>
            <a:off x="5414394" y="2125210"/>
            <a:ext cx="1341008" cy="884830"/>
          </a:xfrm>
          <a:prstGeom prst="rect">
            <a:avLst/>
          </a:prstGeom>
          <a:noFill/>
        </p:spPr>
      </p:pic>
      <p:sp>
        <p:nvSpPr>
          <p:cNvPr id="26" name="テキスト ボックス 25">
            <a:extLst>
              <a:ext uri="{FF2B5EF4-FFF2-40B4-BE49-F238E27FC236}">
                <a16:creationId xmlns:a16="http://schemas.microsoft.com/office/drawing/2014/main" id="{3356933A-BBCA-B322-C2FB-B90181B6BC7E}"/>
              </a:ext>
            </a:extLst>
          </p:cNvPr>
          <p:cNvSpPr txBox="1"/>
          <p:nvPr/>
        </p:nvSpPr>
        <p:spPr>
          <a:xfrm>
            <a:off x="5255464" y="2960503"/>
            <a:ext cx="1669025" cy="215444"/>
          </a:xfrm>
          <a:prstGeom prst="rect">
            <a:avLst/>
          </a:prstGeom>
          <a:solidFill>
            <a:schemeClr val="bg1"/>
          </a:solidFill>
          <a:effectLst>
            <a:softEdge rad="31750"/>
          </a:effectLst>
        </p:spPr>
        <p:txBody>
          <a:bodyPr wrap="square" rtlCol="0">
            <a:spAutoFit/>
          </a:bodyPr>
          <a:lstStyle/>
          <a:p>
            <a:pPr algn="ctr"/>
            <a:r>
              <a:rPr kumimoji="1" lang="en-US" altLang="ja-JP" sz="800" b="1" dirty="0">
                <a:solidFill>
                  <a:srgbClr val="C00000"/>
                </a:solidFill>
                <a:latin typeface="メイリオ" pitchFamily="50" charset="-128"/>
                <a:ea typeface="メイリオ" pitchFamily="50" charset="-128"/>
              </a:rPr>
              <a:t>【</a:t>
            </a:r>
            <a:r>
              <a:rPr lang="ja-JP" altLang="en-US" sz="800" b="1" dirty="0">
                <a:solidFill>
                  <a:srgbClr val="C00000"/>
                </a:solidFill>
                <a:latin typeface="メイリオ" pitchFamily="50" charset="-128"/>
                <a:ea typeface="メイリオ" pitchFamily="50" charset="-128"/>
              </a:rPr>
              <a:t>圧着シーラー </a:t>
            </a:r>
            <a:r>
              <a:rPr lang="en-US" altLang="ja-JP" sz="800" b="1" dirty="0">
                <a:solidFill>
                  <a:srgbClr val="C00000"/>
                </a:solidFill>
                <a:latin typeface="メイリオ" pitchFamily="50" charset="-128"/>
                <a:ea typeface="メイリオ" pitchFamily="50" charset="-128"/>
              </a:rPr>
              <a:t>IS-200i </a:t>
            </a:r>
            <a:r>
              <a:rPr kumimoji="1" lang="en-US" altLang="ja-JP" sz="800" b="1" dirty="0">
                <a:solidFill>
                  <a:srgbClr val="C00000"/>
                </a:solidFill>
                <a:latin typeface="メイリオ" pitchFamily="50" charset="-128"/>
                <a:ea typeface="メイリオ" pitchFamily="50" charset="-128"/>
              </a:rPr>
              <a:t>】</a:t>
            </a:r>
            <a:endParaRPr kumimoji="1" lang="ja-JP" altLang="en-US" sz="800" b="1" dirty="0">
              <a:solidFill>
                <a:srgbClr val="C00000"/>
              </a:solidFill>
              <a:latin typeface="メイリオ" pitchFamily="50" charset="-128"/>
              <a:ea typeface="メイリオ" pitchFamily="50" charset="-128"/>
            </a:endParaRPr>
          </a:p>
        </p:txBody>
      </p:sp>
      <p:pic>
        <p:nvPicPr>
          <p:cNvPr id="9" name="Picture 2" descr="SS-1の画像（大）">
            <a:extLst>
              <a:ext uri="{FF2B5EF4-FFF2-40B4-BE49-F238E27FC236}">
                <a16:creationId xmlns:a16="http://schemas.microsoft.com/office/drawing/2014/main" id="{D240F1B9-0E2A-420E-49AA-BEB221F73DC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53975" y="1617039"/>
            <a:ext cx="1507902" cy="132473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E52B8B26-569F-667A-C503-A6CFF03156CF}"/>
              </a:ext>
            </a:extLst>
          </p:cNvPr>
          <p:cNvGrpSpPr/>
          <p:nvPr/>
        </p:nvGrpSpPr>
        <p:grpSpPr>
          <a:xfrm>
            <a:off x="977576" y="1825034"/>
            <a:ext cx="3445449" cy="2270937"/>
            <a:chOff x="487449" y="1667998"/>
            <a:chExt cx="3445449" cy="2270937"/>
          </a:xfrm>
        </p:grpSpPr>
        <p:grpSp>
          <p:nvGrpSpPr>
            <p:cNvPr id="12" name="グループ化 11">
              <a:extLst>
                <a:ext uri="{FF2B5EF4-FFF2-40B4-BE49-F238E27FC236}">
                  <a16:creationId xmlns:a16="http://schemas.microsoft.com/office/drawing/2014/main" id="{0AB5FD16-A4E4-0D6B-6293-EF0FF96420D1}"/>
                </a:ext>
              </a:extLst>
            </p:cNvPr>
            <p:cNvGrpSpPr/>
            <p:nvPr/>
          </p:nvGrpSpPr>
          <p:grpSpPr>
            <a:xfrm>
              <a:off x="487449" y="1667998"/>
              <a:ext cx="2484276" cy="2119235"/>
              <a:chOff x="915402" y="1870301"/>
              <a:chExt cx="2484276" cy="2119235"/>
            </a:xfrm>
          </p:grpSpPr>
          <p:grpSp>
            <p:nvGrpSpPr>
              <p:cNvPr id="24" name="グループ化 23">
                <a:extLst>
                  <a:ext uri="{FF2B5EF4-FFF2-40B4-BE49-F238E27FC236}">
                    <a16:creationId xmlns:a16="http://schemas.microsoft.com/office/drawing/2014/main" id="{D3E0C56F-E0D1-4CDA-E28B-DDBCCB06C19E}"/>
                  </a:ext>
                </a:extLst>
              </p:cNvPr>
              <p:cNvGrpSpPr/>
              <p:nvPr/>
            </p:nvGrpSpPr>
            <p:grpSpPr>
              <a:xfrm>
                <a:off x="915402" y="1870301"/>
                <a:ext cx="2484276" cy="483267"/>
                <a:chOff x="566407" y="1942621"/>
                <a:chExt cx="2460657" cy="396045"/>
              </a:xfrm>
            </p:grpSpPr>
            <p:sp>
              <p:nvSpPr>
                <p:cNvPr id="23" name="正方形/長方形 22">
                  <a:extLst>
                    <a:ext uri="{FF2B5EF4-FFF2-40B4-BE49-F238E27FC236}">
                      <a16:creationId xmlns:a16="http://schemas.microsoft.com/office/drawing/2014/main" id="{6CABA932-A670-6141-A5E1-A31090B85F1F}"/>
                    </a:ext>
                  </a:extLst>
                </p:cNvPr>
                <p:cNvSpPr/>
                <p:nvPr/>
              </p:nvSpPr>
              <p:spPr>
                <a:xfrm>
                  <a:off x="566407" y="1942621"/>
                  <a:ext cx="2460657" cy="396044"/>
                </a:xfrm>
                <a:prstGeom prst="rect">
                  <a:avLst/>
                </a:prstGeom>
                <a:solidFill>
                  <a:srgbClr val="F6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圧着式給与明細書</a:t>
                  </a:r>
                  <a:endParaRPr kumimoji="1" lang="ja-JP" altLang="en-US" sz="1400" b="1" dirty="0"/>
                </a:p>
              </p:txBody>
            </p:sp>
            <p:sp>
              <p:nvSpPr>
                <p:cNvPr id="21" name="正方形/長方形 20">
                  <a:extLst>
                    <a:ext uri="{FF2B5EF4-FFF2-40B4-BE49-F238E27FC236}">
                      <a16:creationId xmlns:a16="http://schemas.microsoft.com/office/drawing/2014/main" id="{AB5E1BF7-FF3F-3998-3755-3914A896D387}"/>
                    </a:ext>
                  </a:extLst>
                </p:cNvPr>
                <p:cNvSpPr/>
                <p:nvPr/>
              </p:nvSpPr>
              <p:spPr>
                <a:xfrm>
                  <a:off x="566407" y="1942622"/>
                  <a:ext cx="144016" cy="396044"/>
                </a:xfrm>
                <a:prstGeom prst="rect">
                  <a:avLst/>
                </a:prstGeom>
                <a:solidFill>
                  <a:srgbClr val="EF8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p>
              </p:txBody>
            </p:sp>
          </p:grpSp>
          <p:grpSp>
            <p:nvGrpSpPr>
              <p:cNvPr id="25" name="グループ化 24">
                <a:extLst>
                  <a:ext uri="{FF2B5EF4-FFF2-40B4-BE49-F238E27FC236}">
                    <a16:creationId xmlns:a16="http://schemas.microsoft.com/office/drawing/2014/main" id="{B0F98005-2462-06E7-66C4-027536BA70A1}"/>
                  </a:ext>
                </a:extLst>
              </p:cNvPr>
              <p:cNvGrpSpPr/>
              <p:nvPr/>
            </p:nvGrpSpPr>
            <p:grpSpPr>
              <a:xfrm>
                <a:off x="915402" y="2399801"/>
                <a:ext cx="2484276" cy="497313"/>
                <a:chOff x="566407" y="1942622"/>
                <a:chExt cx="2460657" cy="396044"/>
              </a:xfrm>
            </p:grpSpPr>
            <p:sp>
              <p:nvSpPr>
                <p:cNvPr id="27" name="正方形/長方形 26">
                  <a:extLst>
                    <a:ext uri="{FF2B5EF4-FFF2-40B4-BE49-F238E27FC236}">
                      <a16:creationId xmlns:a16="http://schemas.microsoft.com/office/drawing/2014/main" id="{2B973FD9-00E6-1F18-DE4B-4E2F26368EF1}"/>
                    </a:ext>
                  </a:extLst>
                </p:cNvPr>
                <p:cNvSpPr/>
                <p:nvPr/>
              </p:nvSpPr>
              <p:spPr>
                <a:xfrm>
                  <a:off x="566407" y="1942622"/>
                  <a:ext cx="2460657" cy="396044"/>
                </a:xfrm>
                <a:prstGeom prst="rect">
                  <a:avLst/>
                </a:prstGeom>
                <a:solidFill>
                  <a:srgbClr val="F6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給与支払報告書</a:t>
                  </a:r>
                </a:p>
              </p:txBody>
            </p:sp>
            <p:sp>
              <p:nvSpPr>
                <p:cNvPr id="28" name="正方形/長方形 27">
                  <a:extLst>
                    <a:ext uri="{FF2B5EF4-FFF2-40B4-BE49-F238E27FC236}">
                      <a16:creationId xmlns:a16="http://schemas.microsoft.com/office/drawing/2014/main" id="{06750262-CC22-EED3-7D99-A0511624E288}"/>
                    </a:ext>
                  </a:extLst>
                </p:cNvPr>
                <p:cNvSpPr/>
                <p:nvPr/>
              </p:nvSpPr>
              <p:spPr>
                <a:xfrm>
                  <a:off x="566407" y="1942622"/>
                  <a:ext cx="144016" cy="396044"/>
                </a:xfrm>
                <a:prstGeom prst="rect">
                  <a:avLst/>
                </a:prstGeom>
                <a:solidFill>
                  <a:srgbClr val="EF8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p>
              </p:txBody>
            </p:sp>
          </p:grpSp>
          <p:grpSp>
            <p:nvGrpSpPr>
              <p:cNvPr id="29" name="グループ化 28">
                <a:extLst>
                  <a:ext uri="{FF2B5EF4-FFF2-40B4-BE49-F238E27FC236}">
                    <a16:creationId xmlns:a16="http://schemas.microsoft.com/office/drawing/2014/main" id="{5A04325E-55D0-AFB1-00F2-01C72F281E56}"/>
                  </a:ext>
                </a:extLst>
              </p:cNvPr>
              <p:cNvGrpSpPr/>
              <p:nvPr/>
            </p:nvGrpSpPr>
            <p:grpSpPr>
              <a:xfrm>
                <a:off x="915402" y="2941769"/>
                <a:ext cx="2484276" cy="497313"/>
                <a:chOff x="566407" y="1942622"/>
                <a:chExt cx="2460657" cy="396044"/>
              </a:xfrm>
            </p:grpSpPr>
            <p:sp>
              <p:nvSpPr>
                <p:cNvPr id="31" name="正方形/長方形 30">
                  <a:extLst>
                    <a:ext uri="{FF2B5EF4-FFF2-40B4-BE49-F238E27FC236}">
                      <a16:creationId xmlns:a16="http://schemas.microsoft.com/office/drawing/2014/main" id="{CF0202E3-BCE8-F199-E122-36CAA20E2FF6}"/>
                    </a:ext>
                  </a:extLst>
                </p:cNvPr>
                <p:cNvSpPr/>
                <p:nvPr/>
              </p:nvSpPr>
              <p:spPr>
                <a:xfrm>
                  <a:off x="566407" y="1942622"/>
                  <a:ext cx="2460657" cy="396044"/>
                </a:xfrm>
                <a:prstGeom prst="rect">
                  <a:avLst/>
                </a:prstGeom>
                <a:solidFill>
                  <a:srgbClr val="F6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雇用保険被保険者離職証明書</a:t>
                  </a:r>
                  <a:endParaRPr kumimoji="1" lang="ja-JP" altLang="en-US" sz="1200" b="1" dirty="0"/>
                </a:p>
              </p:txBody>
            </p:sp>
            <p:sp>
              <p:nvSpPr>
                <p:cNvPr id="32" name="正方形/長方形 31">
                  <a:extLst>
                    <a:ext uri="{FF2B5EF4-FFF2-40B4-BE49-F238E27FC236}">
                      <a16:creationId xmlns:a16="http://schemas.microsoft.com/office/drawing/2014/main" id="{55767170-7C57-17BD-6D21-072490CEF5CC}"/>
                    </a:ext>
                  </a:extLst>
                </p:cNvPr>
                <p:cNvSpPr/>
                <p:nvPr/>
              </p:nvSpPr>
              <p:spPr>
                <a:xfrm>
                  <a:off x="566407" y="1942622"/>
                  <a:ext cx="144016" cy="396044"/>
                </a:xfrm>
                <a:prstGeom prst="rect">
                  <a:avLst/>
                </a:prstGeom>
                <a:solidFill>
                  <a:srgbClr val="EF8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grpSp>
          <p:grpSp>
            <p:nvGrpSpPr>
              <p:cNvPr id="8" name="グループ化 7">
                <a:extLst>
                  <a:ext uri="{FF2B5EF4-FFF2-40B4-BE49-F238E27FC236}">
                    <a16:creationId xmlns:a16="http://schemas.microsoft.com/office/drawing/2014/main" id="{6E3D3B71-4540-1655-E771-6757197320E0}"/>
                  </a:ext>
                </a:extLst>
              </p:cNvPr>
              <p:cNvGrpSpPr/>
              <p:nvPr/>
            </p:nvGrpSpPr>
            <p:grpSpPr>
              <a:xfrm>
                <a:off x="915402" y="3492223"/>
                <a:ext cx="2484276" cy="497313"/>
                <a:chOff x="566407" y="1942622"/>
                <a:chExt cx="2460657" cy="396044"/>
              </a:xfrm>
            </p:grpSpPr>
            <p:sp>
              <p:nvSpPr>
                <p:cNvPr id="10" name="正方形/長方形 9">
                  <a:extLst>
                    <a:ext uri="{FF2B5EF4-FFF2-40B4-BE49-F238E27FC236}">
                      <a16:creationId xmlns:a16="http://schemas.microsoft.com/office/drawing/2014/main" id="{FC6F1EEE-FE4B-2775-6A3B-92E94DD1B933}"/>
                    </a:ext>
                  </a:extLst>
                </p:cNvPr>
                <p:cNvSpPr/>
                <p:nvPr/>
              </p:nvSpPr>
              <p:spPr>
                <a:xfrm>
                  <a:off x="566407" y="1942622"/>
                  <a:ext cx="2460657" cy="396044"/>
                </a:xfrm>
                <a:prstGeom prst="rect">
                  <a:avLst/>
                </a:prstGeom>
                <a:solidFill>
                  <a:srgbClr val="F6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源泉徴収票</a:t>
                  </a:r>
                  <a:endParaRPr kumimoji="1" lang="ja-JP" altLang="en-US" sz="1400" b="1" dirty="0"/>
                </a:p>
              </p:txBody>
            </p:sp>
            <p:sp>
              <p:nvSpPr>
                <p:cNvPr id="11" name="正方形/長方形 10">
                  <a:extLst>
                    <a:ext uri="{FF2B5EF4-FFF2-40B4-BE49-F238E27FC236}">
                      <a16:creationId xmlns:a16="http://schemas.microsoft.com/office/drawing/2014/main" id="{492324E4-A09B-C34A-F6B1-916A17A74F3C}"/>
                    </a:ext>
                  </a:extLst>
                </p:cNvPr>
                <p:cNvSpPr/>
                <p:nvPr/>
              </p:nvSpPr>
              <p:spPr>
                <a:xfrm>
                  <a:off x="566407" y="1942622"/>
                  <a:ext cx="144016" cy="396044"/>
                </a:xfrm>
                <a:prstGeom prst="rect">
                  <a:avLst/>
                </a:prstGeom>
                <a:solidFill>
                  <a:srgbClr val="EF8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p>
              </p:txBody>
            </p:sp>
          </p:grpSp>
        </p:grpSp>
        <p:sp>
          <p:nvSpPr>
            <p:cNvPr id="14" name="テキスト ボックス 13">
              <a:extLst>
                <a:ext uri="{FF2B5EF4-FFF2-40B4-BE49-F238E27FC236}">
                  <a16:creationId xmlns:a16="http://schemas.microsoft.com/office/drawing/2014/main" id="{7A8D86AA-0BD3-89DE-9401-F0997535C28D}"/>
                </a:ext>
              </a:extLst>
            </p:cNvPr>
            <p:cNvSpPr txBox="1"/>
            <p:nvPr/>
          </p:nvSpPr>
          <p:spPr>
            <a:xfrm>
              <a:off x="1596419" y="3754269"/>
              <a:ext cx="2336479" cy="184666"/>
            </a:xfrm>
            <a:prstGeom prst="rect">
              <a:avLst/>
            </a:prstGeom>
            <a:noFill/>
          </p:spPr>
          <p:txBody>
            <a:bodyPr wrap="square" rtlCol="0">
              <a:spAutoFit/>
            </a:bodyPr>
            <a:lstStyle/>
            <a:p>
              <a:r>
                <a:rPr kumimoji="1" lang="en-US" altLang="ja-JP" sz="600" dirty="0"/>
                <a:t>※</a:t>
              </a:r>
              <a:r>
                <a:rPr kumimoji="1" lang="ja-JP" altLang="en-US" sz="600" dirty="0"/>
                <a:t>給与支払報告書に付属しております</a:t>
              </a:r>
            </a:p>
          </p:txBody>
        </p:sp>
      </p:grpSp>
    </p:spTree>
    <p:extLst>
      <p:ext uri="{BB962C8B-B14F-4D97-AF65-F5344CB8AC3E}">
        <p14:creationId xmlns:p14="http://schemas.microsoft.com/office/powerpoint/2010/main" val="67013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チェック業務、確認リスト機能など</a:t>
            </a:r>
          </a:p>
        </p:txBody>
      </p:sp>
      <p:sp>
        <p:nvSpPr>
          <p:cNvPr id="5" name="テキスト プレースホルダー 4"/>
          <p:cNvSpPr>
            <a:spLocks noGrp="1"/>
          </p:cNvSpPr>
          <p:nvPr>
            <p:ph type="body" sz="quarter" idx="17"/>
          </p:nvPr>
        </p:nvSpPr>
        <p:spPr/>
        <p:txBody>
          <a:bodyPr/>
          <a:lstStyle/>
          <a:p>
            <a:r>
              <a:rPr kumimoji="1" lang="ja-JP" altLang="en-US" dirty="0"/>
              <a:t>計算前の事前チェック、プルーフリスト、計算結果の比較チェックリスト、人件費明細表など実務に応じた各種帳票を出力します</a:t>
            </a:r>
            <a:endParaRPr kumimoji="1" lang="en-US" altLang="ja-JP" dirty="0"/>
          </a:p>
          <a:p>
            <a:pPr>
              <a:lnSpc>
                <a:spcPts val="1600"/>
              </a:lnSpc>
            </a:pPr>
            <a:r>
              <a:rPr lang="en-US" altLang="ja-JP" dirty="0"/>
              <a:t>※</a:t>
            </a:r>
            <a:r>
              <a:rPr lang="ja-JP" altLang="en-US" dirty="0"/>
              <a:t>リストイメージは</a:t>
            </a:r>
            <a:r>
              <a:rPr lang="en-US" altLang="ja-JP" dirty="0"/>
              <a:t>CSV,</a:t>
            </a:r>
            <a:r>
              <a:rPr lang="ja-JP" altLang="en-US" dirty="0"/>
              <a:t>エクセル</a:t>
            </a:r>
            <a:r>
              <a:rPr lang="en-US" altLang="ja-JP" dirty="0"/>
              <a:t>,PDF</a:t>
            </a:r>
            <a:r>
              <a:rPr lang="ja-JP" altLang="en-US" dirty="0" err="1"/>
              <a:t>への</a:t>
            </a:r>
            <a:r>
              <a:rPr lang="ja-JP" altLang="en-US" dirty="0"/>
              <a:t>出力に対応しています</a:t>
            </a:r>
            <a:endParaRPr kumimoji="1" lang="ja-JP" altLang="en-US" dirty="0"/>
          </a:p>
        </p:txBody>
      </p:sp>
      <p:sp>
        <p:nvSpPr>
          <p:cNvPr id="6" name="タイトル 5"/>
          <p:cNvSpPr>
            <a:spLocks noGrp="1"/>
          </p:cNvSpPr>
          <p:nvPr>
            <p:ph type="title"/>
          </p:nvPr>
        </p:nvSpPr>
        <p:spPr/>
        <p:txBody>
          <a:bodyPr/>
          <a:lstStyle/>
          <a:p>
            <a:r>
              <a:rPr kumimoji="1" lang="ja-JP" altLang="en-US" dirty="0"/>
              <a:t>チェック業務、確認リスト機能など</a:t>
            </a:r>
          </a:p>
        </p:txBody>
      </p:sp>
      <p:sp>
        <p:nvSpPr>
          <p:cNvPr id="7" name="AutoShape 5"/>
          <p:cNvSpPr>
            <a:spLocks noChangeArrowheads="1"/>
          </p:cNvSpPr>
          <p:nvPr/>
        </p:nvSpPr>
        <p:spPr bwMode="gray">
          <a:xfrm>
            <a:off x="251618" y="1779662"/>
            <a:ext cx="8640763" cy="3132348"/>
          </a:xfrm>
          <a:prstGeom prst="roundRect">
            <a:avLst>
              <a:gd name="adj" fmla="val 4681"/>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ja-JP" altLang="ja-JP" sz="18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endParaRPr>
          </a:p>
        </p:txBody>
      </p:sp>
      <p:sp>
        <p:nvSpPr>
          <p:cNvPr id="8" name="Text Box 51"/>
          <p:cNvSpPr txBox="1">
            <a:spLocks noChangeArrowheads="1"/>
          </p:cNvSpPr>
          <p:nvPr/>
        </p:nvSpPr>
        <p:spPr bwMode="auto">
          <a:xfrm>
            <a:off x="5782771" y="4629785"/>
            <a:ext cx="3037701" cy="246221"/>
          </a:xfrm>
          <a:prstGeom prst="rect">
            <a:avLst/>
          </a:prstGeom>
          <a:no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帳票サンプルを合わせてご覧ください。</a:t>
            </a:r>
          </a:p>
        </p:txBody>
      </p:sp>
      <p:sp>
        <p:nvSpPr>
          <p:cNvPr id="9" name="テキスト ボックス 8"/>
          <p:cNvSpPr txBox="1"/>
          <p:nvPr/>
        </p:nvSpPr>
        <p:spPr>
          <a:xfrm>
            <a:off x="562636" y="4191930"/>
            <a:ext cx="2411076" cy="550725"/>
          </a:xfrm>
          <a:prstGeom prst="rect">
            <a:avLst/>
          </a:prstGeom>
          <a:solidFill>
            <a:srgbClr val="FF9900"/>
          </a:solidFill>
          <a:ln>
            <a:noFill/>
          </a:ln>
          <a:effectLst/>
        </p:spPr>
        <p:txBody>
          <a:bodyPr lIns="0" tIns="0" rIns="0" bIns="0">
            <a:normAutofit fontScale="85000" lnSpcReduction="10000"/>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会社負担額を含めた人件費の確認</a:t>
            </a:r>
          </a:p>
        </p:txBody>
      </p:sp>
      <p:pic>
        <p:nvPicPr>
          <p:cNvPr id="10" name="図 9"/>
          <p:cNvPicPr>
            <a:picLocks noChangeAspect="1"/>
          </p:cNvPicPr>
          <p:nvPr/>
        </p:nvPicPr>
        <p:blipFill rotWithShape="1">
          <a:blip r:embed="rId3"/>
          <a:srcRect l="3028"/>
          <a:stretch/>
        </p:blipFill>
        <p:spPr>
          <a:xfrm>
            <a:off x="467544" y="1887674"/>
            <a:ext cx="4108810" cy="2968334"/>
          </a:xfrm>
          <a:prstGeom prst="rect">
            <a:avLst/>
          </a:prstGeom>
          <a:ln>
            <a:solidFill>
              <a:schemeClr val="bg1">
                <a:lumMod val="85000"/>
              </a:schemeClr>
            </a:solidFill>
          </a:ln>
        </p:spPr>
      </p:pic>
      <p:pic>
        <p:nvPicPr>
          <p:cNvPr id="11" name="図 10"/>
          <p:cNvPicPr>
            <a:picLocks noChangeAspect="1"/>
          </p:cNvPicPr>
          <p:nvPr/>
        </p:nvPicPr>
        <p:blipFill rotWithShape="1">
          <a:blip r:embed="rId4"/>
          <a:srcRect t="3071"/>
          <a:stretch/>
        </p:blipFill>
        <p:spPr>
          <a:xfrm>
            <a:off x="4640920" y="1887674"/>
            <a:ext cx="4090944" cy="2741582"/>
          </a:xfrm>
          <a:prstGeom prst="rect">
            <a:avLst/>
          </a:prstGeom>
          <a:ln>
            <a:solidFill>
              <a:schemeClr val="bg1">
                <a:lumMod val="85000"/>
              </a:schemeClr>
            </a:solidFill>
          </a:ln>
        </p:spPr>
      </p:pic>
      <p:sp>
        <p:nvSpPr>
          <p:cNvPr id="12" name="テキスト ボックス 11"/>
          <p:cNvSpPr txBox="1"/>
          <p:nvPr/>
        </p:nvSpPr>
        <p:spPr>
          <a:xfrm>
            <a:off x="4369454" y="3878198"/>
            <a:ext cx="2826634" cy="675860"/>
          </a:xfrm>
          <a:prstGeom prst="rect">
            <a:avLst/>
          </a:prstGeom>
          <a:solidFill>
            <a:srgbClr val="FF9900"/>
          </a:solidFill>
          <a:ln>
            <a:noFill/>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基準月と当月の項目比較</a:t>
            </a:r>
            <a:endParaRPr kumimoji="0" lang="en-US" altLang="ja-JP"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a:t>
            </a: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任意の比較項目をパターン登録可</a:t>
            </a:r>
            <a:r>
              <a:rPr kumimoji="0" lang="en-US" altLang="ja-JP"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a:t>
            </a:r>
            <a:endPar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05476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雇用保険被保険者離職証明書等の出力</a:t>
            </a:r>
          </a:p>
        </p:txBody>
      </p:sp>
      <p:sp>
        <p:nvSpPr>
          <p:cNvPr id="5" name="テキスト プレースホルダー 4"/>
          <p:cNvSpPr>
            <a:spLocks noGrp="1"/>
          </p:cNvSpPr>
          <p:nvPr>
            <p:ph type="body" sz="quarter" idx="17"/>
          </p:nvPr>
        </p:nvSpPr>
        <p:spPr/>
        <p:txBody>
          <a:bodyPr/>
          <a:lstStyle/>
          <a:p>
            <a:r>
              <a:rPr kumimoji="1" lang="ja-JP" altLang="en-US" dirty="0"/>
              <a:t>給与体系にて賃金データを</a:t>
            </a:r>
            <a:r>
              <a:rPr kumimoji="1" lang="en-US" altLang="ja-JP" dirty="0"/>
              <a:t>A</a:t>
            </a:r>
            <a:r>
              <a:rPr kumimoji="1" lang="ja-JP" altLang="en-US" dirty="0"/>
              <a:t>欄又は</a:t>
            </a:r>
            <a:r>
              <a:rPr kumimoji="1" lang="en-US" altLang="ja-JP" dirty="0"/>
              <a:t>B</a:t>
            </a:r>
            <a:r>
              <a:rPr kumimoji="1" lang="ja-JP" altLang="en-US" dirty="0"/>
              <a:t>欄として集計する設定し、離職票、六十歳到達賃金照明書、休業開始賃金証明書を出力します</a:t>
            </a:r>
            <a:endParaRPr kumimoji="1" lang="en-US" altLang="ja-JP" dirty="0"/>
          </a:p>
          <a:p>
            <a:r>
              <a:rPr lang="ja-JP" altLang="en-US" dirty="0"/>
              <a:t>帳票出力前に出力する値を直接修正することも可能です</a:t>
            </a:r>
            <a:endParaRPr kumimoji="1" lang="ja-JP" altLang="en-US" dirty="0"/>
          </a:p>
        </p:txBody>
      </p:sp>
      <p:sp>
        <p:nvSpPr>
          <p:cNvPr id="6" name="タイトル 5"/>
          <p:cNvSpPr>
            <a:spLocks noGrp="1"/>
          </p:cNvSpPr>
          <p:nvPr>
            <p:ph type="title"/>
          </p:nvPr>
        </p:nvSpPr>
        <p:spPr/>
        <p:txBody>
          <a:bodyPr/>
          <a:lstStyle/>
          <a:p>
            <a:r>
              <a:rPr kumimoji="1" lang="ja-JP" altLang="en-US" dirty="0"/>
              <a:t>雇用保険被保険者離職証明書等の出力</a:t>
            </a:r>
          </a:p>
        </p:txBody>
      </p:sp>
      <p:pic>
        <p:nvPicPr>
          <p:cNvPr id="7" name="図 6"/>
          <p:cNvPicPr>
            <a:picLocks noChangeAspect="1"/>
          </p:cNvPicPr>
          <p:nvPr/>
        </p:nvPicPr>
        <p:blipFill>
          <a:blip r:embed="rId2"/>
          <a:stretch>
            <a:fillRect/>
          </a:stretch>
        </p:blipFill>
        <p:spPr>
          <a:xfrm>
            <a:off x="413541" y="1765433"/>
            <a:ext cx="3584126" cy="2505913"/>
          </a:xfrm>
          <a:prstGeom prst="rect">
            <a:avLst/>
          </a:prstGeom>
        </p:spPr>
      </p:pic>
      <p:sp>
        <p:nvSpPr>
          <p:cNvPr id="8" name="角丸四角形 7"/>
          <p:cNvSpPr/>
          <p:nvPr/>
        </p:nvSpPr>
        <p:spPr bwMode="auto">
          <a:xfrm>
            <a:off x="5414103" y="1722375"/>
            <a:ext cx="3369897" cy="3150706"/>
          </a:xfrm>
          <a:prstGeom prst="roundRect">
            <a:avLst>
              <a:gd name="adj" fmla="val 4450"/>
            </a:avLst>
          </a:prstGeom>
          <a:solidFill>
            <a:srgbClr val="FFFFFF"/>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pic>
        <p:nvPicPr>
          <p:cNvPr id="9" name="Picture 2"/>
          <p:cNvPicPr>
            <a:picLocks noChangeAspect="1" noChangeArrowheads="1"/>
          </p:cNvPicPr>
          <p:nvPr/>
        </p:nvPicPr>
        <p:blipFill>
          <a:blip r:embed="rId3" cstate="print"/>
          <a:srcRect/>
          <a:stretch>
            <a:fillRect/>
          </a:stretch>
        </p:blipFill>
        <p:spPr bwMode="auto">
          <a:xfrm>
            <a:off x="5527758" y="2009315"/>
            <a:ext cx="1943270" cy="1372080"/>
          </a:xfrm>
          <a:prstGeom prst="rect">
            <a:avLst/>
          </a:prstGeom>
          <a:solidFill>
            <a:srgbClr val="FFFFFF"/>
          </a:solidFill>
          <a:ln w="12700" cap="flat" cmpd="sng" algn="ctr">
            <a:solidFill>
              <a:srgbClr val="007BC7"/>
            </a:solidFill>
            <a:prstDash val="solid"/>
            <a:headEnd/>
            <a:tailEnd/>
          </a:ln>
          <a:effectLst/>
        </p:spPr>
      </p:pic>
      <p:sp>
        <p:nvSpPr>
          <p:cNvPr id="10" name="右矢印 9"/>
          <p:cNvSpPr/>
          <p:nvPr/>
        </p:nvSpPr>
        <p:spPr bwMode="auto">
          <a:xfrm>
            <a:off x="4463988" y="2339557"/>
            <a:ext cx="686040" cy="1110796"/>
          </a:xfrm>
          <a:prstGeom prst="rightArrow">
            <a:avLst/>
          </a:prstGeom>
          <a:solidFill>
            <a:srgbClr val="77A233"/>
          </a:solidFill>
          <a:ln>
            <a:noFill/>
            <a:headEnd/>
            <a:tailEnd/>
          </a:ln>
          <a:effectLst/>
          <a:scene3d>
            <a:camera prst="orthographicFront">
              <a:rot lat="0" lon="0" rev="0"/>
            </a:camera>
            <a:lightRig rig="threePt" dir="t">
              <a:rot lat="0" lon="0" rev="1200000"/>
            </a:lightRig>
          </a:scene3d>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印刷</a:t>
            </a:r>
          </a:p>
        </p:txBody>
      </p:sp>
      <p:sp>
        <p:nvSpPr>
          <p:cNvPr id="11" name="角丸四角形 10"/>
          <p:cNvSpPr/>
          <p:nvPr/>
        </p:nvSpPr>
        <p:spPr bwMode="auto">
          <a:xfrm>
            <a:off x="3247314" y="2542021"/>
            <a:ext cx="456455" cy="92116"/>
          </a:xfrm>
          <a:prstGeom prst="roundRect">
            <a:avLst>
              <a:gd name="adj" fmla="val 9055"/>
            </a:avLst>
          </a:prstGeom>
          <a:noFill/>
          <a:ln w="25400" cap="flat" cmpd="sng" algn="ctr">
            <a:solidFill>
              <a:srgbClr val="B91B17"/>
            </a:solidFill>
            <a:prstDash val="solid"/>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2" name="左カーブ矢印 11"/>
          <p:cNvSpPr/>
          <p:nvPr/>
        </p:nvSpPr>
        <p:spPr bwMode="auto">
          <a:xfrm>
            <a:off x="3785807" y="2570813"/>
            <a:ext cx="311836" cy="833097"/>
          </a:xfrm>
          <a:prstGeom prst="curvedLeftArrow">
            <a:avLst>
              <a:gd name="adj1" fmla="val 50000"/>
              <a:gd name="adj2" fmla="val 110106"/>
              <a:gd name="adj3" fmla="val 41067"/>
            </a:avLst>
          </a:prstGeom>
          <a:gradFill rotWithShape="1">
            <a:gsLst>
              <a:gs pos="0">
                <a:srgbClr val="B91B17">
                  <a:shade val="51000"/>
                  <a:satMod val="130000"/>
                </a:srgbClr>
              </a:gs>
              <a:gs pos="80000">
                <a:srgbClr val="B91B17">
                  <a:shade val="93000"/>
                  <a:satMod val="130000"/>
                </a:srgbClr>
              </a:gs>
              <a:gs pos="100000">
                <a:srgbClr val="B91B17">
                  <a:shade val="94000"/>
                  <a:satMod val="135000"/>
                </a:srgbClr>
              </a:gs>
            </a:gsLst>
            <a:lin ang="16200000" scaled="0"/>
          </a:gradFill>
          <a:ln w="9525" cap="flat" cmpd="sng" algn="ctr">
            <a:solidFill>
              <a:srgbClr val="B91B17">
                <a:shade val="95000"/>
                <a:satMod val="105000"/>
              </a:srgbClr>
            </a:solidFill>
            <a:prstDash val="solid"/>
            <a:headEnd/>
            <a:tailEnd/>
          </a:ln>
          <a:effectLst>
            <a:outerShdw blurRad="40000" dist="23000" dir="5400000" rotWithShape="0">
              <a:srgbClr val="000000">
                <a:alpha val="35000"/>
              </a:srgb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5558119" y="1650153"/>
            <a:ext cx="2494692" cy="425758"/>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離職票基礎資料</a:t>
            </a:r>
          </a:p>
        </p:txBody>
      </p:sp>
      <p:grpSp>
        <p:nvGrpSpPr>
          <p:cNvPr id="14" name="グループ化 40"/>
          <p:cNvGrpSpPr/>
          <p:nvPr/>
        </p:nvGrpSpPr>
        <p:grpSpPr>
          <a:xfrm>
            <a:off x="6319460" y="3773511"/>
            <a:ext cx="1559182" cy="1005462"/>
            <a:chOff x="5868144" y="4725144"/>
            <a:chExt cx="2088232" cy="1512168"/>
          </a:xfrm>
        </p:grpSpPr>
        <p:sp>
          <p:nvSpPr>
            <p:cNvPr id="15" name="正方形/長方形 14"/>
            <p:cNvSpPr/>
            <p:nvPr/>
          </p:nvSpPr>
          <p:spPr bwMode="auto">
            <a:xfrm>
              <a:off x="5868144" y="4725144"/>
              <a:ext cx="2088232" cy="1512168"/>
            </a:xfrm>
            <a:prstGeom prst="rect">
              <a:avLst/>
            </a:prstGeom>
            <a:solidFill>
              <a:srgbClr val="FFFFFF"/>
            </a:solidFill>
            <a:ln w="12700" cap="flat" cmpd="sng" algn="ctr">
              <a:solidFill>
                <a:srgbClr val="007BC7"/>
              </a:solidFill>
              <a:prstDash val="solid"/>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16" name="グループ化 6"/>
            <p:cNvGrpSpPr/>
            <p:nvPr/>
          </p:nvGrpSpPr>
          <p:grpSpPr>
            <a:xfrm>
              <a:off x="5940152" y="4797152"/>
              <a:ext cx="2003641" cy="1408843"/>
              <a:chOff x="3923928" y="1988840"/>
              <a:chExt cx="3490301" cy="2592288"/>
            </a:xfrm>
          </p:grpSpPr>
          <p:pic>
            <p:nvPicPr>
              <p:cNvPr id="17" name="Picture 2"/>
              <p:cNvPicPr>
                <a:picLocks noChangeAspect="1" noChangeArrowheads="1"/>
              </p:cNvPicPr>
              <p:nvPr/>
            </p:nvPicPr>
            <p:blipFill>
              <a:blip r:embed="rId4" cstate="print"/>
              <a:srcRect/>
              <a:stretch>
                <a:fillRect/>
              </a:stretch>
            </p:blipFill>
            <p:spPr bwMode="auto">
              <a:xfrm>
                <a:off x="3923928" y="1988840"/>
                <a:ext cx="1800200" cy="2525790"/>
              </a:xfrm>
              <a:prstGeom prst="rect">
                <a:avLst/>
              </a:prstGeom>
              <a:noFill/>
              <a:ln w="9525">
                <a:noFill/>
                <a:miter lim="800000"/>
                <a:headEnd/>
                <a:tailEnd/>
              </a:ln>
            </p:spPr>
          </p:pic>
          <p:pic>
            <p:nvPicPr>
              <p:cNvPr id="18" name="Picture 3"/>
              <p:cNvPicPr>
                <a:picLocks noChangeAspect="1" noChangeArrowheads="1"/>
              </p:cNvPicPr>
              <p:nvPr/>
            </p:nvPicPr>
            <p:blipFill>
              <a:blip r:embed="rId5" cstate="print"/>
              <a:srcRect/>
              <a:stretch>
                <a:fillRect/>
              </a:stretch>
            </p:blipFill>
            <p:spPr bwMode="auto">
              <a:xfrm>
                <a:off x="5724129" y="1988840"/>
                <a:ext cx="1690100" cy="2592288"/>
              </a:xfrm>
              <a:prstGeom prst="rect">
                <a:avLst/>
              </a:prstGeom>
              <a:noFill/>
              <a:ln w="9525">
                <a:noFill/>
                <a:miter lim="800000"/>
                <a:headEnd/>
                <a:tailEnd/>
              </a:ln>
            </p:spPr>
          </p:pic>
        </p:grpSp>
      </p:grpSp>
      <p:pic>
        <p:nvPicPr>
          <p:cNvPr id="19" name="Picture 7"/>
          <p:cNvPicPr>
            <a:picLocks noChangeAspect="1" noChangeArrowheads="1"/>
          </p:cNvPicPr>
          <p:nvPr/>
        </p:nvPicPr>
        <p:blipFill>
          <a:blip r:embed="rId6" cstate="print"/>
          <a:srcRect/>
          <a:stretch>
            <a:fillRect/>
          </a:stretch>
        </p:blipFill>
        <p:spPr bwMode="auto">
          <a:xfrm>
            <a:off x="6875349" y="2117327"/>
            <a:ext cx="992007" cy="1372080"/>
          </a:xfrm>
          <a:prstGeom prst="rect">
            <a:avLst/>
          </a:prstGeom>
          <a:solidFill>
            <a:srgbClr val="FFFFFF"/>
          </a:solidFill>
          <a:ln w="12700" cap="flat" cmpd="sng" algn="ctr">
            <a:solidFill>
              <a:srgbClr val="007BC7"/>
            </a:solidFill>
            <a:prstDash val="solid"/>
            <a:headEnd/>
            <a:tailEnd/>
          </a:ln>
          <a:effectLst/>
        </p:spPr>
      </p:pic>
      <p:pic>
        <p:nvPicPr>
          <p:cNvPr id="20" name="Picture 8"/>
          <p:cNvPicPr>
            <a:picLocks noChangeAspect="1" noChangeArrowheads="1"/>
          </p:cNvPicPr>
          <p:nvPr/>
        </p:nvPicPr>
        <p:blipFill>
          <a:blip r:embed="rId7" cstate="print"/>
          <a:srcRect/>
          <a:stretch>
            <a:fillRect/>
          </a:stretch>
        </p:blipFill>
        <p:spPr bwMode="auto">
          <a:xfrm>
            <a:off x="7610821" y="2020629"/>
            <a:ext cx="1065635" cy="1434448"/>
          </a:xfrm>
          <a:prstGeom prst="rect">
            <a:avLst/>
          </a:prstGeom>
          <a:solidFill>
            <a:srgbClr val="FFFFFF"/>
          </a:solidFill>
          <a:ln w="12700" cap="flat" cmpd="sng" algn="ctr">
            <a:solidFill>
              <a:srgbClr val="007BC7"/>
            </a:solidFill>
            <a:prstDash val="solid"/>
            <a:headEnd/>
            <a:tailEnd/>
          </a:ln>
          <a:effectLst/>
        </p:spPr>
      </p:pic>
      <p:sp>
        <p:nvSpPr>
          <p:cNvPr id="21" name="テキスト ボックス 20"/>
          <p:cNvSpPr txBox="1"/>
          <p:nvPr/>
        </p:nvSpPr>
        <p:spPr>
          <a:xfrm>
            <a:off x="5558119" y="3413471"/>
            <a:ext cx="2494692" cy="425758"/>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離職票基礎資料（専用紙）</a:t>
            </a:r>
            <a:r>
              <a:rPr kumimoji="1" lang="en-US" altLang="ja-JP" sz="9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9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22" name="角丸四角形 21"/>
          <p:cNvSpPr/>
          <p:nvPr/>
        </p:nvSpPr>
        <p:spPr bwMode="auto">
          <a:xfrm>
            <a:off x="6013005" y="2705267"/>
            <a:ext cx="2375419" cy="781017"/>
          </a:xfrm>
          <a:prstGeom prst="roundRect">
            <a:avLst/>
          </a:prstGeom>
          <a:solidFill>
            <a:srgbClr val="54C2F0"/>
          </a:solidFill>
          <a:ln w="25400">
            <a:solidFill>
              <a:srgbClr val="FFFFFF">
                <a:lumMod val="95000"/>
              </a:srgbClr>
            </a:solidFill>
            <a:headEnd/>
            <a:tailEnd/>
          </a:ln>
          <a:effectLst/>
          <a:scene3d>
            <a:camera prst="orthographicFront">
              <a:rot lat="0" lon="0" rev="0"/>
            </a:camera>
            <a:lightRig rig="threePt" dir="t">
              <a:rot lat="0" lon="0" rev="1200000"/>
            </a:lightRig>
          </a:scene3d>
          <a:sp3d/>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六十歳到達時等賃金証明書</a:t>
            </a:r>
            <a:endParaRPr kumimoji="0" lang="en-US" altLang="ja-JP"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休業開始賃金証明書</a:t>
            </a:r>
            <a:endParaRPr kumimoji="0" lang="en-US" altLang="ja-JP"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も同様</a:t>
            </a:r>
            <a:endParaRPr kumimoji="1" lang="ja-JP" altLang="en-US"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5508104" y="4731990"/>
            <a:ext cx="3492388" cy="425758"/>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9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㈱日本法令様：被保険者離職証明書（ドットプリンター）</a:t>
            </a:r>
          </a:p>
        </p:txBody>
      </p:sp>
      <p:pic>
        <p:nvPicPr>
          <p:cNvPr id="24" name="図 23"/>
          <p:cNvPicPr>
            <a:picLocks noChangeAspect="1"/>
          </p:cNvPicPr>
          <p:nvPr/>
        </p:nvPicPr>
        <p:blipFill>
          <a:blip r:embed="rId8"/>
          <a:stretch>
            <a:fillRect/>
          </a:stretch>
        </p:blipFill>
        <p:spPr>
          <a:xfrm>
            <a:off x="1865356" y="3248883"/>
            <a:ext cx="2438972" cy="1624198"/>
          </a:xfrm>
          <a:prstGeom prst="rect">
            <a:avLst/>
          </a:prstGeom>
        </p:spPr>
      </p:pic>
      <p:sp>
        <p:nvSpPr>
          <p:cNvPr id="25" name="角丸四角形 24"/>
          <p:cNvSpPr/>
          <p:nvPr/>
        </p:nvSpPr>
        <p:spPr bwMode="auto">
          <a:xfrm>
            <a:off x="2468122" y="3120117"/>
            <a:ext cx="1245895" cy="319415"/>
          </a:xfrm>
          <a:prstGeom prst="roundRect">
            <a:avLst/>
          </a:prstGeom>
          <a:solidFill>
            <a:srgbClr val="54C2F0"/>
          </a:solidFill>
          <a:ln w="25400">
            <a:solidFill>
              <a:srgbClr val="FFFFFF">
                <a:lumMod val="95000"/>
              </a:srgbClr>
            </a:solidFill>
            <a:headEnd/>
            <a:tailEnd/>
          </a:ln>
          <a:effectLst/>
          <a:scene3d>
            <a:camera prst="orthographicFront">
              <a:rot lat="0" lon="0" rev="0"/>
            </a:camera>
            <a:lightRig rig="threePt" dir="t">
              <a:rot lat="0" lon="0" rev="1200000"/>
            </a:lightRig>
          </a:scene3d>
          <a:sp3d/>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集計値　修正</a:t>
            </a:r>
          </a:p>
        </p:txBody>
      </p:sp>
      <p:sp>
        <p:nvSpPr>
          <p:cNvPr id="26" name="角丸四角形 25"/>
          <p:cNvSpPr/>
          <p:nvPr/>
        </p:nvSpPr>
        <p:spPr bwMode="auto">
          <a:xfrm>
            <a:off x="3127844" y="3599163"/>
            <a:ext cx="760156" cy="1273918"/>
          </a:xfrm>
          <a:prstGeom prst="roundRect">
            <a:avLst>
              <a:gd name="adj" fmla="val 9055"/>
            </a:avLst>
          </a:prstGeom>
          <a:noFill/>
          <a:ln w="25400" cap="flat" cmpd="sng" algn="ctr">
            <a:solidFill>
              <a:srgbClr val="B91B17"/>
            </a:solidFill>
            <a:prstDash val="solid"/>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40406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給与所得者異動届の電子申請データ作成</a:t>
            </a:r>
            <a:endParaRPr kumimoji="1" lang="ja-JP" altLang="en-US" dirty="0"/>
          </a:p>
        </p:txBody>
      </p:sp>
      <p:sp>
        <p:nvSpPr>
          <p:cNvPr id="5" name="テキスト プレースホルダー 4"/>
          <p:cNvSpPr>
            <a:spLocks noGrp="1"/>
          </p:cNvSpPr>
          <p:nvPr>
            <p:ph type="body" sz="quarter" idx="17"/>
          </p:nvPr>
        </p:nvSpPr>
        <p:spPr/>
        <p:txBody>
          <a:bodyPr/>
          <a:lstStyle/>
          <a:p>
            <a:r>
              <a:rPr kumimoji="1" lang="ja-JP" altLang="en-US" dirty="0"/>
              <a:t>地方税ポータル（ </a:t>
            </a:r>
            <a:r>
              <a:rPr kumimoji="1" lang="en-US" altLang="ja-JP" dirty="0" err="1"/>
              <a:t>eLTAX</a:t>
            </a:r>
            <a:r>
              <a:rPr kumimoji="1" lang="en-US" altLang="ja-JP" dirty="0"/>
              <a:t> </a:t>
            </a:r>
            <a:r>
              <a:rPr kumimoji="1" lang="ja-JP" altLang="en-US" dirty="0"/>
              <a:t>）へ電子申請可能なファイル形式での「給与所得者異動届出書」の出力</a:t>
            </a:r>
            <a:r>
              <a:rPr lang="ja-JP" altLang="en-US" dirty="0"/>
              <a:t>が</a:t>
            </a:r>
            <a:r>
              <a:rPr kumimoji="1" lang="ja-JP" altLang="en-US" dirty="0"/>
              <a:t>可能です</a:t>
            </a:r>
          </a:p>
          <a:p>
            <a:r>
              <a:rPr lang="ja-JP" altLang="en-US" dirty="0"/>
              <a:t>同画面上にて</a:t>
            </a:r>
            <a:r>
              <a:rPr kumimoji="1" lang="ja-JP" altLang="en-US" dirty="0"/>
              <a:t>申請内容の項目を確認・編集できます</a:t>
            </a:r>
          </a:p>
        </p:txBody>
      </p:sp>
      <p:sp>
        <p:nvSpPr>
          <p:cNvPr id="6" name="タイトル 5"/>
          <p:cNvSpPr>
            <a:spLocks noGrp="1"/>
          </p:cNvSpPr>
          <p:nvPr>
            <p:ph type="title"/>
          </p:nvPr>
        </p:nvSpPr>
        <p:spPr/>
        <p:txBody>
          <a:bodyPr/>
          <a:lstStyle/>
          <a:p>
            <a:r>
              <a:rPr lang="ja-JP" altLang="en-US" dirty="0"/>
              <a:t>給与所得者異動届の電子申請データ作成</a:t>
            </a:r>
            <a:endParaRPr kumimoji="1" lang="ja-JP" altLang="en-US" dirty="0"/>
          </a:p>
        </p:txBody>
      </p:sp>
      <p:pic>
        <p:nvPicPr>
          <p:cNvPr id="18" name="図 17">
            <a:extLst>
              <a:ext uri="{FF2B5EF4-FFF2-40B4-BE49-F238E27FC236}">
                <a16:creationId xmlns:a16="http://schemas.microsoft.com/office/drawing/2014/main" id="{3630D013-298F-40A3-ED76-0EC4704FABC9}"/>
              </a:ext>
            </a:extLst>
          </p:cNvPr>
          <p:cNvPicPr>
            <a:picLocks noChangeAspect="1"/>
          </p:cNvPicPr>
          <p:nvPr/>
        </p:nvPicPr>
        <p:blipFill>
          <a:blip r:embed="rId2"/>
          <a:stretch>
            <a:fillRect/>
          </a:stretch>
        </p:blipFill>
        <p:spPr>
          <a:xfrm>
            <a:off x="272123" y="2053751"/>
            <a:ext cx="4500384" cy="2812740"/>
          </a:xfrm>
          <a:prstGeom prst="rect">
            <a:avLst/>
          </a:prstGeom>
          <a:ln>
            <a:solidFill>
              <a:schemeClr val="bg1">
                <a:lumMod val="75000"/>
              </a:schemeClr>
            </a:solidFill>
          </a:ln>
        </p:spPr>
      </p:pic>
      <p:sp>
        <p:nvSpPr>
          <p:cNvPr id="19" name="テキスト プレースホルダー 2">
            <a:extLst>
              <a:ext uri="{FF2B5EF4-FFF2-40B4-BE49-F238E27FC236}">
                <a16:creationId xmlns:a16="http://schemas.microsoft.com/office/drawing/2014/main" id="{3EFA637D-A5B7-13E3-4DE1-53A7BD0A87E3}"/>
              </a:ext>
            </a:extLst>
          </p:cNvPr>
          <p:cNvSpPr txBox="1">
            <a:spLocks/>
          </p:cNvSpPr>
          <p:nvPr/>
        </p:nvSpPr>
        <p:spPr>
          <a:xfrm>
            <a:off x="288000" y="1772199"/>
            <a:ext cx="288032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住民税</a:t>
            </a:r>
            <a:r>
              <a:rPr lang="en-US" altLang="ja-JP" sz="1000" b="1" u="sng" dirty="0">
                <a:solidFill>
                  <a:prstClr val="black"/>
                </a:solidFill>
              </a:rPr>
              <a:t>_</a:t>
            </a:r>
            <a:r>
              <a:rPr lang="ja-JP" altLang="en-US" sz="1000" b="1" u="sng" dirty="0">
                <a:solidFill>
                  <a:prstClr val="black"/>
                </a:solidFill>
              </a:rPr>
              <a:t>異動届出書データ作成</a:t>
            </a:r>
            <a:endParaRPr lang="en-US" altLang="ja-JP" sz="1000" b="1" u="sng" dirty="0">
              <a:solidFill>
                <a:prstClr val="black"/>
              </a:solidFill>
            </a:endParaRPr>
          </a:p>
        </p:txBody>
      </p:sp>
      <p:sp>
        <p:nvSpPr>
          <p:cNvPr id="24" name="正方形/長方形 23">
            <a:extLst>
              <a:ext uri="{FF2B5EF4-FFF2-40B4-BE49-F238E27FC236}">
                <a16:creationId xmlns:a16="http://schemas.microsoft.com/office/drawing/2014/main" id="{40A913D8-CDA0-6C5E-F9C9-7384CDE9A57A}"/>
              </a:ext>
            </a:extLst>
          </p:cNvPr>
          <p:cNvSpPr/>
          <p:nvPr/>
        </p:nvSpPr>
        <p:spPr>
          <a:xfrm>
            <a:off x="4283969" y="2335285"/>
            <a:ext cx="504056" cy="128453"/>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35937718-E72B-3999-6866-53EC736230F1}"/>
              </a:ext>
            </a:extLst>
          </p:cNvPr>
          <p:cNvPicPr>
            <a:picLocks noChangeAspect="1"/>
          </p:cNvPicPr>
          <p:nvPr/>
        </p:nvPicPr>
        <p:blipFill>
          <a:blip r:embed="rId3"/>
          <a:stretch>
            <a:fillRect/>
          </a:stretch>
        </p:blipFill>
        <p:spPr>
          <a:xfrm>
            <a:off x="5306517" y="2269884"/>
            <a:ext cx="3585483" cy="2240927"/>
          </a:xfrm>
          <a:prstGeom prst="rect">
            <a:avLst/>
          </a:prstGeom>
          <a:ln>
            <a:solidFill>
              <a:schemeClr val="bg1">
                <a:lumMod val="75000"/>
              </a:schemeClr>
            </a:solidFill>
          </a:ln>
        </p:spPr>
      </p:pic>
      <p:cxnSp>
        <p:nvCxnSpPr>
          <p:cNvPr id="27" name="直線コネクタ 26">
            <a:extLst>
              <a:ext uri="{FF2B5EF4-FFF2-40B4-BE49-F238E27FC236}">
                <a16:creationId xmlns:a16="http://schemas.microsoft.com/office/drawing/2014/main" id="{658B08CD-97E6-4A4D-473C-222760A51DBA}"/>
              </a:ext>
            </a:extLst>
          </p:cNvPr>
          <p:cNvCxnSpPr>
            <a:cxnSpLocks/>
            <a:endCxn id="24" idx="3"/>
          </p:cNvCxnSpPr>
          <p:nvPr/>
        </p:nvCxnSpPr>
        <p:spPr>
          <a:xfrm flipH="1">
            <a:off x="4788025" y="2273126"/>
            <a:ext cx="540059" cy="126386"/>
          </a:xfrm>
          <a:prstGeom prst="line">
            <a:avLst/>
          </a:prstGeom>
          <a:ln w="19050">
            <a:solidFill>
              <a:srgbClr val="D54F14"/>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74690E4-FA5E-FA72-BE04-012376F850BC}"/>
              </a:ext>
            </a:extLst>
          </p:cNvPr>
          <p:cNvCxnSpPr>
            <a:cxnSpLocks/>
          </p:cNvCxnSpPr>
          <p:nvPr/>
        </p:nvCxnSpPr>
        <p:spPr>
          <a:xfrm flipH="1" flipV="1">
            <a:off x="4788025" y="2400795"/>
            <a:ext cx="502974" cy="2110016"/>
          </a:xfrm>
          <a:prstGeom prst="line">
            <a:avLst/>
          </a:prstGeom>
          <a:ln w="19050">
            <a:solidFill>
              <a:srgbClr val="D54F14"/>
            </a:solidFill>
          </a:ln>
        </p:spPr>
        <p:style>
          <a:lnRef idx="1">
            <a:schemeClr val="accent1"/>
          </a:lnRef>
          <a:fillRef idx="0">
            <a:schemeClr val="accent1"/>
          </a:fillRef>
          <a:effectRef idx="0">
            <a:schemeClr val="accent1"/>
          </a:effectRef>
          <a:fontRef idx="minor">
            <a:schemeClr val="tx1"/>
          </a:fontRef>
        </p:style>
      </p:cxnSp>
      <p:sp>
        <p:nvSpPr>
          <p:cNvPr id="34" name="テキスト プレースホルダー 2">
            <a:extLst>
              <a:ext uri="{FF2B5EF4-FFF2-40B4-BE49-F238E27FC236}">
                <a16:creationId xmlns:a16="http://schemas.microsoft.com/office/drawing/2014/main" id="{536C594E-8FF3-713B-FE3F-1AABDB602D54}"/>
              </a:ext>
            </a:extLst>
          </p:cNvPr>
          <p:cNvSpPr txBox="1">
            <a:spLocks/>
          </p:cNvSpPr>
          <p:nvPr/>
        </p:nvSpPr>
        <p:spPr>
          <a:xfrm>
            <a:off x="5400092" y="1772199"/>
            <a:ext cx="288032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住民税</a:t>
            </a:r>
            <a:r>
              <a:rPr lang="en-US" altLang="ja-JP" sz="1000" b="1" u="sng" dirty="0">
                <a:solidFill>
                  <a:prstClr val="black"/>
                </a:solidFill>
              </a:rPr>
              <a:t>_</a:t>
            </a:r>
            <a:r>
              <a:rPr lang="ja-JP" altLang="en-US" sz="1000" b="1" u="sng" dirty="0">
                <a:solidFill>
                  <a:prstClr val="black"/>
                </a:solidFill>
              </a:rPr>
              <a:t>異動届出書データ編集</a:t>
            </a:r>
            <a:endParaRPr lang="en-US" altLang="ja-JP" sz="1000" b="1" u="sng" dirty="0">
              <a:solidFill>
                <a:prstClr val="black"/>
              </a:solidFill>
            </a:endParaRPr>
          </a:p>
        </p:txBody>
      </p:sp>
    </p:spTree>
    <p:extLst>
      <p:ext uri="{BB962C8B-B14F-4D97-AF65-F5344CB8AC3E}">
        <p14:creationId xmlns:p14="http://schemas.microsoft.com/office/powerpoint/2010/main" val="799329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4226312-3BE8-262E-77DF-64EE01680D55}"/>
              </a:ext>
            </a:extLst>
          </p:cNvPr>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3" name="フッター プレースホルダー 2">
            <a:extLst>
              <a:ext uri="{FF2B5EF4-FFF2-40B4-BE49-F238E27FC236}">
                <a16:creationId xmlns:a16="http://schemas.microsoft.com/office/drawing/2014/main" id="{4CE0C437-A797-7BF8-A22C-8C354CC34F59}"/>
              </a:ext>
            </a:extLst>
          </p:cNvPr>
          <p:cNvSpPr>
            <a:spLocks noGrp="1"/>
          </p:cNvSpPr>
          <p:nvPr>
            <p:ph type="ftr" sz="quarter" idx="3"/>
          </p:nvPr>
        </p:nvSpPr>
        <p:spPr/>
        <p:txBody>
          <a:bodyPr/>
          <a:lstStyle/>
          <a:p>
            <a:r>
              <a:rPr lang="en-US" altLang="ja-JP"/>
              <a:t>© SuperStream Inc. All rights reserved.</a:t>
            </a:r>
            <a:endParaRPr lang="ja-JP" altLang="en-US" dirty="0"/>
          </a:p>
        </p:txBody>
      </p:sp>
      <p:sp>
        <p:nvSpPr>
          <p:cNvPr id="4" name="テキスト プレースホルダー 3">
            <a:extLst>
              <a:ext uri="{FF2B5EF4-FFF2-40B4-BE49-F238E27FC236}">
                <a16:creationId xmlns:a16="http://schemas.microsoft.com/office/drawing/2014/main" id="{B76B0A3F-6C4F-F482-CED8-02BC263DB42E}"/>
              </a:ext>
            </a:extLst>
          </p:cNvPr>
          <p:cNvSpPr>
            <a:spLocks noGrp="1"/>
          </p:cNvSpPr>
          <p:nvPr>
            <p:ph type="body" sz="quarter" idx="16"/>
          </p:nvPr>
        </p:nvSpPr>
        <p:spPr/>
        <p:txBody>
          <a:bodyPr/>
          <a:lstStyle/>
          <a:p>
            <a:r>
              <a:rPr lang="ja-JP" altLang="en-US" dirty="0"/>
              <a:t>住民税額の取込、</a:t>
            </a:r>
            <a:r>
              <a:rPr lang="ja-JP" altLang="en-US" sz="1800" dirty="0"/>
              <a:t>税額通知書配布用データ取込・配信</a:t>
            </a:r>
            <a:endParaRPr kumimoji="1" lang="ja-JP" altLang="en-US" dirty="0"/>
          </a:p>
        </p:txBody>
      </p:sp>
      <p:sp>
        <p:nvSpPr>
          <p:cNvPr id="5" name="テキスト プレースホルダー 4">
            <a:extLst>
              <a:ext uri="{FF2B5EF4-FFF2-40B4-BE49-F238E27FC236}">
                <a16:creationId xmlns:a16="http://schemas.microsoft.com/office/drawing/2014/main" id="{C4B56FA2-67D9-70A3-F5A0-41C9EE2428CB}"/>
              </a:ext>
            </a:extLst>
          </p:cNvPr>
          <p:cNvSpPr>
            <a:spLocks noGrp="1"/>
          </p:cNvSpPr>
          <p:nvPr>
            <p:ph type="body" sz="quarter" idx="17"/>
          </p:nvPr>
        </p:nvSpPr>
        <p:spPr/>
        <p:txBody>
          <a:bodyPr/>
          <a:lstStyle/>
          <a:p>
            <a:r>
              <a:rPr kumimoji="1" lang="en-US" altLang="ja-JP" dirty="0" err="1"/>
              <a:t>eLTAX</a:t>
            </a:r>
            <a:r>
              <a:rPr lang="ja-JP" altLang="en-US" dirty="0"/>
              <a:t>よりダウンロード</a:t>
            </a:r>
            <a:r>
              <a:rPr kumimoji="1" lang="ja-JP" altLang="en-US" dirty="0"/>
              <a:t>した電子データをそのまま取込、年度更新をすることが可能です</a:t>
            </a:r>
            <a:endParaRPr kumimoji="1" lang="en-US" altLang="ja-JP" dirty="0"/>
          </a:p>
          <a:p>
            <a:r>
              <a:rPr lang="ja-JP" altLang="en-US" dirty="0"/>
              <a:t>また、</a:t>
            </a:r>
            <a:r>
              <a:rPr lang="en-US" altLang="ja-JP" dirty="0" err="1"/>
              <a:t>eLTAX</a:t>
            </a:r>
            <a:r>
              <a:rPr lang="en-US" altLang="ja-JP" dirty="0"/>
              <a:t> </a:t>
            </a:r>
            <a:r>
              <a:rPr lang="ja-JP" altLang="en-US" dirty="0"/>
              <a:t>より</a:t>
            </a:r>
            <a:r>
              <a:rPr lang="en-US" altLang="ja-JP" dirty="0" err="1"/>
              <a:t>Pcdesk</a:t>
            </a:r>
            <a:r>
              <a:rPr lang="ja-JP" altLang="en-US" dirty="0"/>
              <a:t>等を利用しダウンロードした特別徴収税額通知書データファイルを</a:t>
            </a:r>
            <a:r>
              <a:rPr lang="en-US" altLang="ja-JP" dirty="0"/>
              <a:t>NX</a:t>
            </a:r>
            <a:r>
              <a:rPr lang="ja-JP" altLang="en-US" dirty="0"/>
              <a:t>給与管理に取り込み、従業員（納税義務者）へ税通帳票ファイル、パスワード取得用</a:t>
            </a:r>
            <a:r>
              <a:rPr lang="en-US" altLang="ja-JP" dirty="0"/>
              <a:t>URL</a:t>
            </a:r>
            <a:r>
              <a:rPr lang="ja-JP" altLang="en-US" dirty="0"/>
              <a:t>ファイルをそれぞれメール添付して一括配信、人事諸届・照会</a:t>
            </a:r>
            <a:r>
              <a:rPr lang="ja-JP" altLang="en-US" sz="1600" dirty="0"/>
              <a:t>への連携も可能です</a:t>
            </a:r>
            <a:endParaRPr lang="ja-JP" altLang="en-US" dirty="0"/>
          </a:p>
          <a:p>
            <a:endParaRPr kumimoji="1" lang="ja-JP" altLang="en-US" dirty="0"/>
          </a:p>
        </p:txBody>
      </p:sp>
      <p:sp>
        <p:nvSpPr>
          <p:cNvPr id="6" name="タイトル 5">
            <a:extLst>
              <a:ext uri="{FF2B5EF4-FFF2-40B4-BE49-F238E27FC236}">
                <a16:creationId xmlns:a16="http://schemas.microsoft.com/office/drawing/2014/main" id="{F40DD2F6-8B80-39B6-F783-64105305EBDD}"/>
              </a:ext>
            </a:extLst>
          </p:cNvPr>
          <p:cNvSpPr>
            <a:spLocks noGrp="1"/>
          </p:cNvSpPr>
          <p:nvPr>
            <p:ph type="title"/>
          </p:nvPr>
        </p:nvSpPr>
        <p:spPr/>
        <p:txBody>
          <a:bodyPr/>
          <a:lstStyle/>
          <a:p>
            <a:r>
              <a:rPr kumimoji="1" lang="ja-JP" altLang="en-US" dirty="0"/>
              <a:t>住民税対応</a:t>
            </a:r>
          </a:p>
        </p:txBody>
      </p:sp>
      <p:sp>
        <p:nvSpPr>
          <p:cNvPr id="10" name="テキスト プレースホルダー 2">
            <a:extLst>
              <a:ext uri="{FF2B5EF4-FFF2-40B4-BE49-F238E27FC236}">
                <a16:creationId xmlns:a16="http://schemas.microsoft.com/office/drawing/2014/main" id="{F275292A-C640-CAE8-C79B-61A65BB99BFA}"/>
              </a:ext>
            </a:extLst>
          </p:cNvPr>
          <p:cNvSpPr txBox="1">
            <a:spLocks/>
          </p:cNvSpPr>
          <p:nvPr/>
        </p:nvSpPr>
        <p:spPr>
          <a:xfrm>
            <a:off x="359532" y="2155894"/>
            <a:ext cx="2233747" cy="16964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住民税</a:t>
            </a:r>
            <a:r>
              <a:rPr lang="en-US" altLang="ja-JP" sz="1000" b="1" u="sng" dirty="0">
                <a:solidFill>
                  <a:prstClr val="black"/>
                </a:solidFill>
              </a:rPr>
              <a:t>_</a:t>
            </a:r>
            <a:r>
              <a:rPr lang="ja-JP" altLang="en-US" sz="1000" b="1" u="sng" dirty="0">
                <a:solidFill>
                  <a:prstClr val="black"/>
                </a:solidFill>
              </a:rPr>
              <a:t>税額通知書データ年度更新</a:t>
            </a:r>
            <a:endParaRPr lang="en-US" altLang="ja-JP" sz="1000" b="1" u="sng" dirty="0">
              <a:solidFill>
                <a:prstClr val="black"/>
              </a:solidFill>
            </a:endParaRPr>
          </a:p>
        </p:txBody>
      </p:sp>
      <p:sp>
        <p:nvSpPr>
          <p:cNvPr id="25" name="テキスト プレースホルダー 2">
            <a:extLst>
              <a:ext uri="{FF2B5EF4-FFF2-40B4-BE49-F238E27FC236}">
                <a16:creationId xmlns:a16="http://schemas.microsoft.com/office/drawing/2014/main" id="{66F1F4F2-FFBA-8B37-FFA8-86C11DFF323C}"/>
              </a:ext>
            </a:extLst>
          </p:cNvPr>
          <p:cNvSpPr txBox="1">
            <a:spLocks/>
          </p:cNvSpPr>
          <p:nvPr/>
        </p:nvSpPr>
        <p:spPr>
          <a:xfrm>
            <a:off x="359532" y="3615847"/>
            <a:ext cx="2647989"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住民税</a:t>
            </a:r>
            <a:r>
              <a:rPr lang="en-US" altLang="ja-JP" sz="1000" b="1" u="sng" dirty="0">
                <a:solidFill>
                  <a:prstClr val="black"/>
                </a:solidFill>
              </a:rPr>
              <a:t>_</a:t>
            </a:r>
            <a:r>
              <a:rPr lang="ja-JP" altLang="en-US" sz="1000" b="1" u="sng" dirty="0">
                <a:solidFill>
                  <a:prstClr val="black"/>
                </a:solidFill>
              </a:rPr>
              <a:t>税額通知書配布用データ取込・配信</a:t>
            </a:r>
            <a:endParaRPr lang="en-US" altLang="ja-JP" sz="1000" b="1" u="sng" dirty="0">
              <a:solidFill>
                <a:prstClr val="black"/>
              </a:solidFill>
            </a:endParaRPr>
          </a:p>
        </p:txBody>
      </p:sp>
      <p:grpSp>
        <p:nvGrpSpPr>
          <p:cNvPr id="35" name="グループ化 34">
            <a:extLst>
              <a:ext uri="{FF2B5EF4-FFF2-40B4-BE49-F238E27FC236}">
                <a16:creationId xmlns:a16="http://schemas.microsoft.com/office/drawing/2014/main" id="{9D891389-3B6A-6EAE-E86D-4D02E05677A1}"/>
              </a:ext>
            </a:extLst>
          </p:cNvPr>
          <p:cNvGrpSpPr/>
          <p:nvPr/>
        </p:nvGrpSpPr>
        <p:grpSpPr>
          <a:xfrm>
            <a:off x="3574030" y="3903398"/>
            <a:ext cx="1653825" cy="918671"/>
            <a:chOff x="5823266" y="4083918"/>
            <a:chExt cx="1385900" cy="684076"/>
          </a:xfrm>
        </p:grpSpPr>
        <p:sp>
          <p:nvSpPr>
            <p:cNvPr id="28" name="フローチャート: 磁気ディスク 27">
              <a:extLst>
                <a:ext uri="{FF2B5EF4-FFF2-40B4-BE49-F238E27FC236}">
                  <a16:creationId xmlns:a16="http://schemas.microsoft.com/office/drawing/2014/main" id="{3533C09B-DFEB-FF79-B9DD-0C4CCA73334A}"/>
                </a:ext>
              </a:extLst>
            </p:cNvPr>
            <p:cNvSpPr/>
            <p:nvPr/>
          </p:nvSpPr>
          <p:spPr>
            <a:xfrm>
              <a:off x="5868144" y="4083918"/>
              <a:ext cx="1260140" cy="684076"/>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32" name="テキスト ボックス 31">
              <a:extLst>
                <a:ext uri="{FF2B5EF4-FFF2-40B4-BE49-F238E27FC236}">
                  <a16:creationId xmlns:a16="http://schemas.microsoft.com/office/drawing/2014/main" id="{3EC3CF6D-E516-B337-CC44-96E7F45CCE1D}"/>
                </a:ext>
              </a:extLst>
            </p:cNvPr>
            <p:cNvSpPr txBox="1"/>
            <p:nvPr/>
          </p:nvSpPr>
          <p:spPr>
            <a:xfrm>
              <a:off x="5823266" y="4344221"/>
              <a:ext cx="1385900" cy="343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mn-cs"/>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white"/>
                  </a:solidFill>
                  <a:latin typeface="メイリオ"/>
                  <a:ea typeface="メイリオ"/>
                </a:rPr>
                <a:t>給与管理</a:t>
              </a:r>
              <a:endPar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endParaRPr>
            </a:p>
          </p:txBody>
        </p:sp>
      </p:grpSp>
      <p:pic>
        <p:nvPicPr>
          <p:cNvPr id="33" name="図 32">
            <a:extLst>
              <a:ext uri="{FF2B5EF4-FFF2-40B4-BE49-F238E27FC236}">
                <a16:creationId xmlns:a16="http://schemas.microsoft.com/office/drawing/2014/main" id="{527D13CA-FECE-F02A-74C1-D8F6BED0DB1F}"/>
              </a:ext>
            </a:extLst>
          </p:cNvPr>
          <p:cNvPicPr>
            <a:picLocks noChangeAspect="1"/>
          </p:cNvPicPr>
          <p:nvPr/>
        </p:nvPicPr>
        <p:blipFill>
          <a:blip r:embed="rId3"/>
          <a:stretch>
            <a:fillRect/>
          </a:stretch>
        </p:blipFill>
        <p:spPr>
          <a:xfrm>
            <a:off x="930393" y="3951423"/>
            <a:ext cx="1136855" cy="697061"/>
          </a:xfrm>
          <a:prstGeom prst="rect">
            <a:avLst/>
          </a:prstGeom>
        </p:spPr>
      </p:pic>
      <p:sp>
        <p:nvSpPr>
          <p:cNvPr id="34" name="正方形/長方形 33">
            <a:extLst>
              <a:ext uri="{FF2B5EF4-FFF2-40B4-BE49-F238E27FC236}">
                <a16:creationId xmlns:a16="http://schemas.microsoft.com/office/drawing/2014/main" id="{8FE70838-928E-49A4-B8EA-FC1E3C08C1C2}"/>
              </a:ext>
            </a:extLst>
          </p:cNvPr>
          <p:cNvSpPr/>
          <p:nvPr/>
        </p:nvSpPr>
        <p:spPr>
          <a:xfrm>
            <a:off x="920727" y="4490235"/>
            <a:ext cx="1203001" cy="24175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i="0" dirty="0" err="1">
                <a:solidFill>
                  <a:schemeClr val="lt1"/>
                </a:solidFill>
                <a:effectLst/>
                <a:latin typeface="+mn-ea"/>
                <a:cs typeface="+mn-cs"/>
              </a:rPr>
              <a:t>Pcdesk</a:t>
            </a:r>
            <a:r>
              <a:rPr lang="en-US" altLang="ja-JP" sz="800" dirty="0">
                <a:latin typeface="+mn-ea"/>
              </a:rPr>
              <a:t>(DL</a:t>
            </a:r>
            <a:r>
              <a:rPr lang="ja-JP" altLang="en-US" sz="800" dirty="0">
                <a:latin typeface="+mn-ea"/>
              </a:rPr>
              <a:t>版</a:t>
            </a:r>
            <a:r>
              <a:rPr lang="en-US" altLang="ja-JP" sz="800" dirty="0">
                <a:latin typeface="+mn-ea"/>
              </a:rPr>
              <a:t>)</a:t>
            </a:r>
            <a:endParaRPr kumimoji="1" lang="ja-JP" altLang="en-US" sz="800" dirty="0">
              <a:latin typeface="+mn-ea"/>
            </a:endParaRPr>
          </a:p>
        </p:txBody>
      </p:sp>
      <p:sp>
        <p:nvSpPr>
          <p:cNvPr id="37" name="Freeform 408">
            <a:extLst>
              <a:ext uri="{FF2B5EF4-FFF2-40B4-BE49-F238E27FC236}">
                <a16:creationId xmlns:a16="http://schemas.microsoft.com/office/drawing/2014/main" id="{631A9AF2-2A42-DC0E-6F9D-0F094C1EFB13}"/>
              </a:ext>
            </a:extLst>
          </p:cNvPr>
          <p:cNvSpPr>
            <a:spLocks noEditPoints="1"/>
          </p:cNvSpPr>
          <p:nvPr/>
        </p:nvSpPr>
        <p:spPr bwMode="auto">
          <a:xfrm>
            <a:off x="5614392" y="4547405"/>
            <a:ext cx="294947" cy="26355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8" name="Freeform 376">
            <a:extLst>
              <a:ext uri="{FF2B5EF4-FFF2-40B4-BE49-F238E27FC236}">
                <a16:creationId xmlns:a16="http://schemas.microsoft.com/office/drawing/2014/main" id="{9CC64531-0742-467B-F770-B60A498DCD0A}"/>
              </a:ext>
            </a:extLst>
          </p:cNvPr>
          <p:cNvSpPr>
            <a:spLocks/>
          </p:cNvSpPr>
          <p:nvPr/>
        </p:nvSpPr>
        <p:spPr bwMode="auto">
          <a:xfrm>
            <a:off x="5854304" y="4526931"/>
            <a:ext cx="250983" cy="349075"/>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8" name="四角形: 角を丸くする 47">
            <a:extLst>
              <a:ext uri="{FF2B5EF4-FFF2-40B4-BE49-F238E27FC236}">
                <a16:creationId xmlns:a16="http://schemas.microsoft.com/office/drawing/2014/main" id="{062EF930-50D4-66ED-1218-974CC2850EA0}"/>
              </a:ext>
            </a:extLst>
          </p:cNvPr>
          <p:cNvSpPr/>
          <p:nvPr/>
        </p:nvSpPr>
        <p:spPr>
          <a:xfrm>
            <a:off x="5463842" y="3945209"/>
            <a:ext cx="674853" cy="217125"/>
          </a:xfrm>
          <a:prstGeom prst="roundRect">
            <a:avLst/>
          </a:prstGeom>
          <a:solidFill>
            <a:srgbClr val="FF96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100" dirty="0"/>
              <a:t>FLHR</a:t>
            </a:r>
            <a:endParaRPr kumimoji="1" lang="ja-JP" altLang="en-US" sz="1100" dirty="0"/>
          </a:p>
        </p:txBody>
      </p:sp>
      <p:sp>
        <p:nvSpPr>
          <p:cNvPr id="7" name="Freeform 117">
            <a:extLst>
              <a:ext uri="{FF2B5EF4-FFF2-40B4-BE49-F238E27FC236}">
                <a16:creationId xmlns:a16="http://schemas.microsoft.com/office/drawing/2014/main" id="{68A00190-AC9E-5195-CA61-86A24AAF100A}"/>
              </a:ext>
            </a:extLst>
          </p:cNvPr>
          <p:cNvSpPr>
            <a:spLocks noEditPoints="1"/>
          </p:cNvSpPr>
          <p:nvPr/>
        </p:nvSpPr>
        <p:spPr bwMode="auto">
          <a:xfrm>
            <a:off x="6996784" y="4215730"/>
            <a:ext cx="450867" cy="381613"/>
          </a:xfrm>
          <a:custGeom>
            <a:avLst/>
            <a:gdLst>
              <a:gd name="T0" fmla="*/ 238 w 238"/>
              <a:gd name="T1" fmla="*/ 45 h 179"/>
              <a:gd name="T2" fmla="*/ 0 w 238"/>
              <a:gd name="T3" fmla="*/ 179 h 179"/>
              <a:gd name="T4" fmla="*/ 192 w 238"/>
              <a:gd name="T5" fmla="*/ 0 h 179"/>
              <a:gd name="T6" fmla="*/ 197 w 238"/>
              <a:gd name="T7" fmla="*/ 0 h 179"/>
              <a:gd name="T8" fmla="*/ 238 w 238"/>
              <a:gd name="T9" fmla="*/ 41 h 179"/>
              <a:gd name="T10" fmla="*/ 137 w 238"/>
              <a:gd name="T11" fmla="*/ 20 h 179"/>
              <a:gd name="T12" fmla="*/ 28 w 238"/>
              <a:gd name="T13" fmla="*/ 25 h 179"/>
              <a:gd name="T14" fmla="*/ 137 w 238"/>
              <a:gd name="T15" fmla="*/ 20 h 179"/>
              <a:gd name="T16" fmla="*/ 28 w 238"/>
              <a:gd name="T17" fmla="*/ 34 h 179"/>
              <a:gd name="T18" fmla="*/ 137 w 238"/>
              <a:gd name="T19" fmla="*/ 39 h 179"/>
              <a:gd name="T20" fmla="*/ 205 w 238"/>
              <a:gd name="T21" fmla="*/ 69 h 179"/>
              <a:gd name="T22" fmla="*/ 146 w 238"/>
              <a:gd name="T23" fmla="*/ 69 h 179"/>
              <a:gd name="T24" fmla="*/ 87 w 238"/>
              <a:gd name="T25" fmla="*/ 69 h 179"/>
              <a:gd name="T26" fmla="*/ 28 w 238"/>
              <a:gd name="T27" fmla="*/ 69 h 179"/>
              <a:gd name="T28" fmla="*/ 28 w 238"/>
              <a:gd name="T29" fmla="*/ 90 h 179"/>
              <a:gd name="T30" fmla="*/ 28 w 238"/>
              <a:gd name="T31" fmla="*/ 110 h 179"/>
              <a:gd name="T32" fmla="*/ 28 w 238"/>
              <a:gd name="T33" fmla="*/ 131 h 179"/>
              <a:gd name="T34" fmla="*/ 28 w 238"/>
              <a:gd name="T35" fmla="*/ 151 h 179"/>
              <a:gd name="T36" fmla="*/ 33 w 238"/>
              <a:gd name="T37" fmla="*/ 155 h 179"/>
              <a:gd name="T38" fmla="*/ 91 w 238"/>
              <a:gd name="T39" fmla="*/ 155 h 179"/>
              <a:gd name="T40" fmla="*/ 150 w 238"/>
              <a:gd name="T41" fmla="*/ 155 h 179"/>
              <a:gd name="T42" fmla="*/ 210 w 238"/>
              <a:gd name="T43" fmla="*/ 155 h 179"/>
              <a:gd name="T44" fmla="*/ 210 w 238"/>
              <a:gd name="T45" fmla="*/ 135 h 179"/>
              <a:gd name="T46" fmla="*/ 210 w 238"/>
              <a:gd name="T47" fmla="*/ 114 h 179"/>
              <a:gd name="T48" fmla="*/ 210 w 238"/>
              <a:gd name="T49" fmla="*/ 94 h 179"/>
              <a:gd name="T50" fmla="*/ 210 w 238"/>
              <a:gd name="T51" fmla="*/ 74 h 179"/>
              <a:gd name="T52" fmla="*/ 205 w 238"/>
              <a:gd name="T53" fmla="*/ 69 h 179"/>
              <a:gd name="T54" fmla="*/ 146 w 238"/>
              <a:gd name="T55" fmla="*/ 90 h 179"/>
              <a:gd name="T56" fmla="*/ 91 w 238"/>
              <a:gd name="T57" fmla="*/ 74 h 179"/>
              <a:gd name="T58" fmla="*/ 91 w 238"/>
              <a:gd name="T59" fmla="*/ 110 h 179"/>
              <a:gd name="T60" fmla="*/ 146 w 238"/>
              <a:gd name="T61" fmla="*/ 94 h 179"/>
              <a:gd name="T62" fmla="*/ 91 w 238"/>
              <a:gd name="T63" fmla="*/ 110 h 179"/>
              <a:gd name="T64" fmla="*/ 146 w 238"/>
              <a:gd name="T65" fmla="*/ 131 h 179"/>
              <a:gd name="T66" fmla="*/ 91 w 238"/>
              <a:gd name="T67" fmla="*/ 114 h 179"/>
              <a:gd name="T68" fmla="*/ 33 w 238"/>
              <a:gd name="T69" fmla="*/ 74 h 179"/>
              <a:gd name="T70" fmla="*/ 87 w 238"/>
              <a:gd name="T71" fmla="*/ 90 h 179"/>
              <a:gd name="T72" fmla="*/ 33 w 238"/>
              <a:gd name="T73" fmla="*/ 74 h 179"/>
              <a:gd name="T74" fmla="*/ 87 w 238"/>
              <a:gd name="T75" fmla="*/ 94 h 179"/>
              <a:gd name="T76" fmla="*/ 33 w 238"/>
              <a:gd name="T77" fmla="*/ 110 h 179"/>
              <a:gd name="T78" fmla="*/ 33 w 238"/>
              <a:gd name="T79" fmla="*/ 114 h 179"/>
              <a:gd name="T80" fmla="*/ 87 w 238"/>
              <a:gd name="T81" fmla="*/ 131 h 179"/>
              <a:gd name="T82" fmla="*/ 33 w 238"/>
              <a:gd name="T83" fmla="*/ 114 h 179"/>
              <a:gd name="T84" fmla="*/ 33 w 238"/>
              <a:gd name="T85" fmla="*/ 135 h 179"/>
              <a:gd name="T86" fmla="*/ 87 w 238"/>
              <a:gd name="T87" fmla="*/ 151 h 179"/>
              <a:gd name="T88" fmla="*/ 91 w 238"/>
              <a:gd name="T89" fmla="*/ 151 h 179"/>
              <a:gd name="T90" fmla="*/ 146 w 238"/>
              <a:gd name="T91" fmla="*/ 135 h 179"/>
              <a:gd name="T92" fmla="*/ 91 w 238"/>
              <a:gd name="T93" fmla="*/ 151 h 179"/>
              <a:gd name="T94" fmla="*/ 150 w 238"/>
              <a:gd name="T95" fmla="*/ 151 h 179"/>
              <a:gd name="T96" fmla="*/ 205 w 238"/>
              <a:gd name="T97" fmla="*/ 135 h 179"/>
              <a:gd name="T98" fmla="*/ 205 w 238"/>
              <a:gd name="T99" fmla="*/ 131 h 179"/>
              <a:gd name="T100" fmla="*/ 150 w 238"/>
              <a:gd name="T101" fmla="*/ 114 h 179"/>
              <a:gd name="T102" fmla="*/ 205 w 238"/>
              <a:gd name="T103" fmla="*/ 131 h 179"/>
              <a:gd name="T104" fmla="*/ 150 w 238"/>
              <a:gd name="T105" fmla="*/ 110 h 179"/>
              <a:gd name="T106" fmla="*/ 205 w 238"/>
              <a:gd name="T107" fmla="*/ 94 h 179"/>
              <a:gd name="T108" fmla="*/ 205 w 238"/>
              <a:gd name="T109" fmla="*/ 90 h 179"/>
              <a:gd name="T110" fmla="*/ 150 w 238"/>
              <a:gd name="T111" fmla="*/ 74 h 179"/>
              <a:gd name="T112" fmla="*/ 205 w 238"/>
              <a:gd name="T11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179">
                <a:moveTo>
                  <a:pt x="192" y="45"/>
                </a:moveTo>
                <a:lnTo>
                  <a:pt x="238" y="45"/>
                </a:lnTo>
                <a:lnTo>
                  <a:pt x="238" y="179"/>
                </a:lnTo>
                <a:lnTo>
                  <a:pt x="0" y="179"/>
                </a:lnTo>
                <a:lnTo>
                  <a:pt x="0" y="0"/>
                </a:lnTo>
                <a:lnTo>
                  <a:pt x="192" y="0"/>
                </a:lnTo>
                <a:lnTo>
                  <a:pt x="192" y="45"/>
                </a:lnTo>
                <a:close/>
                <a:moveTo>
                  <a:pt x="197" y="0"/>
                </a:moveTo>
                <a:lnTo>
                  <a:pt x="197" y="41"/>
                </a:lnTo>
                <a:lnTo>
                  <a:pt x="238" y="41"/>
                </a:lnTo>
                <a:lnTo>
                  <a:pt x="197" y="0"/>
                </a:lnTo>
                <a:close/>
                <a:moveTo>
                  <a:pt x="137" y="20"/>
                </a:moveTo>
                <a:lnTo>
                  <a:pt x="28" y="20"/>
                </a:lnTo>
                <a:lnTo>
                  <a:pt x="28" y="25"/>
                </a:lnTo>
                <a:lnTo>
                  <a:pt x="137" y="25"/>
                </a:lnTo>
                <a:lnTo>
                  <a:pt x="137" y="20"/>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4"/>
                </a:lnTo>
                <a:lnTo>
                  <a:pt x="28" y="90"/>
                </a:lnTo>
                <a:lnTo>
                  <a:pt x="28" y="94"/>
                </a:lnTo>
                <a:lnTo>
                  <a:pt x="28" y="110"/>
                </a:lnTo>
                <a:lnTo>
                  <a:pt x="28" y="114"/>
                </a:lnTo>
                <a:lnTo>
                  <a:pt x="28" y="131"/>
                </a:lnTo>
                <a:lnTo>
                  <a:pt x="28" y="135"/>
                </a:lnTo>
                <a:lnTo>
                  <a:pt x="28" y="151"/>
                </a:lnTo>
                <a:lnTo>
                  <a:pt x="28" y="155"/>
                </a:lnTo>
                <a:lnTo>
                  <a:pt x="33" y="155"/>
                </a:lnTo>
                <a:lnTo>
                  <a:pt x="87" y="155"/>
                </a:lnTo>
                <a:lnTo>
                  <a:pt x="91" y="155"/>
                </a:lnTo>
                <a:lnTo>
                  <a:pt x="146" y="155"/>
                </a:lnTo>
                <a:lnTo>
                  <a:pt x="150" y="155"/>
                </a:lnTo>
                <a:lnTo>
                  <a:pt x="205" y="155"/>
                </a:lnTo>
                <a:lnTo>
                  <a:pt x="210" y="155"/>
                </a:lnTo>
                <a:lnTo>
                  <a:pt x="210" y="151"/>
                </a:lnTo>
                <a:lnTo>
                  <a:pt x="210" y="135"/>
                </a:lnTo>
                <a:lnTo>
                  <a:pt x="210" y="131"/>
                </a:lnTo>
                <a:lnTo>
                  <a:pt x="210" y="114"/>
                </a:lnTo>
                <a:lnTo>
                  <a:pt x="210" y="110"/>
                </a:lnTo>
                <a:lnTo>
                  <a:pt x="210" y="94"/>
                </a:lnTo>
                <a:lnTo>
                  <a:pt x="210" y="90"/>
                </a:lnTo>
                <a:lnTo>
                  <a:pt x="210" y="74"/>
                </a:lnTo>
                <a:lnTo>
                  <a:pt x="210" y="69"/>
                </a:lnTo>
                <a:lnTo>
                  <a:pt x="205" y="69"/>
                </a:lnTo>
                <a:close/>
                <a:moveTo>
                  <a:pt x="146" y="74"/>
                </a:moveTo>
                <a:lnTo>
                  <a:pt x="146" y="90"/>
                </a:lnTo>
                <a:lnTo>
                  <a:pt x="91" y="90"/>
                </a:lnTo>
                <a:lnTo>
                  <a:pt x="91" y="74"/>
                </a:lnTo>
                <a:lnTo>
                  <a:pt x="146" y="74"/>
                </a:lnTo>
                <a:close/>
                <a:moveTo>
                  <a:pt x="91" y="110"/>
                </a:moveTo>
                <a:lnTo>
                  <a:pt x="91" y="94"/>
                </a:lnTo>
                <a:lnTo>
                  <a:pt x="146" y="94"/>
                </a:lnTo>
                <a:lnTo>
                  <a:pt x="146" y="110"/>
                </a:lnTo>
                <a:lnTo>
                  <a:pt x="91" y="110"/>
                </a:lnTo>
                <a:close/>
                <a:moveTo>
                  <a:pt x="146" y="114"/>
                </a:moveTo>
                <a:lnTo>
                  <a:pt x="146" y="131"/>
                </a:lnTo>
                <a:lnTo>
                  <a:pt x="91" y="131"/>
                </a:lnTo>
                <a:lnTo>
                  <a:pt x="91" y="114"/>
                </a:lnTo>
                <a:lnTo>
                  <a:pt x="146" y="114"/>
                </a:lnTo>
                <a:close/>
                <a:moveTo>
                  <a:pt x="33" y="74"/>
                </a:moveTo>
                <a:lnTo>
                  <a:pt x="87" y="74"/>
                </a:lnTo>
                <a:lnTo>
                  <a:pt x="87" y="90"/>
                </a:lnTo>
                <a:lnTo>
                  <a:pt x="33" y="90"/>
                </a:lnTo>
                <a:lnTo>
                  <a:pt x="33" y="74"/>
                </a:lnTo>
                <a:close/>
                <a:moveTo>
                  <a:pt x="33" y="94"/>
                </a:moveTo>
                <a:lnTo>
                  <a:pt x="87" y="94"/>
                </a:lnTo>
                <a:lnTo>
                  <a:pt x="87" y="110"/>
                </a:lnTo>
                <a:lnTo>
                  <a:pt x="33" y="110"/>
                </a:lnTo>
                <a:lnTo>
                  <a:pt x="33" y="94"/>
                </a:lnTo>
                <a:close/>
                <a:moveTo>
                  <a:pt x="33" y="114"/>
                </a:moveTo>
                <a:lnTo>
                  <a:pt x="87" y="114"/>
                </a:lnTo>
                <a:lnTo>
                  <a:pt x="87" y="131"/>
                </a:lnTo>
                <a:lnTo>
                  <a:pt x="33" y="131"/>
                </a:lnTo>
                <a:lnTo>
                  <a:pt x="33" y="114"/>
                </a:lnTo>
                <a:close/>
                <a:moveTo>
                  <a:pt x="33" y="151"/>
                </a:moveTo>
                <a:lnTo>
                  <a:pt x="33" y="135"/>
                </a:lnTo>
                <a:lnTo>
                  <a:pt x="87" y="135"/>
                </a:lnTo>
                <a:lnTo>
                  <a:pt x="87" y="151"/>
                </a:lnTo>
                <a:lnTo>
                  <a:pt x="33" y="151"/>
                </a:lnTo>
                <a:close/>
                <a:moveTo>
                  <a:pt x="91" y="151"/>
                </a:moveTo>
                <a:lnTo>
                  <a:pt x="91" y="135"/>
                </a:lnTo>
                <a:lnTo>
                  <a:pt x="146" y="135"/>
                </a:lnTo>
                <a:lnTo>
                  <a:pt x="146" y="151"/>
                </a:lnTo>
                <a:lnTo>
                  <a:pt x="91" y="151"/>
                </a:lnTo>
                <a:close/>
                <a:moveTo>
                  <a:pt x="205" y="151"/>
                </a:moveTo>
                <a:lnTo>
                  <a:pt x="150" y="151"/>
                </a:lnTo>
                <a:lnTo>
                  <a:pt x="150" y="135"/>
                </a:lnTo>
                <a:lnTo>
                  <a:pt x="205" y="135"/>
                </a:lnTo>
                <a:lnTo>
                  <a:pt x="205" y="151"/>
                </a:lnTo>
                <a:close/>
                <a:moveTo>
                  <a:pt x="205" y="131"/>
                </a:moveTo>
                <a:lnTo>
                  <a:pt x="150" y="131"/>
                </a:lnTo>
                <a:lnTo>
                  <a:pt x="150" y="114"/>
                </a:lnTo>
                <a:lnTo>
                  <a:pt x="205" y="114"/>
                </a:lnTo>
                <a:lnTo>
                  <a:pt x="205" y="131"/>
                </a:lnTo>
                <a:close/>
                <a:moveTo>
                  <a:pt x="205" y="110"/>
                </a:moveTo>
                <a:lnTo>
                  <a:pt x="150" y="110"/>
                </a:lnTo>
                <a:lnTo>
                  <a:pt x="150" y="94"/>
                </a:lnTo>
                <a:lnTo>
                  <a:pt x="205" y="94"/>
                </a:lnTo>
                <a:lnTo>
                  <a:pt x="205" y="110"/>
                </a:lnTo>
                <a:close/>
                <a:moveTo>
                  <a:pt x="205" y="90"/>
                </a:moveTo>
                <a:lnTo>
                  <a:pt x="150" y="90"/>
                </a:lnTo>
                <a:lnTo>
                  <a:pt x="150" y="74"/>
                </a:lnTo>
                <a:lnTo>
                  <a:pt x="205" y="74"/>
                </a:lnTo>
                <a:lnTo>
                  <a:pt x="205" y="9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 name="右矢印 33">
            <a:extLst>
              <a:ext uri="{FF2B5EF4-FFF2-40B4-BE49-F238E27FC236}">
                <a16:creationId xmlns:a16="http://schemas.microsoft.com/office/drawing/2014/main" id="{AE32536C-CE9F-CFAC-824C-17DC64BC3450}"/>
              </a:ext>
            </a:extLst>
          </p:cNvPr>
          <p:cNvSpPr/>
          <p:nvPr/>
        </p:nvSpPr>
        <p:spPr>
          <a:xfrm>
            <a:off x="2363384" y="4170451"/>
            <a:ext cx="1054810" cy="42319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2" name="グループ化 11">
            <a:extLst>
              <a:ext uri="{FF2B5EF4-FFF2-40B4-BE49-F238E27FC236}">
                <a16:creationId xmlns:a16="http://schemas.microsoft.com/office/drawing/2014/main" id="{0B4FB35A-89D9-F57E-88E6-5289A9348DEE}"/>
              </a:ext>
            </a:extLst>
          </p:cNvPr>
          <p:cNvGrpSpPr/>
          <p:nvPr/>
        </p:nvGrpSpPr>
        <p:grpSpPr>
          <a:xfrm>
            <a:off x="2626765" y="4044920"/>
            <a:ext cx="425413" cy="591890"/>
            <a:chOff x="3636963" y="3768725"/>
            <a:chExt cx="287338" cy="379413"/>
          </a:xfrm>
        </p:grpSpPr>
        <p:sp>
          <p:nvSpPr>
            <p:cNvPr id="13" name="Freeform 49">
              <a:extLst>
                <a:ext uri="{FF2B5EF4-FFF2-40B4-BE49-F238E27FC236}">
                  <a16:creationId xmlns:a16="http://schemas.microsoft.com/office/drawing/2014/main" id="{B8E65EBB-2AF5-B3B5-8181-F6494FC31FA5}"/>
                </a:ext>
              </a:extLst>
            </p:cNvPr>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50">
              <a:extLst>
                <a:ext uri="{FF2B5EF4-FFF2-40B4-BE49-F238E27FC236}">
                  <a16:creationId xmlns:a16="http://schemas.microsoft.com/office/drawing/2014/main" id="{A818B3DC-0619-8F6A-2BB5-3FA67D49CE1B}"/>
                </a:ext>
              </a:extLst>
            </p:cNvPr>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51">
              <a:extLst>
                <a:ext uri="{FF2B5EF4-FFF2-40B4-BE49-F238E27FC236}">
                  <a16:creationId xmlns:a16="http://schemas.microsoft.com/office/drawing/2014/main" id="{31059323-DE2B-CDE7-21DD-9BA0C3326479}"/>
                </a:ext>
              </a:extLst>
            </p:cNvPr>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52">
              <a:extLst>
                <a:ext uri="{FF2B5EF4-FFF2-40B4-BE49-F238E27FC236}">
                  <a16:creationId xmlns:a16="http://schemas.microsoft.com/office/drawing/2014/main" id="{1678CC63-51FB-5AAB-FE6B-DAA90D474DC5}"/>
                </a:ext>
              </a:extLst>
            </p:cNvPr>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53">
              <a:extLst>
                <a:ext uri="{FF2B5EF4-FFF2-40B4-BE49-F238E27FC236}">
                  <a16:creationId xmlns:a16="http://schemas.microsoft.com/office/drawing/2014/main" id="{70A7ABAD-1E64-887B-6CB2-9110AE96C110}"/>
                </a:ext>
              </a:extLst>
            </p:cNvPr>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9" name="Freeform 7">
            <a:extLst>
              <a:ext uri="{FF2B5EF4-FFF2-40B4-BE49-F238E27FC236}">
                <a16:creationId xmlns:a16="http://schemas.microsoft.com/office/drawing/2014/main" id="{0A64F995-FF6B-B719-CC93-0AF6FF5D7750}"/>
              </a:ext>
            </a:extLst>
          </p:cNvPr>
          <p:cNvSpPr>
            <a:spLocks noEditPoints="1"/>
          </p:cNvSpPr>
          <p:nvPr/>
        </p:nvSpPr>
        <p:spPr bwMode="auto">
          <a:xfrm>
            <a:off x="6556413" y="4029072"/>
            <a:ext cx="361475" cy="560574"/>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7" name="Freeform 24">
            <a:extLst>
              <a:ext uri="{FF2B5EF4-FFF2-40B4-BE49-F238E27FC236}">
                <a16:creationId xmlns:a16="http://schemas.microsoft.com/office/drawing/2014/main" id="{58C17325-EB8F-1A11-7A01-EEF5ED71063E}"/>
              </a:ext>
            </a:extLst>
          </p:cNvPr>
          <p:cNvSpPr>
            <a:spLocks noEditPoints="1"/>
          </p:cNvSpPr>
          <p:nvPr/>
        </p:nvSpPr>
        <p:spPr bwMode="auto">
          <a:xfrm>
            <a:off x="7386988" y="4265349"/>
            <a:ext cx="209348" cy="314978"/>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 name="右矢印 33">
            <a:extLst>
              <a:ext uri="{FF2B5EF4-FFF2-40B4-BE49-F238E27FC236}">
                <a16:creationId xmlns:a16="http://schemas.microsoft.com/office/drawing/2014/main" id="{45DB447B-C3A5-CF7C-5541-09545CF47425}"/>
              </a:ext>
            </a:extLst>
          </p:cNvPr>
          <p:cNvSpPr/>
          <p:nvPr/>
        </p:nvSpPr>
        <p:spPr>
          <a:xfrm>
            <a:off x="5328084" y="4142920"/>
            <a:ext cx="1054810" cy="42319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46" name="グループ化 45">
            <a:extLst>
              <a:ext uri="{FF2B5EF4-FFF2-40B4-BE49-F238E27FC236}">
                <a16:creationId xmlns:a16="http://schemas.microsoft.com/office/drawing/2014/main" id="{AEBD454A-68BD-3CE3-C338-A821366A46E8}"/>
              </a:ext>
            </a:extLst>
          </p:cNvPr>
          <p:cNvGrpSpPr/>
          <p:nvPr/>
        </p:nvGrpSpPr>
        <p:grpSpPr>
          <a:xfrm>
            <a:off x="4794617" y="2410991"/>
            <a:ext cx="1653825" cy="918671"/>
            <a:chOff x="5823266" y="4083918"/>
            <a:chExt cx="1385900" cy="684076"/>
          </a:xfrm>
        </p:grpSpPr>
        <p:sp>
          <p:nvSpPr>
            <p:cNvPr id="49" name="フローチャート: 磁気ディスク 48">
              <a:extLst>
                <a:ext uri="{FF2B5EF4-FFF2-40B4-BE49-F238E27FC236}">
                  <a16:creationId xmlns:a16="http://schemas.microsoft.com/office/drawing/2014/main" id="{F1E4B0B8-C35E-F26B-639B-679B7DE8BD49}"/>
                </a:ext>
              </a:extLst>
            </p:cNvPr>
            <p:cNvSpPr/>
            <p:nvPr/>
          </p:nvSpPr>
          <p:spPr>
            <a:xfrm>
              <a:off x="5868144" y="4083918"/>
              <a:ext cx="1260140" cy="684076"/>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0" name="テキスト ボックス 49">
              <a:extLst>
                <a:ext uri="{FF2B5EF4-FFF2-40B4-BE49-F238E27FC236}">
                  <a16:creationId xmlns:a16="http://schemas.microsoft.com/office/drawing/2014/main" id="{3AFB7579-DA8F-1215-2367-E0A25F65D469}"/>
                </a:ext>
              </a:extLst>
            </p:cNvPr>
            <p:cNvSpPr txBox="1"/>
            <p:nvPr/>
          </p:nvSpPr>
          <p:spPr>
            <a:xfrm>
              <a:off x="5823266" y="4344221"/>
              <a:ext cx="1385900" cy="343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mn-cs"/>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white"/>
                  </a:solidFill>
                  <a:latin typeface="メイリオ"/>
                  <a:ea typeface="メイリオ"/>
                </a:rPr>
                <a:t>給与管理</a:t>
              </a:r>
              <a:endPar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endParaRPr>
            </a:p>
          </p:txBody>
        </p:sp>
      </p:grpSp>
      <p:pic>
        <p:nvPicPr>
          <p:cNvPr id="51" name="図 50">
            <a:extLst>
              <a:ext uri="{FF2B5EF4-FFF2-40B4-BE49-F238E27FC236}">
                <a16:creationId xmlns:a16="http://schemas.microsoft.com/office/drawing/2014/main" id="{FB6CDB3E-4528-D338-55EE-524E4253AE71}"/>
              </a:ext>
            </a:extLst>
          </p:cNvPr>
          <p:cNvPicPr>
            <a:picLocks noChangeAspect="1"/>
          </p:cNvPicPr>
          <p:nvPr/>
        </p:nvPicPr>
        <p:blipFill>
          <a:blip r:embed="rId3"/>
          <a:stretch>
            <a:fillRect/>
          </a:stretch>
        </p:blipFill>
        <p:spPr>
          <a:xfrm>
            <a:off x="2093113" y="2395818"/>
            <a:ext cx="1136855" cy="697061"/>
          </a:xfrm>
          <a:prstGeom prst="rect">
            <a:avLst/>
          </a:prstGeom>
        </p:spPr>
      </p:pic>
      <p:sp>
        <p:nvSpPr>
          <p:cNvPr id="52" name="正方形/長方形 51">
            <a:extLst>
              <a:ext uri="{FF2B5EF4-FFF2-40B4-BE49-F238E27FC236}">
                <a16:creationId xmlns:a16="http://schemas.microsoft.com/office/drawing/2014/main" id="{61C08631-7720-21E7-E510-2A380C66627B}"/>
              </a:ext>
            </a:extLst>
          </p:cNvPr>
          <p:cNvSpPr/>
          <p:nvPr/>
        </p:nvSpPr>
        <p:spPr>
          <a:xfrm>
            <a:off x="2083447" y="2934630"/>
            <a:ext cx="1203001" cy="24175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i="0" dirty="0" err="1">
                <a:solidFill>
                  <a:schemeClr val="lt1"/>
                </a:solidFill>
                <a:effectLst/>
                <a:latin typeface="+mn-ea"/>
                <a:cs typeface="+mn-cs"/>
              </a:rPr>
              <a:t>Pcdesk</a:t>
            </a:r>
            <a:r>
              <a:rPr lang="en-US" altLang="ja-JP" sz="800" dirty="0">
                <a:latin typeface="+mn-ea"/>
              </a:rPr>
              <a:t>(DL</a:t>
            </a:r>
            <a:r>
              <a:rPr lang="ja-JP" altLang="en-US" sz="800" dirty="0">
                <a:latin typeface="+mn-ea"/>
              </a:rPr>
              <a:t>版</a:t>
            </a:r>
            <a:r>
              <a:rPr lang="en-US" altLang="ja-JP" sz="800" dirty="0">
                <a:latin typeface="+mn-ea"/>
              </a:rPr>
              <a:t>)</a:t>
            </a:r>
            <a:endParaRPr kumimoji="1" lang="ja-JP" altLang="en-US" sz="800" dirty="0">
              <a:latin typeface="+mn-ea"/>
            </a:endParaRPr>
          </a:p>
        </p:txBody>
      </p:sp>
      <p:sp>
        <p:nvSpPr>
          <p:cNvPr id="53" name="右矢印 33">
            <a:extLst>
              <a:ext uri="{FF2B5EF4-FFF2-40B4-BE49-F238E27FC236}">
                <a16:creationId xmlns:a16="http://schemas.microsoft.com/office/drawing/2014/main" id="{613B77B0-83AE-6441-05BA-2FC5495588C3}"/>
              </a:ext>
            </a:extLst>
          </p:cNvPr>
          <p:cNvSpPr/>
          <p:nvPr/>
        </p:nvSpPr>
        <p:spPr>
          <a:xfrm>
            <a:off x="3574030" y="2678044"/>
            <a:ext cx="1064751" cy="42319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54" name="グループ化 53">
            <a:extLst>
              <a:ext uri="{FF2B5EF4-FFF2-40B4-BE49-F238E27FC236}">
                <a16:creationId xmlns:a16="http://schemas.microsoft.com/office/drawing/2014/main" id="{6AFF72B3-2E55-62BA-C5A4-049EEC35DFC2}"/>
              </a:ext>
            </a:extLst>
          </p:cNvPr>
          <p:cNvGrpSpPr/>
          <p:nvPr/>
        </p:nvGrpSpPr>
        <p:grpSpPr>
          <a:xfrm>
            <a:off x="3847352" y="2571751"/>
            <a:ext cx="425413" cy="572652"/>
            <a:chOff x="3636963" y="3768725"/>
            <a:chExt cx="287338" cy="379413"/>
          </a:xfrm>
        </p:grpSpPr>
        <p:sp>
          <p:nvSpPr>
            <p:cNvPr id="55" name="Freeform 49">
              <a:extLst>
                <a:ext uri="{FF2B5EF4-FFF2-40B4-BE49-F238E27FC236}">
                  <a16:creationId xmlns:a16="http://schemas.microsoft.com/office/drawing/2014/main" id="{10647EE9-AA11-C591-047D-B07387F02524}"/>
                </a:ext>
              </a:extLst>
            </p:cNvPr>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50">
              <a:extLst>
                <a:ext uri="{FF2B5EF4-FFF2-40B4-BE49-F238E27FC236}">
                  <a16:creationId xmlns:a16="http://schemas.microsoft.com/office/drawing/2014/main" id="{3B25D19D-CFEC-7202-9608-10C95BA44708}"/>
                </a:ext>
              </a:extLst>
            </p:cNvPr>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51">
              <a:extLst>
                <a:ext uri="{FF2B5EF4-FFF2-40B4-BE49-F238E27FC236}">
                  <a16:creationId xmlns:a16="http://schemas.microsoft.com/office/drawing/2014/main" id="{53217962-6ACF-08F0-33C5-E7776E78EDB0}"/>
                </a:ext>
              </a:extLst>
            </p:cNvPr>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52">
              <a:extLst>
                <a:ext uri="{FF2B5EF4-FFF2-40B4-BE49-F238E27FC236}">
                  <a16:creationId xmlns:a16="http://schemas.microsoft.com/office/drawing/2014/main" id="{29082875-4C3F-752A-DEE9-0A61675FD8FE}"/>
                </a:ext>
              </a:extLst>
            </p:cNvPr>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53">
              <a:extLst>
                <a:ext uri="{FF2B5EF4-FFF2-40B4-BE49-F238E27FC236}">
                  <a16:creationId xmlns:a16="http://schemas.microsoft.com/office/drawing/2014/main" id="{49508AC5-3C00-13A0-647D-8B5BFCB212A7}"/>
                </a:ext>
              </a:extLst>
            </p:cNvPr>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0" name="四角形: 角を丸くする 59">
            <a:extLst>
              <a:ext uri="{FF2B5EF4-FFF2-40B4-BE49-F238E27FC236}">
                <a16:creationId xmlns:a16="http://schemas.microsoft.com/office/drawing/2014/main" id="{69A75F76-15B0-336B-824D-A8BE174C6E88}"/>
              </a:ext>
            </a:extLst>
          </p:cNvPr>
          <p:cNvSpPr/>
          <p:nvPr/>
        </p:nvSpPr>
        <p:spPr>
          <a:xfrm>
            <a:off x="251618" y="2103698"/>
            <a:ext cx="8172810" cy="133212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61" name="四角形: 角を丸くする 60">
            <a:extLst>
              <a:ext uri="{FF2B5EF4-FFF2-40B4-BE49-F238E27FC236}">
                <a16:creationId xmlns:a16="http://schemas.microsoft.com/office/drawing/2014/main" id="{2681A2A5-65AA-1554-6BA0-85149937B160}"/>
              </a:ext>
            </a:extLst>
          </p:cNvPr>
          <p:cNvSpPr/>
          <p:nvPr/>
        </p:nvSpPr>
        <p:spPr>
          <a:xfrm>
            <a:off x="251618" y="3570150"/>
            <a:ext cx="8172810" cy="133212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63" name="Freeform 44">
            <a:extLst>
              <a:ext uri="{FF2B5EF4-FFF2-40B4-BE49-F238E27FC236}">
                <a16:creationId xmlns:a16="http://schemas.microsoft.com/office/drawing/2014/main" id="{CACD3386-ED46-E03D-D795-F8EFB5A57E47}"/>
              </a:ext>
            </a:extLst>
          </p:cNvPr>
          <p:cNvSpPr>
            <a:spLocks noEditPoints="1"/>
          </p:cNvSpPr>
          <p:nvPr/>
        </p:nvSpPr>
        <p:spPr bwMode="auto">
          <a:xfrm rot="5400000">
            <a:off x="6453806" y="2528926"/>
            <a:ext cx="632071" cy="717718"/>
          </a:xfrm>
          <a:custGeom>
            <a:avLst/>
            <a:gdLst>
              <a:gd name="T0" fmla="*/ 156 w 444"/>
              <a:gd name="T1" fmla="*/ 423 h 543"/>
              <a:gd name="T2" fmla="*/ 133 w 444"/>
              <a:gd name="T3" fmla="*/ 474 h 543"/>
              <a:gd name="T4" fmla="*/ 0 w 444"/>
              <a:gd name="T5" fmla="*/ 272 h 543"/>
              <a:gd name="T6" fmla="*/ 184 w 444"/>
              <a:gd name="T7" fmla="*/ 54 h 543"/>
              <a:gd name="T8" fmla="*/ 129 w 444"/>
              <a:gd name="T9" fmla="*/ 3 h 543"/>
              <a:gd name="T10" fmla="*/ 194 w 444"/>
              <a:gd name="T11" fmla="*/ 0 h 543"/>
              <a:gd name="T12" fmla="*/ 282 w 444"/>
              <a:gd name="T13" fmla="*/ 81 h 543"/>
              <a:gd name="T14" fmla="*/ 201 w 444"/>
              <a:gd name="T15" fmla="*/ 168 h 543"/>
              <a:gd name="T16" fmla="*/ 135 w 444"/>
              <a:gd name="T17" fmla="*/ 170 h 543"/>
              <a:gd name="T18" fmla="*/ 192 w 444"/>
              <a:gd name="T19" fmla="*/ 110 h 543"/>
              <a:gd name="T20" fmla="*/ 57 w 444"/>
              <a:gd name="T21" fmla="*/ 272 h 543"/>
              <a:gd name="T22" fmla="*/ 156 w 444"/>
              <a:gd name="T23" fmla="*/ 423 h 543"/>
              <a:gd name="T24" fmla="*/ 444 w 444"/>
              <a:gd name="T25" fmla="*/ 272 h 543"/>
              <a:gd name="T26" fmla="*/ 311 w 444"/>
              <a:gd name="T27" fmla="*/ 69 h 543"/>
              <a:gd name="T28" fmla="*/ 288 w 444"/>
              <a:gd name="T29" fmla="*/ 121 h 543"/>
              <a:gd name="T30" fmla="*/ 387 w 444"/>
              <a:gd name="T31" fmla="*/ 272 h 543"/>
              <a:gd name="T32" fmla="*/ 252 w 444"/>
              <a:gd name="T33" fmla="*/ 434 h 543"/>
              <a:gd name="T34" fmla="*/ 309 w 444"/>
              <a:gd name="T35" fmla="*/ 373 h 543"/>
              <a:gd name="T36" fmla="*/ 243 w 444"/>
              <a:gd name="T37" fmla="*/ 375 h 543"/>
              <a:gd name="T38" fmla="*/ 162 w 444"/>
              <a:gd name="T39" fmla="*/ 463 h 543"/>
              <a:gd name="T40" fmla="*/ 250 w 444"/>
              <a:gd name="T41" fmla="*/ 543 h 543"/>
              <a:gd name="T42" fmla="*/ 315 w 444"/>
              <a:gd name="T43" fmla="*/ 541 h 543"/>
              <a:gd name="T44" fmla="*/ 260 w 444"/>
              <a:gd name="T45" fmla="*/ 490 h 543"/>
              <a:gd name="T46" fmla="*/ 444 w 444"/>
              <a:gd name="T47" fmla="*/ 27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543">
                <a:moveTo>
                  <a:pt x="156" y="423"/>
                </a:moveTo>
                <a:cubicBezTo>
                  <a:pt x="133" y="474"/>
                  <a:pt x="133" y="474"/>
                  <a:pt x="133" y="474"/>
                </a:cubicBezTo>
                <a:cubicBezTo>
                  <a:pt x="55" y="440"/>
                  <a:pt x="0" y="362"/>
                  <a:pt x="0" y="272"/>
                </a:cubicBezTo>
                <a:cubicBezTo>
                  <a:pt x="0" y="162"/>
                  <a:pt x="80" y="72"/>
                  <a:pt x="184" y="54"/>
                </a:cubicBezTo>
                <a:cubicBezTo>
                  <a:pt x="129" y="3"/>
                  <a:pt x="129" y="3"/>
                  <a:pt x="129" y="3"/>
                </a:cubicBezTo>
                <a:cubicBezTo>
                  <a:pt x="194" y="0"/>
                  <a:pt x="194" y="0"/>
                  <a:pt x="194" y="0"/>
                </a:cubicBezTo>
                <a:cubicBezTo>
                  <a:pt x="282" y="81"/>
                  <a:pt x="282" y="81"/>
                  <a:pt x="282" y="81"/>
                </a:cubicBezTo>
                <a:cubicBezTo>
                  <a:pt x="201" y="168"/>
                  <a:pt x="201" y="168"/>
                  <a:pt x="201" y="168"/>
                </a:cubicBezTo>
                <a:cubicBezTo>
                  <a:pt x="135" y="170"/>
                  <a:pt x="135" y="170"/>
                  <a:pt x="135" y="170"/>
                </a:cubicBezTo>
                <a:cubicBezTo>
                  <a:pt x="192" y="110"/>
                  <a:pt x="192" y="110"/>
                  <a:pt x="192" y="110"/>
                </a:cubicBezTo>
                <a:cubicBezTo>
                  <a:pt x="115" y="124"/>
                  <a:pt x="57" y="191"/>
                  <a:pt x="57" y="272"/>
                </a:cubicBezTo>
                <a:cubicBezTo>
                  <a:pt x="57" y="339"/>
                  <a:pt x="98" y="397"/>
                  <a:pt x="156" y="423"/>
                </a:cubicBezTo>
                <a:close/>
                <a:moveTo>
                  <a:pt x="444" y="272"/>
                </a:moveTo>
                <a:cubicBezTo>
                  <a:pt x="444" y="181"/>
                  <a:pt x="389" y="103"/>
                  <a:pt x="311" y="69"/>
                </a:cubicBezTo>
                <a:cubicBezTo>
                  <a:pt x="288" y="121"/>
                  <a:pt x="288" y="121"/>
                  <a:pt x="288" y="121"/>
                </a:cubicBezTo>
                <a:cubicBezTo>
                  <a:pt x="346" y="147"/>
                  <a:pt x="387" y="204"/>
                  <a:pt x="387" y="272"/>
                </a:cubicBezTo>
                <a:cubicBezTo>
                  <a:pt x="387" y="352"/>
                  <a:pt x="329" y="420"/>
                  <a:pt x="252" y="434"/>
                </a:cubicBezTo>
                <a:cubicBezTo>
                  <a:pt x="309" y="373"/>
                  <a:pt x="309" y="373"/>
                  <a:pt x="309" y="373"/>
                </a:cubicBezTo>
                <a:cubicBezTo>
                  <a:pt x="243" y="375"/>
                  <a:pt x="243" y="375"/>
                  <a:pt x="243" y="375"/>
                </a:cubicBezTo>
                <a:cubicBezTo>
                  <a:pt x="162" y="463"/>
                  <a:pt x="162" y="463"/>
                  <a:pt x="162" y="463"/>
                </a:cubicBezTo>
                <a:cubicBezTo>
                  <a:pt x="250" y="543"/>
                  <a:pt x="250" y="543"/>
                  <a:pt x="250" y="543"/>
                </a:cubicBezTo>
                <a:cubicBezTo>
                  <a:pt x="315" y="541"/>
                  <a:pt x="315" y="541"/>
                  <a:pt x="315" y="541"/>
                </a:cubicBezTo>
                <a:cubicBezTo>
                  <a:pt x="260" y="490"/>
                  <a:pt x="260" y="490"/>
                  <a:pt x="260" y="490"/>
                </a:cubicBezTo>
                <a:cubicBezTo>
                  <a:pt x="364" y="472"/>
                  <a:pt x="444" y="381"/>
                  <a:pt x="444" y="272"/>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テキスト ボックス 63">
            <a:extLst>
              <a:ext uri="{FF2B5EF4-FFF2-40B4-BE49-F238E27FC236}">
                <a16:creationId xmlns:a16="http://schemas.microsoft.com/office/drawing/2014/main" id="{09CB5847-1F3D-9C60-9488-63F8617A1CB1}"/>
              </a:ext>
            </a:extLst>
          </p:cNvPr>
          <p:cNvSpPr txBox="1"/>
          <p:nvPr/>
        </p:nvSpPr>
        <p:spPr>
          <a:xfrm>
            <a:off x="6408204" y="2782634"/>
            <a:ext cx="723275" cy="253916"/>
          </a:xfrm>
          <a:prstGeom prst="rect">
            <a:avLst/>
          </a:prstGeom>
          <a:noFill/>
          <a:ln>
            <a:noFill/>
          </a:ln>
        </p:spPr>
        <p:txBody>
          <a:bodyPr wrap="none" rtlCol="0">
            <a:spAutoFit/>
          </a:bodyPr>
          <a:lstStyle/>
          <a:p>
            <a:r>
              <a:rPr kumimoji="1" lang="ja-JP" altLang="en-US" sz="1050" b="1" dirty="0"/>
              <a:t>年度更新</a:t>
            </a:r>
          </a:p>
        </p:txBody>
      </p:sp>
    </p:spTree>
    <p:extLst>
      <p:ext uri="{BB962C8B-B14F-4D97-AF65-F5344CB8AC3E}">
        <p14:creationId xmlns:p14="http://schemas.microsoft.com/office/powerpoint/2010/main" val="2358427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37211C70-49F5-A885-2F3F-AB0306BD3961}"/>
              </a:ext>
            </a:extLst>
          </p:cNvPr>
          <p:cNvGrpSpPr/>
          <p:nvPr/>
        </p:nvGrpSpPr>
        <p:grpSpPr>
          <a:xfrm>
            <a:off x="439627" y="2109011"/>
            <a:ext cx="4528885" cy="2839003"/>
            <a:chOff x="439627" y="2109011"/>
            <a:chExt cx="4528885" cy="2839003"/>
          </a:xfrm>
        </p:grpSpPr>
        <p:pic>
          <p:nvPicPr>
            <p:cNvPr id="7" name="図 6"/>
            <p:cNvPicPr>
              <a:picLocks noChangeAspect="1"/>
            </p:cNvPicPr>
            <p:nvPr/>
          </p:nvPicPr>
          <p:blipFill>
            <a:blip r:embed="rId2"/>
            <a:stretch>
              <a:fillRect/>
            </a:stretch>
          </p:blipFill>
          <p:spPr>
            <a:xfrm>
              <a:off x="439627" y="2109011"/>
              <a:ext cx="4528885" cy="2839003"/>
            </a:xfrm>
            <a:prstGeom prst="rect">
              <a:avLst/>
            </a:prstGeom>
          </p:spPr>
        </p:pic>
        <p:pic>
          <p:nvPicPr>
            <p:cNvPr id="2" name="図 1">
              <a:extLst>
                <a:ext uri="{FF2B5EF4-FFF2-40B4-BE49-F238E27FC236}">
                  <a16:creationId xmlns:a16="http://schemas.microsoft.com/office/drawing/2014/main" id="{D7A1C40E-966D-917A-0782-A6BCA271C761}"/>
                </a:ext>
              </a:extLst>
            </p:cNvPr>
            <p:cNvPicPr>
              <a:picLocks noChangeAspect="1"/>
            </p:cNvPicPr>
            <p:nvPr/>
          </p:nvPicPr>
          <p:blipFill>
            <a:blip r:embed="rId3"/>
            <a:stretch>
              <a:fillRect/>
            </a:stretch>
          </p:blipFill>
          <p:spPr>
            <a:xfrm>
              <a:off x="671128" y="2137395"/>
              <a:ext cx="1181273" cy="71448"/>
            </a:xfrm>
            <a:prstGeom prst="rect">
              <a:avLst/>
            </a:prstGeom>
          </p:spPr>
        </p:pic>
      </p:gr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a:t>e</a:t>
            </a:r>
            <a:r>
              <a:rPr kumimoji="1" lang="en-US" altLang="ja-JP" dirty="0"/>
              <a:t>-</a:t>
            </a:r>
            <a:r>
              <a:rPr kumimoji="1" lang="en-US" altLang="ja-JP" dirty="0" err="1"/>
              <a:t>Gov</a:t>
            </a:r>
            <a:r>
              <a:rPr kumimoji="1" lang="ja-JP" altLang="en-US" dirty="0"/>
              <a:t>とマイナポータルを利用した申請</a:t>
            </a:r>
          </a:p>
        </p:txBody>
      </p:sp>
      <p:sp>
        <p:nvSpPr>
          <p:cNvPr id="5" name="テキスト プレースホルダー 4"/>
          <p:cNvSpPr>
            <a:spLocks noGrp="1"/>
          </p:cNvSpPr>
          <p:nvPr>
            <p:ph type="body" sz="quarter" idx="17"/>
          </p:nvPr>
        </p:nvSpPr>
        <p:spPr/>
        <p:txBody>
          <a:bodyPr/>
          <a:lstStyle/>
          <a:p>
            <a:r>
              <a:rPr kumimoji="1" lang="ja-JP" altLang="en-US" dirty="0"/>
              <a:t>社会保険の義務化対象の３つの届出と資格取得届、資格喪失届に対して電子申請に対応します。「厚生年金保険」「協会けんぽ</a:t>
            </a:r>
            <a:r>
              <a:rPr lang="ja-JP" altLang="en-US" dirty="0"/>
              <a:t>」への届出を</a:t>
            </a:r>
            <a:r>
              <a:rPr lang="en-US" altLang="ja-JP" dirty="0"/>
              <a:t>e-</a:t>
            </a:r>
            <a:r>
              <a:rPr lang="en-US" altLang="ja-JP" dirty="0" err="1"/>
              <a:t>Gov</a:t>
            </a:r>
            <a:r>
              <a:rPr lang="ja-JP" altLang="en-US" dirty="0"/>
              <a:t>電子申請機能を利用して申請する方法と「健康保険組合」への届出をマイナポータルの電子申請機能を利用して申請する方法をご用意しています</a:t>
            </a:r>
            <a:endParaRPr kumimoji="1" lang="en-US" altLang="ja-JP" dirty="0"/>
          </a:p>
        </p:txBody>
      </p:sp>
      <p:sp>
        <p:nvSpPr>
          <p:cNvPr id="6" name="タイトル 5"/>
          <p:cNvSpPr>
            <a:spLocks noGrp="1"/>
          </p:cNvSpPr>
          <p:nvPr>
            <p:ph type="title"/>
          </p:nvPr>
        </p:nvSpPr>
        <p:spPr/>
        <p:txBody>
          <a:bodyPr/>
          <a:lstStyle/>
          <a:p>
            <a:r>
              <a:rPr lang="ja-JP" altLang="en-US" dirty="0"/>
              <a:t>電子申請対応</a:t>
            </a:r>
            <a:endParaRPr kumimoji="1" lang="ja-JP" altLang="en-US" dirty="0"/>
          </a:p>
        </p:txBody>
      </p:sp>
      <p:sp>
        <p:nvSpPr>
          <p:cNvPr id="8" name="テキスト プレースホルダー 2"/>
          <p:cNvSpPr txBox="1">
            <a:spLocks/>
          </p:cNvSpPr>
          <p:nvPr/>
        </p:nvSpPr>
        <p:spPr>
          <a:xfrm>
            <a:off x="367226" y="1874713"/>
            <a:ext cx="2452239" cy="23429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685800" rtl="0" eaLnBrk="1" fontAlgn="auto" latinLnBrk="0" hangingPunct="1">
              <a:lnSpc>
                <a:spcPts val="1425"/>
              </a:lnSpc>
              <a:spcBef>
                <a:spcPct val="20000"/>
              </a:spcBef>
              <a:spcAft>
                <a:spcPts val="0"/>
              </a:spcAft>
              <a:buClr>
                <a:srgbClr val="F9BE00"/>
              </a:buClr>
              <a:buSzTx/>
              <a:buFont typeface="Arial" panose="020B0604020202020204" pitchFamily="34" charset="0"/>
              <a:buNone/>
              <a:tabLst/>
              <a:defRPr/>
            </a:pPr>
            <a:r>
              <a:rPr kumimoji="1" lang="ja-JP" altLang="en-US" sz="1050" b="0" i="0" u="sng" strike="noStrike" kern="1200" cap="none" spc="0" normalizeH="0" baseline="0" noProof="0" dirty="0">
                <a:ln>
                  <a:noFill/>
                </a:ln>
                <a:solidFill>
                  <a:prstClr val="black"/>
                </a:solidFill>
                <a:effectLst/>
                <a:uLnTx/>
                <a:uFillTx/>
                <a:latin typeface="メイリオ"/>
                <a:ea typeface="メイリオ"/>
                <a:cs typeface="+mn-cs"/>
              </a:rPr>
              <a:t>社会保険磁気媒体届出書作成処理</a:t>
            </a:r>
            <a:endParaRPr kumimoji="1" lang="en-US" altLang="ja-JP" sz="825" b="0" i="0" u="sng" strike="noStrike" kern="1200" cap="none" spc="0" normalizeH="0" baseline="0" noProof="0" dirty="0">
              <a:ln>
                <a:noFill/>
              </a:ln>
              <a:solidFill>
                <a:prstClr val="black"/>
              </a:solidFill>
              <a:effectLst/>
              <a:uLnTx/>
              <a:uFillTx/>
              <a:latin typeface="メイリオ"/>
              <a:ea typeface="メイリオ"/>
              <a:cs typeface="+mn-cs"/>
            </a:endParaRPr>
          </a:p>
        </p:txBody>
      </p:sp>
      <p:sp>
        <p:nvSpPr>
          <p:cNvPr id="9" name="正方形/長方形 8"/>
          <p:cNvSpPr/>
          <p:nvPr/>
        </p:nvSpPr>
        <p:spPr>
          <a:xfrm>
            <a:off x="4485889" y="2484000"/>
            <a:ext cx="504056" cy="6148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0" name="四角形吹き出し 9"/>
          <p:cNvSpPr/>
          <p:nvPr/>
        </p:nvSpPr>
        <p:spPr>
          <a:xfrm>
            <a:off x="5544576" y="2107763"/>
            <a:ext cx="1268760" cy="1567150"/>
          </a:xfrm>
          <a:prstGeom prst="wedgeRectCallout">
            <a:avLst>
              <a:gd name="adj1" fmla="val -91197"/>
              <a:gd name="adj2" fmla="val -3176"/>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endParaRPr>
          </a:p>
        </p:txBody>
      </p:sp>
      <p:pic>
        <p:nvPicPr>
          <p:cNvPr id="11" name="図 10"/>
          <p:cNvPicPr>
            <a:picLocks noChangeAspect="1"/>
          </p:cNvPicPr>
          <p:nvPr/>
        </p:nvPicPr>
        <p:blipFill>
          <a:blip r:embed="rId4"/>
          <a:stretch>
            <a:fillRect/>
          </a:stretch>
        </p:blipFill>
        <p:spPr>
          <a:xfrm>
            <a:off x="5602693" y="2192060"/>
            <a:ext cx="1152525" cy="1390650"/>
          </a:xfrm>
          <a:prstGeom prst="rect">
            <a:avLst/>
          </a:prstGeom>
        </p:spPr>
      </p:pic>
      <p:sp>
        <p:nvSpPr>
          <p:cNvPr id="12" name="正方形/長方形 11"/>
          <p:cNvSpPr/>
          <p:nvPr/>
        </p:nvSpPr>
        <p:spPr>
          <a:xfrm>
            <a:off x="5616584" y="2241536"/>
            <a:ext cx="3059872" cy="8252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3" name="テキスト ボックス 12"/>
          <p:cNvSpPr txBox="1"/>
          <p:nvPr/>
        </p:nvSpPr>
        <p:spPr>
          <a:xfrm>
            <a:off x="6876724" y="2308393"/>
            <a:ext cx="17997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年金事務所（厚生年金保険、協会けんぽ）への届出に対応。</a:t>
            </a:r>
          </a:p>
        </p:txBody>
      </p:sp>
      <p:sp>
        <p:nvSpPr>
          <p:cNvPr id="14" name="テキスト ボックス 13"/>
          <p:cNvSpPr txBox="1"/>
          <p:nvPr/>
        </p:nvSpPr>
        <p:spPr>
          <a:xfrm>
            <a:off x="6856202" y="3100481"/>
            <a:ext cx="17487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健康保険組合への届出に対応。</a:t>
            </a:r>
          </a:p>
        </p:txBody>
      </p:sp>
      <p:sp>
        <p:nvSpPr>
          <p:cNvPr id="15" name="正方形/長方形 14"/>
          <p:cNvSpPr/>
          <p:nvPr/>
        </p:nvSpPr>
        <p:spPr>
          <a:xfrm>
            <a:off x="5616584" y="3113766"/>
            <a:ext cx="3059872" cy="4372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7"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17</a:t>
            </a:fld>
            <a:endParaRPr kumimoji="1" lang="ja-JP" altLang="en-US" dirty="0"/>
          </a:p>
        </p:txBody>
      </p:sp>
    </p:spTree>
    <p:extLst>
      <p:ext uri="{BB962C8B-B14F-4D97-AF65-F5344CB8AC3E}">
        <p14:creationId xmlns:p14="http://schemas.microsoft.com/office/powerpoint/2010/main" val="32326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855192" y="2955768"/>
            <a:ext cx="2297716" cy="1446899"/>
          </a:xfrm>
          <a:prstGeom prst="rect">
            <a:avLst/>
          </a:prstGeom>
        </p:spPr>
      </p:pic>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7128792" cy="315310"/>
          </a:xfrm>
        </p:spPr>
        <p:txBody>
          <a:bodyPr/>
          <a:lstStyle/>
          <a:p>
            <a:r>
              <a:rPr lang="en-US" altLang="ja-JP" dirty="0"/>
              <a:t>e</a:t>
            </a:r>
            <a:r>
              <a:rPr kumimoji="1" lang="en-US" altLang="ja-JP" dirty="0"/>
              <a:t>-</a:t>
            </a:r>
            <a:r>
              <a:rPr kumimoji="1" lang="en-US" altLang="ja-JP" dirty="0" err="1"/>
              <a:t>Gov</a:t>
            </a:r>
            <a:r>
              <a:rPr kumimoji="1" lang="ja-JP" altLang="en-US" dirty="0"/>
              <a:t>申請例</a:t>
            </a:r>
            <a:r>
              <a:rPr kumimoji="1" lang="ja-JP" altLang="en-US" sz="1400" dirty="0"/>
              <a:t>（</a:t>
            </a:r>
            <a:r>
              <a:rPr lang="ja-JP" altLang="en-US" sz="1400" dirty="0"/>
              <a:t>育児休業給付／出生時育児休業給付、高年齢雇用継続給付</a:t>
            </a:r>
            <a:r>
              <a:rPr kumimoji="1" lang="ja-JP" altLang="en-US" sz="1400" dirty="0"/>
              <a:t>）</a:t>
            </a:r>
            <a:endParaRPr kumimoji="1" lang="ja-JP" altLang="en-US" dirty="0"/>
          </a:p>
        </p:txBody>
      </p:sp>
      <p:sp>
        <p:nvSpPr>
          <p:cNvPr id="5" name="テキスト プレースホルダー 4"/>
          <p:cNvSpPr>
            <a:spLocks noGrp="1"/>
          </p:cNvSpPr>
          <p:nvPr>
            <p:ph type="body" sz="quarter" idx="17"/>
          </p:nvPr>
        </p:nvSpPr>
        <p:spPr/>
        <p:txBody>
          <a:bodyPr/>
          <a:lstStyle/>
          <a:p>
            <a:pPr lvl="0"/>
            <a:r>
              <a:rPr lang="ja-JP" altLang="en-US" dirty="0"/>
              <a:t>育児休業給付／出生時育児休業給付、高年齢雇用継続給付の</a:t>
            </a:r>
            <a:r>
              <a:rPr lang="en-US" altLang="ja-JP" dirty="0">
                <a:solidFill>
                  <a:prstClr val="black"/>
                </a:solidFill>
              </a:rPr>
              <a:t>e-</a:t>
            </a:r>
            <a:r>
              <a:rPr lang="en-US" altLang="ja-JP" dirty="0" err="1">
                <a:solidFill>
                  <a:prstClr val="black"/>
                </a:solidFill>
              </a:rPr>
              <a:t>Gov</a:t>
            </a:r>
            <a:r>
              <a:rPr lang="ja-JP" altLang="en-US" dirty="0">
                <a:solidFill>
                  <a:prstClr val="black"/>
                </a:solidFill>
              </a:rPr>
              <a:t>を利用した電子申請が</a:t>
            </a:r>
            <a:endParaRPr lang="en-US" altLang="ja-JP" dirty="0">
              <a:solidFill>
                <a:prstClr val="black"/>
              </a:solidFill>
            </a:endParaRPr>
          </a:p>
          <a:p>
            <a:pPr lvl="0"/>
            <a:r>
              <a:rPr lang="ja-JP" altLang="en-US" dirty="0">
                <a:solidFill>
                  <a:prstClr val="black"/>
                </a:solidFill>
              </a:rPr>
              <a:t>可能です。また、</a:t>
            </a:r>
            <a:r>
              <a:rPr lang="ja-JP" altLang="en-US" dirty="0"/>
              <a:t>育児休業給付、高年齢雇用継続給付 </a:t>
            </a:r>
            <a:r>
              <a:rPr lang="ja-JP" altLang="en-US" dirty="0">
                <a:solidFill>
                  <a:prstClr val="black"/>
                </a:solidFill>
              </a:rPr>
              <a:t>申請では、２か月に１度の申請時に</a:t>
            </a:r>
            <a:endParaRPr lang="en-US" altLang="ja-JP" dirty="0">
              <a:solidFill>
                <a:prstClr val="black"/>
              </a:solidFill>
            </a:endParaRPr>
          </a:p>
          <a:p>
            <a:pPr lvl="0"/>
            <a:r>
              <a:rPr lang="ja-JP" altLang="en-US" dirty="0">
                <a:solidFill>
                  <a:prstClr val="black"/>
                </a:solidFill>
              </a:rPr>
              <a:t>都度［新規登録］にて申請データ枠を作成するか、［申請枠一括作成］にて対象期間の</a:t>
            </a:r>
            <a:endParaRPr lang="en-US" altLang="ja-JP" dirty="0">
              <a:solidFill>
                <a:prstClr val="black"/>
              </a:solidFill>
            </a:endParaRPr>
          </a:p>
          <a:p>
            <a:pPr lvl="0"/>
            <a:r>
              <a:rPr lang="ja-JP" altLang="en-US" dirty="0">
                <a:solidFill>
                  <a:prstClr val="black"/>
                </a:solidFill>
              </a:rPr>
              <a:t>申請データ枠を一括で作成するかお選びいただけます</a:t>
            </a:r>
            <a:endParaRPr lang="en-US" altLang="ja-JP" dirty="0">
              <a:solidFill>
                <a:prstClr val="black"/>
              </a:solidFill>
            </a:endParaRPr>
          </a:p>
          <a:p>
            <a:r>
              <a:rPr lang="ja-JP" altLang="en-US" dirty="0"/>
              <a:t>一括で申請枠を作成しておくことで、申請忘れを防ぐことができます</a:t>
            </a:r>
            <a:endParaRPr lang="en-US" altLang="ja-JP" dirty="0"/>
          </a:p>
          <a:p>
            <a:r>
              <a:rPr lang="ja-JP" altLang="en-US" dirty="0"/>
              <a:t>また、</a:t>
            </a:r>
            <a:r>
              <a:rPr lang="ja-JP" altLang="en-US" dirty="0">
                <a:solidFill>
                  <a:prstClr val="black"/>
                </a:solidFill>
              </a:rPr>
              <a:t>育児休業の分割取得にも対応しています。申請枠一括作成後に分割も可能です</a:t>
            </a:r>
          </a:p>
          <a:p>
            <a:endParaRPr kumimoji="1" lang="en-US" altLang="ja-JP" dirty="0"/>
          </a:p>
        </p:txBody>
      </p:sp>
      <p:sp>
        <p:nvSpPr>
          <p:cNvPr id="6" name="タイトル 5"/>
          <p:cNvSpPr>
            <a:spLocks noGrp="1"/>
          </p:cNvSpPr>
          <p:nvPr>
            <p:ph type="title"/>
          </p:nvPr>
        </p:nvSpPr>
        <p:spPr/>
        <p:txBody>
          <a:bodyPr/>
          <a:lstStyle/>
          <a:p>
            <a:r>
              <a:rPr lang="ja-JP" altLang="en-US" dirty="0"/>
              <a:t>電子申請対応</a:t>
            </a:r>
            <a:endParaRPr kumimoji="1" lang="ja-JP" altLang="en-US" dirty="0"/>
          </a:p>
        </p:txBody>
      </p:sp>
      <p:sp>
        <p:nvSpPr>
          <p:cNvPr id="17"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18</a:t>
            </a:fld>
            <a:endParaRPr kumimoji="1" lang="ja-JP" altLang="en-US" dirty="0"/>
          </a:p>
        </p:txBody>
      </p:sp>
      <p:sp>
        <p:nvSpPr>
          <p:cNvPr id="19" name="正方形/長方形 18"/>
          <p:cNvSpPr/>
          <p:nvPr/>
        </p:nvSpPr>
        <p:spPr>
          <a:xfrm>
            <a:off x="2846346" y="3342914"/>
            <a:ext cx="314958" cy="1032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sngStrike" kern="1200" cap="none" spc="0" normalizeH="0" baseline="0" noProof="0">
              <a:ln>
                <a:noFill/>
              </a:ln>
              <a:solidFill>
                <a:prstClr val="white"/>
              </a:solidFill>
              <a:effectLst/>
              <a:uLnTx/>
              <a:uFillTx/>
              <a:latin typeface="メイリオ"/>
              <a:ea typeface="メイリオ"/>
              <a:cs typeface="+mn-cs"/>
            </a:endParaRPr>
          </a:p>
        </p:txBody>
      </p:sp>
      <p:grpSp>
        <p:nvGrpSpPr>
          <p:cNvPr id="20" name="グループ化 19"/>
          <p:cNvGrpSpPr/>
          <p:nvPr/>
        </p:nvGrpSpPr>
        <p:grpSpPr>
          <a:xfrm>
            <a:off x="3508993" y="3103839"/>
            <a:ext cx="825514" cy="258435"/>
            <a:chOff x="2627783" y="1952387"/>
            <a:chExt cx="1224137" cy="284652"/>
          </a:xfrm>
        </p:grpSpPr>
        <p:sp>
          <p:nvSpPr>
            <p:cNvPr id="21" name="角丸四角形吹き出し 20"/>
            <p:cNvSpPr/>
            <p:nvPr/>
          </p:nvSpPr>
          <p:spPr>
            <a:xfrm>
              <a:off x="2627783" y="1952387"/>
              <a:ext cx="1219343" cy="284652"/>
            </a:xfrm>
            <a:prstGeom prst="wedgeRoundRectCallout">
              <a:avLst>
                <a:gd name="adj1" fmla="val -86148"/>
                <a:gd name="adj2" fmla="val 57176"/>
                <a:gd name="adj3" fmla="val 1666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sngStrike" kern="1200" cap="none" spc="0" normalizeH="0" baseline="0" noProof="0" dirty="0">
                <a:ln>
                  <a:noFill/>
                </a:ln>
                <a:solidFill>
                  <a:prstClr val="white"/>
                </a:solidFill>
                <a:effectLst/>
                <a:uLnTx/>
                <a:uFillTx/>
                <a:latin typeface="メイリオ"/>
                <a:ea typeface="メイリオ"/>
                <a:cs typeface="+mn-cs"/>
              </a:endParaRPr>
            </a:p>
          </p:txBody>
        </p:sp>
        <p:pic>
          <p:nvPicPr>
            <p:cNvPr id="22" name="図 21"/>
            <p:cNvPicPr>
              <a:picLocks noChangeAspect="1"/>
            </p:cNvPicPr>
            <p:nvPr/>
          </p:nvPicPr>
          <p:blipFill>
            <a:blip r:embed="rId3"/>
            <a:stretch>
              <a:fillRect/>
            </a:stretch>
          </p:blipFill>
          <p:spPr>
            <a:xfrm>
              <a:off x="2654710" y="1987763"/>
              <a:ext cx="1197210" cy="223947"/>
            </a:xfrm>
            <a:prstGeom prst="rect">
              <a:avLst/>
            </a:prstGeom>
          </p:spPr>
        </p:pic>
      </p:grpSp>
      <p:pic>
        <p:nvPicPr>
          <p:cNvPr id="23" name="図 22"/>
          <p:cNvPicPr>
            <a:picLocks noChangeAspect="1"/>
          </p:cNvPicPr>
          <p:nvPr/>
        </p:nvPicPr>
        <p:blipFill>
          <a:blip r:embed="rId4"/>
          <a:stretch>
            <a:fillRect/>
          </a:stretch>
        </p:blipFill>
        <p:spPr>
          <a:xfrm>
            <a:off x="2015716" y="4053068"/>
            <a:ext cx="2700300" cy="966954"/>
          </a:xfrm>
          <a:prstGeom prst="rect">
            <a:avLst/>
          </a:prstGeom>
          <a:ln>
            <a:solidFill>
              <a:schemeClr val="accent2"/>
            </a:solidFill>
          </a:ln>
        </p:spPr>
      </p:pic>
      <p:sp>
        <p:nvSpPr>
          <p:cNvPr id="24" name="正方形/長方形 23"/>
          <p:cNvSpPr/>
          <p:nvPr/>
        </p:nvSpPr>
        <p:spPr>
          <a:xfrm>
            <a:off x="4271040" y="4803998"/>
            <a:ext cx="408972" cy="17600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sngStrike" kern="1200" cap="none" spc="0" normalizeH="0" baseline="0" noProof="0">
              <a:ln>
                <a:noFill/>
              </a:ln>
              <a:solidFill>
                <a:prstClr val="white"/>
              </a:solidFill>
              <a:effectLst/>
              <a:uLnTx/>
              <a:uFillTx/>
              <a:latin typeface="メイリオ"/>
              <a:ea typeface="メイリオ"/>
              <a:cs typeface="+mn-cs"/>
            </a:endParaRPr>
          </a:p>
        </p:txBody>
      </p:sp>
      <p:sp>
        <p:nvSpPr>
          <p:cNvPr id="25" name="右矢印 24"/>
          <p:cNvSpPr/>
          <p:nvPr/>
        </p:nvSpPr>
        <p:spPr>
          <a:xfrm rot="5400000">
            <a:off x="3493340" y="3538091"/>
            <a:ext cx="434930" cy="180019"/>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sngStrike" kern="1200" cap="none" spc="0" normalizeH="0" baseline="0" noProof="0">
              <a:ln>
                <a:noFill/>
              </a:ln>
              <a:solidFill>
                <a:prstClr val="white"/>
              </a:solidFill>
              <a:effectLst/>
              <a:uLnTx/>
              <a:uFillTx/>
              <a:latin typeface="メイリオ"/>
              <a:ea typeface="メイリオ"/>
              <a:cs typeface="+mn-cs"/>
            </a:endParaRPr>
          </a:p>
        </p:txBody>
      </p:sp>
      <p:sp>
        <p:nvSpPr>
          <p:cNvPr id="27" name="角丸四角形 26"/>
          <p:cNvSpPr/>
          <p:nvPr/>
        </p:nvSpPr>
        <p:spPr>
          <a:xfrm>
            <a:off x="268588" y="2665490"/>
            <a:ext cx="1420669" cy="25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1" i="0" u="none" kern="1200" cap="none" spc="0" normalizeH="0" baseline="0" noProof="0" dirty="0">
                <a:ln>
                  <a:noFill/>
                </a:ln>
                <a:solidFill>
                  <a:prstClr val="white"/>
                </a:solidFill>
                <a:effectLst/>
                <a:uLnTx/>
                <a:uFillTx/>
                <a:latin typeface="メイリオ"/>
                <a:ea typeface="メイリオ"/>
                <a:cs typeface="+mn-cs"/>
              </a:rPr>
              <a:t>Ex.)</a:t>
            </a:r>
            <a:r>
              <a:rPr kumimoji="1" lang="zh-TW" altLang="en-US" sz="1100" b="1" i="0" u="none" kern="1200" cap="none" spc="0" normalizeH="0" baseline="0" noProof="0" dirty="0">
                <a:ln>
                  <a:noFill/>
                </a:ln>
                <a:solidFill>
                  <a:prstClr val="white"/>
                </a:solidFill>
                <a:effectLst/>
                <a:uLnTx/>
                <a:uFillTx/>
                <a:latin typeface="メイリオ"/>
                <a:ea typeface="メイリオ"/>
                <a:cs typeface="+mn-cs"/>
              </a:rPr>
              <a:t>育児休業給付金</a:t>
            </a:r>
            <a:endParaRPr kumimoji="1" lang="ja-JP" altLang="en-US" sz="1100" b="1" i="0" u="none" kern="1200" cap="none" spc="0" normalizeH="0" baseline="0" noProof="0" dirty="0">
              <a:ln>
                <a:noFill/>
              </a:ln>
              <a:solidFill>
                <a:prstClr val="white"/>
              </a:solidFill>
              <a:effectLst/>
              <a:uLnTx/>
              <a:uFillTx/>
              <a:latin typeface="メイリオ"/>
              <a:ea typeface="メイリオ"/>
              <a:cs typeface="+mn-cs"/>
            </a:endParaRPr>
          </a:p>
        </p:txBody>
      </p:sp>
      <p:sp>
        <p:nvSpPr>
          <p:cNvPr id="39" name="テキスト プレースホルダー 5"/>
          <p:cNvSpPr txBox="1">
            <a:spLocks/>
          </p:cNvSpPr>
          <p:nvPr/>
        </p:nvSpPr>
        <p:spPr>
          <a:xfrm>
            <a:off x="2115517" y="2724492"/>
            <a:ext cx="135685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申請枠一括作成</a:t>
            </a:r>
            <a:endPar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endParaRPr>
          </a:p>
        </p:txBody>
      </p:sp>
      <p:pic>
        <p:nvPicPr>
          <p:cNvPr id="8" name="図 7"/>
          <p:cNvPicPr>
            <a:picLocks noChangeAspect="1"/>
          </p:cNvPicPr>
          <p:nvPr/>
        </p:nvPicPr>
        <p:blipFill>
          <a:blip r:embed="rId5"/>
          <a:stretch>
            <a:fillRect/>
          </a:stretch>
        </p:blipFill>
        <p:spPr>
          <a:xfrm>
            <a:off x="4958849" y="2947456"/>
            <a:ext cx="2784351" cy="1255330"/>
          </a:xfrm>
          <a:prstGeom prst="rect">
            <a:avLst/>
          </a:prstGeom>
        </p:spPr>
      </p:pic>
      <p:pic>
        <p:nvPicPr>
          <p:cNvPr id="40" name="図 39"/>
          <p:cNvPicPr>
            <a:picLocks noChangeAspect="1"/>
          </p:cNvPicPr>
          <p:nvPr/>
        </p:nvPicPr>
        <p:blipFill>
          <a:blip r:embed="rId6"/>
          <a:stretch>
            <a:fillRect/>
          </a:stretch>
        </p:blipFill>
        <p:spPr>
          <a:xfrm>
            <a:off x="5436096" y="4351534"/>
            <a:ext cx="3384376" cy="380456"/>
          </a:xfrm>
          <a:prstGeom prst="rect">
            <a:avLst/>
          </a:prstGeom>
          <a:ln>
            <a:solidFill>
              <a:schemeClr val="tx2"/>
            </a:solidFill>
          </a:ln>
        </p:spPr>
      </p:pic>
      <p:sp>
        <p:nvSpPr>
          <p:cNvPr id="41" name="正方形/長方形 40"/>
          <p:cNvSpPr>
            <a:spLocks/>
          </p:cNvSpPr>
          <p:nvPr/>
        </p:nvSpPr>
        <p:spPr>
          <a:xfrm>
            <a:off x="7059098" y="4351534"/>
            <a:ext cx="288032" cy="3804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2" name="正方形/長方形 41"/>
          <p:cNvSpPr/>
          <p:nvPr/>
        </p:nvSpPr>
        <p:spPr>
          <a:xfrm>
            <a:off x="6336195" y="3984248"/>
            <a:ext cx="216025" cy="19223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3" name="曲折矢印 42"/>
          <p:cNvSpPr/>
          <p:nvPr/>
        </p:nvSpPr>
        <p:spPr>
          <a:xfrm flipV="1">
            <a:off x="6439190" y="4183436"/>
            <a:ext cx="528675" cy="412880"/>
          </a:xfrm>
          <a:prstGeom prst="bentArrow">
            <a:avLst>
              <a:gd name="adj1" fmla="val 11509"/>
              <a:gd name="adj2" fmla="val 25000"/>
              <a:gd name="adj3" fmla="val 25000"/>
              <a:gd name="adj4" fmla="val 4375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7" name="テキスト プレースホルダー 5"/>
          <p:cNvSpPr txBox="1">
            <a:spLocks/>
          </p:cNvSpPr>
          <p:nvPr/>
        </p:nvSpPr>
        <p:spPr>
          <a:xfrm>
            <a:off x="7059098" y="2724492"/>
            <a:ext cx="1005373"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個別登録</a:t>
            </a:r>
            <a:endPar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132297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a:xfrm>
            <a:off x="3167843" y="555526"/>
            <a:ext cx="5631095" cy="4284476"/>
          </a:xfrm>
        </p:spPr>
        <p:txBody>
          <a:bodyPr/>
          <a:lstStyle/>
          <a:p>
            <a:pPr>
              <a:spcBef>
                <a:spcPts val="600"/>
              </a:spcBef>
            </a:pPr>
            <a:r>
              <a:rPr lang="en-US" altLang="ja-JP" b="0" dirty="0">
                <a:solidFill>
                  <a:schemeClr val="accent1"/>
                </a:solidFill>
              </a:rPr>
              <a:t>01</a:t>
            </a:r>
          </a:p>
          <a:p>
            <a:r>
              <a:rPr lang="ja-JP" altLang="en-US" dirty="0"/>
              <a:t>システムフロー</a:t>
            </a:r>
          </a:p>
          <a:p>
            <a:pPr>
              <a:spcBef>
                <a:spcPts val="600"/>
              </a:spcBef>
            </a:pPr>
            <a:r>
              <a:rPr lang="en-US" altLang="ja-JP" b="0" dirty="0">
                <a:solidFill>
                  <a:schemeClr val="accent1"/>
                </a:solidFill>
              </a:rPr>
              <a:t>02</a:t>
            </a:r>
          </a:p>
          <a:p>
            <a:r>
              <a:rPr lang="ja-JP" altLang="en-US" dirty="0"/>
              <a:t>製品特長</a:t>
            </a:r>
          </a:p>
          <a:p>
            <a:pPr>
              <a:spcBef>
                <a:spcPts val="600"/>
              </a:spcBef>
            </a:pPr>
            <a:r>
              <a:rPr lang="en-US" altLang="ja-JP" b="0" dirty="0">
                <a:solidFill>
                  <a:schemeClr val="accent1"/>
                </a:solidFill>
              </a:rPr>
              <a:t>03</a:t>
            </a:r>
          </a:p>
          <a:p>
            <a:r>
              <a:rPr lang="en-US" altLang="ja-JP" dirty="0"/>
              <a:t>NX</a:t>
            </a:r>
            <a:r>
              <a:rPr lang="ja-JP" altLang="en-US" dirty="0"/>
              <a:t>勤怠管理との連携について</a:t>
            </a:r>
          </a:p>
          <a:p>
            <a:pPr>
              <a:spcBef>
                <a:spcPts val="600"/>
              </a:spcBef>
            </a:pPr>
            <a:r>
              <a:rPr lang="en-US" altLang="ja-JP" b="0" dirty="0">
                <a:solidFill>
                  <a:schemeClr val="accent1"/>
                </a:solidFill>
              </a:rPr>
              <a:t>04</a:t>
            </a:r>
          </a:p>
          <a:p>
            <a:r>
              <a:rPr lang="ja-JP" altLang="en-US" dirty="0"/>
              <a:t>他社勤怠システムとの連携について</a:t>
            </a:r>
          </a:p>
          <a:p>
            <a:pPr>
              <a:spcBef>
                <a:spcPts val="600"/>
              </a:spcBef>
            </a:pPr>
            <a:r>
              <a:rPr lang="en-US" altLang="ja-JP" b="0" dirty="0">
                <a:solidFill>
                  <a:schemeClr val="accent1"/>
                </a:solidFill>
              </a:rPr>
              <a:t>05</a:t>
            </a:r>
          </a:p>
          <a:p>
            <a:r>
              <a:rPr lang="ja-JP" altLang="en-US" dirty="0"/>
              <a:t>マイナンバー対応について（人事・給与共通）</a:t>
            </a:r>
          </a:p>
          <a:p>
            <a:pPr>
              <a:spcBef>
                <a:spcPts val="600"/>
              </a:spcBef>
            </a:pPr>
            <a:r>
              <a:rPr lang="en-US" altLang="ja-JP" b="0" dirty="0">
                <a:solidFill>
                  <a:schemeClr val="accent1"/>
                </a:solidFill>
              </a:rPr>
              <a:t>06</a:t>
            </a:r>
          </a:p>
          <a:p>
            <a:r>
              <a:rPr lang="ja-JP" altLang="en-US" dirty="0"/>
              <a:t>その他資料</a:t>
            </a:r>
            <a:endParaRPr lang="en-US" altLang="ja-JP" dirty="0"/>
          </a:p>
          <a:p>
            <a:r>
              <a:rPr lang="en-US" altLang="ja-JP" b="0" dirty="0">
                <a:solidFill>
                  <a:schemeClr val="accent1"/>
                </a:solidFill>
              </a:rPr>
              <a:t>07</a:t>
            </a:r>
          </a:p>
          <a:p>
            <a:r>
              <a:rPr lang="ja-JP" altLang="en-US" dirty="0"/>
              <a:t>稼働環境</a:t>
            </a:r>
          </a:p>
          <a:p>
            <a:endParaRPr kumimoji="1"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807554"/>
            <a:ext cx="2016224" cy="320157"/>
          </a:xfrm>
          <a:prstGeom prst="rect">
            <a:avLst/>
          </a:prstGeom>
        </p:spPr>
      </p:pic>
    </p:spTree>
    <p:extLst>
      <p:ext uri="{BB962C8B-B14F-4D97-AF65-F5344CB8AC3E}">
        <p14:creationId xmlns:p14="http://schemas.microsoft.com/office/powerpoint/2010/main" val="4251144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19</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タイトル 2"/>
          <p:cNvSpPr>
            <a:spLocks noGrp="1"/>
          </p:cNvSpPr>
          <p:nvPr>
            <p:ph type="title"/>
          </p:nvPr>
        </p:nvSpPr>
        <p:spPr/>
        <p:txBody>
          <a:bodyPr/>
          <a:lstStyle/>
          <a:p>
            <a:r>
              <a:rPr lang="ja-JP" altLang="en-US" dirty="0"/>
              <a:t>電子申請対応一覧 </a:t>
            </a:r>
            <a:r>
              <a:rPr lang="en-US" altLang="ja-JP" dirty="0"/>
              <a:t>1/2</a:t>
            </a:r>
            <a:endParaRPr kumimoji="1" lang="ja-JP" altLang="en-US" dirty="0"/>
          </a:p>
        </p:txBody>
      </p:sp>
      <p:sp>
        <p:nvSpPr>
          <p:cNvPr id="45" name="正方形/長方形 44"/>
          <p:cNvSpPr/>
          <p:nvPr/>
        </p:nvSpPr>
        <p:spPr>
          <a:xfrm>
            <a:off x="254133" y="1086358"/>
            <a:ext cx="8640000" cy="36364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正方形/長方形 45"/>
          <p:cNvSpPr/>
          <p:nvPr/>
        </p:nvSpPr>
        <p:spPr>
          <a:xfrm>
            <a:off x="252000" y="807553"/>
            <a:ext cx="8640000" cy="34476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600" b="1" dirty="0">
                <a:latin typeface="+mn-ea"/>
              </a:rPr>
              <a:t>社会保険</a:t>
            </a:r>
          </a:p>
        </p:txBody>
      </p:sp>
      <p:sp>
        <p:nvSpPr>
          <p:cNvPr id="49" name="Rectangle 3"/>
          <p:cNvSpPr>
            <a:spLocks noChangeArrowheads="1"/>
          </p:cNvSpPr>
          <p:nvPr/>
        </p:nvSpPr>
        <p:spPr bwMode="auto">
          <a:xfrm>
            <a:off x="503548" y="1318907"/>
            <a:ext cx="4369298" cy="1655688"/>
          </a:xfrm>
          <a:prstGeom prst="rect">
            <a:avLst/>
          </a:prstGeom>
          <a:noFill/>
          <a:ln w="9525">
            <a:noFill/>
            <a:miter lim="800000"/>
            <a:headEnd/>
            <a:tailEnd/>
          </a:ln>
          <a:effectLst/>
        </p:spPr>
        <p:txBody>
          <a:bodyPr wrap="none">
            <a:noAutofit/>
          </a:bodyPr>
          <a:lstStyle/>
          <a:p>
            <a:pPr fontAlgn="ctr">
              <a:lnSpc>
                <a:spcPct val="150000"/>
              </a:lnSpc>
            </a:pPr>
            <a:r>
              <a:rPr lang="ja-JP" altLang="ja-JP" sz="1400" dirty="0">
                <a:solidFill>
                  <a:srgbClr val="000000"/>
                </a:solidFill>
                <a:latin typeface="メイリオ" panose="020B0604030504040204" pitchFamily="50" charset="-128"/>
                <a:ea typeface="メイリオ" panose="020B0604030504040204" pitchFamily="50" charset="-128"/>
              </a:rPr>
              <a:t>被保険者報酬月額算定基礎届</a:t>
            </a:r>
            <a:r>
              <a:rPr lang="en-US" altLang="ja-JP" sz="1400" dirty="0">
                <a:solidFill>
                  <a:srgbClr val="000000"/>
                </a:solidFill>
                <a:latin typeface="メイリオ" panose="020B0604030504040204" pitchFamily="50" charset="-128"/>
                <a:ea typeface="メイリオ" panose="020B0604030504040204" pitchFamily="50" charset="-128"/>
              </a:rPr>
              <a:t>/70</a:t>
            </a:r>
            <a:r>
              <a:rPr lang="ja-JP" altLang="ja-JP" sz="1400" dirty="0">
                <a:solidFill>
                  <a:srgbClr val="000000"/>
                </a:solidFill>
                <a:latin typeface="メイリオ" panose="020B0604030504040204" pitchFamily="50" charset="-128"/>
                <a:ea typeface="メイリオ" panose="020B0604030504040204" pitchFamily="50" charset="-128"/>
              </a:rPr>
              <a:t>歳以上被用者算定基礎届</a:t>
            </a:r>
            <a:endParaRPr lang="ja-JP" altLang="ja-JP" sz="1400" dirty="0">
              <a:latin typeface="Arial" panose="020B0604020202020204" pitchFamily="34" charset="0"/>
            </a:endParaRPr>
          </a:p>
          <a:p>
            <a:pPr fontAlgn="ctr">
              <a:lnSpc>
                <a:spcPct val="150000"/>
              </a:lnSpc>
            </a:pPr>
            <a:r>
              <a:rPr lang="ja-JP" altLang="ja-JP" sz="1400" dirty="0">
                <a:solidFill>
                  <a:srgbClr val="000000"/>
                </a:solidFill>
                <a:latin typeface="メイリオ" panose="020B0604030504040204" pitchFamily="50" charset="-128"/>
                <a:ea typeface="メイリオ" panose="020B0604030504040204" pitchFamily="50" charset="-128"/>
              </a:rPr>
              <a:t>被保険者報酬月額変更届</a:t>
            </a:r>
            <a:r>
              <a:rPr lang="en-US" altLang="ja-JP" sz="1400" dirty="0">
                <a:solidFill>
                  <a:srgbClr val="000000"/>
                </a:solidFill>
                <a:latin typeface="メイリオ" panose="020B0604030504040204" pitchFamily="50" charset="-128"/>
                <a:ea typeface="メイリオ" panose="020B0604030504040204" pitchFamily="50" charset="-128"/>
              </a:rPr>
              <a:t>/70</a:t>
            </a:r>
            <a:r>
              <a:rPr lang="ja-JP" altLang="ja-JP" sz="1400" dirty="0">
                <a:solidFill>
                  <a:srgbClr val="000000"/>
                </a:solidFill>
                <a:latin typeface="メイリオ" panose="020B0604030504040204" pitchFamily="50" charset="-128"/>
                <a:ea typeface="メイリオ" panose="020B0604030504040204" pitchFamily="50" charset="-128"/>
              </a:rPr>
              <a:t>歳以上被用者月額変更届</a:t>
            </a:r>
            <a:endParaRPr lang="ja-JP" altLang="ja-JP" sz="1400" dirty="0">
              <a:latin typeface="Arial" panose="020B0604020202020204" pitchFamily="34" charset="0"/>
            </a:endParaRPr>
          </a:p>
          <a:p>
            <a:pPr fontAlgn="ctr">
              <a:lnSpc>
                <a:spcPct val="150000"/>
              </a:lnSpc>
            </a:pPr>
            <a:r>
              <a:rPr lang="ja-JP" altLang="ja-JP" sz="1400" dirty="0">
                <a:solidFill>
                  <a:srgbClr val="000000"/>
                </a:solidFill>
                <a:latin typeface="メイリオ" panose="020B0604030504040204" pitchFamily="50" charset="-128"/>
                <a:ea typeface="メイリオ" panose="020B0604030504040204" pitchFamily="50" charset="-128"/>
              </a:rPr>
              <a:t>被保険者賞与支払届</a:t>
            </a:r>
            <a:r>
              <a:rPr lang="en-US" altLang="ja-JP" sz="1400" dirty="0">
                <a:solidFill>
                  <a:srgbClr val="000000"/>
                </a:solidFill>
                <a:latin typeface="メイリオ" panose="020B0604030504040204" pitchFamily="50" charset="-128"/>
                <a:ea typeface="メイリオ" panose="020B0604030504040204" pitchFamily="50" charset="-128"/>
              </a:rPr>
              <a:t>/70</a:t>
            </a:r>
            <a:r>
              <a:rPr lang="ja-JP" altLang="ja-JP" sz="1400" dirty="0">
                <a:solidFill>
                  <a:srgbClr val="000000"/>
                </a:solidFill>
                <a:latin typeface="メイリオ" panose="020B0604030504040204" pitchFamily="50" charset="-128"/>
                <a:ea typeface="メイリオ" panose="020B0604030504040204" pitchFamily="50" charset="-128"/>
              </a:rPr>
              <a:t>歳以上被用者賞与支払届</a:t>
            </a:r>
            <a:endParaRPr lang="ja-JP" altLang="ja-JP" sz="1400" dirty="0">
              <a:latin typeface="Arial" panose="020B0604020202020204" pitchFamily="34" charset="0"/>
            </a:endParaRPr>
          </a:p>
          <a:p>
            <a:pPr fontAlgn="ctr">
              <a:lnSpc>
                <a:spcPct val="150000"/>
              </a:lnSpc>
            </a:pPr>
            <a:r>
              <a:rPr lang="ja-JP" altLang="ja-JP" sz="1400" dirty="0">
                <a:solidFill>
                  <a:srgbClr val="000000"/>
                </a:solidFill>
                <a:latin typeface="メイリオ" panose="020B0604030504040204" pitchFamily="50" charset="-128"/>
                <a:ea typeface="メイリオ" panose="020B0604030504040204" pitchFamily="50" charset="-128"/>
              </a:rPr>
              <a:t>被保険者資格取得届</a:t>
            </a:r>
            <a:r>
              <a:rPr lang="en-US" altLang="ja-JP" sz="1400" dirty="0">
                <a:solidFill>
                  <a:srgbClr val="000000"/>
                </a:solidFill>
                <a:latin typeface="メイリオ" panose="020B0604030504040204" pitchFamily="50" charset="-128"/>
                <a:ea typeface="メイリオ" panose="020B0604030504040204" pitchFamily="50" charset="-128"/>
              </a:rPr>
              <a:t>/70</a:t>
            </a:r>
            <a:r>
              <a:rPr lang="ja-JP" altLang="ja-JP" sz="1400" dirty="0">
                <a:solidFill>
                  <a:srgbClr val="000000"/>
                </a:solidFill>
                <a:latin typeface="メイリオ" panose="020B0604030504040204" pitchFamily="50" charset="-128"/>
                <a:ea typeface="メイリオ" panose="020B0604030504040204" pitchFamily="50" charset="-128"/>
              </a:rPr>
              <a:t>歳以上被用者該当届</a:t>
            </a:r>
            <a:endParaRPr lang="ja-JP" altLang="ja-JP" sz="1400" dirty="0">
              <a:latin typeface="Arial" panose="020B0604020202020204" pitchFamily="34" charset="0"/>
            </a:endParaRPr>
          </a:p>
          <a:p>
            <a:pPr fontAlgn="ctr">
              <a:lnSpc>
                <a:spcPct val="150000"/>
              </a:lnSpc>
            </a:pPr>
            <a:r>
              <a:rPr lang="ja-JP" altLang="ja-JP" sz="1400" dirty="0">
                <a:solidFill>
                  <a:srgbClr val="000000"/>
                </a:solidFill>
                <a:latin typeface="メイリオ" panose="020B0604030504040204" pitchFamily="50" charset="-128"/>
                <a:ea typeface="メイリオ" panose="020B0604030504040204" pitchFamily="50" charset="-128"/>
              </a:rPr>
              <a:t>被保険者資格喪失届</a:t>
            </a:r>
            <a:r>
              <a:rPr lang="en-US" altLang="ja-JP" sz="1400" dirty="0">
                <a:solidFill>
                  <a:srgbClr val="000000"/>
                </a:solidFill>
                <a:latin typeface="メイリオ" panose="020B0604030504040204" pitchFamily="50" charset="-128"/>
                <a:ea typeface="メイリオ" panose="020B0604030504040204" pitchFamily="50" charset="-128"/>
              </a:rPr>
              <a:t>/70</a:t>
            </a:r>
            <a:r>
              <a:rPr lang="ja-JP" altLang="ja-JP" sz="1400" dirty="0">
                <a:solidFill>
                  <a:srgbClr val="000000"/>
                </a:solidFill>
                <a:latin typeface="メイリオ" panose="020B0604030504040204" pitchFamily="50" charset="-128"/>
                <a:ea typeface="メイリオ" panose="020B0604030504040204" pitchFamily="50" charset="-128"/>
              </a:rPr>
              <a:t>歳以上被用者不該当届</a:t>
            </a:r>
            <a:endParaRPr lang="en-US" altLang="ja-JP" sz="1400" dirty="0">
              <a:solidFill>
                <a:srgbClr val="000000"/>
              </a:solidFill>
              <a:latin typeface="メイリオ" panose="020B0604030504040204" pitchFamily="50" charset="-128"/>
              <a:ea typeface="メイリオ" panose="020B0604030504040204" pitchFamily="50" charset="-128"/>
            </a:endParaRPr>
          </a:p>
          <a:p>
            <a:pPr fontAlgn="ctr">
              <a:lnSpc>
                <a:spcPct val="150000"/>
              </a:lnSpc>
            </a:pPr>
            <a:r>
              <a:rPr lang="ja-JP" altLang="en-US" sz="1400" u="sng" dirty="0">
                <a:latin typeface="+mj-lt"/>
              </a:rPr>
              <a:t>健康保険厚生年金保険育児休業等終了時報酬月額変更・</a:t>
            </a:r>
            <a:endParaRPr lang="en-US" altLang="ja-JP" sz="1400" u="sng" dirty="0">
              <a:latin typeface="+mj-lt"/>
            </a:endParaRPr>
          </a:p>
          <a:p>
            <a:pPr fontAlgn="ctr">
              <a:lnSpc>
                <a:spcPct val="150000"/>
              </a:lnSpc>
            </a:pPr>
            <a:r>
              <a:rPr lang="ja-JP" altLang="en-US" sz="1400" u="sng" dirty="0">
                <a:latin typeface="+mj-lt"/>
              </a:rPr>
              <a:t>厚生年金保険７０歳以上被用者育児休業等終了時報酬月額相当額変更届の申請</a:t>
            </a:r>
            <a:endParaRPr lang="en-US" altLang="ja-JP" sz="1400" u="sng" dirty="0">
              <a:latin typeface="+mj-lt"/>
            </a:endParaRPr>
          </a:p>
          <a:p>
            <a:pPr fontAlgn="ctr">
              <a:lnSpc>
                <a:spcPct val="150000"/>
              </a:lnSpc>
            </a:pPr>
            <a:r>
              <a:rPr lang="ja-JP" altLang="en-US" sz="1400" u="sng" dirty="0">
                <a:latin typeface="+mj-lt"/>
              </a:rPr>
              <a:t>厚生年金保険養育期間標準報酬月額特例申出書の申請</a:t>
            </a:r>
            <a:endParaRPr lang="en-US" altLang="ja-JP" sz="1400" u="sng" dirty="0">
              <a:latin typeface="+mj-lt"/>
            </a:endParaRPr>
          </a:p>
          <a:p>
            <a:pPr fontAlgn="ctr">
              <a:lnSpc>
                <a:spcPct val="150000"/>
              </a:lnSpc>
            </a:pPr>
            <a:r>
              <a:rPr lang="ja-JP" altLang="en-US" sz="1400" u="sng" dirty="0">
                <a:latin typeface="+mj-lt"/>
              </a:rPr>
              <a:t>厚生年金保険養育期間標準報酬月額特例終了届の申請</a:t>
            </a:r>
            <a:endParaRPr lang="ja-JP" altLang="ja-JP" sz="1400" u="sng" dirty="0">
              <a:latin typeface="+mj-lt"/>
            </a:endParaRPr>
          </a:p>
        </p:txBody>
      </p:sp>
      <p:sp>
        <p:nvSpPr>
          <p:cNvPr id="27" name="テキスト ボックス 26"/>
          <p:cNvSpPr txBox="1"/>
          <p:nvPr/>
        </p:nvSpPr>
        <p:spPr>
          <a:xfrm>
            <a:off x="6624228" y="4756622"/>
            <a:ext cx="2147914" cy="215444"/>
          </a:xfrm>
          <a:prstGeom prst="rect">
            <a:avLst/>
          </a:prstGeom>
          <a:noFill/>
        </p:spPr>
        <p:txBody>
          <a:bodyPr wrap="square" rtlCol="0" anchor="ctr" anchorCtr="0">
            <a:spAutoFit/>
          </a:bodyPr>
          <a:lstStyle/>
          <a:p>
            <a:pPr algn="r"/>
            <a:r>
              <a:rPr lang="en-US" altLang="ja-JP" sz="800" dirty="0">
                <a:solidFill>
                  <a:srgbClr val="404040"/>
                </a:solidFill>
                <a:latin typeface="+mn-ea"/>
              </a:rPr>
              <a:t>※</a:t>
            </a:r>
            <a:r>
              <a:rPr lang="ja-JP" altLang="en-US" sz="800" dirty="0">
                <a:solidFill>
                  <a:srgbClr val="404040"/>
                </a:solidFill>
                <a:latin typeface="+mn-ea"/>
              </a:rPr>
              <a:t>電子申請については随時更新予定です</a:t>
            </a:r>
          </a:p>
        </p:txBody>
      </p:sp>
      <p:grpSp>
        <p:nvGrpSpPr>
          <p:cNvPr id="16" name="グループ化 15">
            <a:extLst>
              <a:ext uri="{FF2B5EF4-FFF2-40B4-BE49-F238E27FC236}">
                <a16:creationId xmlns:a16="http://schemas.microsoft.com/office/drawing/2014/main" id="{E1C046B1-2A0A-92BA-0139-A475212D7E92}"/>
              </a:ext>
            </a:extLst>
          </p:cNvPr>
          <p:cNvGrpSpPr/>
          <p:nvPr/>
        </p:nvGrpSpPr>
        <p:grpSpPr>
          <a:xfrm>
            <a:off x="6994558" y="3037751"/>
            <a:ext cx="1910840" cy="1889749"/>
            <a:chOff x="7128284" y="3264702"/>
            <a:chExt cx="1586804" cy="1599642"/>
          </a:xfrm>
        </p:grpSpPr>
        <p:grpSp>
          <p:nvGrpSpPr>
            <p:cNvPr id="14" name="グループ化 13">
              <a:extLst>
                <a:ext uri="{FF2B5EF4-FFF2-40B4-BE49-F238E27FC236}">
                  <a16:creationId xmlns:a16="http://schemas.microsoft.com/office/drawing/2014/main" id="{E5F9F8DD-356D-61C5-A215-59D874AC1D1F}"/>
                </a:ext>
              </a:extLst>
            </p:cNvPr>
            <p:cNvGrpSpPr/>
            <p:nvPr/>
          </p:nvGrpSpPr>
          <p:grpSpPr>
            <a:xfrm>
              <a:off x="7128284" y="3264702"/>
              <a:ext cx="1586804" cy="1599642"/>
              <a:chOff x="7128284" y="3264702"/>
              <a:chExt cx="1586804" cy="1599642"/>
            </a:xfrm>
          </p:grpSpPr>
          <p:pic>
            <p:nvPicPr>
              <p:cNvPr id="11" name="図 10">
                <a:extLst>
                  <a:ext uri="{FF2B5EF4-FFF2-40B4-BE49-F238E27FC236}">
                    <a16:creationId xmlns:a16="http://schemas.microsoft.com/office/drawing/2014/main" id="{14D00A82-1EB7-C2CD-4DB9-8C4E60D5D74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87379" y1="77849" x2="87379" y2="77849"/>
                            <a14:foregroundMark x1="82686" y1="79133" x2="87864" y2="80096"/>
                            <a14:foregroundMark x1="87864" y1="73676" x2="87864" y2="78331"/>
                          </a14:backgroundRemoval>
                        </a14:imgEffect>
                      </a14:imgLayer>
                    </a14:imgProps>
                  </a:ext>
                </a:extLst>
              </a:blip>
              <a:stretch>
                <a:fillRect/>
              </a:stretch>
            </p:blipFill>
            <p:spPr>
              <a:xfrm>
                <a:off x="7128284" y="3264702"/>
                <a:ext cx="1586804" cy="1599642"/>
              </a:xfrm>
              <a:prstGeom prst="rect">
                <a:avLst/>
              </a:prstGeom>
            </p:spPr>
          </p:pic>
          <p:sp>
            <p:nvSpPr>
              <p:cNvPr id="12" name="四角形: 角を丸くする 11">
                <a:extLst>
                  <a:ext uri="{FF2B5EF4-FFF2-40B4-BE49-F238E27FC236}">
                    <a16:creationId xmlns:a16="http://schemas.microsoft.com/office/drawing/2014/main" id="{5C67A73D-483C-986A-F3CD-43405B2CDDB4}"/>
                  </a:ext>
                </a:extLst>
              </p:cNvPr>
              <p:cNvSpPr/>
              <p:nvPr/>
            </p:nvSpPr>
            <p:spPr>
              <a:xfrm>
                <a:off x="7740352" y="3579862"/>
                <a:ext cx="540060" cy="7200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36D0CC1-245E-71D3-214E-F8BD4E83762C}"/>
                  </a:ext>
                </a:extLst>
              </p:cNvPr>
              <p:cNvSpPr/>
              <p:nvPr/>
            </p:nvSpPr>
            <p:spPr>
              <a:xfrm>
                <a:off x="7740352" y="3566908"/>
                <a:ext cx="540060" cy="7200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a:extLst>
                <a:ext uri="{FF2B5EF4-FFF2-40B4-BE49-F238E27FC236}">
                  <a16:creationId xmlns:a16="http://schemas.microsoft.com/office/drawing/2014/main" id="{7D4FD3FD-607E-846A-2C83-CC534AE4A380}"/>
                </a:ext>
              </a:extLst>
            </p:cNvPr>
            <p:cNvSpPr txBox="1"/>
            <p:nvPr/>
          </p:nvSpPr>
          <p:spPr>
            <a:xfrm>
              <a:off x="7665262" y="3518239"/>
              <a:ext cx="690239" cy="169343"/>
            </a:xfrm>
            <a:prstGeom prst="rect">
              <a:avLst/>
            </a:prstGeom>
            <a:noFill/>
          </p:spPr>
          <p:txBody>
            <a:bodyPr wrap="square" rtlCol="0">
              <a:spAutoFit/>
            </a:bodyPr>
            <a:lstStyle/>
            <a:p>
              <a:r>
                <a:rPr lang="en-US" altLang="ja-JP" sz="700" b="1" dirty="0">
                  <a:solidFill>
                    <a:srgbClr val="0C5D76"/>
                  </a:solidFill>
                  <a:latin typeface="HGP創英角ﾎﾟｯﾌﾟ体" panose="040B0A00000000000000" pitchFamily="50" charset="-128"/>
                  <a:ea typeface="HGP創英角ﾎﾟｯﾌﾟ体" panose="040B0A00000000000000" pitchFamily="50" charset="-128"/>
                </a:rPr>
                <a:t>e-GOV</a:t>
              </a:r>
              <a:r>
                <a:rPr lang="ja-JP" altLang="en-US" sz="700" b="1" dirty="0">
                  <a:solidFill>
                    <a:srgbClr val="0C5D76"/>
                  </a:solidFill>
                  <a:latin typeface="HGP創英角ﾎﾟｯﾌﾟ体" panose="040B0A00000000000000" pitchFamily="50" charset="-128"/>
                  <a:ea typeface="HGP創英角ﾎﾟｯﾌﾟ体" panose="040B0A00000000000000" pitchFamily="50" charset="-128"/>
                </a:rPr>
                <a:t>　マイナ</a:t>
              </a:r>
              <a:endParaRPr kumimoji="1" lang="ja-JP" altLang="en-US" sz="700" b="1" dirty="0">
                <a:solidFill>
                  <a:srgbClr val="0C5D76"/>
                </a:solidFill>
                <a:latin typeface="HGP創英角ﾎﾟｯﾌﾟ体" panose="040B0A00000000000000" pitchFamily="50" charset="-128"/>
                <a:ea typeface="HGP創英角ﾎﾟｯﾌﾟ体" panose="040B0A00000000000000" pitchFamily="50" charset="-128"/>
              </a:endParaRPr>
            </a:p>
          </p:txBody>
        </p:sp>
      </p:grpSp>
    </p:spTree>
    <p:extLst>
      <p:ext uri="{BB962C8B-B14F-4D97-AF65-F5344CB8AC3E}">
        <p14:creationId xmlns:p14="http://schemas.microsoft.com/office/powerpoint/2010/main" val="2350164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タイトル 2"/>
          <p:cNvSpPr>
            <a:spLocks noGrp="1"/>
          </p:cNvSpPr>
          <p:nvPr>
            <p:ph type="title"/>
          </p:nvPr>
        </p:nvSpPr>
        <p:spPr/>
        <p:txBody>
          <a:bodyPr/>
          <a:lstStyle/>
          <a:p>
            <a:r>
              <a:rPr lang="ja-JP" altLang="en-US" dirty="0"/>
              <a:t>電子申請対応一覧 </a:t>
            </a:r>
            <a:r>
              <a:rPr lang="en-US" altLang="ja-JP"/>
              <a:t>2/2</a:t>
            </a:r>
            <a:endParaRPr kumimoji="1" lang="ja-JP" altLang="en-US" dirty="0"/>
          </a:p>
        </p:txBody>
      </p:sp>
      <p:sp>
        <p:nvSpPr>
          <p:cNvPr id="25" name="正方形/長方形 24"/>
          <p:cNvSpPr/>
          <p:nvPr/>
        </p:nvSpPr>
        <p:spPr>
          <a:xfrm>
            <a:off x="232046" y="928189"/>
            <a:ext cx="8640480" cy="399931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正方形/長方形 25"/>
          <p:cNvSpPr/>
          <p:nvPr/>
        </p:nvSpPr>
        <p:spPr>
          <a:xfrm>
            <a:off x="252000" y="699542"/>
            <a:ext cx="864048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n-ea"/>
              </a:rPr>
              <a:t>雇用保険</a:t>
            </a:r>
          </a:p>
        </p:txBody>
      </p:sp>
      <p:sp>
        <p:nvSpPr>
          <p:cNvPr id="27" name="テキスト ボックス 26"/>
          <p:cNvSpPr txBox="1"/>
          <p:nvPr/>
        </p:nvSpPr>
        <p:spPr>
          <a:xfrm>
            <a:off x="6564086" y="4927500"/>
            <a:ext cx="2147914" cy="215444"/>
          </a:xfrm>
          <a:prstGeom prst="rect">
            <a:avLst/>
          </a:prstGeom>
          <a:noFill/>
        </p:spPr>
        <p:txBody>
          <a:bodyPr wrap="square" rtlCol="0" anchor="ctr" anchorCtr="0">
            <a:spAutoFit/>
          </a:bodyPr>
          <a:lstStyle/>
          <a:p>
            <a:pPr algn="r"/>
            <a:r>
              <a:rPr lang="en-US" altLang="ja-JP" sz="800" dirty="0">
                <a:solidFill>
                  <a:srgbClr val="404040"/>
                </a:solidFill>
                <a:latin typeface="+mn-ea"/>
              </a:rPr>
              <a:t>※</a:t>
            </a:r>
            <a:r>
              <a:rPr lang="ja-JP" altLang="en-US" sz="800" dirty="0">
                <a:solidFill>
                  <a:srgbClr val="404040"/>
                </a:solidFill>
                <a:latin typeface="+mn-ea"/>
              </a:rPr>
              <a:t>電子申請については随時更新予定です</a:t>
            </a:r>
          </a:p>
        </p:txBody>
      </p:sp>
      <p:sp>
        <p:nvSpPr>
          <p:cNvPr id="29" name="Rectangle 3"/>
          <p:cNvSpPr>
            <a:spLocks noChangeArrowheads="1"/>
          </p:cNvSpPr>
          <p:nvPr/>
        </p:nvSpPr>
        <p:spPr bwMode="auto">
          <a:xfrm>
            <a:off x="4608004" y="1316257"/>
            <a:ext cx="4248472" cy="3979844"/>
          </a:xfrm>
          <a:prstGeom prst="rect">
            <a:avLst/>
          </a:prstGeom>
          <a:noFill/>
          <a:ln w="9525">
            <a:noFill/>
            <a:miter lim="800000"/>
            <a:headEnd/>
            <a:tailEnd/>
          </a:ln>
          <a:effectLst/>
        </p:spPr>
        <p:txBody>
          <a:bodyPr wrap="none">
            <a:noAutofit/>
          </a:bodyPr>
          <a:lstStyle/>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雇用保険被保険者六十歳到達時等賃金証明書の提出及び高年齢雇用</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継続給付受給資格確認・高年齢雇用継続給付（高年齢雇用継続基本</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給付金・高年齢再就職給付金）の申請（初回申請）の申請</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・高年齢雇用継続給付受給資格確認票・（初回）高年齢雇用継続給付</a:t>
            </a: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支給申請書及び雇用保険被保険者六十歳到達時等賃金証明書</a:t>
            </a:r>
          </a:p>
          <a:p>
            <a:pPr fontAlgn="t">
              <a:lnSpc>
                <a:spcPts val="1600"/>
              </a:lnSpc>
            </a:pP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給付金の種類が基本給付金の場合</a:t>
            </a: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・雇用保険被保険者六十歳到達時等賃金証明書</a:t>
            </a: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雇用保険高年齢雇用継続給付（高年齢雇用継続基本給付金）の申請</a:t>
            </a: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・高年齢雇用継続給付支給申請書</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雇用保険高年齢雇用継続給付（高年齢再就職給付金）の申請</a:t>
            </a: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・高年齢雇用継続給付支給申請書 </a:t>
            </a:r>
            <a:endParaRPr lang="en-US" altLang="ja-JP" sz="1000" dirty="0">
              <a:solidFill>
                <a:srgbClr val="000000"/>
              </a:solidFill>
              <a:latin typeface="メイリオ" panose="020B0604030504040204" pitchFamily="50" charset="-128"/>
              <a:ea typeface="メイリオ" panose="020B0604030504040204" pitchFamily="50" charset="-128"/>
            </a:endParaRPr>
          </a:p>
        </p:txBody>
      </p:sp>
      <p:sp>
        <p:nvSpPr>
          <p:cNvPr id="17" name="Rectangle 3"/>
          <p:cNvSpPr>
            <a:spLocks noChangeArrowheads="1"/>
          </p:cNvSpPr>
          <p:nvPr/>
        </p:nvSpPr>
        <p:spPr bwMode="auto">
          <a:xfrm>
            <a:off x="302795" y="1316257"/>
            <a:ext cx="3996722" cy="3255449"/>
          </a:xfrm>
          <a:prstGeom prst="rect">
            <a:avLst/>
          </a:prstGeom>
          <a:noFill/>
          <a:ln w="9525">
            <a:noFill/>
            <a:miter lim="800000"/>
            <a:headEnd/>
            <a:tailEnd/>
          </a:ln>
          <a:effectLst/>
        </p:spPr>
        <p:txBody>
          <a:bodyPr wrap="none">
            <a:noAutofit/>
          </a:bodyPr>
          <a:lstStyle/>
          <a:p>
            <a:pPr fontAlgn="t">
              <a:lnSpc>
                <a:spcPts val="1600"/>
              </a:lnSpc>
            </a:pPr>
            <a:r>
              <a:rPr lang="ja-JP" altLang="ja-JP" sz="1000" dirty="0">
                <a:solidFill>
                  <a:srgbClr val="000000"/>
                </a:solidFill>
                <a:latin typeface="メイリオ" panose="020B0604030504040204" pitchFamily="50" charset="-128"/>
                <a:ea typeface="メイリオ" panose="020B0604030504040204" pitchFamily="50" charset="-128"/>
              </a:rPr>
              <a:t>雇用保険被保険者資格取得届</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連記式</a:t>
            </a:r>
            <a:r>
              <a:rPr lang="en-US" altLang="ja-JP" sz="1000" dirty="0">
                <a:solidFill>
                  <a:srgbClr val="000000"/>
                </a:solidFill>
                <a:latin typeface="メイリオ" panose="020B0604030504040204" pitchFamily="50" charset="-128"/>
                <a:ea typeface="メイリオ" panose="020B0604030504040204" pitchFamily="50" charset="-128"/>
              </a:rPr>
              <a:t>)</a:t>
            </a:r>
            <a:endParaRPr lang="ja-JP" altLang="ja-JP" sz="1000" dirty="0">
              <a:latin typeface="Arial" panose="020B0604020202020204" pitchFamily="34" charset="0"/>
            </a:endParaRPr>
          </a:p>
          <a:p>
            <a:pPr fontAlgn="t">
              <a:lnSpc>
                <a:spcPts val="1600"/>
              </a:lnSpc>
            </a:pPr>
            <a:r>
              <a:rPr lang="ja-JP" altLang="ja-JP" sz="1000" dirty="0">
                <a:solidFill>
                  <a:srgbClr val="000000"/>
                </a:solidFill>
                <a:latin typeface="メイリオ" panose="020B0604030504040204" pitchFamily="50" charset="-128"/>
                <a:ea typeface="メイリオ" panose="020B0604030504040204" pitchFamily="50" charset="-128"/>
              </a:rPr>
              <a:t>雇用保険被保険者資格喪失届</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連記式</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離職票交付無し</a:t>
            </a:r>
            <a:r>
              <a:rPr lang="en-US" altLang="ja-JP" sz="1000" dirty="0">
                <a:solidFill>
                  <a:srgbClr val="000000"/>
                </a:solidFill>
                <a:latin typeface="メイリオ" panose="020B0604030504040204" pitchFamily="50" charset="-128"/>
                <a:ea typeface="メイリオ" panose="020B0604030504040204" pitchFamily="50" charset="-128"/>
              </a:rPr>
              <a:t>)</a:t>
            </a:r>
            <a:endParaRPr lang="ja-JP" altLang="ja-JP" sz="1000" dirty="0">
              <a:latin typeface="Arial" panose="020B0604020202020204" pitchFamily="34" charset="0"/>
            </a:endParaRPr>
          </a:p>
          <a:p>
            <a:pPr fontAlgn="t">
              <a:lnSpc>
                <a:spcPts val="1600"/>
              </a:lnSpc>
            </a:pPr>
            <a:r>
              <a:rPr lang="ja-JP" altLang="ja-JP" sz="1000" dirty="0">
                <a:solidFill>
                  <a:srgbClr val="000000"/>
                </a:solidFill>
                <a:latin typeface="メイリオ" panose="020B0604030504040204" pitchFamily="50" charset="-128"/>
                <a:ea typeface="メイリオ" panose="020B0604030504040204" pitchFamily="50" charset="-128"/>
              </a:rPr>
              <a:t>雇用保険被保険者資格喪失届</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連記式</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離職票交付あり</a:t>
            </a:r>
            <a:r>
              <a:rPr lang="en-US" altLang="ja-JP" sz="1000" dirty="0">
                <a:solidFill>
                  <a:srgbClr val="000000"/>
                </a:solidFill>
                <a:latin typeface="メイリオ" panose="020B0604030504040204" pitchFamily="50" charset="-128"/>
                <a:ea typeface="メイリオ" panose="020B0604030504040204" pitchFamily="50" charset="-128"/>
              </a:rPr>
              <a:t>)</a:t>
            </a:r>
            <a:endParaRPr lang="ja-JP" altLang="ja-JP" sz="1000" dirty="0">
              <a:latin typeface="Arial" panose="020B0604020202020204" pitchFamily="34" charset="0"/>
            </a:endParaRPr>
          </a:p>
          <a:p>
            <a:pPr fontAlgn="t">
              <a:lnSpc>
                <a:spcPts val="1600"/>
              </a:lnSpc>
            </a:pPr>
            <a:r>
              <a:rPr lang="ja-JP" altLang="ja-JP" sz="1000" dirty="0">
                <a:solidFill>
                  <a:srgbClr val="000000"/>
                </a:solidFill>
                <a:latin typeface="メイリオ" panose="020B0604030504040204" pitchFamily="50" charset="-128"/>
                <a:ea typeface="メイリオ" panose="020B0604030504040204" pitchFamily="50" charset="-128"/>
              </a:rPr>
              <a:t>雇用保険個人番号登録届</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連記式</a:t>
            </a:r>
            <a:r>
              <a:rPr lang="en-US" altLang="ja-JP" sz="1000" dirty="0">
                <a:solidFill>
                  <a:srgbClr val="000000"/>
                </a:solidFill>
                <a:latin typeface="メイリオ" panose="020B0604030504040204" pitchFamily="50" charset="-128"/>
                <a:ea typeface="メイリオ" panose="020B0604030504040204" pitchFamily="50" charset="-128"/>
              </a:rPr>
              <a:t>)</a:t>
            </a:r>
            <a:endParaRPr lang="ja-JP" altLang="ja-JP" sz="1000" dirty="0">
              <a:latin typeface="Arial" panose="020B0604020202020204" pitchFamily="34" charset="0"/>
            </a:endParaRPr>
          </a:p>
          <a:p>
            <a:pPr fontAlgn="t">
              <a:lnSpc>
                <a:spcPts val="1600"/>
              </a:lnSpc>
            </a:pPr>
            <a:r>
              <a:rPr lang="ja-JP" altLang="ja-JP" sz="1000" dirty="0">
                <a:solidFill>
                  <a:srgbClr val="000000"/>
                </a:solidFill>
                <a:latin typeface="メイリオ" panose="020B0604030504040204" pitchFamily="50" charset="-128"/>
                <a:ea typeface="メイリオ" panose="020B0604030504040204" pitchFamily="50" charset="-128"/>
              </a:rPr>
              <a:t>雇用保険被保険者転勤届</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連記式</a:t>
            </a:r>
            <a:r>
              <a:rPr lang="en-US" altLang="ja-JP" sz="1000" dirty="0">
                <a:solidFill>
                  <a:srgbClr val="000000"/>
                </a:solidFill>
                <a:latin typeface="メイリオ" panose="020B0604030504040204" pitchFamily="50" charset="-128"/>
                <a:ea typeface="メイリオ" panose="020B0604030504040204" pitchFamily="50" charset="-128"/>
              </a:rPr>
              <a:t>)</a:t>
            </a:r>
          </a:p>
          <a:p>
            <a:pPr fontAlgn="t">
              <a:lnSpc>
                <a:spcPts val="1400"/>
              </a:lnSpc>
            </a:pPr>
            <a:r>
              <a:rPr lang="ja-JP" altLang="ja-JP" sz="1000" u="sng" dirty="0">
                <a:solidFill>
                  <a:srgbClr val="000000"/>
                </a:solidFill>
                <a:latin typeface="メイリオ" panose="020B0604030504040204" pitchFamily="50" charset="-128"/>
                <a:ea typeface="メイリオ" panose="020B0604030504040204" pitchFamily="50" charset="-128"/>
              </a:rPr>
              <a:t>雇用保険育児休業給付</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ja-JP" sz="1000" u="sng" dirty="0">
                <a:solidFill>
                  <a:srgbClr val="000000"/>
                </a:solidFill>
                <a:latin typeface="メイリオ" panose="020B0604030504040204" pitchFamily="50" charset="-128"/>
                <a:ea typeface="メイリオ" panose="020B0604030504040204" pitchFamily="50" charset="-128"/>
              </a:rPr>
              <a:t>育児休業給付金</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ja-JP" sz="1000" u="sng" dirty="0">
                <a:solidFill>
                  <a:srgbClr val="000000"/>
                </a:solidFill>
                <a:latin typeface="メイリオ" panose="020B0604030504040204" pitchFamily="50" charset="-128"/>
                <a:ea typeface="メイリオ" panose="020B0604030504040204" pitchFamily="50" charset="-128"/>
              </a:rPr>
              <a:t>の申請</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ja-JP" sz="1000" u="sng" dirty="0">
                <a:solidFill>
                  <a:srgbClr val="000000"/>
                </a:solidFill>
                <a:latin typeface="メイリオ" panose="020B0604030504040204" pitchFamily="50" charset="-128"/>
                <a:ea typeface="メイリオ" panose="020B0604030504040204" pitchFamily="50" charset="-128"/>
              </a:rPr>
              <a:t>初回申請</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の申請</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400"/>
              </a:lnSpc>
            </a:pPr>
            <a:r>
              <a:rPr lang="ja-JP" altLang="en-US" sz="1000" dirty="0">
                <a:solidFill>
                  <a:srgbClr val="000000"/>
                </a:solidFill>
                <a:latin typeface="メイリオ" panose="020B0604030504040204" pitchFamily="50" charset="-128"/>
                <a:ea typeface="メイリオ" panose="020B0604030504040204" pitchFamily="50" charset="-128"/>
              </a:rPr>
              <a:t>・育児休業給付受給資格確認票。出生時育児休業給付金支給申請書</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400"/>
              </a:lnSpc>
            </a:pPr>
            <a:r>
              <a:rPr lang="ja-JP" altLang="en-US" sz="1000" dirty="0">
                <a:solidFill>
                  <a:srgbClr val="000000"/>
                </a:solidFill>
                <a:latin typeface="メイリオ" panose="020B0604030504040204" pitchFamily="50" charset="-128"/>
                <a:ea typeface="メイリオ" panose="020B0604030504040204" pitchFamily="50" charset="-128"/>
              </a:rPr>
              <a:t>・雇用保険府保険者休業開始時賃金月額証明書又は</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400"/>
              </a:lnSpc>
            </a:pPr>
            <a:r>
              <a:rPr lang="ja-JP" altLang="en-US" sz="1000" dirty="0">
                <a:solidFill>
                  <a:srgbClr val="000000"/>
                </a:solidFill>
                <a:latin typeface="メイリオ" panose="020B0604030504040204" pitchFamily="50" charset="-128"/>
                <a:ea typeface="メイリオ" panose="020B0604030504040204" pitchFamily="50" charset="-128"/>
              </a:rPr>
              <a:t>　同休業・所定労働時間短縮開始時賃金証明書</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ja-JP" sz="1000" u="sng" dirty="0">
                <a:solidFill>
                  <a:srgbClr val="000000"/>
                </a:solidFill>
                <a:latin typeface="メイリオ" panose="020B0604030504040204" pitchFamily="50" charset="-128"/>
                <a:ea typeface="メイリオ" panose="020B0604030504040204" pitchFamily="50" charset="-128"/>
              </a:rPr>
              <a:t>雇用保険育児休業給付</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ja-JP" sz="1000" u="sng" dirty="0">
                <a:solidFill>
                  <a:srgbClr val="000000"/>
                </a:solidFill>
                <a:latin typeface="メイリオ" panose="020B0604030504040204" pitchFamily="50" charset="-128"/>
                <a:ea typeface="メイリオ" panose="020B0604030504040204" pitchFamily="50" charset="-128"/>
              </a:rPr>
              <a:t>育児休業給付金</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ja-JP" sz="1000" u="sng" dirty="0">
                <a:solidFill>
                  <a:srgbClr val="000000"/>
                </a:solidFill>
                <a:latin typeface="メイリオ" panose="020B0604030504040204" pitchFamily="50" charset="-128"/>
                <a:ea typeface="メイリオ" panose="020B0604030504040204" pitchFamily="50" charset="-128"/>
              </a:rPr>
              <a:t>の申請</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・育児休業給付金支給申請書</a:t>
            </a:r>
            <a:endParaRPr lang="ja-JP" altLang="ja-JP" sz="1100" dirty="0">
              <a:latin typeface="Arial" panose="020B0604020202020204" pitchFamily="34" charset="0"/>
            </a:endParaRP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雇用保険育児休業給付</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育児休業給付金</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の申請</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分割取得</a:t>
            </a:r>
            <a:r>
              <a:rPr lang="en-US" altLang="ja-JP" sz="1000" u="sng" dirty="0">
                <a:solidFill>
                  <a:srgbClr val="000000"/>
                </a:solidFill>
                <a:latin typeface="メイリオ" panose="020B0604030504040204" pitchFamily="50" charset="-128"/>
                <a:ea typeface="メイリオ" panose="020B0604030504040204" pitchFamily="50" charset="-128"/>
              </a:rPr>
              <a:t>)</a:t>
            </a: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・育児休業給付受給資格確認票・</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初回</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育児休業給付金支給申請書</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雇用保険育児休業給付</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出生時育児休業給付金</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の申請</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・育児休業給付受給資格確認票・出生時育児休業給付金支給申請書</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・雇用保険被保険者休業開始時賃金月額証明書</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所定労働時間短縮開始時賃金証明書</a:t>
            </a:r>
            <a:endParaRPr lang="ja-JP" altLang="ja-JP" sz="1000" dirty="0">
              <a:latin typeface="Arial" panose="020B0604020202020204" pitchFamily="34" charset="0"/>
            </a:endParaRPr>
          </a:p>
          <a:p>
            <a:pPr fontAlgn="t">
              <a:lnSpc>
                <a:spcPts val="1600"/>
              </a:lnSpc>
            </a:pPr>
            <a:endParaRPr lang="en-US" altLang="ja-JP" sz="1100" dirty="0">
              <a:solidFill>
                <a:srgbClr val="000000"/>
              </a:solidFill>
              <a:latin typeface="メイリオ" panose="020B0604030504040204" pitchFamily="50" charset="-128"/>
              <a:ea typeface="メイリオ" panose="020B0604030504040204" pitchFamily="50" charset="-128"/>
            </a:endParaRPr>
          </a:p>
          <a:p>
            <a:pPr fontAlgn="t">
              <a:lnSpc>
                <a:spcPts val="1600"/>
              </a:lnSpc>
            </a:pPr>
            <a:endParaRPr lang="ja-JP" altLang="ja-JP" sz="1100" dirty="0">
              <a:latin typeface="Arial" panose="020B0604020202020204" pitchFamily="34" charset="0"/>
            </a:endParaRPr>
          </a:p>
          <a:p>
            <a:pPr fontAlgn="t">
              <a:lnSpc>
                <a:spcPts val="1600"/>
              </a:lnSpc>
            </a:pPr>
            <a:endParaRPr lang="ja-JP" altLang="ja-JP" sz="1050" b="0" i="0" u="none" strike="noStrike" dirty="0">
              <a:effectLst/>
              <a:latin typeface="Arial" panose="020B0604020202020204" pitchFamily="34" charset="0"/>
            </a:endParaRPr>
          </a:p>
        </p:txBody>
      </p:sp>
    </p:spTree>
    <p:extLst>
      <p:ext uri="{BB962C8B-B14F-4D97-AF65-F5344CB8AC3E}">
        <p14:creationId xmlns:p14="http://schemas.microsoft.com/office/powerpoint/2010/main" val="435715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任意の給与情報をデータ出力</a:t>
            </a:r>
          </a:p>
        </p:txBody>
      </p:sp>
      <p:sp>
        <p:nvSpPr>
          <p:cNvPr id="5" name="テキスト プレースホルダー 4"/>
          <p:cNvSpPr>
            <a:spLocks noGrp="1"/>
          </p:cNvSpPr>
          <p:nvPr>
            <p:ph type="body" sz="quarter" idx="17"/>
          </p:nvPr>
        </p:nvSpPr>
        <p:spPr/>
        <p:txBody>
          <a:bodyPr/>
          <a:lstStyle/>
          <a:p>
            <a:r>
              <a:rPr kumimoji="1" lang="ja-JP" altLang="en-US" dirty="0"/>
              <a:t>出力結果画面のグリッド機能で</a:t>
            </a:r>
            <a:r>
              <a:rPr kumimoji="1" lang="en-US" altLang="ja-JP" dirty="0"/>
              <a:t>Excel/PDF</a:t>
            </a:r>
            <a:r>
              <a:rPr kumimoji="1" lang="ja-JP" altLang="en-US" dirty="0"/>
              <a:t>出力や、</a:t>
            </a:r>
            <a:r>
              <a:rPr kumimoji="1" lang="en-US" altLang="ja-JP" dirty="0" err="1"/>
              <a:t>ReportPlus</a:t>
            </a:r>
            <a:r>
              <a:rPr kumimoji="1" lang="ja-JP" altLang="en-US" dirty="0"/>
              <a:t>機能を利用したチャート表示、ピボットレポートでのデータ集計などをおこなうことができます</a:t>
            </a:r>
          </a:p>
        </p:txBody>
      </p:sp>
      <p:sp>
        <p:nvSpPr>
          <p:cNvPr id="6" name="タイトル 5"/>
          <p:cNvSpPr>
            <a:spLocks noGrp="1"/>
          </p:cNvSpPr>
          <p:nvPr>
            <p:ph type="title"/>
          </p:nvPr>
        </p:nvSpPr>
        <p:spPr/>
        <p:txBody>
          <a:bodyPr/>
          <a:lstStyle/>
          <a:p>
            <a:r>
              <a:rPr kumimoji="1" lang="ja-JP" altLang="en-US" dirty="0"/>
              <a:t>給与情報検索</a:t>
            </a:r>
          </a:p>
        </p:txBody>
      </p:sp>
      <p:grpSp>
        <p:nvGrpSpPr>
          <p:cNvPr id="7" name="グループ化 6"/>
          <p:cNvGrpSpPr/>
          <p:nvPr/>
        </p:nvGrpSpPr>
        <p:grpSpPr>
          <a:xfrm>
            <a:off x="549264" y="3999704"/>
            <a:ext cx="1574464" cy="694067"/>
            <a:chOff x="557902" y="2647680"/>
            <a:chExt cx="1764196" cy="733663"/>
          </a:xfrm>
        </p:grpSpPr>
        <p:sp>
          <p:nvSpPr>
            <p:cNvPr id="8" name="フローチャート: 磁気ディスク 7"/>
            <p:cNvSpPr/>
            <p:nvPr/>
          </p:nvSpPr>
          <p:spPr>
            <a:xfrm>
              <a:off x="557902" y="2647680"/>
              <a:ext cx="1764196" cy="73366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755924" y="2994627"/>
              <a:ext cx="1368152" cy="275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solidFill>
                    <a:prstClr val="white"/>
                  </a:solidFill>
                  <a:latin typeface="メイリオ"/>
                  <a:ea typeface="メイリオ"/>
                </a:rPr>
                <a:t>社会保険</a:t>
              </a: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grpSp>
      <p:grpSp>
        <p:nvGrpSpPr>
          <p:cNvPr id="10" name="グループ化 9"/>
          <p:cNvGrpSpPr/>
          <p:nvPr/>
        </p:nvGrpSpPr>
        <p:grpSpPr>
          <a:xfrm>
            <a:off x="549264" y="3567656"/>
            <a:ext cx="1574464" cy="694067"/>
            <a:chOff x="557902" y="2647680"/>
            <a:chExt cx="1764196" cy="733663"/>
          </a:xfrm>
        </p:grpSpPr>
        <p:sp>
          <p:nvSpPr>
            <p:cNvPr id="11" name="フローチャート: 磁気ディスク 10"/>
            <p:cNvSpPr/>
            <p:nvPr/>
          </p:nvSpPr>
          <p:spPr>
            <a:xfrm>
              <a:off x="557902" y="2647680"/>
              <a:ext cx="1764196" cy="73366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2" name="テキスト ボックス 11"/>
            <p:cNvSpPr txBox="1"/>
            <p:nvPr/>
          </p:nvSpPr>
          <p:spPr>
            <a:xfrm>
              <a:off x="755924" y="3003319"/>
              <a:ext cx="13681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年末調整</a:t>
              </a:r>
            </a:p>
          </p:txBody>
        </p:sp>
      </p:grpSp>
      <p:grpSp>
        <p:nvGrpSpPr>
          <p:cNvPr id="13" name="グループ化 12"/>
          <p:cNvGrpSpPr/>
          <p:nvPr/>
        </p:nvGrpSpPr>
        <p:grpSpPr>
          <a:xfrm>
            <a:off x="549264" y="3099604"/>
            <a:ext cx="1574464" cy="694067"/>
            <a:chOff x="557902" y="2647680"/>
            <a:chExt cx="1764196" cy="733663"/>
          </a:xfrm>
        </p:grpSpPr>
        <p:sp>
          <p:nvSpPr>
            <p:cNvPr id="14" name="フローチャート: 磁気ディスク 13"/>
            <p:cNvSpPr/>
            <p:nvPr/>
          </p:nvSpPr>
          <p:spPr>
            <a:xfrm>
              <a:off x="557902" y="2647680"/>
              <a:ext cx="1764196" cy="73366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5" name="テキスト ボックス 14"/>
            <p:cNvSpPr txBox="1"/>
            <p:nvPr/>
          </p:nvSpPr>
          <p:spPr>
            <a:xfrm>
              <a:off x="755924" y="3012011"/>
              <a:ext cx="13681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勤怠</a:t>
              </a:r>
            </a:p>
          </p:txBody>
        </p:sp>
      </p:grpSp>
      <p:grpSp>
        <p:nvGrpSpPr>
          <p:cNvPr id="16" name="グループ化 15"/>
          <p:cNvGrpSpPr/>
          <p:nvPr/>
        </p:nvGrpSpPr>
        <p:grpSpPr>
          <a:xfrm>
            <a:off x="549264" y="2631552"/>
            <a:ext cx="1574464" cy="694067"/>
            <a:chOff x="557902" y="2647680"/>
            <a:chExt cx="1764196" cy="733663"/>
          </a:xfrm>
        </p:grpSpPr>
        <p:sp>
          <p:nvSpPr>
            <p:cNvPr id="17" name="フローチャート: 磁気ディスク 16"/>
            <p:cNvSpPr/>
            <p:nvPr/>
          </p:nvSpPr>
          <p:spPr>
            <a:xfrm>
              <a:off x="557902" y="2647680"/>
              <a:ext cx="1764196" cy="73366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8" name="テキスト ボックス 17"/>
            <p:cNvSpPr txBox="1"/>
            <p:nvPr/>
          </p:nvSpPr>
          <p:spPr>
            <a:xfrm>
              <a:off x="755924" y="2993297"/>
              <a:ext cx="13681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賃金</a:t>
              </a:r>
            </a:p>
          </p:txBody>
        </p:sp>
      </p:grpSp>
      <p:sp>
        <p:nvSpPr>
          <p:cNvPr id="19" name="右矢印 18"/>
          <p:cNvSpPr/>
          <p:nvPr/>
        </p:nvSpPr>
        <p:spPr>
          <a:xfrm>
            <a:off x="4262688" y="3328960"/>
            <a:ext cx="612068"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21" name="グループ化 20"/>
          <p:cNvGrpSpPr/>
          <p:nvPr/>
        </p:nvGrpSpPr>
        <p:grpSpPr>
          <a:xfrm>
            <a:off x="549264" y="2171603"/>
            <a:ext cx="1574464" cy="694067"/>
            <a:chOff x="557902" y="2647680"/>
            <a:chExt cx="1764196" cy="733663"/>
          </a:xfrm>
        </p:grpSpPr>
        <p:sp>
          <p:nvSpPr>
            <p:cNvPr id="22" name="フローチャート: 磁気ディスク 21"/>
            <p:cNvSpPr/>
            <p:nvPr/>
          </p:nvSpPr>
          <p:spPr>
            <a:xfrm>
              <a:off x="557902" y="2647680"/>
              <a:ext cx="1764196" cy="73366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755924" y="3001989"/>
              <a:ext cx="13681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社員情報</a:t>
              </a:r>
            </a:p>
          </p:txBody>
        </p:sp>
      </p:grpSp>
      <p:sp>
        <p:nvSpPr>
          <p:cNvPr id="24" name="Freeform 52"/>
          <p:cNvSpPr>
            <a:spLocks noEditPoints="1"/>
          </p:cNvSpPr>
          <p:nvPr/>
        </p:nvSpPr>
        <p:spPr bwMode="auto">
          <a:xfrm>
            <a:off x="3174600" y="3075753"/>
            <a:ext cx="865308" cy="1108567"/>
          </a:xfrm>
          <a:custGeom>
            <a:avLst/>
            <a:gdLst>
              <a:gd name="T0" fmla="*/ 178 w 249"/>
              <a:gd name="T1" fmla="*/ 139 h 319"/>
              <a:gd name="T2" fmla="*/ 52 w 249"/>
              <a:gd name="T3" fmla="*/ 129 h 319"/>
              <a:gd name="T4" fmla="*/ 83 w 249"/>
              <a:gd name="T5" fmla="*/ 97 h 319"/>
              <a:gd name="T6" fmla="*/ 46 w 249"/>
              <a:gd name="T7" fmla="*/ 127 h 319"/>
              <a:gd name="T8" fmla="*/ 2 w 249"/>
              <a:gd name="T9" fmla="*/ 107 h 319"/>
              <a:gd name="T10" fmla="*/ 212 w 249"/>
              <a:gd name="T11" fmla="*/ 102 h 319"/>
              <a:gd name="T12" fmla="*/ 87 w 249"/>
              <a:gd name="T13" fmla="*/ 92 h 319"/>
              <a:gd name="T14" fmla="*/ 118 w 249"/>
              <a:gd name="T15" fmla="*/ 60 h 319"/>
              <a:gd name="T16" fmla="*/ 81 w 249"/>
              <a:gd name="T17" fmla="*/ 90 h 319"/>
              <a:gd name="T18" fmla="*/ 37 w 249"/>
              <a:gd name="T19" fmla="*/ 70 h 319"/>
              <a:gd name="T20" fmla="*/ 247 w 249"/>
              <a:gd name="T21" fmla="*/ 65 h 319"/>
              <a:gd name="T22" fmla="*/ 122 w 249"/>
              <a:gd name="T23" fmla="*/ 55 h 319"/>
              <a:gd name="T24" fmla="*/ 152 w 249"/>
              <a:gd name="T25" fmla="*/ 22 h 319"/>
              <a:gd name="T26" fmla="*/ 116 w 249"/>
              <a:gd name="T27" fmla="*/ 52 h 319"/>
              <a:gd name="T28" fmla="*/ 71 w 249"/>
              <a:gd name="T29" fmla="*/ 33 h 319"/>
              <a:gd name="T30" fmla="*/ 145 w 249"/>
              <a:gd name="T31" fmla="*/ 177 h 319"/>
              <a:gd name="T32" fmla="*/ 100 w 249"/>
              <a:gd name="T33" fmla="*/ 250 h 319"/>
              <a:gd name="T34" fmla="*/ 100 w 249"/>
              <a:gd name="T35" fmla="*/ 207 h 319"/>
              <a:gd name="T36" fmla="*/ 145 w 249"/>
              <a:gd name="T37" fmla="*/ 319 h 319"/>
              <a:gd name="T38" fmla="*/ 100 w 249"/>
              <a:gd name="T39" fmla="*/ 300 h 319"/>
              <a:gd name="T40" fmla="*/ 94 w 249"/>
              <a:gd name="T41" fmla="*/ 154 h 319"/>
              <a:gd name="T42" fmla="*/ 50 w 249"/>
              <a:gd name="T43" fmla="*/ 228 h 319"/>
              <a:gd name="T44" fmla="*/ 50 w 249"/>
              <a:gd name="T45" fmla="*/ 184 h 319"/>
              <a:gd name="T46" fmla="*/ 94 w 249"/>
              <a:gd name="T47" fmla="*/ 297 h 319"/>
              <a:gd name="T48" fmla="*/ 50 w 249"/>
              <a:gd name="T49" fmla="*/ 277 h 319"/>
              <a:gd name="T50" fmla="*/ 44 w 249"/>
              <a:gd name="T51" fmla="*/ 132 h 319"/>
              <a:gd name="T52" fmla="*/ 0 w 249"/>
              <a:gd name="T53" fmla="*/ 205 h 319"/>
              <a:gd name="T54" fmla="*/ 0 w 249"/>
              <a:gd name="T55" fmla="*/ 162 h 319"/>
              <a:gd name="T56" fmla="*/ 44 w 249"/>
              <a:gd name="T57" fmla="*/ 274 h 319"/>
              <a:gd name="T58" fmla="*/ 0 w 249"/>
              <a:gd name="T59" fmla="*/ 255 h 319"/>
              <a:gd name="T60" fmla="*/ 179 w 249"/>
              <a:gd name="T61" fmla="*/ 186 h 319"/>
              <a:gd name="T62" fmla="*/ 151 w 249"/>
              <a:gd name="T63" fmla="*/ 226 h 319"/>
              <a:gd name="T64" fmla="*/ 179 w 249"/>
              <a:gd name="T65" fmla="*/ 195 h 319"/>
              <a:gd name="T66" fmla="*/ 151 w 249"/>
              <a:gd name="T67" fmla="*/ 316 h 319"/>
              <a:gd name="T68" fmla="*/ 151 w 249"/>
              <a:gd name="T69" fmla="*/ 276 h 319"/>
              <a:gd name="T70" fmla="*/ 214 w 249"/>
              <a:gd name="T71" fmla="*/ 150 h 319"/>
              <a:gd name="T72" fmla="*/ 185 w 249"/>
              <a:gd name="T73" fmla="*/ 189 h 319"/>
              <a:gd name="T74" fmla="*/ 214 w 249"/>
              <a:gd name="T75" fmla="*/ 158 h 319"/>
              <a:gd name="T76" fmla="*/ 185 w 249"/>
              <a:gd name="T77" fmla="*/ 279 h 319"/>
              <a:gd name="T78" fmla="*/ 185 w 249"/>
              <a:gd name="T79" fmla="*/ 238 h 319"/>
              <a:gd name="T80" fmla="*/ 249 w 249"/>
              <a:gd name="T81" fmla="*/ 112 h 319"/>
              <a:gd name="T82" fmla="*/ 220 w 249"/>
              <a:gd name="T83" fmla="*/ 152 h 319"/>
              <a:gd name="T84" fmla="*/ 249 w 249"/>
              <a:gd name="T85" fmla="*/ 121 h 319"/>
              <a:gd name="T86" fmla="*/ 220 w 249"/>
              <a:gd name="T87" fmla="*/ 242 h 319"/>
              <a:gd name="T88" fmla="*/ 220 w 249"/>
              <a:gd name="T89" fmla="*/ 20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319">
                <a:moveTo>
                  <a:pt x="103" y="151"/>
                </a:moveTo>
                <a:lnTo>
                  <a:pt x="147" y="171"/>
                </a:lnTo>
                <a:lnTo>
                  <a:pt x="178" y="139"/>
                </a:lnTo>
                <a:lnTo>
                  <a:pt x="133" y="119"/>
                </a:lnTo>
                <a:lnTo>
                  <a:pt x="103" y="151"/>
                </a:lnTo>
                <a:close/>
                <a:moveTo>
                  <a:pt x="52" y="129"/>
                </a:moveTo>
                <a:lnTo>
                  <a:pt x="97" y="149"/>
                </a:lnTo>
                <a:lnTo>
                  <a:pt x="127" y="117"/>
                </a:lnTo>
                <a:lnTo>
                  <a:pt x="83" y="97"/>
                </a:lnTo>
                <a:lnTo>
                  <a:pt x="52" y="129"/>
                </a:lnTo>
                <a:close/>
                <a:moveTo>
                  <a:pt x="2" y="107"/>
                </a:moveTo>
                <a:lnTo>
                  <a:pt x="46" y="127"/>
                </a:lnTo>
                <a:lnTo>
                  <a:pt x="77" y="94"/>
                </a:lnTo>
                <a:lnTo>
                  <a:pt x="32" y="75"/>
                </a:lnTo>
                <a:lnTo>
                  <a:pt x="2" y="107"/>
                </a:lnTo>
                <a:close/>
                <a:moveTo>
                  <a:pt x="137" y="115"/>
                </a:moveTo>
                <a:lnTo>
                  <a:pt x="182" y="135"/>
                </a:lnTo>
                <a:lnTo>
                  <a:pt x="212" y="102"/>
                </a:lnTo>
                <a:lnTo>
                  <a:pt x="168" y="82"/>
                </a:lnTo>
                <a:lnTo>
                  <a:pt x="137" y="115"/>
                </a:lnTo>
                <a:close/>
                <a:moveTo>
                  <a:pt x="87" y="92"/>
                </a:moveTo>
                <a:lnTo>
                  <a:pt x="131" y="112"/>
                </a:lnTo>
                <a:lnTo>
                  <a:pt x="162" y="79"/>
                </a:lnTo>
                <a:lnTo>
                  <a:pt x="118" y="60"/>
                </a:lnTo>
                <a:lnTo>
                  <a:pt x="87" y="92"/>
                </a:lnTo>
                <a:close/>
                <a:moveTo>
                  <a:pt x="37" y="70"/>
                </a:moveTo>
                <a:lnTo>
                  <a:pt x="81" y="90"/>
                </a:lnTo>
                <a:lnTo>
                  <a:pt x="112" y="57"/>
                </a:lnTo>
                <a:lnTo>
                  <a:pt x="67" y="37"/>
                </a:lnTo>
                <a:lnTo>
                  <a:pt x="37" y="70"/>
                </a:lnTo>
                <a:close/>
                <a:moveTo>
                  <a:pt x="172" y="78"/>
                </a:moveTo>
                <a:lnTo>
                  <a:pt x="217" y="97"/>
                </a:lnTo>
                <a:lnTo>
                  <a:pt x="247" y="65"/>
                </a:lnTo>
                <a:lnTo>
                  <a:pt x="203" y="45"/>
                </a:lnTo>
                <a:lnTo>
                  <a:pt x="172" y="78"/>
                </a:lnTo>
                <a:close/>
                <a:moveTo>
                  <a:pt x="122" y="55"/>
                </a:moveTo>
                <a:lnTo>
                  <a:pt x="166" y="75"/>
                </a:lnTo>
                <a:lnTo>
                  <a:pt x="197" y="43"/>
                </a:lnTo>
                <a:lnTo>
                  <a:pt x="152" y="22"/>
                </a:lnTo>
                <a:lnTo>
                  <a:pt x="122" y="55"/>
                </a:lnTo>
                <a:close/>
                <a:moveTo>
                  <a:pt x="71" y="33"/>
                </a:moveTo>
                <a:lnTo>
                  <a:pt x="116" y="52"/>
                </a:lnTo>
                <a:lnTo>
                  <a:pt x="146" y="20"/>
                </a:lnTo>
                <a:lnTo>
                  <a:pt x="102" y="0"/>
                </a:lnTo>
                <a:lnTo>
                  <a:pt x="71" y="33"/>
                </a:lnTo>
                <a:close/>
                <a:moveTo>
                  <a:pt x="100" y="200"/>
                </a:moveTo>
                <a:lnTo>
                  <a:pt x="145" y="220"/>
                </a:lnTo>
                <a:lnTo>
                  <a:pt x="145" y="177"/>
                </a:lnTo>
                <a:lnTo>
                  <a:pt x="100" y="157"/>
                </a:lnTo>
                <a:lnTo>
                  <a:pt x="100" y="200"/>
                </a:lnTo>
                <a:close/>
                <a:moveTo>
                  <a:pt x="100" y="250"/>
                </a:moveTo>
                <a:lnTo>
                  <a:pt x="145" y="270"/>
                </a:lnTo>
                <a:lnTo>
                  <a:pt x="145" y="226"/>
                </a:lnTo>
                <a:lnTo>
                  <a:pt x="100" y="207"/>
                </a:lnTo>
                <a:lnTo>
                  <a:pt x="100" y="250"/>
                </a:lnTo>
                <a:close/>
                <a:moveTo>
                  <a:pt x="100" y="300"/>
                </a:moveTo>
                <a:lnTo>
                  <a:pt x="145" y="319"/>
                </a:lnTo>
                <a:lnTo>
                  <a:pt x="145" y="276"/>
                </a:lnTo>
                <a:lnTo>
                  <a:pt x="100" y="256"/>
                </a:lnTo>
                <a:lnTo>
                  <a:pt x="100" y="300"/>
                </a:lnTo>
                <a:close/>
                <a:moveTo>
                  <a:pt x="50" y="178"/>
                </a:moveTo>
                <a:lnTo>
                  <a:pt x="94" y="198"/>
                </a:lnTo>
                <a:lnTo>
                  <a:pt x="94" y="154"/>
                </a:lnTo>
                <a:lnTo>
                  <a:pt x="50" y="135"/>
                </a:lnTo>
                <a:lnTo>
                  <a:pt x="50" y="178"/>
                </a:lnTo>
                <a:close/>
                <a:moveTo>
                  <a:pt x="50" y="228"/>
                </a:moveTo>
                <a:lnTo>
                  <a:pt x="94" y="247"/>
                </a:lnTo>
                <a:lnTo>
                  <a:pt x="94" y="204"/>
                </a:lnTo>
                <a:lnTo>
                  <a:pt x="50" y="184"/>
                </a:lnTo>
                <a:lnTo>
                  <a:pt x="50" y="228"/>
                </a:lnTo>
                <a:close/>
                <a:moveTo>
                  <a:pt x="50" y="277"/>
                </a:moveTo>
                <a:lnTo>
                  <a:pt x="94" y="297"/>
                </a:lnTo>
                <a:lnTo>
                  <a:pt x="94" y="253"/>
                </a:lnTo>
                <a:lnTo>
                  <a:pt x="50" y="234"/>
                </a:lnTo>
                <a:lnTo>
                  <a:pt x="50" y="277"/>
                </a:lnTo>
                <a:close/>
                <a:moveTo>
                  <a:pt x="0" y="156"/>
                </a:moveTo>
                <a:lnTo>
                  <a:pt x="44" y="175"/>
                </a:lnTo>
                <a:lnTo>
                  <a:pt x="44" y="132"/>
                </a:lnTo>
                <a:lnTo>
                  <a:pt x="0" y="112"/>
                </a:lnTo>
                <a:lnTo>
                  <a:pt x="0" y="156"/>
                </a:lnTo>
                <a:close/>
                <a:moveTo>
                  <a:pt x="0" y="205"/>
                </a:moveTo>
                <a:lnTo>
                  <a:pt x="44" y="225"/>
                </a:lnTo>
                <a:lnTo>
                  <a:pt x="44" y="182"/>
                </a:lnTo>
                <a:lnTo>
                  <a:pt x="0" y="162"/>
                </a:lnTo>
                <a:lnTo>
                  <a:pt x="0" y="205"/>
                </a:lnTo>
                <a:close/>
                <a:moveTo>
                  <a:pt x="0" y="255"/>
                </a:moveTo>
                <a:lnTo>
                  <a:pt x="44" y="274"/>
                </a:lnTo>
                <a:lnTo>
                  <a:pt x="44" y="231"/>
                </a:lnTo>
                <a:lnTo>
                  <a:pt x="0" y="211"/>
                </a:lnTo>
                <a:lnTo>
                  <a:pt x="0" y="255"/>
                </a:lnTo>
                <a:close/>
                <a:moveTo>
                  <a:pt x="151" y="176"/>
                </a:moveTo>
                <a:lnTo>
                  <a:pt x="151" y="217"/>
                </a:lnTo>
                <a:lnTo>
                  <a:pt x="179" y="186"/>
                </a:lnTo>
                <a:lnTo>
                  <a:pt x="179" y="145"/>
                </a:lnTo>
                <a:lnTo>
                  <a:pt x="151" y="176"/>
                </a:lnTo>
                <a:close/>
                <a:moveTo>
                  <a:pt x="151" y="226"/>
                </a:moveTo>
                <a:lnTo>
                  <a:pt x="151" y="267"/>
                </a:lnTo>
                <a:lnTo>
                  <a:pt x="179" y="236"/>
                </a:lnTo>
                <a:lnTo>
                  <a:pt x="179" y="195"/>
                </a:lnTo>
                <a:lnTo>
                  <a:pt x="151" y="226"/>
                </a:lnTo>
                <a:close/>
                <a:moveTo>
                  <a:pt x="151" y="276"/>
                </a:moveTo>
                <a:lnTo>
                  <a:pt x="151" y="316"/>
                </a:lnTo>
                <a:lnTo>
                  <a:pt x="179" y="286"/>
                </a:lnTo>
                <a:lnTo>
                  <a:pt x="179" y="244"/>
                </a:lnTo>
                <a:lnTo>
                  <a:pt x="151" y="276"/>
                </a:lnTo>
                <a:close/>
                <a:moveTo>
                  <a:pt x="185" y="139"/>
                </a:moveTo>
                <a:lnTo>
                  <a:pt x="185" y="180"/>
                </a:lnTo>
                <a:lnTo>
                  <a:pt x="214" y="150"/>
                </a:lnTo>
                <a:lnTo>
                  <a:pt x="214" y="108"/>
                </a:lnTo>
                <a:lnTo>
                  <a:pt x="185" y="139"/>
                </a:lnTo>
                <a:close/>
                <a:moveTo>
                  <a:pt x="185" y="189"/>
                </a:moveTo>
                <a:lnTo>
                  <a:pt x="185" y="229"/>
                </a:lnTo>
                <a:lnTo>
                  <a:pt x="214" y="199"/>
                </a:lnTo>
                <a:lnTo>
                  <a:pt x="214" y="158"/>
                </a:lnTo>
                <a:lnTo>
                  <a:pt x="185" y="189"/>
                </a:lnTo>
                <a:close/>
                <a:moveTo>
                  <a:pt x="185" y="238"/>
                </a:moveTo>
                <a:lnTo>
                  <a:pt x="185" y="279"/>
                </a:lnTo>
                <a:lnTo>
                  <a:pt x="214" y="249"/>
                </a:lnTo>
                <a:lnTo>
                  <a:pt x="214" y="208"/>
                </a:lnTo>
                <a:lnTo>
                  <a:pt x="185" y="238"/>
                </a:lnTo>
                <a:close/>
                <a:moveTo>
                  <a:pt x="220" y="102"/>
                </a:moveTo>
                <a:lnTo>
                  <a:pt x="220" y="143"/>
                </a:lnTo>
                <a:lnTo>
                  <a:pt x="249" y="112"/>
                </a:lnTo>
                <a:lnTo>
                  <a:pt x="249" y="72"/>
                </a:lnTo>
                <a:lnTo>
                  <a:pt x="220" y="102"/>
                </a:lnTo>
                <a:close/>
                <a:moveTo>
                  <a:pt x="220" y="152"/>
                </a:moveTo>
                <a:lnTo>
                  <a:pt x="220" y="193"/>
                </a:lnTo>
                <a:lnTo>
                  <a:pt x="249" y="162"/>
                </a:lnTo>
                <a:lnTo>
                  <a:pt x="249" y="121"/>
                </a:lnTo>
                <a:lnTo>
                  <a:pt x="220" y="152"/>
                </a:lnTo>
                <a:close/>
                <a:moveTo>
                  <a:pt x="220" y="201"/>
                </a:moveTo>
                <a:lnTo>
                  <a:pt x="220" y="242"/>
                </a:lnTo>
                <a:lnTo>
                  <a:pt x="249" y="211"/>
                </a:lnTo>
                <a:lnTo>
                  <a:pt x="249" y="171"/>
                </a:lnTo>
                <a:lnTo>
                  <a:pt x="220" y="20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7" name="Text Box 26"/>
          <p:cNvSpPr txBox="1">
            <a:spLocks noChangeArrowheads="1"/>
          </p:cNvSpPr>
          <p:nvPr/>
        </p:nvSpPr>
        <p:spPr bwMode="auto">
          <a:xfrm>
            <a:off x="251520" y="1736068"/>
            <a:ext cx="2363650" cy="36933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err="1">
                <a:ln>
                  <a:noFill/>
                </a:ln>
                <a:solidFill>
                  <a:srgbClr val="54C2F0"/>
                </a:solidFill>
                <a:effectLst/>
                <a:uLnTx/>
                <a:uFillTx/>
                <a:latin typeface="メイリオ"/>
                <a:ea typeface="メイリオ"/>
                <a:cs typeface="メイリオ" pitchFamily="50" charset="-128"/>
              </a:rPr>
              <a:t>SuperStream</a:t>
            </a:r>
            <a:r>
              <a:rPr kumimoji="0" lang="en-US" altLang="ja-JP" sz="1800" b="1" i="0" u="none" strike="noStrike" kern="1200" cap="none" spc="0" normalizeH="0" baseline="0" noProof="0" dirty="0">
                <a:ln>
                  <a:noFill/>
                </a:ln>
                <a:solidFill>
                  <a:srgbClr val="54C2F0"/>
                </a:solidFill>
                <a:effectLst/>
                <a:uLnTx/>
                <a:uFillTx/>
                <a:latin typeface="メイリオ"/>
                <a:ea typeface="メイリオ"/>
                <a:cs typeface="メイリオ" pitchFamily="50" charset="-128"/>
              </a:rPr>
              <a:t>-NX</a:t>
            </a:r>
            <a:endParaRPr kumimoji="0" lang="ja-JP" altLang="en-US" sz="1800" b="1" i="0" u="none" strike="noStrike" kern="1200" cap="none" spc="0" normalizeH="0" baseline="0" noProof="0" dirty="0">
              <a:ln>
                <a:noFill/>
              </a:ln>
              <a:solidFill>
                <a:srgbClr val="54C2F0"/>
              </a:solidFill>
              <a:effectLst/>
              <a:uLnTx/>
              <a:uFillTx/>
              <a:latin typeface="メイリオ"/>
              <a:ea typeface="メイリオ"/>
              <a:cs typeface="メイリオ" pitchFamily="50" charset="-128"/>
            </a:endParaRPr>
          </a:p>
        </p:txBody>
      </p:sp>
      <p:sp>
        <p:nvSpPr>
          <p:cNvPr id="28" name="右矢印 27"/>
          <p:cNvSpPr/>
          <p:nvPr/>
        </p:nvSpPr>
        <p:spPr>
          <a:xfrm>
            <a:off x="2339752" y="3328960"/>
            <a:ext cx="612068"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9" name="Freeform 380"/>
          <p:cNvSpPr>
            <a:spLocks noEditPoints="1"/>
          </p:cNvSpPr>
          <p:nvPr/>
        </p:nvSpPr>
        <p:spPr bwMode="auto">
          <a:xfrm>
            <a:off x="3133099" y="2716603"/>
            <a:ext cx="243953" cy="200902"/>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tx2"/>
          </a:solidFill>
          <a:ln>
            <a:noFill/>
          </a:ln>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0" name="テキスト ボックス 29"/>
          <p:cNvSpPr txBox="1"/>
          <p:nvPr/>
        </p:nvSpPr>
        <p:spPr>
          <a:xfrm>
            <a:off x="3331386" y="2667556"/>
            <a:ext cx="779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8CCF"/>
                </a:solidFill>
                <a:effectLst/>
                <a:uLnTx/>
                <a:uFillTx/>
                <a:latin typeface="メイリオ"/>
                <a:ea typeface="メイリオ"/>
                <a:cs typeface="+mn-cs"/>
              </a:rPr>
              <a:t>連結</a:t>
            </a:r>
          </a:p>
        </p:txBody>
      </p:sp>
      <p:grpSp>
        <p:nvGrpSpPr>
          <p:cNvPr id="31" name="グループ化 30"/>
          <p:cNvGrpSpPr/>
          <p:nvPr/>
        </p:nvGrpSpPr>
        <p:grpSpPr>
          <a:xfrm>
            <a:off x="3721337" y="1543629"/>
            <a:ext cx="3562452" cy="727883"/>
            <a:chOff x="5041548" y="2261454"/>
            <a:chExt cx="3562452" cy="779677"/>
          </a:xfrm>
        </p:grpSpPr>
        <p:sp>
          <p:nvSpPr>
            <p:cNvPr id="32" name="テキスト ボックス 31"/>
            <p:cNvSpPr txBox="1"/>
            <p:nvPr/>
          </p:nvSpPr>
          <p:spPr>
            <a:xfrm>
              <a:off x="5100755" y="2328127"/>
              <a:ext cx="3444038"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rPr>
                <a:t>“給与に関する任意の情報を</a:t>
              </a:r>
              <a:endParaRPr kumimoji="1" lang="en-US" altLang="ja-JP" sz="18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rPr>
                <a:t>　　</a:t>
              </a:r>
              <a:r>
                <a:rPr kumimoji="1" lang="en-US" altLang="ja-JP" sz="1800" b="0" i="0" u="none" strike="noStrike" kern="1200" cap="none" spc="0" normalizeH="0" baseline="0" noProof="0" dirty="0">
                  <a:ln>
                    <a:noFill/>
                  </a:ln>
                  <a:solidFill>
                    <a:prstClr val="black"/>
                  </a:solidFill>
                  <a:effectLst/>
                  <a:uLnTx/>
                  <a:uFillTx/>
                  <a:latin typeface="メイリオ"/>
                  <a:ea typeface="メイリオ"/>
                  <a:cs typeface="+mn-cs"/>
                </a:rPr>
                <a:t>1</a:t>
              </a: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rPr>
                <a:t>画面・帳票で確認が可能“</a:t>
              </a:r>
            </a:p>
          </p:txBody>
        </p:sp>
        <p:sp>
          <p:nvSpPr>
            <p:cNvPr id="33" name="正方形/長方形 32"/>
            <p:cNvSpPr/>
            <p:nvPr/>
          </p:nvSpPr>
          <p:spPr>
            <a:xfrm>
              <a:off x="5041548" y="2261454"/>
              <a:ext cx="3562452" cy="77967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nvGrpSpPr>
          <p:cNvPr id="35" name="グループ化 34">
            <a:extLst>
              <a:ext uri="{FF2B5EF4-FFF2-40B4-BE49-F238E27FC236}">
                <a16:creationId xmlns:a16="http://schemas.microsoft.com/office/drawing/2014/main" id="{9BDDF603-73CB-3071-7AE4-A1A66ADA49CB}"/>
              </a:ext>
            </a:extLst>
          </p:cNvPr>
          <p:cNvGrpSpPr/>
          <p:nvPr/>
        </p:nvGrpSpPr>
        <p:grpSpPr>
          <a:xfrm>
            <a:off x="4992188" y="2343043"/>
            <a:ext cx="2118163" cy="1324329"/>
            <a:chOff x="4992188" y="2343043"/>
            <a:chExt cx="2118163" cy="1324329"/>
          </a:xfrm>
        </p:grpSpPr>
        <p:pic>
          <p:nvPicPr>
            <p:cNvPr id="20" name="図 19"/>
            <p:cNvPicPr>
              <a:picLocks noChangeAspect="1"/>
            </p:cNvPicPr>
            <p:nvPr/>
          </p:nvPicPr>
          <p:blipFill>
            <a:blip r:embed="rId2"/>
            <a:stretch>
              <a:fillRect/>
            </a:stretch>
          </p:blipFill>
          <p:spPr>
            <a:xfrm>
              <a:off x="4992188" y="2343520"/>
              <a:ext cx="2118163" cy="1323852"/>
            </a:xfrm>
            <a:prstGeom prst="rect">
              <a:avLst/>
            </a:prstGeom>
          </p:spPr>
        </p:pic>
        <p:pic>
          <p:nvPicPr>
            <p:cNvPr id="34" name="図 33">
              <a:extLst>
                <a:ext uri="{FF2B5EF4-FFF2-40B4-BE49-F238E27FC236}">
                  <a16:creationId xmlns:a16="http://schemas.microsoft.com/office/drawing/2014/main" id="{8E13C5B9-BED8-4928-674A-D8B166C64FB7}"/>
                </a:ext>
              </a:extLst>
            </p:cNvPr>
            <p:cNvPicPr preferRelativeResize="0">
              <a:picLocks/>
            </p:cNvPicPr>
            <p:nvPr/>
          </p:nvPicPr>
          <p:blipFill>
            <a:blip r:embed="rId3"/>
            <a:stretch>
              <a:fillRect/>
            </a:stretch>
          </p:blipFill>
          <p:spPr>
            <a:xfrm>
              <a:off x="5112060" y="2343043"/>
              <a:ext cx="756000" cy="52864"/>
            </a:xfrm>
            <a:prstGeom prst="rect">
              <a:avLst/>
            </a:prstGeom>
          </p:spPr>
        </p:pic>
      </p:grpSp>
      <p:pic>
        <p:nvPicPr>
          <p:cNvPr id="25" name="図 24"/>
          <p:cNvPicPr>
            <a:picLocks noChangeAspect="1"/>
          </p:cNvPicPr>
          <p:nvPr/>
        </p:nvPicPr>
        <p:blipFill>
          <a:blip r:embed="rId4"/>
          <a:stretch>
            <a:fillRect/>
          </a:stretch>
        </p:blipFill>
        <p:spPr>
          <a:xfrm>
            <a:off x="6522290" y="2937243"/>
            <a:ext cx="2118162" cy="1183203"/>
          </a:xfrm>
          <a:prstGeom prst="rect">
            <a:avLst/>
          </a:prstGeom>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6717" y="3765335"/>
            <a:ext cx="2118163" cy="118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189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蓄積された人事情報から統計情報を抽出</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統計情報抽出ツールを標準装備しているので、出力フォーマット定義画面と、抽出・閲覧画面を使って蓄積した情報から、任意の統計資料を作成することができます</a:t>
            </a:r>
          </a:p>
          <a:p>
            <a:endParaRPr kumimoji="1" lang="ja-JP" altLang="en-US" dirty="0"/>
          </a:p>
        </p:txBody>
      </p:sp>
      <p:sp>
        <p:nvSpPr>
          <p:cNvPr id="6" name="タイトル 5"/>
          <p:cNvSpPr>
            <a:spLocks noGrp="1"/>
          </p:cNvSpPr>
          <p:nvPr>
            <p:ph type="title"/>
          </p:nvPr>
        </p:nvSpPr>
        <p:spPr/>
        <p:txBody>
          <a:bodyPr/>
          <a:lstStyle/>
          <a:p>
            <a:r>
              <a:rPr lang="ja-JP" altLang="en-US" dirty="0"/>
              <a:t>統計資料機能</a:t>
            </a:r>
            <a:endParaRPr kumimoji="1" lang="ja-JP" altLang="en-US" dirty="0"/>
          </a:p>
        </p:txBody>
      </p:sp>
      <p:sp>
        <p:nvSpPr>
          <p:cNvPr id="7" name="AutoShape 5"/>
          <p:cNvSpPr>
            <a:spLocks noChangeArrowheads="1"/>
          </p:cNvSpPr>
          <p:nvPr/>
        </p:nvSpPr>
        <p:spPr bwMode="gray">
          <a:xfrm>
            <a:off x="157057" y="1650323"/>
            <a:ext cx="6467171" cy="3033184"/>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Text Box 51"/>
          <p:cNvSpPr txBox="1">
            <a:spLocks noChangeArrowheads="1"/>
          </p:cNvSpPr>
          <p:nvPr/>
        </p:nvSpPr>
        <p:spPr bwMode="auto">
          <a:xfrm>
            <a:off x="296122" y="4413761"/>
            <a:ext cx="5628465" cy="246221"/>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「人事」「給与」共通機能　人事</a:t>
            </a:r>
            <a:r>
              <a:rPr kumimoji="1" lang="en-US" altLang="ja-JP"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給与単独で利用の場合は扱えるデータに制限があります</a:t>
            </a:r>
          </a:p>
        </p:txBody>
      </p:sp>
      <p:sp>
        <p:nvSpPr>
          <p:cNvPr id="9" name="Text Box 13"/>
          <p:cNvSpPr txBox="1">
            <a:spLocks noChangeArrowheads="1"/>
          </p:cNvSpPr>
          <p:nvPr/>
        </p:nvSpPr>
        <p:spPr bwMode="auto">
          <a:xfrm>
            <a:off x="277137" y="2951510"/>
            <a:ext cx="985518" cy="1015663"/>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性別</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年齢</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社員区分</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所属部門</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etc</a:t>
            </a:r>
          </a:p>
        </p:txBody>
      </p:sp>
      <p:sp>
        <p:nvSpPr>
          <p:cNvPr id="10" name="Text Box 14"/>
          <p:cNvSpPr txBox="1">
            <a:spLocks noChangeArrowheads="1"/>
          </p:cNvSpPr>
          <p:nvPr/>
        </p:nvSpPr>
        <p:spPr bwMode="auto">
          <a:xfrm>
            <a:off x="1342046" y="2016271"/>
            <a:ext cx="2838690"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賃金項目、勤怠項目、</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取得資格、保有スキル、</a:t>
            </a: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etc</a:t>
            </a:r>
          </a:p>
        </p:txBody>
      </p:sp>
      <p:grpSp>
        <p:nvGrpSpPr>
          <p:cNvPr id="11" name="グループ化 10"/>
          <p:cNvGrpSpPr/>
          <p:nvPr/>
        </p:nvGrpSpPr>
        <p:grpSpPr>
          <a:xfrm>
            <a:off x="215516" y="1768872"/>
            <a:ext cx="4873185" cy="2618063"/>
            <a:chOff x="215516" y="1959682"/>
            <a:chExt cx="4873185" cy="2618063"/>
          </a:xfrm>
        </p:grpSpPr>
        <p:cxnSp>
          <p:nvCxnSpPr>
            <p:cNvPr id="12" name="直線コネクタ 11"/>
            <p:cNvCxnSpPr/>
            <p:nvPr/>
          </p:nvCxnSpPr>
          <p:spPr>
            <a:xfrm>
              <a:off x="215516" y="2688940"/>
              <a:ext cx="4873185" cy="9566"/>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3" name="直線コネクタ 12"/>
            <p:cNvCxnSpPr/>
            <p:nvPr/>
          </p:nvCxnSpPr>
          <p:spPr>
            <a:xfrm flipV="1">
              <a:off x="1272610" y="1959682"/>
              <a:ext cx="8873" cy="2618063"/>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4" name="直線コネクタ 13"/>
            <p:cNvCxnSpPr/>
            <p:nvPr/>
          </p:nvCxnSpPr>
          <p:spPr>
            <a:xfrm flipV="1">
              <a:off x="1243808" y="3945042"/>
              <a:ext cx="3826065" cy="37"/>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5" name="直線コネクタ 14"/>
            <p:cNvCxnSpPr/>
            <p:nvPr/>
          </p:nvCxnSpPr>
          <p:spPr>
            <a:xfrm>
              <a:off x="1223628" y="4523125"/>
              <a:ext cx="3826065" cy="37"/>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6" name="直線コネクタ 15"/>
            <p:cNvCxnSpPr/>
            <p:nvPr/>
          </p:nvCxnSpPr>
          <p:spPr>
            <a:xfrm>
              <a:off x="1223628" y="3337012"/>
              <a:ext cx="3821774" cy="17292"/>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7" name="直線コネクタ 16"/>
            <p:cNvCxnSpPr/>
            <p:nvPr/>
          </p:nvCxnSpPr>
          <p:spPr>
            <a:xfrm flipV="1">
              <a:off x="2196634" y="2651297"/>
              <a:ext cx="10385"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8" name="直線コネクタ 17"/>
            <p:cNvCxnSpPr/>
            <p:nvPr/>
          </p:nvCxnSpPr>
          <p:spPr>
            <a:xfrm flipV="1">
              <a:off x="3110355" y="2651297"/>
              <a:ext cx="4629"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9" name="直線コネクタ 18"/>
            <p:cNvCxnSpPr/>
            <p:nvPr/>
          </p:nvCxnSpPr>
          <p:spPr>
            <a:xfrm flipH="1" flipV="1">
              <a:off x="4022949" y="2651297"/>
              <a:ext cx="11998"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0" name="直線コネクタ 19"/>
            <p:cNvCxnSpPr/>
            <p:nvPr/>
          </p:nvCxnSpPr>
          <p:spPr>
            <a:xfrm flipV="1">
              <a:off x="4932907" y="2651297"/>
              <a:ext cx="10385" cy="1926448"/>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grpSp>
      <p:sp>
        <p:nvSpPr>
          <p:cNvPr id="21" name="角丸四角形 20"/>
          <p:cNvSpPr/>
          <p:nvPr/>
        </p:nvSpPr>
        <p:spPr>
          <a:xfrm>
            <a:off x="346906" y="3914320"/>
            <a:ext cx="860359"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統計</a:t>
            </a:r>
          </a:p>
        </p:txBody>
      </p:sp>
      <p:sp>
        <p:nvSpPr>
          <p:cNvPr id="22" name="角丸四角形 21"/>
          <p:cNvSpPr/>
          <p:nvPr/>
        </p:nvSpPr>
        <p:spPr>
          <a:xfrm>
            <a:off x="346906" y="4167843"/>
            <a:ext cx="860359"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一覧</a:t>
            </a:r>
          </a:p>
        </p:txBody>
      </p:sp>
      <p:sp>
        <p:nvSpPr>
          <p:cNvPr id="23" name="角丸四角形 22"/>
          <p:cNvSpPr/>
          <p:nvPr/>
        </p:nvSpPr>
        <p:spPr>
          <a:xfrm>
            <a:off x="3442868" y="1887759"/>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属性別</a:t>
            </a:r>
          </a:p>
        </p:txBody>
      </p:sp>
      <p:sp>
        <p:nvSpPr>
          <p:cNvPr id="24" name="角丸四角形 23"/>
          <p:cNvSpPr/>
          <p:nvPr/>
        </p:nvSpPr>
        <p:spPr>
          <a:xfrm>
            <a:off x="3442868" y="2175791"/>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項目集計</a:t>
            </a:r>
          </a:p>
        </p:txBody>
      </p:sp>
      <p:sp>
        <p:nvSpPr>
          <p:cNvPr id="25" name="角丸四角形 24"/>
          <p:cNvSpPr/>
          <p:nvPr/>
        </p:nvSpPr>
        <p:spPr>
          <a:xfrm>
            <a:off x="4433728" y="1887759"/>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月別統計</a:t>
            </a:r>
          </a:p>
        </p:txBody>
      </p:sp>
      <p:sp>
        <p:nvSpPr>
          <p:cNvPr id="26" name="角丸四角形 25"/>
          <p:cNvSpPr/>
          <p:nvPr/>
        </p:nvSpPr>
        <p:spPr>
          <a:xfrm>
            <a:off x="4433728" y="2175791"/>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年度別統計</a:t>
            </a:r>
          </a:p>
        </p:txBody>
      </p:sp>
      <p:sp>
        <p:nvSpPr>
          <p:cNvPr id="27" name="Text Box 19"/>
          <p:cNvSpPr txBox="1">
            <a:spLocks noChangeArrowheads="1"/>
          </p:cNvSpPr>
          <p:nvPr/>
        </p:nvSpPr>
        <p:spPr bwMode="auto">
          <a:xfrm>
            <a:off x="1688244"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合計</a:t>
            </a:r>
          </a:p>
        </p:txBody>
      </p:sp>
      <p:sp>
        <p:nvSpPr>
          <p:cNvPr id="28" name="Text Box 20"/>
          <p:cNvSpPr txBox="1">
            <a:spLocks noChangeArrowheads="1"/>
          </p:cNvSpPr>
          <p:nvPr/>
        </p:nvSpPr>
        <p:spPr bwMode="auto">
          <a:xfrm>
            <a:off x="2804460"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平均</a:t>
            </a:r>
          </a:p>
        </p:txBody>
      </p:sp>
      <p:sp>
        <p:nvSpPr>
          <p:cNvPr id="29" name="Text Box 21"/>
          <p:cNvSpPr txBox="1">
            <a:spLocks noChangeArrowheads="1"/>
          </p:cNvSpPr>
          <p:nvPr/>
        </p:nvSpPr>
        <p:spPr bwMode="auto">
          <a:xfrm>
            <a:off x="3956588"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件数</a:t>
            </a:r>
          </a:p>
        </p:txBody>
      </p:sp>
      <p:sp>
        <p:nvSpPr>
          <p:cNvPr id="30" name="角丸四角形 29"/>
          <p:cNvSpPr/>
          <p:nvPr/>
        </p:nvSpPr>
        <p:spPr>
          <a:xfrm>
            <a:off x="151561" y="1642781"/>
            <a:ext cx="1092247" cy="616422"/>
          </a:xfrm>
          <a:prstGeom prst="roundRect">
            <a:avLst/>
          </a:prstGeom>
          <a:solidFill>
            <a:srgbClr val="54C2F0"/>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統計資料</a:t>
            </a:r>
            <a:endParaRPr kumimoji="1" lang="en-US" altLang="ja-JP"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管理</a:t>
            </a:r>
          </a:p>
        </p:txBody>
      </p:sp>
      <p:sp>
        <p:nvSpPr>
          <p:cNvPr id="31" name="正方形/長方形 30"/>
          <p:cNvSpPr/>
          <p:nvPr/>
        </p:nvSpPr>
        <p:spPr>
          <a:xfrm>
            <a:off x="5088701" y="2479834"/>
            <a:ext cx="1535527" cy="1904367"/>
          </a:xfrm>
          <a:prstGeom prst="rect">
            <a:avLst/>
          </a:prstGeom>
        </p:spPr>
        <p:txBody>
          <a:bodyPr wrap="square" anchor="ctr">
            <a:spAutoFit/>
          </a:bodyPr>
          <a:lstStyle/>
          <a:p>
            <a:pPr marL="0" marR="0" lvl="0" indent="0" algn="l" defTabSz="914400" rtl="0" eaLnBrk="1" fontAlgn="auto" latinLnBrk="0" hangingPunct="1">
              <a:lnSpc>
                <a:spcPts val="900"/>
              </a:lnSpc>
              <a:spcBef>
                <a:spcPct val="50000"/>
              </a:spcBef>
              <a:spcAft>
                <a:spcPts val="0"/>
              </a:spcAft>
              <a:buClrTx/>
              <a:buSzTx/>
              <a:buFontTx/>
              <a:buNone/>
              <a:tabLst/>
              <a:defRPr/>
            </a:pP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出力例</a:t>
            </a: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・年度別人員推移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・所属別人員統計</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・所属別考課分布表</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・人員構成ピラミッド</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・スキルマップ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・所属別年代別人員構成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・支給金額月別集計</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・男女別等級別平均賃金</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0" lang="en-US" altLang="ja-JP" sz="950" b="0" i="0" u="none" strike="noStrike" kern="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etc</a:t>
            </a: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endPar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2" name="Text Box 13"/>
          <p:cNvSpPr txBox="1">
            <a:spLocks noChangeArrowheads="1"/>
          </p:cNvSpPr>
          <p:nvPr/>
        </p:nvSpPr>
        <p:spPr bwMode="auto">
          <a:xfrm>
            <a:off x="269301" y="2521725"/>
            <a:ext cx="1058903"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集計キー項目</a:t>
            </a:r>
            <a:endParaRPr kumimoji="0" lang="en-US" altLang="ja-JP"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3" name="Text Box 13"/>
          <p:cNvSpPr txBox="1">
            <a:spLocks noChangeArrowheads="1"/>
          </p:cNvSpPr>
          <p:nvPr/>
        </p:nvSpPr>
        <p:spPr bwMode="auto">
          <a:xfrm>
            <a:off x="1435459" y="1696864"/>
            <a:ext cx="1692188"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集計対象項目</a:t>
            </a:r>
            <a:endParaRPr kumimoji="0" lang="en-US" altLang="ja-JP"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aphicFrame>
        <p:nvGraphicFramePr>
          <p:cNvPr id="34" name="表 33"/>
          <p:cNvGraphicFramePr>
            <a:graphicFrameLocks noGrp="1"/>
          </p:cNvGraphicFramePr>
          <p:nvPr/>
        </p:nvGraphicFramePr>
        <p:xfrm>
          <a:off x="6577101" y="1699664"/>
          <a:ext cx="1614695" cy="911520"/>
        </p:xfrm>
        <a:graphic>
          <a:graphicData uri="http://schemas.openxmlformats.org/drawingml/2006/table">
            <a:tbl>
              <a:tblPr firstRow="1" bandRow="1"/>
              <a:tblGrid>
                <a:gridCol w="322939">
                  <a:extLst>
                    <a:ext uri="{9D8B030D-6E8A-4147-A177-3AD203B41FA5}">
                      <a16:colId xmlns:a16="http://schemas.microsoft.com/office/drawing/2014/main" val="20000"/>
                    </a:ext>
                  </a:extLst>
                </a:gridCol>
                <a:gridCol w="322939">
                  <a:extLst>
                    <a:ext uri="{9D8B030D-6E8A-4147-A177-3AD203B41FA5}">
                      <a16:colId xmlns:a16="http://schemas.microsoft.com/office/drawing/2014/main" val="20001"/>
                    </a:ext>
                  </a:extLst>
                </a:gridCol>
                <a:gridCol w="322939">
                  <a:extLst>
                    <a:ext uri="{9D8B030D-6E8A-4147-A177-3AD203B41FA5}">
                      <a16:colId xmlns:a16="http://schemas.microsoft.com/office/drawing/2014/main" val="20002"/>
                    </a:ext>
                  </a:extLst>
                </a:gridCol>
                <a:gridCol w="322939">
                  <a:extLst>
                    <a:ext uri="{9D8B030D-6E8A-4147-A177-3AD203B41FA5}">
                      <a16:colId xmlns:a16="http://schemas.microsoft.com/office/drawing/2014/main" val="20003"/>
                    </a:ext>
                  </a:extLst>
                </a:gridCol>
                <a:gridCol w="322939">
                  <a:extLst>
                    <a:ext uri="{9D8B030D-6E8A-4147-A177-3AD203B41FA5}">
                      <a16:colId xmlns:a16="http://schemas.microsoft.com/office/drawing/2014/main" val="20004"/>
                    </a:ext>
                  </a:extLst>
                </a:gridCol>
              </a:tblGrid>
              <a:tr h="139401">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2012</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2013</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2014</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2015</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営業部</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24</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22</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開発部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44</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支援部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9</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9</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graphicFrame>
        <p:nvGraphicFramePr>
          <p:cNvPr id="35" name="表 34"/>
          <p:cNvGraphicFramePr>
            <a:graphicFrameLocks noGrp="1"/>
          </p:cNvGraphicFramePr>
          <p:nvPr/>
        </p:nvGraphicFramePr>
        <p:xfrm>
          <a:off x="6845737" y="2096363"/>
          <a:ext cx="1614695" cy="911520"/>
        </p:xfrm>
        <a:graphic>
          <a:graphicData uri="http://schemas.openxmlformats.org/drawingml/2006/table">
            <a:tbl>
              <a:tblPr firstRow="1" bandRow="1"/>
              <a:tblGrid>
                <a:gridCol w="322939">
                  <a:extLst>
                    <a:ext uri="{9D8B030D-6E8A-4147-A177-3AD203B41FA5}">
                      <a16:colId xmlns:a16="http://schemas.microsoft.com/office/drawing/2014/main" val="20000"/>
                    </a:ext>
                  </a:extLst>
                </a:gridCol>
                <a:gridCol w="322939">
                  <a:extLst>
                    <a:ext uri="{9D8B030D-6E8A-4147-A177-3AD203B41FA5}">
                      <a16:colId xmlns:a16="http://schemas.microsoft.com/office/drawing/2014/main" val="20001"/>
                    </a:ext>
                  </a:extLst>
                </a:gridCol>
                <a:gridCol w="322939">
                  <a:extLst>
                    <a:ext uri="{9D8B030D-6E8A-4147-A177-3AD203B41FA5}">
                      <a16:colId xmlns:a16="http://schemas.microsoft.com/office/drawing/2014/main" val="20002"/>
                    </a:ext>
                  </a:extLst>
                </a:gridCol>
                <a:gridCol w="322939">
                  <a:extLst>
                    <a:ext uri="{9D8B030D-6E8A-4147-A177-3AD203B41FA5}">
                      <a16:colId xmlns:a16="http://schemas.microsoft.com/office/drawing/2014/main" val="20003"/>
                    </a:ext>
                  </a:extLst>
                </a:gridCol>
                <a:gridCol w="322939">
                  <a:extLst>
                    <a:ext uri="{9D8B030D-6E8A-4147-A177-3AD203B41FA5}">
                      <a16:colId xmlns:a16="http://schemas.microsoft.com/office/drawing/2014/main" val="20004"/>
                    </a:ext>
                  </a:extLst>
                </a:gridCol>
              </a:tblGrid>
              <a:tr h="204108">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英語業務可能</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英語日常会話</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英語資料作成</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39401">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東京本社</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男</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8</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15</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14</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39401">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女</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6</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16</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12</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39401">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大阪支社</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4</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10</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8</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39401">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女</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5</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9</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7</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graphicFrame>
        <p:nvGraphicFramePr>
          <p:cNvPr id="36" name="表 35"/>
          <p:cNvGraphicFramePr>
            <a:graphicFrameLocks noGrp="1"/>
          </p:cNvGraphicFramePr>
          <p:nvPr/>
        </p:nvGraphicFramePr>
        <p:xfrm>
          <a:off x="7071132" y="2596964"/>
          <a:ext cx="1929360" cy="919603"/>
        </p:xfrm>
        <a:graphic>
          <a:graphicData uri="http://schemas.openxmlformats.org/drawingml/2006/table">
            <a:tbl>
              <a:tblPr firstRow="1" bandRow="1"/>
              <a:tblGrid>
                <a:gridCol w="482340">
                  <a:extLst>
                    <a:ext uri="{9D8B030D-6E8A-4147-A177-3AD203B41FA5}">
                      <a16:colId xmlns:a16="http://schemas.microsoft.com/office/drawing/2014/main" val="20000"/>
                    </a:ext>
                  </a:extLst>
                </a:gridCol>
                <a:gridCol w="482340">
                  <a:extLst>
                    <a:ext uri="{9D8B030D-6E8A-4147-A177-3AD203B41FA5}">
                      <a16:colId xmlns:a16="http://schemas.microsoft.com/office/drawing/2014/main" val="20001"/>
                    </a:ext>
                  </a:extLst>
                </a:gridCol>
                <a:gridCol w="482340">
                  <a:extLst>
                    <a:ext uri="{9D8B030D-6E8A-4147-A177-3AD203B41FA5}">
                      <a16:colId xmlns:a16="http://schemas.microsoft.com/office/drawing/2014/main" val="20002"/>
                    </a:ext>
                  </a:extLst>
                </a:gridCol>
                <a:gridCol w="482340">
                  <a:extLst>
                    <a:ext uri="{9D8B030D-6E8A-4147-A177-3AD203B41FA5}">
                      <a16:colId xmlns:a16="http://schemas.microsoft.com/office/drawing/2014/main" val="20003"/>
                    </a:ext>
                  </a:extLst>
                </a:gridCol>
              </a:tblGrid>
              <a:tr h="253544">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人数</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基本給</a:t>
                      </a:r>
                      <a:endParaRPr kumimoji="1" lang="en-US" altLang="ja-JP" sz="800" dirty="0">
                        <a:latin typeface="メイリオ" pitchFamily="50" charset="-128"/>
                        <a:ea typeface="メイリオ" pitchFamily="50" charset="-128"/>
                        <a:cs typeface="メイリオ" pitchFamily="50" charset="-128"/>
                      </a:endParaRPr>
                    </a:p>
                    <a:p>
                      <a:pPr algn="ctr"/>
                      <a:r>
                        <a:rPr kumimoji="1" lang="ja-JP" altLang="en-US" sz="800" dirty="0">
                          <a:latin typeface="メイリオ" pitchFamily="50" charset="-128"/>
                          <a:ea typeface="メイリオ" pitchFamily="50" charset="-128"/>
                          <a:cs typeface="メイリオ" pitchFamily="50" charset="-128"/>
                        </a:rPr>
                        <a:t>平均</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43080">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東京本社</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240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283,430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43080">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35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431,235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43080">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大阪支社</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105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280,110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66003">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12</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409,237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sp>
        <p:nvSpPr>
          <p:cNvPr id="37" name="正方形/長方形 36"/>
          <p:cNvSpPr/>
          <p:nvPr/>
        </p:nvSpPr>
        <p:spPr>
          <a:xfrm>
            <a:off x="6567146" y="1642781"/>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年度別人員推移</a:t>
            </a:r>
          </a:p>
        </p:txBody>
      </p:sp>
      <p:sp>
        <p:nvSpPr>
          <p:cNvPr id="38" name="正方形/長方形 37"/>
          <p:cNvSpPr/>
          <p:nvPr/>
        </p:nvSpPr>
        <p:spPr>
          <a:xfrm>
            <a:off x="6776850" y="2068613"/>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スキルマップ</a:t>
            </a:r>
          </a:p>
        </p:txBody>
      </p:sp>
      <p:sp>
        <p:nvSpPr>
          <p:cNvPr id="39" name="正方形/長方形 38"/>
          <p:cNvSpPr/>
          <p:nvPr/>
        </p:nvSpPr>
        <p:spPr>
          <a:xfrm>
            <a:off x="7008716" y="2587398"/>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平均賃金</a:t>
            </a:r>
          </a:p>
        </p:txBody>
      </p:sp>
      <p:sp>
        <p:nvSpPr>
          <p:cNvPr id="40" name="右矢印 39"/>
          <p:cNvSpPr/>
          <p:nvPr/>
        </p:nvSpPr>
        <p:spPr>
          <a:xfrm rot="5400000">
            <a:off x="7651526" y="3544826"/>
            <a:ext cx="291995" cy="476577"/>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1" name="正方形/長方形 40"/>
          <p:cNvSpPr/>
          <p:nvPr/>
        </p:nvSpPr>
        <p:spPr>
          <a:xfrm>
            <a:off x="6764896" y="4017168"/>
            <a:ext cx="1022999" cy="606429"/>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890053" y="4029922"/>
            <a:ext cx="1022999" cy="606429"/>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6705069" y="4094800"/>
            <a:ext cx="1131756" cy="461665"/>
          </a:xfrm>
          <a:prstGeom prst="rect">
            <a:avLst/>
          </a:prstGeom>
          <a:noFill/>
        </p:spPr>
        <p:txBody>
          <a:bodyPr wrap="square" rtlCol="0">
            <a:spAutoFit/>
          </a:bodyPr>
          <a:lstStyle/>
          <a:p>
            <a:pPr algn="ctr"/>
            <a:r>
              <a:rPr lang="ja-JP" altLang="en-US" sz="1200" dirty="0">
                <a:solidFill>
                  <a:schemeClr val="bg1"/>
                </a:solidFill>
              </a:rPr>
              <a:t>組織</a:t>
            </a:r>
            <a:endParaRPr lang="en-US" altLang="ja-JP" sz="1200" dirty="0">
              <a:solidFill>
                <a:schemeClr val="bg1"/>
              </a:solidFill>
            </a:endParaRPr>
          </a:p>
          <a:p>
            <a:pPr algn="ctr"/>
            <a:r>
              <a:rPr lang="ja-JP" altLang="en-US" sz="1200" dirty="0">
                <a:solidFill>
                  <a:schemeClr val="bg1"/>
                </a:solidFill>
              </a:rPr>
              <a:t>ツリーの展開</a:t>
            </a:r>
            <a:endParaRPr kumimoji="1" lang="ja-JP" altLang="en-US" sz="1200" dirty="0">
              <a:solidFill>
                <a:schemeClr val="bg1"/>
              </a:solidFill>
            </a:endParaRPr>
          </a:p>
        </p:txBody>
      </p:sp>
      <p:sp>
        <p:nvSpPr>
          <p:cNvPr id="44" name="テキスト ボックス 43"/>
          <p:cNvSpPr txBox="1"/>
          <p:nvPr/>
        </p:nvSpPr>
        <p:spPr>
          <a:xfrm>
            <a:off x="7844266" y="4115519"/>
            <a:ext cx="1131756" cy="461665"/>
          </a:xfrm>
          <a:prstGeom prst="rect">
            <a:avLst/>
          </a:prstGeom>
          <a:noFill/>
        </p:spPr>
        <p:txBody>
          <a:bodyPr wrap="square" rtlCol="0">
            <a:spAutoFit/>
          </a:bodyPr>
          <a:lstStyle/>
          <a:p>
            <a:pPr algn="ctr"/>
            <a:r>
              <a:rPr lang="ja-JP" altLang="en-US" sz="1200" dirty="0">
                <a:solidFill>
                  <a:schemeClr val="bg1"/>
                </a:solidFill>
              </a:rPr>
              <a:t>社員への</a:t>
            </a:r>
            <a:endParaRPr lang="en-US" altLang="ja-JP" sz="1200" dirty="0">
              <a:solidFill>
                <a:schemeClr val="bg1"/>
              </a:solidFill>
            </a:endParaRPr>
          </a:p>
          <a:p>
            <a:pPr algn="ctr"/>
            <a:r>
              <a:rPr kumimoji="1" lang="ja-JP" altLang="en-US" sz="1200" dirty="0">
                <a:solidFill>
                  <a:schemeClr val="bg1"/>
                </a:solidFill>
              </a:rPr>
              <a:t>ドリルダウン</a:t>
            </a:r>
          </a:p>
        </p:txBody>
      </p:sp>
    </p:spTree>
    <p:extLst>
      <p:ext uri="{BB962C8B-B14F-4D97-AF65-F5344CB8AC3E}">
        <p14:creationId xmlns:p14="http://schemas.microsoft.com/office/powerpoint/2010/main" val="2330400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ReportPlus</a:t>
            </a:r>
            <a:endParaRPr lang="ja-JP" altLang="en-US" dirty="0"/>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様々なデータを表現力豊かに視覚化する</a:t>
            </a:r>
            <a:r>
              <a:rPr lang="en-US" altLang="ja-JP" dirty="0"/>
              <a:t>BI</a:t>
            </a:r>
            <a:r>
              <a:rPr lang="ja-JP" altLang="en-US" dirty="0"/>
              <a:t>ツールです。システム標準機能としてご提供し、表現の美しさとシンプルな操作性、多彩な表示形式でデータ分析をご支援します</a:t>
            </a:r>
          </a:p>
          <a:p>
            <a:endParaRPr kumimoji="1" lang="ja-JP" altLang="en-US" dirty="0"/>
          </a:p>
        </p:txBody>
      </p:sp>
      <p:sp>
        <p:nvSpPr>
          <p:cNvPr id="6" name="タイトル 5"/>
          <p:cNvSpPr>
            <a:spLocks noGrp="1"/>
          </p:cNvSpPr>
          <p:nvPr>
            <p:ph type="title"/>
          </p:nvPr>
        </p:nvSpPr>
        <p:spPr/>
        <p:txBody>
          <a:bodyPr/>
          <a:lstStyle/>
          <a:p>
            <a:r>
              <a:rPr lang="ja-JP" altLang="en-US" dirty="0"/>
              <a:t>給与データの分析・可視化機能</a:t>
            </a:r>
            <a:endParaRPr kumimoji="1" lang="ja-JP" altLang="en-US" dirty="0"/>
          </a:p>
        </p:txBody>
      </p:sp>
      <p:sp>
        <p:nvSpPr>
          <p:cNvPr id="10" name="右矢印 9"/>
          <p:cNvSpPr/>
          <p:nvPr/>
        </p:nvSpPr>
        <p:spPr>
          <a:xfrm>
            <a:off x="4968044" y="2853953"/>
            <a:ext cx="550109" cy="43808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9" name="図 18"/>
          <p:cNvPicPr>
            <a:picLocks noChangeAspect="1"/>
          </p:cNvPicPr>
          <p:nvPr/>
        </p:nvPicPr>
        <p:blipFill>
          <a:blip r:embed="rId2"/>
          <a:stretch>
            <a:fillRect/>
          </a:stretch>
        </p:blipFill>
        <p:spPr>
          <a:xfrm>
            <a:off x="5449489" y="1789277"/>
            <a:ext cx="1923197" cy="1074080"/>
          </a:xfrm>
          <a:prstGeom prst="rect">
            <a:avLst/>
          </a:prstGeom>
        </p:spPr>
      </p:pic>
      <p:pic>
        <p:nvPicPr>
          <p:cNvPr id="18" name="図 17"/>
          <p:cNvPicPr>
            <a:picLocks noChangeAspect="1"/>
          </p:cNvPicPr>
          <p:nvPr/>
        </p:nvPicPr>
        <p:blipFill>
          <a:blip r:embed="rId3"/>
          <a:stretch>
            <a:fillRect/>
          </a:stretch>
        </p:blipFill>
        <p:spPr>
          <a:xfrm>
            <a:off x="7042692" y="2707664"/>
            <a:ext cx="1984100" cy="1108093"/>
          </a:xfrm>
          <a:prstGeom prst="rect">
            <a:avLst/>
          </a:prstGeom>
        </p:spPr>
      </p:pic>
      <p:pic>
        <p:nvPicPr>
          <p:cNvPr id="20" name="図 19"/>
          <p:cNvPicPr>
            <a:picLocks noChangeAspect="1"/>
          </p:cNvPicPr>
          <p:nvPr/>
        </p:nvPicPr>
        <p:blipFill>
          <a:blip r:embed="rId4"/>
          <a:stretch>
            <a:fillRect/>
          </a:stretch>
        </p:blipFill>
        <p:spPr>
          <a:xfrm>
            <a:off x="5449489" y="3696363"/>
            <a:ext cx="1983281" cy="1107635"/>
          </a:xfrm>
          <a:prstGeom prst="rect">
            <a:avLst/>
          </a:prstGeom>
        </p:spPr>
      </p:pic>
      <p:pic>
        <p:nvPicPr>
          <p:cNvPr id="21" name="図 20"/>
          <p:cNvPicPr>
            <a:picLocks noChangeAspect="1"/>
          </p:cNvPicPr>
          <p:nvPr/>
        </p:nvPicPr>
        <p:blipFill>
          <a:blip r:embed="rId5"/>
          <a:stretch>
            <a:fillRect/>
          </a:stretch>
        </p:blipFill>
        <p:spPr>
          <a:xfrm>
            <a:off x="169625" y="1923678"/>
            <a:ext cx="4654403" cy="2647896"/>
          </a:xfrm>
          <a:prstGeom prst="rect">
            <a:avLst/>
          </a:prstGeom>
        </p:spPr>
      </p:pic>
      <p:sp>
        <p:nvSpPr>
          <p:cNvPr id="11" name="テキスト ボックス 10"/>
          <p:cNvSpPr txBox="1"/>
          <p:nvPr/>
        </p:nvSpPr>
        <p:spPr>
          <a:xfrm>
            <a:off x="5544108" y="1491630"/>
            <a:ext cx="18274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noProof="0" dirty="0">
                <a:solidFill>
                  <a:prstClr val="black"/>
                </a:solidFill>
                <a:latin typeface="メイリオ"/>
                <a:ea typeface="メイリオ"/>
              </a:rPr>
              <a:t>前年比較人件費差異</a:t>
            </a:r>
            <a:endPar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2" name="テキスト ボックス 11"/>
          <p:cNvSpPr txBox="1"/>
          <p:nvPr/>
        </p:nvSpPr>
        <p:spPr>
          <a:xfrm>
            <a:off x="7272300" y="2463738"/>
            <a:ext cx="16917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部門別人件費割合</a:t>
            </a:r>
          </a:p>
        </p:txBody>
      </p:sp>
      <p:sp>
        <p:nvSpPr>
          <p:cNvPr id="13" name="テキスト ボックス 12"/>
          <p:cNvSpPr txBox="1"/>
          <p:nvPr/>
        </p:nvSpPr>
        <p:spPr>
          <a:xfrm>
            <a:off x="5642233" y="3432777"/>
            <a:ext cx="16831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平均有給消化日数</a:t>
            </a:r>
          </a:p>
        </p:txBody>
      </p:sp>
      <p:sp>
        <p:nvSpPr>
          <p:cNvPr id="14" name="テキスト ボックス 13"/>
          <p:cNvSpPr txBox="1"/>
          <p:nvPr/>
        </p:nvSpPr>
        <p:spPr>
          <a:xfrm>
            <a:off x="1982040" y="1563638"/>
            <a:ext cx="13267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各種メニュー</a:t>
            </a:r>
          </a:p>
        </p:txBody>
      </p:sp>
    </p:spTree>
    <p:extLst>
      <p:ext uri="{BB962C8B-B14F-4D97-AF65-F5344CB8AC3E}">
        <p14:creationId xmlns:p14="http://schemas.microsoft.com/office/powerpoint/2010/main" val="3604662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ReportPlus</a:t>
            </a:r>
            <a:r>
              <a:rPr lang="ja-JP" altLang="en-US" dirty="0"/>
              <a:t>（作成方法）</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様々なデータを表現力豊かに視覚化する</a:t>
            </a:r>
            <a:r>
              <a:rPr lang="en-US" altLang="ja-JP" dirty="0"/>
              <a:t>BI</a:t>
            </a:r>
            <a:r>
              <a:rPr lang="ja-JP" altLang="en-US" dirty="0"/>
              <a:t>ツールです。システム標準機能としてご提供し、表現の美しさとシンプルな操作性、多彩な表示形式でデータ分析をご支援します</a:t>
            </a:r>
          </a:p>
          <a:p>
            <a:endParaRPr kumimoji="1" lang="ja-JP" altLang="en-US" dirty="0"/>
          </a:p>
        </p:txBody>
      </p:sp>
      <p:sp>
        <p:nvSpPr>
          <p:cNvPr id="6" name="タイトル 5"/>
          <p:cNvSpPr>
            <a:spLocks noGrp="1"/>
          </p:cNvSpPr>
          <p:nvPr>
            <p:ph type="title"/>
          </p:nvPr>
        </p:nvSpPr>
        <p:spPr/>
        <p:txBody>
          <a:bodyPr/>
          <a:lstStyle/>
          <a:p>
            <a:r>
              <a:rPr lang="ja-JP" altLang="en-US" dirty="0"/>
              <a:t>給与データの分析・可視化機能</a:t>
            </a:r>
            <a:endParaRPr kumimoji="1" lang="ja-JP" altLang="en-US" dirty="0"/>
          </a:p>
        </p:txBody>
      </p:sp>
      <p:sp>
        <p:nvSpPr>
          <p:cNvPr id="9" name="テキスト ボックス 8"/>
          <p:cNvSpPr txBox="1"/>
          <p:nvPr/>
        </p:nvSpPr>
        <p:spPr>
          <a:xfrm>
            <a:off x="1907946" y="1563638"/>
            <a:ext cx="2105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ダッシュボード作成画面</a:t>
            </a:r>
          </a:p>
        </p:txBody>
      </p:sp>
      <p:sp>
        <p:nvSpPr>
          <p:cNvPr id="10" name="正方形/長方形 9"/>
          <p:cNvSpPr/>
          <p:nvPr/>
        </p:nvSpPr>
        <p:spPr>
          <a:xfrm>
            <a:off x="898835" y="4149783"/>
            <a:ext cx="3954761" cy="548727"/>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1" name="テキスト ボックス 10"/>
          <p:cNvSpPr txBox="1"/>
          <p:nvPr/>
        </p:nvSpPr>
        <p:spPr>
          <a:xfrm>
            <a:off x="6135672" y="1610675"/>
            <a:ext cx="14843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多彩な表示形式</a:t>
            </a:r>
          </a:p>
        </p:txBody>
      </p:sp>
      <p:sp>
        <p:nvSpPr>
          <p:cNvPr id="12" name="テキスト ボックス 11"/>
          <p:cNvSpPr txBox="1"/>
          <p:nvPr/>
        </p:nvSpPr>
        <p:spPr>
          <a:xfrm>
            <a:off x="6259514" y="3734911"/>
            <a:ext cx="12366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関数式の設定</a:t>
            </a:r>
          </a:p>
        </p:txBody>
      </p:sp>
      <p:pic>
        <p:nvPicPr>
          <p:cNvPr id="13" name="図 12"/>
          <p:cNvPicPr>
            <a:picLocks noChangeAspect="1"/>
          </p:cNvPicPr>
          <p:nvPr/>
        </p:nvPicPr>
        <p:blipFill rotWithShape="1">
          <a:blip r:embed="rId3"/>
          <a:srcRect b="4783"/>
          <a:stretch/>
        </p:blipFill>
        <p:spPr>
          <a:xfrm>
            <a:off x="5238105" y="1928160"/>
            <a:ext cx="1830418" cy="1742870"/>
          </a:xfrm>
          <a:prstGeom prst="rect">
            <a:avLst/>
          </a:prstGeom>
          <a:ln>
            <a:noFill/>
          </a:ln>
        </p:spPr>
      </p:pic>
      <p:pic>
        <p:nvPicPr>
          <p:cNvPr id="14" name="図 13"/>
          <p:cNvPicPr>
            <a:picLocks noChangeAspect="1"/>
          </p:cNvPicPr>
          <p:nvPr/>
        </p:nvPicPr>
        <p:blipFill rotWithShape="1">
          <a:blip r:embed="rId4"/>
          <a:srcRect l="3195" r="44098"/>
          <a:stretch/>
        </p:blipFill>
        <p:spPr>
          <a:xfrm>
            <a:off x="7237294" y="1928160"/>
            <a:ext cx="1075931" cy="1224822"/>
          </a:xfrm>
          <a:prstGeom prst="rect">
            <a:avLst/>
          </a:prstGeom>
          <a:ln>
            <a:noFill/>
          </a:ln>
        </p:spPr>
      </p:pic>
      <p:cxnSp>
        <p:nvCxnSpPr>
          <p:cNvPr id="15" name="直線コネクタ 14"/>
          <p:cNvCxnSpPr/>
          <p:nvPr/>
        </p:nvCxnSpPr>
        <p:spPr>
          <a:xfrm>
            <a:off x="5076056" y="3723878"/>
            <a:ext cx="331236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076056" y="1682683"/>
            <a:ext cx="0" cy="30877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241251" y="4208770"/>
            <a:ext cx="3269928" cy="523220"/>
          </a:xfrm>
          <a:prstGeom prst="rect">
            <a:avLst/>
          </a:prstGeom>
          <a:noFill/>
        </p:spPr>
        <p:txBody>
          <a:bodyPr wrap="square" rtlCol="0">
            <a:spAutoFit/>
          </a:bodyPr>
          <a:lstStyle/>
          <a:p>
            <a:pPr lvl="0" algn="ctr">
              <a:defRPr/>
            </a:pPr>
            <a:r>
              <a:rPr lang="ja-JP" altLang="en-US" sz="1400" b="1" dirty="0">
                <a:solidFill>
                  <a:prstClr val="black"/>
                </a:solidFill>
              </a:rPr>
              <a:t>「直感的」で「シンプル」な操作性で</a:t>
            </a:r>
            <a:endParaRPr lang="en-US" altLang="ja-JP" sz="1400" b="1" dirty="0">
              <a:solidFill>
                <a:prstClr val="black"/>
              </a:solidFill>
            </a:endParaRPr>
          </a:p>
          <a:p>
            <a:pPr lvl="0" algn="ctr">
              <a:defRPr/>
            </a:pPr>
            <a:r>
              <a:rPr lang="ja-JP" altLang="en-US" sz="1400" b="1" dirty="0">
                <a:solidFill>
                  <a:prstClr val="black"/>
                </a:solidFill>
              </a:rPr>
              <a:t>データを可視化・分析</a:t>
            </a:r>
          </a:p>
        </p:txBody>
      </p:sp>
      <p:pic>
        <p:nvPicPr>
          <p:cNvPr id="19" name="図 18"/>
          <p:cNvPicPr>
            <a:picLocks noChangeAspect="1"/>
          </p:cNvPicPr>
          <p:nvPr/>
        </p:nvPicPr>
        <p:blipFill>
          <a:blip r:embed="rId5"/>
          <a:stretch>
            <a:fillRect/>
          </a:stretch>
        </p:blipFill>
        <p:spPr>
          <a:xfrm>
            <a:off x="5400092" y="4022942"/>
            <a:ext cx="2922025" cy="817060"/>
          </a:xfrm>
          <a:prstGeom prst="rect">
            <a:avLst/>
          </a:prstGeom>
        </p:spPr>
      </p:pic>
      <p:pic>
        <p:nvPicPr>
          <p:cNvPr id="20" name="図 19"/>
          <p:cNvPicPr>
            <a:picLocks noChangeAspect="1"/>
          </p:cNvPicPr>
          <p:nvPr/>
        </p:nvPicPr>
        <p:blipFill>
          <a:blip r:embed="rId6"/>
          <a:stretch>
            <a:fillRect/>
          </a:stretch>
        </p:blipFill>
        <p:spPr>
          <a:xfrm>
            <a:off x="848193" y="1830532"/>
            <a:ext cx="4056044" cy="2265245"/>
          </a:xfrm>
          <a:prstGeom prst="rect">
            <a:avLst/>
          </a:prstGeom>
        </p:spPr>
      </p:pic>
      <p:sp>
        <p:nvSpPr>
          <p:cNvPr id="17" name="正方形/長方形 16"/>
          <p:cNvSpPr/>
          <p:nvPr/>
        </p:nvSpPr>
        <p:spPr>
          <a:xfrm>
            <a:off x="863588" y="1913674"/>
            <a:ext cx="1047460" cy="20946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3319777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データ入出力機能による柔軟なデータ利用</a:t>
            </a:r>
          </a:p>
        </p:txBody>
      </p:sp>
      <p:sp>
        <p:nvSpPr>
          <p:cNvPr id="5" name="テキスト プレースホルダー 4"/>
          <p:cNvSpPr>
            <a:spLocks noGrp="1"/>
          </p:cNvSpPr>
          <p:nvPr>
            <p:ph type="body" sz="quarter" idx="17"/>
          </p:nvPr>
        </p:nvSpPr>
        <p:spPr/>
        <p:txBody>
          <a:bodyPr/>
          <a:lstStyle/>
          <a:p>
            <a:r>
              <a:rPr kumimoji="1" lang="ja-JP" altLang="en-US" dirty="0"/>
              <a:t>初期以降フェーズや、導入後の定例業務として人事管理</a:t>
            </a:r>
            <a:r>
              <a:rPr kumimoji="1" lang="en-US" altLang="ja-JP" dirty="0"/>
              <a:t>/</a:t>
            </a:r>
            <a:r>
              <a:rPr kumimoji="1" lang="ja-JP" altLang="en-US" dirty="0"/>
              <a:t>給与管理のデータを他システム用にレイアウトを設定し</a:t>
            </a:r>
            <a:r>
              <a:rPr lang="ja-JP" altLang="en-US" dirty="0"/>
              <a:t>て抽出・取込を行うことが可能です</a:t>
            </a:r>
            <a:endParaRPr lang="en-US" altLang="ja-JP" dirty="0"/>
          </a:p>
          <a:p>
            <a:r>
              <a:rPr lang="ja-JP" altLang="en-US" dirty="0"/>
              <a:t>この機能により、他システム間のデータ連動処理が大幅に軽減されます</a:t>
            </a:r>
            <a:endParaRPr lang="en-US" altLang="ja-JP" dirty="0"/>
          </a:p>
        </p:txBody>
      </p:sp>
      <p:sp>
        <p:nvSpPr>
          <p:cNvPr id="6" name="タイトル 5"/>
          <p:cNvSpPr>
            <a:spLocks noGrp="1"/>
          </p:cNvSpPr>
          <p:nvPr>
            <p:ph type="title"/>
          </p:nvPr>
        </p:nvSpPr>
        <p:spPr/>
        <p:txBody>
          <a:bodyPr/>
          <a:lstStyle/>
          <a:p>
            <a:r>
              <a:rPr kumimoji="1" lang="ja-JP" altLang="en-US" dirty="0"/>
              <a:t>システム間データ連携「データ入出力機能」</a:t>
            </a:r>
          </a:p>
        </p:txBody>
      </p:sp>
      <p:sp>
        <p:nvSpPr>
          <p:cNvPr id="7" name="AutoShape 5"/>
          <p:cNvSpPr>
            <a:spLocks noChangeArrowheads="1"/>
          </p:cNvSpPr>
          <p:nvPr/>
        </p:nvSpPr>
        <p:spPr bwMode="gray">
          <a:xfrm>
            <a:off x="214944" y="2067694"/>
            <a:ext cx="2880320" cy="2772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3131268" y="2067694"/>
            <a:ext cx="2880320" cy="2772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AutoShape 5"/>
          <p:cNvSpPr>
            <a:spLocks noChangeArrowheads="1"/>
          </p:cNvSpPr>
          <p:nvPr/>
        </p:nvSpPr>
        <p:spPr bwMode="gray">
          <a:xfrm>
            <a:off x="6047592" y="2067694"/>
            <a:ext cx="2880320" cy="2772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0" name="Text Box 5"/>
          <p:cNvSpPr txBox="1">
            <a:spLocks noChangeArrowheads="1"/>
          </p:cNvSpPr>
          <p:nvPr/>
        </p:nvSpPr>
        <p:spPr bwMode="auto">
          <a:xfrm>
            <a:off x="214944" y="2247714"/>
            <a:ext cx="2952328" cy="55399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テーブル単位にデータの入力</a:t>
            </a:r>
            <a:endParaRPr kumimoji="1" lang="en-US" altLang="ja-JP"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条件</a:t>
            </a:r>
            <a:r>
              <a:rPr kumimoji="1" lang="en-US" altLang="ja-JP"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追加、更新、削除</a:t>
            </a:r>
            <a:r>
              <a:rPr kumimoji="1" lang="en-US" altLang="ja-JP"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を設定</a:t>
            </a:r>
          </a:p>
        </p:txBody>
      </p:sp>
      <p:sp>
        <p:nvSpPr>
          <p:cNvPr id="11" name="Text Box 5"/>
          <p:cNvSpPr txBox="1">
            <a:spLocks noChangeArrowheads="1"/>
          </p:cNvSpPr>
          <p:nvPr/>
        </p:nvSpPr>
        <p:spPr bwMode="auto">
          <a:xfrm>
            <a:off x="6047592" y="2247714"/>
            <a:ext cx="2844316" cy="58477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システムで保持している情報を</a:t>
            </a:r>
            <a:r>
              <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excel/csv/text</a:t>
            </a: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へ出力</a:t>
            </a:r>
          </a:p>
        </p:txBody>
      </p:sp>
      <p:grpSp>
        <p:nvGrpSpPr>
          <p:cNvPr id="15" name="グループ化 39"/>
          <p:cNvGrpSpPr/>
          <p:nvPr/>
        </p:nvGrpSpPr>
        <p:grpSpPr>
          <a:xfrm>
            <a:off x="8129372" y="2903594"/>
            <a:ext cx="547084" cy="568256"/>
            <a:chOff x="5025216" y="3832852"/>
            <a:chExt cx="606266" cy="640264"/>
          </a:xfrm>
          <a:solidFill>
            <a:srgbClr val="54C2F0"/>
          </a:solidFill>
        </p:grpSpPr>
        <p:sp>
          <p:nvSpPr>
            <p:cNvPr id="16"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17" name="Text Box 5"/>
            <p:cNvSpPr txBox="1">
              <a:spLocks noChangeArrowheads="1"/>
            </p:cNvSpPr>
            <p:nvPr/>
          </p:nvSpPr>
          <p:spPr bwMode="auto">
            <a:xfrm>
              <a:off x="5063802" y="3969060"/>
              <a:ext cx="567680" cy="346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xls</a:t>
              </a:r>
              <a:endParaRPr kumimoji="1" lang="ja-JP" altLang="en-US"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grpSp>
        <p:nvGrpSpPr>
          <p:cNvPr id="18" name="グループ化 42"/>
          <p:cNvGrpSpPr/>
          <p:nvPr/>
        </p:nvGrpSpPr>
        <p:grpSpPr>
          <a:xfrm>
            <a:off x="8129372" y="3539582"/>
            <a:ext cx="525652" cy="568256"/>
            <a:chOff x="5025216" y="3832852"/>
            <a:chExt cx="582516" cy="640264"/>
          </a:xfrm>
          <a:solidFill>
            <a:srgbClr val="54C2F0"/>
          </a:solidFill>
        </p:grpSpPr>
        <p:sp>
          <p:nvSpPr>
            <p:cNvPr id="19"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20" name="Text Box 5"/>
            <p:cNvSpPr txBox="1">
              <a:spLocks noChangeArrowheads="1"/>
            </p:cNvSpPr>
            <p:nvPr/>
          </p:nvSpPr>
          <p:spPr bwMode="auto">
            <a:xfrm>
              <a:off x="5040052" y="3969060"/>
              <a:ext cx="567680" cy="346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csv</a:t>
              </a:r>
              <a:endParaRPr kumimoji="1" lang="ja-JP" altLang="en-US"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grpSp>
        <p:nvGrpSpPr>
          <p:cNvPr id="21" name="グループ化 45"/>
          <p:cNvGrpSpPr/>
          <p:nvPr/>
        </p:nvGrpSpPr>
        <p:grpSpPr>
          <a:xfrm>
            <a:off x="8129372" y="4191930"/>
            <a:ext cx="547084" cy="568256"/>
            <a:chOff x="5025216" y="3832852"/>
            <a:chExt cx="606266" cy="640264"/>
          </a:xfrm>
          <a:solidFill>
            <a:srgbClr val="54C2F0"/>
          </a:solidFill>
        </p:grpSpPr>
        <p:sp>
          <p:nvSpPr>
            <p:cNvPr id="22"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23" name="Text Box 5"/>
            <p:cNvSpPr txBox="1">
              <a:spLocks noChangeArrowheads="1"/>
            </p:cNvSpPr>
            <p:nvPr/>
          </p:nvSpPr>
          <p:spPr bwMode="auto">
            <a:xfrm>
              <a:off x="5063802" y="3969060"/>
              <a:ext cx="567680" cy="346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txt</a:t>
              </a:r>
              <a:endParaRPr kumimoji="1" lang="ja-JP" altLang="en-US"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sp>
        <p:nvSpPr>
          <p:cNvPr id="24" name="Text Box 5"/>
          <p:cNvSpPr txBox="1">
            <a:spLocks noChangeArrowheads="1"/>
          </p:cNvSpPr>
          <p:nvPr/>
        </p:nvSpPr>
        <p:spPr bwMode="auto">
          <a:xfrm>
            <a:off x="3167272" y="2247714"/>
            <a:ext cx="2844316" cy="58477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抽出条件、初期値、</a:t>
            </a:r>
            <a:endPar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データ出力順の設定</a:t>
            </a:r>
          </a:p>
        </p:txBody>
      </p:sp>
      <p:grpSp>
        <p:nvGrpSpPr>
          <p:cNvPr id="25" name="グループ化 287"/>
          <p:cNvGrpSpPr/>
          <p:nvPr/>
        </p:nvGrpSpPr>
        <p:grpSpPr>
          <a:xfrm>
            <a:off x="5219460" y="3656132"/>
            <a:ext cx="440497" cy="306391"/>
            <a:chOff x="3084116" y="3387725"/>
            <a:chExt cx="381000" cy="276225"/>
          </a:xfrm>
          <a:solidFill>
            <a:srgbClr val="EE5500"/>
          </a:solidFill>
        </p:grpSpPr>
        <p:sp>
          <p:nvSpPr>
            <p:cNvPr id="26" name="Rectangle 206"/>
            <p:cNvSpPr>
              <a:spLocks noChangeArrowheads="1"/>
            </p:cNvSpPr>
            <p:nvPr/>
          </p:nvSpPr>
          <p:spPr bwMode="auto">
            <a:xfrm>
              <a:off x="3084116" y="3387725"/>
              <a:ext cx="381000" cy="63500"/>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7"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8"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9"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0"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1"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2"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3"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4"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nvGrpSpPr>
          <p:cNvPr id="35" name="グループ化 59"/>
          <p:cNvGrpSpPr/>
          <p:nvPr/>
        </p:nvGrpSpPr>
        <p:grpSpPr>
          <a:xfrm>
            <a:off x="3965962" y="3531797"/>
            <a:ext cx="495620" cy="461485"/>
            <a:chOff x="3480085" y="4545124"/>
            <a:chExt cx="756000" cy="733729"/>
          </a:xfrm>
        </p:grpSpPr>
        <p:grpSp>
          <p:nvGrpSpPr>
            <p:cNvPr id="36" name="グループ化 124"/>
            <p:cNvGrpSpPr/>
            <p:nvPr/>
          </p:nvGrpSpPr>
          <p:grpSpPr>
            <a:xfrm>
              <a:off x="3491960" y="4675503"/>
              <a:ext cx="741148" cy="603350"/>
              <a:chOff x="3563888" y="4675503"/>
              <a:chExt cx="741148" cy="603350"/>
            </a:xfrm>
          </p:grpSpPr>
          <p:grpSp>
            <p:nvGrpSpPr>
              <p:cNvPr id="38" name="グループ化 96"/>
              <p:cNvGrpSpPr/>
              <p:nvPr/>
            </p:nvGrpSpPr>
            <p:grpSpPr>
              <a:xfrm>
                <a:off x="3563888" y="4675503"/>
                <a:ext cx="474092" cy="603350"/>
                <a:chOff x="3563888" y="4675503"/>
                <a:chExt cx="474092" cy="603350"/>
              </a:xfrm>
            </p:grpSpPr>
            <p:grpSp>
              <p:nvGrpSpPr>
                <p:cNvPr id="52" name="グループ化 287"/>
                <p:cNvGrpSpPr/>
                <p:nvPr/>
              </p:nvGrpSpPr>
              <p:grpSpPr>
                <a:xfrm>
                  <a:off x="3563888" y="4675503"/>
                  <a:ext cx="474092" cy="343717"/>
                  <a:chOff x="3084116" y="3492500"/>
                  <a:chExt cx="381000" cy="276225"/>
                </a:xfrm>
                <a:solidFill>
                  <a:srgbClr val="54C2F0"/>
                </a:solidFill>
              </p:grpSpPr>
              <p:sp>
                <p:nvSpPr>
                  <p:cNvPr id="62"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3"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4"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5"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6"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7"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8"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9"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0"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1"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2"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3"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nvGrpSpPr>
                <p:cNvPr id="53" name="グループ化 287"/>
                <p:cNvGrpSpPr/>
                <p:nvPr/>
              </p:nvGrpSpPr>
              <p:grpSpPr>
                <a:xfrm>
                  <a:off x="3563888" y="5065511"/>
                  <a:ext cx="474092" cy="213342"/>
                  <a:chOff x="3084116" y="3492500"/>
                  <a:chExt cx="381000" cy="171450"/>
                </a:xfrm>
                <a:solidFill>
                  <a:srgbClr val="54C2F0"/>
                </a:solidFill>
              </p:grpSpPr>
              <p:sp>
                <p:nvSpPr>
                  <p:cNvPr id="54"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5"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6"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7"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8"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9"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0"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1"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grpSp>
            <p:nvGrpSpPr>
              <p:cNvPr id="39" name="グループ化 97"/>
              <p:cNvGrpSpPr/>
              <p:nvPr/>
            </p:nvGrpSpPr>
            <p:grpSpPr>
              <a:xfrm>
                <a:off x="4091684" y="4675503"/>
                <a:ext cx="213352" cy="603350"/>
                <a:chOff x="3848390" y="4675503"/>
                <a:chExt cx="213352" cy="603350"/>
              </a:xfrm>
            </p:grpSpPr>
            <p:grpSp>
              <p:nvGrpSpPr>
                <p:cNvPr id="40" name="グループ化 287"/>
                <p:cNvGrpSpPr/>
                <p:nvPr/>
              </p:nvGrpSpPr>
              <p:grpSpPr>
                <a:xfrm>
                  <a:off x="3848390" y="4675503"/>
                  <a:ext cx="213352" cy="343717"/>
                  <a:chOff x="3312745" y="3492500"/>
                  <a:chExt cx="171458" cy="276225"/>
                </a:xfrm>
                <a:solidFill>
                  <a:srgbClr val="54C2F0"/>
                </a:solidFill>
              </p:grpSpPr>
              <p:sp>
                <p:nvSpPr>
                  <p:cNvPr id="46" name="Rectangle 209"/>
                  <p:cNvSpPr>
                    <a:spLocks noChangeArrowheads="1"/>
                  </p:cNvSpPr>
                  <p:nvPr/>
                </p:nvSpPr>
                <p:spPr bwMode="auto">
                  <a:xfrm>
                    <a:off x="3312752"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7"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8" name="Rectangle 213"/>
                  <p:cNvSpPr>
                    <a:spLocks noChangeArrowheads="1"/>
                  </p:cNvSpPr>
                  <p:nvPr/>
                </p:nvSpPr>
                <p:spPr bwMode="auto">
                  <a:xfrm>
                    <a:off x="331274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9" name="Rectangle 214"/>
                  <p:cNvSpPr>
                    <a:spLocks noChangeArrowheads="1"/>
                  </p:cNvSpPr>
                  <p:nvPr/>
                </p:nvSpPr>
                <p:spPr bwMode="auto">
                  <a:xfrm>
                    <a:off x="3417524"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0" name="Rectangle 217"/>
                  <p:cNvSpPr>
                    <a:spLocks noChangeArrowheads="1"/>
                  </p:cNvSpPr>
                  <p:nvPr/>
                </p:nvSpPr>
                <p:spPr bwMode="auto">
                  <a:xfrm>
                    <a:off x="3312745"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1" name="Rectangle 218"/>
                  <p:cNvSpPr>
                    <a:spLocks noChangeArrowheads="1"/>
                  </p:cNvSpPr>
                  <p:nvPr/>
                </p:nvSpPr>
                <p:spPr bwMode="auto">
                  <a:xfrm>
                    <a:off x="3417528"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nvGrpSpPr>
                <p:cNvPr id="41" name="グループ化 287"/>
                <p:cNvGrpSpPr/>
                <p:nvPr/>
              </p:nvGrpSpPr>
              <p:grpSpPr>
                <a:xfrm>
                  <a:off x="3848390" y="5065511"/>
                  <a:ext cx="213352" cy="213342"/>
                  <a:chOff x="3312745" y="3492500"/>
                  <a:chExt cx="171458" cy="171450"/>
                </a:xfrm>
                <a:solidFill>
                  <a:srgbClr val="54C2F0"/>
                </a:solidFill>
              </p:grpSpPr>
              <p:sp>
                <p:nvSpPr>
                  <p:cNvPr id="42" name="Rectangle 209"/>
                  <p:cNvSpPr>
                    <a:spLocks noChangeArrowheads="1"/>
                  </p:cNvSpPr>
                  <p:nvPr/>
                </p:nvSpPr>
                <p:spPr bwMode="auto">
                  <a:xfrm>
                    <a:off x="331274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3"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4" name="Rectangle 213"/>
                  <p:cNvSpPr>
                    <a:spLocks noChangeArrowheads="1"/>
                  </p:cNvSpPr>
                  <p:nvPr/>
                </p:nvSpPr>
                <p:spPr bwMode="auto">
                  <a:xfrm>
                    <a:off x="3312745"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5" name="Rectangle 214"/>
                  <p:cNvSpPr>
                    <a:spLocks noChangeArrowheads="1"/>
                  </p:cNvSpPr>
                  <p:nvPr/>
                </p:nvSpPr>
                <p:spPr bwMode="auto">
                  <a:xfrm>
                    <a:off x="341752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grpSp>
        <p:sp>
          <p:nvSpPr>
            <p:cNvPr id="37" name="Rectangle 206"/>
            <p:cNvSpPr>
              <a:spLocks noChangeArrowheads="1"/>
            </p:cNvSpPr>
            <p:nvPr/>
          </p:nvSpPr>
          <p:spPr bwMode="auto">
            <a:xfrm>
              <a:off x="3480085" y="4545124"/>
              <a:ext cx="756000" cy="79015"/>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4" name="右矢印 73"/>
          <p:cNvSpPr/>
          <p:nvPr/>
        </p:nvSpPr>
        <p:spPr>
          <a:xfrm>
            <a:off x="4607392" y="3639849"/>
            <a:ext cx="434885" cy="32090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grpSp>
        <p:nvGrpSpPr>
          <p:cNvPr id="79" name="グループ化 103"/>
          <p:cNvGrpSpPr/>
          <p:nvPr/>
        </p:nvGrpSpPr>
        <p:grpSpPr>
          <a:xfrm>
            <a:off x="1979150" y="2952248"/>
            <a:ext cx="344768" cy="326483"/>
            <a:chOff x="3297238" y="3209925"/>
            <a:chExt cx="381000" cy="381000"/>
          </a:xfrm>
          <a:solidFill>
            <a:srgbClr val="EE5500"/>
          </a:solidFill>
        </p:grpSpPr>
        <p:sp>
          <p:nvSpPr>
            <p:cNvPr id="80" name="Freeform 220"/>
            <p:cNvSpPr>
              <a:spLocks/>
            </p:cNvSpPr>
            <p:nvPr/>
          </p:nvSpPr>
          <p:spPr bwMode="auto">
            <a:xfrm>
              <a:off x="32972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1" name="Freeform 221"/>
            <p:cNvSpPr>
              <a:spLocks/>
            </p:cNvSpPr>
            <p:nvPr/>
          </p:nvSpPr>
          <p:spPr bwMode="auto">
            <a:xfrm>
              <a:off x="3411529" y="3400425"/>
              <a:ext cx="152400" cy="190500"/>
            </a:xfrm>
            <a:custGeom>
              <a:avLst/>
              <a:gdLst/>
              <a:ahLst/>
              <a:cxnLst>
                <a:cxn ang="0">
                  <a:pos x="96" y="48"/>
                </a:cxn>
                <a:cxn ang="0">
                  <a:pos x="48" y="0"/>
                </a:cxn>
                <a:cxn ang="0">
                  <a:pos x="0" y="48"/>
                </a:cxn>
                <a:cxn ang="0">
                  <a:pos x="36" y="48"/>
                </a:cxn>
                <a:cxn ang="0">
                  <a:pos x="36" y="120"/>
                </a:cxn>
                <a:cxn ang="0">
                  <a:pos x="60" y="120"/>
                </a:cxn>
                <a:cxn ang="0">
                  <a:pos x="60" y="48"/>
                </a:cxn>
                <a:cxn ang="0">
                  <a:pos x="96" y="48"/>
                </a:cxn>
              </a:cxnLst>
              <a:rect l="0" t="0" r="r" b="b"/>
              <a:pathLst>
                <a:path w="96" h="120">
                  <a:moveTo>
                    <a:pt x="96" y="48"/>
                  </a:moveTo>
                  <a:lnTo>
                    <a:pt x="48" y="0"/>
                  </a:lnTo>
                  <a:lnTo>
                    <a:pt x="0" y="48"/>
                  </a:lnTo>
                  <a:lnTo>
                    <a:pt x="36" y="48"/>
                  </a:lnTo>
                  <a:lnTo>
                    <a:pt x="36" y="120"/>
                  </a:lnTo>
                  <a:lnTo>
                    <a:pt x="60" y="120"/>
                  </a:lnTo>
                  <a:lnTo>
                    <a:pt x="60" y="48"/>
                  </a:lnTo>
                  <a:lnTo>
                    <a:pt x="96"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nvGrpSpPr>
          <p:cNvPr id="82" name="グループ化 106"/>
          <p:cNvGrpSpPr/>
          <p:nvPr/>
        </p:nvGrpSpPr>
        <p:grpSpPr>
          <a:xfrm>
            <a:off x="1979153" y="4274971"/>
            <a:ext cx="344768" cy="326483"/>
            <a:chOff x="4198938" y="3209925"/>
            <a:chExt cx="381000" cy="381000"/>
          </a:xfrm>
          <a:solidFill>
            <a:srgbClr val="EE5500"/>
          </a:solidFill>
        </p:grpSpPr>
        <p:sp>
          <p:nvSpPr>
            <p:cNvPr id="83" name="Freeform 222"/>
            <p:cNvSpPr>
              <a:spLocks/>
            </p:cNvSpPr>
            <p:nvPr/>
          </p:nvSpPr>
          <p:spPr bwMode="auto">
            <a:xfrm>
              <a:off x="41989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4" name="Freeform 223"/>
            <p:cNvSpPr>
              <a:spLocks/>
            </p:cNvSpPr>
            <p:nvPr/>
          </p:nvSpPr>
          <p:spPr bwMode="auto">
            <a:xfrm>
              <a:off x="4313238" y="3514725"/>
              <a:ext cx="152400" cy="76200"/>
            </a:xfrm>
            <a:custGeom>
              <a:avLst/>
              <a:gdLst/>
              <a:ahLst/>
              <a:cxnLst>
                <a:cxn ang="0">
                  <a:pos x="0" y="0"/>
                </a:cxn>
                <a:cxn ang="0">
                  <a:pos x="96" y="0"/>
                </a:cxn>
                <a:cxn ang="0">
                  <a:pos x="48" y="48"/>
                </a:cxn>
                <a:cxn ang="0">
                  <a:pos x="48" y="48"/>
                </a:cxn>
                <a:cxn ang="0">
                  <a:pos x="0" y="0"/>
                </a:cxn>
              </a:cxnLst>
              <a:rect l="0" t="0" r="r" b="b"/>
              <a:pathLst>
                <a:path w="96" h="48">
                  <a:moveTo>
                    <a:pt x="0" y="0"/>
                  </a:moveTo>
                  <a:lnTo>
                    <a:pt x="96" y="0"/>
                  </a:lnTo>
                  <a:lnTo>
                    <a:pt x="48" y="48"/>
                  </a:lnTo>
                  <a:lnTo>
                    <a:pt x="48" y="48"/>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5" name="Rectangle 224"/>
            <p:cNvSpPr>
              <a:spLocks noChangeArrowheads="1"/>
            </p:cNvSpPr>
            <p:nvPr/>
          </p:nvSpPr>
          <p:spPr bwMode="auto">
            <a:xfrm>
              <a:off x="4370388" y="3400425"/>
              <a:ext cx="38100" cy="152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nvGrpSpPr>
          <p:cNvPr id="86" name="グループ化 110"/>
          <p:cNvGrpSpPr/>
          <p:nvPr/>
        </p:nvGrpSpPr>
        <p:grpSpPr>
          <a:xfrm>
            <a:off x="1979140" y="3590896"/>
            <a:ext cx="344767" cy="326481"/>
            <a:chOff x="5100638" y="3209925"/>
            <a:chExt cx="381000" cy="380998"/>
          </a:xfrm>
          <a:solidFill>
            <a:srgbClr val="EE5500"/>
          </a:solidFill>
        </p:grpSpPr>
        <p:sp>
          <p:nvSpPr>
            <p:cNvPr id="87" name="Freeform 225"/>
            <p:cNvSpPr>
              <a:spLocks/>
            </p:cNvSpPr>
            <p:nvPr/>
          </p:nvSpPr>
          <p:spPr bwMode="auto">
            <a:xfrm>
              <a:off x="51006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8" name="Freeform 226"/>
            <p:cNvSpPr>
              <a:spLocks/>
            </p:cNvSpPr>
            <p:nvPr/>
          </p:nvSpPr>
          <p:spPr bwMode="auto">
            <a:xfrm>
              <a:off x="5183187" y="3349623"/>
              <a:ext cx="215900" cy="241300"/>
            </a:xfrm>
            <a:custGeom>
              <a:avLst/>
              <a:gdLst/>
              <a:ahLst/>
              <a:cxnLst>
                <a:cxn ang="0">
                  <a:pos x="112" y="84"/>
                </a:cxn>
                <a:cxn ang="0">
                  <a:pos x="112" y="84"/>
                </a:cxn>
                <a:cxn ang="0">
                  <a:pos x="112" y="92"/>
                </a:cxn>
                <a:cxn ang="0">
                  <a:pos x="108" y="102"/>
                </a:cxn>
                <a:cxn ang="0">
                  <a:pos x="104" y="108"/>
                </a:cxn>
                <a:cxn ang="0">
                  <a:pos x="100" y="116"/>
                </a:cxn>
                <a:cxn ang="0">
                  <a:pos x="92" y="120"/>
                </a:cxn>
                <a:cxn ang="0">
                  <a:pos x="86" y="124"/>
                </a:cxn>
                <a:cxn ang="0">
                  <a:pos x="76" y="128"/>
                </a:cxn>
                <a:cxn ang="0">
                  <a:pos x="68" y="128"/>
                </a:cxn>
                <a:cxn ang="0">
                  <a:pos x="68" y="128"/>
                </a:cxn>
                <a:cxn ang="0">
                  <a:pos x="60" y="128"/>
                </a:cxn>
                <a:cxn ang="0">
                  <a:pos x="50" y="124"/>
                </a:cxn>
                <a:cxn ang="0">
                  <a:pos x="44" y="120"/>
                </a:cxn>
                <a:cxn ang="0">
                  <a:pos x="36" y="116"/>
                </a:cxn>
                <a:cxn ang="0">
                  <a:pos x="32" y="108"/>
                </a:cxn>
                <a:cxn ang="0">
                  <a:pos x="28" y="102"/>
                </a:cxn>
                <a:cxn ang="0">
                  <a:pos x="24" y="92"/>
                </a:cxn>
                <a:cxn ang="0">
                  <a:pos x="24" y="84"/>
                </a:cxn>
                <a:cxn ang="0">
                  <a:pos x="24" y="84"/>
                </a:cxn>
                <a:cxn ang="0">
                  <a:pos x="24" y="76"/>
                </a:cxn>
                <a:cxn ang="0">
                  <a:pos x="28" y="66"/>
                </a:cxn>
                <a:cxn ang="0">
                  <a:pos x="32" y="60"/>
                </a:cxn>
                <a:cxn ang="0">
                  <a:pos x="36" y="52"/>
                </a:cxn>
                <a:cxn ang="0">
                  <a:pos x="44" y="48"/>
                </a:cxn>
                <a:cxn ang="0">
                  <a:pos x="50" y="44"/>
                </a:cxn>
                <a:cxn ang="0">
                  <a:pos x="60" y="40"/>
                </a:cxn>
                <a:cxn ang="0">
                  <a:pos x="68" y="40"/>
                </a:cxn>
                <a:cxn ang="0">
                  <a:pos x="68" y="56"/>
                </a:cxn>
                <a:cxn ang="0">
                  <a:pos x="108" y="28"/>
                </a:cxn>
                <a:cxn ang="0">
                  <a:pos x="68" y="0"/>
                </a:cxn>
                <a:cxn ang="0">
                  <a:pos x="68" y="16"/>
                </a:cxn>
                <a:cxn ang="0">
                  <a:pos x="68" y="16"/>
                </a:cxn>
                <a:cxn ang="0">
                  <a:pos x="54" y="18"/>
                </a:cxn>
                <a:cxn ang="0">
                  <a:pos x="42" y="22"/>
                </a:cxn>
                <a:cxn ang="0">
                  <a:pos x="30" y="28"/>
                </a:cxn>
                <a:cxn ang="0">
                  <a:pos x="20" y="36"/>
                </a:cxn>
                <a:cxn ang="0">
                  <a:pos x="12" y="46"/>
                </a:cxn>
                <a:cxn ang="0">
                  <a:pos x="6" y="58"/>
                </a:cxn>
                <a:cxn ang="0">
                  <a:pos x="2" y="70"/>
                </a:cxn>
                <a:cxn ang="0">
                  <a:pos x="0" y="84"/>
                </a:cxn>
                <a:cxn ang="0">
                  <a:pos x="0" y="84"/>
                </a:cxn>
                <a:cxn ang="0">
                  <a:pos x="2" y="98"/>
                </a:cxn>
                <a:cxn ang="0">
                  <a:pos x="6" y="110"/>
                </a:cxn>
                <a:cxn ang="0">
                  <a:pos x="12" y="122"/>
                </a:cxn>
                <a:cxn ang="0">
                  <a:pos x="20" y="132"/>
                </a:cxn>
                <a:cxn ang="0">
                  <a:pos x="30" y="140"/>
                </a:cxn>
                <a:cxn ang="0">
                  <a:pos x="42" y="146"/>
                </a:cxn>
                <a:cxn ang="0">
                  <a:pos x="54" y="150"/>
                </a:cxn>
                <a:cxn ang="0">
                  <a:pos x="68" y="152"/>
                </a:cxn>
                <a:cxn ang="0">
                  <a:pos x="68" y="152"/>
                </a:cxn>
                <a:cxn ang="0">
                  <a:pos x="82" y="150"/>
                </a:cxn>
                <a:cxn ang="0">
                  <a:pos x="94" y="146"/>
                </a:cxn>
                <a:cxn ang="0">
                  <a:pos x="106" y="140"/>
                </a:cxn>
                <a:cxn ang="0">
                  <a:pos x="116" y="132"/>
                </a:cxn>
                <a:cxn ang="0">
                  <a:pos x="124" y="122"/>
                </a:cxn>
                <a:cxn ang="0">
                  <a:pos x="130" y="110"/>
                </a:cxn>
                <a:cxn ang="0">
                  <a:pos x="134" y="98"/>
                </a:cxn>
                <a:cxn ang="0">
                  <a:pos x="136" y="84"/>
                </a:cxn>
                <a:cxn ang="0">
                  <a:pos x="112" y="84"/>
                </a:cxn>
              </a:cxnLst>
              <a:rect l="0" t="0" r="r" b="b"/>
              <a:pathLst>
                <a:path w="136" h="152">
                  <a:moveTo>
                    <a:pt x="112" y="84"/>
                  </a:moveTo>
                  <a:lnTo>
                    <a:pt x="112" y="84"/>
                  </a:lnTo>
                  <a:lnTo>
                    <a:pt x="112" y="92"/>
                  </a:lnTo>
                  <a:lnTo>
                    <a:pt x="108" y="102"/>
                  </a:lnTo>
                  <a:lnTo>
                    <a:pt x="104" y="108"/>
                  </a:lnTo>
                  <a:lnTo>
                    <a:pt x="100" y="116"/>
                  </a:lnTo>
                  <a:lnTo>
                    <a:pt x="92" y="120"/>
                  </a:lnTo>
                  <a:lnTo>
                    <a:pt x="86" y="124"/>
                  </a:lnTo>
                  <a:lnTo>
                    <a:pt x="76" y="128"/>
                  </a:lnTo>
                  <a:lnTo>
                    <a:pt x="68" y="128"/>
                  </a:lnTo>
                  <a:lnTo>
                    <a:pt x="68" y="128"/>
                  </a:lnTo>
                  <a:lnTo>
                    <a:pt x="60" y="128"/>
                  </a:lnTo>
                  <a:lnTo>
                    <a:pt x="50" y="124"/>
                  </a:lnTo>
                  <a:lnTo>
                    <a:pt x="44" y="120"/>
                  </a:lnTo>
                  <a:lnTo>
                    <a:pt x="36" y="116"/>
                  </a:lnTo>
                  <a:lnTo>
                    <a:pt x="32" y="108"/>
                  </a:lnTo>
                  <a:lnTo>
                    <a:pt x="28" y="102"/>
                  </a:lnTo>
                  <a:lnTo>
                    <a:pt x="24" y="92"/>
                  </a:lnTo>
                  <a:lnTo>
                    <a:pt x="24" y="84"/>
                  </a:lnTo>
                  <a:lnTo>
                    <a:pt x="24" y="84"/>
                  </a:lnTo>
                  <a:lnTo>
                    <a:pt x="24" y="76"/>
                  </a:lnTo>
                  <a:lnTo>
                    <a:pt x="28" y="66"/>
                  </a:lnTo>
                  <a:lnTo>
                    <a:pt x="32" y="60"/>
                  </a:lnTo>
                  <a:lnTo>
                    <a:pt x="36" y="52"/>
                  </a:lnTo>
                  <a:lnTo>
                    <a:pt x="44" y="48"/>
                  </a:lnTo>
                  <a:lnTo>
                    <a:pt x="50" y="44"/>
                  </a:lnTo>
                  <a:lnTo>
                    <a:pt x="60" y="40"/>
                  </a:lnTo>
                  <a:lnTo>
                    <a:pt x="68" y="40"/>
                  </a:lnTo>
                  <a:lnTo>
                    <a:pt x="68" y="56"/>
                  </a:lnTo>
                  <a:lnTo>
                    <a:pt x="108" y="28"/>
                  </a:lnTo>
                  <a:lnTo>
                    <a:pt x="68" y="0"/>
                  </a:lnTo>
                  <a:lnTo>
                    <a:pt x="68" y="16"/>
                  </a:lnTo>
                  <a:lnTo>
                    <a:pt x="68" y="16"/>
                  </a:lnTo>
                  <a:lnTo>
                    <a:pt x="54" y="18"/>
                  </a:lnTo>
                  <a:lnTo>
                    <a:pt x="42" y="22"/>
                  </a:lnTo>
                  <a:lnTo>
                    <a:pt x="30" y="28"/>
                  </a:lnTo>
                  <a:lnTo>
                    <a:pt x="20" y="36"/>
                  </a:lnTo>
                  <a:lnTo>
                    <a:pt x="12" y="46"/>
                  </a:lnTo>
                  <a:lnTo>
                    <a:pt x="6" y="58"/>
                  </a:lnTo>
                  <a:lnTo>
                    <a:pt x="2" y="70"/>
                  </a:lnTo>
                  <a:lnTo>
                    <a:pt x="0" y="84"/>
                  </a:lnTo>
                  <a:lnTo>
                    <a:pt x="0" y="84"/>
                  </a:lnTo>
                  <a:lnTo>
                    <a:pt x="2" y="98"/>
                  </a:lnTo>
                  <a:lnTo>
                    <a:pt x="6" y="110"/>
                  </a:lnTo>
                  <a:lnTo>
                    <a:pt x="12" y="122"/>
                  </a:lnTo>
                  <a:lnTo>
                    <a:pt x="20" y="132"/>
                  </a:lnTo>
                  <a:lnTo>
                    <a:pt x="30" y="140"/>
                  </a:lnTo>
                  <a:lnTo>
                    <a:pt x="42" y="146"/>
                  </a:lnTo>
                  <a:lnTo>
                    <a:pt x="54" y="150"/>
                  </a:lnTo>
                  <a:lnTo>
                    <a:pt x="68" y="152"/>
                  </a:lnTo>
                  <a:lnTo>
                    <a:pt x="68" y="152"/>
                  </a:lnTo>
                  <a:lnTo>
                    <a:pt x="82" y="150"/>
                  </a:lnTo>
                  <a:lnTo>
                    <a:pt x="94" y="146"/>
                  </a:lnTo>
                  <a:lnTo>
                    <a:pt x="106" y="140"/>
                  </a:lnTo>
                  <a:lnTo>
                    <a:pt x="116" y="132"/>
                  </a:lnTo>
                  <a:lnTo>
                    <a:pt x="124" y="122"/>
                  </a:lnTo>
                  <a:lnTo>
                    <a:pt x="130" y="110"/>
                  </a:lnTo>
                  <a:lnTo>
                    <a:pt x="134" y="98"/>
                  </a:lnTo>
                  <a:lnTo>
                    <a:pt x="136" y="84"/>
                  </a:lnTo>
                  <a:lnTo>
                    <a:pt x="112"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89" name="Freeform 364"/>
          <p:cNvSpPr>
            <a:spLocks noEditPoints="1"/>
          </p:cNvSpPr>
          <p:nvPr/>
        </p:nvSpPr>
        <p:spPr bwMode="auto">
          <a:xfrm>
            <a:off x="2411188" y="2856921"/>
            <a:ext cx="349607" cy="40149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90" name="Freeform 364"/>
          <p:cNvSpPr>
            <a:spLocks noEditPoints="1"/>
          </p:cNvSpPr>
          <p:nvPr/>
        </p:nvSpPr>
        <p:spPr bwMode="auto">
          <a:xfrm>
            <a:off x="2411188" y="3518887"/>
            <a:ext cx="349607" cy="40149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91" name="Freeform 364"/>
          <p:cNvSpPr>
            <a:spLocks noEditPoints="1"/>
          </p:cNvSpPr>
          <p:nvPr/>
        </p:nvSpPr>
        <p:spPr bwMode="auto">
          <a:xfrm>
            <a:off x="2411188" y="4166959"/>
            <a:ext cx="349607" cy="40149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2" name="グループ化 111"/>
          <p:cNvGrpSpPr/>
          <p:nvPr/>
        </p:nvGrpSpPr>
        <p:grpSpPr>
          <a:xfrm>
            <a:off x="464707" y="3256984"/>
            <a:ext cx="1334985" cy="1201264"/>
            <a:chOff x="464707" y="3220980"/>
            <a:chExt cx="1334985" cy="1201264"/>
          </a:xfrm>
        </p:grpSpPr>
        <p:sp>
          <p:nvSpPr>
            <p:cNvPr id="75" name="Freeform 529"/>
            <p:cNvSpPr>
              <a:spLocks noEditPoints="1"/>
            </p:cNvSpPr>
            <p:nvPr/>
          </p:nvSpPr>
          <p:spPr bwMode="auto">
            <a:xfrm>
              <a:off x="911156" y="3716109"/>
              <a:ext cx="354599" cy="323998"/>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6" name="右矢印 75"/>
            <p:cNvSpPr/>
            <p:nvPr/>
          </p:nvSpPr>
          <p:spPr>
            <a:xfrm rot="19136952">
              <a:off x="1273184" y="3220980"/>
              <a:ext cx="434885" cy="32090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77" name="右矢印 76"/>
            <p:cNvSpPr/>
            <p:nvPr/>
          </p:nvSpPr>
          <p:spPr>
            <a:xfrm>
              <a:off x="1364807" y="3605613"/>
              <a:ext cx="434885" cy="32090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78" name="右矢印 77"/>
            <p:cNvSpPr/>
            <p:nvPr/>
          </p:nvSpPr>
          <p:spPr>
            <a:xfrm rot="2772499">
              <a:off x="1277274" y="4046388"/>
              <a:ext cx="417223" cy="334490"/>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92" name="Freeform 364"/>
            <p:cNvSpPr>
              <a:spLocks noEditPoints="1"/>
            </p:cNvSpPr>
            <p:nvPr/>
          </p:nvSpPr>
          <p:spPr bwMode="auto">
            <a:xfrm>
              <a:off x="464707" y="3527896"/>
              <a:ext cx="401433" cy="47830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93" name="Freeform 364"/>
          <p:cNvSpPr>
            <a:spLocks noEditPoints="1"/>
          </p:cNvSpPr>
          <p:nvPr/>
        </p:nvSpPr>
        <p:spPr bwMode="auto">
          <a:xfrm>
            <a:off x="3419260" y="3495793"/>
            <a:ext cx="401433" cy="47830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94" name="Text Box 5"/>
          <p:cNvSpPr txBox="1">
            <a:spLocks noChangeArrowheads="1"/>
          </p:cNvSpPr>
          <p:nvPr/>
        </p:nvSpPr>
        <p:spPr bwMode="auto">
          <a:xfrm>
            <a:off x="2139951" y="3230855"/>
            <a:ext cx="795075"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insert</a:t>
            </a:r>
            <a:endParaRPr kumimoji="1" lang="ja-JP" altLang="en-US"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5" name="Text Box 5"/>
          <p:cNvSpPr txBox="1">
            <a:spLocks noChangeArrowheads="1"/>
          </p:cNvSpPr>
          <p:nvPr/>
        </p:nvSpPr>
        <p:spPr bwMode="auto">
          <a:xfrm>
            <a:off x="2069150" y="3878927"/>
            <a:ext cx="936676"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update</a:t>
            </a:r>
            <a:endParaRPr kumimoji="1" lang="ja-JP" altLang="en-US"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6" name="Text Box 5"/>
          <p:cNvSpPr txBox="1">
            <a:spLocks noChangeArrowheads="1"/>
          </p:cNvSpPr>
          <p:nvPr/>
        </p:nvSpPr>
        <p:spPr bwMode="auto">
          <a:xfrm>
            <a:off x="2069150" y="4563003"/>
            <a:ext cx="936676"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delete</a:t>
            </a:r>
            <a:endParaRPr kumimoji="1" lang="ja-JP" altLang="en-US"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7" name="角丸四角形 96"/>
          <p:cNvSpPr/>
          <p:nvPr/>
        </p:nvSpPr>
        <p:spPr>
          <a:xfrm>
            <a:off x="214944" y="1815666"/>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データ入力条件</a:t>
            </a:r>
            <a:endParaRPr kumimoji="0" lang="en-US" altLang="ja-JP"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98" name="角丸四角形 97"/>
          <p:cNvSpPr/>
          <p:nvPr/>
        </p:nvSpPr>
        <p:spPr>
          <a:xfrm>
            <a:off x="3131268" y="1815702"/>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出力順設定</a:t>
            </a:r>
            <a:endParaRPr kumimoji="0" lang="en-US" altLang="ja-JP"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99" name="角丸四角形 98"/>
          <p:cNvSpPr/>
          <p:nvPr/>
        </p:nvSpPr>
        <p:spPr>
          <a:xfrm>
            <a:off x="6047592" y="1815666"/>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出力ファイル設定</a:t>
            </a:r>
            <a:endParaRPr kumimoji="0" lang="en-US" altLang="ja-JP"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grpSp>
        <p:nvGrpSpPr>
          <p:cNvPr id="111" name="グループ化 110"/>
          <p:cNvGrpSpPr/>
          <p:nvPr/>
        </p:nvGrpSpPr>
        <p:grpSpPr>
          <a:xfrm>
            <a:off x="6390375" y="3256984"/>
            <a:ext cx="1587013" cy="1201264"/>
            <a:chOff x="6261351" y="3220980"/>
            <a:chExt cx="1587013" cy="1201264"/>
          </a:xfrm>
        </p:grpSpPr>
        <p:sp>
          <p:nvSpPr>
            <p:cNvPr id="12" name="右矢印 11"/>
            <p:cNvSpPr/>
            <p:nvPr/>
          </p:nvSpPr>
          <p:spPr>
            <a:xfrm rot="19136952">
              <a:off x="7321856" y="3220980"/>
              <a:ext cx="434885" cy="32090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13" name="右矢印 12"/>
            <p:cNvSpPr/>
            <p:nvPr/>
          </p:nvSpPr>
          <p:spPr>
            <a:xfrm>
              <a:off x="7413479" y="3605613"/>
              <a:ext cx="434885" cy="32090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14" name="右矢印 13"/>
            <p:cNvSpPr/>
            <p:nvPr/>
          </p:nvSpPr>
          <p:spPr>
            <a:xfrm rot="2772499">
              <a:off x="7325946" y="4046388"/>
              <a:ext cx="417223" cy="334490"/>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100" name="Freeform 364"/>
            <p:cNvSpPr>
              <a:spLocks noEditPoints="1"/>
            </p:cNvSpPr>
            <p:nvPr/>
          </p:nvSpPr>
          <p:spPr bwMode="auto">
            <a:xfrm>
              <a:off x="6261351" y="3505409"/>
              <a:ext cx="401433" cy="47830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01" name="グループ化 287"/>
            <p:cNvGrpSpPr/>
            <p:nvPr/>
          </p:nvGrpSpPr>
          <p:grpSpPr>
            <a:xfrm>
              <a:off x="6801411" y="3665748"/>
              <a:ext cx="440497" cy="306391"/>
              <a:chOff x="3084116" y="3387725"/>
              <a:chExt cx="381000" cy="276225"/>
            </a:xfrm>
            <a:solidFill>
              <a:srgbClr val="54C2F0"/>
            </a:solidFill>
          </p:grpSpPr>
          <p:sp>
            <p:nvSpPr>
              <p:cNvPr id="102"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3"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4"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5"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6"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7"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8"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9"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10"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spTree>
    <p:extLst>
      <p:ext uri="{BB962C8B-B14F-4D97-AF65-F5344CB8AC3E}">
        <p14:creationId xmlns:p14="http://schemas.microsoft.com/office/powerpoint/2010/main" val="2892284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会計システムとの仕訳連携</a:t>
            </a:r>
          </a:p>
        </p:txBody>
      </p:sp>
      <p:sp>
        <p:nvSpPr>
          <p:cNvPr id="5" name="テキスト プレースホルダー 4"/>
          <p:cNvSpPr>
            <a:spLocks noGrp="1"/>
          </p:cNvSpPr>
          <p:nvPr>
            <p:ph type="body" sz="quarter" idx="17"/>
          </p:nvPr>
        </p:nvSpPr>
        <p:spPr/>
        <p:txBody>
          <a:bodyPr/>
          <a:lstStyle/>
          <a:p>
            <a:r>
              <a:rPr kumimoji="1" lang="ja-JP" altLang="en-US" dirty="0"/>
              <a:t>会計システムへの自動仕訳設定、仕訳データ作成、仕訳データ連携が可能です</a:t>
            </a:r>
          </a:p>
        </p:txBody>
      </p:sp>
      <p:sp>
        <p:nvSpPr>
          <p:cNvPr id="6" name="タイトル 5"/>
          <p:cNvSpPr>
            <a:spLocks noGrp="1"/>
          </p:cNvSpPr>
          <p:nvPr>
            <p:ph type="title"/>
          </p:nvPr>
        </p:nvSpPr>
        <p:spPr/>
        <p:txBody>
          <a:bodyPr/>
          <a:lstStyle/>
          <a:p>
            <a:r>
              <a:rPr kumimoji="1" lang="en-US" altLang="ja-JP" dirty="0"/>
              <a:t>NX</a:t>
            </a:r>
            <a:r>
              <a:rPr kumimoji="1" lang="ja-JP" altLang="en-US" dirty="0"/>
              <a:t>統合会計への仕訳連携</a:t>
            </a:r>
          </a:p>
        </p:txBody>
      </p:sp>
      <p:sp>
        <p:nvSpPr>
          <p:cNvPr id="7" name="AutoShape 5"/>
          <p:cNvSpPr>
            <a:spLocks noChangeArrowheads="1"/>
          </p:cNvSpPr>
          <p:nvPr/>
        </p:nvSpPr>
        <p:spPr bwMode="gray">
          <a:xfrm>
            <a:off x="142875" y="1284656"/>
            <a:ext cx="8858250" cy="3555346"/>
          </a:xfrm>
          <a:prstGeom prst="roundRect">
            <a:avLst>
              <a:gd name="adj" fmla="val 4681"/>
            </a:avLst>
          </a:prstGeom>
          <a:solidFill>
            <a:schemeClr val="bg1"/>
          </a:solidFill>
          <a:ln w="25400" algn="ctr">
            <a:solidFill>
              <a:schemeClr val="bg1">
                <a:lumMod val="85000"/>
              </a:schemeClr>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ja-JP" altLang="ja-JP" sz="18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endParaRPr>
          </a:p>
        </p:txBody>
      </p:sp>
      <p:sp>
        <p:nvSpPr>
          <p:cNvPr id="8" name="Freeform 11"/>
          <p:cNvSpPr>
            <a:spLocks noEditPoints="1"/>
          </p:cNvSpPr>
          <p:nvPr/>
        </p:nvSpPr>
        <p:spPr bwMode="auto">
          <a:xfrm>
            <a:off x="223683" y="1337376"/>
            <a:ext cx="789355" cy="508431"/>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 name="テキスト ボックス 8"/>
          <p:cNvSpPr txBox="1"/>
          <p:nvPr/>
        </p:nvSpPr>
        <p:spPr>
          <a:xfrm>
            <a:off x="187679" y="1563638"/>
            <a:ext cx="89193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給与管理</a:t>
            </a:r>
          </a:p>
        </p:txBody>
      </p:sp>
      <p:sp>
        <p:nvSpPr>
          <p:cNvPr id="10" name="正方形/長方形 9"/>
          <p:cNvSpPr/>
          <p:nvPr/>
        </p:nvSpPr>
        <p:spPr>
          <a:xfrm>
            <a:off x="5256076" y="2029367"/>
            <a:ext cx="3672408" cy="1154452"/>
          </a:xfrm>
          <a:prstGeom prst="rect">
            <a:avLst/>
          </a:prstGeom>
          <a:solidFill>
            <a:srgbClr val="FF9900"/>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1" name="テキスト ボックス 10"/>
          <p:cNvSpPr txBox="1"/>
          <p:nvPr/>
        </p:nvSpPr>
        <p:spPr>
          <a:xfrm>
            <a:off x="5273494" y="1959682"/>
            <a:ext cx="3052034" cy="403957"/>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②勘定科目割付</a:t>
            </a:r>
          </a:p>
        </p:txBody>
      </p:sp>
      <p:sp>
        <p:nvSpPr>
          <p:cNvPr id="12" name="正方形/長方形 11"/>
          <p:cNvSpPr/>
          <p:nvPr/>
        </p:nvSpPr>
        <p:spPr>
          <a:xfrm>
            <a:off x="935596" y="2198487"/>
            <a:ext cx="3672408" cy="2021533"/>
          </a:xfrm>
          <a:prstGeom prst="rect">
            <a:avLst/>
          </a:prstGeom>
          <a:solidFill>
            <a:srgbClr val="77A233"/>
          </a:solidFill>
          <a:ln>
            <a:solidFill>
              <a:schemeClr val="bg1">
                <a:lumMod val="8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3" name="テキスト ボックス 12"/>
          <p:cNvSpPr txBox="1"/>
          <p:nvPr/>
        </p:nvSpPr>
        <p:spPr>
          <a:xfrm>
            <a:off x="953014" y="2139702"/>
            <a:ext cx="3052034" cy="403957"/>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①給与項目～仕訳への分類</a:t>
            </a:r>
          </a:p>
        </p:txBody>
      </p:sp>
      <p:sp>
        <p:nvSpPr>
          <p:cNvPr id="14" name="角丸四角形 13"/>
          <p:cNvSpPr/>
          <p:nvPr/>
        </p:nvSpPr>
        <p:spPr bwMode="auto">
          <a:xfrm>
            <a:off x="1007604" y="2560850"/>
            <a:ext cx="3528392" cy="731421"/>
          </a:xfrm>
          <a:prstGeom prst="roundRect">
            <a:avLst/>
          </a:prstGeom>
          <a:solidFill>
            <a:schemeClr val="bg1"/>
          </a:solidFill>
          <a:ln w="25400">
            <a:solidFill>
              <a:schemeClr val="bg1">
                <a:lumMod val="85000"/>
              </a:schemeClr>
            </a:solid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給与項目＋個人属性</a:t>
            </a:r>
            <a:r>
              <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a:t>
            </a: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項目毎に分類</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（例１）「基本給」・「正社員」・「製造職」</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（例２）「健保会社負担」・「製造職」</a:t>
            </a:r>
          </a:p>
        </p:txBody>
      </p:sp>
      <p:sp>
        <p:nvSpPr>
          <p:cNvPr id="15" name="角丸四角形 14"/>
          <p:cNvSpPr/>
          <p:nvPr/>
        </p:nvSpPr>
        <p:spPr bwMode="auto">
          <a:xfrm>
            <a:off x="1007604" y="3363838"/>
            <a:ext cx="3528392" cy="731421"/>
          </a:xfrm>
          <a:prstGeom prst="roundRect">
            <a:avLst/>
          </a:prstGeom>
          <a:solidFill>
            <a:schemeClr val="bg1"/>
          </a:solidFill>
          <a:ln w="25400">
            <a:solidFill>
              <a:schemeClr val="bg1">
                <a:lumMod val="85000"/>
              </a:schemeClr>
            </a:solid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仕訳作成パターン「費用計上」「支払計上」分類</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（例３）「残業手当」・「正社員」</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⇒（費用計上）対象</a:t>
            </a:r>
          </a:p>
        </p:txBody>
      </p:sp>
      <p:sp>
        <p:nvSpPr>
          <p:cNvPr id="16" name="角丸四角形 15"/>
          <p:cNvSpPr/>
          <p:nvPr/>
        </p:nvSpPr>
        <p:spPr bwMode="auto">
          <a:xfrm>
            <a:off x="5328084" y="2317398"/>
            <a:ext cx="3528392" cy="817888"/>
          </a:xfrm>
          <a:prstGeom prst="roundRect">
            <a:avLst/>
          </a:prstGeom>
          <a:solidFill>
            <a:schemeClr val="bg1"/>
          </a:solidFill>
          <a:ln w="25400">
            <a:solidFill>
              <a:schemeClr val="bg1">
                <a:lumMod val="85000"/>
              </a:schemeClr>
            </a:solid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分類毎に勘定科目</a:t>
            </a:r>
            <a:r>
              <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補助科目</a:t>
            </a:r>
            <a:r>
              <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税情報等を割付</a:t>
            </a: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（例１）科目：給与手当（製造原価）　　補助：基本給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（例２）科目：法定福利費（製造原価）　補助：健保</a:t>
            </a: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相手科目：未払費用</a:t>
            </a:r>
          </a:p>
        </p:txBody>
      </p:sp>
      <p:sp>
        <p:nvSpPr>
          <p:cNvPr id="17" name="正方形/長方形 16"/>
          <p:cNvSpPr/>
          <p:nvPr/>
        </p:nvSpPr>
        <p:spPr>
          <a:xfrm>
            <a:off x="5256076" y="3217499"/>
            <a:ext cx="3672408" cy="1154452"/>
          </a:xfrm>
          <a:prstGeom prst="rect">
            <a:avLst/>
          </a:prstGeom>
          <a:solidFill>
            <a:srgbClr val="FF9900"/>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8" name="テキスト ボックス 17"/>
          <p:cNvSpPr txBox="1"/>
          <p:nvPr/>
        </p:nvSpPr>
        <p:spPr>
          <a:xfrm>
            <a:off x="5273494" y="3147814"/>
            <a:ext cx="3052034" cy="403957"/>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③費用計上組織で計上</a:t>
            </a:r>
          </a:p>
        </p:txBody>
      </p:sp>
      <p:sp>
        <p:nvSpPr>
          <p:cNvPr id="19" name="角丸四角形 18"/>
          <p:cNvSpPr/>
          <p:nvPr/>
        </p:nvSpPr>
        <p:spPr bwMode="auto">
          <a:xfrm>
            <a:off x="5328084" y="3505531"/>
            <a:ext cx="3528392" cy="794411"/>
          </a:xfrm>
          <a:prstGeom prst="roundRect">
            <a:avLst/>
          </a:prstGeom>
          <a:solidFill>
            <a:schemeClr val="bg1"/>
          </a:solidFill>
          <a:ln w="25400">
            <a:solidFill>
              <a:schemeClr val="bg1">
                <a:lumMod val="85000"/>
              </a:schemeClr>
            </a:solid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原価管理組織により部門人件費を計上</a:t>
            </a: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・人事管理組織とは異なる原価管理組織により仕訳を</a:t>
            </a: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作成　　</a:t>
            </a:r>
            <a:b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b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・部門管理の費用按分を個人毎に率設定可能</a:t>
            </a:r>
          </a:p>
        </p:txBody>
      </p:sp>
      <p:sp>
        <p:nvSpPr>
          <p:cNvPr id="20" name="メモ 19"/>
          <p:cNvSpPr/>
          <p:nvPr/>
        </p:nvSpPr>
        <p:spPr bwMode="auto">
          <a:xfrm>
            <a:off x="1115616" y="1337376"/>
            <a:ext cx="684076" cy="789859"/>
          </a:xfrm>
          <a:prstGeom prst="foldedCorner">
            <a:avLst/>
          </a:prstGeom>
          <a:solidFill>
            <a:schemeClr val="bg1"/>
          </a:solidFill>
          <a:ln>
            <a:solidFill>
              <a:schemeClr val="bg1">
                <a:lumMod val="85000"/>
              </a:schemeClr>
            </a:solidFill>
            <a:headEnd/>
            <a:tailEnd/>
          </a:ln>
          <a:effectLst/>
        </p:spPr>
        <p:style>
          <a:lnRef idx="1">
            <a:schemeClr val="accent1"/>
          </a:lnRef>
          <a:fillRef idx="2">
            <a:schemeClr val="accent1"/>
          </a:fillRef>
          <a:effectRef idx="1">
            <a:schemeClr val="accent1"/>
          </a:effectRef>
          <a:fontRef idx="minor">
            <a:schemeClr val="dk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給与</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賞与</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年末調整</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昇給差額</a:t>
            </a:r>
          </a:p>
        </p:txBody>
      </p:sp>
      <p:sp>
        <p:nvSpPr>
          <p:cNvPr id="21" name="AutoShape 18"/>
          <p:cNvSpPr>
            <a:spLocks noChangeArrowheads="1"/>
          </p:cNvSpPr>
          <p:nvPr/>
        </p:nvSpPr>
        <p:spPr bwMode="auto">
          <a:xfrm>
            <a:off x="4680831" y="3263363"/>
            <a:ext cx="503237" cy="483295"/>
          </a:xfrm>
          <a:prstGeom prst="rightArrow">
            <a:avLst>
              <a:gd name="adj1" fmla="val 50000"/>
              <a:gd name="adj2" fmla="val 48753"/>
            </a:avLst>
          </a:prstGeom>
          <a:solidFill>
            <a:srgbClr val="54C2F0"/>
          </a:soli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1" lang="ja-JP" altLang="en-US" sz="18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endParaRPr>
          </a:p>
        </p:txBody>
      </p:sp>
      <p:sp>
        <p:nvSpPr>
          <p:cNvPr id="22" name="AutoShape 25"/>
          <p:cNvSpPr>
            <a:spLocks noChangeArrowheads="1"/>
          </p:cNvSpPr>
          <p:nvPr/>
        </p:nvSpPr>
        <p:spPr bwMode="auto">
          <a:xfrm>
            <a:off x="431540" y="1887674"/>
            <a:ext cx="353323" cy="2332347"/>
          </a:xfrm>
          <a:prstGeom prst="downArrow">
            <a:avLst>
              <a:gd name="adj1" fmla="val 49454"/>
              <a:gd name="adj2" fmla="val 74933"/>
            </a:avLst>
          </a:prstGeom>
          <a:solidFill>
            <a:srgbClr val="54C2F0"/>
          </a:solidFill>
          <a:ln>
            <a:noFill/>
            <a:headEnd/>
            <a:tailEnd/>
          </a:ln>
          <a:effectLst/>
        </p:spPr>
        <p:style>
          <a:lnRef idx="1">
            <a:schemeClr val="dk1"/>
          </a:lnRef>
          <a:fillRef idx="2">
            <a:schemeClr val="dk1"/>
          </a:fillRef>
          <a:effectRef idx="1">
            <a:schemeClr val="dk1"/>
          </a:effectRef>
          <a:fontRef idx="minor">
            <a:schemeClr val="dk1"/>
          </a:fontRef>
        </p:style>
        <p:txBody>
          <a:bodyPr vert="eaVert"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1" lang="ja-JP" altLang="en-US" sz="18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endParaRPr>
          </a:p>
        </p:txBody>
      </p:sp>
      <p:sp>
        <p:nvSpPr>
          <p:cNvPr id="23" name="Freeform 11"/>
          <p:cNvSpPr>
            <a:spLocks noEditPoints="1"/>
          </p:cNvSpPr>
          <p:nvPr/>
        </p:nvSpPr>
        <p:spPr bwMode="auto">
          <a:xfrm>
            <a:off x="223683" y="4256024"/>
            <a:ext cx="789355" cy="508431"/>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4" name="テキスト ボックス 23"/>
          <p:cNvSpPr txBox="1"/>
          <p:nvPr/>
        </p:nvSpPr>
        <p:spPr>
          <a:xfrm>
            <a:off x="187679" y="4482286"/>
            <a:ext cx="89193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統合会計</a:t>
            </a:r>
          </a:p>
        </p:txBody>
      </p:sp>
      <p:sp>
        <p:nvSpPr>
          <p:cNvPr id="25" name="Freeform 320"/>
          <p:cNvSpPr>
            <a:spLocks noEditPoints="1"/>
          </p:cNvSpPr>
          <p:nvPr/>
        </p:nvSpPr>
        <p:spPr bwMode="auto">
          <a:xfrm>
            <a:off x="4788024" y="4256024"/>
            <a:ext cx="540060" cy="531862"/>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F9900"/>
          </a:solidFill>
          <a:ln>
            <a:noFill/>
          </a:ln>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1134950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en-US" altLang="ja-JP" dirty="0"/>
              <a:t>NX</a:t>
            </a:r>
            <a:r>
              <a:rPr kumimoji="1" lang="ja-JP" altLang="en-US" dirty="0"/>
              <a:t>統合会計とのシームレスなデータ連携</a:t>
            </a:r>
          </a:p>
        </p:txBody>
      </p:sp>
      <p:sp>
        <p:nvSpPr>
          <p:cNvPr id="5" name="テキスト プレースホルダー 4"/>
          <p:cNvSpPr>
            <a:spLocks noGrp="1"/>
          </p:cNvSpPr>
          <p:nvPr>
            <p:ph type="body" sz="quarter" idx="17"/>
          </p:nvPr>
        </p:nvSpPr>
        <p:spPr/>
        <p:txBody>
          <a:bodyPr/>
          <a:lstStyle/>
          <a:p>
            <a:r>
              <a:rPr kumimoji="1" lang="ja-JP" altLang="en-US" dirty="0"/>
              <a:t>連携方法は連携処理画面による手動実行の他、バッチ起動による自動実行が可能です</a:t>
            </a:r>
          </a:p>
        </p:txBody>
      </p:sp>
      <p:sp>
        <p:nvSpPr>
          <p:cNvPr id="6" name="タイトル 5"/>
          <p:cNvSpPr>
            <a:spLocks noGrp="1"/>
          </p:cNvSpPr>
          <p:nvPr>
            <p:ph type="title"/>
          </p:nvPr>
        </p:nvSpPr>
        <p:spPr/>
        <p:txBody>
          <a:bodyPr/>
          <a:lstStyle/>
          <a:p>
            <a:r>
              <a:rPr kumimoji="1" lang="en-US" altLang="ja-JP" dirty="0"/>
              <a:t>NX</a:t>
            </a:r>
            <a:r>
              <a:rPr kumimoji="1" lang="ja-JP" altLang="en-US" dirty="0"/>
              <a:t>シリーズ間でのデータ連携</a:t>
            </a:r>
          </a:p>
        </p:txBody>
      </p:sp>
      <p:sp>
        <p:nvSpPr>
          <p:cNvPr id="7" name="角丸四角形 6"/>
          <p:cNvSpPr/>
          <p:nvPr/>
        </p:nvSpPr>
        <p:spPr>
          <a:xfrm>
            <a:off x="178879" y="1352083"/>
            <a:ext cx="3349005" cy="3523924"/>
          </a:xfrm>
          <a:prstGeom prst="roundRect">
            <a:avLst>
              <a:gd name="adj" fmla="val 5788"/>
            </a:avLst>
          </a:prstGeom>
          <a:solidFill>
            <a:schemeClr val="bg1">
              <a:alpha val="75000"/>
            </a:schemeClr>
          </a:solidFill>
          <a:ln w="25400">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effectLst>
                <a:reflection blurRad="6350" stA="55000" endA="300" endPos="45500" dir="5400000" sy="-100000" algn="bl" rotWithShape="0"/>
              </a:effectLst>
              <a:latin typeface="メイリオ" pitchFamily="50" charset="-128"/>
              <a:ea typeface="メイリオ" pitchFamily="50" charset="-128"/>
            </a:endParaRPr>
          </a:p>
        </p:txBody>
      </p:sp>
      <p:sp>
        <p:nvSpPr>
          <p:cNvPr id="9" name="角丸四角形 8"/>
          <p:cNvSpPr/>
          <p:nvPr/>
        </p:nvSpPr>
        <p:spPr>
          <a:xfrm>
            <a:off x="1061293" y="1851670"/>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600" dirty="0">
                <a:solidFill>
                  <a:schemeClr val="bg1"/>
                </a:solidFill>
                <a:latin typeface="メイリオ" pitchFamily="50" charset="-128"/>
                <a:ea typeface="メイリオ" pitchFamily="50" charset="-128"/>
              </a:rPr>
              <a:t>社員マスタ</a:t>
            </a:r>
            <a:endParaRPr lang="en-US" sz="1600" dirty="0">
              <a:solidFill>
                <a:schemeClr val="bg1"/>
              </a:solidFill>
              <a:latin typeface="メイリオ" pitchFamily="50" charset="-128"/>
              <a:ea typeface="メイリオ" pitchFamily="50" charset="-128"/>
            </a:endParaRPr>
          </a:p>
        </p:txBody>
      </p:sp>
      <p:sp>
        <p:nvSpPr>
          <p:cNvPr id="10" name="テキスト ボックス 9"/>
          <p:cNvSpPr txBox="1"/>
          <p:nvPr/>
        </p:nvSpPr>
        <p:spPr>
          <a:xfrm>
            <a:off x="1285116" y="1483080"/>
            <a:ext cx="1136530" cy="246221"/>
          </a:xfrm>
          <a:prstGeom prst="rect">
            <a:avLst/>
          </a:prstGeom>
        </p:spPr>
        <p:txBody>
          <a:bodyPr wrap="none" lIns="0" tIns="0" rIns="0" bIns="0">
            <a:spAutoFit/>
          </a:bodyPr>
          <a:lstStyle/>
          <a:p>
            <a:pPr algn="ctr" fontAlgn="auto">
              <a:spcAft>
                <a:spcPts val="0"/>
              </a:spcAft>
              <a:defRPr/>
            </a:pPr>
            <a:r>
              <a:rPr lang="en-US" altLang="ja-JP" sz="1600" b="1" dirty="0">
                <a:latin typeface="メイリオ" pitchFamily="50" charset="-128"/>
                <a:ea typeface="メイリオ" pitchFamily="50" charset="-128"/>
                <a:cs typeface="+mj-cs"/>
              </a:rPr>
              <a:t>NX</a:t>
            </a:r>
            <a:r>
              <a:rPr lang="ja-JP" altLang="en-US" sz="1600" b="1" dirty="0">
                <a:latin typeface="メイリオ" pitchFamily="50" charset="-128"/>
                <a:ea typeface="メイリオ" pitchFamily="50" charset="-128"/>
                <a:cs typeface="+mj-cs"/>
              </a:rPr>
              <a:t>人事給与</a:t>
            </a:r>
            <a:endParaRPr lang="en-US" sz="1600" b="1" dirty="0">
              <a:latin typeface="メイリオ" pitchFamily="50" charset="-128"/>
              <a:ea typeface="メイリオ" pitchFamily="50" charset="-128"/>
              <a:cs typeface="+mj-cs"/>
            </a:endParaRPr>
          </a:p>
        </p:txBody>
      </p:sp>
      <p:sp>
        <p:nvSpPr>
          <p:cNvPr id="11" name="角丸四角形 10"/>
          <p:cNvSpPr/>
          <p:nvPr/>
        </p:nvSpPr>
        <p:spPr>
          <a:xfrm>
            <a:off x="251520" y="2751770"/>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500" dirty="0">
                <a:solidFill>
                  <a:schemeClr val="bg1"/>
                </a:solidFill>
                <a:latin typeface="メイリオ" pitchFamily="50" charset="-128"/>
                <a:ea typeface="メイリオ" pitchFamily="50" charset="-128"/>
              </a:rPr>
              <a:t>給与仕訳データ</a:t>
            </a:r>
            <a:endParaRPr lang="en-US" sz="1500" dirty="0">
              <a:solidFill>
                <a:schemeClr val="bg1"/>
              </a:solidFill>
              <a:latin typeface="メイリオ" pitchFamily="50" charset="-128"/>
              <a:ea typeface="メイリオ" pitchFamily="50" charset="-128"/>
            </a:endParaRPr>
          </a:p>
        </p:txBody>
      </p:sp>
      <p:sp>
        <p:nvSpPr>
          <p:cNvPr id="12" name="角丸四角形 11"/>
          <p:cNvSpPr/>
          <p:nvPr/>
        </p:nvSpPr>
        <p:spPr>
          <a:xfrm>
            <a:off x="1907704" y="2751770"/>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500" dirty="0">
                <a:solidFill>
                  <a:schemeClr val="bg1"/>
                </a:solidFill>
                <a:latin typeface="メイリオ" pitchFamily="50" charset="-128"/>
                <a:ea typeface="メイリオ" pitchFamily="50" charset="-128"/>
              </a:rPr>
              <a:t>賞与仕訳データ</a:t>
            </a:r>
            <a:endParaRPr lang="en-US" sz="1500" dirty="0">
              <a:solidFill>
                <a:schemeClr val="bg1"/>
              </a:solidFill>
              <a:latin typeface="メイリオ" pitchFamily="50" charset="-128"/>
              <a:ea typeface="メイリオ" pitchFamily="50" charset="-128"/>
            </a:endParaRPr>
          </a:p>
        </p:txBody>
      </p:sp>
      <p:sp>
        <p:nvSpPr>
          <p:cNvPr id="13" name="角丸四角形 12"/>
          <p:cNvSpPr/>
          <p:nvPr/>
        </p:nvSpPr>
        <p:spPr>
          <a:xfrm>
            <a:off x="1907704" y="3759882"/>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年末調整還付金</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仕訳データ</a:t>
            </a:r>
            <a:endParaRPr lang="en-US" sz="1200" dirty="0">
              <a:solidFill>
                <a:schemeClr val="bg1"/>
              </a:solidFill>
              <a:latin typeface="メイリオ" pitchFamily="50" charset="-128"/>
              <a:ea typeface="メイリオ" pitchFamily="50" charset="-128"/>
            </a:endParaRPr>
          </a:p>
        </p:txBody>
      </p:sp>
      <p:sp>
        <p:nvSpPr>
          <p:cNvPr id="14" name="角丸四角形 13"/>
          <p:cNvSpPr/>
          <p:nvPr/>
        </p:nvSpPr>
        <p:spPr>
          <a:xfrm>
            <a:off x="251520" y="3759882"/>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昇給差額</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仕訳データ</a:t>
            </a:r>
            <a:endParaRPr lang="en-US" sz="1200" dirty="0">
              <a:solidFill>
                <a:schemeClr val="bg1"/>
              </a:solidFill>
              <a:latin typeface="メイリオ" pitchFamily="50" charset="-128"/>
              <a:ea typeface="メイリオ" pitchFamily="50" charset="-128"/>
            </a:endParaRPr>
          </a:p>
        </p:txBody>
      </p:sp>
      <p:sp>
        <p:nvSpPr>
          <p:cNvPr id="15" name="角丸四角形 14"/>
          <p:cNvSpPr/>
          <p:nvPr/>
        </p:nvSpPr>
        <p:spPr>
          <a:xfrm>
            <a:off x="251520" y="3255826"/>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給与賞与</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配賦仕訳データ</a:t>
            </a:r>
            <a:endParaRPr lang="en-US" sz="1200" dirty="0">
              <a:solidFill>
                <a:schemeClr val="bg1"/>
              </a:solidFill>
              <a:latin typeface="メイリオ" pitchFamily="50" charset="-128"/>
              <a:ea typeface="メイリオ" pitchFamily="50" charset="-128"/>
            </a:endParaRPr>
          </a:p>
        </p:txBody>
      </p:sp>
      <p:sp>
        <p:nvSpPr>
          <p:cNvPr id="16" name="角丸四角形 15"/>
          <p:cNvSpPr/>
          <p:nvPr/>
        </p:nvSpPr>
        <p:spPr>
          <a:xfrm>
            <a:off x="251520" y="4263938"/>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退職金支払</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仕訳データ</a:t>
            </a:r>
            <a:endParaRPr lang="en-US" sz="1200" dirty="0">
              <a:solidFill>
                <a:schemeClr val="bg1"/>
              </a:solidFill>
              <a:latin typeface="メイリオ" pitchFamily="50" charset="-128"/>
              <a:ea typeface="メイリオ" pitchFamily="50" charset="-128"/>
            </a:endParaRPr>
          </a:p>
        </p:txBody>
      </p:sp>
      <p:sp>
        <p:nvSpPr>
          <p:cNvPr id="17" name="角丸四角形 16"/>
          <p:cNvSpPr/>
          <p:nvPr/>
        </p:nvSpPr>
        <p:spPr>
          <a:xfrm>
            <a:off x="1907704" y="4263938"/>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退職引当金</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仕訳データ</a:t>
            </a:r>
            <a:endParaRPr lang="en-US" sz="1200" dirty="0">
              <a:solidFill>
                <a:schemeClr val="bg1"/>
              </a:solidFill>
              <a:latin typeface="メイリオ" pitchFamily="50" charset="-128"/>
              <a:ea typeface="メイリオ" pitchFamily="50" charset="-128"/>
            </a:endParaRPr>
          </a:p>
        </p:txBody>
      </p:sp>
      <p:sp>
        <p:nvSpPr>
          <p:cNvPr id="18" name="テキスト ボックス 17"/>
          <p:cNvSpPr txBox="1"/>
          <p:nvPr/>
        </p:nvSpPr>
        <p:spPr>
          <a:xfrm>
            <a:off x="3570565" y="2243648"/>
            <a:ext cx="569387" cy="400110"/>
          </a:xfrm>
          <a:prstGeom prst="rect">
            <a:avLst/>
          </a:prstGeom>
        </p:spPr>
        <p:txBody>
          <a:bodyPr wrap="none" rtlCol="0" anchor="ctr" anchorCtr="0">
            <a:spAutoFit/>
          </a:bodyPr>
          <a:lstStyle/>
          <a:p>
            <a:r>
              <a:rPr kumimoji="1" lang="ja-JP" altLang="en-US" sz="1000" dirty="0">
                <a:latin typeface="メイリオ" pitchFamily="50" charset="-128"/>
                <a:ea typeface="メイリオ" pitchFamily="50" charset="-128"/>
                <a:cs typeface="メイリオ" pitchFamily="50" charset="-128"/>
              </a:rPr>
              <a:t>マスタ</a:t>
            </a:r>
            <a:endParaRPr kumimoji="1" lang="en-US" altLang="ja-JP" sz="1000" dirty="0">
              <a:latin typeface="メイリオ" pitchFamily="50" charset="-128"/>
              <a:ea typeface="メイリオ" pitchFamily="50" charset="-128"/>
              <a:cs typeface="メイリオ" pitchFamily="50" charset="-128"/>
            </a:endParaRPr>
          </a:p>
          <a:p>
            <a:r>
              <a:rPr kumimoji="1" lang="ja-JP" altLang="en-US" sz="1000" dirty="0">
                <a:latin typeface="メイリオ" pitchFamily="50" charset="-128"/>
                <a:ea typeface="メイリオ" pitchFamily="50" charset="-128"/>
                <a:cs typeface="メイリオ" pitchFamily="50" charset="-128"/>
              </a:rPr>
              <a:t>連携</a:t>
            </a:r>
          </a:p>
        </p:txBody>
      </p:sp>
      <p:sp>
        <p:nvSpPr>
          <p:cNvPr id="19" name="テキスト ボックス 18"/>
          <p:cNvSpPr txBox="1"/>
          <p:nvPr/>
        </p:nvSpPr>
        <p:spPr>
          <a:xfrm>
            <a:off x="3500264" y="3405649"/>
            <a:ext cx="855712" cy="246221"/>
          </a:xfrm>
          <a:prstGeom prst="rect">
            <a:avLst/>
          </a:prstGeom>
        </p:spPr>
        <p:txBody>
          <a:bodyPr wrap="square" rtlCol="0" anchor="ctr" anchorCtr="0">
            <a:spAutoFit/>
          </a:bodyPr>
          <a:lstStyle/>
          <a:p>
            <a:r>
              <a:rPr kumimoji="1" lang="ja-JP" altLang="en-US" sz="1000" dirty="0">
                <a:latin typeface="メイリオ" pitchFamily="50" charset="-128"/>
                <a:ea typeface="メイリオ" pitchFamily="50" charset="-128"/>
                <a:cs typeface="メイリオ" pitchFamily="50" charset="-128"/>
              </a:rPr>
              <a:t>仕訳連携</a:t>
            </a:r>
          </a:p>
        </p:txBody>
      </p:sp>
      <p:sp>
        <p:nvSpPr>
          <p:cNvPr id="20" name="角丸四角形 19"/>
          <p:cNvSpPr/>
          <p:nvPr/>
        </p:nvSpPr>
        <p:spPr>
          <a:xfrm>
            <a:off x="4139952" y="1352082"/>
            <a:ext cx="4845369" cy="3523924"/>
          </a:xfrm>
          <a:prstGeom prst="roundRect">
            <a:avLst>
              <a:gd name="adj" fmla="val 8128"/>
            </a:avLst>
          </a:prstGeom>
          <a:solidFill>
            <a:schemeClr val="bg1">
              <a:alpha val="75000"/>
            </a:schemeClr>
          </a:solidFill>
          <a:ln w="25400">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effectLst>
                <a:reflection blurRad="6350" stA="55000" endA="300" endPos="45500" dir="5400000" sy="-100000" algn="bl" rotWithShape="0"/>
              </a:effectLst>
              <a:latin typeface="メイリオ" pitchFamily="50" charset="-128"/>
              <a:ea typeface="メイリオ" pitchFamily="50" charset="-128"/>
            </a:endParaRPr>
          </a:p>
        </p:txBody>
      </p:sp>
      <p:sp>
        <p:nvSpPr>
          <p:cNvPr id="21" name="角丸四角形 20"/>
          <p:cNvSpPr/>
          <p:nvPr/>
        </p:nvSpPr>
        <p:spPr>
          <a:xfrm>
            <a:off x="4211960" y="1779662"/>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600" dirty="0">
                <a:solidFill>
                  <a:schemeClr val="bg1"/>
                </a:solidFill>
                <a:latin typeface="メイリオ" pitchFamily="50" charset="-128"/>
                <a:ea typeface="メイリオ" pitchFamily="50" charset="-128"/>
              </a:rPr>
              <a:t>銀行マスタ</a:t>
            </a:r>
            <a:endParaRPr lang="en-US" sz="1600" dirty="0">
              <a:solidFill>
                <a:schemeClr val="bg1"/>
              </a:solidFill>
              <a:latin typeface="メイリオ" pitchFamily="50" charset="-128"/>
              <a:ea typeface="メイリオ" pitchFamily="50" charset="-128"/>
            </a:endParaRPr>
          </a:p>
        </p:txBody>
      </p:sp>
      <p:sp>
        <p:nvSpPr>
          <p:cNvPr id="22" name="角丸四角形 21"/>
          <p:cNvSpPr/>
          <p:nvPr/>
        </p:nvSpPr>
        <p:spPr>
          <a:xfrm>
            <a:off x="5796136" y="1779662"/>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銀行支店マスタ</a:t>
            </a:r>
            <a:endParaRPr lang="en-US" sz="1400" dirty="0">
              <a:solidFill>
                <a:schemeClr val="bg1"/>
              </a:solidFill>
              <a:latin typeface="メイリオ" pitchFamily="50" charset="-128"/>
              <a:ea typeface="メイリオ" pitchFamily="50" charset="-128"/>
            </a:endParaRPr>
          </a:p>
        </p:txBody>
      </p:sp>
      <p:sp>
        <p:nvSpPr>
          <p:cNvPr id="23" name="角丸四角形 22"/>
          <p:cNvSpPr/>
          <p:nvPr/>
        </p:nvSpPr>
        <p:spPr>
          <a:xfrm>
            <a:off x="7380312" y="1779662"/>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銀行休日マスタ</a:t>
            </a:r>
            <a:endParaRPr lang="en-US" sz="1400" dirty="0">
              <a:solidFill>
                <a:schemeClr val="bg1"/>
              </a:solidFill>
              <a:latin typeface="メイリオ" pitchFamily="50" charset="-128"/>
              <a:ea typeface="メイリオ" pitchFamily="50" charset="-128"/>
            </a:endParaRPr>
          </a:p>
        </p:txBody>
      </p:sp>
      <p:sp>
        <p:nvSpPr>
          <p:cNvPr id="24" name="角丸四角形 23"/>
          <p:cNvSpPr/>
          <p:nvPr/>
        </p:nvSpPr>
        <p:spPr>
          <a:xfrm>
            <a:off x="4211960" y="2283718"/>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科目マスタ</a:t>
            </a:r>
            <a:endParaRPr lang="en-US" sz="1400" dirty="0">
              <a:solidFill>
                <a:schemeClr val="bg1"/>
              </a:solidFill>
              <a:latin typeface="メイリオ" pitchFamily="50" charset="-128"/>
              <a:ea typeface="メイリオ" pitchFamily="50" charset="-128"/>
            </a:endParaRPr>
          </a:p>
        </p:txBody>
      </p:sp>
      <p:sp>
        <p:nvSpPr>
          <p:cNvPr id="25" name="角丸四角形 24"/>
          <p:cNvSpPr/>
          <p:nvPr/>
        </p:nvSpPr>
        <p:spPr>
          <a:xfrm>
            <a:off x="5796136" y="2283718"/>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補助科目マスタ</a:t>
            </a:r>
            <a:endParaRPr lang="en-US" sz="1400" dirty="0">
              <a:solidFill>
                <a:schemeClr val="bg1"/>
              </a:solidFill>
              <a:latin typeface="メイリオ" pitchFamily="50" charset="-128"/>
              <a:ea typeface="メイリオ" pitchFamily="50" charset="-128"/>
            </a:endParaRPr>
          </a:p>
        </p:txBody>
      </p:sp>
      <p:sp>
        <p:nvSpPr>
          <p:cNvPr id="26" name="角丸四角形 25"/>
          <p:cNvSpPr/>
          <p:nvPr/>
        </p:nvSpPr>
        <p:spPr>
          <a:xfrm>
            <a:off x="4211960" y="3291830"/>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組織マスタ</a:t>
            </a:r>
            <a:endParaRPr lang="en-US" sz="1400" dirty="0">
              <a:solidFill>
                <a:schemeClr val="bg1"/>
              </a:solidFill>
              <a:latin typeface="メイリオ" pitchFamily="50" charset="-128"/>
              <a:ea typeface="メイリオ" pitchFamily="50" charset="-128"/>
            </a:endParaRPr>
          </a:p>
        </p:txBody>
      </p:sp>
      <p:sp>
        <p:nvSpPr>
          <p:cNvPr id="27" name="角丸四角形 26"/>
          <p:cNvSpPr/>
          <p:nvPr/>
        </p:nvSpPr>
        <p:spPr>
          <a:xfrm>
            <a:off x="5796136" y="2787774"/>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税処理マスタ</a:t>
            </a:r>
            <a:endParaRPr lang="en-US" sz="1400" dirty="0">
              <a:solidFill>
                <a:schemeClr val="bg1"/>
              </a:solidFill>
              <a:latin typeface="メイリオ" pitchFamily="50" charset="-128"/>
              <a:ea typeface="メイリオ" pitchFamily="50" charset="-128"/>
            </a:endParaRPr>
          </a:p>
        </p:txBody>
      </p:sp>
      <p:sp>
        <p:nvSpPr>
          <p:cNvPr id="28" name="角丸四角形 27"/>
          <p:cNvSpPr/>
          <p:nvPr/>
        </p:nvSpPr>
        <p:spPr>
          <a:xfrm>
            <a:off x="7380312" y="2787774"/>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会計カレンダー</a:t>
            </a:r>
            <a:endParaRPr lang="en-US" sz="1400" dirty="0">
              <a:solidFill>
                <a:schemeClr val="bg1"/>
              </a:solidFill>
              <a:latin typeface="メイリオ" pitchFamily="50" charset="-128"/>
              <a:ea typeface="メイリオ" pitchFamily="50" charset="-128"/>
            </a:endParaRPr>
          </a:p>
        </p:txBody>
      </p:sp>
      <p:sp>
        <p:nvSpPr>
          <p:cNvPr id="29" name="角丸四角形 28"/>
          <p:cNvSpPr/>
          <p:nvPr/>
        </p:nvSpPr>
        <p:spPr>
          <a:xfrm>
            <a:off x="5796136" y="3291830"/>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仕入先マスタ</a:t>
            </a:r>
            <a:endParaRPr lang="en-US" sz="1400" dirty="0">
              <a:solidFill>
                <a:schemeClr val="bg1"/>
              </a:solidFill>
              <a:latin typeface="メイリオ" pitchFamily="50" charset="-128"/>
              <a:ea typeface="メイリオ" pitchFamily="50" charset="-128"/>
            </a:endParaRPr>
          </a:p>
        </p:txBody>
      </p:sp>
      <p:sp>
        <p:nvSpPr>
          <p:cNvPr id="30" name="角丸四角形 29"/>
          <p:cNvSpPr/>
          <p:nvPr/>
        </p:nvSpPr>
        <p:spPr>
          <a:xfrm>
            <a:off x="7380312" y="2283718"/>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科目セキュリティ対象マスタ</a:t>
            </a:r>
            <a:endParaRPr lang="en-US" sz="1200" dirty="0">
              <a:solidFill>
                <a:schemeClr val="bg1"/>
              </a:solidFill>
              <a:latin typeface="メイリオ" pitchFamily="50" charset="-128"/>
              <a:ea typeface="メイリオ" pitchFamily="50" charset="-128"/>
            </a:endParaRPr>
          </a:p>
        </p:txBody>
      </p:sp>
      <p:sp>
        <p:nvSpPr>
          <p:cNvPr id="31" name="角丸四角形 30"/>
          <p:cNvSpPr/>
          <p:nvPr/>
        </p:nvSpPr>
        <p:spPr>
          <a:xfrm>
            <a:off x="4211960" y="2787774"/>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科目グループ　　名称マスタ</a:t>
            </a:r>
            <a:endParaRPr lang="en-US" sz="1200" dirty="0">
              <a:solidFill>
                <a:schemeClr val="bg1"/>
              </a:solidFill>
              <a:latin typeface="メイリオ" pitchFamily="50" charset="-128"/>
              <a:ea typeface="メイリオ" pitchFamily="50" charset="-128"/>
            </a:endParaRPr>
          </a:p>
        </p:txBody>
      </p:sp>
      <p:sp>
        <p:nvSpPr>
          <p:cNvPr id="32" name="角丸四角形 31"/>
          <p:cNvSpPr/>
          <p:nvPr/>
        </p:nvSpPr>
        <p:spPr>
          <a:xfrm>
            <a:off x="7380312" y="3291830"/>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得意先マスタ</a:t>
            </a:r>
            <a:endParaRPr lang="en-US" sz="1400" dirty="0">
              <a:solidFill>
                <a:schemeClr val="bg1"/>
              </a:solidFill>
              <a:latin typeface="メイリオ" pitchFamily="50" charset="-128"/>
              <a:ea typeface="メイリオ" pitchFamily="50" charset="-128"/>
            </a:endParaRPr>
          </a:p>
        </p:txBody>
      </p:sp>
      <p:sp>
        <p:nvSpPr>
          <p:cNvPr id="33" name="角丸四角形 32"/>
          <p:cNvSpPr/>
          <p:nvPr/>
        </p:nvSpPr>
        <p:spPr>
          <a:xfrm>
            <a:off x="4211960" y="3795886"/>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機能コードマスタ　</a:t>
            </a:r>
            <a:r>
              <a:rPr lang="en-US" altLang="ja-JP" sz="1200" dirty="0">
                <a:solidFill>
                  <a:schemeClr val="bg1"/>
                </a:solidFill>
                <a:latin typeface="メイリオ" pitchFamily="50" charset="-128"/>
                <a:ea typeface="メイリオ" pitchFamily="50" charset="-128"/>
              </a:rPr>
              <a:t>1</a:t>
            </a:r>
            <a:r>
              <a:rPr lang="ja-JP" altLang="en-US" sz="1200" dirty="0">
                <a:solidFill>
                  <a:schemeClr val="bg1"/>
                </a:solidFill>
                <a:latin typeface="メイリオ" pitchFamily="50" charset="-128"/>
                <a:ea typeface="メイリオ" pitchFamily="50" charset="-128"/>
              </a:rPr>
              <a:t>～</a:t>
            </a:r>
            <a:r>
              <a:rPr lang="en-US" altLang="ja-JP" sz="1200" dirty="0">
                <a:solidFill>
                  <a:schemeClr val="bg1"/>
                </a:solidFill>
                <a:latin typeface="メイリオ" pitchFamily="50" charset="-128"/>
                <a:ea typeface="メイリオ" pitchFamily="50" charset="-128"/>
              </a:rPr>
              <a:t>4</a:t>
            </a:r>
            <a:endParaRPr lang="en-US" sz="1200" dirty="0">
              <a:solidFill>
                <a:schemeClr val="bg1"/>
              </a:solidFill>
              <a:latin typeface="メイリオ" pitchFamily="50" charset="-128"/>
              <a:ea typeface="メイリオ" pitchFamily="50" charset="-128"/>
            </a:endParaRPr>
          </a:p>
        </p:txBody>
      </p:sp>
      <p:sp>
        <p:nvSpPr>
          <p:cNvPr id="34" name="角丸四角形 33"/>
          <p:cNvSpPr/>
          <p:nvPr/>
        </p:nvSpPr>
        <p:spPr>
          <a:xfrm>
            <a:off x="5796136" y="3795886"/>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プロジェクト</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マスタ</a:t>
            </a:r>
            <a:endParaRPr lang="en-US" sz="1200" dirty="0">
              <a:solidFill>
                <a:schemeClr val="bg1"/>
              </a:solidFill>
              <a:latin typeface="メイリオ" pitchFamily="50" charset="-128"/>
              <a:ea typeface="メイリオ" pitchFamily="50" charset="-128"/>
            </a:endParaRPr>
          </a:p>
        </p:txBody>
      </p:sp>
      <p:sp>
        <p:nvSpPr>
          <p:cNvPr id="35" name="角丸四角形 34"/>
          <p:cNvSpPr/>
          <p:nvPr/>
        </p:nvSpPr>
        <p:spPr>
          <a:xfrm>
            <a:off x="4211960" y="4299942"/>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予算マスタ</a:t>
            </a:r>
            <a:endParaRPr lang="en-US" sz="1400" dirty="0">
              <a:solidFill>
                <a:schemeClr val="bg1"/>
              </a:solidFill>
              <a:latin typeface="メイリオ" pitchFamily="50" charset="-128"/>
              <a:ea typeface="メイリオ" pitchFamily="50" charset="-128"/>
            </a:endParaRPr>
          </a:p>
        </p:txBody>
      </p:sp>
      <p:sp>
        <p:nvSpPr>
          <p:cNvPr id="36" name="角丸四角形 35"/>
          <p:cNvSpPr/>
          <p:nvPr/>
        </p:nvSpPr>
        <p:spPr>
          <a:xfrm>
            <a:off x="5796136" y="4299942"/>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300" dirty="0">
                <a:solidFill>
                  <a:schemeClr val="bg1"/>
                </a:solidFill>
                <a:latin typeface="メイリオ" pitchFamily="50" charset="-128"/>
                <a:ea typeface="メイリオ" pitchFamily="50" charset="-128"/>
              </a:rPr>
              <a:t>予算名称マスタ</a:t>
            </a:r>
            <a:endParaRPr lang="en-US" altLang="ja-JP" sz="1300" dirty="0">
              <a:solidFill>
                <a:schemeClr val="bg1"/>
              </a:solidFill>
              <a:latin typeface="メイリオ" pitchFamily="50" charset="-128"/>
              <a:ea typeface="メイリオ" pitchFamily="50" charset="-128"/>
            </a:endParaRPr>
          </a:p>
        </p:txBody>
      </p:sp>
      <p:sp>
        <p:nvSpPr>
          <p:cNvPr id="37" name="角丸四角形 36"/>
          <p:cNvSpPr/>
          <p:nvPr/>
        </p:nvSpPr>
        <p:spPr>
          <a:xfrm>
            <a:off x="7380312" y="3795886"/>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コード利用</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情報マスタ</a:t>
            </a:r>
            <a:endParaRPr lang="en-US" sz="1200" dirty="0">
              <a:solidFill>
                <a:schemeClr val="bg1"/>
              </a:solidFill>
              <a:latin typeface="メイリオ" pitchFamily="50" charset="-128"/>
              <a:ea typeface="メイリオ" pitchFamily="50" charset="-128"/>
            </a:endParaRPr>
          </a:p>
        </p:txBody>
      </p:sp>
      <p:sp>
        <p:nvSpPr>
          <p:cNvPr id="38" name="テキスト ボックス 37"/>
          <p:cNvSpPr txBox="1"/>
          <p:nvPr/>
        </p:nvSpPr>
        <p:spPr>
          <a:xfrm>
            <a:off x="6019959" y="1483080"/>
            <a:ext cx="1136529" cy="246221"/>
          </a:xfrm>
          <a:prstGeom prst="rect">
            <a:avLst/>
          </a:prstGeom>
        </p:spPr>
        <p:txBody>
          <a:bodyPr wrap="none" lIns="0" tIns="0" rIns="0" bIns="0">
            <a:spAutoFit/>
          </a:bodyPr>
          <a:lstStyle/>
          <a:p>
            <a:pPr algn="ctr" fontAlgn="auto">
              <a:spcAft>
                <a:spcPts val="0"/>
              </a:spcAft>
              <a:defRPr/>
            </a:pPr>
            <a:r>
              <a:rPr lang="en-US" altLang="ja-JP" sz="1600" b="1" dirty="0">
                <a:latin typeface="メイリオ" pitchFamily="50" charset="-128"/>
                <a:ea typeface="メイリオ" pitchFamily="50" charset="-128"/>
                <a:cs typeface="+mj-cs"/>
              </a:rPr>
              <a:t>NX</a:t>
            </a:r>
            <a:r>
              <a:rPr lang="ja-JP" altLang="en-US" sz="1600" b="1" dirty="0">
                <a:latin typeface="メイリオ" pitchFamily="50" charset="-128"/>
                <a:ea typeface="メイリオ" pitchFamily="50" charset="-128"/>
                <a:cs typeface="+mj-cs"/>
              </a:rPr>
              <a:t>統合会計</a:t>
            </a:r>
            <a:endParaRPr lang="en-US" sz="1600" b="1" dirty="0">
              <a:latin typeface="メイリオ" pitchFamily="50" charset="-128"/>
              <a:ea typeface="メイリオ" pitchFamily="50" charset="-128"/>
              <a:cs typeface="+mj-cs"/>
            </a:endParaRPr>
          </a:p>
        </p:txBody>
      </p:sp>
      <p:sp>
        <p:nvSpPr>
          <p:cNvPr id="39" name="右矢印 38"/>
          <p:cNvSpPr/>
          <p:nvPr/>
        </p:nvSpPr>
        <p:spPr>
          <a:xfrm>
            <a:off x="3599892" y="1851670"/>
            <a:ext cx="468052" cy="360000"/>
          </a:xfrm>
          <a:prstGeom prst="rightArrow">
            <a:avLst/>
          </a:prstGeom>
          <a:solidFill>
            <a:srgbClr val="FF9900"/>
          </a:solidFill>
          <a:ln w="25400" cap="flat" cmpd="sng" algn="ctr">
            <a:solidFill>
              <a:srgbClr val="FF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0" name="右矢印 39"/>
          <p:cNvSpPr/>
          <p:nvPr/>
        </p:nvSpPr>
        <p:spPr>
          <a:xfrm>
            <a:off x="3599892" y="3651870"/>
            <a:ext cx="468052" cy="360000"/>
          </a:xfrm>
          <a:prstGeom prst="rightArrow">
            <a:avLst/>
          </a:prstGeom>
          <a:solidFill>
            <a:srgbClr val="FF9900"/>
          </a:solidFill>
          <a:ln w="25400" cap="flat" cmpd="sng" algn="ctr">
            <a:solidFill>
              <a:srgbClr val="FF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1" name="右矢印 40"/>
          <p:cNvSpPr/>
          <p:nvPr/>
        </p:nvSpPr>
        <p:spPr>
          <a:xfrm rot="10800000">
            <a:off x="3563888" y="2643758"/>
            <a:ext cx="468052" cy="360000"/>
          </a:xfrm>
          <a:prstGeom prst="rightArrow">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cxnSp>
        <p:nvCxnSpPr>
          <p:cNvPr id="43" name="直線コネクタ 42"/>
          <p:cNvCxnSpPr/>
          <p:nvPr/>
        </p:nvCxnSpPr>
        <p:spPr>
          <a:xfrm>
            <a:off x="285072" y="2452789"/>
            <a:ext cx="3136619" cy="10949"/>
          </a:xfrm>
          <a:prstGeom prst="line">
            <a:avLst/>
          </a:prstGeom>
          <a:ln w="28575">
            <a:solidFill>
              <a:srgbClr val="E6E6E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516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パターン登録による連携と個別連携</a:t>
            </a:r>
            <a:endParaRPr kumimoji="1" lang="en-US" altLang="ja-JP" dirty="0"/>
          </a:p>
        </p:txBody>
      </p:sp>
      <p:sp>
        <p:nvSpPr>
          <p:cNvPr id="5" name="テキスト プレースホルダー 4"/>
          <p:cNvSpPr>
            <a:spLocks noGrp="1"/>
          </p:cNvSpPr>
          <p:nvPr>
            <p:ph type="body" sz="quarter" idx="17"/>
          </p:nvPr>
        </p:nvSpPr>
        <p:spPr/>
        <p:txBody>
          <a:bodyPr/>
          <a:lstStyle/>
          <a:p>
            <a:r>
              <a:rPr kumimoji="1" lang="ja-JP" altLang="en-US" dirty="0"/>
              <a:t>マスタ連携や仕訳</a:t>
            </a:r>
            <a:r>
              <a:rPr lang="ja-JP" altLang="en-US" dirty="0"/>
              <a:t>連携実行時に、連携対象とする情報をパターン化して登録できます</a:t>
            </a:r>
            <a:endParaRPr lang="en-US" altLang="ja-JP" dirty="0"/>
          </a:p>
          <a:p>
            <a:r>
              <a:rPr kumimoji="1" lang="ja-JP" altLang="en-US" dirty="0"/>
              <a:t>各マスタ毎の個別更新も可能です</a:t>
            </a:r>
          </a:p>
        </p:txBody>
      </p:sp>
      <p:sp>
        <p:nvSpPr>
          <p:cNvPr id="6" name="タイトル 5"/>
          <p:cNvSpPr>
            <a:spLocks noGrp="1"/>
          </p:cNvSpPr>
          <p:nvPr>
            <p:ph type="title"/>
          </p:nvPr>
        </p:nvSpPr>
        <p:spPr/>
        <p:txBody>
          <a:bodyPr/>
          <a:lstStyle/>
          <a:p>
            <a:r>
              <a:rPr kumimoji="1" lang="ja-JP" altLang="en-US" dirty="0"/>
              <a:t>個別連携機能</a:t>
            </a:r>
          </a:p>
        </p:txBody>
      </p:sp>
      <p:sp>
        <p:nvSpPr>
          <p:cNvPr id="7" name="角丸四角形 6"/>
          <p:cNvSpPr/>
          <p:nvPr/>
        </p:nvSpPr>
        <p:spPr>
          <a:xfrm>
            <a:off x="4572000" y="1563638"/>
            <a:ext cx="4320480" cy="3339704"/>
          </a:xfrm>
          <a:prstGeom prst="roundRect">
            <a:avLst>
              <a:gd name="adj" fmla="val 4783"/>
            </a:avLst>
          </a:prstGeom>
          <a:solidFill>
            <a:srgbClr val="FFFFFF"/>
          </a:solidFill>
          <a:ln w="25400">
            <a:solidFill>
              <a:srgbClr val="FFFFFF">
                <a:lumMod val="85000"/>
              </a:srgbClr>
            </a:solidFill>
          </a:ln>
          <a:effectLst/>
          <a:scene3d>
            <a:camera prst="orthographicFront">
              <a:rot lat="0" lon="0" rev="0"/>
            </a:camera>
            <a:lightRig rig="threePt" dir="t">
              <a:rot lat="0" lon="0" rev="1200000"/>
            </a:lightRig>
          </a:scene3d>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
        <p:nvSpPr>
          <p:cNvPr id="8" name="角丸四角形 7"/>
          <p:cNvSpPr/>
          <p:nvPr/>
        </p:nvSpPr>
        <p:spPr>
          <a:xfrm>
            <a:off x="251520" y="1572306"/>
            <a:ext cx="4320480" cy="3339704"/>
          </a:xfrm>
          <a:prstGeom prst="roundRect">
            <a:avLst>
              <a:gd name="adj" fmla="val 4783"/>
            </a:avLst>
          </a:prstGeom>
          <a:solidFill>
            <a:srgbClr val="FFFFFF"/>
          </a:solidFill>
          <a:ln w="25400">
            <a:solidFill>
              <a:srgbClr val="FFFFFF">
                <a:lumMod val="85000"/>
              </a:srgbClr>
            </a:solidFill>
          </a:ln>
          <a:effectLst/>
          <a:scene3d>
            <a:camera prst="orthographicFront">
              <a:rot lat="0" lon="0" rev="0"/>
            </a:camera>
            <a:lightRig rig="threePt" dir="t">
              <a:rot lat="0" lon="0" rev="1200000"/>
            </a:lightRig>
          </a:scene3d>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lumMod val="75000"/>
                  <a:lumOff val="25000"/>
                </a:prstClr>
              </a:solidFill>
              <a:effectLst/>
              <a:uLnTx/>
              <a:uFillTx/>
              <a:latin typeface="メイリオ"/>
              <a:ea typeface="メイリオ"/>
              <a:cs typeface="+mn-cs"/>
            </a:endParaRPr>
          </a:p>
        </p:txBody>
      </p:sp>
      <p:sp>
        <p:nvSpPr>
          <p:cNvPr id="9" name="テキスト ボックス 8"/>
          <p:cNvSpPr txBox="1"/>
          <p:nvPr/>
        </p:nvSpPr>
        <p:spPr>
          <a:xfrm>
            <a:off x="388417" y="1650454"/>
            <a:ext cx="2513509" cy="430887"/>
          </a:xfrm>
          <a:prstGeom prst="rect">
            <a:avLst/>
          </a:prstGeom>
        </p:spPr>
        <p:txBody>
          <a:bodyPr wrap="non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マスタ連携情報</a:t>
            </a:r>
            <a:r>
              <a:rPr kumimoji="0" lang="ja-JP" altLang="en-US" sz="1400" b="1"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、仕訳連携情報</a:t>
            </a:r>
            <a:endParaRPr kumimoji="0" lang="en-US" altLang="ja-JP" sz="1400" b="1"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のパターン登録</a:t>
            </a:r>
            <a:endParaRPr kumimoji="1" lang="ja-JP" altLang="en-US" sz="14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251520" y="2103698"/>
            <a:ext cx="4248472" cy="677108"/>
          </a:xfrm>
          <a:prstGeom prst="rect">
            <a:avLst/>
          </a:prstGeom>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・マスタ連携実行時の連携対象とするマスタや、仕訳</a:t>
            </a:r>
            <a:endPar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連携時の仕訳データ変換に必要な情報を複数パターン</a:t>
            </a:r>
            <a:endPar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で登録可能</a:t>
            </a:r>
            <a:endPar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・連携時はパターンを指定して連携実行</a:t>
            </a:r>
          </a:p>
        </p:txBody>
      </p:sp>
      <p:sp>
        <p:nvSpPr>
          <p:cNvPr id="11" name="テキスト ボックス 10"/>
          <p:cNvSpPr txBox="1"/>
          <p:nvPr/>
        </p:nvSpPr>
        <p:spPr>
          <a:xfrm>
            <a:off x="4713982" y="1707654"/>
            <a:ext cx="1077218" cy="215444"/>
          </a:xfrm>
          <a:prstGeom prst="rect">
            <a:avLst/>
          </a:prstGeom>
        </p:spPr>
        <p:txBody>
          <a:bodyPr wrap="non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個別連携機能</a:t>
            </a:r>
          </a:p>
        </p:txBody>
      </p:sp>
      <p:sp>
        <p:nvSpPr>
          <p:cNvPr id="12" name="テキスト ボックス 11"/>
          <p:cNvSpPr txBox="1"/>
          <p:nvPr/>
        </p:nvSpPr>
        <p:spPr>
          <a:xfrm>
            <a:off x="4572000" y="2031690"/>
            <a:ext cx="4392488" cy="1015663"/>
          </a:xfrm>
          <a:prstGeom prst="rect">
            <a:avLst/>
          </a:prstGeom>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・個別に更新が必要なマスタを各機能の画面から連携</a:t>
            </a:r>
            <a:endPar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【NX</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統合会計 ⇒ </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NX</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人事給与</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会計カレンダーマスタ</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組織マスタ</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プロジェクトマスタ</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NX</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人事給与 ⇒ </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NX</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統合会計</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社員マスタ</a:t>
            </a:r>
            <a:endParaRPr kumimoji="1" lang="ja-JP" altLang="en-US"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3" name="円柱 12"/>
          <p:cNvSpPr/>
          <p:nvPr/>
        </p:nvSpPr>
        <p:spPr bwMode="auto">
          <a:xfrm>
            <a:off x="2267744" y="2895786"/>
            <a:ext cx="1736076" cy="568465"/>
          </a:xfrm>
          <a:prstGeom prst="can">
            <a:avLst/>
          </a:prstGeom>
          <a:solidFill>
            <a:srgbClr val="FFFFFF"/>
          </a:solidFill>
          <a:ln w="9525" cap="flat" cmpd="sng" algn="ctr">
            <a:solidFill>
              <a:srgbClr val="FF9900"/>
            </a:solidFill>
            <a:prstDash val="solid"/>
            <a:headEnd/>
            <a:tailEnd/>
          </a:ln>
          <a:effectLst/>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SuperStream-NX </a:t>
            </a:r>
            <a:r>
              <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人給給与</a:t>
            </a:r>
          </a:p>
        </p:txBody>
      </p:sp>
      <p:sp>
        <p:nvSpPr>
          <p:cNvPr id="14" name="円柱 13"/>
          <p:cNvSpPr/>
          <p:nvPr/>
        </p:nvSpPr>
        <p:spPr bwMode="auto">
          <a:xfrm>
            <a:off x="2267744" y="4263938"/>
            <a:ext cx="1736076" cy="568465"/>
          </a:xfrm>
          <a:prstGeom prst="can">
            <a:avLst/>
          </a:prstGeom>
          <a:solidFill>
            <a:srgbClr val="FFFFFF"/>
          </a:solidFill>
          <a:ln w="9525" cap="flat" cmpd="sng" algn="ctr">
            <a:solidFill>
              <a:srgbClr val="54C2F0"/>
            </a:solidFill>
            <a:prstDash val="solid"/>
            <a:headEnd/>
            <a:tailEnd/>
          </a:ln>
          <a:effectLst/>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SuperStream-NX </a:t>
            </a: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統合会計</a:t>
            </a:r>
            <a:endPar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5" name="角丸四角形吹き出し 14"/>
          <p:cNvSpPr/>
          <p:nvPr/>
        </p:nvSpPr>
        <p:spPr bwMode="auto">
          <a:xfrm>
            <a:off x="395536" y="3120430"/>
            <a:ext cx="1584176" cy="747464"/>
          </a:xfrm>
          <a:prstGeom prst="wedgeRoundRectCallout">
            <a:avLst>
              <a:gd name="adj1" fmla="val -20833"/>
              <a:gd name="adj2" fmla="val 83464"/>
              <a:gd name="adj3" fmla="val 16667"/>
            </a:avLst>
          </a:prstGeom>
          <a:solidFill>
            <a:srgbClr val="FFFFFF"/>
          </a:solidFill>
          <a:ln w="9525" cap="flat" cmpd="sng" algn="ctr">
            <a:solidFill>
              <a:srgbClr val="77A233"/>
            </a:solidFill>
            <a:prstDash val="solid"/>
            <a:headEnd/>
            <a:tailEnd/>
          </a:ln>
          <a:effectLst/>
        </p:spPr>
        <p:txBody>
          <a:bodyPr vert="horz" wrap="square" lIns="36000" tIns="0" rIns="0" bIns="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「マスタ連携パターン」</a:t>
            </a:r>
            <a:endParaRPr kumimoji="1"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および、</a:t>
            </a:r>
            <a:endParaRPr kumimoji="1"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「仕訳連携パターン」</a:t>
            </a:r>
            <a:endParaRPr kumimoji="0"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を指定し連携</a:t>
            </a:r>
            <a:endPar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6" name="テキスト ボックス 15"/>
          <p:cNvSpPr txBox="1"/>
          <p:nvPr/>
        </p:nvSpPr>
        <p:spPr>
          <a:xfrm>
            <a:off x="3579420" y="3480518"/>
            <a:ext cx="902811" cy="830997"/>
          </a:xfrm>
          <a:prstGeom prst="rect">
            <a:avLst/>
          </a:prstGeom>
          <a:noFill/>
          <a:ln w="9525" cap="flat" cmpd="sng" algn="ctr">
            <a:noFill/>
            <a:prstDash val="solid"/>
          </a:ln>
          <a:effectLst>
            <a:outerShdw blurRad="40000" dist="20000" dir="5400000" rotWithShape="0">
              <a:srgbClr val="000000">
                <a:alpha val="38000"/>
              </a:srgbClr>
            </a:outerShdw>
          </a:effectLst>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給与仕訳データ</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賞与仕訳データ</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昇給差額データ</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17" name="テキスト ボックス 16"/>
          <p:cNvSpPr txBox="1"/>
          <p:nvPr/>
        </p:nvSpPr>
        <p:spPr>
          <a:xfrm>
            <a:off x="2010053" y="3480518"/>
            <a:ext cx="697627" cy="830997"/>
          </a:xfrm>
          <a:prstGeom prst="rect">
            <a:avLst/>
          </a:prstGeom>
          <a:noFill/>
          <a:ln w="9525" cap="flat" cmpd="sng" algn="ctr">
            <a:noFill/>
            <a:prstDash val="solid"/>
          </a:ln>
          <a:effectLst>
            <a:outerShdw blurRad="40000" dist="20000" dir="5400000" rotWithShape="0">
              <a:srgbClr val="000000">
                <a:alpha val="38000"/>
              </a:srgbClr>
            </a:outerShdw>
          </a:effectLst>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社員マスタ</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銀行</a:t>
            </a: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マスタ</a:t>
            </a:r>
            <a:endParaRPr kumimoji="0"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科目マスタ</a:t>
            </a:r>
            <a:endParaRPr kumimoji="0"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8" name="下矢印 17"/>
          <p:cNvSpPr/>
          <p:nvPr/>
        </p:nvSpPr>
        <p:spPr bwMode="auto">
          <a:xfrm>
            <a:off x="3345636" y="3543859"/>
            <a:ext cx="216024" cy="656111"/>
          </a:xfrm>
          <a:prstGeom prst="downArrow">
            <a:avLst/>
          </a:prstGeom>
          <a:gradFill rotWithShape="1">
            <a:gsLst>
              <a:gs pos="0">
                <a:srgbClr val="BC8B00">
                  <a:tint val="50000"/>
                  <a:satMod val="300000"/>
                </a:srgbClr>
              </a:gs>
              <a:gs pos="35000">
                <a:srgbClr val="BC8B00">
                  <a:tint val="37000"/>
                  <a:satMod val="300000"/>
                </a:srgbClr>
              </a:gs>
              <a:gs pos="100000">
                <a:srgbClr val="BC8B00">
                  <a:tint val="15000"/>
                  <a:satMod val="350000"/>
                </a:srgbClr>
              </a:gs>
            </a:gsLst>
            <a:lin ang="16200000" scaled="1"/>
          </a:gradFill>
          <a:ln w="9525" cap="flat" cmpd="sng" algn="ctr">
            <a:solidFill>
              <a:srgbClr val="BC8B00">
                <a:shade val="95000"/>
                <a:satMod val="105000"/>
              </a:srgbClr>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9" name="下矢印 18"/>
          <p:cNvSpPr/>
          <p:nvPr/>
        </p:nvSpPr>
        <p:spPr bwMode="auto">
          <a:xfrm>
            <a:off x="2697564" y="3543859"/>
            <a:ext cx="216024" cy="656111"/>
          </a:xfrm>
          <a:prstGeom prst="downArrow">
            <a:avLst/>
          </a:prstGeom>
          <a:gradFill rotWithShape="1">
            <a:gsLst>
              <a:gs pos="0">
                <a:srgbClr val="BC8B00">
                  <a:tint val="50000"/>
                  <a:satMod val="300000"/>
                </a:srgbClr>
              </a:gs>
              <a:gs pos="35000">
                <a:srgbClr val="BC8B00">
                  <a:tint val="37000"/>
                  <a:satMod val="300000"/>
                </a:srgbClr>
              </a:gs>
              <a:gs pos="100000">
                <a:srgbClr val="BC8B00">
                  <a:tint val="15000"/>
                  <a:satMod val="350000"/>
                </a:srgbClr>
              </a:gs>
            </a:gsLst>
            <a:lin ang="16200000" scaled="1"/>
          </a:gradFill>
          <a:ln w="9525" cap="flat" cmpd="sng" algn="ctr">
            <a:solidFill>
              <a:srgbClr val="BC8B00">
                <a:shade val="95000"/>
                <a:satMod val="105000"/>
              </a:srgbClr>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0" name="下矢印 19"/>
          <p:cNvSpPr/>
          <p:nvPr/>
        </p:nvSpPr>
        <p:spPr bwMode="auto">
          <a:xfrm rot="10800000">
            <a:off x="2913588" y="3543858"/>
            <a:ext cx="216024" cy="656111"/>
          </a:xfrm>
          <a:prstGeom prst="downArrow">
            <a:avLst/>
          </a:prstGeom>
          <a:gradFill rotWithShape="1">
            <a:gsLst>
              <a:gs pos="0">
                <a:srgbClr val="007BC7">
                  <a:tint val="50000"/>
                  <a:satMod val="300000"/>
                </a:srgbClr>
              </a:gs>
              <a:gs pos="35000">
                <a:srgbClr val="007BC7">
                  <a:tint val="37000"/>
                  <a:satMod val="300000"/>
                </a:srgbClr>
              </a:gs>
              <a:gs pos="100000">
                <a:srgbClr val="007BC7">
                  <a:tint val="15000"/>
                  <a:satMod val="350000"/>
                </a:srgbClr>
              </a:gs>
            </a:gsLst>
            <a:lin ang="16200000" scaled="1"/>
          </a:gradFill>
          <a:ln w="9525" cap="flat" cmpd="sng" algn="ctr">
            <a:solidFill>
              <a:srgbClr val="007BC7">
                <a:shade val="95000"/>
                <a:satMod val="105000"/>
              </a:srgbClr>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円柱 20"/>
          <p:cNvSpPr/>
          <p:nvPr/>
        </p:nvSpPr>
        <p:spPr bwMode="auto">
          <a:xfrm>
            <a:off x="6012160" y="3111810"/>
            <a:ext cx="1224136" cy="1656232"/>
          </a:xfrm>
          <a:prstGeom prst="can">
            <a:avLst/>
          </a:prstGeom>
          <a:solidFill>
            <a:srgbClr val="FFFFFF"/>
          </a:solidFill>
          <a:ln w="9525" cap="flat" cmpd="sng" algn="ctr">
            <a:solidFill>
              <a:srgbClr val="FF9900"/>
            </a:solidFill>
            <a:prstDash val="solid"/>
            <a:headEnd/>
            <a:tailEnd/>
          </a:ln>
          <a:effectLst/>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2" name="円柱 21"/>
          <p:cNvSpPr/>
          <p:nvPr/>
        </p:nvSpPr>
        <p:spPr bwMode="auto">
          <a:xfrm>
            <a:off x="7596336" y="3111946"/>
            <a:ext cx="1224000" cy="1656048"/>
          </a:xfrm>
          <a:prstGeom prst="can">
            <a:avLst/>
          </a:prstGeom>
          <a:solidFill>
            <a:srgbClr val="FFFFFF"/>
          </a:solidFill>
          <a:ln w="9525" cap="flat" cmpd="sng" algn="ctr">
            <a:solidFill>
              <a:srgbClr val="54C2F0"/>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3" name="角丸四角形 22"/>
          <p:cNvSpPr/>
          <p:nvPr/>
        </p:nvSpPr>
        <p:spPr bwMode="auto">
          <a:xfrm>
            <a:off x="6084168" y="3759882"/>
            <a:ext cx="1080120" cy="216024"/>
          </a:xfrm>
          <a:prstGeom prst="roundRect">
            <a:avLst/>
          </a:prstGeom>
          <a:solidFill>
            <a:srgbClr val="FF9900"/>
          </a:solidFill>
          <a:ln>
            <a:solidFill>
              <a:srgbClr val="FFFFFF">
                <a:lumMod val="85000"/>
              </a:srgbClr>
            </a:solidFill>
            <a:headEnd/>
            <a:tailEnd/>
          </a:ln>
          <a:effectLst/>
          <a:scene3d>
            <a:camera prst="orthographicFront">
              <a:rot lat="0" lon="0" rev="0"/>
            </a:camera>
            <a:lightRig rig="threePt" dir="t">
              <a:rot lat="0" lon="0" rev="1200000"/>
            </a:lightRig>
          </a:scene3d>
          <a:sp3d/>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社員マスタ</a:t>
            </a:r>
            <a:endParaRPr kumimoji="1"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4" name="正方形/長方形 23"/>
          <p:cNvSpPr/>
          <p:nvPr/>
        </p:nvSpPr>
        <p:spPr>
          <a:xfrm>
            <a:off x="5940152" y="3111810"/>
            <a:ext cx="1475656" cy="3231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人事給与</a:t>
            </a:r>
          </a:p>
        </p:txBody>
      </p:sp>
      <p:sp>
        <p:nvSpPr>
          <p:cNvPr id="25" name="正方形/長方形 24"/>
          <p:cNvSpPr/>
          <p:nvPr/>
        </p:nvSpPr>
        <p:spPr>
          <a:xfrm>
            <a:off x="7488832" y="3111810"/>
            <a:ext cx="1475656" cy="3231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統合会計</a:t>
            </a:r>
          </a:p>
        </p:txBody>
      </p:sp>
      <p:sp>
        <p:nvSpPr>
          <p:cNvPr id="26" name="角丸四角形 25"/>
          <p:cNvSpPr/>
          <p:nvPr/>
        </p:nvSpPr>
        <p:spPr bwMode="auto">
          <a:xfrm>
            <a:off x="7668344" y="3543858"/>
            <a:ext cx="1080120" cy="360040"/>
          </a:xfrm>
          <a:prstGeom prst="roundRect">
            <a:avLst/>
          </a:prstGeom>
          <a:solidFill>
            <a:srgbClr val="54C2F0"/>
          </a:solidFill>
          <a:ln>
            <a:solidFill>
              <a:srgbClr val="FFFFFF">
                <a:lumMod val="85000"/>
              </a:srgbClr>
            </a:solidFill>
            <a:headEnd/>
            <a:tailEnd/>
          </a:ln>
          <a:effectLst/>
          <a:scene3d>
            <a:camera prst="orthographicFront">
              <a:rot lat="0" lon="0" rev="0"/>
            </a:camera>
            <a:lightRig rig="threePt" dir="t">
              <a:rot lat="0" lon="0" rev="1200000"/>
            </a:lightRig>
          </a:scene3d>
          <a:sp3d/>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会計カレンダーマスタ</a:t>
            </a:r>
          </a:p>
        </p:txBody>
      </p:sp>
      <p:sp>
        <p:nvSpPr>
          <p:cNvPr id="27" name="角丸四角形 26"/>
          <p:cNvSpPr/>
          <p:nvPr/>
        </p:nvSpPr>
        <p:spPr bwMode="auto">
          <a:xfrm>
            <a:off x="7668344" y="4263938"/>
            <a:ext cx="1080120" cy="360040"/>
          </a:xfrm>
          <a:prstGeom prst="roundRect">
            <a:avLst/>
          </a:prstGeom>
          <a:solidFill>
            <a:srgbClr val="54C2F0"/>
          </a:solidFill>
          <a:ln>
            <a:solidFill>
              <a:srgbClr val="FFFFFF">
                <a:lumMod val="85000"/>
              </a:srgbClr>
            </a:solidFill>
            <a:headEnd/>
            <a:tailEnd/>
          </a:ln>
          <a:effectLst/>
          <a:scene3d>
            <a:camera prst="orthographicFront">
              <a:rot lat="0" lon="0" rev="0"/>
            </a:camera>
            <a:lightRig rig="threePt" dir="t">
              <a:rot lat="0" lon="0" rev="1200000"/>
            </a:lightRig>
          </a:scene3d>
          <a:sp3d/>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プロジェクト</a:t>
            </a:r>
            <a:endParaRPr kumimoji="0" lang="en-US" altLang="ja-JP"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マスタ</a:t>
            </a:r>
          </a:p>
        </p:txBody>
      </p:sp>
      <p:sp>
        <p:nvSpPr>
          <p:cNvPr id="28" name="角丸四角形 27"/>
          <p:cNvSpPr/>
          <p:nvPr/>
        </p:nvSpPr>
        <p:spPr bwMode="auto">
          <a:xfrm>
            <a:off x="7668344" y="3975906"/>
            <a:ext cx="1080120" cy="216024"/>
          </a:xfrm>
          <a:prstGeom prst="roundRect">
            <a:avLst/>
          </a:prstGeom>
          <a:solidFill>
            <a:srgbClr val="54C2F0"/>
          </a:solidFill>
          <a:ln>
            <a:solidFill>
              <a:srgbClr val="FFFFFF">
                <a:lumMod val="85000"/>
              </a:srgbClr>
            </a:solidFill>
            <a:headEnd/>
            <a:tailEnd/>
          </a:ln>
          <a:effectLst/>
          <a:scene3d>
            <a:camera prst="orthographicFront">
              <a:rot lat="0" lon="0" rev="0"/>
            </a:camera>
            <a:lightRig rig="threePt" dir="t">
              <a:rot lat="0" lon="0" rev="1200000"/>
            </a:lightRig>
          </a:scene3d>
          <a:sp3d/>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組織マスタ</a:t>
            </a:r>
            <a:endParaRPr kumimoji="1"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9" name="角丸四角形吹き出し 28"/>
          <p:cNvSpPr/>
          <p:nvPr/>
        </p:nvSpPr>
        <p:spPr bwMode="auto">
          <a:xfrm>
            <a:off x="4600878" y="3111810"/>
            <a:ext cx="1368152" cy="756084"/>
          </a:xfrm>
          <a:prstGeom prst="wedgeRoundRectCallout">
            <a:avLst>
              <a:gd name="adj1" fmla="val -20833"/>
              <a:gd name="adj2" fmla="val 83464"/>
              <a:gd name="adj3" fmla="val 16667"/>
            </a:avLst>
          </a:prstGeom>
          <a:solidFill>
            <a:srgbClr val="FFFFFF"/>
          </a:solidFill>
          <a:ln w="9525" cap="flat" cmpd="sng" algn="ctr">
            <a:solidFill>
              <a:srgbClr val="77A233"/>
            </a:solidFill>
            <a:prstDash val="solid"/>
            <a:headEnd/>
            <a:tailEnd/>
          </a:ln>
          <a:effectLst/>
        </p:spPr>
        <p:txBody>
          <a:bodyPr vert="horz" wrap="square" lIns="36000" tIns="0" rIns="0" bIns="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各マスタを指定して</a:t>
            </a:r>
            <a:endParaRPr kumimoji="1"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連携</a:t>
            </a:r>
            <a:endPar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0" name="下矢印 29"/>
          <p:cNvSpPr/>
          <p:nvPr/>
        </p:nvSpPr>
        <p:spPr bwMode="auto">
          <a:xfrm rot="16200000">
            <a:off x="7327056" y="3723927"/>
            <a:ext cx="216024" cy="288032"/>
          </a:xfrm>
          <a:prstGeom prst="downArrow">
            <a:avLst/>
          </a:prstGeom>
          <a:gradFill rotWithShape="1">
            <a:gsLst>
              <a:gs pos="0">
                <a:srgbClr val="BC8B00">
                  <a:tint val="50000"/>
                  <a:satMod val="300000"/>
                </a:srgbClr>
              </a:gs>
              <a:gs pos="35000">
                <a:srgbClr val="BC8B00">
                  <a:tint val="37000"/>
                  <a:satMod val="300000"/>
                </a:srgbClr>
              </a:gs>
              <a:gs pos="100000">
                <a:srgbClr val="BC8B00">
                  <a:tint val="15000"/>
                  <a:satMod val="350000"/>
                </a:srgbClr>
              </a:gs>
            </a:gsLst>
            <a:lin ang="16200000" scaled="1"/>
          </a:gradFill>
          <a:ln w="9525" cap="flat" cmpd="sng" algn="ctr">
            <a:solidFill>
              <a:srgbClr val="BC8B00">
                <a:shade val="95000"/>
                <a:satMod val="105000"/>
              </a:srgbClr>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1" name="下矢印 30"/>
          <p:cNvSpPr/>
          <p:nvPr/>
        </p:nvSpPr>
        <p:spPr bwMode="auto">
          <a:xfrm rot="5400000">
            <a:off x="7298178" y="4138722"/>
            <a:ext cx="216024" cy="288032"/>
          </a:xfrm>
          <a:prstGeom prst="downArrow">
            <a:avLst/>
          </a:prstGeom>
          <a:gradFill rotWithShape="1">
            <a:gsLst>
              <a:gs pos="0">
                <a:srgbClr val="007BC7">
                  <a:tint val="50000"/>
                  <a:satMod val="300000"/>
                </a:srgbClr>
              </a:gs>
              <a:gs pos="35000">
                <a:srgbClr val="007BC7">
                  <a:tint val="37000"/>
                  <a:satMod val="300000"/>
                </a:srgbClr>
              </a:gs>
              <a:gs pos="100000">
                <a:srgbClr val="007BC7">
                  <a:tint val="15000"/>
                  <a:satMod val="350000"/>
                </a:srgbClr>
              </a:gs>
            </a:gsLst>
            <a:lin ang="16200000" scaled="1"/>
          </a:gradFill>
          <a:ln w="9525" cap="flat" cmpd="sng" algn="ctr">
            <a:solidFill>
              <a:srgbClr val="007BC7">
                <a:shade val="95000"/>
                <a:satMod val="105000"/>
              </a:srgbClr>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2" name="Freeform 34"/>
          <p:cNvSpPr>
            <a:spLocks noEditPoints="1"/>
          </p:cNvSpPr>
          <p:nvPr/>
        </p:nvSpPr>
        <p:spPr bwMode="auto">
          <a:xfrm>
            <a:off x="677746" y="4031723"/>
            <a:ext cx="775201" cy="780895"/>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3" name="Freeform 35"/>
          <p:cNvSpPr>
            <a:spLocks noEditPoints="1"/>
          </p:cNvSpPr>
          <p:nvPr/>
        </p:nvSpPr>
        <p:spPr bwMode="auto">
          <a:xfrm>
            <a:off x="4804911" y="4031723"/>
            <a:ext cx="775201" cy="780895"/>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332 w 385"/>
              <a:gd name="T29" fmla="*/ 199 h 365"/>
              <a:gd name="T30" fmla="*/ 238 w 385"/>
              <a:gd name="T31" fmla="*/ 154 h 365"/>
              <a:gd name="T32" fmla="*/ 148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319 w 385"/>
              <a:gd name="T47" fmla="*/ 217 h 365"/>
              <a:gd name="T48" fmla="*/ 337 w 385"/>
              <a:gd name="T49" fmla="*/ 275 h 365"/>
              <a:gd name="T50" fmla="*/ 319 w 385"/>
              <a:gd name="T51" fmla="*/ 280 h 365"/>
              <a:gd name="T52" fmla="*/ 318 w 385"/>
              <a:gd name="T53" fmla="*/ 336 h 365"/>
              <a:gd name="T54" fmla="*/ 374 w 385"/>
              <a:gd name="T55" fmla="*/ 293 h 365"/>
              <a:gd name="T56" fmla="*/ 150 w 385"/>
              <a:gd name="T57" fmla="*/ 126 h 365"/>
              <a:gd name="T58" fmla="*/ 122 w 385"/>
              <a:gd name="T59" fmla="*/ 126 h 365"/>
              <a:gd name="T60" fmla="*/ 122 w 385"/>
              <a:gd name="T61" fmla="*/ 71 h 365"/>
              <a:gd name="T62" fmla="*/ 263 w 385"/>
              <a:gd name="T63" fmla="*/ 71 h 365"/>
              <a:gd name="T64" fmla="*/ 263 w 385"/>
              <a:gd name="T65" fmla="*/ 126 h 365"/>
              <a:gd name="T66" fmla="*/ 236 w 385"/>
              <a:gd name="T67" fmla="*/ 12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5" h="365">
                <a:moveTo>
                  <a:pt x="313" y="362"/>
                </a:moveTo>
                <a:cubicBezTo>
                  <a:pt x="313" y="364"/>
                  <a:pt x="311" y="365"/>
                  <a:pt x="309" y="365"/>
                </a:cubicBezTo>
                <a:cubicBezTo>
                  <a:pt x="76" y="365"/>
                  <a:pt x="76" y="365"/>
                  <a:pt x="76" y="365"/>
                </a:cubicBezTo>
                <a:cubicBezTo>
                  <a:pt x="74" y="365"/>
                  <a:pt x="73" y="364"/>
                  <a:pt x="73" y="362"/>
                </a:cubicBezTo>
                <a:cubicBezTo>
                  <a:pt x="73" y="351"/>
                  <a:pt x="73" y="351"/>
                  <a:pt x="73" y="351"/>
                </a:cubicBezTo>
                <a:cubicBezTo>
                  <a:pt x="73" y="349"/>
                  <a:pt x="74"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374" y="293"/>
                </a:moveTo>
                <a:cubicBezTo>
                  <a:pt x="361" y="262"/>
                  <a:pt x="346" y="228"/>
                  <a:pt x="332" y="199"/>
                </a:cubicBezTo>
                <a:cubicBezTo>
                  <a:pt x="318" y="169"/>
                  <a:pt x="301" y="154"/>
                  <a:pt x="263" y="154"/>
                </a:cubicBezTo>
                <a:cubicBezTo>
                  <a:pt x="238" y="154"/>
                  <a:pt x="238" y="154"/>
                  <a:pt x="238" y="154"/>
                </a:cubicBezTo>
                <a:cubicBezTo>
                  <a:pt x="235" y="191"/>
                  <a:pt x="223" y="195"/>
                  <a:pt x="193" y="173"/>
                </a:cubicBezTo>
                <a:cubicBezTo>
                  <a:pt x="163" y="195"/>
                  <a:pt x="151" y="191"/>
                  <a:pt x="148" y="154"/>
                </a:cubicBez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5" y="283"/>
                  <a:pt x="335" y="283"/>
                  <a:pt x="335" y="283"/>
                </a:cubicBezTo>
                <a:cubicBezTo>
                  <a:pt x="319" y="280"/>
                  <a:pt x="319" y="280"/>
                  <a:pt x="319" y="280"/>
                </a:cubicBezTo>
                <a:cubicBezTo>
                  <a:pt x="319" y="333"/>
                  <a:pt x="319" y="333"/>
                  <a:pt x="319" y="333"/>
                </a:cubicBezTo>
                <a:cubicBezTo>
                  <a:pt x="319" y="334"/>
                  <a:pt x="319" y="335"/>
                  <a:pt x="318" y="336"/>
                </a:cubicBezTo>
                <a:cubicBezTo>
                  <a:pt x="325" y="337"/>
                  <a:pt x="333" y="338"/>
                  <a:pt x="340" y="339"/>
                </a:cubicBezTo>
                <a:cubicBezTo>
                  <a:pt x="365" y="343"/>
                  <a:pt x="385" y="317"/>
                  <a:pt x="374" y="293"/>
                </a:cubicBezTo>
                <a:close/>
                <a:moveTo>
                  <a:pt x="193" y="141"/>
                </a:moveTo>
                <a:cubicBezTo>
                  <a:pt x="176" y="141"/>
                  <a:pt x="162" y="136"/>
                  <a:pt x="150" y="126"/>
                </a:cubicBezTo>
                <a:cubicBezTo>
                  <a:pt x="122" y="138"/>
                  <a:pt x="122" y="138"/>
                  <a:pt x="122" y="138"/>
                </a:cubicBezTo>
                <a:cubicBezTo>
                  <a:pt x="122" y="126"/>
                  <a:pt x="122" y="126"/>
                  <a:pt x="122" y="126"/>
                </a:cubicBezTo>
                <a:cubicBezTo>
                  <a:pt x="122" y="117"/>
                  <a:pt x="122" y="117"/>
                  <a:pt x="122" y="117"/>
                </a:cubicBezTo>
                <a:cubicBezTo>
                  <a:pt x="122" y="71"/>
                  <a:pt x="122" y="71"/>
                  <a:pt x="122" y="71"/>
                </a:cubicBezTo>
                <a:cubicBezTo>
                  <a:pt x="122" y="32"/>
                  <a:pt x="154" y="0"/>
                  <a:pt x="193" y="0"/>
                </a:cubicBezTo>
                <a:cubicBezTo>
                  <a:pt x="232" y="0"/>
                  <a:pt x="263" y="32"/>
                  <a:pt x="263" y="71"/>
                </a:cubicBezTo>
                <a:cubicBezTo>
                  <a:pt x="263" y="117"/>
                  <a:pt x="263" y="117"/>
                  <a:pt x="263" y="117"/>
                </a:cubicBezTo>
                <a:cubicBezTo>
                  <a:pt x="263" y="126"/>
                  <a:pt x="263" y="126"/>
                  <a:pt x="263" y="126"/>
                </a:cubicBezTo>
                <a:cubicBezTo>
                  <a:pt x="263" y="138"/>
                  <a:pt x="263" y="138"/>
                  <a:pt x="263" y="138"/>
                </a:cubicBezTo>
                <a:cubicBezTo>
                  <a:pt x="236" y="126"/>
                  <a:pt x="236" y="126"/>
                  <a:pt x="236" y="126"/>
                </a:cubicBezTo>
                <a:cubicBezTo>
                  <a:pt x="224" y="136"/>
                  <a:pt x="209" y="141"/>
                  <a:pt x="193" y="141"/>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152308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01</a:t>
            </a:r>
            <a:br>
              <a:rPr lang="en-US" altLang="ja-JP" b="0" dirty="0">
                <a:solidFill>
                  <a:srgbClr val="FABE00"/>
                </a:solidFill>
              </a:rPr>
            </a:br>
            <a:r>
              <a:rPr lang="ja-JP" altLang="en-US" dirty="0">
                <a:solidFill>
                  <a:srgbClr val="EE7B48"/>
                </a:solidFill>
              </a:rPr>
              <a:t>システムフロー</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585128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他社会計システムへの仕訳連携</a:t>
            </a:r>
          </a:p>
        </p:txBody>
      </p:sp>
      <p:sp>
        <p:nvSpPr>
          <p:cNvPr id="5" name="テキスト プレースホルダー 4"/>
          <p:cNvSpPr>
            <a:spLocks noGrp="1"/>
          </p:cNvSpPr>
          <p:nvPr>
            <p:ph type="body" sz="quarter" idx="17"/>
          </p:nvPr>
        </p:nvSpPr>
        <p:spPr/>
        <p:txBody>
          <a:bodyPr/>
          <a:lstStyle/>
          <a:p>
            <a:r>
              <a:rPr kumimoji="1" lang="ja-JP" altLang="en-US" dirty="0"/>
              <a:t>給与</a:t>
            </a:r>
            <a:r>
              <a:rPr kumimoji="1" lang="en-US" altLang="ja-JP" dirty="0"/>
              <a:t>/</a:t>
            </a:r>
            <a:r>
              <a:rPr kumimoji="1" lang="ja-JP" altLang="en-US" dirty="0"/>
              <a:t>賞与</a:t>
            </a:r>
            <a:r>
              <a:rPr kumimoji="1" lang="en-US" altLang="ja-JP" dirty="0"/>
              <a:t>/</a:t>
            </a:r>
            <a:r>
              <a:rPr kumimoji="1" lang="ja-JP" altLang="en-US" dirty="0"/>
              <a:t>年調</a:t>
            </a:r>
            <a:r>
              <a:rPr kumimoji="1" lang="en-US" altLang="ja-JP" dirty="0"/>
              <a:t>/</a:t>
            </a:r>
            <a:r>
              <a:rPr kumimoji="1" lang="ja-JP" altLang="en-US" dirty="0"/>
              <a:t>遡及の仕訳データを</a:t>
            </a:r>
            <a:r>
              <a:rPr kumimoji="1" lang="en-US" altLang="ja-JP" dirty="0"/>
              <a:t>CSV</a:t>
            </a:r>
            <a:r>
              <a:rPr kumimoji="1" lang="ja-JP" altLang="en-US" dirty="0"/>
              <a:t>で出力します</a:t>
            </a:r>
          </a:p>
        </p:txBody>
      </p:sp>
      <p:sp>
        <p:nvSpPr>
          <p:cNvPr id="6" name="タイトル 5"/>
          <p:cNvSpPr>
            <a:spLocks noGrp="1"/>
          </p:cNvSpPr>
          <p:nvPr>
            <p:ph type="title"/>
          </p:nvPr>
        </p:nvSpPr>
        <p:spPr/>
        <p:txBody>
          <a:bodyPr/>
          <a:lstStyle/>
          <a:p>
            <a:r>
              <a:rPr lang="ja-JP" altLang="en-US" dirty="0"/>
              <a:t>他社会計システムへの仕訳連携</a:t>
            </a:r>
            <a:endParaRPr kumimoji="1" lang="ja-JP" altLang="en-US" dirty="0"/>
          </a:p>
        </p:txBody>
      </p:sp>
      <p:pic>
        <p:nvPicPr>
          <p:cNvPr id="7" name="図 6"/>
          <p:cNvPicPr>
            <a:picLocks noChangeAspect="1"/>
          </p:cNvPicPr>
          <p:nvPr/>
        </p:nvPicPr>
        <p:blipFill>
          <a:blip r:embed="rId2"/>
          <a:stretch>
            <a:fillRect/>
          </a:stretch>
        </p:blipFill>
        <p:spPr>
          <a:xfrm>
            <a:off x="827584" y="1311610"/>
            <a:ext cx="4550285" cy="1749111"/>
          </a:xfrm>
          <a:prstGeom prst="rect">
            <a:avLst/>
          </a:prstGeom>
          <a:ln>
            <a:solidFill>
              <a:schemeClr val="bg1">
                <a:lumMod val="85000"/>
              </a:schemeClr>
            </a:solidFill>
          </a:ln>
        </p:spPr>
      </p:pic>
      <p:sp>
        <p:nvSpPr>
          <p:cNvPr id="8" name="テキスト ボックス 30"/>
          <p:cNvSpPr txBox="1">
            <a:spLocks noChangeArrowheads="1"/>
          </p:cNvSpPr>
          <p:nvPr/>
        </p:nvSpPr>
        <p:spPr bwMode="auto">
          <a:xfrm>
            <a:off x="5472100" y="1491630"/>
            <a:ext cx="1969541"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部門毎データ</a:t>
            </a:r>
          </a:p>
        </p:txBody>
      </p:sp>
      <p:sp>
        <p:nvSpPr>
          <p:cNvPr id="9" name="テキスト ボックス 31"/>
          <p:cNvSpPr txBox="1">
            <a:spLocks noChangeArrowheads="1"/>
          </p:cNvSpPr>
          <p:nvPr/>
        </p:nvSpPr>
        <p:spPr bwMode="auto">
          <a:xfrm>
            <a:off x="2492046" y="4650690"/>
            <a:ext cx="2282130"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個人毎データ</a:t>
            </a:r>
          </a:p>
        </p:txBody>
      </p:sp>
      <p:sp>
        <p:nvSpPr>
          <p:cNvPr id="10" name="テキスト ボックス 8"/>
          <p:cNvSpPr txBox="1">
            <a:spLocks noChangeArrowheads="1"/>
          </p:cNvSpPr>
          <p:nvPr/>
        </p:nvSpPr>
        <p:spPr bwMode="auto">
          <a:xfrm>
            <a:off x="6862898" y="4712325"/>
            <a:ext cx="1633538" cy="24606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66CC"/>
                </a:solidFill>
                <a:effectLst/>
                <a:uLnTx/>
                <a:uFillTx/>
                <a:latin typeface="メイリオ" pitchFamily="50" charset="-128"/>
                <a:ea typeface="メイリオ" pitchFamily="50" charset="-128"/>
                <a:cs typeface="メイリオ" pitchFamily="50" charset="-128"/>
              </a:rPr>
              <a:t>※</a:t>
            </a:r>
            <a:r>
              <a:rPr kumimoji="1" lang="ja-JP" altLang="en-US" sz="1000" b="1" i="0" u="none" strike="noStrike" kern="1200" cap="none" spc="0" normalizeH="0" baseline="0" noProof="0" dirty="0">
                <a:ln>
                  <a:noFill/>
                </a:ln>
                <a:solidFill>
                  <a:srgbClr val="0066CC"/>
                </a:solidFill>
                <a:effectLst/>
                <a:uLnTx/>
                <a:uFillTx/>
                <a:latin typeface="メイリオ" pitchFamily="50" charset="-128"/>
                <a:ea typeface="メイリオ" pitchFamily="50" charset="-128"/>
                <a:cs typeface="メイリオ" pitchFamily="50" charset="-128"/>
              </a:rPr>
              <a:t>データイメージは給与</a:t>
            </a:r>
          </a:p>
        </p:txBody>
      </p:sp>
      <p:pic>
        <p:nvPicPr>
          <p:cNvPr id="11" name="Picture 30"/>
          <p:cNvPicPr>
            <a:picLocks noChangeAspect="1" noChangeArrowheads="1"/>
          </p:cNvPicPr>
          <p:nvPr/>
        </p:nvPicPr>
        <p:blipFill>
          <a:blip r:embed="rId3" cstate="email"/>
          <a:srcRect/>
          <a:stretch>
            <a:fillRect/>
          </a:stretch>
        </p:blipFill>
        <p:spPr bwMode="auto">
          <a:xfrm>
            <a:off x="2816082" y="1851670"/>
            <a:ext cx="5456729" cy="1662780"/>
          </a:xfrm>
          <a:prstGeom prst="rect">
            <a:avLst/>
          </a:prstGeom>
          <a:solidFill>
            <a:srgbClr val="FFFFFF"/>
          </a:solidFill>
          <a:ln w="25400" cap="flat" cmpd="sng" algn="ctr">
            <a:solidFill>
              <a:srgbClr val="0065AE"/>
            </a:solidFill>
            <a:prstDash val="solid"/>
            <a:headEnd/>
            <a:tailEnd/>
          </a:ln>
          <a:effectLst/>
        </p:spPr>
      </p:pic>
      <p:pic>
        <p:nvPicPr>
          <p:cNvPr id="12" name="Picture 29"/>
          <p:cNvPicPr>
            <a:picLocks noChangeAspect="1" noChangeArrowheads="1"/>
          </p:cNvPicPr>
          <p:nvPr/>
        </p:nvPicPr>
        <p:blipFill>
          <a:blip r:embed="rId4" cstate="email"/>
          <a:srcRect/>
          <a:stretch>
            <a:fillRect/>
          </a:stretch>
        </p:blipFill>
        <p:spPr bwMode="auto">
          <a:xfrm>
            <a:off x="2492046" y="3003798"/>
            <a:ext cx="5157787" cy="1584256"/>
          </a:xfrm>
          <a:prstGeom prst="rect">
            <a:avLst/>
          </a:prstGeom>
          <a:solidFill>
            <a:srgbClr val="0065AE"/>
          </a:solidFill>
          <a:ln w="25400" cap="flat" cmpd="sng" algn="ctr">
            <a:solidFill>
              <a:srgbClr val="0065AE">
                <a:shade val="50000"/>
              </a:srgbClr>
            </a:solidFill>
            <a:prstDash val="solid"/>
            <a:headEnd/>
            <a:tailEnd/>
          </a:ln>
          <a:effectLst/>
        </p:spPr>
      </p:pic>
      <p:sp>
        <p:nvSpPr>
          <p:cNvPr id="13" name="右カーブ矢印 13"/>
          <p:cNvSpPr>
            <a:spLocks noChangeArrowheads="1"/>
          </p:cNvSpPr>
          <p:nvPr/>
        </p:nvSpPr>
        <p:spPr bwMode="auto">
          <a:xfrm rot="-1593903">
            <a:off x="1869029" y="3514324"/>
            <a:ext cx="442214" cy="863256"/>
          </a:xfrm>
          <a:prstGeom prst="curvedRightArrow">
            <a:avLst>
              <a:gd name="adj1" fmla="val 25005"/>
              <a:gd name="adj2" fmla="val 50018"/>
              <a:gd name="adj3" fmla="val 25000"/>
            </a:avLst>
          </a:prstGeom>
          <a:solidFill>
            <a:srgbClr val="C00000"/>
          </a:solidFill>
          <a:ln w="9525" algn="ctr">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4" name="下カーブ矢印 16"/>
          <p:cNvSpPr>
            <a:spLocks noChangeArrowheads="1"/>
          </p:cNvSpPr>
          <p:nvPr/>
        </p:nvSpPr>
        <p:spPr bwMode="auto">
          <a:xfrm rot="1519454">
            <a:off x="4328093" y="1509256"/>
            <a:ext cx="839210" cy="371292"/>
          </a:xfrm>
          <a:prstGeom prst="curvedDownArrow">
            <a:avLst>
              <a:gd name="adj1" fmla="val 25021"/>
              <a:gd name="adj2" fmla="val 50052"/>
              <a:gd name="adj3" fmla="val 25000"/>
            </a:avLst>
          </a:prstGeom>
          <a:solidFill>
            <a:srgbClr val="C00000"/>
          </a:solidFill>
          <a:ln w="9525" algn="ctr">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97645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dirty="0"/>
          </a:p>
        </p:txBody>
      </p:sp>
      <p:sp>
        <p:nvSpPr>
          <p:cNvPr id="4" name="テキスト プレースホルダー 3"/>
          <p:cNvSpPr>
            <a:spLocks noGrp="1"/>
          </p:cNvSpPr>
          <p:nvPr>
            <p:ph type="body" sz="quarter" idx="16"/>
          </p:nvPr>
        </p:nvSpPr>
        <p:spPr>
          <a:xfrm>
            <a:off x="179512" y="591530"/>
            <a:ext cx="6372708" cy="326282"/>
          </a:xfrm>
        </p:spPr>
        <p:txBody>
          <a:bodyPr/>
          <a:lstStyle/>
          <a:p>
            <a:r>
              <a:rPr lang="ja-JP" altLang="en-US" dirty="0"/>
              <a:t>法改正に標準対応（保守契約提携のユーザ様に随時提供）</a:t>
            </a:r>
            <a:endParaRPr kumimoji="1" lang="ja-JP" altLang="en-US" dirty="0"/>
          </a:p>
        </p:txBody>
      </p:sp>
      <p:sp>
        <p:nvSpPr>
          <p:cNvPr id="5" name="テキスト プレースホルダー 4"/>
          <p:cNvSpPr>
            <a:spLocks noGrp="1"/>
          </p:cNvSpPr>
          <p:nvPr>
            <p:ph type="body" sz="quarter" idx="17"/>
          </p:nvPr>
        </p:nvSpPr>
        <p:spPr/>
        <p:txBody>
          <a:bodyPr/>
          <a:lstStyle/>
          <a:p>
            <a:r>
              <a:rPr kumimoji="1" lang="ja-JP" altLang="en-US" dirty="0"/>
              <a:t>年１回の定期バージョンアップ、法改正時には、「機能変更プログラム」、</a:t>
            </a:r>
            <a:endParaRPr kumimoji="1" lang="en-US" altLang="ja-JP" dirty="0"/>
          </a:p>
          <a:p>
            <a:r>
              <a:rPr lang="ja-JP" altLang="en-US" dirty="0"/>
              <a:t>「データ更新プログラム」、「業務運用サポートマニュアル」をご提供しております</a:t>
            </a:r>
            <a:endParaRPr kumimoji="1" lang="ja-JP" altLang="en-US" dirty="0"/>
          </a:p>
        </p:txBody>
      </p:sp>
      <p:sp>
        <p:nvSpPr>
          <p:cNvPr id="6" name="タイトル 5"/>
          <p:cNvSpPr>
            <a:spLocks noGrp="1"/>
          </p:cNvSpPr>
          <p:nvPr>
            <p:ph type="title"/>
          </p:nvPr>
        </p:nvSpPr>
        <p:spPr/>
        <p:txBody>
          <a:bodyPr/>
          <a:lstStyle/>
          <a:p>
            <a:r>
              <a:rPr kumimoji="1" lang="ja-JP" altLang="en-US" dirty="0"/>
              <a:t>定期バージョンアップ、法改正への対応</a:t>
            </a:r>
          </a:p>
        </p:txBody>
      </p:sp>
      <p:sp>
        <p:nvSpPr>
          <p:cNvPr id="7" name="正方形/長方形 6"/>
          <p:cNvSpPr/>
          <p:nvPr/>
        </p:nvSpPr>
        <p:spPr>
          <a:xfrm>
            <a:off x="5387534" y="1723894"/>
            <a:ext cx="3613591" cy="317211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8" name="正方形/長方形 7"/>
          <p:cNvSpPr/>
          <p:nvPr/>
        </p:nvSpPr>
        <p:spPr>
          <a:xfrm>
            <a:off x="142874" y="1718370"/>
            <a:ext cx="5077197" cy="317763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9" name="図 8"/>
          <p:cNvPicPr>
            <a:picLocks noChangeAspect="1"/>
          </p:cNvPicPr>
          <p:nvPr/>
        </p:nvPicPr>
        <p:blipFill>
          <a:blip r:embed="rId3" cstate="print"/>
          <a:stretch>
            <a:fillRect/>
          </a:stretch>
        </p:blipFill>
        <p:spPr>
          <a:xfrm>
            <a:off x="2059532" y="1779661"/>
            <a:ext cx="1107870" cy="163489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0" name="図 9"/>
          <p:cNvPicPr>
            <a:picLocks noChangeAspect="1"/>
          </p:cNvPicPr>
          <p:nvPr/>
        </p:nvPicPr>
        <p:blipFill>
          <a:blip r:embed="rId4" cstate="print"/>
          <a:stretch>
            <a:fillRect/>
          </a:stretch>
        </p:blipFill>
        <p:spPr>
          <a:xfrm>
            <a:off x="562288" y="1779662"/>
            <a:ext cx="1131259" cy="165137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1" name="図 10"/>
          <p:cNvPicPr>
            <a:picLocks noChangeAspect="1"/>
          </p:cNvPicPr>
          <p:nvPr/>
        </p:nvPicPr>
        <p:blipFill>
          <a:blip r:embed="rId5" cstate="print"/>
          <a:stretch>
            <a:fillRect/>
          </a:stretch>
        </p:blipFill>
        <p:spPr>
          <a:xfrm>
            <a:off x="578692" y="2262061"/>
            <a:ext cx="1138666" cy="1631377"/>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2" name="図 11"/>
          <p:cNvPicPr>
            <a:picLocks noChangeAspect="1"/>
          </p:cNvPicPr>
          <p:nvPr/>
        </p:nvPicPr>
        <p:blipFill>
          <a:blip r:embed="rId6" cstate="print"/>
          <a:stretch>
            <a:fillRect/>
          </a:stretch>
        </p:blipFill>
        <p:spPr>
          <a:xfrm>
            <a:off x="2049278" y="2498598"/>
            <a:ext cx="1103373" cy="1693332"/>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3" name="図 12"/>
          <p:cNvPicPr>
            <a:picLocks noChangeAspect="1"/>
          </p:cNvPicPr>
          <p:nvPr/>
        </p:nvPicPr>
        <p:blipFill>
          <a:blip r:embed="rId7" cstate="print"/>
          <a:stretch>
            <a:fillRect/>
          </a:stretch>
        </p:blipFill>
        <p:spPr>
          <a:xfrm>
            <a:off x="579635" y="2705306"/>
            <a:ext cx="1128409" cy="1611152"/>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4" name="図 13"/>
          <p:cNvPicPr>
            <a:picLocks noChangeAspect="1"/>
          </p:cNvPicPr>
          <p:nvPr/>
        </p:nvPicPr>
        <p:blipFill>
          <a:blip r:embed="rId8" cstate="print"/>
          <a:stretch>
            <a:fillRect/>
          </a:stretch>
        </p:blipFill>
        <p:spPr>
          <a:xfrm>
            <a:off x="2050833" y="3196396"/>
            <a:ext cx="1117011" cy="1622546"/>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5" name="図 14"/>
          <p:cNvPicPr>
            <a:picLocks noChangeAspect="1"/>
          </p:cNvPicPr>
          <p:nvPr/>
        </p:nvPicPr>
        <p:blipFill>
          <a:blip r:embed="rId9" cstate="print"/>
          <a:stretch>
            <a:fillRect/>
          </a:stretch>
        </p:blipFill>
        <p:spPr>
          <a:xfrm>
            <a:off x="3582054" y="1779661"/>
            <a:ext cx="1169919" cy="175184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6" name="図 15"/>
          <p:cNvPicPr>
            <a:picLocks noChangeAspect="1"/>
          </p:cNvPicPr>
          <p:nvPr/>
        </p:nvPicPr>
        <p:blipFill>
          <a:blip r:embed="rId10" cstate="print"/>
          <a:stretch>
            <a:fillRect/>
          </a:stretch>
        </p:blipFill>
        <p:spPr>
          <a:xfrm>
            <a:off x="3582210" y="2498597"/>
            <a:ext cx="1169810" cy="1737831"/>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7" name="図 16"/>
          <p:cNvPicPr>
            <a:picLocks noChangeAspect="1"/>
          </p:cNvPicPr>
          <p:nvPr/>
        </p:nvPicPr>
        <p:blipFill>
          <a:blip r:embed="rId11" cstate="print"/>
          <a:stretch>
            <a:fillRect/>
          </a:stretch>
        </p:blipFill>
        <p:spPr>
          <a:xfrm>
            <a:off x="574420" y="3101350"/>
            <a:ext cx="1109251" cy="171358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8" name="図 17"/>
          <p:cNvPicPr>
            <a:picLocks noChangeAspect="1"/>
          </p:cNvPicPr>
          <p:nvPr/>
        </p:nvPicPr>
        <p:blipFill>
          <a:blip r:embed="rId12" cstate="print"/>
          <a:stretch>
            <a:fillRect/>
          </a:stretch>
        </p:blipFill>
        <p:spPr>
          <a:xfrm>
            <a:off x="3565930" y="3196395"/>
            <a:ext cx="1180225" cy="1618541"/>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9" name="図 18"/>
          <p:cNvPicPr>
            <a:picLocks noChangeAspect="1"/>
          </p:cNvPicPr>
          <p:nvPr/>
        </p:nvPicPr>
        <p:blipFill>
          <a:blip r:embed="rId13" cstate="print"/>
          <a:stretch>
            <a:fillRect/>
          </a:stretch>
        </p:blipFill>
        <p:spPr>
          <a:xfrm>
            <a:off x="5642628" y="1817002"/>
            <a:ext cx="1927881" cy="287298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20" name="図 19"/>
          <p:cNvPicPr>
            <a:picLocks noChangeAspect="1"/>
          </p:cNvPicPr>
          <p:nvPr/>
        </p:nvPicPr>
        <p:blipFill>
          <a:blip r:embed="rId14" cstate="print"/>
          <a:stretch>
            <a:fillRect/>
          </a:stretch>
        </p:blipFill>
        <p:spPr>
          <a:xfrm>
            <a:off x="7308304" y="2809587"/>
            <a:ext cx="1394388" cy="2015773"/>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sp>
        <p:nvSpPr>
          <p:cNvPr id="21" name="テキスト ボックス 20"/>
          <p:cNvSpPr txBox="1"/>
          <p:nvPr/>
        </p:nvSpPr>
        <p:spPr>
          <a:xfrm>
            <a:off x="1605266" y="1456101"/>
            <a:ext cx="21524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50000"/>
                  </a:prstClr>
                </a:solidFill>
                <a:effectLst/>
                <a:uLnTx/>
                <a:uFillTx/>
                <a:latin typeface="メイリオ"/>
                <a:ea typeface="メイリオ"/>
                <a:cs typeface="+mn-cs"/>
              </a:rPr>
              <a:t>＜業務マニュアル＞</a:t>
            </a:r>
          </a:p>
        </p:txBody>
      </p:sp>
      <p:sp>
        <p:nvSpPr>
          <p:cNvPr id="22" name="テキスト ボックス 21"/>
          <p:cNvSpPr txBox="1"/>
          <p:nvPr/>
        </p:nvSpPr>
        <p:spPr>
          <a:xfrm>
            <a:off x="5724128" y="1455626"/>
            <a:ext cx="32070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50000"/>
                  </a:prstClr>
                </a:solidFill>
                <a:effectLst/>
                <a:uLnTx/>
                <a:uFillTx/>
                <a:latin typeface="メイリオ"/>
                <a:ea typeface="メイリオ"/>
                <a:cs typeface="+mn-cs"/>
              </a:rPr>
              <a:t>＜料率変更お知らせ・手順書＞</a:t>
            </a:r>
          </a:p>
        </p:txBody>
      </p:sp>
      <p:sp>
        <p:nvSpPr>
          <p:cNvPr id="23" name="フッター プレースホルダー 2"/>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805533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31</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03</a:t>
            </a:r>
            <a:br>
              <a:rPr lang="en-US" altLang="ja-JP" b="0" dirty="0">
                <a:solidFill>
                  <a:srgbClr val="FABE00"/>
                </a:solidFill>
              </a:rPr>
            </a:br>
            <a:r>
              <a:rPr lang="en-US" altLang="ja-JP" dirty="0">
                <a:solidFill>
                  <a:srgbClr val="EE7B48"/>
                </a:solidFill>
              </a:rPr>
              <a:t>NX</a:t>
            </a:r>
            <a:r>
              <a:rPr lang="ja-JP" altLang="en-US" dirty="0"/>
              <a:t>勤怠システムとの連携について</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199048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組織情報・従業員情報・勤怠実績情報の連携</a:t>
            </a:r>
            <a:endParaRPr kumimoji="1" lang="ja-JP" altLang="en-US" dirty="0"/>
          </a:p>
        </p:txBody>
      </p:sp>
      <p:sp>
        <p:nvSpPr>
          <p:cNvPr id="5" name="テキスト プレースホルダー 4"/>
          <p:cNvSpPr>
            <a:spLocks noGrp="1"/>
          </p:cNvSpPr>
          <p:nvPr>
            <p:ph type="body" sz="quarter" idx="17"/>
          </p:nvPr>
        </p:nvSpPr>
        <p:spPr/>
        <p:txBody>
          <a:bodyPr/>
          <a:lstStyle/>
          <a:p>
            <a:r>
              <a:rPr lang="en-US" altLang="ja-JP" dirty="0"/>
              <a:t>SuperStream-NX</a:t>
            </a:r>
            <a:r>
              <a:rPr lang="ja-JP" altLang="en-US" dirty="0"/>
              <a:t>勤怠管理と組織情報、従業員情報、勤怠実績</a:t>
            </a:r>
            <a:r>
              <a:rPr lang="ja-JP" altLang="en-US"/>
              <a:t>情報のデータ</a:t>
            </a:r>
            <a:r>
              <a:rPr lang="ja-JP" altLang="en-US" dirty="0"/>
              <a:t>連携が</a:t>
            </a:r>
            <a:r>
              <a:rPr lang="ja-JP" altLang="en-US"/>
              <a:t>可能です人事</a:t>
            </a:r>
            <a:r>
              <a:rPr lang="ja-JP" altLang="en-US" dirty="0"/>
              <a:t>給与とシームレスな連携が行えます</a:t>
            </a:r>
          </a:p>
          <a:p>
            <a:endParaRPr kumimoji="1" lang="ja-JP" altLang="en-US" dirty="0"/>
          </a:p>
        </p:txBody>
      </p:sp>
      <p:sp>
        <p:nvSpPr>
          <p:cNvPr id="6" name="タイトル 5"/>
          <p:cNvSpPr>
            <a:spLocks noGrp="1"/>
          </p:cNvSpPr>
          <p:nvPr>
            <p:ph type="title"/>
          </p:nvPr>
        </p:nvSpPr>
        <p:spPr/>
        <p:txBody>
          <a:bodyPr/>
          <a:lstStyle/>
          <a:p>
            <a:r>
              <a:rPr kumimoji="1" lang="en-US" altLang="ja-JP" dirty="0"/>
              <a:t>SuperStream-NX</a:t>
            </a:r>
            <a:r>
              <a:rPr lang="ja-JP" altLang="en-US" dirty="0"/>
              <a:t>勤怠</a:t>
            </a:r>
            <a:r>
              <a:rPr kumimoji="1" lang="ja-JP" altLang="en-US" dirty="0"/>
              <a:t>管理との連携</a:t>
            </a:r>
          </a:p>
        </p:txBody>
      </p:sp>
      <p:sp>
        <p:nvSpPr>
          <p:cNvPr id="40" name="テキスト プレースホルダー 2"/>
          <p:cNvSpPr txBox="1">
            <a:spLocks/>
          </p:cNvSpPr>
          <p:nvPr/>
        </p:nvSpPr>
        <p:spPr>
          <a:xfrm>
            <a:off x="270137" y="1515936"/>
            <a:ext cx="1656184" cy="197783"/>
          </a:xfrm>
          <a:prstGeom prst="rect">
            <a:avLst/>
          </a:prstGeom>
        </p:spPr>
        <p:txBody>
          <a:bodyP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u="sng" dirty="0">
                <a:solidFill>
                  <a:prstClr val="black"/>
                </a:solidFill>
                <a:latin typeface="メイリオ"/>
                <a:ea typeface="メイリオ"/>
              </a:rPr>
              <a:t>連携データの流れ</a:t>
            </a:r>
            <a:endParaRPr lang="en-US" altLang="ja-JP" sz="825" u="sng" dirty="0">
              <a:solidFill>
                <a:prstClr val="black"/>
              </a:solidFill>
              <a:latin typeface="メイリオ"/>
              <a:ea typeface="メイリオ"/>
            </a:endParaRPr>
          </a:p>
        </p:txBody>
      </p:sp>
      <p:sp>
        <p:nvSpPr>
          <p:cNvPr id="41" name="object 51">
            <a:extLst>
              <a:ext uri="{FF2B5EF4-FFF2-40B4-BE49-F238E27FC236}">
                <a16:creationId xmlns:a16="http://schemas.microsoft.com/office/drawing/2014/main" id="{B6DB687D-A888-4990-976B-6283E07405C1}"/>
              </a:ext>
            </a:extLst>
          </p:cNvPr>
          <p:cNvSpPr/>
          <p:nvPr/>
        </p:nvSpPr>
        <p:spPr>
          <a:xfrm>
            <a:off x="5463914" y="1934736"/>
            <a:ext cx="3464570" cy="2689242"/>
          </a:xfrm>
          <a:custGeom>
            <a:avLst/>
            <a:gdLst/>
            <a:ahLst/>
            <a:cxnLst/>
            <a:rect l="l" t="t" r="r" b="b"/>
            <a:pathLst>
              <a:path w="2049780" h="2360295">
                <a:moveTo>
                  <a:pt x="2049360" y="2287727"/>
                </a:moveTo>
                <a:lnTo>
                  <a:pt x="2043680" y="2315682"/>
                </a:lnTo>
                <a:lnTo>
                  <a:pt x="2028212" y="2338574"/>
                </a:lnTo>
                <a:lnTo>
                  <a:pt x="2005319" y="2354042"/>
                </a:lnTo>
                <a:lnTo>
                  <a:pt x="1977364" y="2359723"/>
                </a:lnTo>
                <a:lnTo>
                  <a:pt x="71996" y="2359723"/>
                </a:lnTo>
                <a:lnTo>
                  <a:pt x="44041" y="2354042"/>
                </a:lnTo>
                <a:lnTo>
                  <a:pt x="21148" y="2338574"/>
                </a:lnTo>
                <a:lnTo>
                  <a:pt x="5680" y="2315682"/>
                </a:lnTo>
                <a:lnTo>
                  <a:pt x="0" y="2287727"/>
                </a:lnTo>
                <a:lnTo>
                  <a:pt x="0" y="71996"/>
                </a:lnTo>
                <a:lnTo>
                  <a:pt x="5680" y="44041"/>
                </a:lnTo>
                <a:lnTo>
                  <a:pt x="21148" y="21148"/>
                </a:lnTo>
                <a:lnTo>
                  <a:pt x="44041" y="5680"/>
                </a:lnTo>
                <a:lnTo>
                  <a:pt x="71996" y="0"/>
                </a:lnTo>
                <a:lnTo>
                  <a:pt x="1977364" y="0"/>
                </a:lnTo>
                <a:lnTo>
                  <a:pt x="2005319" y="5680"/>
                </a:lnTo>
                <a:lnTo>
                  <a:pt x="2028212" y="21148"/>
                </a:lnTo>
                <a:lnTo>
                  <a:pt x="2043680" y="44041"/>
                </a:lnTo>
                <a:lnTo>
                  <a:pt x="2049360" y="71996"/>
                </a:lnTo>
                <a:lnTo>
                  <a:pt x="2049360" y="2287727"/>
                </a:lnTo>
                <a:close/>
              </a:path>
            </a:pathLst>
          </a:custGeom>
          <a:noFill/>
          <a:ln w="15875">
            <a:solidFill>
              <a:srgbClr val="AACE36">
                <a:lumMod val="75000"/>
              </a:srgbClr>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sp>
        <p:nvSpPr>
          <p:cNvPr id="42" name="object 51">
            <a:extLst>
              <a:ext uri="{FF2B5EF4-FFF2-40B4-BE49-F238E27FC236}">
                <a16:creationId xmlns:a16="http://schemas.microsoft.com/office/drawing/2014/main" id="{B6DB687D-A888-4990-976B-6283E07405C1}"/>
              </a:ext>
            </a:extLst>
          </p:cNvPr>
          <p:cNvSpPr/>
          <p:nvPr/>
        </p:nvSpPr>
        <p:spPr>
          <a:xfrm>
            <a:off x="215517" y="1934735"/>
            <a:ext cx="4756916" cy="2689243"/>
          </a:xfrm>
          <a:custGeom>
            <a:avLst/>
            <a:gdLst/>
            <a:ahLst/>
            <a:cxnLst/>
            <a:rect l="l" t="t" r="r" b="b"/>
            <a:pathLst>
              <a:path w="2049780" h="2360295">
                <a:moveTo>
                  <a:pt x="2049360" y="2287727"/>
                </a:moveTo>
                <a:lnTo>
                  <a:pt x="2043680" y="2315682"/>
                </a:lnTo>
                <a:lnTo>
                  <a:pt x="2028212" y="2338574"/>
                </a:lnTo>
                <a:lnTo>
                  <a:pt x="2005319" y="2354042"/>
                </a:lnTo>
                <a:lnTo>
                  <a:pt x="1977364" y="2359723"/>
                </a:lnTo>
                <a:lnTo>
                  <a:pt x="71996" y="2359723"/>
                </a:lnTo>
                <a:lnTo>
                  <a:pt x="44041" y="2354042"/>
                </a:lnTo>
                <a:lnTo>
                  <a:pt x="21148" y="2338574"/>
                </a:lnTo>
                <a:lnTo>
                  <a:pt x="5680" y="2315682"/>
                </a:lnTo>
                <a:lnTo>
                  <a:pt x="0" y="2287727"/>
                </a:lnTo>
                <a:lnTo>
                  <a:pt x="0" y="71996"/>
                </a:lnTo>
                <a:lnTo>
                  <a:pt x="5680" y="44041"/>
                </a:lnTo>
                <a:lnTo>
                  <a:pt x="21148" y="21148"/>
                </a:lnTo>
                <a:lnTo>
                  <a:pt x="44041" y="5680"/>
                </a:lnTo>
                <a:lnTo>
                  <a:pt x="71996" y="0"/>
                </a:lnTo>
                <a:lnTo>
                  <a:pt x="1977364" y="0"/>
                </a:lnTo>
                <a:lnTo>
                  <a:pt x="2005319" y="5680"/>
                </a:lnTo>
                <a:lnTo>
                  <a:pt x="2028212" y="21148"/>
                </a:lnTo>
                <a:lnTo>
                  <a:pt x="2043680" y="44041"/>
                </a:lnTo>
                <a:lnTo>
                  <a:pt x="2049360" y="71996"/>
                </a:lnTo>
                <a:lnTo>
                  <a:pt x="2049360" y="2287727"/>
                </a:lnTo>
                <a:close/>
              </a:path>
            </a:pathLst>
          </a:custGeom>
          <a:ln w="15875">
            <a:solidFill>
              <a:srgbClr val="EE550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B0F0"/>
              </a:solidFill>
              <a:effectLst/>
              <a:uLnTx/>
              <a:uFillTx/>
              <a:latin typeface="メイリオ"/>
              <a:ea typeface="メイリオ"/>
              <a:cs typeface="+mn-cs"/>
            </a:endParaRPr>
          </a:p>
        </p:txBody>
      </p:sp>
      <p:sp>
        <p:nvSpPr>
          <p:cNvPr id="43" name="テキスト ボックス 5"/>
          <p:cNvSpPr txBox="1"/>
          <p:nvPr/>
        </p:nvSpPr>
        <p:spPr>
          <a:xfrm>
            <a:off x="1686215" y="1821380"/>
            <a:ext cx="1194025" cy="230832"/>
          </a:xfrm>
          <a:prstGeom prst="rect">
            <a:avLst/>
          </a:prstGeom>
          <a:solidFill>
            <a:srgbClr val="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EE5500"/>
                </a:solidFill>
                <a:effectLst/>
                <a:uLnTx/>
                <a:uFillTx/>
                <a:latin typeface="メイリオ"/>
                <a:ea typeface="メイリオ"/>
                <a:cs typeface="+mn-cs"/>
              </a:rPr>
              <a:t>NX</a:t>
            </a:r>
            <a:r>
              <a:rPr kumimoji="1" lang="ja-JP" altLang="en-US" sz="900" b="1" i="0" u="none" strike="noStrike" kern="1200" cap="none" spc="0" normalizeH="0" baseline="0" noProof="0" dirty="0">
                <a:ln>
                  <a:noFill/>
                </a:ln>
                <a:solidFill>
                  <a:srgbClr val="EE5500"/>
                </a:solidFill>
                <a:effectLst/>
                <a:uLnTx/>
                <a:uFillTx/>
                <a:latin typeface="メイリオ"/>
                <a:ea typeface="メイリオ"/>
                <a:cs typeface="+mn-cs"/>
              </a:rPr>
              <a:t>人事給与管理</a:t>
            </a:r>
          </a:p>
        </p:txBody>
      </p:sp>
      <p:sp>
        <p:nvSpPr>
          <p:cNvPr id="44" name="角丸四角形 43"/>
          <p:cNvSpPr>
            <a:spLocks noChangeArrowheads="1"/>
          </p:cNvSpPr>
          <p:nvPr/>
        </p:nvSpPr>
        <p:spPr bwMode="auto">
          <a:xfrm>
            <a:off x="7740000" y="3889011"/>
            <a:ext cx="1053929" cy="455930"/>
          </a:xfrm>
          <a:prstGeom prst="roundRect">
            <a:avLst>
              <a:gd name="adj" fmla="val 16667"/>
            </a:avLst>
          </a:prstGeom>
          <a:solidFill>
            <a:srgbClr val="AACE36"/>
          </a:solidFill>
          <a:ln>
            <a:solidFill>
              <a:srgbClr val="AACE36">
                <a:lumMod val="75000"/>
              </a:srgbClr>
            </a:solid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締データ出力設定</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画面　など</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5" name="フローチャート: 磁気ディスク 44"/>
          <p:cNvSpPr/>
          <p:nvPr/>
        </p:nvSpPr>
        <p:spPr>
          <a:xfrm>
            <a:off x="1548000" y="2341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組織階層履歴マスタ</a:t>
            </a:r>
            <a:endParaRPr kumimoji="1" lang="ja-JP" altLang="en-US" sz="12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6" name="フローチャート: 磁気ディスク 45"/>
          <p:cNvSpPr/>
          <p:nvPr/>
        </p:nvSpPr>
        <p:spPr>
          <a:xfrm>
            <a:off x="1548000" y="3133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HR</a:t>
            </a: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個人情報</a:t>
            </a:r>
            <a:r>
              <a:rPr kumimoji="1" lang="en-US" altLang="ja-JP"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 or PR</a:t>
            </a: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基本属性情報</a:t>
            </a:r>
            <a:endParaRPr kumimoji="1" lang="ja-JP" altLang="en-US" sz="1200" b="0" i="0" u="none" strike="noStrike" kern="1200" cap="none" spc="0" normalizeH="0" baseline="0" noProof="0" dirty="0">
              <a:ln>
                <a:noFill/>
              </a:ln>
              <a:solidFill>
                <a:sysClr val="window" lastClr="FFFFFF"/>
              </a:solidFill>
              <a:effectLst/>
              <a:uLnTx/>
              <a:uFillTx/>
              <a:latin typeface="メイリオ"/>
              <a:ea typeface="ＭＳ Ｐゴシック" panose="020B0600070205080204" pitchFamily="50" charset="-128"/>
              <a:cs typeface="ＭＳ Ｐゴシック" panose="020B0600070205080204" pitchFamily="50" charset="-128"/>
            </a:endParaRPr>
          </a:p>
        </p:txBody>
      </p:sp>
      <p:sp>
        <p:nvSpPr>
          <p:cNvPr id="47" name="フローチャート: 磁気ディスク 46"/>
          <p:cNvSpPr/>
          <p:nvPr/>
        </p:nvSpPr>
        <p:spPr>
          <a:xfrm>
            <a:off x="1548000" y="3853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勤怠マスタ</a:t>
            </a:r>
            <a:endParaRPr kumimoji="1" lang="ja-JP" altLang="en-US" sz="12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48" name="図 4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3172" y="1780665"/>
            <a:ext cx="1270114" cy="297058"/>
          </a:xfrm>
          <a:prstGeom prst="rect">
            <a:avLst/>
          </a:prstGeom>
        </p:spPr>
      </p:pic>
      <p:pic>
        <p:nvPicPr>
          <p:cNvPr id="49" name="図 48"/>
          <p:cNvPicPr/>
          <p:nvPr/>
        </p:nvPicPr>
        <p:blipFill>
          <a:blip r:embed="rId3"/>
          <a:stretch>
            <a:fillRect/>
          </a:stretch>
        </p:blipFill>
        <p:spPr>
          <a:xfrm>
            <a:off x="5524149" y="1805943"/>
            <a:ext cx="1616710" cy="271780"/>
          </a:xfrm>
          <a:prstGeom prst="rect">
            <a:avLst/>
          </a:prstGeom>
        </p:spPr>
      </p:pic>
      <p:sp>
        <p:nvSpPr>
          <p:cNvPr id="51" name="角丸四角形 50"/>
          <p:cNvSpPr>
            <a:spLocks noChangeArrowheads="1"/>
          </p:cNvSpPr>
          <p:nvPr/>
        </p:nvSpPr>
        <p:spPr bwMode="auto">
          <a:xfrm>
            <a:off x="3636000" y="3133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勤怠管理</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人事情報送信</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2" name="角丸四角形 51"/>
          <p:cNvSpPr>
            <a:spLocks noChangeArrowheads="1"/>
          </p:cNvSpPr>
          <p:nvPr/>
        </p:nvSpPr>
        <p:spPr bwMode="auto">
          <a:xfrm>
            <a:off x="3636000" y="2341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組織階層テーブル登録</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3" name="角丸四角形 52"/>
          <p:cNvSpPr>
            <a:spLocks noChangeArrowheads="1"/>
          </p:cNvSpPr>
          <p:nvPr/>
        </p:nvSpPr>
        <p:spPr bwMode="auto">
          <a:xfrm>
            <a:off x="3636000" y="3889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勤怠管理</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勤怠実績取込</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9" name="右矢印 58"/>
          <p:cNvSpPr/>
          <p:nvPr/>
        </p:nvSpPr>
        <p:spPr>
          <a:xfrm>
            <a:off x="4680000" y="2449011"/>
            <a:ext cx="1116553" cy="185686"/>
          </a:xfrm>
          <a:prstGeom prst="rightArrow">
            <a:avLst/>
          </a:prstGeom>
          <a:solidFill>
            <a:srgbClr val="EE5500">
              <a:lumMod val="60000"/>
              <a:lumOff val="40000"/>
            </a:srgbClr>
          </a:solidFill>
          <a:ln w="25400" cap="flat" cmpd="sng" algn="ctr">
            <a:solidFill>
              <a:srgbClr val="EE5500"/>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w="22225">
                <a:solidFill>
                  <a:srgbClr val="54C2F0"/>
                </a:solidFill>
                <a:prstDash val="solid"/>
              </a:ln>
              <a:noFill/>
              <a:effectLst/>
              <a:uLnTx/>
              <a:uFillTx/>
              <a:latin typeface="メイリオ"/>
              <a:ea typeface="メイリオ"/>
              <a:cs typeface="+mn-cs"/>
            </a:endParaRPr>
          </a:p>
        </p:txBody>
      </p:sp>
      <p:sp>
        <p:nvSpPr>
          <p:cNvPr id="60" name="右矢印 59"/>
          <p:cNvSpPr/>
          <p:nvPr/>
        </p:nvSpPr>
        <p:spPr>
          <a:xfrm>
            <a:off x="4680000" y="3241011"/>
            <a:ext cx="1122827" cy="185686"/>
          </a:xfrm>
          <a:prstGeom prst="rightArrow">
            <a:avLst/>
          </a:prstGeom>
          <a:solidFill>
            <a:srgbClr val="EE5500">
              <a:lumMod val="60000"/>
              <a:lumOff val="40000"/>
            </a:srgbClr>
          </a:solidFill>
          <a:ln w="25400" cap="flat" cmpd="sng" algn="ctr">
            <a:solidFill>
              <a:srgbClr val="EE5500"/>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w="22225">
                <a:solidFill>
                  <a:srgbClr val="54C2F0"/>
                </a:solidFill>
                <a:prstDash val="solid"/>
              </a:ln>
              <a:noFill/>
              <a:effectLst/>
              <a:uLnTx/>
              <a:uFillTx/>
              <a:latin typeface="メイリオ"/>
              <a:ea typeface="メイリオ"/>
              <a:cs typeface="+mn-cs"/>
            </a:endParaRPr>
          </a:p>
        </p:txBody>
      </p:sp>
      <p:sp>
        <p:nvSpPr>
          <p:cNvPr id="61" name="左矢印 60"/>
          <p:cNvSpPr/>
          <p:nvPr/>
        </p:nvSpPr>
        <p:spPr>
          <a:xfrm>
            <a:off x="4680000" y="3997011"/>
            <a:ext cx="1110796" cy="191352"/>
          </a:xfrm>
          <a:prstGeom prst="leftArrow">
            <a:avLst/>
          </a:prstGeom>
          <a:solidFill>
            <a:srgbClr val="AACE36">
              <a:lumMod val="60000"/>
              <a:lumOff val="40000"/>
            </a:srgbClr>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メイリオ"/>
              <a:ea typeface="メイリオ"/>
              <a:cs typeface="+mn-cs"/>
            </a:endParaRPr>
          </a:p>
        </p:txBody>
      </p:sp>
      <p:sp>
        <p:nvSpPr>
          <p:cNvPr id="62" name="フローチャート: 磁気ディスク 61"/>
          <p:cNvSpPr/>
          <p:nvPr/>
        </p:nvSpPr>
        <p:spPr>
          <a:xfrm>
            <a:off x="6012000" y="2341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組織情報系マスタ</a:t>
            </a:r>
          </a:p>
        </p:txBody>
      </p:sp>
      <p:sp>
        <p:nvSpPr>
          <p:cNvPr id="63" name="フローチャート: 磁気ディスク 62"/>
          <p:cNvSpPr/>
          <p:nvPr/>
        </p:nvSpPr>
        <p:spPr>
          <a:xfrm>
            <a:off x="6012000" y="3133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社員情報系マスタ</a:t>
            </a:r>
          </a:p>
        </p:txBody>
      </p:sp>
      <p:sp>
        <p:nvSpPr>
          <p:cNvPr id="64" name="フローチャート: 磁気ディスク 63"/>
          <p:cNvSpPr/>
          <p:nvPr/>
        </p:nvSpPr>
        <p:spPr>
          <a:xfrm>
            <a:off x="6012000" y="3889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勤怠情報系マスタ</a:t>
            </a:r>
          </a:p>
        </p:txBody>
      </p:sp>
      <p:sp>
        <p:nvSpPr>
          <p:cNvPr id="66" name="角丸四角形 65"/>
          <p:cNvSpPr>
            <a:spLocks noChangeArrowheads="1"/>
          </p:cNvSpPr>
          <p:nvPr/>
        </p:nvSpPr>
        <p:spPr bwMode="auto">
          <a:xfrm>
            <a:off x="504000" y="3133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異動情報登録</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発令決裁</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8" name="テキスト ボックス 8"/>
          <p:cNvSpPr txBox="1"/>
          <p:nvPr/>
        </p:nvSpPr>
        <p:spPr>
          <a:xfrm>
            <a:off x="360000" y="3602764"/>
            <a:ext cx="1277527"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※『NX</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勤怠管理</a:t>
            </a: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へ連携する　</a:t>
            </a:r>
            <a:endPar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　項目の異動発令</a:t>
            </a:r>
          </a:p>
        </p:txBody>
      </p:sp>
      <p:sp>
        <p:nvSpPr>
          <p:cNvPr id="69" name="テキスト ボックス 46"/>
          <p:cNvSpPr txBox="1"/>
          <p:nvPr/>
        </p:nvSpPr>
        <p:spPr>
          <a:xfrm>
            <a:off x="7635321" y="4365718"/>
            <a:ext cx="1293163" cy="18466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勤怠項目のマッピング設定</a:t>
            </a:r>
          </a:p>
        </p:txBody>
      </p:sp>
      <p:sp>
        <p:nvSpPr>
          <p:cNvPr id="7" name="テキスト ボックス 6"/>
          <p:cNvSpPr txBox="1"/>
          <p:nvPr/>
        </p:nvSpPr>
        <p:spPr>
          <a:xfrm>
            <a:off x="5066878" y="3074206"/>
            <a:ext cx="396044" cy="276999"/>
          </a:xfrm>
          <a:prstGeom prst="rect">
            <a:avLst/>
          </a:prstGeom>
          <a:noFill/>
        </p:spPr>
        <p:txBody>
          <a:bodyPr wrap="square" rtlCol="0">
            <a:spAutoFit/>
          </a:bodyPr>
          <a:lstStyle/>
          <a:p>
            <a:r>
              <a:rPr kumimoji="1" lang="ja-JP" altLang="en-US" sz="1200" dirty="0">
                <a:solidFill>
                  <a:srgbClr val="EE7B48"/>
                </a:solidFill>
              </a:rPr>
              <a:t>①</a:t>
            </a:r>
          </a:p>
        </p:txBody>
      </p:sp>
      <p:sp>
        <p:nvSpPr>
          <p:cNvPr id="35" name="テキスト ボックス 34"/>
          <p:cNvSpPr txBox="1"/>
          <p:nvPr/>
        </p:nvSpPr>
        <p:spPr>
          <a:xfrm>
            <a:off x="5066878" y="2280244"/>
            <a:ext cx="396044" cy="276999"/>
          </a:xfrm>
          <a:prstGeom prst="rect">
            <a:avLst/>
          </a:prstGeom>
          <a:noFill/>
        </p:spPr>
        <p:txBody>
          <a:bodyPr wrap="square" rtlCol="0">
            <a:spAutoFit/>
          </a:bodyPr>
          <a:lstStyle/>
          <a:p>
            <a:r>
              <a:rPr kumimoji="1" lang="ja-JP" altLang="en-US" sz="1200" dirty="0">
                <a:solidFill>
                  <a:srgbClr val="EE7B48"/>
                </a:solidFill>
              </a:rPr>
              <a:t>①</a:t>
            </a:r>
          </a:p>
        </p:txBody>
      </p:sp>
      <p:sp>
        <p:nvSpPr>
          <p:cNvPr id="36" name="テキスト ボックス 35"/>
          <p:cNvSpPr txBox="1"/>
          <p:nvPr/>
        </p:nvSpPr>
        <p:spPr>
          <a:xfrm>
            <a:off x="5066878" y="3826351"/>
            <a:ext cx="396044" cy="276999"/>
          </a:xfrm>
          <a:prstGeom prst="rect">
            <a:avLst/>
          </a:prstGeom>
          <a:noFill/>
        </p:spPr>
        <p:txBody>
          <a:bodyPr wrap="square" rtlCol="0">
            <a:spAutoFit/>
          </a:bodyPr>
          <a:lstStyle/>
          <a:p>
            <a:r>
              <a:rPr lang="ja-JP" altLang="en-US" sz="1200" dirty="0">
                <a:solidFill>
                  <a:srgbClr val="EE7B48"/>
                </a:solidFill>
              </a:rPr>
              <a:t>②</a:t>
            </a:r>
            <a:endParaRPr kumimoji="1" lang="ja-JP" altLang="en-US" sz="1200" dirty="0">
              <a:solidFill>
                <a:srgbClr val="EE7B48"/>
              </a:solidFill>
            </a:endParaRPr>
          </a:p>
        </p:txBody>
      </p:sp>
      <p:sp>
        <p:nvSpPr>
          <p:cNvPr id="37" name="テキスト ボックス 36"/>
          <p:cNvSpPr txBox="1"/>
          <p:nvPr/>
        </p:nvSpPr>
        <p:spPr>
          <a:xfrm>
            <a:off x="8068942" y="3661834"/>
            <a:ext cx="396044" cy="276999"/>
          </a:xfrm>
          <a:prstGeom prst="rect">
            <a:avLst/>
          </a:prstGeom>
          <a:noFill/>
        </p:spPr>
        <p:txBody>
          <a:bodyPr wrap="square" rtlCol="0">
            <a:spAutoFit/>
          </a:bodyPr>
          <a:lstStyle/>
          <a:p>
            <a:r>
              <a:rPr lang="ja-JP" altLang="en-US" sz="1200" dirty="0">
                <a:solidFill>
                  <a:schemeClr val="accent5">
                    <a:lumMod val="75000"/>
                  </a:schemeClr>
                </a:solidFill>
              </a:rPr>
              <a:t>③</a:t>
            </a:r>
            <a:endParaRPr kumimoji="1" lang="ja-JP" altLang="en-US" sz="1200" dirty="0">
              <a:solidFill>
                <a:schemeClr val="accent5">
                  <a:lumMod val="75000"/>
                </a:schemeClr>
              </a:solidFill>
            </a:endParaRPr>
          </a:p>
        </p:txBody>
      </p:sp>
      <p:sp>
        <p:nvSpPr>
          <p:cNvPr id="38" name="Freeform 34"/>
          <p:cNvSpPr>
            <a:spLocks noEditPoints="1"/>
          </p:cNvSpPr>
          <p:nvPr/>
        </p:nvSpPr>
        <p:spPr bwMode="auto">
          <a:xfrm>
            <a:off x="143791" y="3160022"/>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34"/>
          <p:cNvSpPr>
            <a:spLocks noEditPoints="1"/>
          </p:cNvSpPr>
          <p:nvPr/>
        </p:nvSpPr>
        <p:spPr bwMode="auto">
          <a:xfrm>
            <a:off x="3330592" y="2287034"/>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34"/>
          <p:cNvSpPr>
            <a:spLocks noEditPoints="1"/>
          </p:cNvSpPr>
          <p:nvPr/>
        </p:nvSpPr>
        <p:spPr bwMode="auto">
          <a:xfrm>
            <a:off x="3323393" y="3088022"/>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34"/>
          <p:cNvSpPr>
            <a:spLocks noEditPoints="1"/>
          </p:cNvSpPr>
          <p:nvPr/>
        </p:nvSpPr>
        <p:spPr bwMode="auto">
          <a:xfrm>
            <a:off x="3308744" y="3823179"/>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34"/>
          <p:cNvSpPr>
            <a:spLocks noEditPoints="1"/>
          </p:cNvSpPr>
          <p:nvPr/>
        </p:nvSpPr>
        <p:spPr bwMode="auto">
          <a:xfrm>
            <a:off x="7418457" y="3840700"/>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823960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33</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10" name="テキスト プレースホルダー 9"/>
          <p:cNvSpPr>
            <a:spLocks noGrp="1"/>
          </p:cNvSpPr>
          <p:nvPr>
            <p:ph type="body" sz="quarter" idx="16"/>
          </p:nvPr>
        </p:nvSpPr>
        <p:spPr/>
        <p:txBody>
          <a:bodyPr/>
          <a:lstStyle/>
          <a:p>
            <a:r>
              <a:rPr lang="ja-JP" altLang="en-US" dirty="0"/>
              <a:t>勤怠管理（</a:t>
            </a:r>
            <a:r>
              <a:rPr lang="en-US" altLang="ja-JP" dirty="0"/>
              <a:t>NXTM</a:t>
            </a:r>
            <a:r>
              <a:rPr lang="ja-JP" altLang="en-US" dirty="0"/>
              <a:t>）へのデータ連携</a:t>
            </a:r>
            <a:endParaRPr kumimoji="1" lang="ja-JP" altLang="en-US" dirty="0"/>
          </a:p>
        </p:txBody>
      </p:sp>
      <p:sp>
        <p:nvSpPr>
          <p:cNvPr id="11" name="テキスト プレースホルダー 10"/>
          <p:cNvSpPr>
            <a:spLocks noGrp="1"/>
          </p:cNvSpPr>
          <p:nvPr>
            <p:ph type="body" sz="quarter" idx="17"/>
          </p:nvPr>
        </p:nvSpPr>
        <p:spPr/>
        <p:txBody>
          <a:bodyPr/>
          <a:lstStyle/>
          <a:p>
            <a:r>
              <a:rPr kumimoji="1" lang="en-US" altLang="ja-JP" dirty="0"/>
              <a:t>NX</a:t>
            </a:r>
            <a:r>
              <a:rPr kumimoji="1" lang="ja-JP" altLang="en-US" dirty="0"/>
              <a:t>給与管理・</a:t>
            </a:r>
            <a:r>
              <a:rPr kumimoji="1" lang="en-US" altLang="ja-JP" dirty="0"/>
              <a:t>NX</a:t>
            </a:r>
            <a:r>
              <a:rPr kumimoji="1" lang="ja-JP" altLang="en-US" dirty="0"/>
              <a:t>人事管理から</a:t>
            </a:r>
            <a:r>
              <a:rPr kumimoji="1" lang="en-US" altLang="ja-JP" dirty="0"/>
              <a:t>NX</a:t>
            </a:r>
            <a:r>
              <a:rPr kumimoji="1" lang="ja-JP" altLang="en-US" dirty="0"/>
              <a:t>勤怠管理に組織や人事情報を連携できます</a:t>
            </a:r>
            <a:endParaRPr kumimoji="1" lang="en-US" altLang="ja-JP" dirty="0"/>
          </a:p>
          <a:p>
            <a:r>
              <a:rPr lang="ja-JP" altLang="en-US" dirty="0"/>
              <a:t>２重のマスタメンテナンスは不要です</a:t>
            </a:r>
            <a:endParaRPr kumimoji="1" lang="ja-JP" altLang="en-US" dirty="0"/>
          </a:p>
        </p:txBody>
      </p:sp>
      <p:sp>
        <p:nvSpPr>
          <p:cNvPr id="5" name="タイトル 4"/>
          <p:cNvSpPr>
            <a:spLocks noGrp="1"/>
          </p:cNvSpPr>
          <p:nvPr>
            <p:ph type="title"/>
          </p:nvPr>
        </p:nvSpPr>
        <p:spPr/>
        <p:txBody>
          <a:bodyPr/>
          <a:lstStyle/>
          <a:p>
            <a:r>
              <a:rPr kumimoji="1" lang="ja-JP" altLang="en-US" dirty="0"/>
              <a:t>データ連携機能①</a:t>
            </a:r>
            <a:endParaRPr kumimoji="1" lang="ja-JP" altLang="en-US" sz="18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63" y="2185288"/>
            <a:ext cx="3203875" cy="2062905"/>
          </a:xfrm>
          <a:prstGeom prst="rect">
            <a:avLst/>
          </a:prstGeom>
          <a:ln>
            <a:solidFill>
              <a:schemeClr val="bg1">
                <a:lumMod val="65000"/>
              </a:schemeClr>
            </a:solidFill>
          </a:ln>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18573" y="2423659"/>
            <a:ext cx="838673" cy="172036"/>
          </a:xfrm>
          <a:prstGeom prst="rect">
            <a:avLst/>
          </a:prstGeom>
          <a:ln>
            <a:solidFill>
              <a:schemeClr val="bg1">
                <a:lumMod val="75000"/>
              </a:schemeClr>
            </a:solidFill>
          </a:ln>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3905" y="3072436"/>
            <a:ext cx="2615066" cy="939924"/>
          </a:xfrm>
          <a:prstGeom prst="rect">
            <a:avLst/>
          </a:prstGeom>
          <a:ln w="38100">
            <a:solidFill>
              <a:srgbClr val="FF0000"/>
            </a:solidFill>
          </a:ln>
        </p:spPr>
      </p:pic>
      <p:sp>
        <p:nvSpPr>
          <p:cNvPr id="12" name="右矢印 11"/>
          <p:cNvSpPr/>
          <p:nvPr/>
        </p:nvSpPr>
        <p:spPr>
          <a:xfrm rot="5400000">
            <a:off x="3271376" y="2713128"/>
            <a:ext cx="258249" cy="241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rotWithShape="1">
          <a:blip r:embed="rId6"/>
          <a:srcRect b="537"/>
          <a:stretch/>
        </p:blipFill>
        <p:spPr>
          <a:xfrm>
            <a:off x="5232877" y="2185288"/>
            <a:ext cx="3515587" cy="2177530"/>
          </a:xfrm>
          <a:prstGeom prst="rect">
            <a:avLst/>
          </a:prstGeom>
          <a:ln>
            <a:solidFill>
              <a:schemeClr val="bg1">
                <a:lumMod val="75000"/>
              </a:schemeClr>
            </a:solidFill>
          </a:ln>
        </p:spPr>
      </p:pic>
      <p:sp>
        <p:nvSpPr>
          <p:cNvPr id="14" name="正方形/長方形 13"/>
          <p:cNvSpPr/>
          <p:nvPr/>
        </p:nvSpPr>
        <p:spPr>
          <a:xfrm>
            <a:off x="8350251" y="2330237"/>
            <a:ext cx="392909" cy="108988"/>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5" name="角丸四角形吹き出し 14"/>
          <p:cNvSpPr/>
          <p:nvPr/>
        </p:nvSpPr>
        <p:spPr>
          <a:xfrm>
            <a:off x="7626277" y="2698172"/>
            <a:ext cx="1044440" cy="311592"/>
          </a:xfrm>
          <a:prstGeom prst="wedgeRoundRectCallout">
            <a:avLst>
              <a:gd name="adj1" fmla="val 36292"/>
              <a:gd name="adj2" fmla="val -1189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kern="100" dirty="0">
                <a:latin typeface="Segoe UI" panose="020B0502040204020203" pitchFamily="34" charset="0"/>
                <a:ea typeface="メイリオ" panose="020B0604030504040204" pitchFamily="50" charset="-128"/>
                <a:cs typeface="Times New Roman" panose="02020603050405020304" pitchFamily="18" charset="0"/>
              </a:rPr>
              <a:t>連携履歴照会</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3" name="テキスト ボックス 2"/>
          <p:cNvSpPr txBox="1"/>
          <p:nvPr/>
        </p:nvSpPr>
        <p:spPr>
          <a:xfrm>
            <a:off x="245457" y="1923678"/>
            <a:ext cx="1368152" cy="261610"/>
          </a:xfrm>
          <a:prstGeom prst="rect">
            <a:avLst/>
          </a:prstGeom>
          <a:noFill/>
        </p:spPr>
        <p:txBody>
          <a:bodyPr wrap="square" rtlCol="0">
            <a:spAutoFit/>
          </a:bodyPr>
          <a:lstStyle/>
          <a:p>
            <a:r>
              <a:rPr kumimoji="1" lang="ja-JP" altLang="en-US" sz="1100" dirty="0"/>
              <a:t>組織情報の連携</a:t>
            </a:r>
          </a:p>
        </p:txBody>
      </p:sp>
      <p:sp>
        <p:nvSpPr>
          <p:cNvPr id="18" name="テキスト ボックス 17"/>
          <p:cNvSpPr txBox="1"/>
          <p:nvPr/>
        </p:nvSpPr>
        <p:spPr>
          <a:xfrm>
            <a:off x="5178005" y="1923678"/>
            <a:ext cx="1368152" cy="261610"/>
          </a:xfrm>
          <a:prstGeom prst="rect">
            <a:avLst/>
          </a:prstGeom>
          <a:noFill/>
        </p:spPr>
        <p:txBody>
          <a:bodyPr wrap="square" rtlCol="0">
            <a:spAutoFit/>
          </a:bodyPr>
          <a:lstStyle/>
          <a:p>
            <a:r>
              <a:rPr kumimoji="1" lang="ja-JP" altLang="en-US" sz="1100" dirty="0"/>
              <a:t>人事情報の連携</a:t>
            </a:r>
          </a:p>
        </p:txBody>
      </p:sp>
    </p:spTree>
    <p:extLst>
      <p:ext uri="{BB962C8B-B14F-4D97-AF65-F5344CB8AC3E}">
        <p14:creationId xmlns:p14="http://schemas.microsoft.com/office/powerpoint/2010/main" val="538699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750260" y="1660811"/>
            <a:ext cx="5166575" cy="3338689"/>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34</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10" name="テキスト プレースホルダー 9"/>
          <p:cNvSpPr>
            <a:spLocks noGrp="1"/>
          </p:cNvSpPr>
          <p:nvPr>
            <p:ph type="body" sz="quarter" idx="16"/>
          </p:nvPr>
        </p:nvSpPr>
        <p:spPr/>
        <p:txBody>
          <a:bodyPr/>
          <a:lstStyle/>
          <a:p>
            <a:r>
              <a:rPr lang="ja-JP" altLang="en-US" dirty="0"/>
              <a:t>給与管理（</a:t>
            </a:r>
            <a:r>
              <a:rPr lang="en-US" altLang="ja-JP" dirty="0"/>
              <a:t>NXPR</a:t>
            </a:r>
            <a:r>
              <a:rPr lang="ja-JP" altLang="en-US" dirty="0"/>
              <a:t>）への勤怠実績データ連携</a:t>
            </a:r>
          </a:p>
        </p:txBody>
      </p:sp>
      <p:sp>
        <p:nvSpPr>
          <p:cNvPr id="11" name="テキスト プレースホルダー 10"/>
          <p:cNvSpPr>
            <a:spLocks noGrp="1"/>
          </p:cNvSpPr>
          <p:nvPr>
            <p:ph type="body" sz="quarter" idx="17"/>
          </p:nvPr>
        </p:nvSpPr>
        <p:spPr>
          <a:xfrm>
            <a:off x="251618" y="917812"/>
            <a:ext cx="8784878" cy="279306"/>
          </a:xfrm>
        </p:spPr>
        <p:txBody>
          <a:bodyPr/>
          <a:lstStyle/>
          <a:p>
            <a:r>
              <a:rPr lang="ja-JP" altLang="en-US" dirty="0"/>
              <a:t>勤怠管理勤怠実績取込画面から勤怠実績の取込が可能です</a:t>
            </a:r>
            <a:endParaRPr lang="en-US" altLang="ja-JP" dirty="0"/>
          </a:p>
          <a:p>
            <a:r>
              <a:rPr kumimoji="1" lang="ja-JP" altLang="en-US" dirty="0"/>
              <a:t>取込データは細かく条件を指定しての取込ができます</a:t>
            </a:r>
            <a:r>
              <a:rPr kumimoji="1" lang="en-US" altLang="ja-JP" dirty="0"/>
              <a:t>(</a:t>
            </a:r>
            <a:r>
              <a:rPr kumimoji="1" lang="ja-JP" altLang="en-US" dirty="0"/>
              <a:t>所属部門、社員区分、</a:t>
            </a:r>
            <a:r>
              <a:rPr lang="ja-JP" altLang="en-US" dirty="0"/>
              <a:t>社員</a:t>
            </a:r>
            <a:r>
              <a:rPr kumimoji="1" lang="ja-JP" altLang="en-US" dirty="0"/>
              <a:t>番号 </a:t>
            </a:r>
            <a:r>
              <a:rPr kumimoji="1" lang="en-US" altLang="ja-JP" dirty="0"/>
              <a:t>etc…)</a:t>
            </a:r>
            <a:endParaRPr kumimoji="1" lang="ja-JP" altLang="en-US" dirty="0"/>
          </a:p>
        </p:txBody>
      </p:sp>
      <p:sp>
        <p:nvSpPr>
          <p:cNvPr id="5" name="タイトル 4"/>
          <p:cNvSpPr>
            <a:spLocks noGrp="1"/>
          </p:cNvSpPr>
          <p:nvPr>
            <p:ph type="title"/>
          </p:nvPr>
        </p:nvSpPr>
        <p:spPr/>
        <p:txBody>
          <a:bodyPr/>
          <a:lstStyle/>
          <a:p>
            <a:r>
              <a:rPr lang="ja-JP" altLang="en-US" dirty="0"/>
              <a:t>データ連携機能②</a:t>
            </a:r>
          </a:p>
        </p:txBody>
      </p:sp>
      <p:sp>
        <p:nvSpPr>
          <p:cNvPr id="20" name="正方形/長方形 19"/>
          <p:cNvSpPr/>
          <p:nvPr/>
        </p:nvSpPr>
        <p:spPr>
          <a:xfrm>
            <a:off x="1817788" y="3099732"/>
            <a:ext cx="3408912" cy="1365729"/>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pic>
        <p:nvPicPr>
          <p:cNvPr id="16" name="図 15"/>
          <p:cNvPicPr>
            <a:picLocks noChangeAspect="1"/>
          </p:cNvPicPr>
          <p:nvPr/>
        </p:nvPicPr>
        <p:blipFill>
          <a:blip r:embed="rId4"/>
          <a:stretch>
            <a:fillRect/>
          </a:stretch>
        </p:blipFill>
        <p:spPr>
          <a:xfrm>
            <a:off x="5830261" y="3591762"/>
            <a:ext cx="2701739" cy="691143"/>
          </a:xfrm>
          <a:prstGeom prst="rect">
            <a:avLst/>
          </a:prstGeom>
          <a:ln w="38100">
            <a:solidFill>
              <a:srgbClr val="FF0000"/>
            </a:solidFill>
          </a:ln>
        </p:spPr>
      </p:pic>
      <p:sp>
        <p:nvSpPr>
          <p:cNvPr id="18" name="正方形/長方形 17"/>
          <p:cNvSpPr/>
          <p:nvPr/>
        </p:nvSpPr>
        <p:spPr>
          <a:xfrm>
            <a:off x="5976448" y="2289239"/>
            <a:ext cx="358229" cy="804188"/>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9" name="角丸四角形吹き出し 18"/>
          <p:cNvSpPr/>
          <p:nvPr/>
        </p:nvSpPr>
        <p:spPr>
          <a:xfrm>
            <a:off x="3632511" y="2405328"/>
            <a:ext cx="1969063" cy="514092"/>
          </a:xfrm>
          <a:prstGeom prst="wedgeRoundRectCallout">
            <a:avLst>
              <a:gd name="adj1" fmla="val 64370"/>
              <a:gd name="adj2" fmla="val -4227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dirty="0"/>
              <a:t>勤怠締日が変更になったとき</a:t>
            </a:r>
            <a:r>
              <a:rPr lang="ja-JP" altLang="en-US" sz="1050" kern="100" dirty="0">
                <a:latin typeface="Segoe UI" panose="020B0502040204020203" pitchFamily="34" charset="0"/>
                <a:ea typeface="メイリオ" panose="020B0604030504040204" pitchFamily="50" charset="-128"/>
                <a:cs typeface="Times New Roman" panose="02020603050405020304" pitchFamily="18" charset="0"/>
              </a:rPr>
              <a:t>年月日変更して調整可能</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22" name="角丸四角形吹き出し 21"/>
          <p:cNvSpPr/>
          <p:nvPr/>
        </p:nvSpPr>
        <p:spPr>
          <a:xfrm>
            <a:off x="2402289" y="4721509"/>
            <a:ext cx="2266180" cy="305137"/>
          </a:xfrm>
          <a:prstGeom prst="wedgeRoundRectCallout">
            <a:avLst>
              <a:gd name="adj1" fmla="val -21865"/>
              <a:gd name="adj2" fmla="val -9742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dirty="0"/>
              <a:t>取込データの絞込条件指定が可能</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12" name="右矢印 11"/>
          <p:cNvSpPr/>
          <p:nvPr/>
        </p:nvSpPr>
        <p:spPr>
          <a:xfrm rot="5400000">
            <a:off x="5987022" y="3147197"/>
            <a:ext cx="337079" cy="390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4727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dirty="0"/>
          </a:p>
        </p:txBody>
      </p:sp>
      <p:sp>
        <p:nvSpPr>
          <p:cNvPr id="11"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6"/>
          </p:nvPr>
        </p:nvSpPr>
        <p:spPr/>
        <p:txBody>
          <a:bodyPr/>
          <a:lstStyle/>
          <a:p>
            <a:r>
              <a:rPr lang="en-US" altLang="ja-JP" dirty="0"/>
              <a:t>NX</a:t>
            </a:r>
            <a:r>
              <a:rPr lang="ja-JP" altLang="en-US" dirty="0"/>
              <a:t>勤怠管理 事前設定</a:t>
            </a:r>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勤怠管理側でどのデータを連携するか設定することで、オリジナルの休暇</a:t>
            </a:r>
            <a:r>
              <a:rPr lang="en-US" altLang="ja-JP" dirty="0"/>
              <a:t>(</a:t>
            </a:r>
            <a:r>
              <a:rPr lang="ja-JP" altLang="en-US" dirty="0"/>
              <a:t>夏季休暇等</a:t>
            </a:r>
            <a:r>
              <a:rPr lang="en-US" altLang="ja-JP" dirty="0"/>
              <a:t>)</a:t>
            </a:r>
            <a:r>
              <a:rPr lang="ja-JP" altLang="en-US" dirty="0"/>
              <a:t>や</a:t>
            </a:r>
            <a:endParaRPr lang="en-US" altLang="ja-JP" dirty="0"/>
          </a:p>
          <a:p>
            <a:r>
              <a:rPr lang="ja-JP" altLang="en-US" dirty="0"/>
              <a:t>任意項目（出張回数等）も含め給与管理にデータ連携することが可能です</a:t>
            </a:r>
          </a:p>
        </p:txBody>
      </p:sp>
      <p:sp>
        <p:nvSpPr>
          <p:cNvPr id="4" name="タイトル 3"/>
          <p:cNvSpPr>
            <a:spLocks noGrp="1"/>
          </p:cNvSpPr>
          <p:nvPr>
            <p:ph type="title"/>
          </p:nvPr>
        </p:nvSpPr>
        <p:spPr/>
        <p:txBody>
          <a:bodyPr/>
          <a:lstStyle/>
          <a:p>
            <a:r>
              <a:rPr kumimoji="1" lang="ja-JP" altLang="en-US" sz="2400" dirty="0"/>
              <a:t>データ連携方法③</a:t>
            </a:r>
            <a:r>
              <a:rPr lang="ja-JP" altLang="en-US" sz="2800" dirty="0"/>
              <a:t>　</a:t>
            </a:r>
            <a:endParaRPr kumimoji="1" lang="ja-JP" altLang="en-US" sz="2400" dirty="0"/>
          </a:p>
        </p:txBody>
      </p:sp>
      <p:grpSp>
        <p:nvGrpSpPr>
          <p:cNvPr id="12" name="グループ化 11"/>
          <p:cNvGrpSpPr/>
          <p:nvPr/>
        </p:nvGrpSpPr>
        <p:grpSpPr>
          <a:xfrm>
            <a:off x="179512" y="1649976"/>
            <a:ext cx="4104456" cy="3174235"/>
            <a:chOff x="323528" y="1887994"/>
            <a:chExt cx="4054683" cy="2843996"/>
          </a:xfrm>
        </p:grpSpPr>
        <p:pic>
          <p:nvPicPr>
            <p:cNvPr id="13" name="図 12"/>
            <p:cNvPicPr>
              <a:picLocks noChangeAspect="1"/>
            </p:cNvPicPr>
            <p:nvPr/>
          </p:nvPicPr>
          <p:blipFill rotWithShape="1">
            <a:blip r:embed="rId3"/>
            <a:srcRect t="11750"/>
            <a:stretch/>
          </p:blipFill>
          <p:spPr>
            <a:xfrm>
              <a:off x="360000" y="2067694"/>
              <a:ext cx="4018211" cy="1541294"/>
            </a:xfrm>
            <a:prstGeom prst="rect">
              <a:avLst/>
            </a:prstGeom>
          </p:spPr>
        </p:pic>
        <p:pic>
          <p:nvPicPr>
            <p:cNvPr id="14" name="図 13"/>
            <p:cNvPicPr>
              <a:picLocks noChangeAspect="1"/>
            </p:cNvPicPr>
            <p:nvPr/>
          </p:nvPicPr>
          <p:blipFill>
            <a:blip r:embed="rId4"/>
            <a:stretch>
              <a:fillRect/>
            </a:stretch>
          </p:blipFill>
          <p:spPr>
            <a:xfrm>
              <a:off x="323528" y="3570279"/>
              <a:ext cx="4037421" cy="1161711"/>
            </a:xfrm>
            <a:prstGeom prst="rect">
              <a:avLst/>
            </a:prstGeom>
          </p:spPr>
        </p:pic>
        <p:sp>
          <p:nvSpPr>
            <p:cNvPr id="15" name="角丸四角形吹き出し 14"/>
            <p:cNvSpPr/>
            <p:nvPr/>
          </p:nvSpPr>
          <p:spPr>
            <a:xfrm>
              <a:off x="2477042" y="1887994"/>
              <a:ext cx="1302982" cy="335718"/>
            </a:xfrm>
            <a:prstGeom prst="wedgeRoundRectCallout">
              <a:avLst>
                <a:gd name="adj1" fmla="val -69763"/>
                <a:gd name="adj2" fmla="val 9655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900" dirty="0">
                  <a:solidFill>
                    <a:schemeClr val="tx1"/>
                  </a:solidFill>
                </a:rPr>
                <a:t>社員コードの先頭に「</a:t>
              </a:r>
              <a:r>
                <a:rPr kumimoji="1" lang="en-US" altLang="ja-JP" sz="900" dirty="0">
                  <a:solidFill>
                    <a:schemeClr val="tx1"/>
                  </a:solidFill>
                </a:rPr>
                <a:t>SYN:</a:t>
              </a:r>
              <a:r>
                <a:rPr kumimoji="1" lang="ja-JP" altLang="en-US" sz="900" dirty="0">
                  <a:solidFill>
                    <a:schemeClr val="tx1"/>
                  </a:solidFill>
                </a:rPr>
                <a:t>」を設定</a:t>
              </a:r>
              <a:endParaRPr lang="en-US" altLang="ja-JP" sz="900" dirty="0">
                <a:solidFill>
                  <a:schemeClr val="tx1"/>
                </a:solidFill>
              </a:endParaRPr>
            </a:p>
          </p:txBody>
        </p:sp>
        <p:sp>
          <p:nvSpPr>
            <p:cNvPr id="16" name="角丸四角形吹き出し 15"/>
            <p:cNvSpPr/>
            <p:nvPr/>
          </p:nvSpPr>
          <p:spPr>
            <a:xfrm>
              <a:off x="2709596" y="3713920"/>
              <a:ext cx="1416964" cy="494139"/>
            </a:xfrm>
            <a:prstGeom prst="wedgeRoundRectCallout">
              <a:avLst>
                <a:gd name="adj1" fmla="val -142343"/>
                <a:gd name="adj2" fmla="val -11417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900" dirty="0">
                  <a:solidFill>
                    <a:schemeClr val="tx1"/>
                  </a:solidFill>
                </a:rPr>
                <a:t>連携する項目の先頭に</a:t>
              </a:r>
              <a:endParaRPr kumimoji="1" lang="en-US" altLang="ja-JP" sz="900" dirty="0">
                <a:solidFill>
                  <a:schemeClr val="tx1"/>
                </a:solidFill>
              </a:endParaRPr>
            </a:p>
            <a:p>
              <a:r>
                <a:rPr kumimoji="1" lang="ja-JP" altLang="en-US" sz="900" dirty="0">
                  <a:solidFill>
                    <a:schemeClr val="tx1"/>
                  </a:solidFill>
                </a:rPr>
                <a:t>「勤怠コード</a:t>
              </a:r>
              <a:r>
                <a:rPr kumimoji="1" lang="en-US" altLang="ja-JP" sz="900" dirty="0">
                  <a:solidFill>
                    <a:schemeClr val="tx1"/>
                  </a:solidFill>
                </a:rPr>
                <a:t>:</a:t>
              </a:r>
              <a:r>
                <a:rPr kumimoji="1" lang="ja-JP" altLang="en-US" sz="900" dirty="0">
                  <a:solidFill>
                    <a:schemeClr val="tx1"/>
                  </a:solidFill>
                </a:rPr>
                <a:t>」を設定</a:t>
              </a:r>
              <a:endParaRPr kumimoji="1" lang="en-US" altLang="ja-JP" sz="900" dirty="0">
                <a:solidFill>
                  <a:schemeClr val="tx1"/>
                </a:solidFill>
              </a:endParaRPr>
            </a:p>
          </p:txBody>
        </p:sp>
      </p:grpSp>
      <p:sp>
        <p:nvSpPr>
          <p:cNvPr id="18" name="テキスト プレースホルダー 2"/>
          <p:cNvSpPr txBox="1">
            <a:spLocks/>
          </p:cNvSpPr>
          <p:nvPr/>
        </p:nvSpPr>
        <p:spPr>
          <a:xfrm>
            <a:off x="199920" y="1589231"/>
            <a:ext cx="3781514" cy="248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締データ出力設定</a:t>
            </a:r>
            <a:endParaRPr lang="en-US" altLang="ja-JP" sz="1400" b="1" dirty="0">
              <a:solidFill>
                <a:prstClr val="black"/>
              </a:solidFill>
              <a:latin typeface="メイリオ"/>
              <a:ea typeface="メイリオ"/>
            </a:endParaRPr>
          </a:p>
        </p:txBody>
      </p:sp>
      <p:pic>
        <p:nvPicPr>
          <p:cNvPr id="19" name="図 18"/>
          <p:cNvPicPr>
            <a:picLocks noChangeAspect="1"/>
          </p:cNvPicPr>
          <p:nvPr/>
        </p:nvPicPr>
        <p:blipFill rotWithShape="1">
          <a:blip r:embed="rId5"/>
          <a:srcRect t="7135"/>
          <a:stretch/>
        </p:blipFill>
        <p:spPr>
          <a:xfrm>
            <a:off x="4722909" y="2011660"/>
            <a:ext cx="2507498" cy="2227782"/>
          </a:xfrm>
          <a:prstGeom prst="rect">
            <a:avLst/>
          </a:prstGeom>
          <a:ln>
            <a:solidFill>
              <a:schemeClr val="bg1">
                <a:lumMod val="75000"/>
              </a:schemeClr>
            </a:solidFill>
          </a:ln>
        </p:spPr>
      </p:pic>
      <p:pic>
        <p:nvPicPr>
          <p:cNvPr id="20" name="図 19"/>
          <p:cNvPicPr>
            <a:picLocks noChangeAspect="1"/>
          </p:cNvPicPr>
          <p:nvPr/>
        </p:nvPicPr>
        <p:blipFill rotWithShape="1">
          <a:blip r:embed="rId6"/>
          <a:srcRect t="7606"/>
          <a:stretch/>
        </p:blipFill>
        <p:spPr>
          <a:xfrm>
            <a:off x="5081984" y="3057123"/>
            <a:ext cx="3730274" cy="1767087"/>
          </a:xfrm>
          <a:prstGeom prst="rect">
            <a:avLst/>
          </a:prstGeom>
          <a:ln>
            <a:solidFill>
              <a:schemeClr val="bg1">
                <a:lumMod val="75000"/>
              </a:schemeClr>
            </a:solidFill>
          </a:ln>
        </p:spPr>
      </p:pic>
      <p:sp>
        <p:nvSpPr>
          <p:cNvPr id="21" name="テキスト プレースホルダー 2"/>
          <p:cNvSpPr txBox="1">
            <a:spLocks/>
          </p:cNvSpPr>
          <p:nvPr/>
        </p:nvSpPr>
        <p:spPr>
          <a:xfrm>
            <a:off x="4652804" y="1746855"/>
            <a:ext cx="2028732" cy="1799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休暇区分設定</a:t>
            </a:r>
            <a:endParaRPr lang="en-US" altLang="ja-JP" sz="1400" b="1" dirty="0">
              <a:solidFill>
                <a:prstClr val="black"/>
              </a:solidFill>
              <a:latin typeface="メイリオ"/>
              <a:ea typeface="メイリオ"/>
            </a:endParaRPr>
          </a:p>
        </p:txBody>
      </p:sp>
      <p:sp>
        <p:nvSpPr>
          <p:cNvPr id="22" name="テキスト プレースホルダー 2"/>
          <p:cNvSpPr txBox="1">
            <a:spLocks/>
          </p:cNvSpPr>
          <p:nvPr/>
        </p:nvSpPr>
        <p:spPr>
          <a:xfrm>
            <a:off x="7441724" y="2787204"/>
            <a:ext cx="1450276"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任意項目設定</a:t>
            </a:r>
            <a:endParaRPr lang="en-US" altLang="ja-JP" sz="1400" b="1" dirty="0">
              <a:solidFill>
                <a:prstClr val="black"/>
              </a:solidFill>
              <a:latin typeface="メイリオ"/>
              <a:ea typeface="メイリオ"/>
            </a:endParaRPr>
          </a:p>
        </p:txBody>
      </p:sp>
    </p:spTree>
    <p:extLst>
      <p:ext uri="{BB962C8B-B14F-4D97-AF65-F5344CB8AC3E}">
        <p14:creationId xmlns:p14="http://schemas.microsoft.com/office/powerpoint/2010/main" val="2195754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36</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04</a:t>
            </a:r>
            <a:br>
              <a:rPr lang="en-US" altLang="ja-JP" b="0" dirty="0">
                <a:solidFill>
                  <a:srgbClr val="FABE00"/>
                </a:solidFill>
              </a:rPr>
            </a:br>
            <a:r>
              <a:rPr lang="ja-JP" altLang="en-US" dirty="0">
                <a:solidFill>
                  <a:srgbClr val="EE7B48"/>
                </a:solidFill>
              </a:rPr>
              <a:t>他社</a:t>
            </a:r>
            <a:r>
              <a:rPr lang="ja-JP" altLang="en-US" dirty="0"/>
              <a:t>勤怠システムとの連携について</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861538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給与管理（</a:t>
            </a:r>
            <a:r>
              <a:rPr kumimoji="1" lang="en-US" altLang="ja-JP" dirty="0"/>
              <a:t>NXPR</a:t>
            </a:r>
            <a:r>
              <a:rPr kumimoji="1" lang="ja-JP" altLang="en-US" dirty="0"/>
              <a:t>）への勤怠実績データ連携</a:t>
            </a:r>
          </a:p>
        </p:txBody>
      </p:sp>
      <p:sp>
        <p:nvSpPr>
          <p:cNvPr id="5" name="テキスト プレースホルダー 4"/>
          <p:cNvSpPr>
            <a:spLocks noGrp="1"/>
          </p:cNvSpPr>
          <p:nvPr>
            <p:ph type="body" sz="quarter" idx="17"/>
          </p:nvPr>
        </p:nvSpPr>
        <p:spPr/>
        <p:txBody>
          <a:bodyPr/>
          <a:lstStyle/>
          <a:p>
            <a:r>
              <a:rPr kumimoji="1" lang="en-US" altLang="ja-JP" dirty="0" err="1"/>
              <a:t>SuperStream</a:t>
            </a:r>
            <a:r>
              <a:rPr kumimoji="1" lang="ja-JP" altLang="en-US" dirty="0"/>
              <a:t>給与管理システムへ勤怠データ等の集計結果を連携</a:t>
            </a:r>
            <a:endParaRPr kumimoji="1" lang="en-US" altLang="ja-JP" dirty="0"/>
          </a:p>
          <a:p>
            <a:r>
              <a:rPr lang="ja-JP" altLang="en-US" dirty="0"/>
              <a:t>個人単位か項目単位かのいずれかの形式で</a:t>
            </a:r>
            <a:r>
              <a:rPr lang="en-US" altLang="ja-JP" dirty="0"/>
              <a:t>CSV</a:t>
            </a:r>
            <a:r>
              <a:rPr lang="ja-JP" altLang="en-US" dirty="0"/>
              <a:t>ファイルを取込む運用となります</a:t>
            </a:r>
            <a:endParaRPr lang="en-US" altLang="ja-JP" dirty="0"/>
          </a:p>
          <a:p>
            <a:r>
              <a:rPr kumimoji="1" lang="ja-JP" altLang="en-US" dirty="0"/>
              <a:t>連携用ファイルを取込レイアウトに合わせるため加工していただく必要があります</a:t>
            </a:r>
          </a:p>
        </p:txBody>
      </p:sp>
      <p:sp>
        <p:nvSpPr>
          <p:cNvPr id="6" name="タイトル 5"/>
          <p:cNvSpPr>
            <a:spLocks noGrp="1"/>
          </p:cNvSpPr>
          <p:nvPr>
            <p:ph type="title"/>
          </p:nvPr>
        </p:nvSpPr>
        <p:spPr/>
        <p:txBody>
          <a:bodyPr/>
          <a:lstStyle/>
          <a:p>
            <a:r>
              <a:rPr lang="ja-JP" altLang="en-US" dirty="0"/>
              <a:t>他社勤怠管理システムとのデータ連携について</a:t>
            </a:r>
            <a:endParaRPr kumimoji="1" lang="ja-JP" altLang="en-US" dirty="0"/>
          </a:p>
        </p:txBody>
      </p:sp>
      <p:sp>
        <p:nvSpPr>
          <p:cNvPr id="7" name="フローチャート : 磁気ディスク 8"/>
          <p:cNvSpPr/>
          <p:nvPr/>
        </p:nvSpPr>
        <p:spPr>
          <a:xfrm>
            <a:off x="6696744" y="2372681"/>
            <a:ext cx="1189876" cy="525708"/>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給与管理</a:t>
            </a:r>
          </a:p>
        </p:txBody>
      </p:sp>
      <p:sp>
        <p:nvSpPr>
          <p:cNvPr id="8" name="フローチャート : 磁気ディスク 10"/>
          <p:cNvSpPr/>
          <p:nvPr/>
        </p:nvSpPr>
        <p:spPr>
          <a:xfrm>
            <a:off x="960087" y="2588544"/>
            <a:ext cx="1307657" cy="1038757"/>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ct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勤怠管理</a:t>
            </a:r>
            <a:endParaRPr kumimoji="1" lang="ja-JP" altLang="en-US"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endParaRPr>
          </a:p>
        </p:txBody>
      </p:sp>
      <p:sp>
        <p:nvSpPr>
          <p:cNvPr id="9" name="フローチャート : 磁気ディスク 11"/>
          <p:cNvSpPr/>
          <p:nvPr/>
        </p:nvSpPr>
        <p:spPr>
          <a:xfrm>
            <a:off x="6696744" y="3195253"/>
            <a:ext cx="1189876" cy="525708"/>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人事管理</a:t>
            </a:r>
          </a:p>
        </p:txBody>
      </p:sp>
      <p:sp>
        <p:nvSpPr>
          <p:cNvPr id="10" name="テキスト ボックス 9"/>
          <p:cNvSpPr txBox="1"/>
          <p:nvPr/>
        </p:nvSpPr>
        <p:spPr>
          <a:xfrm>
            <a:off x="6694492" y="1899109"/>
            <a:ext cx="1261884" cy="466794"/>
          </a:xfrm>
          <a:prstGeom prst="rect">
            <a:avLst/>
          </a:prstGeom>
        </p:spPr>
        <p:txBody>
          <a:bodyPr wrap="none" rtlCol="0" anchor="ctr"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勤務実績取込機能</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エラーチェック</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cxnSp>
        <p:nvCxnSpPr>
          <p:cNvPr id="11" name="直線矢印コネクタ 10"/>
          <p:cNvCxnSpPr/>
          <p:nvPr/>
        </p:nvCxnSpPr>
        <p:spPr>
          <a:xfrm rot="10800000">
            <a:off x="2592289" y="2725612"/>
            <a:ext cx="857256" cy="1588"/>
          </a:xfrm>
          <a:prstGeom prst="straightConnector1">
            <a:avLst/>
          </a:prstGeom>
          <a:ln>
            <a:solidFill>
              <a:schemeClr val="accent5"/>
            </a:solidFill>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2" name="直線矢印コネクタ 11"/>
          <p:cNvCxnSpPr/>
          <p:nvPr/>
        </p:nvCxnSpPr>
        <p:spPr>
          <a:xfrm rot="10800000">
            <a:off x="4500720" y="2725612"/>
            <a:ext cx="1980000" cy="1588"/>
          </a:xfrm>
          <a:prstGeom prst="straightConnector1">
            <a:avLst/>
          </a:prstGeom>
          <a:ln>
            <a:solidFill>
              <a:schemeClr val="accent5"/>
            </a:solidFill>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sp>
        <p:nvSpPr>
          <p:cNvPr id="13" name="角丸四角形 12"/>
          <p:cNvSpPr/>
          <p:nvPr/>
        </p:nvSpPr>
        <p:spPr>
          <a:xfrm>
            <a:off x="2736304" y="1927017"/>
            <a:ext cx="3528392" cy="445664"/>
          </a:xfrm>
          <a:prstGeom prst="roundRect">
            <a:avLst/>
          </a:prstGeom>
          <a:ln/>
        </p:spPr>
        <p:style>
          <a:lnRef idx="2">
            <a:schemeClr val="accent5"/>
          </a:lnRef>
          <a:fillRef idx="1">
            <a:schemeClr val="lt1"/>
          </a:fillRef>
          <a:effectRef idx="0">
            <a:schemeClr val="accent5"/>
          </a:effectRef>
          <a:fontRef idx="minor">
            <a:schemeClr val="dk1"/>
          </a:fontRef>
        </p:style>
        <p:txBody>
          <a:bodyPr wrap="none"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勤務実績（通常</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残業</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深夜</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休出）・労働日数など</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最大</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999</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項目</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
        <p:nvSpPr>
          <p:cNvPr id="14" name="正方形/長方形 13"/>
          <p:cNvSpPr/>
          <p:nvPr/>
        </p:nvSpPr>
        <p:spPr>
          <a:xfrm rot="16200000">
            <a:off x="-136840" y="2828037"/>
            <a:ext cx="1461812" cy="324036"/>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勤怠管理システム</a:t>
            </a:r>
          </a:p>
        </p:txBody>
      </p:sp>
      <p:sp>
        <p:nvSpPr>
          <p:cNvPr id="15" name="正方形/長方形 14"/>
          <p:cNvSpPr/>
          <p:nvPr/>
        </p:nvSpPr>
        <p:spPr>
          <a:xfrm rot="5400000">
            <a:off x="7712032" y="2828037"/>
            <a:ext cx="1461812" cy="3240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err="1">
                <a:ln>
                  <a:noFill/>
                </a:ln>
                <a:solidFill>
                  <a:prstClr val="white"/>
                </a:solidFill>
                <a:effectLst/>
                <a:uLnTx/>
                <a:uFillTx/>
                <a:latin typeface="メイリオ" pitchFamily="50" charset="-128"/>
                <a:ea typeface="メイリオ" pitchFamily="50" charset="-128"/>
                <a:cs typeface="メイリオ" pitchFamily="50" charset="-128"/>
              </a:rPr>
              <a:t>SuperStream</a:t>
            </a:r>
            <a:endParaRPr kumimoji="1" lang="ja-JP" altLang="en-US" sz="105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16" name="Freeform 418"/>
          <p:cNvSpPr>
            <a:spLocks noEditPoints="1"/>
          </p:cNvSpPr>
          <p:nvPr/>
        </p:nvSpPr>
        <p:spPr bwMode="auto">
          <a:xfrm>
            <a:off x="3600400" y="2547181"/>
            <a:ext cx="611560" cy="39604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17" name="テキスト ボックス 16"/>
          <p:cNvSpPr txBox="1"/>
          <p:nvPr/>
        </p:nvSpPr>
        <p:spPr>
          <a:xfrm>
            <a:off x="3563888" y="2835213"/>
            <a:ext cx="720080" cy="360040"/>
          </a:xfrm>
          <a:prstGeom prst="rect">
            <a:avLst/>
          </a:prstGeom>
        </p:spPr>
        <p:txBody>
          <a:bodyPr wrap="none" lIns="0" tIns="0" rIns="0" bIns="0" rtlCol="0" anchor="t" anchorCtr="0">
            <a:norm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AACE36"/>
                </a:solidFill>
                <a:effectLst/>
                <a:uLnTx/>
                <a:uFillTx/>
                <a:latin typeface="メイリオ" pitchFamily="50" charset="-128"/>
                <a:ea typeface="メイリオ" pitchFamily="50" charset="-128"/>
                <a:cs typeface="+mn-cs"/>
              </a:rPr>
              <a:t>CSV</a:t>
            </a:r>
            <a:endParaRPr kumimoji="1" lang="ja-JP" altLang="en-US" sz="1100" b="1" i="0" u="none" strike="noStrike" kern="1200" cap="none" spc="0" normalizeH="0" baseline="0" noProof="0" dirty="0">
              <a:ln>
                <a:noFill/>
              </a:ln>
              <a:solidFill>
                <a:srgbClr val="AACE36"/>
              </a:solidFill>
              <a:effectLst/>
              <a:uLnTx/>
              <a:uFillTx/>
              <a:latin typeface="メイリオ" pitchFamily="50" charset="-128"/>
              <a:ea typeface="メイリオ" pitchFamily="50" charset="-128"/>
              <a:cs typeface="+mn-cs"/>
            </a:endParaRPr>
          </a:p>
        </p:txBody>
      </p:sp>
      <p:sp>
        <p:nvSpPr>
          <p:cNvPr id="18" name="テキスト ボックス 17"/>
          <p:cNvSpPr txBox="1"/>
          <p:nvPr/>
        </p:nvSpPr>
        <p:spPr>
          <a:xfrm>
            <a:off x="6427146" y="3807321"/>
            <a:ext cx="2249310" cy="449703"/>
          </a:xfrm>
          <a:prstGeom prst="rect">
            <a:avLst/>
          </a:prstGeom>
        </p:spPr>
        <p:txBody>
          <a:bodyPr wrap="none" rtlCol="0" anchor="t"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1" lang="zh-TW"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汎用社員検索</a:t>
            </a: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機能（社員情報の連携）</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データ入出力（組織等のコード連携）</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cxnSp>
        <p:nvCxnSpPr>
          <p:cNvPr id="19" name="直線矢印コネクタ 18"/>
          <p:cNvCxnSpPr/>
          <p:nvPr/>
        </p:nvCxnSpPr>
        <p:spPr>
          <a:xfrm rot="10800000">
            <a:off x="2628504" y="3447282"/>
            <a:ext cx="1908000" cy="1588"/>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rot="10800000">
            <a:off x="5623464" y="3447282"/>
            <a:ext cx="857256" cy="1588"/>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角丸四角形 20"/>
          <p:cNvSpPr/>
          <p:nvPr/>
        </p:nvSpPr>
        <p:spPr>
          <a:xfrm>
            <a:off x="2736304" y="3843325"/>
            <a:ext cx="3528392" cy="302384"/>
          </a:xfrm>
          <a:prstGeom prst="roundRect">
            <a:avLst/>
          </a:prstGeom>
          <a:ln/>
        </p:spPr>
        <p:style>
          <a:lnRef idx="2">
            <a:schemeClr val="accent2"/>
          </a:lnRef>
          <a:fillRef idx="1">
            <a:schemeClr val="lt1"/>
          </a:fillRef>
          <a:effectRef idx="0">
            <a:schemeClr val="accent2"/>
          </a:effectRef>
          <a:fontRef idx="minor">
            <a:schemeClr val="dk1"/>
          </a:fontRef>
        </p:style>
        <p:txBody>
          <a:bodyPr wrap="none"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社員マスタ（氏名</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職員コード</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役職等）・組織マスタ</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
        <p:nvSpPr>
          <p:cNvPr id="22" name="Freeform 418"/>
          <p:cNvSpPr>
            <a:spLocks noEditPoints="1"/>
          </p:cNvSpPr>
          <p:nvPr/>
        </p:nvSpPr>
        <p:spPr bwMode="auto">
          <a:xfrm>
            <a:off x="4752528" y="3195253"/>
            <a:ext cx="611560" cy="39604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23" name="テキスト ボックス 22"/>
          <p:cNvSpPr txBox="1"/>
          <p:nvPr/>
        </p:nvSpPr>
        <p:spPr>
          <a:xfrm>
            <a:off x="4716016" y="3483285"/>
            <a:ext cx="720080" cy="360040"/>
          </a:xfrm>
          <a:prstGeom prst="rect">
            <a:avLst/>
          </a:prstGeom>
        </p:spPr>
        <p:txBody>
          <a:bodyPr wrap="none" lIns="0" tIns="0" rIns="0" bIns="0" rtlCol="0" anchor="t" anchorCtr="0">
            <a:norm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rPr>
              <a:t>Excel/CSV</a:t>
            </a:r>
            <a:endParaRPr kumimoji="1" lang="ja-JP" altLang="en-US" sz="11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endParaRPr>
          </a:p>
        </p:txBody>
      </p:sp>
      <p:sp>
        <p:nvSpPr>
          <p:cNvPr id="24" name="コンテンツ プレースホルダ 6"/>
          <p:cNvSpPr txBox="1">
            <a:spLocks/>
          </p:cNvSpPr>
          <p:nvPr/>
        </p:nvSpPr>
        <p:spPr>
          <a:xfrm>
            <a:off x="594065" y="4239369"/>
            <a:ext cx="8676000" cy="708645"/>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Tx/>
              <a:buNone/>
              <a:tabLst/>
              <a:defRPr/>
            </a:pPr>
            <a:r>
              <a:rPr kumimoji="1" lang="ja-JP" altLang="en-US"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人事管理（</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NXHR</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）から勤怠管理システムへのマスタ連携</a:t>
            </a:r>
            <a:endParaRPr kumimoji="1" lang="en-US" altLang="ja-JP"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en-US" altLang="ja-JP" sz="1100" b="0" i="0" u="none" strike="noStrike" kern="1200" cap="none" spc="0" normalizeH="0" baseline="0" noProof="0" dirty="0" err="1">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SuperStream</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人事管理システムから、社員マスタや組織マスタをファイル出力</a:t>
            </a:r>
            <a:b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b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社員情報：人事管理システム（</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NXHR</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）の［汎用社員検索］機能で必要項目を出力頂きます（</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Excel or CSV</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b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b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組織マスタ等：人事管理システム（</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NXHR</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）の［データ入出力］機能で必要項目を出力頂きます（</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Excel or CSV</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218605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00E489F8-A348-76F1-FC02-4E0C99B3120C}"/>
              </a:ext>
            </a:extLst>
          </p:cNvPr>
          <p:cNvGrpSpPr/>
          <p:nvPr/>
        </p:nvGrpSpPr>
        <p:grpSpPr>
          <a:xfrm>
            <a:off x="5015992" y="2967794"/>
            <a:ext cx="3254521" cy="1916523"/>
            <a:chOff x="5015992" y="2967794"/>
            <a:chExt cx="3254521" cy="1916523"/>
          </a:xfrm>
        </p:grpSpPr>
        <p:pic>
          <p:nvPicPr>
            <p:cNvPr id="17" name="図 16"/>
            <p:cNvPicPr>
              <a:picLocks noChangeAspect="1"/>
            </p:cNvPicPr>
            <p:nvPr/>
          </p:nvPicPr>
          <p:blipFill>
            <a:blip r:embed="rId3"/>
            <a:stretch>
              <a:fillRect/>
            </a:stretch>
          </p:blipFill>
          <p:spPr>
            <a:xfrm>
              <a:off x="5015992" y="2967794"/>
              <a:ext cx="3254521" cy="1916523"/>
            </a:xfrm>
            <a:prstGeom prst="rect">
              <a:avLst/>
            </a:prstGeom>
          </p:spPr>
        </p:pic>
        <p:pic>
          <p:nvPicPr>
            <p:cNvPr id="5" name="図 4">
              <a:extLst>
                <a:ext uri="{FF2B5EF4-FFF2-40B4-BE49-F238E27FC236}">
                  <a16:creationId xmlns:a16="http://schemas.microsoft.com/office/drawing/2014/main" id="{019939E3-C90D-31C5-42FC-69650AD8BDA4}"/>
                </a:ext>
              </a:extLst>
            </p:cNvPr>
            <p:cNvPicPr>
              <a:picLocks noChangeAspect="1"/>
            </p:cNvPicPr>
            <p:nvPr/>
          </p:nvPicPr>
          <p:blipFill>
            <a:blip r:embed="rId4"/>
            <a:stretch>
              <a:fillRect/>
            </a:stretch>
          </p:blipFill>
          <p:spPr>
            <a:xfrm>
              <a:off x="5163442" y="2980146"/>
              <a:ext cx="1181273" cy="71448"/>
            </a:xfrm>
            <a:prstGeom prst="rect">
              <a:avLst/>
            </a:prstGeom>
          </p:spPr>
        </p:pic>
      </p:grpSp>
      <p:grpSp>
        <p:nvGrpSpPr>
          <p:cNvPr id="16" name="グループ化 15">
            <a:extLst>
              <a:ext uri="{FF2B5EF4-FFF2-40B4-BE49-F238E27FC236}">
                <a16:creationId xmlns:a16="http://schemas.microsoft.com/office/drawing/2014/main" id="{0795C0EF-9301-71E8-A5CE-1E093BAE7A03}"/>
              </a:ext>
            </a:extLst>
          </p:cNvPr>
          <p:cNvGrpSpPr/>
          <p:nvPr/>
        </p:nvGrpSpPr>
        <p:grpSpPr>
          <a:xfrm>
            <a:off x="5019164" y="951570"/>
            <a:ext cx="3251349" cy="1923800"/>
            <a:chOff x="5019164" y="951570"/>
            <a:chExt cx="3251349" cy="1923800"/>
          </a:xfrm>
        </p:grpSpPr>
        <p:pic>
          <p:nvPicPr>
            <p:cNvPr id="7" name="図 6"/>
            <p:cNvPicPr>
              <a:picLocks noChangeAspect="1"/>
            </p:cNvPicPr>
            <p:nvPr/>
          </p:nvPicPr>
          <p:blipFill>
            <a:blip r:embed="rId5"/>
            <a:stretch>
              <a:fillRect/>
            </a:stretch>
          </p:blipFill>
          <p:spPr>
            <a:xfrm>
              <a:off x="5019164" y="951570"/>
              <a:ext cx="3251349" cy="1923800"/>
            </a:xfrm>
            <a:prstGeom prst="rect">
              <a:avLst/>
            </a:prstGeom>
            <a:ln>
              <a:solidFill>
                <a:schemeClr val="bg1">
                  <a:lumMod val="65000"/>
                </a:schemeClr>
              </a:solidFill>
            </a:ln>
          </p:spPr>
        </p:pic>
        <p:pic>
          <p:nvPicPr>
            <p:cNvPr id="8" name="図 7">
              <a:extLst>
                <a:ext uri="{FF2B5EF4-FFF2-40B4-BE49-F238E27FC236}">
                  <a16:creationId xmlns:a16="http://schemas.microsoft.com/office/drawing/2014/main" id="{5E2EDBAC-4221-544E-F445-35E3FA512F62}"/>
                </a:ext>
              </a:extLst>
            </p:cNvPr>
            <p:cNvPicPr preferRelativeResize="0">
              <a:picLocks/>
            </p:cNvPicPr>
            <p:nvPr/>
          </p:nvPicPr>
          <p:blipFill>
            <a:blip r:embed="rId4"/>
            <a:stretch>
              <a:fillRect/>
            </a:stretch>
          </p:blipFill>
          <p:spPr>
            <a:xfrm>
              <a:off x="5176054" y="964244"/>
              <a:ext cx="1080000" cy="71448"/>
            </a:xfrm>
            <a:prstGeom prst="rect">
              <a:avLst/>
            </a:prstGeom>
          </p:spPr>
        </p:pic>
      </p:gr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給与管理（</a:t>
            </a:r>
            <a:r>
              <a:rPr kumimoji="1" lang="en-US" altLang="ja-JP" dirty="0"/>
              <a:t>NXPR</a:t>
            </a:r>
            <a:r>
              <a:rPr kumimoji="1" lang="ja-JP" altLang="en-US" dirty="0"/>
              <a:t>）への勤怠実績データ連携</a:t>
            </a:r>
          </a:p>
        </p:txBody>
      </p:sp>
      <p:sp>
        <p:nvSpPr>
          <p:cNvPr id="6" name="タイトル 5"/>
          <p:cNvSpPr>
            <a:spLocks noGrp="1"/>
          </p:cNvSpPr>
          <p:nvPr>
            <p:ph type="title"/>
          </p:nvPr>
        </p:nvSpPr>
        <p:spPr/>
        <p:txBody>
          <a:bodyPr/>
          <a:lstStyle/>
          <a:p>
            <a:r>
              <a:rPr lang="ja-JP" altLang="en-US" dirty="0"/>
              <a:t>他社勤怠管理システムとのデータ連携について</a:t>
            </a:r>
            <a:endParaRPr kumimoji="1" lang="ja-JP" altLang="en-US" dirty="0"/>
          </a:p>
        </p:txBody>
      </p:sp>
      <p:sp>
        <p:nvSpPr>
          <p:cNvPr id="9" name="角丸四角形 8"/>
          <p:cNvSpPr/>
          <p:nvPr/>
        </p:nvSpPr>
        <p:spPr>
          <a:xfrm>
            <a:off x="5017100" y="1347614"/>
            <a:ext cx="1800200" cy="252000"/>
          </a:xfrm>
          <a:prstGeom prst="roundRect">
            <a:avLst/>
          </a:prstGeom>
          <a:noFill/>
          <a:ln>
            <a:solidFill>
              <a:srgbClr val="FF990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 name="正方形/長方形 9"/>
          <p:cNvSpPr/>
          <p:nvPr/>
        </p:nvSpPr>
        <p:spPr>
          <a:xfrm>
            <a:off x="359532" y="999671"/>
            <a:ext cx="1728192" cy="252028"/>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勤怠管理システム</a:t>
            </a:r>
          </a:p>
        </p:txBody>
      </p:sp>
      <p:sp>
        <p:nvSpPr>
          <p:cNvPr id="11" name="正方形/長方形 10"/>
          <p:cNvSpPr/>
          <p:nvPr/>
        </p:nvSpPr>
        <p:spPr>
          <a:xfrm>
            <a:off x="365232" y="2103698"/>
            <a:ext cx="1728192" cy="25202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err="1">
                <a:ln>
                  <a:noFill/>
                </a:ln>
                <a:solidFill>
                  <a:prstClr val="white"/>
                </a:solidFill>
                <a:effectLst/>
                <a:uLnTx/>
                <a:uFillTx/>
                <a:latin typeface="メイリオ" pitchFamily="50" charset="-128"/>
                <a:ea typeface="メイリオ" pitchFamily="50" charset="-128"/>
                <a:cs typeface="メイリオ" pitchFamily="50" charset="-128"/>
              </a:rPr>
              <a:t>SuperStream</a:t>
            </a:r>
            <a:endParaRPr kumimoji="1" lang="ja-JP" altLang="en-US" sz="11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12" name="フローチャート : 磁気ディスク 16"/>
          <p:cNvSpPr/>
          <p:nvPr/>
        </p:nvSpPr>
        <p:spPr>
          <a:xfrm>
            <a:off x="4194697" y="4355764"/>
            <a:ext cx="720022" cy="486568"/>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給与管理</a:t>
            </a:r>
          </a:p>
        </p:txBody>
      </p:sp>
      <p:sp>
        <p:nvSpPr>
          <p:cNvPr id="13" name="フローチャート : 磁気ディスク 17"/>
          <p:cNvSpPr/>
          <p:nvPr/>
        </p:nvSpPr>
        <p:spPr>
          <a:xfrm>
            <a:off x="1907704" y="4389438"/>
            <a:ext cx="751918" cy="486568"/>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ct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勤怠管理</a:t>
            </a:r>
            <a:endParaRPr kumimoji="1" lang="ja-JP" altLang="en-US"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endParaRPr>
          </a:p>
        </p:txBody>
      </p:sp>
      <p:cxnSp>
        <p:nvCxnSpPr>
          <p:cNvPr id="14" name="直線矢印コネクタ 13"/>
          <p:cNvCxnSpPr/>
          <p:nvPr/>
        </p:nvCxnSpPr>
        <p:spPr>
          <a:xfrm flipH="1">
            <a:off x="2749501" y="4698316"/>
            <a:ext cx="344527" cy="0"/>
          </a:xfrm>
          <a:prstGeom prst="straightConnector1">
            <a:avLst/>
          </a:prstGeom>
          <a:ln>
            <a:solidFill>
              <a:schemeClr val="accent5"/>
            </a:solidFill>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sp>
        <p:nvSpPr>
          <p:cNvPr id="15" name="Freeform 418"/>
          <p:cNvSpPr>
            <a:spLocks noEditPoints="1"/>
          </p:cNvSpPr>
          <p:nvPr/>
        </p:nvSpPr>
        <p:spPr bwMode="auto">
          <a:xfrm>
            <a:off x="3168026" y="4501617"/>
            <a:ext cx="486553" cy="32861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EE5500"/>
              </a:solidFill>
              <a:effectLst/>
              <a:uLnTx/>
              <a:uFillTx/>
              <a:latin typeface="メイリオ"/>
              <a:ea typeface="メイリオ"/>
              <a:cs typeface="+mn-cs"/>
            </a:endParaRPr>
          </a:p>
        </p:txBody>
      </p:sp>
      <p:grpSp>
        <p:nvGrpSpPr>
          <p:cNvPr id="33" name="グループ化 32"/>
          <p:cNvGrpSpPr/>
          <p:nvPr/>
        </p:nvGrpSpPr>
        <p:grpSpPr>
          <a:xfrm>
            <a:off x="7696285" y="4477632"/>
            <a:ext cx="574228" cy="398374"/>
            <a:chOff x="7128284" y="4500808"/>
            <a:chExt cx="522179" cy="359268"/>
          </a:xfrm>
        </p:grpSpPr>
        <p:sp>
          <p:nvSpPr>
            <p:cNvPr id="32" name="正方形/長方形 31"/>
            <p:cNvSpPr/>
            <p:nvPr/>
          </p:nvSpPr>
          <p:spPr>
            <a:xfrm>
              <a:off x="7145737" y="4515966"/>
              <a:ext cx="486603"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Freeform 418"/>
            <p:cNvSpPr>
              <a:spLocks noEditPoints="1"/>
            </p:cNvSpPr>
            <p:nvPr/>
          </p:nvSpPr>
          <p:spPr bwMode="auto">
            <a:xfrm>
              <a:off x="7128284" y="4500808"/>
              <a:ext cx="522179" cy="35926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EE5500"/>
                </a:solidFill>
                <a:effectLst/>
                <a:uLnTx/>
                <a:uFillTx/>
                <a:latin typeface="メイリオ"/>
                <a:ea typeface="メイリオ"/>
                <a:cs typeface="+mn-cs"/>
              </a:endParaRPr>
            </a:p>
          </p:txBody>
        </p:sp>
      </p:grpSp>
      <p:sp>
        <p:nvSpPr>
          <p:cNvPr id="19" name="テキスト ボックス 18"/>
          <p:cNvSpPr txBox="1"/>
          <p:nvPr/>
        </p:nvSpPr>
        <p:spPr>
          <a:xfrm>
            <a:off x="7696285" y="4747678"/>
            <a:ext cx="614329" cy="326608"/>
          </a:xfrm>
          <a:prstGeom prst="rect">
            <a:avLst/>
          </a:prstGeom>
        </p:spPr>
        <p:txBody>
          <a:bodyPr wrap="none" lIns="0" tIns="0" rIns="0" bIns="0" rtlCol="0" anchor="t" anchorCtr="0">
            <a:no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rPr>
              <a:t>Excel/PDF</a:t>
            </a:r>
            <a:endParaRPr kumimoji="1" lang="ja-JP" altLang="en-US" sz="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endParaRPr>
          </a:p>
        </p:txBody>
      </p:sp>
      <p:sp>
        <p:nvSpPr>
          <p:cNvPr id="21" name="テキスト ボックス 20"/>
          <p:cNvSpPr txBox="1"/>
          <p:nvPr/>
        </p:nvSpPr>
        <p:spPr>
          <a:xfrm>
            <a:off x="359532" y="1287703"/>
            <a:ext cx="3563399" cy="671979"/>
          </a:xfrm>
          <a:prstGeom prst="rect">
            <a:avLst/>
          </a:prstGeom>
          <a:noFill/>
        </p:spPr>
        <p:txBody>
          <a:bodyPr wrap="square" rtlCol="0">
            <a:spAutoFit/>
          </a:bodyPr>
          <a:lstStyle/>
          <a:p>
            <a:pPr lvl="0">
              <a:spcBef>
                <a:spcPts val="400"/>
              </a:spcBef>
              <a:defRPr/>
            </a:pPr>
            <a:r>
              <a:rPr lang="ja-JP" altLang="en-US" sz="1100" b="1" dirty="0">
                <a:solidFill>
                  <a:prstClr val="black">
                    <a:lumMod val="75000"/>
                    <a:lumOff val="25000"/>
                  </a:prstClr>
                </a:solidFill>
                <a:latin typeface="メイリオ" pitchFamily="50" charset="-128"/>
                <a:ea typeface="メイリオ" pitchFamily="50" charset="-128"/>
                <a:cs typeface="メイリオ" pitchFamily="50" charset="-128"/>
              </a:rPr>
              <a:t>①　勤怠管理システム側で連携させる給与項目を設定</a:t>
            </a:r>
            <a:endPar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ja-JP" altLang="en-US" sz="1100" b="1" dirty="0">
                <a:solidFill>
                  <a:prstClr val="black">
                    <a:lumMod val="75000"/>
                    <a:lumOff val="25000"/>
                  </a:prstClr>
                </a:solidFill>
                <a:latin typeface="メイリオ" pitchFamily="50" charset="-128"/>
                <a:ea typeface="メイリオ" pitchFamily="50" charset="-128"/>
                <a:cs typeface="メイリオ" pitchFamily="50" charset="-128"/>
              </a:rPr>
              <a:t>②　勤怠集計データの</a:t>
            </a:r>
            <a:r>
              <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rPr>
              <a:t>CSV</a:t>
            </a:r>
            <a:r>
              <a:rPr lang="ja-JP" altLang="en-US" sz="1100" b="1" dirty="0">
                <a:solidFill>
                  <a:prstClr val="black">
                    <a:lumMod val="75000"/>
                    <a:lumOff val="25000"/>
                  </a:prstClr>
                </a:solidFill>
                <a:latin typeface="メイリオ" pitchFamily="50" charset="-128"/>
                <a:ea typeface="メイリオ" pitchFamily="50" charset="-128"/>
                <a:cs typeface="メイリオ" pitchFamily="50" charset="-128"/>
              </a:rPr>
              <a:t>出力</a:t>
            </a:r>
            <a:endPar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900" dirty="0">
                <a:solidFill>
                  <a:prstClr val="black">
                    <a:lumMod val="75000"/>
                    <a:lumOff val="25000"/>
                  </a:prstClr>
                </a:solidFill>
                <a:latin typeface="メイリオ" pitchFamily="50" charset="-128"/>
                <a:ea typeface="メイリオ" pitchFamily="50" charset="-128"/>
                <a:cs typeface="メイリオ" pitchFamily="50" charset="-128"/>
              </a:rPr>
              <a:t>※</a:t>
            </a: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通常は連携ファイルの加工が必要になります</a:t>
            </a:r>
            <a:endParaRPr lang="en-US" altLang="ja-JP" sz="90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365232" y="2391730"/>
            <a:ext cx="4788532" cy="2113399"/>
          </a:xfrm>
          <a:prstGeom prst="rect">
            <a:avLst/>
          </a:prstGeom>
          <a:noFill/>
        </p:spPr>
        <p:txBody>
          <a:bodyPr wrap="square" rtlCol="0">
            <a:spAutoFit/>
          </a:bodyPr>
          <a:lstStyle/>
          <a:p>
            <a:pPr lvl="0">
              <a:lnSpc>
                <a:spcPts val="1000"/>
              </a:lnSpc>
              <a:spcBef>
                <a:spcPts val="400"/>
              </a:spcBef>
              <a:defRPr/>
            </a:pPr>
            <a:r>
              <a:rPr lang="ja-JP" altLang="en-US" sz="1100" b="1" dirty="0">
                <a:solidFill>
                  <a:prstClr val="black">
                    <a:lumMod val="75000"/>
                    <a:lumOff val="25000"/>
                  </a:prstClr>
                </a:solidFill>
                <a:latin typeface="メイリオ" pitchFamily="50" charset="-128"/>
                <a:ea typeface="メイリオ" pitchFamily="50" charset="-128"/>
                <a:cs typeface="メイリオ" pitchFamily="50" charset="-128"/>
              </a:rPr>
              <a:t>③　“勤怠データロジカルチェック”にて勤務実績取込</a:t>
            </a:r>
            <a:endPar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en-US" altLang="ja-JP" sz="1100" b="1" dirty="0">
                <a:solidFill>
                  <a:prstClr val="white">
                    <a:lumMod val="75000"/>
                  </a:prstClr>
                </a:solidFill>
                <a:latin typeface="メイリオ" pitchFamily="50" charset="-128"/>
                <a:ea typeface="メイリオ" pitchFamily="50" charset="-128"/>
                <a:cs typeface="メイリオ" pitchFamily="50" charset="-128"/>
              </a:rPr>
              <a:t>-------------------------------------------------------</a:t>
            </a:r>
          </a:p>
          <a:p>
            <a:pPr lvl="0">
              <a:spcBef>
                <a:spcPts val="400"/>
              </a:spcBef>
              <a:defRPr/>
            </a:pPr>
            <a:r>
              <a:rPr lang="ja-JP" altLang="en-US" sz="1100" b="1" dirty="0">
                <a:solidFill>
                  <a:prstClr val="white">
                    <a:lumMod val="75000"/>
                  </a:prstClr>
                </a:solidFill>
                <a:latin typeface="メイリオ" pitchFamily="50" charset="-128"/>
                <a:ea typeface="メイリオ" pitchFamily="50" charset="-128"/>
                <a:cs typeface="メイリオ" pitchFamily="50" charset="-128"/>
              </a:rPr>
              <a:t>④　“勤怠エラーリスト”にてエラー内容の確認</a:t>
            </a:r>
            <a:endParaRPr lang="en-US" altLang="ja-JP" sz="1100" b="1" dirty="0">
              <a:solidFill>
                <a:prstClr val="white">
                  <a:lumMod val="75000"/>
                </a:prstClr>
              </a:solidFill>
              <a:latin typeface="メイリオ" pitchFamily="50" charset="-128"/>
              <a:ea typeface="メイリオ" pitchFamily="50" charset="-128"/>
              <a:cs typeface="メイリオ" pitchFamily="50" charset="-128"/>
            </a:endParaRPr>
          </a:p>
          <a:p>
            <a:pPr lvl="0">
              <a:spcBef>
                <a:spcPts val="400"/>
              </a:spcBef>
              <a:defRPr/>
            </a:pPr>
            <a:r>
              <a:rPr lang="ja-JP" altLang="en-US" sz="1100" b="1" dirty="0">
                <a:solidFill>
                  <a:prstClr val="white">
                    <a:lumMod val="75000"/>
                  </a:prstClr>
                </a:solidFill>
                <a:latin typeface="メイリオ" pitchFamily="50" charset="-128"/>
                <a:ea typeface="メイリオ" pitchFamily="50" charset="-128"/>
                <a:cs typeface="メイリオ" pitchFamily="50" charset="-128"/>
              </a:rPr>
              <a:t>⑤　エラー修正画面もしくは勤怠側でデータ修正後再取込</a:t>
            </a:r>
            <a:endParaRPr lang="en-US" altLang="ja-JP" sz="1100" b="1" dirty="0">
              <a:solidFill>
                <a:prstClr val="white">
                  <a:lumMod val="75000"/>
                </a:prstClr>
              </a:solidFill>
              <a:latin typeface="メイリオ" pitchFamily="50" charset="-128"/>
              <a:ea typeface="メイリオ" pitchFamily="50" charset="-128"/>
              <a:cs typeface="メイリオ" pitchFamily="50" charset="-128"/>
            </a:endParaRPr>
          </a:p>
          <a:p>
            <a:pPr lvl="0">
              <a:spcBef>
                <a:spcPts val="400"/>
              </a:spcBef>
              <a:defRPr/>
            </a:pPr>
            <a:r>
              <a:rPr lang="en-US" altLang="ja-JP" sz="1100" b="1" dirty="0">
                <a:solidFill>
                  <a:prstClr val="white">
                    <a:lumMod val="75000"/>
                  </a:prstClr>
                </a:solidFill>
                <a:latin typeface="メイリオ" pitchFamily="50" charset="-128"/>
                <a:ea typeface="メイリオ" pitchFamily="50" charset="-128"/>
                <a:cs typeface="メイリオ" pitchFamily="50" charset="-128"/>
              </a:rPr>
              <a:t>-------------------------------------------------------</a:t>
            </a:r>
          </a:p>
          <a:p>
            <a:pPr lvl="0">
              <a:spcBef>
                <a:spcPts val="400"/>
              </a:spcBef>
              <a:defRPr/>
            </a:pPr>
            <a:r>
              <a:rPr lang="ja-JP" altLang="en-US" sz="1100" b="1" dirty="0">
                <a:solidFill>
                  <a:prstClr val="black">
                    <a:lumMod val="75000"/>
                    <a:lumOff val="25000"/>
                  </a:prstClr>
                </a:solidFill>
                <a:latin typeface="メイリオ" pitchFamily="50" charset="-128"/>
                <a:ea typeface="メイリオ" pitchFamily="50" charset="-128"/>
                <a:cs typeface="メイリオ" pitchFamily="50" charset="-128"/>
              </a:rPr>
              <a:t>⑥　“勤怠実績照会”にて取込完了データの確認</a:t>
            </a:r>
            <a:endPar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endParaRPr>
          </a:p>
          <a:p>
            <a:pPr lvl="0">
              <a:lnSpc>
                <a:spcPts val="700"/>
              </a:lnSpc>
              <a:spcBef>
                <a:spcPts val="400"/>
              </a:spcBef>
              <a:defRPr/>
            </a:pPr>
            <a:endPar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en-US" altLang="ja-JP" sz="900" dirty="0">
                <a:solidFill>
                  <a:prstClr val="black">
                    <a:lumMod val="75000"/>
                    <a:lumOff val="25000"/>
                  </a:prstClr>
                </a:solidFill>
                <a:latin typeface="メイリオ" pitchFamily="50" charset="-128"/>
                <a:ea typeface="メイリオ" pitchFamily="50" charset="-128"/>
                <a:cs typeface="メイリオ" pitchFamily="50" charset="-128"/>
              </a:rPr>
              <a:t>※</a:t>
            </a: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テスト取込データ削除方法</a:t>
            </a:r>
            <a:endParaRPr lang="en-US" altLang="ja-JP" sz="900"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　・“勤怠実績入力”画面で年月</a:t>
            </a:r>
            <a:r>
              <a:rPr lang="en-US" altLang="ja-JP" sz="900" dirty="0">
                <a:solidFill>
                  <a:prstClr val="black">
                    <a:lumMod val="75000"/>
                    <a:lumOff val="25000"/>
                  </a:prstClr>
                </a:solidFill>
                <a:latin typeface="メイリオ" pitchFamily="50" charset="-128"/>
                <a:ea typeface="メイリオ" pitchFamily="50" charset="-128"/>
                <a:cs typeface="メイリオ" pitchFamily="50" charset="-128"/>
              </a:rPr>
              <a:t>/</a:t>
            </a: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社員</a:t>
            </a:r>
            <a:r>
              <a:rPr lang="en-US" altLang="ja-JP" sz="900" dirty="0">
                <a:solidFill>
                  <a:prstClr val="black">
                    <a:lumMod val="75000"/>
                    <a:lumOff val="25000"/>
                  </a:prstClr>
                </a:solidFill>
                <a:latin typeface="メイリオ" pitchFamily="50" charset="-128"/>
                <a:ea typeface="メイリオ" pitchFamily="50" charset="-128"/>
                <a:cs typeface="メイリオ" pitchFamily="50" charset="-128"/>
              </a:rPr>
              <a:t>CD</a:t>
            </a: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で検索</a:t>
            </a:r>
            <a:endParaRPr lang="en-US" altLang="ja-JP" sz="900"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　・社員と年月を選択し、削除実行</a:t>
            </a:r>
            <a:endParaRPr lang="en-US" altLang="ja-JP" sz="900" dirty="0">
              <a:solidFill>
                <a:prstClr val="black">
                  <a:lumMod val="75000"/>
                  <a:lumOff val="25000"/>
                </a:prstClr>
              </a:solidFill>
              <a:latin typeface="メイリオ" pitchFamily="50" charset="-128"/>
              <a:ea typeface="メイリオ" pitchFamily="50" charset="-128"/>
              <a:cs typeface="メイリオ" pitchFamily="50" charset="-128"/>
            </a:endParaRPr>
          </a:p>
        </p:txBody>
      </p:sp>
      <p:cxnSp>
        <p:nvCxnSpPr>
          <p:cNvPr id="31" name="直線矢印コネクタ 30"/>
          <p:cNvCxnSpPr/>
          <p:nvPr/>
        </p:nvCxnSpPr>
        <p:spPr>
          <a:xfrm flipH="1">
            <a:off x="3742100" y="4698316"/>
            <a:ext cx="344527" cy="0"/>
          </a:xfrm>
          <a:prstGeom prst="straightConnector1">
            <a:avLst/>
          </a:prstGeom>
          <a:ln>
            <a:solidFill>
              <a:schemeClr val="accent5"/>
            </a:solidFill>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70417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a:t>
            </a:fld>
            <a:endParaRPr kumimoji="1" lang="ja-JP" altLang="en-US" dirty="0"/>
          </a:p>
        </p:txBody>
      </p:sp>
      <p:sp>
        <p:nvSpPr>
          <p:cNvPr id="3" name="フッター プレースホルダー 2"/>
          <p:cNvSpPr>
            <a:spLocks noGrp="1"/>
          </p:cNvSpPr>
          <p:nvPr>
            <p:ph type="ftr" sz="quarter" idx="3"/>
          </p:nvPr>
        </p:nvSpPr>
        <p:spPr>
          <a:xfrm>
            <a:off x="252000" y="5020022"/>
            <a:ext cx="2160000" cy="135000"/>
          </a:xfrm>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人事給与ソリューション関連図（月次）</a:t>
            </a:r>
            <a:endParaRPr kumimoji="1" lang="ja-JP" altLang="en-US" dirty="0"/>
          </a:p>
        </p:txBody>
      </p:sp>
      <p:sp>
        <p:nvSpPr>
          <p:cNvPr id="5" name="正方形/長方形 4"/>
          <p:cNvSpPr/>
          <p:nvPr/>
        </p:nvSpPr>
        <p:spPr>
          <a:xfrm>
            <a:off x="288000" y="3851103"/>
            <a:ext cx="2828684" cy="118790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正方形/長方形 6"/>
          <p:cNvSpPr/>
          <p:nvPr/>
        </p:nvSpPr>
        <p:spPr>
          <a:xfrm>
            <a:off x="280152" y="683653"/>
            <a:ext cx="2828684" cy="2666985"/>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円柱 7"/>
          <p:cNvSpPr/>
          <p:nvPr/>
        </p:nvSpPr>
        <p:spPr>
          <a:xfrm>
            <a:off x="591535" y="1083535"/>
            <a:ext cx="2231358" cy="992342"/>
          </a:xfrm>
          <a:prstGeom prst="can">
            <a:avLst>
              <a:gd name="adj" fmla="val 2079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961191" y="1405699"/>
            <a:ext cx="181742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従業員・組織</a:t>
            </a:r>
            <a:endParaRPr kumimoji="0" lang="en-US" altLang="ja-JP" sz="16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 履歴データ</a:t>
            </a:r>
          </a:p>
        </p:txBody>
      </p:sp>
      <p:sp>
        <p:nvSpPr>
          <p:cNvPr id="10" name="テキスト ボックス 9"/>
          <p:cNvSpPr txBox="1"/>
          <p:nvPr/>
        </p:nvSpPr>
        <p:spPr>
          <a:xfrm>
            <a:off x="2039458" y="3134678"/>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組織変更</a:t>
            </a:r>
          </a:p>
        </p:txBody>
      </p:sp>
      <p:sp>
        <p:nvSpPr>
          <p:cNvPr id="11" name="テキスト ボックス 10"/>
          <p:cNvSpPr txBox="1"/>
          <p:nvPr/>
        </p:nvSpPr>
        <p:spPr>
          <a:xfrm>
            <a:off x="1231526" y="3120515"/>
            <a:ext cx="9603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人事異動</a:t>
            </a:r>
            <a:endParaRPr kumimoji="0" lang="en-US" altLang="ja-JP" sz="1100" b="0" i="0" u="none" strike="noStrike" kern="0" cap="none" spc="0" normalizeH="0" baseline="0" noProof="0" dirty="0">
              <a:ln>
                <a:noFill/>
              </a:ln>
              <a:solidFill>
                <a:prstClr val="black"/>
              </a:solidFill>
              <a:effectLst/>
              <a:uLnTx/>
              <a:uFillTx/>
            </a:endParaRPr>
          </a:p>
        </p:txBody>
      </p:sp>
      <p:sp>
        <p:nvSpPr>
          <p:cNvPr id="12" name="テキスト ボックス 11"/>
          <p:cNvSpPr txBox="1"/>
          <p:nvPr/>
        </p:nvSpPr>
        <p:spPr>
          <a:xfrm>
            <a:off x="461683" y="3138232"/>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諸届申請</a:t>
            </a:r>
          </a:p>
        </p:txBody>
      </p:sp>
      <p:sp>
        <p:nvSpPr>
          <p:cNvPr id="13" name="Freeform 346"/>
          <p:cNvSpPr>
            <a:spLocks noEditPoints="1"/>
          </p:cNvSpPr>
          <p:nvPr/>
        </p:nvSpPr>
        <p:spPr bwMode="auto">
          <a:xfrm>
            <a:off x="2239786" y="2753252"/>
            <a:ext cx="303202" cy="327921"/>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4" name="グループ化 13"/>
          <p:cNvGrpSpPr/>
          <p:nvPr/>
        </p:nvGrpSpPr>
        <p:grpSpPr>
          <a:xfrm>
            <a:off x="1433499" y="2760724"/>
            <a:ext cx="397168" cy="362016"/>
            <a:chOff x="1503363" y="2452688"/>
            <a:chExt cx="444500" cy="381000"/>
          </a:xfrm>
          <a:solidFill>
            <a:srgbClr val="F18F60"/>
          </a:solidFill>
        </p:grpSpPr>
        <p:sp>
          <p:nvSpPr>
            <p:cNvPr id="15"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19" name="角丸四角形 18"/>
          <p:cNvSpPr/>
          <p:nvPr/>
        </p:nvSpPr>
        <p:spPr>
          <a:xfrm>
            <a:off x="534276" y="719226"/>
            <a:ext cx="2456626"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テキスト ボックス 19"/>
          <p:cNvSpPr txBox="1"/>
          <p:nvPr/>
        </p:nvSpPr>
        <p:spPr>
          <a:xfrm>
            <a:off x="976805" y="720545"/>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人事管理（</a:t>
            </a:r>
            <a:r>
              <a:rPr kumimoji="0" lang="en-US" altLang="ja-JP" sz="1400" b="1" i="0" u="none" strike="noStrike" kern="0" cap="none" spc="0" normalizeH="0" baseline="0" noProof="0" dirty="0">
                <a:ln>
                  <a:noFill/>
                </a:ln>
                <a:solidFill>
                  <a:prstClr val="white"/>
                </a:solidFill>
                <a:effectLst/>
                <a:uLnTx/>
                <a:uFillTx/>
              </a:rPr>
              <a:t>HR)</a:t>
            </a:r>
            <a:endParaRPr kumimoji="0" lang="ja-JP" altLang="en-US" sz="1400" b="1" i="0" u="none" strike="noStrike" kern="0" cap="none" spc="0" normalizeH="0" baseline="0" noProof="0" dirty="0">
              <a:ln>
                <a:noFill/>
              </a:ln>
              <a:solidFill>
                <a:prstClr val="white"/>
              </a:solidFill>
              <a:effectLst/>
              <a:uLnTx/>
              <a:uFillTx/>
            </a:endParaRPr>
          </a:p>
        </p:txBody>
      </p:sp>
      <p:sp>
        <p:nvSpPr>
          <p:cNvPr id="21" name="正方形/長方形 20"/>
          <p:cNvSpPr/>
          <p:nvPr/>
        </p:nvSpPr>
        <p:spPr>
          <a:xfrm>
            <a:off x="4306680" y="663538"/>
            <a:ext cx="2686441" cy="297121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円柱 21"/>
          <p:cNvSpPr/>
          <p:nvPr/>
        </p:nvSpPr>
        <p:spPr>
          <a:xfrm>
            <a:off x="6045691" y="3062938"/>
            <a:ext cx="909378" cy="428154"/>
          </a:xfrm>
          <a:prstGeom prst="can">
            <a:avLst>
              <a:gd name="adj" fmla="val 1764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5950847" y="2469103"/>
            <a:ext cx="82554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給与計算</a:t>
            </a:r>
          </a:p>
        </p:txBody>
      </p:sp>
      <p:sp>
        <p:nvSpPr>
          <p:cNvPr id="24" name="角丸四角形 23"/>
          <p:cNvSpPr/>
          <p:nvPr/>
        </p:nvSpPr>
        <p:spPr>
          <a:xfrm>
            <a:off x="4463202" y="686629"/>
            <a:ext cx="2423919"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4988901" y="693959"/>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給与管理（</a:t>
            </a:r>
            <a:r>
              <a:rPr kumimoji="0" lang="en-US" altLang="ja-JP" sz="1400" b="1" i="0" u="none" strike="noStrike" kern="0" cap="none" spc="0" normalizeH="0" baseline="0" noProof="0" dirty="0">
                <a:ln>
                  <a:noFill/>
                </a:ln>
                <a:solidFill>
                  <a:prstClr val="white"/>
                </a:solidFill>
                <a:effectLst/>
                <a:uLnTx/>
                <a:uFillTx/>
              </a:rPr>
              <a:t>PR)</a:t>
            </a:r>
            <a:endParaRPr kumimoji="0" lang="ja-JP" altLang="en-US" sz="1400" b="1" i="0" u="none" strike="noStrike" kern="0" cap="none" spc="0" normalizeH="0" baseline="0" noProof="0" dirty="0">
              <a:ln>
                <a:noFill/>
              </a:ln>
              <a:solidFill>
                <a:prstClr val="white"/>
              </a:solidFill>
              <a:effectLst/>
              <a:uLnTx/>
              <a:uFillTx/>
            </a:endParaRPr>
          </a:p>
        </p:txBody>
      </p:sp>
      <p:sp>
        <p:nvSpPr>
          <p:cNvPr id="26" name="右矢印 25"/>
          <p:cNvSpPr/>
          <p:nvPr/>
        </p:nvSpPr>
        <p:spPr>
          <a:xfrm>
            <a:off x="3235838" y="1150898"/>
            <a:ext cx="992079"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rot="10800000">
            <a:off x="3085776" y="2424774"/>
            <a:ext cx="1171496"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テキスト ボックス 27"/>
          <p:cNvSpPr txBox="1"/>
          <p:nvPr/>
        </p:nvSpPr>
        <p:spPr>
          <a:xfrm>
            <a:off x="3025997" y="1798144"/>
            <a:ext cx="1471768" cy="4231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（給与計算基準日）</a:t>
            </a:r>
            <a:endParaRPr kumimoji="0" lang="en-US" altLang="ja-JP" sz="1050" b="0" i="0" u="none" strike="noStrike" kern="0" cap="none" spc="0" normalizeH="0" baseline="0" noProof="0" dirty="0">
              <a:ln>
                <a:noFill/>
              </a:ln>
              <a:solidFill>
                <a:prstClr val="black"/>
              </a:solidFill>
              <a:effectLst/>
              <a:uLnTx/>
              <a:uFillTx/>
            </a:endParaRPr>
          </a:p>
        </p:txBody>
      </p:sp>
      <p:grpSp>
        <p:nvGrpSpPr>
          <p:cNvPr id="29" name="グループ化 28"/>
          <p:cNvGrpSpPr/>
          <p:nvPr/>
        </p:nvGrpSpPr>
        <p:grpSpPr>
          <a:xfrm>
            <a:off x="3502129" y="1464316"/>
            <a:ext cx="337528" cy="333828"/>
            <a:chOff x="1535113" y="649288"/>
            <a:chExt cx="381000" cy="381000"/>
          </a:xfrm>
          <a:solidFill>
            <a:srgbClr val="F18F60"/>
          </a:solidFill>
        </p:grpSpPr>
        <p:sp>
          <p:nvSpPr>
            <p:cNvPr id="3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36" name="テキスト ボックス 35"/>
          <p:cNvSpPr txBox="1"/>
          <p:nvPr/>
        </p:nvSpPr>
        <p:spPr>
          <a:xfrm>
            <a:off x="3437964" y="2781001"/>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sp>
        <p:nvSpPr>
          <p:cNvPr id="37" name="テキスト ボックス 36"/>
          <p:cNvSpPr txBox="1"/>
          <p:nvPr/>
        </p:nvSpPr>
        <p:spPr>
          <a:xfrm>
            <a:off x="2075912" y="4371901"/>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a:t>
            </a:r>
            <a:r>
              <a:rPr kumimoji="0" lang="en-US" altLang="ja-JP" sz="900" b="0" i="0" u="none" strike="noStrike" kern="0" cap="none" spc="0" normalizeH="0" baseline="0" noProof="0" dirty="0">
                <a:ln>
                  <a:noFill/>
                </a:ln>
                <a:solidFill>
                  <a:prstClr val="black"/>
                </a:solidFill>
                <a:effectLst/>
                <a:uLnTx/>
                <a:uFillTx/>
              </a:rPr>
              <a:t>Web</a:t>
            </a:r>
            <a:r>
              <a:rPr kumimoji="0" lang="ja-JP" altLang="en-US" sz="900" b="0" i="0" u="none" strike="noStrike" kern="0" cap="none" spc="0" normalizeH="0" baseline="0" noProof="0" dirty="0">
                <a:ln>
                  <a:noFill/>
                </a:ln>
                <a:solidFill>
                  <a:prstClr val="black"/>
                </a:solidFill>
                <a:effectLst/>
                <a:uLnTx/>
                <a:uFillTx/>
              </a:rPr>
              <a:t>明細</a:t>
            </a:r>
            <a:endParaRPr kumimoji="0" lang="en-US" altLang="ja-JP" sz="800" b="0" i="0" u="none" strike="noStrike" kern="0" cap="none" spc="0" normalizeH="0" baseline="0" noProof="0" dirty="0">
              <a:ln>
                <a:noFill/>
              </a:ln>
              <a:solidFill>
                <a:prstClr val="black"/>
              </a:solidFill>
              <a:effectLst/>
              <a:uLnTx/>
              <a:uFillTx/>
            </a:endParaRPr>
          </a:p>
        </p:txBody>
      </p:sp>
      <p:sp>
        <p:nvSpPr>
          <p:cNvPr id="38" name="Freeform 32"/>
          <p:cNvSpPr>
            <a:spLocks noEditPoints="1"/>
          </p:cNvSpPr>
          <p:nvPr/>
        </p:nvSpPr>
        <p:spPr bwMode="auto">
          <a:xfrm>
            <a:off x="3407152" y="2811408"/>
            <a:ext cx="236929" cy="23780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13" name="グループ化 112"/>
          <p:cNvGrpSpPr/>
          <p:nvPr/>
        </p:nvGrpSpPr>
        <p:grpSpPr>
          <a:xfrm>
            <a:off x="5323076" y="2428742"/>
            <a:ext cx="579676" cy="341948"/>
            <a:chOff x="5102035" y="3058766"/>
            <a:chExt cx="1090145" cy="701116"/>
          </a:xfrm>
        </p:grpSpPr>
        <p:sp>
          <p:nvSpPr>
            <p:cNvPr id="39" name="Freeform 47"/>
            <p:cNvSpPr>
              <a:spLocks noEditPoints="1"/>
            </p:cNvSpPr>
            <p:nvPr/>
          </p:nvSpPr>
          <p:spPr bwMode="auto">
            <a:xfrm>
              <a:off x="5385716" y="3157872"/>
              <a:ext cx="496542" cy="435796"/>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B8F60"/>
            </a:solidFill>
            <a:ln>
              <a:solidFill>
                <a:srgbClr val="EE5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左カーブ矢印 39"/>
            <p:cNvSpPr/>
            <p:nvPr/>
          </p:nvSpPr>
          <p:spPr>
            <a:xfrm>
              <a:off x="5913790" y="3058766"/>
              <a:ext cx="278390" cy="701116"/>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1" name="左カーブ矢印 40"/>
            <p:cNvSpPr/>
            <p:nvPr/>
          </p:nvSpPr>
          <p:spPr>
            <a:xfrm rot="10314270">
              <a:off x="5102035" y="3066185"/>
              <a:ext cx="278390" cy="672414"/>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cxnSp>
        <p:nvCxnSpPr>
          <p:cNvPr id="42" name="直線矢印コネクタ 41"/>
          <p:cNvCxnSpPr/>
          <p:nvPr/>
        </p:nvCxnSpPr>
        <p:spPr>
          <a:xfrm flipV="1">
            <a:off x="896878" y="2141223"/>
            <a:ext cx="204644" cy="590734"/>
          </a:xfrm>
          <a:prstGeom prst="straightConnector1">
            <a:avLst/>
          </a:prstGeom>
          <a:noFill/>
          <a:ln w="38100" cap="flat" cmpd="sng" algn="ctr">
            <a:solidFill>
              <a:sysClr val="window" lastClr="FFFFFF">
                <a:lumMod val="50000"/>
              </a:sysClr>
            </a:solidFill>
            <a:prstDash val="solid"/>
            <a:tailEnd type="triangle"/>
          </a:ln>
          <a:effectLst/>
        </p:spPr>
      </p:cxnSp>
      <p:cxnSp>
        <p:nvCxnSpPr>
          <p:cNvPr id="43" name="直線矢印コネクタ 42"/>
          <p:cNvCxnSpPr/>
          <p:nvPr/>
        </p:nvCxnSpPr>
        <p:spPr>
          <a:xfrm flipH="1" flipV="1">
            <a:off x="2152619" y="2122275"/>
            <a:ext cx="215801" cy="552350"/>
          </a:xfrm>
          <a:prstGeom prst="straightConnector1">
            <a:avLst/>
          </a:prstGeom>
          <a:noFill/>
          <a:ln w="38100" cap="flat" cmpd="sng" algn="ctr">
            <a:solidFill>
              <a:sysClr val="window" lastClr="FFFFFF">
                <a:lumMod val="50000"/>
              </a:sysClr>
            </a:solidFill>
            <a:prstDash val="solid"/>
            <a:tailEnd type="triangle"/>
          </a:ln>
          <a:effectLst/>
        </p:spPr>
      </p:cxnSp>
      <p:cxnSp>
        <p:nvCxnSpPr>
          <p:cNvPr id="44" name="直線矢印コネクタ 43"/>
          <p:cNvCxnSpPr/>
          <p:nvPr/>
        </p:nvCxnSpPr>
        <p:spPr>
          <a:xfrm flipV="1">
            <a:off x="1613902" y="2134071"/>
            <a:ext cx="0" cy="582611"/>
          </a:xfrm>
          <a:prstGeom prst="straightConnector1">
            <a:avLst/>
          </a:prstGeom>
          <a:noFill/>
          <a:ln w="38100" cap="flat" cmpd="sng" algn="ctr">
            <a:solidFill>
              <a:sysClr val="window" lastClr="FFFFFF">
                <a:lumMod val="50000"/>
              </a:sysClr>
            </a:solidFill>
            <a:prstDash val="solid"/>
            <a:tailEnd type="triangle"/>
          </a:ln>
          <a:effectLst/>
        </p:spPr>
      </p:cxnSp>
      <p:graphicFrame>
        <p:nvGraphicFramePr>
          <p:cNvPr id="45" name="図表 44"/>
          <p:cNvGraphicFramePr/>
          <p:nvPr/>
        </p:nvGraphicFramePr>
        <p:xfrm>
          <a:off x="565253" y="2156826"/>
          <a:ext cx="2338733" cy="61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角丸四角形 45"/>
          <p:cNvSpPr/>
          <p:nvPr/>
        </p:nvSpPr>
        <p:spPr>
          <a:xfrm>
            <a:off x="323528" y="4692582"/>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7" name="テキスト ボックス 46"/>
          <p:cNvSpPr txBox="1"/>
          <p:nvPr/>
        </p:nvSpPr>
        <p:spPr>
          <a:xfrm>
            <a:off x="414427" y="4696297"/>
            <a:ext cx="26558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人事諸届・照会（</a:t>
            </a:r>
            <a:r>
              <a:rPr kumimoji="0" lang="en-US" altLang="ja-JP" sz="1400" b="1" i="0" u="none" strike="noStrike" kern="0" cap="none" spc="0" normalizeH="0" baseline="0" noProof="0" dirty="0">
                <a:ln>
                  <a:noFill/>
                </a:ln>
                <a:solidFill>
                  <a:prstClr val="white"/>
                </a:solidFill>
                <a:effectLst/>
                <a:uLnTx/>
                <a:uFillTx/>
              </a:rPr>
              <a:t>field/HR</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48" name="右矢印 47"/>
          <p:cNvSpPr/>
          <p:nvPr/>
        </p:nvSpPr>
        <p:spPr>
          <a:xfrm rot="16200000">
            <a:off x="953227" y="3463154"/>
            <a:ext cx="310685" cy="263528"/>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394521" y="4301059"/>
            <a:ext cx="134118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ワークフロー</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申請・届出</a:t>
            </a:r>
            <a:endParaRPr kumimoji="0" lang="en-US" altLang="ja-JP" sz="900" b="0" i="0" u="none" strike="noStrike" kern="0" cap="none" spc="0" normalizeH="0" baseline="0" noProof="0" dirty="0">
              <a:ln>
                <a:noFill/>
              </a:ln>
              <a:solidFill>
                <a:prstClr val="black"/>
              </a:solidFill>
              <a:effectLst/>
              <a:uLnTx/>
              <a:uFillTx/>
            </a:endParaRPr>
          </a:p>
        </p:txBody>
      </p:sp>
      <p:grpSp>
        <p:nvGrpSpPr>
          <p:cNvPr id="50" name="グループ化 525"/>
          <p:cNvGrpSpPr/>
          <p:nvPr/>
        </p:nvGrpSpPr>
        <p:grpSpPr>
          <a:xfrm>
            <a:off x="339716" y="4030963"/>
            <a:ext cx="285252" cy="285252"/>
            <a:chOff x="3784104" y="1923678"/>
            <a:chExt cx="381000" cy="381000"/>
          </a:xfrm>
          <a:solidFill>
            <a:srgbClr val="F18F60"/>
          </a:solidFill>
        </p:grpSpPr>
        <p:sp>
          <p:nvSpPr>
            <p:cNvPr id="5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53" name="Freeform 330"/>
          <p:cNvSpPr>
            <a:spLocks noEditPoints="1"/>
          </p:cNvSpPr>
          <p:nvPr/>
        </p:nvSpPr>
        <p:spPr bwMode="auto">
          <a:xfrm>
            <a:off x="759530" y="4019267"/>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4" name="右矢印 53"/>
          <p:cNvSpPr/>
          <p:nvPr/>
        </p:nvSpPr>
        <p:spPr>
          <a:xfrm rot="5400000">
            <a:off x="1859624" y="3510703"/>
            <a:ext cx="357568"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Freeform 15"/>
          <p:cNvSpPr>
            <a:spLocks noChangeAspect="1" noEditPoints="1"/>
          </p:cNvSpPr>
          <p:nvPr/>
        </p:nvSpPr>
        <p:spPr bwMode="auto">
          <a:xfrm>
            <a:off x="1543630" y="3975906"/>
            <a:ext cx="240882" cy="316738"/>
          </a:xfrm>
          <a:custGeom>
            <a:avLst/>
            <a:gdLst>
              <a:gd name="T0" fmla="*/ 302 w 302"/>
              <a:gd name="T1" fmla="*/ 75 h 396"/>
              <a:gd name="T2" fmla="*/ 0 w 302"/>
              <a:gd name="T3" fmla="*/ 396 h 396"/>
              <a:gd name="T4" fmla="*/ 227 w 302"/>
              <a:gd name="T5" fmla="*/ 0 h 396"/>
              <a:gd name="T6" fmla="*/ 234 w 302"/>
              <a:gd name="T7" fmla="*/ 0 h 396"/>
              <a:gd name="T8" fmla="*/ 302 w 302"/>
              <a:gd name="T9" fmla="*/ 68 h 396"/>
              <a:gd name="T10" fmla="*/ 161 w 302"/>
              <a:gd name="T11" fmla="*/ 37 h 396"/>
              <a:gd name="T12" fmla="*/ 38 w 302"/>
              <a:gd name="T13" fmla="*/ 161 h 396"/>
              <a:gd name="T14" fmla="*/ 161 w 302"/>
              <a:gd name="T15" fmla="*/ 37 h 396"/>
              <a:gd name="T16" fmla="*/ 137 w 302"/>
              <a:gd name="T17" fmla="*/ 123 h 396"/>
              <a:gd name="T18" fmla="*/ 125 w 302"/>
              <a:gd name="T19" fmla="*/ 154 h 396"/>
              <a:gd name="T20" fmla="*/ 122 w 302"/>
              <a:gd name="T21" fmla="*/ 125 h 396"/>
              <a:gd name="T22" fmla="*/ 77 w 302"/>
              <a:gd name="T23" fmla="*/ 154 h 396"/>
              <a:gd name="T24" fmla="*/ 74 w 302"/>
              <a:gd name="T25" fmla="*/ 125 h 396"/>
              <a:gd name="T26" fmla="*/ 63 w 302"/>
              <a:gd name="T27" fmla="*/ 154 h 396"/>
              <a:gd name="T28" fmla="*/ 83 w 302"/>
              <a:gd name="T29" fmla="*/ 104 h 396"/>
              <a:gd name="T30" fmla="*/ 99 w 302"/>
              <a:gd name="T31" fmla="*/ 114 h 396"/>
              <a:gd name="T32" fmla="*/ 100 w 302"/>
              <a:gd name="T33" fmla="*/ 148 h 396"/>
              <a:gd name="T34" fmla="*/ 101 w 302"/>
              <a:gd name="T35" fmla="*/ 114 h 396"/>
              <a:gd name="T36" fmla="*/ 117 w 302"/>
              <a:gd name="T37" fmla="*/ 104 h 396"/>
              <a:gd name="T38" fmla="*/ 122 w 302"/>
              <a:gd name="T39" fmla="*/ 76 h 396"/>
              <a:gd name="T40" fmla="*/ 77 w 302"/>
              <a:gd name="T41" fmla="*/ 76 h 396"/>
              <a:gd name="T42" fmla="*/ 265 w 302"/>
              <a:gd name="T43" fmla="*/ 153 h 396"/>
              <a:gd name="T44" fmla="*/ 184 w 302"/>
              <a:gd name="T45" fmla="*/ 161 h 396"/>
              <a:gd name="T46" fmla="*/ 265 w 302"/>
              <a:gd name="T47" fmla="*/ 153 h 396"/>
              <a:gd name="T48" fmla="*/ 38 w 302"/>
              <a:gd name="T49" fmla="*/ 199 h 396"/>
              <a:gd name="T50" fmla="*/ 265 w 302"/>
              <a:gd name="T51" fmla="*/ 342 h 396"/>
              <a:gd name="T52" fmla="*/ 257 w 302"/>
              <a:gd name="T53" fmla="*/ 199 h 396"/>
              <a:gd name="T54" fmla="*/ 107 w 302"/>
              <a:gd name="T55" fmla="*/ 206 h 396"/>
              <a:gd name="T56" fmla="*/ 45 w 302"/>
              <a:gd name="T57" fmla="*/ 233 h 396"/>
              <a:gd name="T58" fmla="*/ 45 w 302"/>
              <a:gd name="T59" fmla="*/ 240 h 396"/>
              <a:gd name="T60" fmla="*/ 107 w 302"/>
              <a:gd name="T61" fmla="*/ 267 h 396"/>
              <a:gd name="T62" fmla="*/ 45 w 302"/>
              <a:gd name="T63" fmla="*/ 240 h 396"/>
              <a:gd name="T64" fmla="*/ 107 w 302"/>
              <a:gd name="T65" fmla="*/ 274 h 396"/>
              <a:gd name="T66" fmla="*/ 45 w 302"/>
              <a:gd name="T67" fmla="*/ 301 h 396"/>
              <a:gd name="T68" fmla="*/ 45 w 302"/>
              <a:gd name="T69" fmla="*/ 335 h 396"/>
              <a:gd name="T70" fmla="*/ 107 w 302"/>
              <a:gd name="T71" fmla="*/ 308 h 396"/>
              <a:gd name="T72" fmla="*/ 45 w 302"/>
              <a:gd name="T73" fmla="*/ 335 h 396"/>
              <a:gd name="T74" fmla="*/ 114 w 302"/>
              <a:gd name="T75" fmla="*/ 335 h 396"/>
              <a:gd name="T76" fmla="*/ 257 w 302"/>
              <a:gd name="T77" fmla="*/ 308 h 396"/>
              <a:gd name="T78" fmla="*/ 257 w 302"/>
              <a:gd name="T79" fmla="*/ 301 h 396"/>
              <a:gd name="T80" fmla="*/ 114 w 302"/>
              <a:gd name="T81" fmla="*/ 274 h 396"/>
              <a:gd name="T82" fmla="*/ 257 w 302"/>
              <a:gd name="T83" fmla="*/ 301 h 396"/>
              <a:gd name="T84" fmla="*/ 114 w 302"/>
              <a:gd name="T85" fmla="*/ 267 h 396"/>
              <a:gd name="T86" fmla="*/ 257 w 302"/>
              <a:gd name="T87" fmla="*/ 240 h 396"/>
              <a:gd name="T88" fmla="*/ 257 w 302"/>
              <a:gd name="T89" fmla="*/ 233 h 396"/>
              <a:gd name="T90" fmla="*/ 114 w 302"/>
              <a:gd name="T91" fmla="*/ 206 h 396"/>
              <a:gd name="T92" fmla="*/ 257 w 302"/>
              <a:gd name="T93" fmla="*/ 233 h 396"/>
              <a:gd name="T94" fmla="*/ 184 w 302"/>
              <a:gd name="T95" fmla="*/ 131 h 396"/>
              <a:gd name="T96" fmla="*/ 265 w 302"/>
              <a:gd name="T97" fmla="*/ 138 h 396"/>
              <a:gd name="T98" fmla="*/ 265 w 302"/>
              <a:gd name="T99" fmla="*/ 108 h 396"/>
              <a:gd name="T100" fmla="*/ 184 w 302"/>
              <a:gd name="T101" fmla="*/ 116 h 396"/>
              <a:gd name="T102" fmla="*/ 265 w 302"/>
              <a:gd name="T103" fmla="*/ 10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96">
                <a:moveTo>
                  <a:pt x="227" y="75"/>
                </a:moveTo>
                <a:cubicBezTo>
                  <a:pt x="302" y="75"/>
                  <a:pt x="302" y="75"/>
                  <a:pt x="302" y="75"/>
                </a:cubicBezTo>
                <a:cubicBezTo>
                  <a:pt x="302" y="396"/>
                  <a:pt x="302" y="396"/>
                  <a:pt x="302" y="396"/>
                </a:cubicBezTo>
                <a:cubicBezTo>
                  <a:pt x="0" y="396"/>
                  <a:pt x="0" y="396"/>
                  <a:pt x="0" y="396"/>
                </a:cubicBezTo>
                <a:cubicBezTo>
                  <a:pt x="0" y="0"/>
                  <a:pt x="0" y="0"/>
                  <a:pt x="0" y="0"/>
                </a:cubicBezTo>
                <a:cubicBezTo>
                  <a:pt x="227" y="0"/>
                  <a:pt x="227" y="0"/>
                  <a:pt x="227" y="0"/>
                </a:cubicBezTo>
                <a:lnTo>
                  <a:pt x="227" y="75"/>
                </a:lnTo>
                <a:close/>
                <a:moveTo>
                  <a:pt x="234" y="0"/>
                </a:moveTo>
                <a:cubicBezTo>
                  <a:pt x="234" y="68"/>
                  <a:pt x="234" y="68"/>
                  <a:pt x="234" y="68"/>
                </a:cubicBezTo>
                <a:cubicBezTo>
                  <a:pt x="302" y="68"/>
                  <a:pt x="302" y="68"/>
                  <a:pt x="302" y="68"/>
                </a:cubicBezTo>
                <a:lnTo>
                  <a:pt x="234" y="0"/>
                </a:lnTo>
                <a:close/>
                <a:moveTo>
                  <a:pt x="161" y="37"/>
                </a:moveTo>
                <a:cubicBezTo>
                  <a:pt x="38" y="37"/>
                  <a:pt x="38" y="37"/>
                  <a:pt x="38" y="37"/>
                </a:cubicBezTo>
                <a:cubicBezTo>
                  <a:pt x="38" y="161"/>
                  <a:pt x="38" y="161"/>
                  <a:pt x="38" y="161"/>
                </a:cubicBezTo>
                <a:cubicBezTo>
                  <a:pt x="161" y="161"/>
                  <a:pt x="161" y="161"/>
                  <a:pt x="161" y="161"/>
                </a:cubicBezTo>
                <a:lnTo>
                  <a:pt x="161" y="37"/>
                </a:lnTo>
                <a:close/>
                <a:moveTo>
                  <a:pt x="117" y="104"/>
                </a:moveTo>
                <a:cubicBezTo>
                  <a:pt x="127" y="104"/>
                  <a:pt x="136" y="112"/>
                  <a:pt x="137" y="123"/>
                </a:cubicBezTo>
                <a:cubicBezTo>
                  <a:pt x="137" y="154"/>
                  <a:pt x="137" y="154"/>
                  <a:pt x="137" y="154"/>
                </a:cubicBezTo>
                <a:cubicBezTo>
                  <a:pt x="125" y="154"/>
                  <a:pt x="125" y="154"/>
                  <a:pt x="125" y="154"/>
                </a:cubicBezTo>
                <a:cubicBezTo>
                  <a:pt x="125" y="125"/>
                  <a:pt x="125" y="125"/>
                  <a:pt x="125" y="125"/>
                </a:cubicBezTo>
                <a:cubicBezTo>
                  <a:pt x="122" y="125"/>
                  <a:pt x="122" y="125"/>
                  <a:pt x="122" y="125"/>
                </a:cubicBezTo>
                <a:cubicBezTo>
                  <a:pt x="122" y="154"/>
                  <a:pt x="122" y="154"/>
                  <a:pt x="122" y="154"/>
                </a:cubicBezTo>
                <a:cubicBezTo>
                  <a:pt x="77" y="154"/>
                  <a:pt x="77" y="154"/>
                  <a:pt x="77" y="154"/>
                </a:cubicBezTo>
                <a:cubicBezTo>
                  <a:pt x="77" y="125"/>
                  <a:pt x="77" y="125"/>
                  <a:pt x="77" y="125"/>
                </a:cubicBezTo>
                <a:cubicBezTo>
                  <a:pt x="74" y="125"/>
                  <a:pt x="74" y="125"/>
                  <a:pt x="74" y="125"/>
                </a:cubicBezTo>
                <a:cubicBezTo>
                  <a:pt x="74" y="154"/>
                  <a:pt x="74" y="154"/>
                  <a:pt x="74" y="154"/>
                </a:cubicBezTo>
                <a:cubicBezTo>
                  <a:pt x="63" y="154"/>
                  <a:pt x="63" y="154"/>
                  <a:pt x="63" y="154"/>
                </a:cubicBezTo>
                <a:cubicBezTo>
                  <a:pt x="63" y="123"/>
                  <a:pt x="63" y="123"/>
                  <a:pt x="63" y="123"/>
                </a:cubicBezTo>
                <a:cubicBezTo>
                  <a:pt x="64" y="112"/>
                  <a:pt x="72" y="104"/>
                  <a:pt x="83" y="104"/>
                </a:cubicBezTo>
                <a:cubicBezTo>
                  <a:pt x="93" y="104"/>
                  <a:pt x="93" y="104"/>
                  <a:pt x="93" y="104"/>
                </a:cubicBezTo>
                <a:cubicBezTo>
                  <a:pt x="99" y="114"/>
                  <a:pt x="99" y="114"/>
                  <a:pt x="99" y="114"/>
                </a:cubicBezTo>
                <a:cubicBezTo>
                  <a:pt x="91" y="139"/>
                  <a:pt x="91" y="139"/>
                  <a:pt x="91" y="139"/>
                </a:cubicBezTo>
                <a:cubicBezTo>
                  <a:pt x="100" y="148"/>
                  <a:pt x="100" y="148"/>
                  <a:pt x="100" y="148"/>
                </a:cubicBezTo>
                <a:cubicBezTo>
                  <a:pt x="108" y="139"/>
                  <a:pt x="108" y="139"/>
                  <a:pt x="108" y="139"/>
                </a:cubicBezTo>
                <a:cubicBezTo>
                  <a:pt x="101" y="114"/>
                  <a:pt x="101" y="114"/>
                  <a:pt x="101" y="114"/>
                </a:cubicBezTo>
                <a:cubicBezTo>
                  <a:pt x="106" y="104"/>
                  <a:pt x="106" y="104"/>
                  <a:pt x="106" y="104"/>
                </a:cubicBezTo>
                <a:cubicBezTo>
                  <a:pt x="117" y="104"/>
                  <a:pt x="117" y="104"/>
                  <a:pt x="117" y="104"/>
                </a:cubicBezTo>
                <a:moveTo>
                  <a:pt x="100" y="54"/>
                </a:moveTo>
                <a:cubicBezTo>
                  <a:pt x="112" y="54"/>
                  <a:pt x="122" y="64"/>
                  <a:pt x="122" y="76"/>
                </a:cubicBezTo>
                <a:cubicBezTo>
                  <a:pt x="122" y="89"/>
                  <a:pt x="112" y="99"/>
                  <a:pt x="100" y="99"/>
                </a:cubicBezTo>
                <a:cubicBezTo>
                  <a:pt x="87" y="99"/>
                  <a:pt x="77" y="89"/>
                  <a:pt x="77" y="76"/>
                </a:cubicBezTo>
                <a:cubicBezTo>
                  <a:pt x="77" y="64"/>
                  <a:pt x="87" y="54"/>
                  <a:pt x="100" y="54"/>
                </a:cubicBezTo>
                <a:moveTo>
                  <a:pt x="265" y="153"/>
                </a:moveTo>
                <a:cubicBezTo>
                  <a:pt x="184" y="153"/>
                  <a:pt x="184" y="153"/>
                  <a:pt x="184" y="153"/>
                </a:cubicBezTo>
                <a:cubicBezTo>
                  <a:pt x="184" y="161"/>
                  <a:pt x="184" y="161"/>
                  <a:pt x="184" y="161"/>
                </a:cubicBezTo>
                <a:cubicBezTo>
                  <a:pt x="265" y="161"/>
                  <a:pt x="265" y="161"/>
                  <a:pt x="265" y="161"/>
                </a:cubicBezTo>
                <a:lnTo>
                  <a:pt x="265" y="153"/>
                </a:lnTo>
                <a:close/>
                <a:moveTo>
                  <a:pt x="257" y="199"/>
                </a:moveTo>
                <a:cubicBezTo>
                  <a:pt x="206" y="199"/>
                  <a:pt x="88" y="199"/>
                  <a:pt x="38" y="199"/>
                </a:cubicBezTo>
                <a:cubicBezTo>
                  <a:pt x="38" y="245"/>
                  <a:pt x="38" y="296"/>
                  <a:pt x="38" y="342"/>
                </a:cubicBezTo>
                <a:cubicBezTo>
                  <a:pt x="91" y="342"/>
                  <a:pt x="210" y="342"/>
                  <a:pt x="265" y="342"/>
                </a:cubicBezTo>
                <a:cubicBezTo>
                  <a:pt x="265" y="296"/>
                  <a:pt x="265" y="245"/>
                  <a:pt x="265" y="199"/>
                </a:cubicBezTo>
                <a:lnTo>
                  <a:pt x="257" y="199"/>
                </a:lnTo>
                <a:close/>
                <a:moveTo>
                  <a:pt x="45" y="206"/>
                </a:moveTo>
                <a:cubicBezTo>
                  <a:pt x="107" y="206"/>
                  <a:pt x="107" y="206"/>
                  <a:pt x="107" y="206"/>
                </a:cubicBezTo>
                <a:cubicBezTo>
                  <a:pt x="107" y="233"/>
                  <a:pt x="107" y="233"/>
                  <a:pt x="107" y="233"/>
                </a:cubicBezTo>
                <a:cubicBezTo>
                  <a:pt x="45" y="233"/>
                  <a:pt x="45" y="233"/>
                  <a:pt x="45" y="233"/>
                </a:cubicBezTo>
                <a:lnTo>
                  <a:pt x="45" y="206"/>
                </a:lnTo>
                <a:close/>
                <a:moveTo>
                  <a:pt x="45" y="240"/>
                </a:moveTo>
                <a:cubicBezTo>
                  <a:pt x="107" y="240"/>
                  <a:pt x="107" y="240"/>
                  <a:pt x="107" y="240"/>
                </a:cubicBezTo>
                <a:cubicBezTo>
                  <a:pt x="107" y="267"/>
                  <a:pt x="107" y="267"/>
                  <a:pt x="107" y="267"/>
                </a:cubicBezTo>
                <a:cubicBezTo>
                  <a:pt x="45" y="267"/>
                  <a:pt x="45" y="267"/>
                  <a:pt x="45" y="267"/>
                </a:cubicBezTo>
                <a:lnTo>
                  <a:pt x="45" y="240"/>
                </a:lnTo>
                <a:close/>
                <a:moveTo>
                  <a:pt x="45" y="274"/>
                </a:moveTo>
                <a:cubicBezTo>
                  <a:pt x="107" y="274"/>
                  <a:pt x="107" y="274"/>
                  <a:pt x="107" y="274"/>
                </a:cubicBezTo>
                <a:cubicBezTo>
                  <a:pt x="107" y="301"/>
                  <a:pt x="107" y="301"/>
                  <a:pt x="107" y="301"/>
                </a:cubicBezTo>
                <a:cubicBezTo>
                  <a:pt x="45" y="301"/>
                  <a:pt x="45" y="301"/>
                  <a:pt x="45" y="301"/>
                </a:cubicBezTo>
                <a:lnTo>
                  <a:pt x="45" y="274"/>
                </a:lnTo>
                <a:close/>
                <a:moveTo>
                  <a:pt x="45" y="335"/>
                </a:moveTo>
                <a:cubicBezTo>
                  <a:pt x="45" y="308"/>
                  <a:pt x="45" y="308"/>
                  <a:pt x="45" y="308"/>
                </a:cubicBezTo>
                <a:cubicBezTo>
                  <a:pt x="107" y="308"/>
                  <a:pt x="107" y="308"/>
                  <a:pt x="107" y="308"/>
                </a:cubicBezTo>
                <a:cubicBezTo>
                  <a:pt x="107" y="335"/>
                  <a:pt x="107" y="335"/>
                  <a:pt x="107" y="335"/>
                </a:cubicBezTo>
                <a:lnTo>
                  <a:pt x="45" y="335"/>
                </a:lnTo>
                <a:close/>
                <a:moveTo>
                  <a:pt x="257" y="335"/>
                </a:moveTo>
                <a:cubicBezTo>
                  <a:pt x="114" y="335"/>
                  <a:pt x="114" y="335"/>
                  <a:pt x="114" y="335"/>
                </a:cubicBezTo>
                <a:cubicBezTo>
                  <a:pt x="114" y="308"/>
                  <a:pt x="114" y="308"/>
                  <a:pt x="114" y="308"/>
                </a:cubicBezTo>
                <a:cubicBezTo>
                  <a:pt x="257" y="308"/>
                  <a:pt x="257" y="308"/>
                  <a:pt x="257" y="308"/>
                </a:cubicBezTo>
                <a:lnTo>
                  <a:pt x="257" y="335"/>
                </a:lnTo>
                <a:close/>
                <a:moveTo>
                  <a:pt x="257" y="301"/>
                </a:moveTo>
                <a:cubicBezTo>
                  <a:pt x="114" y="301"/>
                  <a:pt x="114" y="301"/>
                  <a:pt x="114" y="301"/>
                </a:cubicBezTo>
                <a:cubicBezTo>
                  <a:pt x="114" y="274"/>
                  <a:pt x="114" y="274"/>
                  <a:pt x="114" y="274"/>
                </a:cubicBezTo>
                <a:cubicBezTo>
                  <a:pt x="257" y="274"/>
                  <a:pt x="257" y="274"/>
                  <a:pt x="257" y="274"/>
                </a:cubicBezTo>
                <a:lnTo>
                  <a:pt x="257" y="301"/>
                </a:lnTo>
                <a:close/>
                <a:moveTo>
                  <a:pt x="257" y="267"/>
                </a:moveTo>
                <a:cubicBezTo>
                  <a:pt x="114" y="267"/>
                  <a:pt x="114" y="267"/>
                  <a:pt x="114" y="267"/>
                </a:cubicBezTo>
                <a:cubicBezTo>
                  <a:pt x="114" y="240"/>
                  <a:pt x="114" y="240"/>
                  <a:pt x="114" y="240"/>
                </a:cubicBezTo>
                <a:cubicBezTo>
                  <a:pt x="257" y="240"/>
                  <a:pt x="257" y="240"/>
                  <a:pt x="257" y="240"/>
                </a:cubicBezTo>
                <a:lnTo>
                  <a:pt x="257" y="267"/>
                </a:lnTo>
                <a:close/>
                <a:moveTo>
                  <a:pt x="257" y="233"/>
                </a:moveTo>
                <a:cubicBezTo>
                  <a:pt x="114" y="233"/>
                  <a:pt x="114" y="233"/>
                  <a:pt x="114" y="233"/>
                </a:cubicBezTo>
                <a:cubicBezTo>
                  <a:pt x="114" y="206"/>
                  <a:pt x="114" y="206"/>
                  <a:pt x="114" y="206"/>
                </a:cubicBezTo>
                <a:cubicBezTo>
                  <a:pt x="257" y="206"/>
                  <a:pt x="257" y="206"/>
                  <a:pt x="257" y="206"/>
                </a:cubicBezTo>
                <a:lnTo>
                  <a:pt x="257" y="233"/>
                </a:lnTo>
                <a:close/>
                <a:moveTo>
                  <a:pt x="265" y="131"/>
                </a:moveTo>
                <a:cubicBezTo>
                  <a:pt x="184" y="131"/>
                  <a:pt x="184" y="131"/>
                  <a:pt x="184" y="131"/>
                </a:cubicBezTo>
                <a:cubicBezTo>
                  <a:pt x="184" y="138"/>
                  <a:pt x="184" y="138"/>
                  <a:pt x="184" y="138"/>
                </a:cubicBezTo>
                <a:cubicBezTo>
                  <a:pt x="265" y="138"/>
                  <a:pt x="265" y="138"/>
                  <a:pt x="265" y="138"/>
                </a:cubicBezTo>
                <a:lnTo>
                  <a:pt x="265" y="131"/>
                </a:lnTo>
                <a:close/>
                <a:moveTo>
                  <a:pt x="265" y="108"/>
                </a:moveTo>
                <a:cubicBezTo>
                  <a:pt x="184" y="108"/>
                  <a:pt x="184" y="108"/>
                  <a:pt x="184" y="108"/>
                </a:cubicBezTo>
                <a:cubicBezTo>
                  <a:pt x="184" y="116"/>
                  <a:pt x="184" y="116"/>
                  <a:pt x="184" y="116"/>
                </a:cubicBezTo>
                <a:cubicBezTo>
                  <a:pt x="265" y="116"/>
                  <a:pt x="265" y="116"/>
                  <a:pt x="265" y="116"/>
                </a:cubicBezTo>
                <a:lnTo>
                  <a:pt x="265" y="108"/>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148815" y="4310372"/>
            <a:ext cx="115716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従業員情報</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　　　</a:t>
            </a:r>
            <a:r>
              <a:rPr kumimoji="0" lang="ja-JP" altLang="en-US" sz="900" b="0" i="0" u="none" strike="noStrike" kern="0" cap="none" spc="0" normalizeH="0" baseline="0" noProof="0" dirty="0">
                <a:ln>
                  <a:noFill/>
                </a:ln>
                <a:solidFill>
                  <a:prstClr val="black"/>
                </a:solidFill>
                <a:effectLst/>
                <a:uLnTx/>
                <a:uFillTx/>
              </a:rPr>
              <a:t>参照</a:t>
            </a:r>
            <a:endParaRPr kumimoji="0" lang="en-US" altLang="ja-JP" sz="800" b="0" i="0" u="none" strike="noStrike" kern="0" cap="none" spc="0" normalizeH="0" baseline="0" noProof="0" dirty="0">
              <a:ln>
                <a:noFill/>
              </a:ln>
              <a:solidFill>
                <a:prstClr val="black"/>
              </a:solidFill>
              <a:effectLst/>
              <a:uLnTx/>
              <a:uFillTx/>
            </a:endParaRPr>
          </a:p>
        </p:txBody>
      </p:sp>
      <p:grpSp>
        <p:nvGrpSpPr>
          <p:cNvPr id="57" name="グループ化 56"/>
          <p:cNvGrpSpPr/>
          <p:nvPr/>
        </p:nvGrpSpPr>
        <p:grpSpPr>
          <a:xfrm>
            <a:off x="927092" y="4113225"/>
            <a:ext cx="216024" cy="202990"/>
            <a:chOff x="2124075" y="5903913"/>
            <a:chExt cx="431800" cy="430213"/>
          </a:xfrm>
        </p:grpSpPr>
        <p:sp>
          <p:nvSpPr>
            <p:cNvPr id="58" name="Oval 96"/>
            <p:cNvSpPr>
              <a:spLocks noChangeArrowheads="1"/>
            </p:cNvSpPr>
            <p:nvPr/>
          </p:nvSpPr>
          <p:spPr bwMode="auto">
            <a:xfrm>
              <a:off x="2124075" y="5903913"/>
              <a:ext cx="431800" cy="430213"/>
            </a:xfrm>
            <a:prstGeom prst="ellipse">
              <a:avLst/>
            </a:pr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Oval 97"/>
            <p:cNvSpPr>
              <a:spLocks noChangeArrowheads="1"/>
            </p:cNvSpPr>
            <p:nvPr/>
          </p:nvSpPr>
          <p:spPr bwMode="auto">
            <a:xfrm>
              <a:off x="2149475" y="5927725"/>
              <a:ext cx="381000"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98"/>
            <p:cNvSpPr>
              <a:spLocks noEditPoints="1"/>
            </p:cNvSpPr>
            <p:nvPr/>
          </p:nvSpPr>
          <p:spPr bwMode="auto">
            <a:xfrm>
              <a:off x="2259013" y="5961063"/>
              <a:ext cx="163513" cy="322263"/>
            </a:xfrm>
            <a:custGeom>
              <a:avLst/>
              <a:gdLst>
                <a:gd name="T0" fmla="*/ 0 w 173"/>
                <a:gd name="T1" fmla="*/ 130 h 338"/>
                <a:gd name="T2" fmla="*/ 6 w 173"/>
                <a:gd name="T3" fmla="*/ 40 h 338"/>
                <a:gd name="T4" fmla="*/ 57 w 173"/>
                <a:gd name="T5" fmla="*/ 44 h 338"/>
                <a:gd name="T6" fmla="*/ 128 w 173"/>
                <a:gd name="T7" fmla="*/ 126 h 338"/>
                <a:gd name="T8" fmla="*/ 86 w 173"/>
                <a:gd name="T9" fmla="*/ 156 h 338"/>
                <a:gd name="T10" fmla="*/ 70 w 173"/>
                <a:gd name="T11" fmla="*/ 140 h 338"/>
                <a:gd name="T12" fmla="*/ 43 w 173"/>
                <a:gd name="T13" fmla="*/ 126 h 338"/>
                <a:gd name="T14" fmla="*/ 74 w 173"/>
                <a:gd name="T15" fmla="*/ 97 h 338"/>
                <a:gd name="T16" fmla="*/ 74 w 173"/>
                <a:gd name="T17" fmla="*/ 81 h 338"/>
                <a:gd name="T18" fmla="*/ 57 w 173"/>
                <a:gd name="T19" fmla="*/ 52 h 338"/>
                <a:gd name="T20" fmla="*/ 86 w 173"/>
                <a:gd name="T21" fmla="*/ 32 h 338"/>
                <a:gd name="T22" fmla="*/ 30 w 173"/>
                <a:gd name="T23" fmla="*/ 1 h 338"/>
                <a:gd name="T24" fmla="*/ 144 w 173"/>
                <a:gd name="T25" fmla="*/ 11 h 338"/>
                <a:gd name="T26" fmla="*/ 115 w 173"/>
                <a:gd name="T27" fmla="*/ 52 h 338"/>
                <a:gd name="T28" fmla="*/ 96 w 173"/>
                <a:gd name="T29" fmla="*/ 81 h 338"/>
                <a:gd name="T30" fmla="*/ 96 w 173"/>
                <a:gd name="T31" fmla="*/ 97 h 338"/>
                <a:gd name="T32" fmla="*/ 143 w 173"/>
                <a:gd name="T33" fmla="*/ 81 h 338"/>
                <a:gd name="T34" fmla="*/ 114 w 173"/>
                <a:gd name="T35" fmla="*/ 38 h 338"/>
                <a:gd name="T36" fmla="*/ 153 w 173"/>
                <a:gd name="T37" fmla="*/ 38 h 338"/>
                <a:gd name="T38" fmla="*/ 2 w 173"/>
                <a:gd name="T39" fmla="*/ 218 h 338"/>
                <a:gd name="T40" fmla="*/ 67 w 173"/>
                <a:gd name="T41" fmla="*/ 218 h 338"/>
                <a:gd name="T42" fmla="*/ 91 w 173"/>
                <a:gd name="T43" fmla="*/ 286 h 338"/>
                <a:gd name="T44" fmla="*/ 63 w 173"/>
                <a:gd name="T45" fmla="*/ 329 h 338"/>
                <a:gd name="T46" fmla="*/ 10 w 173"/>
                <a:gd name="T47" fmla="*/ 336 h 338"/>
                <a:gd name="T48" fmla="*/ 63 w 173"/>
                <a:gd name="T49" fmla="*/ 319 h 338"/>
                <a:gd name="T50" fmla="*/ 10 w 173"/>
                <a:gd name="T51" fmla="*/ 226 h 338"/>
                <a:gd name="T52" fmla="*/ 10 w 173"/>
                <a:gd name="T53" fmla="*/ 251 h 338"/>
                <a:gd name="T54" fmla="*/ 10 w 173"/>
                <a:gd name="T55" fmla="*/ 266 h 338"/>
                <a:gd name="T56" fmla="*/ 11 w 173"/>
                <a:gd name="T57" fmla="*/ 193 h 338"/>
                <a:gd name="T58" fmla="*/ 62 w 173"/>
                <a:gd name="T59" fmla="*/ 193 h 338"/>
                <a:gd name="T60" fmla="*/ 27 w 173"/>
                <a:gd name="T61" fmla="*/ 313 h 338"/>
                <a:gd name="T62" fmla="*/ 83 w 173"/>
                <a:gd name="T63" fmla="*/ 201 h 338"/>
                <a:gd name="T64" fmla="*/ 75 w 173"/>
                <a:gd name="T65" fmla="*/ 196 h 338"/>
                <a:gd name="T66" fmla="*/ 164 w 173"/>
                <a:gd name="T67" fmla="*/ 186 h 338"/>
                <a:gd name="T68" fmla="*/ 124 w 173"/>
                <a:gd name="T69" fmla="*/ 257 h 338"/>
                <a:gd name="T70" fmla="*/ 79 w 173"/>
                <a:gd name="T71" fmla="*/ 261 h 338"/>
                <a:gd name="T72" fmla="*/ 73 w 173"/>
                <a:gd name="T73" fmla="*/ 216 h 338"/>
                <a:gd name="T74" fmla="*/ 130 w 173"/>
                <a:gd name="T75" fmla="*/ 300 h 338"/>
                <a:gd name="T76" fmla="*/ 113 w 173"/>
                <a:gd name="T77" fmla="*/ 338 h 338"/>
                <a:gd name="T78" fmla="*/ 112 w 173"/>
                <a:gd name="T79" fmla="*/ 275 h 338"/>
                <a:gd name="T80" fmla="*/ 125 w 173"/>
                <a:gd name="T81" fmla="*/ 319 h 338"/>
                <a:gd name="T82" fmla="*/ 127 w 173"/>
                <a:gd name="T83" fmla="*/ 286 h 338"/>
                <a:gd name="T84" fmla="*/ 121 w 173"/>
                <a:gd name="T85" fmla="*/ 196 h 338"/>
                <a:gd name="T86" fmla="*/ 125 w 173"/>
                <a:gd name="T87" fmla="*/ 238 h 338"/>
                <a:gd name="T88" fmla="*/ 144 w 173"/>
                <a:gd name="T89" fmla="*/ 196 h 338"/>
                <a:gd name="T90" fmla="*/ 173 w 173"/>
                <a:gd name="T91" fmla="*/ 322 h 338"/>
                <a:gd name="T92" fmla="*/ 153 w 173"/>
                <a:gd name="T93" fmla="*/ 27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338">
                  <a:moveTo>
                    <a:pt x="57" y="44"/>
                  </a:moveTo>
                  <a:cubicBezTo>
                    <a:pt x="51" y="89"/>
                    <a:pt x="36" y="126"/>
                    <a:pt x="15" y="146"/>
                  </a:cubicBezTo>
                  <a:cubicBezTo>
                    <a:pt x="12" y="141"/>
                    <a:pt x="5" y="133"/>
                    <a:pt x="0" y="130"/>
                  </a:cubicBezTo>
                  <a:cubicBezTo>
                    <a:pt x="16" y="115"/>
                    <a:pt x="28" y="89"/>
                    <a:pt x="34" y="59"/>
                  </a:cubicBezTo>
                  <a:cubicBezTo>
                    <a:pt x="6" y="59"/>
                    <a:pt x="6" y="59"/>
                    <a:pt x="6" y="59"/>
                  </a:cubicBezTo>
                  <a:cubicBezTo>
                    <a:pt x="6" y="40"/>
                    <a:pt x="6" y="40"/>
                    <a:pt x="6" y="40"/>
                  </a:cubicBezTo>
                  <a:cubicBezTo>
                    <a:pt x="40" y="40"/>
                    <a:pt x="40" y="40"/>
                    <a:pt x="40" y="40"/>
                  </a:cubicBezTo>
                  <a:cubicBezTo>
                    <a:pt x="44" y="39"/>
                    <a:pt x="44" y="39"/>
                    <a:pt x="44" y="39"/>
                  </a:cubicBezTo>
                  <a:lnTo>
                    <a:pt x="57" y="44"/>
                  </a:lnTo>
                  <a:close/>
                  <a:moveTo>
                    <a:pt x="96" y="109"/>
                  </a:moveTo>
                  <a:cubicBezTo>
                    <a:pt x="128" y="109"/>
                    <a:pt x="128" y="109"/>
                    <a:pt x="128" y="109"/>
                  </a:cubicBezTo>
                  <a:cubicBezTo>
                    <a:pt x="128" y="126"/>
                    <a:pt x="128" y="126"/>
                    <a:pt x="128" y="126"/>
                  </a:cubicBezTo>
                  <a:cubicBezTo>
                    <a:pt x="96" y="126"/>
                    <a:pt x="96" y="126"/>
                    <a:pt x="96" y="126"/>
                  </a:cubicBezTo>
                  <a:cubicBezTo>
                    <a:pt x="96" y="136"/>
                    <a:pt x="96" y="136"/>
                    <a:pt x="96" y="136"/>
                  </a:cubicBezTo>
                  <a:cubicBezTo>
                    <a:pt x="96" y="148"/>
                    <a:pt x="94" y="153"/>
                    <a:pt x="86" y="156"/>
                  </a:cubicBezTo>
                  <a:cubicBezTo>
                    <a:pt x="78" y="159"/>
                    <a:pt x="67" y="160"/>
                    <a:pt x="52" y="160"/>
                  </a:cubicBezTo>
                  <a:cubicBezTo>
                    <a:pt x="51" y="154"/>
                    <a:pt x="48" y="145"/>
                    <a:pt x="45" y="140"/>
                  </a:cubicBezTo>
                  <a:cubicBezTo>
                    <a:pt x="55" y="140"/>
                    <a:pt x="67" y="140"/>
                    <a:pt x="70" y="140"/>
                  </a:cubicBezTo>
                  <a:cubicBezTo>
                    <a:pt x="73" y="140"/>
                    <a:pt x="74" y="139"/>
                    <a:pt x="74" y="136"/>
                  </a:cubicBezTo>
                  <a:cubicBezTo>
                    <a:pt x="74" y="126"/>
                    <a:pt x="74" y="126"/>
                    <a:pt x="74" y="126"/>
                  </a:cubicBezTo>
                  <a:cubicBezTo>
                    <a:pt x="43" y="126"/>
                    <a:pt x="43" y="126"/>
                    <a:pt x="43" y="126"/>
                  </a:cubicBezTo>
                  <a:cubicBezTo>
                    <a:pt x="43" y="109"/>
                    <a:pt x="43" y="109"/>
                    <a:pt x="43" y="109"/>
                  </a:cubicBezTo>
                  <a:cubicBezTo>
                    <a:pt x="74" y="109"/>
                    <a:pt x="74" y="109"/>
                    <a:pt x="74" y="109"/>
                  </a:cubicBezTo>
                  <a:cubicBezTo>
                    <a:pt x="74" y="97"/>
                    <a:pt x="74" y="97"/>
                    <a:pt x="74" y="97"/>
                  </a:cubicBezTo>
                  <a:cubicBezTo>
                    <a:pt x="52" y="97"/>
                    <a:pt x="52" y="97"/>
                    <a:pt x="52" y="97"/>
                  </a:cubicBezTo>
                  <a:cubicBezTo>
                    <a:pt x="52" y="81"/>
                    <a:pt x="52" y="81"/>
                    <a:pt x="52" y="81"/>
                  </a:cubicBezTo>
                  <a:cubicBezTo>
                    <a:pt x="74" y="81"/>
                    <a:pt x="74" y="81"/>
                    <a:pt x="74" y="81"/>
                  </a:cubicBezTo>
                  <a:cubicBezTo>
                    <a:pt x="74" y="69"/>
                    <a:pt x="74" y="69"/>
                    <a:pt x="74" y="69"/>
                  </a:cubicBezTo>
                  <a:cubicBezTo>
                    <a:pt x="57" y="69"/>
                    <a:pt x="57" y="69"/>
                    <a:pt x="57" y="69"/>
                  </a:cubicBezTo>
                  <a:cubicBezTo>
                    <a:pt x="57" y="52"/>
                    <a:pt x="57" y="52"/>
                    <a:pt x="57" y="52"/>
                  </a:cubicBezTo>
                  <a:cubicBezTo>
                    <a:pt x="74" y="52"/>
                    <a:pt x="74" y="52"/>
                    <a:pt x="74" y="52"/>
                  </a:cubicBezTo>
                  <a:cubicBezTo>
                    <a:pt x="74" y="32"/>
                    <a:pt x="74" y="32"/>
                    <a:pt x="74" y="32"/>
                  </a:cubicBezTo>
                  <a:cubicBezTo>
                    <a:pt x="86" y="32"/>
                    <a:pt x="86" y="32"/>
                    <a:pt x="86" y="32"/>
                  </a:cubicBezTo>
                  <a:cubicBezTo>
                    <a:pt x="92" y="29"/>
                    <a:pt x="98" y="25"/>
                    <a:pt x="103" y="21"/>
                  </a:cubicBezTo>
                  <a:cubicBezTo>
                    <a:pt x="30" y="21"/>
                    <a:pt x="30" y="21"/>
                    <a:pt x="30" y="21"/>
                  </a:cubicBezTo>
                  <a:cubicBezTo>
                    <a:pt x="30" y="1"/>
                    <a:pt x="30" y="1"/>
                    <a:pt x="30" y="1"/>
                  </a:cubicBezTo>
                  <a:cubicBezTo>
                    <a:pt x="125" y="1"/>
                    <a:pt x="125" y="1"/>
                    <a:pt x="125" y="1"/>
                  </a:cubicBezTo>
                  <a:cubicBezTo>
                    <a:pt x="129" y="0"/>
                    <a:pt x="129" y="0"/>
                    <a:pt x="129" y="0"/>
                  </a:cubicBezTo>
                  <a:cubicBezTo>
                    <a:pt x="144" y="11"/>
                    <a:pt x="144" y="11"/>
                    <a:pt x="144" y="11"/>
                  </a:cubicBezTo>
                  <a:cubicBezTo>
                    <a:pt x="132" y="24"/>
                    <a:pt x="114" y="38"/>
                    <a:pt x="96" y="46"/>
                  </a:cubicBezTo>
                  <a:cubicBezTo>
                    <a:pt x="96" y="52"/>
                    <a:pt x="96" y="52"/>
                    <a:pt x="96" y="52"/>
                  </a:cubicBezTo>
                  <a:cubicBezTo>
                    <a:pt x="115" y="52"/>
                    <a:pt x="115" y="52"/>
                    <a:pt x="115" y="52"/>
                  </a:cubicBezTo>
                  <a:cubicBezTo>
                    <a:pt x="115" y="69"/>
                    <a:pt x="115" y="69"/>
                    <a:pt x="115" y="69"/>
                  </a:cubicBezTo>
                  <a:cubicBezTo>
                    <a:pt x="96" y="69"/>
                    <a:pt x="96" y="69"/>
                    <a:pt x="96" y="69"/>
                  </a:cubicBezTo>
                  <a:cubicBezTo>
                    <a:pt x="96" y="81"/>
                    <a:pt x="96" y="81"/>
                    <a:pt x="96" y="81"/>
                  </a:cubicBezTo>
                  <a:cubicBezTo>
                    <a:pt x="119" y="81"/>
                    <a:pt x="119" y="81"/>
                    <a:pt x="119" y="81"/>
                  </a:cubicBezTo>
                  <a:cubicBezTo>
                    <a:pt x="119" y="97"/>
                    <a:pt x="119" y="97"/>
                    <a:pt x="119" y="97"/>
                  </a:cubicBezTo>
                  <a:cubicBezTo>
                    <a:pt x="96" y="97"/>
                    <a:pt x="96" y="97"/>
                    <a:pt x="96" y="97"/>
                  </a:cubicBezTo>
                  <a:lnTo>
                    <a:pt x="96" y="109"/>
                  </a:lnTo>
                  <a:close/>
                  <a:moveTo>
                    <a:pt x="169" y="52"/>
                  </a:moveTo>
                  <a:cubicBezTo>
                    <a:pt x="161" y="61"/>
                    <a:pt x="152" y="73"/>
                    <a:pt x="143" y="81"/>
                  </a:cubicBezTo>
                  <a:cubicBezTo>
                    <a:pt x="150" y="101"/>
                    <a:pt x="159" y="117"/>
                    <a:pt x="172" y="128"/>
                  </a:cubicBezTo>
                  <a:cubicBezTo>
                    <a:pt x="167" y="132"/>
                    <a:pt x="159" y="140"/>
                    <a:pt x="156" y="146"/>
                  </a:cubicBezTo>
                  <a:cubicBezTo>
                    <a:pt x="132" y="124"/>
                    <a:pt x="120" y="84"/>
                    <a:pt x="114" y="38"/>
                  </a:cubicBezTo>
                  <a:cubicBezTo>
                    <a:pt x="133" y="35"/>
                    <a:pt x="133" y="35"/>
                    <a:pt x="133" y="35"/>
                  </a:cubicBezTo>
                  <a:cubicBezTo>
                    <a:pt x="134" y="44"/>
                    <a:pt x="136" y="52"/>
                    <a:pt x="137" y="60"/>
                  </a:cubicBezTo>
                  <a:cubicBezTo>
                    <a:pt x="143" y="53"/>
                    <a:pt x="149" y="45"/>
                    <a:pt x="153" y="38"/>
                  </a:cubicBezTo>
                  <a:lnTo>
                    <a:pt x="169" y="52"/>
                  </a:lnTo>
                  <a:close/>
                  <a:moveTo>
                    <a:pt x="67" y="218"/>
                  </a:moveTo>
                  <a:cubicBezTo>
                    <a:pt x="2" y="218"/>
                    <a:pt x="2" y="218"/>
                    <a:pt x="2" y="218"/>
                  </a:cubicBezTo>
                  <a:cubicBezTo>
                    <a:pt x="2" y="201"/>
                    <a:pt x="2" y="201"/>
                    <a:pt x="2" y="201"/>
                  </a:cubicBezTo>
                  <a:cubicBezTo>
                    <a:pt x="67" y="201"/>
                    <a:pt x="67" y="201"/>
                    <a:pt x="67" y="201"/>
                  </a:cubicBezTo>
                  <a:lnTo>
                    <a:pt x="67" y="218"/>
                  </a:lnTo>
                  <a:close/>
                  <a:moveTo>
                    <a:pt x="63" y="319"/>
                  </a:moveTo>
                  <a:cubicBezTo>
                    <a:pt x="69" y="310"/>
                    <a:pt x="73" y="295"/>
                    <a:pt x="74" y="282"/>
                  </a:cubicBezTo>
                  <a:cubicBezTo>
                    <a:pt x="91" y="286"/>
                    <a:pt x="91" y="286"/>
                    <a:pt x="91" y="286"/>
                  </a:cubicBezTo>
                  <a:cubicBezTo>
                    <a:pt x="89" y="302"/>
                    <a:pt x="86" y="319"/>
                    <a:pt x="77" y="329"/>
                  </a:cubicBezTo>
                  <a:cubicBezTo>
                    <a:pt x="63" y="321"/>
                    <a:pt x="63" y="321"/>
                    <a:pt x="63" y="321"/>
                  </a:cubicBezTo>
                  <a:cubicBezTo>
                    <a:pt x="63" y="329"/>
                    <a:pt x="63" y="329"/>
                    <a:pt x="63" y="329"/>
                  </a:cubicBezTo>
                  <a:cubicBezTo>
                    <a:pt x="27" y="329"/>
                    <a:pt x="27" y="329"/>
                    <a:pt x="27" y="329"/>
                  </a:cubicBezTo>
                  <a:cubicBezTo>
                    <a:pt x="27" y="336"/>
                    <a:pt x="27" y="336"/>
                    <a:pt x="27" y="336"/>
                  </a:cubicBezTo>
                  <a:cubicBezTo>
                    <a:pt x="10" y="336"/>
                    <a:pt x="10" y="336"/>
                    <a:pt x="10" y="336"/>
                  </a:cubicBezTo>
                  <a:cubicBezTo>
                    <a:pt x="10" y="275"/>
                    <a:pt x="10" y="275"/>
                    <a:pt x="10" y="275"/>
                  </a:cubicBezTo>
                  <a:cubicBezTo>
                    <a:pt x="63" y="275"/>
                    <a:pt x="63" y="275"/>
                    <a:pt x="63" y="275"/>
                  </a:cubicBezTo>
                  <a:lnTo>
                    <a:pt x="63" y="319"/>
                  </a:lnTo>
                  <a:close/>
                  <a:moveTo>
                    <a:pt x="62" y="242"/>
                  </a:moveTo>
                  <a:cubicBezTo>
                    <a:pt x="10" y="242"/>
                    <a:pt x="10" y="242"/>
                    <a:pt x="10" y="242"/>
                  </a:cubicBezTo>
                  <a:cubicBezTo>
                    <a:pt x="10" y="226"/>
                    <a:pt x="10" y="226"/>
                    <a:pt x="10" y="226"/>
                  </a:cubicBezTo>
                  <a:cubicBezTo>
                    <a:pt x="62" y="226"/>
                    <a:pt x="62" y="226"/>
                    <a:pt x="62" y="226"/>
                  </a:cubicBezTo>
                  <a:lnTo>
                    <a:pt x="62" y="242"/>
                  </a:lnTo>
                  <a:close/>
                  <a:moveTo>
                    <a:pt x="10" y="251"/>
                  </a:moveTo>
                  <a:cubicBezTo>
                    <a:pt x="62" y="251"/>
                    <a:pt x="62" y="251"/>
                    <a:pt x="62" y="251"/>
                  </a:cubicBezTo>
                  <a:cubicBezTo>
                    <a:pt x="62" y="266"/>
                    <a:pt x="62" y="266"/>
                    <a:pt x="62" y="266"/>
                  </a:cubicBezTo>
                  <a:cubicBezTo>
                    <a:pt x="10" y="266"/>
                    <a:pt x="10" y="266"/>
                    <a:pt x="10" y="266"/>
                  </a:cubicBezTo>
                  <a:lnTo>
                    <a:pt x="10" y="251"/>
                  </a:lnTo>
                  <a:close/>
                  <a:moveTo>
                    <a:pt x="62" y="193"/>
                  </a:moveTo>
                  <a:cubicBezTo>
                    <a:pt x="11" y="193"/>
                    <a:pt x="11" y="193"/>
                    <a:pt x="11" y="193"/>
                  </a:cubicBezTo>
                  <a:cubicBezTo>
                    <a:pt x="11" y="177"/>
                    <a:pt x="11" y="177"/>
                    <a:pt x="11" y="177"/>
                  </a:cubicBezTo>
                  <a:cubicBezTo>
                    <a:pt x="62" y="177"/>
                    <a:pt x="62" y="177"/>
                    <a:pt x="62" y="177"/>
                  </a:cubicBezTo>
                  <a:lnTo>
                    <a:pt x="62" y="193"/>
                  </a:lnTo>
                  <a:close/>
                  <a:moveTo>
                    <a:pt x="45" y="292"/>
                  </a:moveTo>
                  <a:cubicBezTo>
                    <a:pt x="27" y="292"/>
                    <a:pt x="27" y="292"/>
                    <a:pt x="27" y="292"/>
                  </a:cubicBezTo>
                  <a:cubicBezTo>
                    <a:pt x="27" y="313"/>
                    <a:pt x="27" y="313"/>
                    <a:pt x="27" y="313"/>
                  </a:cubicBezTo>
                  <a:cubicBezTo>
                    <a:pt x="45" y="313"/>
                    <a:pt x="45" y="313"/>
                    <a:pt x="45" y="313"/>
                  </a:cubicBezTo>
                  <a:lnTo>
                    <a:pt x="45" y="292"/>
                  </a:lnTo>
                  <a:close/>
                  <a:moveTo>
                    <a:pt x="83" y="201"/>
                  </a:moveTo>
                  <a:cubicBezTo>
                    <a:pt x="88" y="203"/>
                    <a:pt x="94" y="205"/>
                    <a:pt x="99" y="207"/>
                  </a:cubicBezTo>
                  <a:cubicBezTo>
                    <a:pt x="101" y="204"/>
                    <a:pt x="101" y="200"/>
                    <a:pt x="102" y="196"/>
                  </a:cubicBezTo>
                  <a:cubicBezTo>
                    <a:pt x="75" y="196"/>
                    <a:pt x="75" y="196"/>
                    <a:pt x="75" y="196"/>
                  </a:cubicBezTo>
                  <a:cubicBezTo>
                    <a:pt x="75" y="178"/>
                    <a:pt x="75" y="178"/>
                    <a:pt x="75" y="178"/>
                  </a:cubicBezTo>
                  <a:cubicBezTo>
                    <a:pt x="164" y="178"/>
                    <a:pt x="164" y="178"/>
                    <a:pt x="164" y="178"/>
                  </a:cubicBezTo>
                  <a:cubicBezTo>
                    <a:pt x="164" y="178"/>
                    <a:pt x="164" y="184"/>
                    <a:pt x="164" y="186"/>
                  </a:cubicBezTo>
                  <a:cubicBezTo>
                    <a:pt x="162" y="227"/>
                    <a:pt x="160" y="244"/>
                    <a:pt x="156" y="249"/>
                  </a:cubicBezTo>
                  <a:cubicBezTo>
                    <a:pt x="152" y="254"/>
                    <a:pt x="149" y="255"/>
                    <a:pt x="144" y="256"/>
                  </a:cubicBezTo>
                  <a:cubicBezTo>
                    <a:pt x="139" y="257"/>
                    <a:pt x="132" y="257"/>
                    <a:pt x="124" y="257"/>
                  </a:cubicBezTo>
                  <a:cubicBezTo>
                    <a:pt x="124" y="251"/>
                    <a:pt x="122" y="243"/>
                    <a:pt x="119" y="238"/>
                  </a:cubicBezTo>
                  <a:cubicBezTo>
                    <a:pt x="116" y="236"/>
                    <a:pt x="113" y="234"/>
                    <a:pt x="109" y="232"/>
                  </a:cubicBezTo>
                  <a:cubicBezTo>
                    <a:pt x="103" y="244"/>
                    <a:pt x="93" y="254"/>
                    <a:pt x="79" y="261"/>
                  </a:cubicBezTo>
                  <a:cubicBezTo>
                    <a:pt x="76" y="257"/>
                    <a:pt x="71" y="250"/>
                    <a:pt x="67" y="246"/>
                  </a:cubicBezTo>
                  <a:cubicBezTo>
                    <a:pt x="79" y="240"/>
                    <a:pt x="87" y="233"/>
                    <a:pt x="92" y="224"/>
                  </a:cubicBezTo>
                  <a:cubicBezTo>
                    <a:pt x="86" y="221"/>
                    <a:pt x="79" y="218"/>
                    <a:pt x="73" y="216"/>
                  </a:cubicBezTo>
                  <a:lnTo>
                    <a:pt x="83" y="201"/>
                  </a:lnTo>
                  <a:close/>
                  <a:moveTo>
                    <a:pt x="125" y="319"/>
                  </a:moveTo>
                  <a:cubicBezTo>
                    <a:pt x="129" y="319"/>
                    <a:pt x="129" y="317"/>
                    <a:pt x="130" y="300"/>
                  </a:cubicBezTo>
                  <a:cubicBezTo>
                    <a:pt x="133" y="304"/>
                    <a:pt x="142" y="307"/>
                    <a:pt x="147" y="308"/>
                  </a:cubicBezTo>
                  <a:cubicBezTo>
                    <a:pt x="145" y="332"/>
                    <a:pt x="140" y="338"/>
                    <a:pt x="127" y="338"/>
                  </a:cubicBezTo>
                  <a:cubicBezTo>
                    <a:pt x="113" y="338"/>
                    <a:pt x="113" y="338"/>
                    <a:pt x="113" y="338"/>
                  </a:cubicBezTo>
                  <a:cubicBezTo>
                    <a:pt x="96" y="338"/>
                    <a:pt x="92" y="332"/>
                    <a:pt x="92" y="314"/>
                  </a:cubicBezTo>
                  <a:cubicBezTo>
                    <a:pt x="92" y="275"/>
                    <a:pt x="92" y="275"/>
                    <a:pt x="92" y="275"/>
                  </a:cubicBezTo>
                  <a:cubicBezTo>
                    <a:pt x="112" y="275"/>
                    <a:pt x="112" y="275"/>
                    <a:pt x="112" y="275"/>
                  </a:cubicBezTo>
                  <a:cubicBezTo>
                    <a:pt x="112" y="314"/>
                    <a:pt x="112" y="314"/>
                    <a:pt x="112" y="314"/>
                  </a:cubicBezTo>
                  <a:cubicBezTo>
                    <a:pt x="112" y="319"/>
                    <a:pt x="112" y="319"/>
                    <a:pt x="116" y="319"/>
                  </a:cubicBezTo>
                  <a:lnTo>
                    <a:pt x="125" y="319"/>
                  </a:lnTo>
                  <a:close/>
                  <a:moveTo>
                    <a:pt x="109" y="250"/>
                  </a:moveTo>
                  <a:cubicBezTo>
                    <a:pt x="120" y="256"/>
                    <a:pt x="134" y="265"/>
                    <a:pt x="141" y="273"/>
                  </a:cubicBezTo>
                  <a:cubicBezTo>
                    <a:pt x="127" y="286"/>
                    <a:pt x="127" y="286"/>
                    <a:pt x="127" y="286"/>
                  </a:cubicBezTo>
                  <a:cubicBezTo>
                    <a:pt x="121" y="279"/>
                    <a:pt x="108" y="269"/>
                    <a:pt x="96" y="262"/>
                  </a:cubicBezTo>
                  <a:lnTo>
                    <a:pt x="109" y="250"/>
                  </a:lnTo>
                  <a:close/>
                  <a:moveTo>
                    <a:pt x="121" y="196"/>
                  </a:moveTo>
                  <a:cubicBezTo>
                    <a:pt x="120" y="203"/>
                    <a:pt x="119" y="209"/>
                    <a:pt x="117" y="215"/>
                  </a:cubicBezTo>
                  <a:cubicBezTo>
                    <a:pt x="123" y="218"/>
                    <a:pt x="129" y="221"/>
                    <a:pt x="133" y="224"/>
                  </a:cubicBezTo>
                  <a:cubicBezTo>
                    <a:pt x="125" y="238"/>
                    <a:pt x="125" y="238"/>
                    <a:pt x="125" y="238"/>
                  </a:cubicBezTo>
                  <a:cubicBezTo>
                    <a:pt x="128" y="238"/>
                    <a:pt x="131" y="238"/>
                    <a:pt x="133" y="238"/>
                  </a:cubicBezTo>
                  <a:cubicBezTo>
                    <a:pt x="136" y="238"/>
                    <a:pt x="137" y="238"/>
                    <a:pt x="139" y="236"/>
                  </a:cubicBezTo>
                  <a:cubicBezTo>
                    <a:pt x="141" y="233"/>
                    <a:pt x="143" y="223"/>
                    <a:pt x="144" y="196"/>
                  </a:cubicBezTo>
                  <a:lnTo>
                    <a:pt x="121" y="196"/>
                  </a:lnTo>
                  <a:close/>
                  <a:moveTo>
                    <a:pt x="153" y="277"/>
                  </a:moveTo>
                  <a:cubicBezTo>
                    <a:pt x="162" y="291"/>
                    <a:pt x="170" y="309"/>
                    <a:pt x="173" y="322"/>
                  </a:cubicBezTo>
                  <a:cubicBezTo>
                    <a:pt x="154" y="330"/>
                    <a:pt x="154" y="330"/>
                    <a:pt x="154" y="330"/>
                  </a:cubicBezTo>
                  <a:cubicBezTo>
                    <a:pt x="152" y="317"/>
                    <a:pt x="144" y="298"/>
                    <a:pt x="136" y="284"/>
                  </a:cubicBezTo>
                  <a:lnTo>
                    <a:pt x="153" y="277"/>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2" name="右矢印 61"/>
          <p:cNvSpPr/>
          <p:nvPr/>
        </p:nvSpPr>
        <p:spPr>
          <a:xfrm rot="2041790">
            <a:off x="5952618" y="2753776"/>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角丸四角形 65"/>
          <p:cNvSpPr/>
          <p:nvPr/>
        </p:nvSpPr>
        <p:spPr>
          <a:xfrm>
            <a:off x="8485149" y="797325"/>
            <a:ext cx="405435" cy="1822495"/>
          </a:xfrm>
          <a:prstGeom prst="roundRect">
            <a:avLst/>
          </a:prstGeom>
          <a:solidFill>
            <a:srgbClr val="008CC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8472159" y="1057933"/>
            <a:ext cx="400110" cy="1561887"/>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統合会計（</a:t>
            </a:r>
            <a:r>
              <a:rPr kumimoji="0" lang="en-US" altLang="ja-JP" sz="1400" b="1" i="0" u="none" strike="noStrike" kern="0" cap="none" spc="0" normalizeH="0" baseline="0" noProof="0" dirty="0">
                <a:ln>
                  <a:noFill/>
                </a:ln>
                <a:solidFill>
                  <a:prstClr val="white"/>
                </a:solidFill>
                <a:effectLst/>
                <a:uLnTx/>
                <a:uFillTx/>
              </a:rPr>
              <a:t>GL</a:t>
            </a:r>
            <a:r>
              <a:rPr kumimoji="0" lang="ja-JP" altLang="en-US" sz="1400" b="1" i="0" u="none" strike="noStrike" kern="0" cap="none" spc="0" normalizeH="0" baseline="0" noProof="0" dirty="0">
                <a:ln>
                  <a:noFill/>
                </a:ln>
                <a:solidFill>
                  <a:prstClr val="white"/>
                </a:solidFill>
                <a:effectLst/>
                <a:uLnTx/>
                <a:uFillTx/>
              </a:rPr>
              <a:t>）</a:t>
            </a:r>
          </a:p>
        </p:txBody>
      </p:sp>
      <p:sp>
        <p:nvSpPr>
          <p:cNvPr id="68" name="角丸四角形 67"/>
          <p:cNvSpPr/>
          <p:nvPr/>
        </p:nvSpPr>
        <p:spPr>
          <a:xfrm>
            <a:off x="8472158" y="2751770"/>
            <a:ext cx="456326" cy="1591363"/>
          </a:xfrm>
          <a:prstGeom prst="roundRect">
            <a:avLst/>
          </a:prstGeom>
          <a:solidFill>
            <a:schemeClr val="bg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9" name="テキスト ボックス 68"/>
          <p:cNvSpPr txBox="1"/>
          <p:nvPr/>
        </p:nvSpPr>
        <p:spPr>
          <a:xfrm>
            <a:off x="8483222" y="2886255"/>
            <a:ext cx="400110" cy="145687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他会計システム</a:t>
            </a:r>
          </a:p>
        </p:txBody>
      </p:sp>
      <p:sp>
        <p:nvSpPr>
          <p:cNvPr id="70" name="右矢印 69"/>
          <p:cNvSpPr/>
          <p:nvPr/>
        </p:nvSpPr>
        <p:spPr>
          <a:xfrm>
            <a:off x="7291074" y="907359"/>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テキスト ボックス 70"/>
          <p:cNvSpPr txBox="1"/>
          <p:nvPr/>
        </p:nvSpPr>
        <p:spPr>
          <a:xfrm>
            <a:off x="7020231" y="1606697"/>
            <a:ext cx="1534056"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・費用計上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・兼務按分</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・自動仕訳科目判定</a:t>
            </a:r>
          </a:p>
        </p:txBody>
      </p:sp>
      <p:sp>
        <p:nvSpPr>
          <p:cNvPr id="72" name="右矢印 71"/>
          <p:cNvSpPr/>
          <p:nvPr/>
        </p:nvSpPr>
        <p:spPr>
          <a:xfrm>
            <a:off x="7272083" y="2756398"/>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3" name="テキスト ボックス 72"/>
          <p:cNvSpPr txBox="1"/>
          <p:nvPr/>
        </p:nvSpPr>
        <p:spPr>
          <a:xfrm>
            <a:off x="7137082" y="3539779"/>
            <a:ext cx="1336876" cy="4283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p>
        </p:txBody>
      </p:sp>
      <p:sp>
        <p:nvSpPr>
          <p:cNvPr id="74" name="Freeform 115"/>
          <p:cNvSpPr>
            <a:spLocks noEditPoints="1"/>
          </p:cNvSpPr>
          <p:nvPr/>
        </p:nvSpPr>
        <p:spPr bwMode="auto">
          <a:xfrm>
            <a:off x="4498373" y="3039802"/>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endParaRPr>
          </a:p>
        </p:txBody>
      </p:sp>
      <p:sp>
        <p:nvSpPr>
          <p:cNvPr id="75" name="Freeform 16"/>
          <p:cNvSpPr>
            <a:spLocks noEditPoints="1"/>
          </p:cNvSpPr>
          <p:nvPr/>
        </p:nvSpPr>
        <p:spPr bwMode="auto">
          <a:xfrm>
            <a:off x="4819293" y="3240083"/>
            <a:ext cx="143669" cy="19427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408"/>
          <p:cNvSpPr>
            <a:spLocks noEditPoints="1"/>
          </p:cNvSpPr>
          <p:nvPr/>
        </p:nvSpPr>
        <p:spPr bwMode="auto">
          <a:xfrm>
            <a:off x="5395252" y="3272702"/>
            <a:ext cx="184860" cy="13734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15"/>
          <p:cNvSpPr>
            <a:spLocks noEditPoints="1"/>
          </p:cNvSpPr>
          <p:nvPr/>
        </p:nvSpPr>
        <p:spPr bwMode="auto">
          <a:xfrm>
            <a:off x="5047768" y="3051958"/>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8" name="Freeform 56"/>
          <p:cNvSpPr>
            <a:spLocks noEditPoints="1"/>
          </p:cNvSpPr>
          <p:nvPr/>
        </p:nvSpPr>
        <p:spPr bwMode="auto">
          <a:xfrm>
            <a:off x="2208094" y="4013142"/>
            <a:ext cx="430213" cy="347663"/>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正方形/長方形 78"/>
          <p:cNvSpPr/>
          <p:nvPr/>
        </p:nvSpPr>
        <p:spPr>
          <a:xfrm>
            <a:off x="2303656" y="4060984"/>
            <a:ext cx="239003" cy="183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Freeform 115"/>
          <p:cNvSpPr>
            <a:spLocks noEditPoints="1"/>
          </p:cNvSpPr>
          <p:nvPr/>
        </p:nvSpPr>
        <p:spPr bwMode="auto">
          <a:xfrm>
            <a:off x="2294088" y="4076453"/>
            <a:ext cx="262396" cy="161052"/>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1" name="Freeform 32"/>
          <p:cNvSpPr>
            <a:spLocks noEditPoints="1"/>
          </p:cNvSpPr>
          <p:nvPr/>
        </p:nvSpPr>
        <p:spPr bwMode="auto">
          <a:xfrm>
            <a:off x="7469432" y="1266723"/>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2" name="Freeform 32"/>
          <p:cNvSpPr>
            <a:spLocks noEditPoints="1"/>
          </p:cNvSpPr>
          <p:nvPr/>
        </p:nvSpPr>
        <p:spPr bwMode="auto">
          <a:xfrm>
            <a:off x="7491916" y="3166216"/>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3" name="Freeform 59"/>
          <p:cNvSpPr>
            <a:spLocks noEditPoints="1"/>
          </p:cNvSpPr>
          <p:nvPr/>
        </p:nvSpPr>
        <p:spPr bwMode="auto">
          <a:xfrm>
            <a:off x="750783" y="2799142"/>
            <a:ext cx="228775" cy="339506"/>
          </a:xfrm>
          <a:custGeom>
            <a:avLst/>
            <a:gdLst>
              <a:gd name="T0" fmla="*/ 0 w 605"/>
              <a:gd name="T1" fmla="*/ 832 h 832"/>
              <a:gd name="T2" fmla="*/ 605 w 605"/>
              <a:gd name="T3" fmla="*/ 0 h 832"/>
              <a:gd name="T4" fmla="*/ 219 w 605"/>
              <a:gd name="T5" fmla="*/ 114 h 832"/>
              <a:gd name="T6" fmla="*/ 98 w 605"/>
              <a:gd name="T7" fmla="*/ 235 h 832"/>
              <a:gd name="T8" fmla="*/ 219 w 605"/>
              <a:gd name="T9" fmla="*/ 114 h 832"/>
              <a:gd name="T10" fmla="*/ 159 w 605"/>
              <a:gd name="T11" fmla="*/ 216 h 832"/>
              <a:gd name="T12" fmla="*/ 159 w 605"/>
              <a:gd name="T13" fmla="*/ 133 h 832"/>
              <a:gd name="T14" fmla="*/ 363 w 605"/>
              <a:gd name="T15" fmla="*/ 114 h 832"/>
              <a:gd name="T16" fmla="*/ 242 w 605"/>
              <a:gd name="T17" fmla="*/ 235 h 832"/>
              <a:gd name="T18" fmla="*/ 363 w 605"/>
              <a:gd name="T19" fmla="*/ 114 h 832"/>
              <a:gd name="T20" fmla="*/ 302 w 605"/>
              <a:gd name="T21" fmla="*/ 216 h 832"/>
              <a:gd name="T22" fmla="*/ 302 w 605"/>
              <a:gd name="T23" fmla="*/ 133 h 832"/>
              <a:gd name="T24" fmla="*/ 76 w 605"/>
              <a:gd name="T25" fmla="*/ 91 h 832"/>
              <a:gd name="T26" fmla="*/ 529 w 605"/>
              <a:gd name="T27" fmla="*/ 257 h 832"/>
              <a:gd name="T28" fmla="*/ 76 w 605"/>
              <a:gd name="T29" fmla="*/ 91 h 832"/>
              <a:gd name="T30" fmla="*/ 385 w 605"/>
              <a:gd name="T31" fmla="*/ 114 h 832"/>
              <a:gd name="T32" fmla="*/ 506 w 605"/>
              <a:gd name="T33" fmla="*/ 235 h 832"/>
              <a:gd name="T34" fmla="*/ 488 w 605"/>
              <a:gd name="T35" fmla="*/ 174 h 832"/>
              <a:gd name="T36" fmla="*/ 404 w 605"/>
              <a:gd name="T37" fmla="*/ 174 h 832"/>
              <a:gd name="T38" fmla="*/ 488 w 605"/>
              <a:gd name="T39" fmla="*/ 174 h 832"/>
              <a:gd name="T40" fmla="*/ 76 w 605"/>
              <a:gd name="T41" fmla="*/ 354 h 832"/>
              <a:gd name="T42" fmla="*/ 529 w 605"/>
              <a:gd name="T43" fmla="*/ 378 h 832"/>
              <a:gd name="T44" fmla="*/ 529 w 605"/>
              <a:gd name="T45" fmla="*/ 431 h 832"/>
              <a:gd name="T46" fmla="*/ 76 w 605"/>
              <a:gd name="T47" fmla="*/ 455 h 832"/>
              <a:gd name="T48" fmla="*/ 529 w 605"/>
              <a:gd name="T49" fmla="*/ 431 h 832"/>
              <a:gd name="T50" fmla="*/ 76 w 605"/>
              <a:gd name="T51" fmla="*/ 507 h 832"/>
              <a:gd name="T52" fmla="*/ 529 w 605"/>
              <a:gd name="T53" fmla="*/ 532 h 832"/>
              <a:gd name="T54" fmla="*/ 529 w 605"/>
              <a:gd name="T55" fmla="*/ 584 h 832"/>
              <a:gd name="T56" fmla="*/ 76 w 605"/>
              <a:gd name="T57" fmla="*/ 609 h 832"/>
              <a:gd name="T58" fmla="*/ 529 w 605"/>
              <a:gd name="T59" fmla="*/ 584 h 832"/>
              <a:gd name="T60" fmla="*/ 385 w 605"/>
              <a:gd name="T61" fmla="*/ 673 h 832"/>
              <a:gd name="T62" fmla="*/ 529 w 605"/>
              <a:gd name="T63"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219" y="114"/>
                </a:moveTo>
                <a:cubicBezTo>
                  <a:pt x="98" y="114"/>
                  <a:pt x="98" y="114"/>
                  <a:pt x="98" y="114"/>
                </a:cubicBezTo>
                <a:cubicBezTo>
                  <a:pt x="98" y="235"/>
                  <a:pt x="98" y="235"/>
                  <a:pt x="98" y="235"/>
                </a:cubicBezTo>
                <a:cubicBezTo>
                  <a:pt x="219" y="235"/>
                  <a:pt x="219" y="235"/>
                  <a:pt x="219" y="235"/>
                </a:cubicBezTo>
                <a:lnTo>
                  <a:pt x="219" y="114"/>
                </a:lnTo>
                <a:close/>
                <a:moveTo>
                  <a:pt x="200" y="174"/>
                </a:moveTo>
                <a:cubicBezTo>
                  <a:pt x="200" y="197"/>
                  <a:pt x="182" y="216"/>
                  <a:pt x="159" y="216"/>
                </a:cubicBezTo>
                <a:cubicBezTo>
                  <a:pt x="136" y="216"/>
                  <a:pt x="117" y="197"/>
                  <a:pt x="117" y="174"/>
                </a:cubicBezTo>
                <a:cubicBezTo>
                  <a:pt x="117" y="151"/>
                  <a:pt x="136" y="133"/>
                  <a:pt x="159" y="133"/>
                </a:cubicBezTo>
                <a:cubicBezTo>
                  <a:pt x="182" y="133"/>
                  <a:pt x="200" y="151"/>
                  <a:pt x="200" y="174"/>
                </a:cubicBezTo>
                <a:close/>
                <a:moveTo>
                  <a:pt x="363" y="114"/>
                </a:moveTo>
                <a:cubicBezTo>
                  <a:pt x="242" y="114"/>
                  <a:pt x="242" y="114"/>
                  <a:pt x="242" y="114"/>
                </a:cubicBezTo>
                <a:cubicBezTo>
                  <a:pt x="242" y="235"/>
                  <a:pt x="242" y="235"/>
                  <a:pt x="242" y="235"/>
                </a:cubicBezTo>
                <a:cubicBezTo>
                  <a:pt x="363" y="235"/>
                  <a:pt x="363" y="235"/>
                  <a:pt x="363" y="235"/>
                </a:cubicBezTo>
                <a:lnTo>
                  <a:pt x="363" y="114"/>
                </a:lnTo>
                <a:close/>
                <a:moveTo>
                  <a:pt x="344" y="174"/>
                </a:moveTo>
                <a:cubicBezTo>
                  <a:pt x="344" y="197"/>
                  <a:pt x="325" y="216"/>
                  <a:pt x="302" y="216"/>
                </a:cubicBezTo>
                <a:cubicBezTo>
                  <a:pt x="279" y="216"/>
                  <a:pt x="261" y="197"/>
                  <a:pt x="261" y="174"/>
                </a:cubicBezTo>
                <a:cubicBezTo>
                  <a:pt x="261" y="151"/>
                  <a:pt x="279" y="133"/>
                  <a:pt x="302" y="133"/>
                </a:cubicBezTo>
                <a:cubicBezTo>
                  <a:pt x="325" y="133"/>
                  <a:pt x="344" y="151"/>
                  <a:pt x="344" y="174"/>
                </a:cubicBezTo>
                <a:close/>
                <a:moveTo>
                  <a:pt x="76" y="91"/>
                </a:moveTo>
                <a:cubicBezTo>
                  <a:pt x="76" y="257"/>
                  <a:pt x="76" y="257"/>
                  <a:pt x="76" y="257"/>
                </a:cubicBezTo>
                <a:cubicBezTo>
                  <a:pt x="529" y="257"/>
                  <a:pt x="529" y="257"/>
                  <a:pt x="529" y="257"/>
                </a:cubicBezTo>
                <a:cubicBezTo>
                  <a:pt x="529" y="91"/>
                  <a:pt x="529" y="91"/>
                  <a:pt x="529" y="91"/>
                </a:cubicBezTo>
                <a:lnTo>
                  <a:pt x="76" y="91"/>
                </a:lnTo>
                <a:close/>
                <a:moveTo>
                  <a:pt x="506" y="114"/>
                </a:moveTo>
                <a:cubicBezTo>
                  <a:pt x="385" y="114"/>
                  <a:pt x="385" y="114"/>
                  <a:pt x="385" y="114"/>
                </a:cubicBezTo>
                <a:cubicBezTo>
                  <a:pt x="385" y="235"/>
                  <a:pt x="385" y="235"/>
                  <a:pt x="385" y="235"/>
                </a:cubicBezTo>
                <a:cubicBezTo>
                  <a:pt x="506" y="235"/>
                  <a:pt x="506" y="235"/>
                  <a:pt x="506" y="235"/>
                </a:cubicBezTo>
                <a:lnTo>
                  <a:pt x="506" y="114"/>
                </a:lnTo>
                <a:close/>
                <a:moveTo>
                  <a:pt x="488" y="174"/>
                </a:moveTo>
                <a:cubicBezTo>
                  <a:pt x="488" y="197"/>
                  <a:pt x="469" y="216"/>
                  <a:pt x="446" y="216"/>
                </a:cubicBezTo>
                <a:cubicBezTo>
                  <a:pt x="423" y="216"/>
                  <a:pt x="404" y="197"/>
                  <a:pt x="404" y="174"/>
                </a:cubicBezTo>
                <a:cubicBezTo>
                  <a:pt x="404" y="151"/>
                  <a:pt x="423" y="133"/>
                  <a:pt x="446" y="133"/>
                </a:cubicBezTo>
                <a:cubicBezTo>
                  <a:pt x="469" y="133"/>
                  <a:pt x="488" y="151"/>
                  <a:pt x="488" y="174"/>
                </a:cubicBezTo>
                <a:close/>
                <a:moveTo>
                  <a:pt x="529" y="354"/>
                </a:moveTo>
                <a:cubicBezTo>
                  <a:pt x="76" y="354"/>
                  <a:pt x="76" y="354"/>
                  <a:pt x="76" y="354"/>
                </a:cubicBezTo>
                <a:cubicBezTo>
                  <a:pt x="76" y="378"/>
                  <a:pt x="76" y="378"/>
                  <a:pt x="76" y="378"/>
                </a:cubicBezTo>
                <a:cubicBezTo>
                  <a:pt x="529" y="378"/>
                  <a:pt x="529" y="378"/>
                  <a:pt x="529" y="378"/>
                </a:cubicBezTo>
                <a:lnTo>
                  <a:pt x="529" y="354"/>
                </a:lnTo>
                <a:close/>
                <a:moveTo>
                  <a:pt x="529" y="431"/>
                </a:moveTo>
                <a:cubicBezTo>
                  <a:pt x="76" y="431"/>
                  <a:pt x="76" y="431"/>
                  <a:pt x="76" y="431"/>
                </a:cubicBezTo>
                <a:cubicBezTo>
                  <a:pt x="76" y="455"/>
                  <a:pt x="76" y="455"/>
                  <a:pt x="76" y="455"/>
                </a:cubicBezTo>
                <a:cubicBezTo>
                  <a:pt x="529" y="455"/>
                  <a:pt x="529" y="455"/>
                  <a:pt x="529" y="455"/>
                </a:cubicBezTo>
                <a:lnTo>
                  <a:pt x="529" y="431"/>
                </a:lnTo>
                <a:close/>
                <a:moveTo>
                  <a:pt x="529" y="507"/>
                </a:moveTo>
                <a:cubicBezTo>
                  <a:pt x="76" y="507"/>
                  <a:pt x="76" y="507"/>
                  <a:pt x="76" y="507"/>
                </a:cubicBezTo>
                <a:cubicBezTo>
                  <a:pt x="76" y="532"/>
                  <a:pt x="76" y="532"/>
                  <a:pt x="76" y="532"/>
                </a:cubicBezTo>
                <a:cubicBezTo>
                  <a:pt x="529" y="532"/>
                  <a:pt x="529" y="532"/>
                  <a:pt x="529" y="532"/>
                </a:cubicBezTo>
                <a:lnTo>
                  <a:pt x="529" y="507"/>
                </a:lnTo>
                <a:close/>
                <a:moveTo>
                  <a:pt x="529" y="584"/>
                </a:moveTo>
                <a:cubicBezTo>
                  <a:pt x="76" y="584"/>
                  <a:pt x="76" y="584"/>
                  <a:pt x="76" y="584"/>
                </a:cubicBezTo>
                <a:cubicBezTo>
                  <a:pt x="76" y="609"/>
                  <a:pt x="76" y="609"/>
                  <a:pt x="76" y="609"/>
                </a:cubicBezTo>
                <a:cubicBezTo>
                  <a:pt x="529" y="609"/>
                  <a:pt x="529" y="609"/>
                  <a:pt x="529" y="609"/>
                </a:cubicBezTo>
                <a:lnTo>
                  <a:pt x="529" y="584"/>
                </a:lnTo>
                <a:close/>
                <a:moveTo>
                  <a:pt x="529" y="673"/>
                </a:moveTo>
                <a:cubicBezTo>
                  <a:pt x="385" y="673"/>
                  <a:pt x="385" y="673"/>
                  <a:pt x="385" y="673"/>
                </a:cubicBezTo>
                <a:cubicBezTo>
                  <a:pt x="385" y="697"/>
                  <a:pt x="385" y="697"/>
                  <a:pt x="385" y="697"/>
                </a:cubicBezTo>
                <a:cubicBezTo>
                  <a:pt x="529" y="697"/>
                  <a:pt x="529" y="697"/>
                  <a:pt x="529" y="697"/>
                </a:cubicBezTo>
                <a:lnTo>
                  <a:pt x="529" y="673"/>
                </a:lnTo>
                <a:close/>
              </a:path>
            </a:pathLst>
          </a:custGeom>
          <a:solidFill>
            <a:srgbClr val="F1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メモ 83"/>
          <p:cNvSpPr/>
          <p:nvPr/>
        </p:nvSpPr>
        <p:spPr>
          <a:xfrm>
            <a:off x="4456795" y="1036749"/>
            <a:ext cx="2430327" cy="1342891"/>
          </a:xfrm>
          <a:prstGeom prst="foldedCorner">
            <a:avLst/>
          </a:prstGeom>
          <a:solidFill>
            <a:srgbClr val="EF8657"/>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4644008" y="1380598"/>
            <a:ext cx="10368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従業員情報</a:t>
            </a:r>
          </a:p>
        </p:txBody>
      </p:sp>
      <p:sp>
        <p:nvSpPr>
          <p:cNvPr id="86" name="Freeform 204"/>
          <p:cNvSpPr>
            <a:spLocks noEditPoints="1"/>
          </p:cNvSpPr>
          <p:nvPr/>
        </p:nvSpPr>
        <p:spPr bwMode="auto">
          <a:xfrm>
            <a:off x="5571557" y="1084526"/>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nvGrpSpPr>
          <p:cNvPr id="87" name="グループ化 287"/>
          <p:cNvGrpSpPr/>
          <p:nvPr/>
        </p:nvGrpSpPr>
        <p:grpSpPr>
          <a:xfrm>
            <a:off x="6115199" y="1101496"/>
            <a:ext cx="318126" cy="318126"/>
            <a:chOff x="3084116" y="3387725"/>
            <a:chExt cx="381000" cy="381000"/>
          </a:xfrm>
          <a:solidFill>
            <a:sysClr val="window" lastClr="FFFFFF"/>
          </a:solidFill>
        </p:grpSpPr>
        <p:sp>
          <p:nvSpPr>
            <p:cNvPr id="88"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89"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0"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1"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2"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3"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4"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5"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6"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7"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8"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9"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0"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sp>
        <p:nvSpPr>
          <p:cNvPr id="101" name="テキスト ボックス 100"/>
          <p:cNvSpPr txBox="1"/>
          <p:nvPr/>
        </p:nvSpPr>
        <p:spPr>
          <a:xfrm>
            <a:off x="5939633" y="1392285"/>
            <a:ext cx="94749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条件設定</a:t>
            </a:r>
          </a:p>
        </p:txBody>
      </p:sp>
      <p:sp>
        <p:nvSpPr>
          <p:cNvPr id="102" name="テキスト ボックス 101"/>
          <p:cNvSpPr txBox="1"/>
          <p:nvPr/>
        </p:nvSpPr>
        <p:spPr>
          <a:xfrm>
            <a:off x="5295901" y="1381446"/>
            <a:ext cx="114626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計算式</a:t>
            </a:r>
          </a:p>
        </p:txBody>
      </p:sp>
      <p:sp>
        <p:nvSpPr>
          <p:cNvPr id="103" name="正方形/長方形 102"/>
          <p:cNvSpPr/>
          <p:nvPr/>
        </p:nvSpPr>
        <p:spPr>
          <a:xfrm>
            <a:off x="4669394" y="1601522"/>
            <a:ext cx="1418712" cy="725034"/>
          </a:xfrm>
          <a:prstGeom prst="rect">
            <a:avLst/>
          </a:prstGeom>
          <a:noFill/>
          <a:ln w="381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4" name="テキスト ボックス 103"/>
          <p:cNvSpPr txBox="1"/>
          <p:nvPr/>
        </p:nvSpPr>
        <p:spPr>
          <a:xfrm>
            <a:off x="5406796" y="2067370"/>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勤怠情報</a:t>
            </a:r>
          </a:p>
        </p:txBody>
      </p:sp>
      <p:sp>
        <p:nvSpPr>
          <p:cNvPr id="105" name="Freeform 382"/>
          <p:cNvSpPr>
            <a:spLocks noEditPoints="1"/>
          </p:cNvSpPr>
          <p:nvPr/>
        </p:nvSpPr>
        <p:spPr bwMode="auto">
          <a:xfrm>
            <a:off x="5591864" y="1708267"/>
            <a:ext cx="312284" cy="311218"/>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endParaRPr>
          </a:p>
        </p:txBody>
      </p:sp>
      <p:sp>
        <p:nvSpPr>
          <p:cNvPr id="106" name="Freeform 418"/>
          <p:cNvSpPr>
            <a:spLocks noEditPoints="1"/>
          </p:cNvSpPr>
          <p:nvPr/>
        </p:nvSpPr>
        <p:spPr bwMode="auto">
          <a:xfrm>
            <a:off x="4860032" y="1695142"/>
            <a:ext cx="449408" cy="30871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7" name="テキスト ボックス 106"/>
          <p:cNvSpPr txBox="1"/>
          <p:nvPr/>
        </p:nvSpPr>
        <p:spPr>
          <a:xfrm>
            <a:off x="4704290" y="2072283"/>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変動項目</a:t>
            </a:r>
            <a:endParaRPr kumimoji="0" lang="en-US" altLang="ja-JP" sz="1100" b="0" i="0" u="none" strike="noStrike" kern="0" cap="none" spc="0" normalizeH="0" baseline="0" noProof="0" dirty="0">
              <a:ln>
                <a:noFill/>
              </a:ln>
              <a:solidFill>
                <a:prstClr val="white"/>
              </a:solidFill>
              <a:effectLst/>
              <a:uLnTx/>
              <a:uFillTx/>
            </a:endParaRPr>
          </a:p>
        </p:txBody>
      </p:sp>
      <p:sp>
        <p:nvSpPr>
          <p:cNvPr id="108" name="Freeform 334"/>
          <p:cNvSpPr>
            <a:spLocks noEditPoints="1"/>
          </p:cNvSpPr>
          <p:nvPr/>
        </p:nvSpPr>
        <p:spPr bwMode="auto">
          <a:xfrm>
            <a:off x="4908486" y="1061462"/>
            <a:ext cx="401748" cy="311586"/>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09" name="円形吹き出し 108"/>
          <p:cNvSpPr/>
          <p:nvPr/>
        </p:nvSpPr>
        <p:spPr>
          <a:xfrm>
            <a:off x="6185828" y="1601522"/>
            <a:ext cx="965622" cy="563928"/>
          </a:xfrm>
          <a:prstGeom prst="wedgeEllipseCallout">
            <a:avLst>
              <a:gd name="adj1" fmla="val -57421"/>
              <a:gd name="adj2" fmla="val 14499"/>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00" b="1" dirty="0"/>
          </a:p>
        </p:txBody>
      </p:sp>
      <p:sp>
        <p:nvSpPr>
          <p:cNvPr id="110" name="テキスト ボックス 109"/>
          <p:cNvSpPr txBox="1"/>
          <p:nvPr/>
        </p:nvSpPr>
        <p:spPr>
          <a:xfrm>
            <a:off x="6244645" y="1634676"/>
            <a:ext cx="1203065" cy="553998"/>
          </a:xfrm>
          <a:prstGeom prst="rect">
            <a:avLst/>
          </a:prstGeom>
          <a:noFill/>
        </p:spPr>
        <p:txBody>
          <a:bodyPr wrap="square" rtlCol="0">
            <a:spAutoFit/>
          </a:bodyPr>
          <a:lstStyle/>
          <a:p>
            <a:pPr lvl="0">
              <a:defRPr/>
            </a:pPr>
            <a:r>
              <a:rPr kumimoji="0" lang="ja-JP" altLang="en-US" sz="1000" b="1" kern="0" dirty="0">
                <a:solidFill>
                  <a:prstClr val="white"/>
                </a:solidFill>
              </a:rPr>
              <a:t> 　月々の</a:t>
            </a:r>
            <a:endParaRPr kumimoji="0" lang="en-US" altLang="ja-JP" sz="1000" b="1" kern="0" dirty="0">
              <a:solidFill>
                <a:prstClr val="white"/>
              </a:solidFill>
            </a:endParaRPr>
          </a:p>
          <a:p>
            <a:pPr lvl="0">
              <a:defRPr/>
            </a:pPr>
            <a:r>
              <a:rPr kumimoji="0" lang="ja-JP" altLang="en-US" sz="1000" b="1" kern="0" dirty="0">
                <a:solidFill>
                  <a:prstClr val="white"/>
                </a:solidFill>
              </a:rPr>
              <a:t>メンテナンス</a:t>
            </a:r>
            <a:endParaRPr kumimoji="0" lang="en-US" altLang="ja-JP" sz="1000" b="1" kern="0" dirty="0">
              <a:solidFill>
                <a:prstClr val="white"/>
              </a:solidFill>
            </a:endParaRPr>
          </a:p>
          <a:p>
            <a:pPr lvl="0">
              <a:defRPr/>
            </a:pPr>
            <a:r>
              <a:rPr kumimoji="0" lang="ja-JP" altLang="en-US" sz="1000" b="1" kern="0" dirty="0">
                <a:solidFill>
                  <a:prstClr val="white"/>
                </a:solidFill>
              </a:rPr>
              <a:t>　　箇所</a:t>
            </a:r>
            <a:endParaRPr kumimoji="0" lang="en-US" altLang="ja-JP" sz="1000" b="1" kern="0" dirty="0">
              <a:solidFill>
                <a:prstClr val="white"/>
              </a:solidFill>
            </a:endParaRPr>
          </a:p>
        </p:txBody>
      </p:sp>
      <p:sp>
        <p:nvSpPr>
          <p:cNvPr id="111" name="テキスト ボックス 110"/>
          <p:cNvSpPr txBox="1"/>
          <p:nvPr/>
        </p:nvSpPr>
        <p:spPr>
          <a:xfrm>
            <a:off x="6029628" y="3193545"/>
            <a:ext cx="106265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rPr>
              <a:t>賃金データ</a:t>
            </a:r>
            <a:endParaRPr kumimoji="0" lang="ja-JP" altLang="en-US" sz="1600" b="1" i="0" u="none" strike="noStrike" kern="0" cap="none" spc="0" normalizeH="0" baseline="0" noProof="0" dirty="0">
              <a:ln>
                <a:noFill/>
              </a:ln>
              <a:solidFill>
                <a:srgbClr val="FFFFFF"/>
              </a:solidFill>
              <a:effectLst/>
              <a:uLnTx/>
              <a:uFillTx/>
            </a:endParaRPr>
          </a:p>
        </p:txBody>
      </p:sp>
      <p:sp>
        <p:nvSpPr>
          <p:cNvPr id="114" name="右矢印 113"/>
          <p:cNvSpPr/>
          <p:nvPr/>
        </p:nvSpPr>
        <p:spPr>
          <a:xfrm rot="8527554">
            <a:off x="5031029" y="2753775"/>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テキスト ボックス 62"/>
          <p:cNvSpPr txBox="1"/>
          <p:nvPr/>
        </p:nvSpPr>
        <p:spPr>
          <a:xfrm>
            <a:off x="4122349" y="3431679"/>
            <a:ext cx="228314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　給与明細</a:t>
            </a:r>
            <a:r>
              <a:rPr kumimoji="0" lang="ja-JP" altLang="en-US" sz="1000" kern="0" dirty="0">
                <a:solidFill>
                  <a:prstClr val="black"/>
                </a:solidFill>
              </a:rPr>
              <a:t>（印刷</a:t>
            </a:r>
            <a:r>
              <a:rPr kumimoji="0" lang="en-US" altLang="ja-JP" sz="1000" kern="0" dirty="0">
                <a:solidFill>
                  <a:prstClr val="black"/>
                </a:solidFill>
              </a:rPr>
              <a:t>or</a:t>
            </a:r>
            <a:r>
              <a:rPr kumimoji="0" lang="ja-JP" altLang="en-US" sz="1000" kern="0" dirty="0">
                <a:solidFill>
                  <a:prstClr val="black"/>
                </a:solidFill>
              </a:rPr>
              <a:t>メール配信）</a:t>
            </a:r>
            <a:endParaRPr kumimoji="0" lang="en-US" altLang="ja-JP" sz="1050" b="0" i="0" u="none" strike="noStrike" kern="0" cap="none" spc="0" normalizeH="0" baseline="0" noProof="0" dirty="0">
              <a:ln>
                <a:noFill/>
              </a:ln>
              <a:solidFill>
                <a:prstClr val="black"/>
              </a:solidFill>
              <a:effectLst/>
              <a:uLnTx/>
              <a:uFillTx/>
            </a:endParaRPr>
          </a:p>
        </p:txBody>
      </p:sp>
      <p:sp>
        <p:nvSpPr>
          <p:cNvPr id="115" name="右矢印 114"/>
          <p:cNvSpPr/>
          <p:nvPr/>
        </p:nvSpPr>
        <p:spPr>
          <a:xfrm rot="8845272">
            <a:off x="3117903" y="3570831"/>
            <a:ext cx="1103474"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7" name="正方形/長方形 116"/>
          <p:cNvSpPr/>
          <p:nvPr/>
        </p:nvSpPr>
        <p:spPr>
          <a:xfrm>
            <a:off x="4240137" y="4092846"/>
            <a:ext cx="2828684" cy="99307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18" name="テキスト ボックス 117"/>
          <p:cNvSpPr txBox="1"/>
          <p:nvPr/>
        </p:nvSpPr>
        <p:spPr>
          <a:xfrm>
            <a:off x="6085207" y="4546667"/>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休暇管理</a:t>
            </a:r>
            <a:endParaRPr kumimoji="0" lang="en-US" altLang="ja-JP" sz="800" b="0" i="0" u="none" strike="noStrike" kern="0" cap="none" spc="0" normalizeH="0" baseline="0" noProof="0" dirty="0">
              <a:ln>
                <a:noFill/>
              </a:ln>
              <a:solidFill>
                <a:prstClr val="black"/>
              </a:solidFill>
              <a:effectLst/>
              <a:uLnTx/>
              <a:uFillTx/>
            </a:endParaRPr>
          </a:p>
        </p:txBody>
      </p:sp>
      <p:sp>
        <p:nvSpPr>
          <p:cNvPr id="119" name="角丸四角形 118"/>
          <p:cNvSpPr/>
          <p:nvPr/>
        </p:nvSpPr>
        <p:spPr>
          <a:xfrm>
            <a:off x="4284906" y="4731946"/>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0" name="テキスト ボックス 119"/>
          <p:cNvSpPr txBox="1"/>
          <p:nvPr/>
        </p:nvSpPr>
        <p:spPr>
          <a:xfrm>
            <a:off x="4375805" y="4735661"/>
            <a:ext cx="265583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prstClr val="white"/>
                </a:solidFill>
              </a:rPr>
              <a:t>勤怠管理</a:t>
            </a:r>
            <a:r>
              <a:rPr kumimoji="0" lang="ja-JP" altLang="en-US" sz="1400" b="1" i="0" u="none" strike="noStrike" kern="0" cap="none" spc="0" normalizeH="0" baseline="0" noProof="0" dirty="0">
                <a:ln>
                  <a:noFill/>
                </a:ln>
                <a:solidFill>
                  <a:prstClr val="white"/>
                </a:solidFill>
                <a:effectLst/>
                <a:uLnTx/>
                <a:uFillTx/>
              </a:rPr>
              <a:t>（</a:t>
            </a:r>
            <a:r>
              <a:rPr kumimoji="0" lang="en-US" altLang="ja-JP" sz="1400" b="1" i="0" u="none" strike="noStrike" kern="0" cap="none" spc="0" normalizeH="0" baseline="0" noProof="0" dirty="0">
                <a:ln>
                  <a:noFill/>
                </a:ln>
                <a:solidFill>
                  <a:prstClr val="white"/>
                </a:solidFill>
                <a:effectLst/>
                <a:uLnTx/>
                <a:uFillTx/>
              </a:rPr>
              <a:t>TM</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121" name="テキスト ボックス 120"/>
          <p:cNvSpPr txBox="1"/>
          <p:nvPr/>
        </p:nvSpPr>
        <p:spPr>
          <a:xfrm>
            <a:off x="4366213" y="4537162"/>
            <a:ext cx="92586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勤務実績登録</a:t>
            </a:r>
            <a:endParaRPr kumimoji="0" lang="en-US" altLang="ja-JP" sz="900" b="0" i="0" u="none" strike="noStrike" kern="0" cap="none" spc="0" normalizeH="0" baseline="0" noProof="0" dirty="0">
              <a:ln>
                <a:noFill/>
              </a:ln>
              <a:solidFill>
                <a:prstClr val="black"/>
              </a:solidFill>
              <a:effectLst/>
              <a:uLnTx/>
              <a:uFillTx/>
            </a:endParaRPr>
          </a:p>
        </p:txBody>
      </p:sp>
      <p:grpSp>
        <p:nvGrpSpPr>
          <p:cNvPr id="165" name="グループ化 164"/>
          <p:cNvGrpSpPr/>
          <p:nvPr/>
        </p:nvGrpSpPr>
        <p:grpSpPr>
          <a:xfrm>
            <a:off x="6300194" y="4166971"/>
            <a:ext cx="360038" cy="346738"/>
            <a:chOff x="4721225" y="1389063"/>
            <a:chExt cx="1160463" cy="1117600"/>
          </a:xfrm>
          <a:solidFill>
            <a:schemeClr val="accent3"/>
          </a:solidFill>
        </p:grpSpPr>
        <p:sp>
          <p:nvSpPr>
            <p:cNvPr id="166" name="Freeform 195"/>
            <p:cNvSpPr>
              <a:spLocks/>
            </p:cNvSpPr>
            <p:nvPr/>
          </p:nvSpPr>
          <p:spPr bwMode="auto">
            <a:xfrm>
              <a:off x="4792663" y="2009775"/>
              <a:ext cx="1089025" cy="496888"/>
            </a:xfrm>
            <a:custGeom>
              <a:avLst/>
              <a:gdLst>
                <a:gd name="T0" fmla="*/ 604 w 610"/>
                <a:gd name="T1" fmla="*/ 6 h 278"/>
                <a:gd name="T2" fmla="*/ 583 w 610"/>
                <a:gd name="T3" fmla="*/ 6 h 278"/>
                <a:gd name="T4" fmla="*/ 415 w 610"/>
                <a:gd name="T5" fmla="*/ 173 h 278"/>
                <a:gd name="T6" fmla="*/ 415 w 610"/>
                <a:gd name="T7" fmla="*/ 173 h 278"/>
                <a:gd name="T8" fmla="*/ 415 w 610"/>
                <a:gd name="T9" fmla="*/ 173 h 278"/>
                <a:gd name="T10" fmla="*/ 57 w 610"/>
                <a:gd name="T11" fmla="*/ 173 h 278"/>
                <a:gd name="T12" fmla="*/ 57 w 610"/>
                <a:gd name="T13" fmla="*/ 173 h 278"/>
                <a:gd name="T14" fmla="*/ 18 w 610"/>
                <a:gd name="T15" fmla="*/ 173 h 278"/>
                <a:gd name="T16" fmla="*/ 2 w 610"/>
                <a:gd name="T17" fmla="*/ 188 h 278"/>
                <a:gd name="T18" fmla="*/ 18 w 610"/>
                <a:gd name="T19" fmla="*/ 203 h 278"/>
                <a:gd name="T20" fmla="*/ 32 w 610"/>
                <a:gd name="T21" fmla="*/ 203 h 278"/>
                <a:gd name="T22" fmla="*/ 4 w 610"/>
                <a:gd name="T23" fmla="*/ 255 h 278"/>
                <a:gd name="T24" fmla="*/ 10 w 610"/>
                <a:gd name="T25" fmla="*/ 276 h 278"/>
                <a:gd name="T26" fmla="*/ 18 w 610"/>
                <a:gd name="T27" fmla="*/ 278 h 278"/>
                <a:gd name="T28" fmla="*/ 31 w 610"/>
                <a:gd name="T29" fmla="*/ 270 h 278"/>
                <a:gd name="T30" fmla="*/ 66 w 610"/>
                <a:gd name="T31" fmla="*/ 203 h 278"/>
                <a:gd name="T32" fmla="*/ 406 w 610"/>
                <a:gd name="T33" fmla="*/ 203 h 278"/>
                <a:gd name="T34" fmla="*/ 441 w 610"/>
                <a:gd name="T35" fmla="*/ 270 h 278"/>
                <a:gd name="T36" fmla="*/ 455 w 610"/>
                <a:gd name="T37" fmla="*/ 278 h 278"/>
                <a:gd name="T38" fmla="*/ 462 w 610"/>
                <a:gd name="T39" fmla="*/ 276 h 278"/>
                <a:gd name="T40" fmla="*/ 468 w 610"/>
                <a:gd name="T41" fmla="*/ 255 h 278"/>
                <a:gd name="T42" fmla="*/ 436 w 610"/>
                <a:gd name="T43" fmla="*/ 195 h 278"/>
                <a:gd name="T44" fmla="*/ 604 w 610"/>
                <a:gd name="T45" fmla="*/ 27 h 278"/>
                <a:gd name="T46" fmla="*/ 604 w 610"/>
                <a:gd name="T47"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278">
                  <a:moveTo>
                    <a:pt x="604" y="6"/>
                  </a:moveTo>
                  <a:cubicBezTo>
                    <a:pt x="598" y="0"/>
                    <a:pt x="589" y="0"/>
                    <a:pt x="583" y="6"/>
                  </a:cubicBezTo>
                  <a:cubicBezTo>
                    <a:pt x="415" y="173"/>
                    <a:pt x="415" y="173"/>
                    <a:pt x="415" y="173"/>
                  </a:cubicBezTo>
                  <a:cubicBezTo>
                    <a:pt x="415" y="173"/>
                    <a:pt x="415" y="173"/>
                    <a:pt x="415" y="173"/>
                  </a:cubicBezTo>
                  <a:cubicBezTo>
                    <a:pt x="415" y="173"/>
                    <a:pt x="415" y="173"/>
                    <a:pt x="415" y="173"/>
                  </a:cubicBezTo>
                  <a:cubicBezTo>
                    <a:pt x="57" y="173"/>
                    <a:pt x="57" y="173"/>
                    <a:pt x="57" y="173"/>
                  </a:cubicBezTo>
                  <a:cubicBezTo>
                    <a:pt x="57" y="173"/>
                    <a:pt x="57" y="173"/>
                    <a:pt x="57" y="173"/>
                  </a:cubicBezTo>
                  <a:cubicBezTo>
                    <a:pt x="18" y="173"/>
                    <a:pt x="18" y="173"/>
                    <a:pt x="18" y="173"/>
                  </a:cubicBezTo>
                  <a:cubicBezTo>
                    <a:pt x="9" y="173"/>
                    <a:pt x="2" y="180"/>
                    <a:pt x="2" y="188"/>
                  </a:cubicBezTo>
                  <a:cubicBezTo>
                    <a:pt x="2" y="196"/>
                    <a:pt x="9" y="203"/>
                    <a:pt x="18" y="203"/>
                  </a:cubicBezTo>
                  <a:cubicBezTo>
                    <a:pt x="32" y="203"/>
                    <a:pt x="32" y="203"/>
                    <a:pt x="32" y="203"/>
                  </a:cubicBezTo>
                  <a:cubicBezTo>
                    <a:pt x="4" y="255"/>
                    <a:pt x="4" y="255"/>
                    <a:pt x="4" y="255"/>
                  </a:cubicBezTo>
                  <a:cubicBezTo>
                    <a:pt x="0" y="263"/>
                    <a:pt x="3" y="272"/>
                    <a:pt x="10" y="276"/>
                  </a:cubicBezTo>
                  <a:cubicBezTo>
                    <a:pt x="13" y="277"/>
                    <a:pt x="15" y="278"/>
                    <a:pt x="18" y="278"/>
                  </a:cubicBezTo>
                  <a:cubicBezTo>
                    <a:pt x="23" y="278"/>
                    <a:pt x="28" y="275"/>
                    <a:pt x="31" y="270"/>
                  </a:cubicBezTo>
                  <a:cubicBezTo>
                    <a:pt x="66" y="203"/>
                    <a:pt x="66" y="203"/>
                    <a:pt x="66" y="203"/>
                  </a:cubicBezTo>
                  <a:cubicBezTo>
                    <a:pt x="406" y="203"/>
                    <a:pt x="406" y="203"/>
                    <a:pt x="406" y="203"/>
                  </a:cubicBezTo>
                  <a:cubicBezTo>
                    <a:pt x="441" y="270"/>
                    <a:pt x="441" y="270"/>
                    <a:pt x="441" y="270"/>
                  </a:cubicBezTo>
                  <a:cubicBezTo>
                    <a:pt x="444" y="275"/>
                    <a:pt x="449" y="278"/>
                    <a:pt x="455" y="278"/>
                  </a:cubicBezTo>
                  <a:cubicBezTo>
                    <a:pt x="457" y="278"/>
                    <a:pt x="460" y="277"/>
                    <a:pt x="462" y="276"/>
                  </a:cubicBezTo>
                  <a:cubicBezTo>
                    <a:pt x="469" y="272"/>
                    <a:pt x="472" y="263"/>
                    <a:pt x="468" y="255"/>
                  </a:cubicBezTo>
                  <a:cubicBezTo>
                    <a:pt x="436" y="195"/>
                    <a:pt x="436" y="195"/>
                    <a:pt x="436" y="195"/>
                  </a:cubicBezTo>
                  <a:cubicBezTo>
                    <a:pt x="604" y="27"/>
                    <a:pt x="604" y="27"/>
                    <a:pt x="604" y="27"/>
                  </a:cubicBezTo>
                  <a:cubicBezTo>
                    <a:pt x="610" y="21"/>
                    <a:pt x="610" y="11"/>
                    <a:pt x="6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96"/>
            <p:cNvSpPr>
              <a:spLocks/>
            </p:cNvSpPr>
            <p:nvPr/>
          </p:nvSpPr>
          <p:spPr bwMode="auto">
            <a:xfrm>
              <a:off x="4721225" y="1389063"/>
              <a:ext cx="482600" cy="273050"/>
            </a:xfrm>
            <a:custGeom>
              <a:avLst/>
              <a:gdLst>
                <a:gd name="T0" fmla="*/ 0 w 304"/>
                <a:gd name="T1" fmla="*/ 172 h 172"/>
                <a:gd name="T2" fmla="*/ 169 w 304"/>
                <a:gd name="T3" fmla="*/ 172 h 172"/>
                <a:gd name="T4" fmla="*/ 304 w 304"/>
                <a:gd name="T5" fmla="*/ 0 h 172"/>
                <a:gd name="T6" fmla="*/ 0 w 304"/>
                <a:gd name="T7" fmla="*/ 172 h 172"/>
              </a:gdLst>
              <a:ahLst/>
              <a:cxnLst>
                <a:cxn ang="0">
                  <a:pos x="T0" y="T1"/>
                </a:cxn>
                <a:cxn ang="0">
                  <a:pos x="T2" y="T3"/>
                </a:cxn>
                <a:cxn ang="0">
                  <a:pos x="T4" y="T5"/>
                </a:cxn>
                <a:cxn ang="0">
                  <a:pos x="T6" y="T7"/>
                </a:cxn>
              </a:cxnLst>
              <a:rect l="0" t="0" r="r" b="b"/>
              <a:pathLst>
                <a:path w="304" h="172">
                  <a:moveTo>
                    <a:pt x="0" y="172"/>
                  </a:moveTo>
                  <a:lnTo>
                    <a:pt x="169" y="172"/>
                  </a:lnTo>
                  <a:lnTo>
                    <a:pt x="304" y="0"/>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7"/>
            <p:cNvSpPr>
              <a:spLocks/>
            </p:cNvSpPr>
            <p:nvPr/>
          </p:nvSpPr>
          <p:spPr bwMode="auto">
            <a:xfrm>
              <a:off x="5006975" y="1389063"/>
              <a:ext cx="428625" cy="712788"/>
            </a:xfrm>
            <a:custGeom>
              <a:avLst/>
              <a:gdLst>
                <a:gd name="T0" fmla="*/ 120 w 240"/>
                <a:gd name="T1" fmla="*/ 0 h 399"/>
                <a:gd name="T2" fmla="*/ 0 w 240"/>
                <a:gd name="T3" fmla="*/ 153 h 399"/>
                <a:gd name="T4" fmla="*/ 109 w 240"/>
                <a:gd name="T5" fmla="*/ 153 h 399"/>
                <a:gd name="T6" fmla="*/ 109 w 240"/>
                <a:gd name="T7" fmla="*/ 388 h 399"/>
                <a:gd name="T8" fmla="*/ 120 w 240"/>
                <a:gd name="T9" fmla="*/ 399 h 399"/>
                <a:gd name="T10" fmla="*/ 131 w 240"/>
                <a:gd name="T11" fmla="*/ 388 h 399"/>
                <a:gd name="T12" fmla="*/ 131 w 240"/>
                <a:gd name="T13" fmla="*/ 153 h 399"/>
                <a:gd name="T14" fmla="*/ 240 w 240"/>
                <a:gd name="T15" fmla="*/ 153 h 399"/>
                <a:gd name="T16" fmla="*/ 120 w 240"/>
                <a:gd name="T1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99">
                  <a:moveTo>
                    <a:pt x="120" y="0"/>
                  </a:moveTo>
                  <a:cubicBezTo>
                    <a:pt x="0" y="153"/>
                    <a:pt x="0" y="153"/>
                    <a:pt x="0" y="153"/>
                  </a:cubicBezTo>
                  <a:cubicBezTo>
                    <a:pt x="109" y="153"/>
                    <a:pt x="109" y="153"/>
                    <a:pt x="109" y="153"/>
                  </a:cubicBezTo>
                  <a:cubicBezTo>
                    <a:pt x="109" y="388"/>
                    <a:pt x="109" y="388"/>
                    <a:pt x="109" y="388"/>
                  </a:cubicBezTo>
                  <a:cubicBezTo>
                    <a:pt x="109" y="394"/>
                    <a:pt x="114" y="399"/>
                    <a:pt x="120" y="399"/>
                  </a:cubicBezTo>
                  <a:cubicBezTo>
                    <a:pt x="126" y="399"/>
                    <a:pt x="131" y="394"/>
                    <a:pt x="131" y="388"/>
                  </a:cubicBezTo>
                  <a:cubicBezTo>
                    <a:pt x="131" y="153"/>
                    <a:pt x="131" y="153"/>
                    <a:pt x="131" y="153"/>
                  </a:cubicBezTo>
                  <a:cubicBezTo>
                    <a:pt x="240" y="153"/>
                    <a:pt x="240" y="153"/>
                    <a:pt x="240" y="153"/>
                  </a:cubicBez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98"/>
            <p:cNvSpPr>
              <a:spLocks/>
            </p:cNvSpPr>
            <p:nvPr/>
          </p:nvSpPr>
          <p:spPr bwMode="auto">
            <a:xfrm>
              <a:off x="5237163" y="1389063"/>
              <a:ext cx="482600" cy="273050"/>
            </a:xfrm>
            <a:custGeom>
              <a:avLst/>
              <a:gdLst>
                <a:gd name="T0" fmla="*/ 0 w 304"/>
                <a:gd name="T1" fmla="*/ 0 h 172"/>
                <a:gd name="T2" fmla="*/ 135 w 304"/>
                <a:gd name="T3" fmla="*/ 172 h 172"/>
                <a:gd name="T4" fmla="*/ 304 w 304"/>
                <a:gd name="T5" fmla="*/ 172 h 172"/>
                <a:gd name="T6" fmla="*/ 0 w 304"/>
                <a:gd name="T7" fmla="*/ 0 h 172"/>
              </a:gdLst>
              <a:ahLst/>
              <a:cxnLst>
                <a:cxn ang="0">
                  <a:pos x="T0" y="T1"/>
                </a:cxn>
                <a:cxn ang="0">
                  <a:pos x="T2" y="T3"/>
                </a:cxn>
                <a:cxn ang="0">
                  <a:pos x="T4" y="T5"/>
                </a:cxn>
                <a:cxn ang="0">
                  <a:pos x="T6" y="T7"/>
                </a:cxn>
              </a:cxnLst>
              <a:rect l="0" t="0" r="r" b="b"/>
              <a:pathLst>
                <a:path w="304" h="172">
                  <a:moveTo>
                    <a:pt x="0" y="0"/>
                  </a:moveTo>
                  <a:lnTo>
                    <a:pt x="135" y="172"/>
                  </a:lnTo>
                  <a:lnTo>
                    <a:pt x="304" y="1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8"/>
            <p:cNvSpPr>
              <a:spLocks noEditPoints="1"/>
            </p:cNvSpPr>
            <p:nvPr/>
          </p:nvSpPr>
          <p:spPr bwMode="auto">
            <a:xfrm>
              <a:off x="4970463" y="1844675"/>
              <a:ext cx="744538" cy="447675"/>
            </a:xfrm>
            <a:custGeom>
              <a:avLst/>
              <a:gdLst>
                <a:gd name="T0" fmla="*/ 355 w 417"/>
                <a:gd name="T1" fmla="*/ 106 h 251"/>
                <a:gd name="T2" fmla="*/ 354 w 417"/>
                <a:gd name="T3" fmla="*/ 107 h 251"/>
                <a:gd name="T4" fmla="*/ 296 w 417"/>
                <a:gd name="T5" fmla="*/ 108 h 251"/>
                <a:gd name="T6" fmla="*/ 254 w 417"/>
                <a:gd name="T7" fmla="*/ 67 h 251"/>
                <a:gd name="T8" fmla="*/ 274 w 417"/>
                <a:gd name="T9" fmla="*/ 30 h 251"/>
                <a:gd name="T10" fmla="*/ 269 w 417"/>
                <a:gd name="T11" fmla="*/ 18 h 251"/>
                <a:gd name="T12" fmla="*/ 267 w 417"/>
                <a:gd name="T13" fmla="*/ 18 h 251"/>
                <a:gd name="T14" fmla="*/ 276 w 417"/>
                <a:gd name="T15" fmla="*/ 8 h 251"/>
                <a:gd name="T16" fmla="*/ 308 w 417"/>
                <a:gd name="T17" fmla="*/ 8 h 251"/>
                <a:gd name="T18" fmla="*/ 311 w 417"/>
                <a:gd name="T19" fmla="*/ 4 h 251"/>
                <a:gd name="T20" fmla="*/ 308 w 417"/>
                <a:gd name="T21" fmla="*/ 0 h 251"/>
                <a:gd name="T22" fmla="*/ 275 w 417"/>
                <a:gd name="T23" fmla="*/ 0 h 251"/>
                <a:gd name="T24" fmla="*/ 272 w 417"/>
                <a:gd name="T25" fmla="*/ 2 h 251"/>
                <a:gd name="T26" fmla="*/ 259 w 417"/>
                <a:gd name="T27" fmla="*/ 15 h 251"/>
                <a:gd name="T28" fmla="*/ 243 w 417"/>
                <a:gd name="T29" fmla="*/ 11 h 251"/>
                <a:gd name="T30" fmla="*/ 233 w 417"/>
                <a:gd name="T31" fmla="*/ 18 h 251"/>
                <a:gd name="T32" fmla="*/ 230 w 417"/>
                <a:gd name="T33" fmla="*/ 62 h 251"/>
                <a:gd name="T34" fmla="*/ 221 w 417"/>
                <a:gd name="T35" fmla="*/ 67 h 251"/>
                <a:gd name="T36" fmla="*/ 222 w 417"/>
                <a:gd name="T37" fmla="*/ 99 h 251"/>
                <a:gd name="T38" fmla="*/ 271 w 417"/>
                <a:gd name="T39" fmla="*/ 147 h 251"/>
                <a:gd name="T40" fmla="*/ 287 w 417"/>
                <a:gd name="T41" fmla="*/ 153 h 251"/>
                <a:gd name="T42" fmla="*/ 287 w 417"/>
                <a:gd name="T43" fmla="*/ 153 h 251"/>
                <a:gd name="T44" fmla="*/ 309 w 417"/>
                <a:gd name="T45" fmla="*/ 153 h 251"/>
                <a:gd name="T46" fmla="*/ 274 w 417"/>
                <a:gd name="T47" fmla="*/ 188 h 251"/>
                <a:gd name="T48" fmla="*/ 210 w 417"/>
                <a:gd name="T49" fmla="*/ 136 h 251"/>
                <a:gd name="T50" fmla="*/ 181 w 417"/>
                <a:gd name="T51" fmla="*/ 137 h 251"/>
                <a:gd name="T52" fmla="*/ 106 w 417"/>
                <a:gd name="T53" fmla="*/ 206 h 251"/>
                <a:gd name="T54" fmla="*/ 22 w 417"/>
                <a:gd name="T55" fmla="*/ 206 h 251"/>
                <a:gd name="T56" fmla="*/ 0 w 417"/>
                <a:gd name="T57" fmla="*/ 228 h 251"/>
                <a:gd name="T58" fmla="*/ 22 w 417"/>
                <a:gd name="T59" fmla="*/ 251 h 251"/>
                <a:gd name="T60" fmla="*/ 292 w 417"/>
                <a:gd name="T61" fmla="*/ 251 h 251"/>
                <a:gd name="T62" fmla="*/ 293 w 417"/>
                <a:gd name="T63" fmla="*/ 251 h 251"/>
                <a:gd name="T64" fmla="*/ 293 w 417"/>
                <a:gd name="T65" fmla="*/ 251 h 251"/>
                <a:gd name="T66" fmla="*/ 317 w 417"/>
                <a:gd name="T67" fmla="*/ 241 h 251"/>
                <a:gd name="T68" fmla="*/ 404 w 417"/>
                <a:gd name="T69" fmla="*/ 154 h 251"/>
                <a:gd name="T70" fmla="*/ 404 w 417"/>
                <a:gd name="T71" fmla="*/ 106 h 251"/>
                <a:gd name="T72" fmla="*/ 355 w 417"/>
                <a:gd name="T73" fmla="*/ 106 h 251"/>
                <a:gd name="T74" fmla="*/ 197 w 417"/>
                <a:gd name="T75" fmla="*/ 183 h 251"/>
                <a:gd name="T76" fmla="*/ 224 w 417"/>
                <a:gd name="T77" fmla="*/ 206 h 251"/>
                <a:gd name="T78" fmla="*/ 173 w 417"/>
                <a:gd name="T79" fmla="*/ 206 h 251"/>
                <a:gd name="T80" fmla="*/ 197 w 417"/>
                <a:gd name="T81" fmla="*/ 18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251">
                  <a:moveTo>
                    <a:pt x="355" y="106"/>
                  </a:moveTo>
                  <a:cubicBezTo>
                    <a:pt x="354" y="107"/>
                    <a:pt x="354" y="107"/>
                    <a:pt x="354" y="107"/>
                  </a:cubicBezTo>
                  <a:cubicBezTo>
                    <a:pt x="296" y="108"/>
                    <a:pt x="296" y="108"/>
                    <a:pt x="296" y="108"/>
                  </a:cubicBezTo>
                  <a:cubicBezTo>
                    <a:pt x="254" y="67"/>
                    <a:pt x="254" y="67"/>
                    <a:pt x="254" y="67"/>
                  </a:cubicBezTo>
                  <a:cubicBezTo>
                    <a:pt x="274" y="30"/>
                    <a:pt x="274" y="30"/>
                    <a:pt x="274" y="30"/>
                  </a:cubicBezTo>
                  <a:cubicBezTo>
                    <a:pt x="276" y="26"/>
                    <a:pt x="274" y="20"/>
                    <a:pt x="269" y="18"/>
                  </a:cubicBezTo>
                  <a:cubicBezTo>
                    <a:pt x="267" y="18"/>
                    <a:pt x="267" y="18"/>
                    <a:pt x="267" y="18"/>
                  </a:cubicBezTo>
                  <a:cubicBezTo>
                    <a:pt x="276" y="8"/>
                    <a:pt x="276" y="8"/>
                    <a:pt x="276" y="8"/>
                  </a:cubicBezTo>
                  <a:cubicBezTo>
                    <a:pt x="308" y="8"/>
                    <a:pt x="308" y="8"/>
                    <a:pt x="308" y="8"/>
                  </a:cubicBezTo>
                  <a:cubicBezTo>
                    <a:pt x="310" y="8"/>
                    <a:pt x="311" y="6"/>
                    <a:pt x="311" y="4"/>
                  </a:cubicBezTo>
                  <a:cubicBezTo>
                    <a:pt x="311" y="2"/>
                    <a:pt x="310" y="0"/>
                    <a:pt x="308" y="0"/>
                  </a:cubicBezTo>
                  <a:cubicBezTo>
                    <a:pt x="275" y="0"/>
                    <a:pt x="275" y="0"/>
                    <a:pt x="275" y="0"/>
                  </a:cubicBezTo>
                  <a:cubicBezTo>
                    <a:pt x="274" y="0"/>
                    <a:pt x="273" y="1"/>
                    <a:pt x="272" y="2"/>
                  </a:cubicBezTo>
                  <a:cubicBezTo>
                    <a:pt x="259" y="15"/>
                    <a:pt x="259" y="15"/>
                    <a:pt x="259" y="15"/>
                  </a:cubicBezTo>
                  <a:cubicBezTo>
                    <a:pt x="243" y="11"/>
                    <a:pt x="243" y="11"/>
                    <a:pt x="243" y="11"/>
                  </a:cubicBezTo>
                  <a:cubicBezTo>
                    <a:pt x="238" y="9"/>
                    <a:pt x="233" y="13"/>
                    <a:pt x="233" y="18"/>
                  </a:cubicBezTo>
                  <a:cubicBezTo>
                    <a:pt x="230" y="62"/>
                    <a:pt x="230" y="62"/>
                    <a:pt x="230" y="62"/>
                  </a:cubicBezTo>
                  <a:cubicBezTo>
                    <a:pt x="227" y="63"/>
                    <a:pt x="224" y="65"/>
                    <a:pt x="221" y="67"/>
                  </a:cubicBezTo>
                  <a:cubicBezTo>
                    <a:pt x="213" y="76"/>
                    <a:pt x="213" y="90"/>
                    <a:pt x="222" y="99"/>
                  </a:cubicBezTo>
                  <a:cubicBezTo>
                    <a:pt x="271" y="147"/>
                    <a:pt x="271" y="147"/>
                    <a:pt x="271" y="147"/>
                  </a:cubicBezTo>
                  <a:cubicBezTo>
                    <a:pt x="275" y="151"/>
                    <a:pt x="281" y="153"/>
                    <a:pt x="287" y="153"/>
                  </a:cubicBezTo>
                  <a:cubicBezTo>
                    <a:pt x="287" y="153"/>
                    <a:pt x="287" y="153"/>
                    <a:pt x="287" y="153"/>
                  </a:cubicBezTo>
                  <a:cubicBezTo>
                    <a:pt x="309" y="153"/>
                    <a:pt x="309" y="153"/>
                    <a:pt x="309" y="153"/>
                  </a:cubicBezTo>
                  <a:cubicBezTo>
                    <a:pt x="274" y="188"/>
                    <a:pt x="274" y="188"/>
                    <a:pt x="274" y="188"/>
                  </a:cubicBezTo>
                  <a:cubicBezTo>
                    <a:pt x="210" y="136"/>
                    <a:pt x="210" y="136"/>
                    <a:pt x="210" y="136"/>
                  </a:cubicBezTo>
                  <a:cubicBezTo>
                    <a:pt x="201" y="129"/>
                    <a:pt x="189" y="129"/>
                    <a:pt x="181" y="137"/>
                  </a:cubicBezTo>
                  <a:cubicBezTo>
                    <a:pt x="106" y="206"/>
                    <a:pt x="106" y="206"/>
                    <a:pt x="106" y="206"/>
                  </a:cubicBezTo>
                  <a:cubicBezTo>
                    <a:pt x="22" y="206"/>
                    <a:pt x="22" y="206"/>
                    <a:pt x="22" y="206"/>
                  </a:cubicBezTo>
                  <a:cubicBezTo>
                    <a:pt x="10" y="206"/>
                    <a:pt x="0" y="216"/>
                    <a:pt x="0" y="228"/>
                  </a:cubicBezTo>
                  <a:cubicBezTo>
                    <a:pt x="0" y="241"/>
                    <a:pt x="10" y="251"/>
                    <a:pt x="22" y="251"/>
                  </a:cubicBezTo>
                  <a:cubicBezTo>
                    <a:pt x="292" y="251"/>
                    <a:pt x="292" y="251"/>
                    <a:pt x="292" y="251"/>
                  </a:cubicBezTo>
                  <a:cubicBezTo>
                    <a:pt x="292" y="251"/>
                    <a:pt x="292" y="251"/>
                    <a:pt x="293" y="251"/>
                  </a:cubicBezTo>
                  <a:cubicBezTo>
                    <a:pt x="293" y="251"/>
                    <a:pt x="293" y="251"/>
                    <a:pt x="293" y="251"/>
                  </a:cubicBezTo>
                  <a:cubicBezTo>
                    <a:pt x="302" y="251"/>
                    <a:pt x="310" y="248"/>
                    <a:pt x="317" y="241"/>
                  </a:cubicBezTo>
                  <a:cubicBezTo>
                    <a:pt x="404" y="154"/>
                    <a:pt x="404" y="154"/>
                    <a:pt x="404" y="154"/>
                  </a:cubicBezTo>
                  <a:cubicBezTo>
                    <a:pt x="417" y="141"/>
                    <a:pt x="417" y="120"/>
                    <a:pt x="404" y="106"/>
                  </a:cubicBezTo>
                  <a:cubicBezTo>
                    <a:pt x="390" y="93"/>
                    <a:pt x="369" y="93"/>
                    <a:pt x="355" y="106"/>
                  </a:cubicBezTo>
                  <a:close/>
                  <a:moveTo>
                    <a:pt x="197" y="183"/>
                  </a:moveTo>
                  <a:cubicBezTo>
                    <a:pt x="224" y="206"/>
                    <a:pt x="224" y="206"/>
                    <a:pt x="224" y="206"/>
                  </a:cubicBezTo>
                  <a:cubicBezTo>
                    <a:pt x="173" y="206"/>
                    <a:pt x="173" y="206"/>
                    <a:pt x="173" y="206"/>
                  </a:cubicBezTo>
                  <a:lnTo>
                    <a:pt x="19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Oval 219"/>
            <p:cNvSpPr>
              <a:spLocks noChangeArrowheads="1"/>
            </p:cNvSpPr>
            <p:nvPr/>
          </p:nvSpPr>
          <p:spPr bwMode="auto">
            <a:xfrm>
              <a:off x="5618163" y="1847850"/>
              <a:ext cx="161925" cy="160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2" name="グループ化 171"/>
          <p:cNvGrpSpPr/>
          <p:nvPr/>
        </p:nvGrpSpPr>
        <p:grpSpPr>
          <a:xfrm>
            <a:off x="5724928" y="4297589"/>
            <a:ext cx="207017" cy="256206"/>
            <a:chOff x="4724400" y="5408613"/>
            <a:chExt cx="1081088" cy="1195388"/>
          </a:xfrm>
          <a:solidFill>
            <a:schemeClr val="accent3"/>
          </a:solidFill>
        </p:grpSpPr>
        <p:sp>
          <p:nvSpPr>
            <p:cNvPr id="173" name="Freeform 220"/>
            <p:cNvSpPr>
              <a:spLocks noEditPoints="1"/>
            </p:cNvSpPr>
            <p:nvPr/>
          </p:nvSpPr>
          <p:spPr bwMode="auto">
            <a:xfrm>
              <a:off x="4724400" y="5408613"/>
              <a:ext cx="1047750" cy="1103313"/>
            </a:xfrm>
            <a:custGeom>
              <a:avLst/>
              <a:gdLst>
                <a:gd name="T0" fmla="*/ 344 w 660"/>
                <a:gd name="T1" fmla="*/ 40 h 695"/>
                <a:gd name="T2" fmla="*/ 323 w 660"/>
                <a:gd name="T3" fmla="*/ 28 h 695"/>
                <a:gd name="T4" fmla="*/ 272 w 660"/>
                <a:gd name="T5" fmla="*/ 0 h 695"/>
                <a:gd name="T6" fmla="*/ 0 w 660"/>
                <a:gd name="T7" fmla="*/ 471 h 695"/>
                <a:gd name="T8" fmla="*/ 51 w 660"/>
                <a:gd name="T9" fmla="*/ 500 h 695"/>
                <a:gd name="T10" fmla="*/ 72 w 660"/>
                <a:gd name="T11" fmla="*/ 513 h 695"/>
                <a:gd name="T12" fmla="*/ 388 w 660"/>
                <a:gd name="T13" fmla="*/ 695 h 695"/>
                <a:gd name="T14" fmla="*/ 660 w 660"/>
                <a:gd name="T15" fmla="*/ 224 h 695"/>
                <a:gd name="T16" fmla="*/ 344 w 660"/>
                <a:gd name="T17" fmla="*/ 40 h 695"/>
                <a:gd name="T18" fmla="*/ 380 w 660"/>
                <a:gd name="T19" fmla="*/ 665 h 695"/>
                <a:gd name="T20" fmla="*/ 83 w 660"/>
                <a:gd name="T21" fmla="*/ 494 h 695"/>
                <a:gd name="T22" fmla="*/ 333 w 660"/>
                <a:gd name="T23" fmla="*/ 60 h 695"/>
                <a:gd name="T24" fmla="*/ 630 w 660"/>
                <a:gd name="T25" fmla="*/ 232 h 695"/>
                <a:gd name="T26" fmla="*/ 380 w 660"/>
                <a:gd name="T27" fmla="*/ 6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0" h="695">
                  <a:moveTo>
                    <a:pt x="344" y="40"/>
                  </a:moveTo>
                  <a:lnTo>
                    <a:pt x="323" y="28"/>
                  </a:lnTo>
                  <a:lnTo>
                    <a:pt x="272" y="0"/>
                  </a:lnTo>
                  <a:lnTo>
                    <a:pt x="0" y="471"/>
                  </a:lnTo>
                  <a:lnTo>
                    <a:pt x="51" y="500"/>
                  </a:lnTo>
                  <a:lnTo>
                    <a:pt x="72" y="513"/>
                  </a:lnTo>
                  <a:lnTo>
                    <a:pt x="388" y="695"/>
                  </a:lnTo>
                  <a:lnTo>
                    <a:pt x="660" y="224"/>
                  </a:lnTo>
                  <a:lnTo>
                    <a:pt x="344" y="40"/>
                  </a:lnTo>
                  <a:close/>
                  <a:moveTo>
                    <a:pt x="380" y="665"/>
                  </a:moveTo>
                  <a:lnTo>
                    <a:pt x="83" y="494"/>
                  </a:lnTo>
                  <a:lnTo>
                    <a:pt x="333" y="60"/>
                  </a:lnTo>
                  <a:lnTo>
                    <a:pt x="630" y="232"/>
                  </a:lnTo>
                  <a:lnTo>
                    <a:pt x="380" y="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21"/>
            <p:cNvSpPr>
              <a:spLocks/>
            </p:cNvSpPr>
            <p:nvPr/>
          </p:nvSpPr>
          <p:spPr bwMode="auto">
            <a:xfrm>
              <a:off x="4729163" y="6183313"/>
              <a:ext cx="633413" cy="374650"/>
            </a:xfrm>
            <a:custGeom>
              <a:avLst/>
              <a:gdLst>
                <a:gd name="T0" fmla="*/ 393 w 399"/>
                <a:gd name="T1" fmla="*/ 236 h 236"/>
                <a:gd name="T2" fmla="*/ 0 w 399"/>
                <a:gd name="T3" fmla="*/ 10 h 236"/>
                <a:gd name="T4" fmla="*/ 7 w 399"/>
                <a:gd name="T5" fmla="*/ 0 h 236"/>
                <a:gd name="T6" fmla="*/ 399 w 399"/>
                <a:gd name="T7" fmla="*/ 226 h 236"/>
                <a:gd name="T8" fmla="*/ 393 w 399"/>
                <a:gd name="T9" fmla="*/ 236 h 236"/>
              </a:gdLst>
              <a:ahLst/>
              <a:cxnLst>
                <a:cxn ang="0">
                  <a:pos x="T0" y="T1"/>
                </a:cxn>
                <a:cxn ang="0">
                  <a:pos x="T2" y="T3"/>
                </a:cxn>
                <a:cxn ang="0">
                  <a:pos x="T4" y="T5"/>
                </a:cxn>
                <a:cxn ang="0">
                  <a:pos x="T6" y="T7"/>
                </a:cxn>
                <a:cxn ang="0">
                  <a:pos x="T8" y="T9"/>
                </a:cxn>
              </a:cxnLst>
              <a:rect l="0" t="0" r="r" b="b"/>
              <a:pathLst>
                <a:path w="399" h="236">
                  <a:moveTo>
                    <a:pt x="393" y="236"/>
                  </a:moveTo>
                  <a:lnTo>
                    <a:pt x="0" y="10"/>
                  </a:lnTo>
                  <a:lnTo>
                    <a:pt x="7" y="0"/>
                  </a:lnTo>
                  <a:lnTo>
                    <a:pt x="399" y="226"/>
                  </a:lnTo>
                  <a:lnTo>
                    <a:pt x="39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22"/>
            <p:cNvSpPr>
              <a:spLocks/>
            </p:cNvSpPr>
            <p:nvPr/>
          </p:nvSpPr>
          <p:spPr bwMode="auto">
            <a:xfrm>
              <a:off x="4737100" y="6224588"/>
              <a:ext cx="638175" cy="379413"/>
            </a:xfrm>
            <a:custGeom>
              <a:avLst/>
              <a:gdLst>
                <a:gd name="T0" fmla="*/ 396 w 402"/>
                <a:gd name="T1" fmla="*/ 239 h 239"/>
                <a:gd name="T2" fmla="*/ 0 w 402"/>
                <a:gd name="T3" fmla="*/ 10 h 239"/>
                <a:gd name="T4" fmla="*/ 6 w 402"/>
                <a:gd name="T5" fmla="*/ 0 h 239"/>
                <a:gd name="T6" fmla="*/ 402 w 402"/>
                <a:gd name="T7" fmla="*/ 228 h 239"/>
                <a:gd name="T8" fmla="*/ 396 w 402"/>
                <a:gd name="T9" fmla="*/ 239 h 239"/>
              </a:gdLst>
              <a:ahLst/>
              <a:cxnLst>
                <a:cxn ang="0">
                  <a:pos x="T0" y="T1"/>
                </a:cxn>
                <a:cxn ang="0">
                  <a:pos x="T2" y="T3"/>
                </a:cxn>
                <a:cxn ang="0">
                  <a:pos x="T4" y="T5"/>
                </a:cxn>
                <a:cxn ang="0">
                  <a:pos x="T6" y="T7"/>
                </a:cxn>
                <a:cxn ang="0">
                  <a:pos x="T8" y="T9"/>
                </a:cxn>
              </a:cxnLst>
              <a:rect l="0" t="0" r="r" b="b"/>
              <a:pathLst>
                <a:path w="402" h="239">
                  <a:moveTo>
                    <a:pt x="396" y="239"/>
                  </a:moveTo>
                  <a:lnTo>
                    <a:pt x="0" y="10"/>
                  </a:lnTo>
                  <a:lnTo>
                    <a:pt x="6" y="0"/>
                  </a:lnTo>
                  <a:lnTo>
                    <a:pt x="402" y="228"/>
                  </a:lnTo>
                  <a:lnTo>
                    <a:pt x="396"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23"/>
            <p:cNvSpPr>
              <a:spLocks/>
            </p:cNvSpPr>
            <p:nvPr/>
          </p:nvSpPr>
          <p:spPr bwMode="auto">
            <a:xfrm>
              <a:off x="5340350" y="5794375"/>
              <a:ext cx="449263" cy="757238"/>
            </a:xfrm>
            <a:custGeom>
              <a:avLst/>
              <a:gdLst>
                <a:gd name="T0" fmla="*/ 283 w 283"/>
                <a:gd name="T1" fmla="*/ 5 h 477"/>
                <a:gd name="T2" fmla="*/ 10 w 283"/>
                <a:gd name="T3" fmla="*/ 477 h 477"/>
                <a:gd name="T4" fmla="*/ 0 w 283"/>
                <a:gd name="T5" fmla="*/ 471 h 477"/>
                <a:gd name="T6" fmla="*/ 272 w 283"/>
                <a:gd name="T7" fmla="*/ 0 h 477"/>
                <a:gd name="T8" fmla="*/ 283 w 283"/>
                <a:gd name="T9" fmla="*/ 5 h 477"/>
              </a:gdLst>
              <a:ahLst/>
              <a:cxnLst>
                <a:cxn ang="0">
                  <a:pos x="T0" y="T1"/>
                </a:cxn>
                <a:cxn ang="0">
                  <a:pos x="T2" y="T3"/>
                </a:cxn>
                <a:cxn ang="0">
                  <a:pos x="T4" y="T5"/>
                </a:cxn>
                <a:cxn ang="0">
                  <a:pos x="T6" y="T7"/>
                </a:cxn>
                <a:cxn ang="0">
                  <a:pos x="T8" y="T9"/>
                </a:cxn>
              </a:cxnLst>
              <a:rect l="0" t="0" r="r" b="b"/>
              <a:pathLst>
                <a:path w="283" h="477">
                  <a:moveTo>
                    <a:pt x="283" y="5"/>
                  </a:moveTo>
                  <a:lnTo>
                    <a:pt x="10" y="477"/>
                  </a:lnTo>
                  <a:lnTo>
                    <a:pt x="0" y="471"/>
                  </a:lnTo>
                  <a:lnTo>
                    <a:pt x="272" y="0"/>
                  </a:lnTo>
                  <a:lnTo>
                    <a:pt x="28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24"/>
            <p:cNvSpPr>
              <a:spLocks/>
            </p:cNvSpPr>
            <p:nvPr/>
          </p:nvSpPr>
          <p:spPr bwMode="auto">
            <a:xfrm>
              <a:off x="5349875" y="5834063"/>
              <a:ext cx="455613" cy="769938"/>
            </a:xfrm>
            <a:custGeom>
              <a:avLst/>
              <a:gdLst>
                <a:gd name="T0" fmla="*/ 287 w 287"/>
                <a:gd name="T1" fmla="*/ 5 h 485"/>
                <a:gd name="T2" fmla="*/ 10 w 287"/>
                <a:gd name="T3" fmla="*/ 485 h 485"/>
                <a:gd name="T4" fmla="*/ 0 w 287"/>
                <a:gd name="T5" fmla="*/ 479 h 485"/>
                <a:gd name="T6" fmla="*/ 277 w 287"/>
                <a:gd name="T7" fmla="*/ 0 h 485"/>
                <a:gd name="T8" fmla="*/ 287 w 287"/>
                <a:gd name="T9" fmla="*/ 5 h 485"/>
              </a:gdLst>
              <a:ahLst/>
              <a:cxnLst>
                <a:cxn ang="0">
                  <a:pos x="T0" y="T1"/>
                </a:cxn>
                <a:cxn ang="0">
                  <a:pos x="T2" y="T3"/>
                </a:cxn>
                <a:cxn ang="0">
                  <a:pos x="T4" y="T5"/>
                </a:cxn>
                <a:cxn ang="0">
                  <a:pos x="T6" y="T7"/>
                </a:cxn>
                <a:cxn ang="0">
                  <a:pos x="T8" y="T9"/>
                </a:cxn>
              </a:cxnLst>
              <a:rect l="0" t="0" r="r" b="b"/>
              <a:pathLst>
                <a:path w="287" h="485">
                  <a:moveTo>
                    <a:pt x="287" y="5"/>
                  </a:moveTo>
                  <a:lnTo>
                    <a:pt x="10" y="485"/>
                  </a:lnTo>
                  <a:lnTo>
                    <a:pt x="0" y="479"/>
                  </a:lnTo>
                  <a:lnTo>
                    <a:pt x="277" y="0"/>
                  </a:lnTo>
                  <a:lnTo>
                    <a:pt x="28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25"/>
            <p:cNvSpPr>
              <a:spLocks/>
            </p:cNvSpPr>
            <p:nvPr/>
          </p:nvSpPr>
          <p:spPr bwMode="auto">
            <a:xfrm>
              <a:off x="5129213" y="5667375"/>
              <a:ext cx="255588" cy="306388"/>
            </a:xfrm>
            <a:custGeom>
              <a:avLst/>
              <a:gdLst>
                <a:gd name="T0" fmla="*/ 18 w 143"/>
                <a:gd name="T1" fmla="*/ 88 h 172"/>
                <a:gd name="T2" fmla="*/ 21 w 143"/>
                <a:gd name="T3" fmla="*/ 83 h 172"/>
                <a:gd name="T4" fmla="*/ 52 w 143"/>
                <a:gd name="T5" fmla="*/ 101 h 172"/>
                <a:gd name="T6" fmla="*/ 49 w 143"/>
                <a:gd name="T7" fmla="*/ 106 h 172"/>
                <a:gd name="T8" fmla="*/ 46 w 143"/>
                <a:gd name="T9" fmla="*/ 130 h 172"/>
                <a:gd name="T10" fmla="*/ 63 w 143"/>
                <a:gd name="T11" fmla="*/ 118 h 172"/>
                <a:gd name="T12" fmla="*/ 61 w 143"/>
                <a:gd name="T13" fmla="*/ 90 h 172"/>
                <a:gd name="T14" fmla="*/ 55 w 143"/>
                <a:gd name="T15" fmla="*/ 87 h 172"/>
                <a:gd name="T16" fmla="*/ 66 w 143"/>
                <a:gd name="T17" fmla="*/ 67 h 172"/>
                <a:gd name="T18" fmla="*/ 72 w 143"/>
                <a:gd name="T19" fmla="*/ 70 h 172"/>
                <a:gd name="T20" fmla="*/ 97 w 143"/>
                <a:gd name="T21" fmla="*/ 58 h 172"/>
                <a:gd name="T22" fmla="*/ 97 w 143"/>
                <a:gd name="T23" fmla="*/ 39 h 172"/>
                <a:gd name="T24" fmla="*/ 81 w 143"/>
                <a:gd name="T25" fmla="*/ 50 h 172"/>
                <a:gd name="T26" fmla="*/ 77 w 143"/>
                <a:gd name="T27" fmla="*/ 58 h 172"/>
                <a:gd name="T28" fmla="*/ 46 w 143"/>
                <a:gd name="T29" fmla="*/ 40 h 172"/>
                <a:gd name="T30" fmla="*/ 51 w 143"/>
                <a:gd name="T31" fmla="*/ 31 h 172"/>
                <a:gd name="T32" fmla="*/ 112 w 143"/>
                <a:gd name="T33" fmla="*/ 14 h 172"/>
                <a:gd name="T34" fmla="*/ 129 w 143"/>
                <a:gd name="T35" fmla="*/ 74 h 172"/>
                <a:gd name="T36" fmla="*/ 96 w 143"/>
                <a:gd name="T37" fmla="*/ 95 h 172"/>
                <a:gd name="T38" fmla="*/ 94 w 143"/>
                <a:gd name="T39" fmla="*/ 134 h 172"/>
                <a:gd name="T40" fmla="*/ 31 w 143"/>
                <a:gd name="T41" fmla="*/ 155 h 172"/>
                <a:gd name="T42" fmla="*/ 18 w 143"/>
                <a:gd name="T4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72">
                  <a:moveTo>
                    <a:pt x="18" y="88"/>
                  </a:moveTo>
                  <a:cubicBezTo>
                    <a:pt x="21" y="83"/>
                    <a:pt x="21" y="83"/>
                    <a:pt x="21" y="83"/>
                  </a:cubicBezTo>
                  <a:cubicBezTo>
                    <a:pt x="52" y="101"/>
                    <a:pt x="52" y="101"/>
                    <a:pt x="52" y="101"/>
                  </a:cubicBezTo>
                  <a:cubicBezTo>
                    <a:pt x="49" y="106"/>
                    <a:pt x="49" y="106"/>
                    <a:pt x="49" y="106"/>
                  </a:cubicBezTo>
                  <a:cubicBezTo>
                    <a:pt x="41" y="120"/>
                    <a:pt x="40" y="126"/>
                    <a:pt x="46" y="130"/>
                  </a:cubicBezTo>
                  <a:cubicBezTo>
                    <a:pt x="52" y="133"/>
                    <a:pt x="56" y="129"/>
                    <a:pt x="63" y="118"/>
                  </a:cubicBezTo>
                  <a:cubicBezTo>
                    <a:pt x="71" y="104"/>
                    <a:pt x="72" y="97"/>
                    <a:pt x="61" y="90"/>
                  </a:cubicBezTo>
                  <a:cubicBezTo>
                    <a:pt x="55" y="87"/>
                    <a:pt x="55" y="87"/>
                    <a:pt x="55" y="87"/>
                  </a:cubicBezTo>
                  <a:cubicBezTo>
                    <a:pt x="66" y="67"/>
                    <a:pt x="66" y="67"/>
                    <a:pt x="66" y="67"/>
                  </a:cubicBezTo>
                  <a:cubicBezTo>
                    <a:pt x="72" y="70"/>
                    <a:pt x="72" y="70"/>
                    <a:pt x="72" y="70"/>
                  </a:cubicBezTo>
                  <a:cubicBezTo>
                    <a:pt x="83" y="77"/>
                    <a:pt x="89" y="72"/>
                    <a:pt x="97" y="58"/>
                  </a:cubicBezTo>
                  <a:cubicBezTo>
                    <a:pt x="103" y="48"/>
                    <a:pt x="104" y="42"/>
                    <a:pt x="97" y="39"/>
                  </a:cubicBezTo>
                  <a:cubicBezTo>
                    <a:pt x="91" y="35"/>
                    <a:pt x="87" y="41"/>
                    <a:pt x="81" y="50"/>
                  </a:cubicBezTo>
                  <a:cubicBezTo>
                    <a:pt x="77" y="58"/>
                    <a:pt x="77" y="58"/>
                    <a:pt x="77" y="58"/>
                  </a:cubicBezTo>
                  <a:cubicBezTo>
                    <a:pt x="46" y="40"/>
                    <a:pt x="46" y="40"/>
                    <a:pt x="46" y="40"/>
                  </a:cubicBezTo>
                  <a:cubicBezTo>
                    <a:pt x="51" y="31"/>
                    <a:pt x="51" y="31"/>
                    <a:pt x="51" y="31"/>
                  </a:cubicBezTo>
                  <a:cubicBezTo>
                    <a:pt x="66" y="5"/>
                    <a:pt x="88" y="0"/>
                    <a:pt x="112" y="14"/>
                  </a:cubicBezTo>
                  <a:cubicBezTo>
                    <a:pt x="136" y="28"/>
                    <a:pt x="143" y="49"/>
                    <a:pt x="129" y="74"/>
                  </a:cubicBezTo>
                  <a:cubicBezTo>
                    <a:pt x="120" y="90"/>
                    <a:pt x="106" y="97"/>
                    <a:pt x="96" y="95"/>
                  </a:cubicBezTo>
                  <a:cubicBezTo>
                    <a:pt x="102" y="103"/>
                    <a:pt x="105" y="115"/>
                    <a:pt x="94" y="134"/>
                  </a:cubicBezTo>
                  <a:cubicBezTo>
                    <a:pt x="79" y="159"/>
                    <a:pt x="59" y="172"/>
                    <a:pt x="31" y="155"/>
                  </a:cubicBezTo>
                  <a:cubicBezTo>
                    <a:pt x="0" y="138"/>
                    <a:pt x="3" y="115"/>
                    <a:pt x="1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226"/>
            <p:cNvSpPr>
              <a:spLocks noEditPoints="1"/>
            </p:cNvSpPr>
            <p:nvPr/>
          </p:nvSpPr>
          <p:spPr bwMode="auto">
            <a:xfrm>
              <a:off x="5295900" y="5754688"/>
              <a:ext cx="244475" cy="312738"/>
            </a:xfrm>
            <a:custGeom>
              <a:avLst/>
              <a:gdLst>
                <a:gd name="T0" fmla="*/ 15 w 137"/>
                <a:gd name="T1" fmla="*/ 91 h 175"/>
                <a:gd name="T2" fmla="*/ 44 w 137"/>
                <a:gd name="T3" fmla="*/ 41 h 175"/>
                <a:gd name="T4" fmla="*/ 109 w 137"/>
                <a:gd name="T5" fmla="*/ 18 h 175"/>
                <a:gd name="T6" fmla="*/ 124 w 137"/>
                <a:gd name="T7" fmla="*/ 73 h 175"/>
                <a:gd name="T8" fmla="*/ 122 w 137"/>
                <a:gd name="T9" fmla="*/ 76 h 175"/>
                <a:gd name="T10" fmla="*/ 94 w 137"/>
                <a:gd name="T11" fmla="*/ 59 h 175"/>
                <a:gd name="T12" fmla="*/ 96 w 137"/>
                <a:gd name="T13" fmla="*/ 41 h 175"/>
                <a:gd name="T14" fmla="*/ 74 w 137"/>
                <a:gd name="T15" fmla="*/ 63 h 175"/>
                <a:gd name="T16" fmla="*/ 68 w 137"/>
                <a:gd name="T17" fmla="*/ 73 h 175"/>
                <a:gd name="T18" fmla="*/ 88 w 137"/>
                <a:gd name="T19" fmla="*/ 75 h 175"/>
                <a:gd name="T20" fmla="*/ 95 w 137"/>
                <a:gd name="T21" fmla="*/ 131 h 175"/>
                <a:gd name="T22" fmla="*/ 28 w 137"/>
                <a:gd name="T23" fmla="*/ 158 h 175"/>
                <a:gd name="T24" fmla="*/ 15 w 137"/>
                <a:gd name="T25" fmla="*/ 91 h 175"/>
                <a:gd name="T26" fmla="*/ 61 w 137"/>
                <a:gd name="T27" fmla="*/ 117 h 175"/>
                <a:gd name="T28" fmla="*/ 66 w 137"/>
                <a:gd name="T29" fmla="*/ 94 h 175"/>
                <a:gd name="T30" fmla="*/ 56 w 137"/>
                <a:gd name="T31" fmla="*/ 94 h 175"/>
                <a:gd name="T32" fmla="*/ 43 w 137"/>
                <a:gd name="T33" fmla="*/ 116 h 175"/>
                <a:gd name="T34" fmla="*/ 42 w 137"/>
                <a:gd name="T35" fmla="*/ 136 h 175"/>
                <a:gd name="T36" fmla="*/ 61 w 137"/>
                <a:gd name="T37"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75">
                  <a:moveTo>
                    <a:pt x="15" y="91"/>
                  </a:moveTo>
                  <a:cubicBezTo>
                    <a:pt x="44" y="41"/>
                    <a:pt x="44" y="41"/>
                    <a:pt x="44" y="41"/>
                  </a:cubicBezTo>
                  <a:cubicBezTo>
                    <a:pt x="60" y="14"/>
                    <a:pt x="78" y="0"/>
                    <a:pt x="109" y="18"/>
                  </a:cubicBezTo>
                  <a:cubicBezTo>
                    <a:pt x="137" y="33"/>
                    <a:pt x="137" y="50"/>
                    <a:pt x="124" y="73"/>
                  </a:cubicBezTo>
                  <a:cubicBezTo>
                    <a:pt x="122" y="76"/>
                    <a:pt x="122" y="76"/>
                    <a:pt x="122" y="76"/>
                  </a:cubicBezTo>
                  <a:cubicBezTo>
                    <a:pt x="94" y="59"/>
                    <a:pt x="94" y="59"/>
                    <a:pt x="94" y="59"/>
                  </a:cubicBezTo>
                  <a:cubicBezTo>
                    <a:pt x="100" y="49"/>
                    <a:pt x="102" y="44"/>
                    <a:pt x="96" y="41"/>
                  </a:cubicBezTo>
                  <a:cubicBezTo>
                    <a:pt x="89" y="37"/>
                    <a:pt x="86" y="42"/>
                    <a:pt x="74" y="63"/>
                  </a:cubicBezTo>
                  <a:cubicBezTo>
                    <a:pt x="68" y="73"/>
                    <a:pt x="68" y="73"/>
                    <a:pt x="68" y="73"/>
                  </a:cubicBezTo>
                  <a:cubicBezTo>
                    <a:pt x="73" y="70"/>
                    <a:pt x="81" y="71"/>
                    <a:pt x="88" y="75"/>
                  </a:cubicBezTo>
                  <a:cubicBezTo>
                    <a:pt x="110" y="86"/>
                    <a:pt x="107" y="109"/>
                    <a:pt x="95" y="131"/>
                  </a:cubicBezTo>
                  <a:cubicBezTo>
                    <a:pt x="78" y="160"/>
                    <a:pt x="58" y="175"/>
                    <a:pt x="28" y="158"/>
                  </a:cubicBezTo>
                  <a:cubicBezTo>
                    <a:pt x="1" y="142"/>
                    <a:pt x="0" y="117"/>
                    <a:pt x="15" y="91"/>
                  </a:cubicBezTo>
                  <a:close/>
                  <a:moveTo>
                    <a:pt x="61" y="117"/>
                  </a:moveTo>
                  <a:cubicBezTo>
                    <a:pt x="68" y="105"/>
                    <a:pt x="73" y="97"/>
                    <a:pt x="66" y="94"/>
                  </a:cubicBezTo>
                  <a:cubicBezTo>
                    <a:pt x="62" y="92"/>
                    <a:pt x="58" y="93"/>
                    <a:pt x="56" y="94"/>
                  </a:cubicBezTo>
                  <a:cubicBezTo>
                    <a:pt x="43" y="116"/>
                    <a:pt x="43" y="116"/>
                    <a:pt x="43" y="116"/>
                  </a:cubicBezTo>
                  <a:cubicBezTo>
                    <a:pt x="38" y="124"/>
                    <a:pt x="35" y="132"/>
                    <a:pt x="42" y="136"/>
                  </a:cubicBezTo>
                  <a:cubicBezTo>
                    <a:pt x="48" y="139"/>
                    <a:pt x="52" y="133"/>
                    <a:pt x="6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227"/>
            <p:cNvSpPr>
              <a:spLocks noEditPoints="1"/>
            </p:cNvSpPr>
            <p:nvPr/>
          </p:nvSpPr>
          <p:spPr bwMode="auto">
            <a:xfrm>
              <a:off x="5013325" y="5945188"/>
              <a:ext cx="212725" cy="223838"/>
            </a:xfrm>
            <a:custGeom>
              <a:avLst/>
              <a:gdLst>
                <a:gd name="T0" fmla="*/ 55 w 119"/>
                <a:gd name="T1" fmla="*/ 60 h 125"/>
                <a:gd name="T2" fmla="*/ 47 w 119"/>
                <a:gd name="T3" fmla="*/ 100 h 125"/>
                <a:gd name="T4" fmla="*/ 64 w 119"/>
                <a:gd name="T5" fmla="*/ 82 h 125"/>
                <a:gd name="T6" fmla="*/ 76 w 119"/>
                <a:gd name="T7" fmla="*/ 73 h 125"/>
                <a:gd name="T8" fmla="*/ 90 w 119"/>
                <a:gd name="T9" fmla="*/ 73 h 125"/>
                <a:gd name="T10" fmla="*/ 101 w 119"/>
                <a:gd name="T11" fmla="*/ 87 h 125"/>
                <a:gd name="T12" fmla="*/ 67 w 119"/>
                <a:gd name="T13" fmla="*/ 122 h 125"/>
                <a:gd name="T14" fmla="*/ 64 w 119"/>
                <a:gd name="T15" fmla="*/ 106 h 125"/>
                <a:gd name="T16" fmla="*/ 46 w 119"/>
                <a:gd name="T17" fmla="*/ 101 h 125"/>
                <a:gd name="T18" fmla="*/ 27 w 119"/>
                <a:gd name="T19" fmla="*/ 99 h 125"/>
                <a:gd name="T20" fmla="*/ 19 w 119"/>
                <a:gd name="T21" fmla="*/ 95 h 125"/>
                <a:gd name="T22" fmla="*/ 13 w 119"/>
                <a:gd name="T23" fmla="*/ 91 h 125"/>
                <a:gd name="T24" fmla="*/ 30 w 119"/>
                <a:gd name="T25" fmla="*/ 33 h 125"/>
                <a:gd name="T26" fmla="*/ 31 w 119"/>
                <a:gd name="T27" fmla="*/ 17 h 125"/>
                <a:gd name="T28" fmla="*/ 49 w 119"/>
                <a:gd name="T29" fmla="*/ 0 h 125"/>
                <a:gd name="T30" fmla="*/ 50 w 119"/>
                <a:gd name="T31" fmla="*/ 27 h 125"/>
                <a:gd name="T32" fmla="*/ 52 w 119"/>
                <a:gd name="T33" fmla="*/ 36 h 125"/>
                <a:gd name="T34" fmla="*/ 57 w 119"/>
                <a:gd name="T35" fmla="*/ 28 h 125"/>
                <a:gd name="T36" fmla="*/ 83 w 119"/>
                <a:gd name="T37" fmla="*/ 28 h 125"/>
                <a:gd name="T38" fmla="*/ 100 w 119"/>
                <a:gd name="T39" fmla="*/ 30 h 125"/>
                <a:gd name="T40" fmla="*/ 119 w 119"/>
                <a:gd name="T41" fmla="*/ 48 h 125"/>
                <a:gd name="T42" fmla="*/ 77 w 119"/>
                <a:gd name="T43" fmla="*/ 63 h 125"/>
                <a:gd name="T44" fmla="*/ 91 w 119"/>
                <a:gd name="T45" fmla="*/ 56 h 125"/>
                <a:gd name="T46" fmla="*/ 86 w 119"/>
                <a:gd name="T47" fmla="*/ 45 h 125"/>
                <a:gd name="T48" fmla="*/ 58 w 119"/>
                <a:gd name="T49" fmla="*/ 55 h 125"/>
                <a:gd name="T50" fmla="*/ 51 w 119"/>
                <a:gd name="T51" fmla="*/ 38 h 125"/>
                <a:gd name="T52" fmla="*/ 42 w 119"/>
                <a:gd name="T53" fmla="*/ 41 h 125"/>
                <a:gd name="T54" fmla="*/ 37 w 119"/>
                <a:gd name="T55" fmla="*/ 66 h 125"/>
                <a:gd name="T56" fmla="*/ 40 w 119"/>
                <a:gd name="T57" fmla="*/ 51 h 125"/>
                <a:gd name="T58" fmla="*/ 48 w 119"/>
                <a:gd name="T59" fmla="*/ 49 h 125"/>
                <a:gd name="T60" fmla="*/ 36 w 119"/>
                <a:gd name="T61" fmla="*/ 88 h 125"/>
                <a:gd name="T62" fmla="*/ 47 w 119"/>
                <a:gd name="T63" fmla="*/ 72 h 125"/>
                <a:gd name="T64" fmla="*/ 36 w 119"/>
                <a:gd name="T65" fmla="*/ 88 h 125"/>
                <a:gd name="T66" fmla="*/ 74 w 119"/>
                <a:gd name="T67" fmla="*/ 106 h 125"/>
                <a:gd name="T68" fmla="*/ 79 w 119"/>
                <a:gd name="T69" fmla="*/ 90 h 125"/>
                <a:gd name="T70" fmla="*/ 68 w 119"/>
                <a:gd name="T7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25">
                  <a:moveTo>
                    <a:pt x="58" y="55"/>
                  </a:moveTo>
                  <a:cubicBezTo>
                    <a:pt x="56" y="58"/>
                    <a:pt x="56" y="59"/>
                    <a:pt x="55" y="60"/>
                  </a:cubicBezTo>
                  <a:cubicBezTo>
                    <a:pt x="68" y="68"/>
                    <a:pt x="68" y="68"/>
                    <a:pt x="68" y="68"/>
                  </a:cubicBezTo>
                  <a:cubicBezTo>
                    <a:pt x="62" y="79"/>
                    <a:pt x="52" y="94"/>
                    <a:pt x="47" y="100"/>
                  </a:cubicBezTo>
                  <a:cubicBezTo>
                    <a:pt x="55" y="97"/>
                    <a:pt x="61" y="94"/>
                    <a:pt x="68" y="84"/>
                  </a:cubicBezTo>
                  <a:cubicBezTo>
                    <a:pt x="64" y="82"/>
                    <a:pt x="64" y="82"/>
                    <a:pt x="64" y="82"/>
                  </a:cubicBezTo>
                  <a:cubicBezTo>
                    <a:pt x="71" y="70"/>
                    <a:pt x="71" y="70"/>
                    <a:pt x="71" y="70"/>
                  </a:cubicBezTo>
                  <a:cubicBezTo>
                    <a:pt x="76" y="73"/>
                    <a:pt x="76" y="73"/>
                    <a:pt x="76" y="73"/>
                  </a:cubicBezTo>
                  <a:cubicBezTo>
                    <a:pt x="79" y="67"/>
                    <a:pt x="79" y="67"/>
                    <a:pt x="79" y="67"/>
                  </a:cubicBezTo>
                  <a:cubicBezTo>
                    <a:pt x="90" y="73"/>
                    <a:pt x="90" y="73"/>
                    <a:pt x="90" y="73"/>
                  </a:cubicBezTo>
                  <a:cubicBezTo>
                    <a:pt x="88" y="76"/>
                    <a:pt x="88" y="77"/>
                    <a:pt x="87" y="79"/>
                  </a:cubicBezTo>
                  <a:cubicBezTo>
                    <a:pt x="101" y="87"/>
                    <a:pt x="101" y="87"/>
                    <a:pt x="101" y="87"/>
                  </a:cubicBezTo>
                  <a:cubicBezTo>
                    <a:pt x="96" y="95"/>
                    <a:pt x="85" y="113"/>
                    <a:pt x="79" y="120"/>
                  </a:cubicBezTo>
                  <a:cubicBezTo>
                    <a:pt x="75" y="124"/>
                    <a:pt x="72" y="125"/>
                    <a:pt x="67" y="122"/>
                  </a:cubicBezTo>
                  <a:cubicBezTo>
                    <a:pt x="60" y="118"/>
                    <a:pt x="60" y="118"/>
                    <a:pt x="60" y="118"/>
                  </a:cubicBezTo>
                  <a:cubicBezTo>
                    <a:pt x="64" y="106"/>
                    <a:pt x="64" y="106"/>
                    <a:pt x="64" y="106"/>
                  </a:cubicBezTo>
                  <a:cubicBezTo>
                    <a:pt x="58" y="110"/>
                    <a:pt x="54" y="112"/>
                    <a:pt x="50" y="113"/>
                  </a:cubicBezTo>
                  <a:cubicBezTo>
                    <a:pt x="46" y="101"/>
                    <a:pt x="46" y="101"/>
                    <a:pt x="46" y="101"/>
                  </a:cubicBezTo>
                  <a:cubicBezTo>
                    <a:pt x="43" y="104"/>
                    <a:pt x="39" y="106"/>
                    <a:pt x="34" y="103"/>
                  </a:cubicBezTo>
                  <a:cubicBezTo>
                    <a:pt x="27" y="99"/>
                    <a:pt x="27" y="99"/>
                    <a:pt x="27" y="99"/>
                  </a:cubicBezTo>
                  <a:cubicBezTo>
                    <a:pt x="31" y="89"/>
                    <a:pt x="31" y="89"/>
                    <a:pt x="31" y="89"/>
                  </a:cubicBezTo>
                  <a:cubicBezTo>
                    <a:pt x="26" y="92"/>
                    <a:pt x="23" y="94"/>
                    <a:pt x="19" y="95"/>
                  </a:cubicBezTo>
                  <a:cubicBezTo>
                    <a:pt x="17" y="84"/>
                    <a:pt x="17" y="84"/>
                    <a:pt x="17" y="84"/>
                  </a:cubicBezTo>
                  <a:cubicBezTo>
                    <a:pt x="13" y="91"/>
                    <a:pt x="13" y="91"/>
                    <a:pt x="13" y="91"/>
                  </a:cubicBezTo>
                  <a:cubicBezTo>
                    <a:pt x="0" y="84"/>
                    <a:pt x="0" y="84"/>
                    <a:pt x="0" y="84"/>
                  </a:cubicBezTo>
                  <a:cubicBezTo>
                    <a:pt x="30" y="33"/>
                    <a:pt x="30" y="33"/>
                    <a:pt x="30" y="33"/>
                  </a:cubicBezTo>
                  <a:cubicBezTo>
                    <a:pt x="24" y="30"/>
                    <a:pt x="24" y="30"/>
                    <a:pt x="24" y="30"/>
                  </a:cubicBezTo>
                  <a:cubicBezTo>
                    <a:pt x="31" y="17"/>
                    <a:pt x="31" y="17"/>
                    <a:pt x="31" y="17"/>
                  </a:cubicBezTo>
                  <a:cubicBezTo>
                    <a:pt x="37" y="20"/>
                    <a:pt x="37" y="20"/>
                    <a:pt x="37" y="20"/>
                  </a:cubicBezTo>
                  <a:cubicBezTo>
                    <a:pt x="49" y="0"/>
                    <a:pt x="49" y="0"/>
                    <a:pt x="49" y="0"/>
                  </a:cubicBezTo>
                  <a:cubicBezTo>
                    <a:pt x="61" y="7"/>
                    <a:pt x="61" y="7"/>
                    <a:pt x="61" y="7"/>
                  </a:cubicBezTo>
                  <a:cubicBezTo>
                    <a:pt x="50" y="27"/>
                    <a:pt x="50" y="27"/>
                    <a:pt x="50" y="27"/>
                  </a:cubicBezTo>
                  <a:cubicBezTo>
                    <a:pt x="55" y="31"/>
                    <a:pt x="55" y="31"/>
                    <a:pt x="55" y="31"/>
                  </a:cubicBezTo>
                  <a:cubicBezTo>
                    <a:pt x="52" y="36"/>
                    <a:pt x="52" y="36"/>
                    <a:pt x="52" y="36"/>
                  </a:cubicBezTo>
                  <a:cubicBezTo>
                    <a:pt x="57" y="38"/>
                    <a:pt x="66" y="38"/>
                    <a:pt x="72" y="36"/>
                  </a:cubicBezTo>
                  <a:cubicBezTo>
                    <a:pt x="57" y="28"/>
                    <a:pt x="57" y="28"/>
                    <a:pt x="57" y="28"/>
                  </a:cubicBezTo>
                  <a:cubicBezTo>
                    <a:pt x="64" y="17"/>
                    <a:pt x="64" y="17"/>
                    <a:pt x="64" y="17"/>
                  </a:cubicBezTo>
                  <a:cubicBezTo>
                    <a:pt x="83" y="28"/>
                    <a:pt x="83" y="28"/>
                    <a:pt x="83" y="28"/>
                  </a:cubicBezTo>
                  <a:cubicBezTo>
                    <a:pt x="85" y="26"/>
                    <a:pt x="86" y="24"/>
                    <a:pt x="87" y="22"/>
                  </a:cubicBezTo>
                  <a:cubicBezTo>
                    <a:pt x="100" y="30"/>
                    <a:pt x="100" y="30"/>
                    <a:pt x="100" y="30"/>
                  </a:cubicBezTo>
                  <a:cubicBezTo>
                    <a:pt x="99" y="32"/>
                    <a:pt x="98" y="33"/>
                    <a:pt x="96" y="35"/>
                  </a:cubicBezTo>
                  <a:cubicBezTo>
                    <a:pt x="119" y="48"/>
                    <a:pt x="119" y="48"/>
                    <a:pt x="119" y="48"/>
                  </a:cubicBezTo>
                  <a:cubicBezTo>
                    <a:pt x="103" y="73"/>
                    <a:pt x="99" y="76"/>
                    <a:pt x="90" y="71"/>
                  </a:cubicBezTo>
                  <a:cubicBezTo>
                    <a:pt x="77" y="63"/>
                    <a:pt x="77" y="63"/>
                    <a:pt x="77" y="63"/>
                  </a:cubicBezTo>
                  <a:cubicBezTo>
                    <a:pt x="81" y="50"/>
                    <a:pt x="81" y="50"/>
                    <a:pt x="81" y="50"/>
                  </a:cubicBezTo>
                  <a:cubicBezTo>
                    <a:pt x="91" y="56"/>
                    <a:pt x="91" y="56"/>
                    <a:pt x="91" y="56"/>
                  </a:cubicBezTo>
                  <a:cubicBezTo>
                    <a:pt x="93" y="57"/>
                    <a:pt x="95" y="58"/>
                    <a:pt x="98" y="52"/>
                  </a:cubicBezTo>
                  <a:cubicBezTo>
                    <a:pt x="86" y="45"/>
                    <a:pt x="86" y="45"/>
                    <a:pt x="86" y="45"/>
                  </a:cubicBezTo>
                  <a:cubicBezTo>
                    <a:pt x="75" y="51"/>
                    <a:pt x="64" y="53"/>
                    <a:pt x="52" y="51"/>
                  </a:cubicBezTo>
                  <a:lnTo>
                    <a:pt x="58" y="55"/>
                  </a:lnTo>
                  <a:close/>
                  <a:moveTo>
                    <a:pt x="51" y="51"/>
                  </a:moveTo>
                  <a:cubicBezTo>
                    <a:pt x="51" y="38"/>
                    <a:pt x="51" y="38"/>
                    <a:pt x="51" y="38"/>
                  </a:cubicBezTo>
                  <a:cubicBezTo>
                    <a:pt x="48" y="44"/>
                    <a:pt x="48" y="44"/>
                    <a:pt x="48" y="44"/>
                  </a:cubicBezTo>
                  <a:cubicBezTo>
                    <a:pt x="42" y="41"/>
                    <a:pt x="42" y="41"/>
                    <a:pt x="42" y="41"/>
                  </a:cubicBezTo>
                  <a:cubicBezTo>
                    <a:pt x="19" y="81"/>
                    <a:pt x="19" y="81"/>
                    <a:pt x="19" y="81"/>
                  </a:cubicBezTo>
                  <a:cubicBezTo>
                    <a:pt x="28" y="77"/>
                    <a:pt x="32" y="71"/>
                    <a:pt x="37" y="66"/>
                  </a:cubicBezTo>
                  <a:cubicBezTo>
                    <a:pt x="32" y="64"/>
                    <a:pt x="32" y="64"/>
                    <a:pt x="32" y="64"/>
                  </a:cubicBezTo>
                  <a:cubicBezTo>
                    <a:pt x="40" y="51"/>
                    <a:pt x="40" y="51"/>
                    <a:pt x="40" y="51"/>
                  </a:cubicBezTo>
                  <a:cubicBezTo>
                    <a:pt x="45" y="54"/>
                    <a:pt x="45" y="54"/>
                    <a:pt x="45" y="54"/>
                  </a:cubicBezTo>
                  <a:cubicBezTo>
                    <a:pt x="45" y="53"/>
                    <a:pt x="46" y="53"/>
                    <a:pt x="48" y="49"/>
                  </a:cubicBezTo>
                  <a:lnTo>
                    <a:pt x="51" y="51"/>
                  </a:lnTo>
                  <a:close/>
                  <a:moveTo>
                    <a:pt x="36" y="88"/>
                  </a:moveTo>
                  <a:cubicBezTo>
                    <a:pt x="39" y="90"/>
                    <a:pt x="40" y="91"/>
                    <a:pt x="50" y="74"/>
                  </a:cubicBezTo>
                  <a:cubicBezTo>
                    <a:pt x="47" y="72"/>
                    <a:pt x="47" y="72"/>
                    <a:pt x="47" y="72"/>
                  </a:cubicBezTo>
                  <a:cubicBezTo>
                    <a:pt x="43" y="78"/>
                    <a:pt x="39" y="82"/>
                    <a:pt x="33" y="87"/>
                  </a:cubicBezTo>
                  <a:lnTo>
                    <a:pt x="36" y="88"/>
                  </a:lnTo>
                  <a:close/>
                  <a:moveTo>
                    <a:pt x="68" y="107"/>
                  </a:moveTo>
                  <a:cubicBezTo>
                    <a:pt x="71" y="108"/>
                    <a:pt x="72" y="108"/>
                    <a:pt x="74" y="106"/>
                  </a:cubicBezTo>
                  <a:cubicBezTo>
                    <a:pt x="76" y="104"/>
                    <a:pt x="80" y="97"/>
                    <a:pt x="83" y="93"/>
                  </a:cubicBezTo>
                  <a:cubicBezTo>
                    <a:pt x="79" y="90"/>
                    <a:pt x="79" y="90"/>
                    <a:pt x="79" y="90"/>
                  </a:cubicBezTo>
                  <a:cubicBezTo>
                    <a:pt x="74" y="96"/>
                    <a:pt x="71" y="100"/>
                    <a:pt x="65" y="105"/>
                  </a:cubicBezTo>
                  <a:lnTo>
                    <a:pt x="6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228"/>
            <p:cNvSpPr>
              <a:spLocks noEditPoints="1"/>
            </p:cNvSpPr>
            <p:nvPr/>
          </p:nvSpPr>
          <p:spPr bwMode="auto">
            <a:xfrm>
              <a:off x="5170488" y="6043613"/>
              <a:ext cx="215900" cy="219075"/>
            </a:xfrm>
            <a:custGeom>
              <a:avLst/>
              <a:gdLst>
                <a:gd name="T0" fmla="*/ 46 w 121"/>
                <a:gd name="T1" fmla="*/ 49 h 122"/>
                <a:gd name="T2" fmla="*/ 34 w 121"/>
                <a:gd name="T3" fmla="*/ 63 h 122"/>
                <a:gd name="T4" fmla="*/ 40 w 121"/>
                <a:gd name="T5" fmla="*/ 79 h 122"/>
                <a:gd name="T6" fmla="*/ 57 w 121"/>
                <a:gd name="T7" fmla="*/ 49 h 122"/>
                <a:gd name="T8" fmla="*/ 33 w 121"/>
                <a:gd name="T9" fmla="*/ 35 h 122"/>
                <a:gd name="T10" fmla="*/ 37 w 121"/>
                <a:gd name="T11" fmla="*/ 28 h 122"/>
                <a:gd name="T12" fmla="*/ 29 w 121"/>
                <a:gd name="T13" fmla="*/ 23 h 122"/>
                <a:gd name="T14" fmla="*/ 42 w 121"/>
                <a:gd name="T15" fmla="*/ 0 h 122"/>
                <a:gd name="T16" fmla="*/ 74 w 121"/>
                <a:gd name="T17" fmla="*/ 19 h 122"/>
                <a:gd name="T18" fmla="*/ 78 w 121"/>
                <a:gd name="T19" fmla="*/ 13 h 122"/>
                <a:gd name="T20" fmla="*/ 91 w 121"/>
                <a:gd name="T21" fmla="*/ 21 h 122"/>
                <a:gd name="T22" fmla="*/ 88 w 121"/>
                <a:gd name="T23" fmla="*/ 27 h 122"/>
                <a:gd name="T24" fmla="*/ 121 w 121"/>
                <a:gd name="T25" fmla="*/ 46 h 122"/>
                <a:gd name="T26" fmla="*/ 108 w 121"/>
                <a:gd name="T27" fmla="*/ 69 h 122"/>
                <a:gd name="T28" fmla="*/ 99 w 121"/>
                <a:gd name="T29" fmla="*/ 64 h 122"/>
                <a:gd name="T30" fmla="*/ 95 w 121"/>
                <a:gd name="T31" fmla="*/ 71 h 122"/>
                <a:gd name="T32" fmla="*/ 71 w 121"/>
                <a:gd name="T33" fmla="*/ 57 h 122"/>
                <a:gd name="T34" fmla="*/ 65 w 121"/>
                <a:gd name="T35" fmla="*/ 66 h 122"/>
                <a:gd name="T36" fmla="*/ 91 w 121"/>
                <a:gd name="T37" fmla="*/ 81 h 122"/>
                <a:gd name="T38" fmla="*/ 84 w 121"/>
                <a:gd name="T39" fmla="*/ 93 h 122"/>
                <a:gd name="T40" fmla="*/ 58 w 121"/>
                <a:gd name="T41" fmla="*/ 78 h 122"/>
                <a:gd name="T42" fmla="*/ 52 w 121"/>
                <a:gd name="T43" fmla="*/ 89 h 122"/>
                <a:gd name="T44" fmla="*/ 56 w 121"/>
                <a:gd name="T45" fmla="*/ 92 h 122"/>
                <a:gd name="T46" fmla="*/ 88 w 121"/>
                <a:gd name="T47" fmla="*/ 110 h 122"/>
                <a:gd name="T48" fmla="*/ 78 w 121"/>
                <a:gd name="T49" fmla="*/ 122 h 122"/>
                <a:gd name="T50" fmla="*/ 46 w 121"/>
                <a:gd name="T51" fmla="*/ 104 h 122"/>
                <a:gd name="T52" fmla="*/ 23 w 121"/>
                <a:gd name="T53" fmla="*/ 72 h 122"/>
                <a:gd name="T54" fmla="*/ 3 w 121"/>
                <a:gd name="T55" fmla="*/ 81 h 122"/>
                <a:gd name="T56" fmla="*/ 0 w 121"/>
                <a:gd name="T57" fmla="*/ 65 h 122"/>
                <a:gd name="T58" fmla="*/ 34 w 121"/>
                <a:gd name="T59" fmla="*/ 40 h 122"/>
                <a:gd name="T60" fmla="*/ 46 w 121"/>
                <a:gd name="T61" fmla="*/ 49 h 122"/>
                <a:gd name="T62" fmla="*/ 98 w 121"/>
                <a:gd name="T63" fmla="*/ 56 h 122"/>
                <a:gd name="T64" fmla="*/ 101 w 121"/>
                <a:gd name="T65" fmla="*/ 50 h 122"/>
                <a:gd name="T66" fmla="*/ 48 w 121"/>
                <a:gd name="T67" fmla="*/ 20 h 122"/>
                <a:gd name="T68" fmla="*/ 45 w 121"/>
                <a:gd name="T69" fmla="*/ 26 h 122"/>
                <a:gd name="T70" fmla="*/ 98 w 121"/>
                <a:gd name="T71"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22">
                  <a:moveTo>
                    <a:pt x="46" y="49"/>
                  </a:moveTo>
                  <a:cubicBezTo>
                    <a:pt x="44" y="52"/>
                    <a:pt x="40" y="57"/>
                    <a:pt x="34" y="63"/>
                  </a:cubicBezTo>
                  <a:cubicBezTo>
                    <a:pt x="35" y="72"/>
                    <a:pt x="38" y="76"/>
                    <a:pt x="40" y="79"/>
                  </a:cubicBezTo>
                  <a:cubicBezTo>
                    <a:pt x="57" y="49"/>
                    <a:pt x="57" y="49"/>
                    <a:pt x="57" y="49"/>
                  </a:cubicBezTo>
                  <a:cubicBezTo>
                    <a:pt x="33" y="35"/>
                    <a:pt x="33" y="35"/>
                    <a:pt x="33" y="35"/>
                  </a:cubicBezTo>
                  <a:cubicBezTo>
                    <a:pt x="37" y="28"/>
                    <a:pt x="37" y="28"/>
                    <a:pt x="37" y="28"/>
                  </a:cubicBezTo>
                  <a:cubicBezTo>
                    <a:pt x="29" y="23"/>
                    <a:pt x="29" y="23"/>
                    <a:pt x="29" y="23"/>
                  </a:cubicBezTo>
                  <a:cubicBezTo>
                    <a:pt x="42" y="0"/>
                    <a:pt x="42" y="0"/>
                    <a:pt x="42" y="0"/>
                  </a:cubicBezTo>
                  <a:cubicBezTo>
                    <a:pt x="74" y="19"/>
                    <a:pt x="74" y="19"/>
                    <a:pt x="74" y="19"/>
                  </a:cubicBezTo>
                  <a:cubicBezTo>
                    <a:pt x="78" y="13"/>
                    <a:pt x="78" y="13"/>
                    <a:pt x="78" y="13"/>
                  </a:cubicBezTo>
                  <a:cubicBezTo>
                    <a:pt x="91" y="21"/>
                    <a:pt x="91" y="21"/>
                    <a:pt x="91" y="21"/>
                  </a:cubicBezTo>
                  <a:cubicBezTo>
                    <a:pt x="88" y="27"/>
                    <a:pt x="88" y="27"/>
                    <a:pt x="88" y="27"/>
                  </a:cubicBezTo>
                  <a:cubicBezTo>
                    <a:pt x="121" y="46"/>
                    <a:pt x="121" y="46"/>
                    <a:pt x="121" y="46"/>
                  </a:cubicBezTo>
                  <a:cubicBezTo>
                    <a:pt x="108" y="69"/>
                    <a:pt x="108" y="69"/>
                    <a:pt x="108" y="69"/>
                  </a:cubicBezTo>
                  <a:cubicBezTo>
                    <a:pt x="99" y="64"/>
                    <a:pt x="99" y="64"/>
                    <a:pt x="99" y="64"/>
                  </a:cubicBezTo>
                  <a:cubicBezTo>
                    <a:pt x="95" y="71"/>
                    <a:pt x="95" y="71"/>
                    <a:pt x="95" y="71"/>
                  </a:cubicBezTo>
                  <a:cubicBezTo>
                    <a:pt x="71" y="57"/>
                    <a:pt x="71" y="57"/>
                    <a:pt x="71" y="57"/>
                  </a:cubicBezTo>
                  <a:cubicBezTo>
                    <a:pt x="65" y="66"/>
                    <a:pt x="65" y="66"/>
                    <a:pt x="65" y="66"/>
                  </a:cubicBezTo>
                  <a:cubicBezTo>
                    <a:pt x="91" y="81"/>
                    <a:pt x="91" y="81"/>
                    <a:pt x="91" y="81"/>
                  </a:cubicBezTo>
                  <a:cubicBezTo>
                    <a:pt x="84" y="93"/>
                    <a:pt x="84" y="93"/>
                    <a:pt x="84" y="93"/>
                  </a:cubicBezTo>
                  <a:cubicBezTo>
                    <a:pt x="58" y="78"/>
                    <a:pt x="58" y="78"/>
                    <a:pt x="58" y="78"/>
                  </a:cubicBezTo>
                  <a:cubicBezTo>
                    <a:pt x="52" y="89"/>
                    <a:pt x="52" y="89"/>
                    <a:pt x="52" y="89"/>
                  </a:cubicBezTo>
                  <a:cubicBezTo>
                    <a:pt x="53" y="90"/>
                    <a:pt x="55" y="91"/>
                    <a:pt x="56" y="92"/>
                  </a:cubicBezTo>
                  <a:cubicBezTo>
                    <a:pt x="88" y="110"/>
                    <a:pt x="88" y="110"/>
                    <a:pt x="88" y="110"/>
                  </a:cubicBezTo>
                  <a:cubicBezTo>
                    <a:pt x="78" y="122"/>
                    <a:pt x="78" y="122"/>
                    <a:pt x="78" y="122"/>
                  </a:cubicBezTo>
                  <a:cubicBezTo>
                    <a:pt x="46" y="104"/>
                    <a:pt x="46" y="104"/>
                    <a:pt x="46" y="104"/>
                  </a:cubicBezTo>
                  <a:cubicBezTo>
                    <a:pt x="26" y="92"/>
                    <a:pt x="24" y="78"/>
                    <a:pt x="23" y="72"/>
                  </a:cubicBezTo>
                  <a:cubicBezTo>
                    <a:pt x="13" y="79"/>
                    <a:pt x="6" y="80"/>
                    <a:pt x="3" y="81"/>
                  </a:cubicBezTo>
                  <a:cubicBezTo>
                    <a:pt x="0" y="65"/>
                    <a:pt x="0" y="65"/>
                    <a:pt x="0" y="65"/>
                  </a:cubicBezTo>
                  <a:cubicBezTo>
                    <a:pt x="5" y="64"/>
                    <a:pt x="19" y="61"/>
                    <a:pt x="34" y="40"/>
                  </a:cubicBezTo>
                  <a:lnTo>
                    <a:pt x="46" y="49"/>
                  </a:lnTo>
                  <a:close/>
                  <a:moveTo>
                    <a:pt x="98" y="56"/>
                  </a:moveTo>
                  <a:cubicBezTo>
                    <a:pt x="101" y="50"/>
                    <a:pt x="101" y="50"/>
                    <a:pt x="101" y="50"/>
                  </a:cubicBezTo>
                  <a:cubicBezTo>
                    <a:pt x="48" y="20"/>
                    <a:pt x="48" y="20"/>
                    <a:pt x="48" y="20"/>
                  </a:cubicBezTo>
                  <a:cubicBezTo>
                    <a:pt x="45" y="26"/>
                    <a:pt x="45" y="26"/>
                    <a:pt x="45" y="26"/>
                  </a:cubicBez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2" name="テキスト ボックス 181"/>
          <p:cNvSpPr txBox="1"/>
          <p:nvPr/>
        </p:nvSpPr>
        <p:spPr>
          <a:xfrm>
            <a:off x="5308544" y="4541574"/>
            <a:ext cx="691869"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勤怠集計</a:t>
            </a:r>
            <a:endParaRPr kumimoji="0" lang="en-US" altLang="ja-JP" sz="900" b="0" i="0" u="none" strike="noStrike" kern="0" cap="none" spc="0" normalizeH="0" baseline="0" noProof="0" dirty="0">
              <a:ln>
                <a:noFill/>
              </a:ln>
              <a:solidFill>
                <a:prstClr val="black"/>
              </a:solidFill>
              <a:effectLst/>
              <a:uLnTx/>
              <a:uFillTx/>
            </a:endParaRPr>
          </a:p>
        </p:txBody>
      </p:sp>
      <p:sp>
        <p:nvSpPr>
          <p:cNvPr id="183" name="右矢印 182"/>
          <p:cNvSpPr/>
          <p:nvPr/>
        </p:nvSpPr>
        <p:spPr>
          <a:xfrm rot="5400000">
            <a:off x="4984774" y="3690921"/>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4" name="右矢印 183"/>
          <p:cNvSpPr/>
          <p:nvPr/>
        </p:nvSpPr>
        <p:spPr>
          <a:xfrm rot="16200000">
            <a:off x="5917662" y="3647899"/>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3" name="テキスト ボックス 192"/>
          <p:cNvSpPr txBox="1"/>
          <p:nvPr/>
        </p:nvSpPr>
        <p:spPr>
          <a:xfrm>
            <a:off x="3731002" y="3781635"/>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94" name="テキスト ボックス 193"/>
          <p:cNvSpPr txBox="1"/>
          <p:nvPr/>
        </p:nvSpPr>
        <p:spPr>
          <a:xfrm>
            <a:off x="5939633" y="3800853"/>
            <a:ext cx="102033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勤怠集計</a:t>
            </a:r>
            <a:endParaRPr kumimoji="0" lang="en-US" altLang="ja-JP" sz="1100" kern="0" dirty="0">
              <a:solidFill>
                <a:prstClr val="black"/>
              </a:solidFill>
            </a:endParaRPr>
          </a:p>
        </p:txBody>
      </p:sp>
      <p:sp>
        <p:nvSpPr>
          <p:cNvPr id="195" name="テキスト ボックス 194"/>
          <p:cNvSpPr txBox="1"/>
          <p:nvPr/>
        </p:nvSpPr>
        <p:spPr>
          <a:xfrm>
            <a:off x="904086" y="3585881"/>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86" name="テキスト ボックス 185"/>
          <p:cNvSpPr txBox="1"/>
          <p:nvPr/>
        </p:nvSpPr>
        <p:spPr>
          <a:xfrm>
            <a:off x="3195001" y="3294400"/>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grpSp>
        <p:nvGrpSpPr>
          <p:cNvPr id="201" name="グループ化 200"/>
          <p:cNvGrpSpPr/>
          <p:nvPr/>
        </p:nvGrpSpPr>
        <p:grpSpPr>
          <a:xfrm>
            <a:off x="1473667" y="3401798"/>
            <a:ext cx="215256" cy="212896"/>
            <a:chOff x="1535113" y="649288"/>
            <a:chExt cx="381000" cy="381000"/>
          </a:xfrm>
          <a:solidFill>
            <a:srgbClr val="F18F60"/>
          </a:solidFill>
        </p:grpSpPr>
        <p:sp>
          <p:nvSpPr>
            <p:cNvPr id="20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08" name="Freeform 32"/>
          <p:cNvSpPr>
            <a:spLocks noEditPoints="1"/>
          </p:cNvSpPr>
          <p:nvPr/>
        </p:nvSpPr>
        <p:spPr bwMode="auto">
          <a:xfrm>
            <a:off x="3540856" y="3470544"/>
            <a:ext cx="224180" cy="22500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09" name="グループ化 208"/>
          <p:cNvGrpSpPr/>
          <p:nvPr/>
        </p:nvGrpSpPr>
        <p:grpSpPr>
          <a:xfrm>
            <a:off x="4781256" y="3788905"/>
            <a:ext cx="215256" cy="212896"/>
            <a:chOff x="1535113" y="649288"/>
            <a:chExt cx="381000" cy="381000"/>
          </a:xfrm>
          <a:solidFill>
            <a:srgbClr val="F18F60"/>
          </a:solidFill>
        </p:grpSpPr>
        <p:sp>
          <p:nvSpPr>
            <p:cNvPr id="2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47" name="グループ化 246"/>
          <p:cNvGrpSpPr/>
          <p:nvPr/>
        </p:nvGrpSpPr>
        <p:grpSpPr>
          <a:xfrm>
            <a:off x="4798939" y="4345886"/>
            <a:ext cx="88826" cy="88826"/>
            <a:chOff x="620713" y="1360488"/>
            <a:chExt cx="1189038" cy="1189038"/>
          </a:xfrm>
          <a:solidFill>
            <a:schemeClr val="accent3"/>
          </a:solidFill>
        </p:grpSpPr>
        <p:sp>
          <p:nvSpPr>
            <p:cNvPr id="248"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6" name="Freeform 23"/>
          <p:cNvSpPr>
            <a:spLocks noEditPoints="1"/>
          </p:cNvSpPr>
          <p:nvPr/>
        </p:nvSpPr>
        <p:spPr bwMode="auto">
          <a:xfrm>
            <a:off x="637922" y="4046476"/>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3"/>
          <p:cNvSpPr>
            <a:spLocks noEditPoints="1"/>
          </p:cNvSpPr>
          <p:nvPr/>
        </p:nvSpPr>
        <p:spPr bwMode="auto">
          <a:xfrm>
            <a:off x="2668365" y="412662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15"/>
          <p:cNvSpPr>
            <a:spLocks noEditPoints="1"/>
          </p:cNvSpPr>
          <p:nvPr/>
        </p:nvSpPr>
        <p:spPr bwMode="auto">
          <a:xfrm>
            <a:off x="2680602" y="4197763"/>
            <a:ext cx="92614" cy="56844"/>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0" name="Freeform 23"/>
          <p:cNvSpPr>
            <a:spLocks noEditPoints="1"/>
          </p:cNvSpPr>
          <p:nvPr/>
        </p:nvSpPr>
        <p:spPr bwMode="auto">
          <a:xfrm>
            <a:off x="4774734" y="4277550"/>
            <a:ext cx="128535" cy="254234"/>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 name="グループ化 5"/>
          <p:cNvGrpSpPr/>
          <p:nvPr/>
        </p:nvGrpSpPr>
        <p:grpSpPr>
          <a:xfrm>
            <a:off x="4414694" y="4194709"/>
            <a:ext cx="347907" cy="347907"/>
            <a:chOff x="4374556" y="4066601"/>
            <a:chExt cx="505342" cy="505342"/>
          </a:xfrm>
        </p:grpSpPr>
        <p:grpSp>
          <p:nvGrpSpPr>
            <p:cNvPr id="222" name="グループ化 221"/>
            <p:cNvGrpSpPr/>
            <p:nvPr/>
          </p:nvGrpSpPr>
          <p:grpSpPr>
            <a:xfrm>
              <a:off x="4520825" y="4123058"/>
              <a:ext cx="195191" cy="212888"/>
              <a:chOff x="620713" y="1360488"/>
              <a:chExt cx="1189038" cy="1189038"/>
            </a:xfrm>
            <a:solidFill>
              <a:schemeClr val="accent3"/>
            </a:solidFill>
          </p:grpSpPr>
          <p:sp>
            <p:nvSpPr>
              <p:cNvPr id="223"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231"/>
              <p:cNvSpPr>
                <a:spLocks noEditPoints="1"/>
              </p:cNvSpPr>
              <p:nvPr/>
            </p:nvSpPr>
            <p:spPr bwMode="auto">
              <a:xfrm>
                <a:off x="1239839" y="2043355"/>
                <a:ext cx="423864"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2" name="グループ化 525"/>
            <p:cNvGrpSpPr/>
            <p:nvPr/>
          </p:nvGrpSpPr>
          <p:grpSpPr>
            <a:xfrm>
              <a:off x="4374556" y="4066601"/>
              <a:ext cx="505342" cy="505342"/>
              <a:chOff x="3784104" y="1923678"/>
              <a:chExt cx="381000" cy="381000"/>
            </a:xfrm>
            <a:solidFill>
              <a:srgbClr val="F18F60"/>
            </a:solidFill>
          </p:grpSpPr>
          <p:sp>
            <p:nvSpPr>
              <p:cNvPr id="28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285" name="Freeform 330"/>
          <p:cNvSpPr>
            <a:spLocks noEditPoints="1"/>
          </p:cNvSpPr>
          <p:nvPr/>
        </p:nvSpPr>
        <p:spPr bwMode="auto">
          <a:xfrm>
            <a:off x="4950866" y="4259803"/>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87" name="Freeform 204"/>
          <p:cNvSpPr>
            <a:spLocks noEditPoints="1"/>
          </p:cNvSpPr>
          <p:nvPr/>
        </p:nvSpPr>
        <p:spPr bwMode="auto">
          <a:xfrm>
            <a:off x="5419060" y="4182101"/>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rgbClr val="F18F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854256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人事管理（</a:t>
            </a:r>
            <a:r>
              <a:rPr kumimoji="1" lang="en-US" altLang="ja-JP" dirty="0"/>
              <a:t>NXPR</a:t>
            </a:r>
            <a:r>
              <a:rPr kumimoji="1" lang="ja-JP" altLang="en-US" dirty="0"/>
              <a:t>）からのマスタ連携 </a:t>
            </a:r>
            <a:r>
              <a:rPr lang="en-US" altLang="ja-JP" dirty="0"/>
              <a:t>–</a:t>
            </a:r>
            <a:r>
              <a:rPr lang="ja-JP" altLang="en-US" dirty="0"/>
              <a:t>社員情報</a:t>
            </a:r>
            <a:r>
              <a:rPr lang="en-US" altLang="ja-JP" dirty="0"/>
              <a:t>-</a:t>
            </a:r>
            <a:endParaRPr kumimoji="1" lang="ja-JP" altLang="en-US" dirty="0"/>
          </a:p>
        </p:txBody>
      </p:sp>
      <p:sp>
        <p:nvSpPr>
          <p:cNvPr id="19" name="テキスト プレースホルダー 5"/>
          <p:cNvSpPr>
            <a:spLocks noGrp="1"/>
          </p:cNvSpPr>
          <p:nvPr>
            <p:ph type="body" sz="quarter" idx="17"/>
          </p:nvPr>
        </p:nvSpPr>
        <p:spPr/>
        <p:txBody>
          <a:bodyPr/>
          <a:lstStyle/>
          <a:p>
            <a:r>
              <a:rPr lang="ja-JP" altLang="en-US" b="1" dirty="0"/>
              <a:t>①汎用社員検索機能を利用</a:t>
            </a:r>
          </a:p>
        </p:txBody>
      </p:sp>
      <p:sp>
        <p:nvSpPr>
          <p:cNvPr id="6" name="タイトル 5"/>
          <p:cNvSpPr>
            <a:spLocks noGrp="1"/>
          </p:cNvSpPr>
          <p:nvPr>
            <p:ph type="title"/>
          </p:nvPr>
        </p:nvSpPr>
        <p:spPr/>
        <p:txBody>
          <a:bodyPr/>
          <a:lstStyle/>
          <a:p>
            <a:r>
              <a:rPr lang="ja-JP" altLang="en-US" dirty="0"/>
              <a:t>他社勤怠管理システムとのデータ連携について</a:t>
            </a:r>
            <a:endParaRPr kumimoji="1" lang="ja-JP" altLang="en-US" dirty="0"/>
          </a:p>
        </p:txBody>
      </p:sp>
      <p:sp>
        <p:nvSpPr>
          <p:cNvPr id="7" name="コンテンツ プレースホルダ 6"/>
          <p:cNvSpPr txBox="1">
            <a:spLocks/>
          </p:cNvSpPr>
          <p:nvPr/>
        </p:nvSpPr>
        <p:spPr>
          <a:xfrm>
            <a:off x="989906" y="1203424"/>
            <a:ext cx="5796188" cy="1116298"/>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Tx/>
              <a:buNone/>
              <a:tabLst/>
              <a:defRPr/>
            </a:pPr>
            <a:r>
              <a:rPr kumimoji="1" lang="ja-JP" altLang="en-US" sz="1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メイリオ" pitchFamily="50" charset="-128"/>
              </a:rPr>
              <a:t>人事システムで保持している全ての人事管理項目の検索が可能</a:t>
            </a:r>
            <a:endParaRPr kumimoji="1" lang="en-US" altLang="ja-JP" sz="1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グループ全体にまたがった個人情報の検索と抽出を行えます</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検索は任意の基準日時点での情報を抽出し、</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Excel</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に出力します</a:t>
            </a: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異動履歴検索や集計検索も用意し、幅広く情報の抽出が可能です</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
        <p:nvSpPr>
          <p:cNvPr id="8" name="右矢印 7"/>
          <p:cNvSpPr/>
          <p:nvPr/>
        </p:nvSpPr>
        <p:spPr>
          <a:xfrm>
            <a:off x="4232281" y="3059491"/>
            <a:ext cx="504056" cy="504056"/>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9" name="右矢印 8"/>
          <p:cNvSpPr/>
          <p:nvPr/>
        </p:nvSpPr>
        <p:spPr>
          <a:xfrm>
            <a:off x="7308304" y="3059491"/>
            <a:ext cx="504056" cy="504056"/>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0" name="Freeform 418"/>
          <p:cNvSpPr>
            <a:spLocks noEditPoints="1"/>
          </p:cNvSpPr>
          <p:nvPr/>
        </p:nvSpPr>
        <p:spPr bwMode="auto">
          <a:xfrm>
            <a:off x="8037341" y="3061943"/>
            <a:ext cx="662870" cy="56347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11" name="テキスト ボックス 10"/>
          <p:cNvSpPr txBox="1"/>
          <p:nvPr/>
        </p:nvSpPr>
        <p:spPr>
          <a:xfrm>
            <a:off x="7992380" y="3554929"/>
            <a:ext cx="720080" cy="360040"/>
          </a:xfrm>
          <a:prstGeom prst="rect">
            <a:avLst/>
          </a:prstGeom>
        </p:spPr>
        <p:txBody>
          <a:bodyPr wrap="none" lIns="0" tIns="0" rIns="0" bIns="0" rtlCol="0" anchor="t" anchorCtr="0">
            <a:norm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1" lang="en-US" altLang="ja-JP" sz="12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rPr>
              <a:t>Excel/CSV/PDF</a:t>
            </a:r>
            <a:endParaRPr kumimoji="1" lang="ja-JP" altLang="en-US" sz="12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endParaRPr>
          </a:p>
        </p:txBody>
      </p:sp>
      <p:sp>
        <p:nvSpPr>
          <p:cNvPr id="12" name="フローチャート : 磁気ディスク 32"/>
          <p:cNvSpPr/>
          <p:nvPr/>
        </p:nvSpPr>
        <p:spPr>
          <a:xfrm>
            <a:off x="7166974" y="4407955"/>
            <a:ext cx="870367" cy="468051"/>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給与管理</a:t>
            </a:r>
          </a:p>
        </p:txBody>
      </p:sp>
      <p:sp>
        <p:nvSpPr>
          <p:cNvPr id="13" name="フローチャート : 磁気ディスク 33"/>
          <p:cNvSpPr/>
          <p:nvPr/>
        </p:nvSpPr>
        <p:spPr>
          <a:xfrm>
            <a:off x="4574686" y="4407955"/>
            <a:ext cx="908923" cy="468051"/>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ct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勤怠管理</a:t>
            </a:r>
            <a:endParaRPr kumimoji="1" lang="ja-JP" altLang="en-US"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endParaRPr>
          </a:p>
        </p:txBody>
      </p:sp>
      <p:cxnSp>
        <p:nvCxnSpPr>
          <p:cNvPr id="14" name="直線矢印コネクタ 13"/>
          <p:cNvCxnSpPr/>
          <p:nvPr/>
        </p:nvCxnSpPr>
        <p:spPr>
          <a:xfrm flipH="1">
            <a:off x="6682671" y="4754755"/>
            <a:ext cx="385852" cy="4223"/>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Freeform 418"/>
          <p:cNvSpPr>
            <a:spLocks noEditPoints="1"/>
          </p:cNvSpPr>
          <p:nvPr/>
        </p:nvSpPr>
        <p:spPr bwMode="auto">
          <a:xfrm>
            <a:off x="6066363" y="4542984"/>
            <a:ext cx="517857" cy="33302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EE5500"/>
              </a:solidFill>
              <a:effectLst/>
              <a:uLnTx/>
              <a:uFillTx/>
              <a:latin typeface="メイリオ"/>
              <a:ea typeface="メイリオ"/>
              <a:cs typeface="+mn-cs"/>
            </a:endParaRPr>
          </a:p>
        </p:txBody>
      </p:sp>
      <p:pic>
        <p:nvPicPr>
          <p:cNvPr id="17" name="図 16"/>
          <p:cNvPicPr>
            <a:picLocks noChangeAspect="1"/>
          </p:cNvPicPr>
          <p:nvPr/>
        </p:nvPicPr>
        <p:blipFill>
          <a:blip r:embed="rId3"/>
          <a:stretch>
            <a:fillRect/>
          </a:stretch>
        </p:blipFill>
        <p:spPr>
          <a:xfrm>
            <a:off x="143508" y="2228947"/>
            <a:ext cx="3987713" cy="2191052"/>
          </a:xfrm>
          <a:prstGeom prst="rect">
            <a:avLst/>
          </a:prstGeom>
          <a:ln>
            <a:solidFill>
              <a:schemeClr val="bg1">
                <a:lumMod val="65000"/>
              </a:schemeClr>
            </a:solidFill>
          </a:ln>
        </p:spPr>
      </p:pic>
      <p:pic>
        <p:nvPicPr>
          <p:cNvPr id="18" name="図 17"/>
          <p:cNvPicPr>
            <a:picLocks noChangeAspect="1"/>
          </p:cNvPicPr>
          <p:nvPr/>
        </p:nvPicPr>
        <p:blipFill>
          <a:blip r:embed="rId4"/>
          <a:stretch>
            <a:fillRect/>
          </a:stretch>
        </p:blipFill>
        <p:spPr>
          <a:xfrm>
            <a:off x="4834188" y="2513207"/>
            <a:ext cx="2376264" cy="1596625"/>
          </a:xfrm>
          <a:prstGeom prst="rect">
            <a:avLst/>
          </a:prstGeom>
          <a:ln>
            <a:solidFill>
              <a:schemeClr val="bg1">
                <a:lumMod val="65000"/>
              </a:schemeClr>
            </a:solidFill>
          </a:ln>
        </p:spPr>
      </p:pic>
      <p:cxnSp>
        <p:nvCxnSpPr>
          <p:cNvPr id="21" name="直線矢印コネクタ 20"/>
          <p:cNvCxnSpPr/>
          <p:nvPr/>
        </p:nvCxnSpPr>
        <p:spPr>
          <a:xfrm flipH="1">
            <a:off x="5582060" y="4754755"/>
            <a:ext cx="385852" cy="4223"/>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538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人事管理（</a:t>
            </a:r>
            <a:r>
              <a:rPr kumimoji="1" lang="en-US" altLang="ja-JP" dirty="0"/>
              <a:t>NXHR</a:t>
            </a:r>
            <a:r>
              <a:rPr kumimoji="1" lang="ja-JP" altLang="en-US" dirty="0"/>
              <a:t>）からのマスタ連携　</a:t>
            </a:r>
            <a:r>
              <a:rPr kumimoji="1" lang="en-US" altLang="ja-JP" dirty="0"/>
              <a:t>–</a:t>
            </a:r>
            <a:r>
              <a:rPr kumimoji="1" lang="ja-JP" altLang="en-US" dirty="0"/>
              <a:t>組織コード等</a:t>
            </a:r>
            <a:r>
              <a:rPr kumimoji="1" lang="en-US" altLang="ja-JP" dirty="0"/>
              <a:t>-</a:t>
            </a:r>
            <a:endParaRPr kumimoji="1" lang="ja-JP" altLang="en-US" dirty="0"/>
          </a:p>
        </p:txBody>
      </p:sp>
      <p:sp>
        <p:nvSpPr>
          <p:cNvPr id="5" name="テキスト プレースホルダー 4"/>
          <p:cNvSpPr>
            <a:spLocks noGrp="1"/>
          </p:cNvSpPr>
          <p:nvPr>
            <p:ph type="body" sz="quarter" idx="17"/>
          </p:nvPr>
        </p:nvSpPr>
        <p:spPr/>
        <p:txBody>
          <a:bodyPr/>
          <a:lstStyle/>
          <a:p>
            <a:r>
              <a:rPr kumimoji="1" lang="ja-JP" altLang="en-US" b="1" dirty="0"/>
              <a:t>②データ入出力機能を利用</a:t>
            </a:r>
          </a:p>
        </p:txBody>
      </p:sp>
      <p:sp>
        <p:nvSpPr>
          <p:cNvPr id="6" name="タイトル 5"/>
          <p:cNvSpPr>
            <a:spLocks noGrp="1"/>
          </p:cNvSpPr>
          <p:nvPr>
            <p:ph type="title"/>
          </p:nvPr>
        </p:nvSpPr>
        <p:spPr/>
        <p:txBody>
          <a:bodyPr/>
          <a:lstStyle/>
          <a:p>
            <a:r>
              <a:rPr kumimoji="1" lang="ja-JP" altLang="en-US" dirty="0"/>
              <a:t>他社勤怠管理システムとのデータ連携について</a:t>
            </a:r>
          </a:p>
        </p:txBody>
      </p:sp>
      <p:sp>
        <p:nvSpPr>
          <p:cNvPr id="7" name="コンテンツ プレースホルダ 6"/>
          <p:cNvSpPr txBox="1">
            <a:spLocks/>
          </p:cNvSpPr>
          <p:nvPr/>
        </p:nvSpPr>
        <p:spPr>
          <a:xfrm>
            <a:off x="863588" y="1203424"/>
            <a:ext cx="7812868" cy="1116298"/>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Tx/>
              <a:buNone/>
              <a:tabLst/>
              <a:defRPr/>
            </a:pPr>
            <a:r>
              <a:rPr kumimoji="1" lang="ja-JP" altLang="en-US" sz="1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メイリオ" pitchFamily="50" charset="-128"/>
              </a:rPr>
              <a:t>出力・取込フォーマットを柔軟に定義できるデータ入出力機能</a:t>
            </a:r>
            <a:endParaRPr kumimoji="1" lang="en-US" altLang="ja-JP" sz="1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人事管理・給与管理のデータを、他システム連携用にレイアウト設定し抽出や取込を行うことが可能</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他システム間のデータ連動処理を大幅に軽減します</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項目単位の更新、抽出条件設定、初期値設定も柔軟に対応</a:t>
            </a: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システム内に保持している情報を簡易に</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Excel</a:t>
            </a:r>
            <a:r>
              <a:rPr kumimoji="1" lang="ja-JP" altLang="en-US" sz="1200" b="0" i="0" u="none" strike="noStrike" kern="1200" cap="none" spc="0" normalizeH="0" baseline="0" noProof="0" dirty="0" err="1">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CSV</a:t>
            </a:r>
            <a:r>
              <a:rPr kumimoji="1" lang="ja-JP" altLang="en-US" sz="1200" b="0" i="0" u="none" strike="noStrike" kern="1200" cap="none" spc="0" normalizeH="0" baseline="0" noProof="0" dirty="0" err="1">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TXT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出力</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pic>
        <p:nvPicPr>
          <p:cNvPr id="8" name="図 7"/>
          <p:cNvPicPr>
            <a:picLocks noChangeAspect="1"/>
          </p:cNvPicPr>
          <p:nvPr/>
        </p:nvPicPr>
        <p:blipFill>
          <a:blip r:embed="rId3"/>
          <a:stretch>
            <a:fillRect/>
          </a:stretch>
        </p:blipFill>
        <p:spPr>
          <a:xfrm>
            <a:off x="387012" y="2400378"/>
            <a:ext cx="4554727" cy="2475628"/>
          </a:xfrm>
          <a:prstGeom prst="rect">
            <a:avLst/>
          </a:prstGeom>
          <a:ln w="12700">
            <a:solidFill>
              <a:schemeClr val="bg1">
                <a:lumMod val="65000"/>
              </a:schemeClr>
            </a:solidFill>
          </a:ln>
        </p:spPr>
      </p:pic>
      <p:sp>
        <p:nvSpPr>
          <p:cNvPr id="9" name="Rectangle 3"/>
          <p:cNvSpPr>
            <a:spLocks noChangeArrowheads="1"/>
          </p:cNvSpPr>
          <p:nvPr/>
        </p:nvSpPr>
        <p:spPr bwMode="auto">
          <a:xfrm>
            <a:off x="4995501" y="2400379"/>
            <a:ext cx="3788499" cy="2469724"/>
          </a:xfrm>
          <a:prstGeom prst="rect">
            <a:avLst/>
          </a:prstGeom>
          <a:ln w="12700">
            <a:headEnd/>
            <a:tailEn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2800" b="1"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0" name="Text Box 19"/>
          <p:cNvSpPr txBox="1">
            <a:spLocks noChangeArrowheads="1"/>
          </p:cNvSpPr>
          <p:nvPr/>
        </p:nvSpPr>
        <p:spPr bwMode="auto">
          <a:xfrm>
            <a:off x="5148064" y="4510062"/>
            <a:ext cx="1907704"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他システムは一例</a:t>
            </a:r>
            <a:endParaRPr kumimoji="1" lang="en-US" altLang="ja-JP"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一括取込・一括抽出も可能</a:t>
            </a:r>
          </a:p>
        </p:txBody>
      </p:sp>
      <p:sp>
        <p:nvSpPr>
          <p:cNvPr id="11" name="Rectangle 23"/>
          <p:cNvSpPr>
            <a:spLocks noChangeArrowheads="1"/>
          </p:cNvSpPr>
          <p:nvPr/>
        </p:nvSpPr>
        <p:spPr bwMode="auto">
          <a:xfrm>
            <a:off x="5805373" y="2249541"/>
            <a:ext cx="1871210" cy="28030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システム間連携イメージ</a:t>
            </a:r>
          </a:p>
        </p:txBody>
      </p:sp>
      <p:sp>
        <p:nvSpPr>
          <p:cNvPr id="12" name="フローチャート : 磁気ディスク 14"/>
          <p:cNvSpPr/>
          <p:nvPr/>
        </p:nvSpPr>
        <p:spPr>
          <a:xfrm>
            <a:off x="5148064" y="3645966"/>
            <a:ext cx="792088" cy="380006"/>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給与管理</a:t>
            </a:r>
          </a:p>
        </p:txBody>
      </p:sp>
      <p:sp>
        <p:nvSpPr>
          <p:cNvPr id="13" name="フローチャート : 磁気ディスク 15"/>
          <p:cNvSpPr/>
          <p:nvPr/>
        </p:nvSpPr>
        <p:spPr>
          <a:xfrm>
            <a:off x="5148064" y="3193952"/>
            <a:ext cx="792088" cy="380006"/>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人事管理</a:t>
            </a:r>
          </a:p>
        </p:txBody>
      </p:sp>
      <p:sp>
        <p:nvSpPr>
          <p:cNvPr id="14" name="上下矢印 13"/>
          <p:cNvSpPr/>
          <p:nvPr/>
        </p:nvSpPr>
        <p:spPr>
          <a:xfrm rot="16200000">
            <a:off x="6050139" y="3368498"/>
            <a:ext cx="307080" cy="383038"/>
          </a:xfrm>
          <a:prstGeom prst="upDownArrow">
            <a:avLst>
              <a:gd name="adj1" fmla="val 45297"/>
              <a:gd name="adj2" fmla="val 335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上下矢印 14"/>
          <p:cNvSpPr/>
          <p:nvPr/>
        </p:nvSpPr>
        <p:spPr>
          <a:xfrm rot="16200000">
            <a:off x="7395293" y="3368498"/>
            <a:ext cx="307080" cy="383038"/>
          </a:xfrm>
          <a:prstGeom prst="upDownArrow">
            <a:avLst>
              <a:gd name="adj1" fmla="val 45297"/>
              <a:gd name="adj2" fmla="val 3353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フローチャート : 磁気ディスク 18"/>
          <p:cNvSpPr/>
          <p:nvPr/>
        </p:nvSpPr>
        <p:spPr>
          <a:xfrm>
            <a:off x="7884368" y="3682775"/>
            <a:ext cx="792088" cy="322022"/>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明細配信</a:t>
            </a:r>
          </a:p>
        </p:txBody>
      </p:sp>
      <p:sp>
        <p:nvSpPr>
          <p:cNvPr id="17" name="フローチャート : 磁気ディスク 19"/>
          <p:cNvSpPr/>
          <p:nvPr/>
        </p:nvSpPr>
        <p:spPr>
          <a:xfrm>
            <a:off x="7884368" y="2496857"/>
            <a:ext cx="792088" cy="321017"/>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勤怠管理</a:t>
            </a:r>
          </a:p>
        </p:txBody>
      </p:sp>
      <p:sp>
        <p:nvSpPr>
          <p:cNvPr id="18" name="フローチャート : 磁気ディスク 20"/>
          <p:cNvSpPr/>
          <p:nvPr/>
        </p:nvSpPr>
        <p:spPr>
          <a:xfrm>
            <a:off x="7884368" y="2891493"/>
            <a:ext cx="792088" cy="322022"/>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ID</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管理</a:t>
            </a:r>
          </a:p>
        </p:txBody>
      </p:sp>
      <p:sp>
        <p:nvSpPr>
          <p:cNvPr id="19" name="フローチャート : 磁気ディスク 21"/>
          <p:cNvSpPr/>
          <p:nvPr/>
        </p:nvSpPr>
        <p:spPr>
          <a:xfrm>
            <a:off x="7884368" y="4078416"/>
            <a:ext cx="792088" cy="322022"/>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通勤交通費管理</a:t>
            </a:r>
          </a:p>
        </p:txBody>
      </p:sp>
      <p:sp>
        <p:nvSpPr>
          <p:cNvPr id="20" name="フローチャート : 磁気ディスク 22"/>
          <p:cNvSpPr/>
          <p:nvPr/>
        </p:nvSpPr>
        <p:spPr>
          <a:xfrm>
            <a:off x="7884368" y="4474058"/>
            <a:ext cx="792088" cy="322022"/>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目標管理</a:t>
            </a:r>
          </a:p>
        </p:txBody>
      </p:sp>
      <p:sp>
        <p:nvSpPr>
          <p:cNvPr id="21" name="フローチャート : 磁気ディスク 23"/>
          <p:cNvSpPr/>
          <p:nvPr/>
        </p:nvSpPr>
        <p:spPr>
          <a:xfrm>
            <a:off x="7884368" y="3287134"/>
            <a:ext cx="792088" cy="322022"/>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人事考課</a:t>
            </a:r>
          </a:p>
        </p:txBody>
      </p:sp>
      <p:sp>
        <p:nvSpPr>
          <p:cNvPr id="22" name="Freeform 418"/>
          <p:cNvSpPr>
            <a:spLocks noEditPoints="1"/>
          </p:cNvSpPr>
          <p:nvPr/>
        </p:nvSpPr>
        <p:spPr bwMode="auto">
          <a:xfrm>
            <a:off x="6615238" y="3384457"/>
            <a:ext cx="522036" cy="35111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23" name="テキスト ボックス 22"/>
          <p:cNvSpPr txBox="1"/>
          <p:nvPr/>
        </p:nvSpPr>
        <p:spPr>
          <a:xfrm>
            <a:off x="6408204" y="3600481"/>
            <a:ext cx="936104" cy="333517"/>
          </a:xfrm>
          <a:prstGeom prst="rect">
            <a:avLst/>
          </a:prstGeom>
        </p:spPr>
        <p:txBody>
          <a:bodyPr wrap="none" lIns="0" tIns="0" rIns="0" bIns="0" rtlCol="0" anchor="t" anchorCtr="0">
            <a:no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1" lang="en-US" altLang="ja-JP" sz="9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rPr>
              <a:t>Excel/CSV/TXT</a:t>
            </a:r>
            <a:endParaRPr kumimoji="1" lang="ja-JP" altLang="en-US" sz="9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endParaRPr>
          </a:p>
        </p:txBody>
      </p:sp>
      <p:sp>
        <p:nvSpPr>
          <p:cNvPr id="24" name="角丸四角形 23"/>
          <p:cNvSpPr/>
          <p:nvPr/>
        </p:nvSpPr>
        <p:spPr>
          <a:xfrm>
            <a:off x="400096" y="4397900"/>
            <a:ext cx="4531944" cy="47220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5" name="正方形/長方形 31"/>
          <p:cNvSpPr>
            <a:spLocks noChangeArrowheads="1"/>
          </p:cNvSpPr>
          <p:nvPr/>
        </p:nvSpPr>
        <p:spPr bwMode="auto">
          <a:xfrm>
            <a:off x="553957" y="4488303"/>
            <a:ext cx="4247779"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“出力</a:t>
            </a:r>
            <a:r>
              <a:rPr kumimoji="1" lang="en-US" altLang="ja-JP"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r>
              <a:rPr kumimoji="1" lang="ja-JP" altLang="en-US"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取込フォーマットを自由に定義”</a:t>
            </a:r>
          </a:p>
        </p:txBody>
      </p:sp>
    </p:spTree>
    <p:extLst>
      <p:ext uri="{BB962C8B-B14F-4D97-AF65-F5344CB8AC3E}">
        <p14:creationId xmlns:p14="http://schemas.microsoft.com/office/powerpoint/2010/main" val="1722791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41</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05</a:t>
            </a:r>
            <a:br>
              <a:rPr lang="en-US" altLang="ja-JP" b="0" dirty="0">
                <a:solidFill>
                  <a:srgbClr val="FABE00"/>
                </a:solidFill>
              </a:rPr>
            </a:br>
            <a:r>
              <a:rPr lang="ja-JP" altLang="en-US" dirty="0">
                <a:solidFill>
                  <a:srgbClr val="EE7B48"/>
                </a:solidFill>
              </a:rPr>
              <a:t>マイナンバー対応</a:t>
            </a:r>
            <a:r>
              <a:rPr lang="ja-JP" altLang="en-US" dirty="0"/>
              <a:t>について</a:t>
            </a:r>
            <a:br>
              <a:rPr lang="en-US" altLang="ja-JP" dirty="0"/>
            </a:br>
            <a:r>
              <a:rPr lang="ja-JP" altLang="en-US" dirty="0"/>
              <a:t>（人事・給与共通）</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588582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dirty="0"/>
          </a:p>
        </p:txBody>
      </p:sp>
      <p:sp>
        <p:nvSpPr>
          <p:cNvPr id="3" name="タイトル 2"/>
          <p:cNvSpPr>
            <a:spLocks noGrp="1"/>
          </p:cNvSpPr>
          <p:nvPr>
            <p:ph type="title"/>
          </p:nvPr>
        </p:nvSpPr>
        <p:spPr/>
        <p:txBody>
          <a:bodyPr/>
          <a:lstStyle/>
          <a:p>
            <a:r>
              <a:rPr lang="ja-JP" altLang="en-US" dirty="0"/>
              <a:t>人事・給与管理（マイナンバー管理）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マイナンバーの取得から破棄までを一元管理</a:t>
            </a:r>
          </a:p>
        </p:txBody>
      </p:sp>
      <p:sp>
        <p:nvSpPr>
          <p:cNvPr id="6" name="テキスト プレースホルダー 5"/>
          <p:cNvSpPr>
            <a:spLocks noGrp="1"/>
          </p:cNvSpPr>
          <p:nvPr>
            <p:ph type="body" sz="quarter" idx="17"/>
          </p:nvPr>
        </p:nvSpPr>
        <p:spPr/>
        <p:txBody>
          <a:bodyPr/>
          <a:lstStyle/>
          <a:p>
            <a:r>
              <a:rPr kumimoji="1" lang="en-US" altLang="ja-JP" dirty="0"/>
              <a:t>Web</a:t>
            </a:r>
            <a:r>
              <a:rPr kumimoji="1" lang="ja-JP" altLang="en-US" dirty="0"/>
              <a:t>アプリケーション（人事諸届・照会）を利用してマイナンバー情報を収集し、暗号化された</a:t>
            </a:r>
            <a:r>
              <a:rPr kumimoji="1" lang="en-US" altLang="ja-JP" dirty="0"/>
              <a:t>DB</a:t>
            </a:r>
            <a:r>
              <a:rPr kumimoji="1" lang="ja-JP" altLang="en-US" dirty="0"/>
              <a:t>で管理します。退職者のマイナンバーの有効期限を一括設定することも可能です</a:t>
            </a:r>
          </a:p>
        </p:txBody>
      </p:sp>
      <p:sp>
        <p:nvSpPr>
          <p:cNvPr id="7" name="角丸四角形 6"/>
          <p:cNvSpPr/>
          <p:nvPr/>
        </p:nvSpPr>
        <p:spPr>
          <a:xfrm>
            <a:off x="6012160" y="2723966"/>
            <a:ext cx="2916324" cy="993684"/>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179515" y="1624204"/>
            <a:ext cx="2664293" cy="3179793"/>
          </a:xfrm>
          <a:prstGeom prst="roundRect">
            <a:avLst>
              <a:gd name="adj" fmla="val 472"/>
            </a:avLst>
          </a:prstGeom>
          <a:solidFill>
            <a:srgbClr val="FFFFFF"/>
          </a:solidFill>
          <a:ln w="25400" cap="flat" cmpd="sng" algn="ctr">
            <a:solidFill>
              <a:srgbClr val="FF8585"/>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9" name="角丸四角形 8"/>
          <p:cNvSpPr/>
          <p:nvPr/>
        </p:nvSpPr>
        <p:spPr>
          <a:xfrm>
            <a:off x="179512" y="1624205"/>
            <a:ext cx="2664295" cy="271056"/>
          </a:xfrm>
          <a:prstGeom prst="roundRect">
            <a:avLst>
              <a:gd name="adj" fmla="val 0"/>
            </a:avLst>
          </a:prstGeom>
          <a:solidFill>
            <a:srgbClr val="FF8585"/>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取　得</a:t>
            </a:r>
          </a:p>
        </p:txBody>
      </p:sp>
      <p:sp>
        <p:nvSpPr>
          <p:cNvPr id="10" name="Freeform 305"/>
          <p:cNvSpPr>
            <a:spLocks noEditPoints="1"/>
          </p:cNvSpPr>
          <p:nvPr/>
        </p:nvSpPr>
        <p:spPr bwMode="auto">
          <a:xfrm>
            <a:off x="251520" y="3903898"/>
            <a:ext cx="399963" cy="366061"/>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 name="グループ化 525"/>
          <p:cNvGrpSpPr/>
          <p:nvPr/>
        </p:nvGrpSpPr>
        <p:grpSpPr>
          <a:xfrm>
            <a:off x="251520" y="1970898"/>
            <a:ext cx="372017" cy="337383"/>
            <a:chOff x="3784104" y="1923678"/>
            <a:chExt cx="381000" cy="381000"/>
          </a:xfrm>
          <a:solidFill>
            <a:srgbClr val="54C2F0"/>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14" name="Freeform 418"/>
          <p:cNvSpPr>
            <a:spLocks noEditPoints="1"/>
          </p:cNvSpPr>
          <p:nvPr/>
        </p:nvSpPr>
        <p:spPr bwMode="auto">
          <a:xfrm>
            <a:off x="251520" y="2967794"/>
            <a:ext cx="358241" cy="26929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5" name="テキスト ボックス 14"/>
          <p:cNvSpPr txBox="1"/>
          <p:nvPr/>
        </p:nvSpPr>
        <p:spPr bwMode="black">
          <a:xfrm>
            <a:off x="812652" y="2990369"/>
            <a:ext cx="1542089"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CSV</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a:t>
            </a: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画像データ</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6" name="テキスト ボックス 15"/>
          <p:cNvSpPr txBox="1"/>
          <p:nvPr/>
        </p:nvSpPr>
        <p:spPr bwMode="black">
          <a:xfrm>
            <a:off x="795810" y="4011910"/>
            <a:ext cx="985847"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紙 </a:t>
            </a: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コピー</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7" name="テキスト ボックス 16"/>
          <p:cNvSpPr txBox="1"/>
          <p:nvPr/>
        </p:nvSpPr>
        <p:spPr bwMode="black">
          <a:xfrm>
            <a:off x="809049" y="1984245"/>
            <a:ext cx="1825821"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Web+</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画像データ添付</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8" name="角丸四角形 17"/>
          <p:cNvSpPr/>
          <p:nvPr/>
        </p:nvSpPr>
        <p:spPr>
          <a:xfrm>
            <a:off x="2987824" y="1624204"/>
            <a:ext cx="2880320" cy="3179793"/>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19" name="角丸四角形 18"/>
          <p:cNvSpPr/>
          <p:nvPr/>
        </p:nvSpPr>
        <p:spPr>
          <a:xfrm>
            <a:off x="2987824" y="1624205"/>
            <a:ext cx="2880320"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管　理</a:t>
            </a:r>
          </a:p>
        </p:txBody>
      </p:sp>
      <p:sp>
        <p:nvSpPr>
          <p:cNvPr id="20" name="Freeform 364"/>
          <p:cNvSpPr>
            <a:spLocks noEditPoints="1"/>
          </p:cNvSpPr>
          <p:nvPr/>
        </p:nvSpPr>
        <p:spPr bwMode="auto">
          <a:xfrm>
            <a:off x="3917193" y="3429842"/>
            <a:ext cx="654715" cy="62647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テキスト ボックス 20"/>
          <p:cNvSpPr txBox="1"/>
          <p:nvPr/>
        </p:nvSpPr>
        <p:spPr bwMode="black">
          <a:xfrm>
            <a:off x="4162067" y="4122125"/>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4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2" name="テキスト ボックス 21"/>
          <p:cNvSpPr txBox="1"/>
          <p:nvPr/>
        </p:nvSpPr>
        <p:spPr bwMode="black">
          <a:xfrm>
            <a:off x="4596068" y="3870097"/>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暗号化</a:t>
            </a:r>
            <a:endParaRPr kumimoji="0" lang="en-US" altLang="ja-JP" sz="11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3" name="角丸四角形 22"/>
          <p:cNvSpPr/>
          <p:nvPr/>
        </p:nvSpPr>
        <p:spPr>
          <a:xfrm>
            <a:off x="6012157" y="1624205"/>
            <a:ext cx="2916324" cy="993684"/>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4" name="角丸四角形 23"/>
          <p:cNvSpPr/>
          <p:nvPr/>
        </p:nvSpPr>
        <p:spPr>
          <a:xfrm>
            <a:off x="6012152" y="1624205"/>
            <a:ext cx="2916332"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通　知</a:t>
            </a:r>
          </a:p>
        </p:txBody>
      </p:sp>
      <p:sp>
        <p:nvSpPr>
          <p:cNvPr id="25" name="角丸四角形 24"/>
          <p:cNvSpPr/>
          <p:nvPr/>
        </p:nvSpPr>
        <p:spPr>
          <a:xfrm>
            <a:off x="6020918" y="3823727"/>
            <a:ext cx="2916324" cy="980270"/>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6" name="角丸四角形 25"/>
          <p:cNvSpPr/>
          <p:nvPr/>
        </p:nvSpPr>
        <p:spPr>
          <a:xfrm>
            <a:off x="6021079" y="3823727"/>
            <a:ext cx="2916003"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破　棄</a:t>
            </a:r>
          </a:p>
        </p:txBody>
      </p:sp>
      <p:grpSp>
        <p:nvGrpSpPr>
          <p:cNvPr id="27" name="グループ化 93"/>
          <p:cNvGrpSpPr/>
          <p:nvPr/>
        </p:nvGrpSpPr>
        <p:grpSpPr>
          <a:xfrm>
            <a:off x="8037335" y="4144962"/>
            <a:ext cx="352262" cy="438835"/>
            <a:chOff x="5392768" y="3867148"/>
            <a:chExt cx="534112" cy="657410"/>
          </a:xfrm>
        </p:grpSpPr>
        <p:sp>
          <p:nvSpPr>
            <p:cNvPr id="28" name="台形 27"/>
            <p:cNvSpPr/>
            <p:nvPr/>
          </p:nvSpPr>
          <p:spPr>
            <a:xfrm rot="10800000">
              <a:off x="5392768" y="4052119"/>
              <a:ext cx="534112" cy="472439"/>
            </a:xfrm>
            <a:prstGeom prst="trapezoid">
              <a:avLst/>
            </a:prstGeom>
            <a:solidFill>
              <a:srgbClr val="FFFFFF"/>
            </a:solidFill>
            <a:ln w="41275"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cxnSp>
          <p:nvCxnSpPr>
            <p:cNvPr id="29" name="直線コネクタ 28"/>
            <p:cNvCxnSpPr/>
            <p:nvPr/>
          </p:nvCxnSpPr>
          <p:spPr>
            <a:xfrm>
              <a:off x="5659629" y="4101920"/>
              <a:ext cx="0" cy="337424"/>
            </a:xfrm>
            <a:prstGeom prst="line">
              <a:avLst/>
            </a:prstGeom>
            <a:noFill/>
            <a:ln w="28575" cap="flat" cmpd="sng" algn="ctr">
              <a:solidFill>
                <a:srgbClr val="54C2F0"/>
              </a:solidFill>
              <a:prstDash val="solid"/>
            </a:ln>
            <a:effectLst/>
          </p:spPr>
        </p:cxnSp>
        <p:cxnSp>
          <p:nvCxnSpPr>
            <p:cNvPr id="30" name="直線コネクタ 29"/>
            <p:cNvCxnSpPr/>
            <p:nvPr/>
          </p:nvCxnSpPr>
          <p:spPr>
            <a:xfrm>
              <a:off x="5733498" y="4101920"/>
              <a:ext cx="0" cy="337424"/>
            </a:xfrm>
            <a:prstGeom prst="line">
              <a:avLst/>
            </a:prstGeom>
            <a:noFill/>
            <a:ln w="28575" cap="flat" cmpd="sng" algn="ctr">
              <a:solidFill>
                <a:srgbClr val="54C2F0"/>
              </a:solidFill>
              <a:prstDash val="solid"/>
            </a:ln>
            <a:effectLst/>
          </p:spPr>
        </p:cxnSp>
        <p:cxnSp>
          <p:nvCxnSpPr>
            <p:cNvPr id="31" name="直線コネクタ 30"/>
            <p:cNvCxnSpPr/>
            <p:nvPr/>
          </p:nvCxnSpPr>
          <p:spPr>
            <a:xfrm>
              <a:off x="5585760" y="4101920"/>
              <a:ext cx="0" cy="337424"/>
            </a:xfrm>
            <a:prstGeom prst="line">
              <a:avLst/>
            </a:prstGeom>
            <a:noFill/>
            <a:ln w="28575" cap="flat" cmpd="sng" algn="ctr">
              <a:solidFill>
                <a:srgbClr val="54C2F0"/>
              </a:solidFill>
              <a:prstDash val="solid"/>
            </a:ln>
            <a:effectLst/>
          </p:spPr>
        </p:cxnSp>
        <p:cxnSp>
          <p:nvCxnSpPr>
            <p:cNvPr id="32" name="直線コネクタ 31"/>
            <p:cNvCxnSpPr/>
            <p:nvPr/>
          </p:nvCxnSpPr>
          <p:spPr>
            <a:xfrm flipH="1">
              <a:off x="5393126" y="3973820"/>
              <a:ext cx="533414" cy="2"/>
            </a:xfrm>
            <a:prstGeom prst="line">
              <a:avLst/>
            </a:prstGeom>
            <a:noFill/>
            <a:ln w="41275" cap="flat" cmpd="sng" algn="ctr">
              <a:solidFill>
                <a:srgbClr val="54C2F0"/>
              </a:solidFill>
              <a:prstDash val="solid"/>
            </a:ln>
            <a:effectLst/>
          </p:spPr>
        </p:cxnSp>
        <p:sp>
          <p:nvSpPr>
            <p:cNvPr id="33" name="円/楕円 126"/>
            <p:cNvSpPr/>
            <p:nvPr/>
          </p:nvSpPr>
          <p:spPr>
            <a:xfrm>
              <a:off x="5599232" y="3867148"/>
              <a:ext cx="116956" cy="98231"/>
            </a:xfrm>
            <a:prstGeom prst="ellipse">
              <a:avLst/>
            </a:prstGeom>
            <a:solidFill>
              <a:srgbClr val="54C2F0"/>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grpSp>
      <p:sp>
        <p:nvSpPr>
          <p:cNvPr id="34" name="テキスト ボックス 33"/>
          <p:cNvSpPr txBox="1"/>
          <p:nvPr/>
        </p:nvSpPr>
        <p:spPr bwMode="black">
          <a:xfrm>
            <a:off x="7906433" y="4626181"/>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削除</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5" name="Freeform 382"/>
          <p:cNvSpPr>
            <a:spLocks noEditPoints="1"/>
          </p:cNvSpPr>
          <p:nvPr/>
        </p:nvSpPr>
        <p:spPr bwMode="auto">
          <a:xfrm>
            <a:off x="6801616" y="4168934"/>
            <a:ext cx="339922" cy="311322"/>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6" name="テキスト ボックス 35"/>
          <p:cNvSpPr txBox="1"/>
          <p:nvPr/>
        </p:nvSpPr>
        <p:spPr bwMode="black">
          <a:xfrm>
            <a:off x="7223589" y="4184347"/>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有効期限</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一括設定</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7" name="Freeform 438"/>
          <p:cNvSpPr>
            <a:spLocks noEditPoints="1"/>
          </p:cNvSpPr>
          <p:nvPr/>
        </p:nvSpPr>
        <p:spPr bwMode="auto">
          <a:xfrm>
            <a:off x="4744226" y="3414033"/>
            <a:ext cx="273509" cy="415355"/>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8" name="テキスト ボックス 37"/>
          <p:cNvSpPr txBox="1"/>
          <p:nvPr/>
        </p:nvSpPr>
        <p:spPr bwMode="black">
          <a:xfrm>
            <a:off x="3325931" y="4429440"/>
            <a:ext cx="2304256" cy="338554"/>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マイナンバーの関係する画面は</a:t>
            </a:r>
            <a:endParaRPr kumimoji="0" lang="en-US" altLang="ja-JP"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管理者パスワードが必要</a:t>
            </a:r>
            <a:endParaRPr kumimoji="0" lang="en-US" altLang="ja-JP"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pic>
        <p:nvPicPr>
          <p:cNvPr id="39" name="Picture 1"/>
          <p:cNvPicPr>
            <a:picLocks noChangeAspect="1" noChangeArrowheads="1"/>
          </p:cNvPicPr>
          <p:nvPr/>
        </p:nvPicPr>
        <p:blipFill>
          <a:blip r:embed="rId3" cstate="email"/>
          <a:srcRect/>
          <a:stretch>
            <a:fillRect/>
          </a:stretch>
        </p:blipFill>
        <p:spPr bwMode="auto">
          <a:xfrm>
            <a:off x="1931507" y="4315032"/>
            <a:ext cx="624177" cy="389564"/>
          </a:xfrm>
          <a:prstGeom prst="rect">
            <a:avLst/>
          </a:prstGeom>
          <a:noFill/>
          <a:ln w="9525">
            <a:noFill/>
            <a:miter lim="800000"/>
            <a:headEnd/>
            <a:tailEnd/>
          </a:ln>
        </p:spPr>
      </p:pic>
      <p:pic>
        <p:nvPicPr>
          <p:cNvPr id="40" name="Picture 1"/>
          <p:cNvPicPr>
            <a:picLocks noChangeAspect="1" noChangeArrowheads="1"/>
          </p:cNvPicPr>
          <p:nvPr/>
        </p:nvPicPr>
        <p:blipFill>
          <a:blip r:embed="rId3" cstate="email"/>
          <a:srcRect/>
          <a:stretch>
            <a:fillRect/>
          </a:stretch>
        </p:blipFill>
        <p:spPr bwMode="auto">
          <a:xfrm>
            <a:off x="1931507" y="3369387"/>
            <a:ext cx="624177" cy="389564"/>
          </a:xfrm>
          <a:prstGeom prst="rect">
            <a:avLst/>
          </a:prstGeom>
          <a:noFill/>
          <a:ln w="9525">
            <a:noFill/>
            <a:miter lim="800000"/>
            <a:headEnd/>
            <a:tailEnd/>
          </a:ln>
        </p:spPr>
      </p:pic>
      <p:pic>
        <p:nvPicPr>
          <p:cNvPr id="41" name="Picture 1"/>
          <p:cNvPicPr>
            <a:picLocks noChangeAspect="1" noChangeArrowheads="1"/>
          </p:cNvPicPr>
          <p:nvPr/>
        </p:nvPicPr>
        <p:blipFill>
          <a:blip r:embed="rId3" cstate="email"/>
          <a:srcRect/>
          <a:stretch>
            <a:fillRect/>
          </a:stretch>
        </p:blipFill>
        <p:spPr bwMode="auto">
          <a:xfrm>
            <a:off x="1931507" y="2283718"/>
            <a:ext cx="624177" cy="389564"/>
          </a:xfrm>
          <a:prstGeom prst="rect">
            <a:avLst/>
          </a:prstGeom>
          <a:noFill/>
          <a:ln w="9525">
            <a:noFill/>
            <a:miter lim="800000"/>
            <a:headEnd/>
            <a:tailEnd/>
          </a:ln>
        </p:spPr>
      </p:pic>
      <p:sp>
        <p:nvSpPr>
          <p:cNvPr id="42" name="右矢印 41"/>
          <p:cNvSpPr/>
          <p:nvPr/>
        </p:nvSpPr>
        <p:spPr bwMode="gray">
          <a:xfrm>
            <a:off x="2730698" y="4078498"/>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43" name="右矢印 42"/>
          <p:cNvSpPr/>
          <p:nvPr/>
        </p:nvSpPr>
        <p:spPr bwMode="gray">
          <a:xfrm>
            <a:off x="2730698" y="3028361"/>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44" name="右矢印 43"/>
          <p:cNvSpPr/>
          <p:nvPr/>
        </p:nvSpPr>
        <p:spPr bwMode="gray">
          <a:xfrm>
            <a:off x="2730698" y="1983042"/>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grpSp>
        <p:nvGrpSpPr>
          <p:cNvPr id="45" name="グループ化 525"/>
          <p:cNvGrpSpPr/>
          <p:nvPr/>
        </p:nvGrpSpPr>
        <p:grpSpPr>
          <a:xfrm>
            <a:off x="3488587" y="2321027"/>
            <a:ext cx="457944" cy="441378"/>
            <a:chOff x="3784104" y="1923678"/>
            <a:chExt cx="381000" cy="381000"/>
          </a:xfrm>
          <a:solidFill>
            <a:srgbClr val="54C2F0"/>
          </a:solidFill>
        </p:grpSpPr>
        <p:sp>
          <p:nvSpPr>
            <p:cNvPr id="4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48" name="テキスト ボックス 47"/>
          <p:cNvSpPr txBox="1"/>
          <p:nvPr/>
        </p:nvSpPr>
        <p:spPr bwMode="black">
          <a:xfrm>
            <a:off x="3381339" y="2798517"/>
            <a:ext cx="73278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画面編集</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49" name="テキスト ボックス 48"/>
          <p:cNvSpPr txBox="1"/>
          <p:nvPr/>
        </p:nvSpPr>
        <p:spPr bwMode="black">
          <a:xfrm>
            <a:off x="4572000" y="2798517"/>
            <a:ext cx="109282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チェックリスト</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50" name="Freeform 393"/>
          <p:cNvSpPr>
            <a:spLocks noEditPoints="1"/>
          </p:cNvSpPr>
          <p:nvPr/>
        </p:nvSpPr>
        <p:spPr bwMode="auto">
          <a:xfrm>
            <a:off x="4850366" y="2321027"/>
            <a:ext cx="374091" cy="44643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1" name="右矢印 50"/>
          <p:cNvSpPr/>
          <p:nvPr/>
        </p:nvSpPr>
        <p:spPr bwMode="gray">
          <a:xfrm>
            <a:off x="5760132" y="4078498"/>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2" name="右矢印 51"/>
          <p:cNvSpPr/>
          <p:nvPr/>
        </p:nvSpPr>
        <p:spPr bwMode="gray">
          <a:xfrm>
            <a:off x="5760132" y="1983042"/>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3" name="右矢印 52"/>
          <p:cNvSpPr/>
          <p:nvPr/>
        </p:nvSpPr>
        <p:spPr bwMode="gray">
          <a:xfrm rot="18714056">
            <a:off x="4823422" y="2964241"/>
            <a:ext cx="273041" cy="370949"/>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4" name="右矢印 53"/>
          <p:cNvSpPr/>
          <p:nvPr/>
        </p:nvSpPr>
        <p:spPr bwMode="gray">
          <a:xfrm rot="3182187">
            <a:off x="3809437" y="3007955"/>
            <a:ext cx="261243" cy="359103"/>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grpSp>
        <p:nvGrpSpPr>
          <p:cNvPr id="55" name="グループ化 525"/>
          <p:cNvGrpSpPr/>
          <p:nvPr/>
        </p:nvGrpSpPr>
        <p:grpSpPr>
          <a:xfrm>
            <a:off x="6476938" y="4404647"/>
            <a:ext cx="353920" cy="351906"/>
            <a:chOff x="3784104" y="1923678"/>
            <a:chExt cx="381000" cy="381000"/>
          </a:xfrm>
          <a:solidFill>
            <a:srgbClr val="54C2F0"/>
          </a:solidFill>
        </p:grpSpPr>
        <p:sp>
          <p:nvSpPr>
            <p:cNvPr id="5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58" name="右矢印 57"/>
          <p:cNvSpPr/>
          <p:nvPr/>
        </p:nvSpPr>
        <p:spPr bwMode="gray">
          <a:xfrm>
            <a:off x="7402551" y="4490439"/>
            <a:ext cx="332770" cy="285231"/>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9" name="テキスト ボックス 58"/>
          <p:cNvSpPr txBox="1"/>
          <p:nvPr/>
        </p:nvSpPr>
        <p:spPr bwMode="black">
          <a:xfrm>
            <a:off x="7488324" y="3543857"/>
            <a:ext cx="1368152"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操作</a:t>
            </a:r>
            <a:r>
              <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アクセスログ</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60" name="右矢印 59"/>
          <p:cNvSpPr/>
          <p:nvPr/>
        </p:nvSpPr>
        <p:spPr bwMode="gray">
          <a:xfrm>
            <a:off x="5760132" y="3028361"/>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61" name="テキスト ボックス 60"/>
          <p:cNvSpPr txBox="1"/>
          <p:nvPr/>
        </p:nvSpPr>
        <p:spPr bwMode="black">
          <a:xfrm>
            <a:off x="6408204" y="3543857"/>
            <a:ext cx="90010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法定調書</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62" name="角丸四角形 61"/>
          <p:cNvSpPr/>
          <p:nvPr/>
        </p:nvSpPr>
        <p:spPr>
          <a:xfrm>
            <a:off x="6012160" y="2723966"/>
            <a:ext cx="2916332"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出　力</a:t>
            </a:r>
          </a:p>
        </p:txBody>
      </p:sp>
      <p:sp>
        <p:nvSpPr>
          <p:cNvPr id="63" name="Freeform 547"/>
          <p:cNvSpPr>
            <a:spLocks noEditPoints="1"/>
          </p:cNvSpPr>
          <p:nvPr/>
        </p:nvSpPr>
        <p:spPr bwMode="auto">
          <a:xfrm>
            <a:off x="6516216" y="2062307"/>
            <a:ext cx="502177" cy="312779"/>
          </a:xfrm>
          <a:custGeom>
            <a:avLst/>
            <a:gdLst/>
            <a:ahLst/>
            <a:cxnLst>
              <a:cxn ang="0">
                <a:pos x="0" y="0"/>
              </a:cxn>
              <a:cxn ang="0">
                <a:pos x="0" y="176"/>
              </a:cxn>
              <a:cxn ang="0">
                <a:pos x="240" y="176"/>
              </a:cxn>
              <a:cxn ang="0">
                <a:pos x="240" y="0"/>
              </a:cxn>
              <a:cxn ang="0">
                <a:pos x="0" y="0"/>
              </a:cxn>
              <a:cxn ang="0">
                <a:pos x="192" y="24"/>
              </a:cxn>
              <a:cxn ang="0">
                <a:pos x="120" y="74"/>
              </a:cxn>
              <a:cxn ang="0">
                <a:pos x="48" y="24"/>
              </a:cxn>
              <a:cxn ang="0">
                <a:pos x="192" y="24"/>
              </a:cxn>
              <a:cxn ang="0">
                <a:pos x="24" y="152"/>
              </a:cxn>
              <a:cxn ang="0">
                <a:pos x="24" y="36"/>
              </a:cxn>
              <a:cxn ang="0">
                <a:pos x="120" y="102"/>
              </a:cxn>
              <a:cxn ang="0">
                <a:pos x="216" y="36"/>
              </a:cxn>
              <a:cxn ang="0">
                <a:pos x="216" y="152"/>
              </a:cxn>
              <a:cxn ang="0">
                <a:pos x="24" y="152"/>
              </a:cxn>
            </a:cxnLst>
            <a:rect l="0" t="0" r="r" b="b"/>
            <a:pathLst>
              <a:path w="240" h="176">
                <a:moveTo>
                  <a:pt x="0" y="0"/>
                </a:moveTo>
                <a:lnTo>
                  <a:pt x="0" y="176"/>
                </a:lnTo>
                <a:lnTo>
                  <a:pt x="240" y="176"/>
                </a:lnTo>
                <a:lnTo>
                  <a:pt x="240" y="0"/>
                </a:lnTo>
                <a:lnTo>
                  <a:pt x="0" y="0"/>
                </a:lnTo>
                <a:close/>
                <a:moveTo>
                  <a:pt x="192" y="24"/>
                </a:moveTo>
                <a:lnTo>
                  <a:pt x="120" y="74"/>
                </a:lnTo>
                <a:lnTo>
                  <a:pt x="48" y="24"/>
                </a:lnTo>
                <a:lnTo>
                  <a:pt x="192" y="24"/>
                </a:lnTo>
                <a:close/>
                <a:moveTo>
                  <a:pt x="24" y="152"/>
                </a:moveTo>
                <a:lnTo>
                  <a:pt x="24" y="36"/>
                </a:lnTo>
                <a:lnTo>
                  <a:pt x="120" y="102"/>
                </a:lnTo>
                <a:lnTo>
                  <a:pt x="216" y="36"/>
                </a:lnTo>
                <a:lnTo>
                  <a:pt x="216" y="152"/>
                </a:lnTo>
                <a:lnTo>
                  <a:pt x="24" y="15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64" name="グループ化 150"/>
          <p:cNvGrpSpPr/>
          <p:nvPr/>
        </p:nvGrpSpPr>
        <p:grpSpPr>
          <a:xfrm>
            <a:off x="7942083" y="1954295"/>
            <a:ext cx="410337" cy="416659"/>
            <a:chOff x="1535113" y="649288"/>
            <a:chExt cx="381000" cy="381000"/>
          </a:xfrm>
          <a:solidFill>
            <a:srgbClr val="54C2F0"/>
          </a:solidFill>
        </p:grpSpPr>
        <p:sp>
          <p:nvSpPr>
            <p:cNvPr id="65"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6"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7"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8"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9"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0"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1" name="右矢印 70"/>
          <p:cNvSpPr/>
          <p:nvPr/>
        </p:nvSpPr>
        <p:spPr bwMode="gray">
          <a:xfrm>
            <a:off x="7344308" y="2137116"/>
            <a:ext cx="332770" cy="285231"/>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72" name="テキスト ボックス 71"/>
          <p:cNvSpPr txBox="1"/>
          <p:nvPr/>
        </p:nvSpPr>
        <p:spPr bwMode="black">
          <a:xfrm>
            <a:off x="6120172" y="2422347"/>
            <a:ext cx="1332148" cy="180020"/>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一括メール配信</a:t>
            </a:r>
            <a:endParaRPr kumimoji="0" lang="en-US" altLang="ja-JP"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73" name="テキスト ボックス 72"/>
          <p:cNvSpPr txBox="1"/>
          <p:nvPr/>
        </p:nvSpPr>
        <p:spPr bwMode="black">
          <a:xfrm>
            <a:off x="7452320" y="2427734"/>
            <a:ext cx="1404156" cy="396044"/>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マイナンバー未登録者</a:t>
            </a:r>
            <a:endParaRPr kumimoji="0" lang="en-US" altLang="ja-JP"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74" name="Freeform 422"/>
          <p:cNvSpPr>
            <a:spLocks noEditPoints="1"/>
          </p:cNvSpPr>
          <p:nvPr/>
        </p:nvSpPr>
        <p:spPr bwMode="auto">
          <a:xfrm>
            <a:off x="7920372" y="3075806"/>
            <a:ext cx="472903" cy="451612"/>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75" name="グループ化 282"/>
          <p:cNvGrpSpPr/>
          <p:nvPr/>
        </p:nvGrpSpPr>
        <p:grpSpPr>
          <a:xfrm>
            <a:off x="6618187" y="3099583"/>
            <a:ext cx="436209" cy="376519"/>
            <a:chOff x="4887516" y="682625"/>
            <a:chExt cx="381000" cy="385971"/>
          </a:xfrm>
          <a:solidFill>
            <a:srgbClr val="54C2F0"/>
          </a:solidFill>
        </p:grpSpPr>
        <p:sp>
          <p:nvSpPr>
            <p:cNvPr id="76" name="Rectangle 195"/>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7" name="Rectangle 196"/>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8" name="Freeform 197"/>
            <p:cNvSpPr>
              <a:spLocks noEditPoints="1"/>
            </p:cNvSpPr>
            <p:nvPr/>
          </p:nvSpPr>
          <p:spPr bwMode="auto">
            <a:xfrm>
              <a:off x="4887516" y="827296"/>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9" name="Freeform 152"/>
          <p:cNvSpPr>
            <a:spLocks noEditPoints="1"/>
          </p:cNvSpPr>
          <p:nvPr/>
        </p:nvSpPr>
        <p:spPr bwMode="auto">
          <a:xfrm>
            <a:off x="1097615" y="3270451"/>
            <a:ext cx="413362" cy="480585"/>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0" name="テキスト ボックス 79"/>
          <p:cNvSpPr txBox="1"/>
          <p:nvPr/>
        </p:nvSpPr>
        <p:spPr bwMode="black">
          <a:xfrm>
            <a:off x="1169622" y="3414468"/>
            <a:ext cx="504056" cy="161583"/>
          </a:xfrm>
          <a:prstGeom prst="rect">
            <a:avLst/>
          </a:prstGeom>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rPr>
              <a:t>CSV</a:t>
            </a:r>
            <a:endParaRPr kumimoji="0" lang="en-US" altLang="ja-JP" sz="120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endParaRPr>
          </a:p>
        </p:txBody>
      </p:sp>
      <p:grpSp>
        <p:nvGrpSpPr>
          <p:cNvPr id="81" name="グループ化 254"/>
          <p:cNvGrpSpPr/>
          <p:nvPr/>
        </p:nvGrpSpPr>
        <p:grpSpPr>
          <a:xfrm>
            <a:off x="1057386" y="4251405"/>
            <a:ext cx="413362" cy="480585"/>
            <a:chOff x="4011216" y="1584325"/>
            <a:chExt cx="330200" cy="381000"/>
          </a:xfrm>
          <a:solidFill>
            <a:srgbClr val="FF8585"/>
          </a:solidFill>
        </p:grpSpPr>
        <p:sp>
          <p:nvSpPr>
            <p:cNvPr id="82"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3"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4"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5"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86" name="角丸四角形 85"/>
          <p:cNvSpPr/>
          <p:nvPr/>
        </p:nvSpPr>
        <p:spPr>
          <a:xfrm>
            <a:off x="3455876" y="1948241"/>
            <a:ext cx="1944216" cy="220534"/>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a:ea typeface="メイリオ"/>
                <a:cs typeface="+mn-cs"/>
              </a:rPr>
              <a:t>利用端末制限</a:t>
            </a:r>
          </a:p>
        </p:txBody>
      </p:sp>
      <p:sp>
        <p:nvSpPr>
          <p:cNvPr id="87" name="Freeform 438"/>
          <p:cNvSpPr>
            <a:spLocks noEditPoints="1"/>
          </p:cNvSpPr>
          <p:nvPr/>
        </p:nvSpPr>
        <p:spPr bwMode="auto">
          <a:xfrm>
            <a:off x="4100655" y="2315477"/>
            <a:ext cx="228537" cy="294158"/>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pic>
        <p:nvPicPr>
          <p:cNvPr id="88" name="図 87"/>
          <p:cNvPicPr/>
          <p:nvPr/>
        </p:nvPicPr>
        <p:blipFill>
          <a:blip r:embed="rId4" cstate="print">
            <a:extLst>
              <a:ext uri="{28A0092B-C50C-407E-A947-70E740481C1C}">
                <a14:useLocalDpi xmlns:a14="http://schemas.microsoft.com/office/drawing/2010/main" val="0"/>
              </a:ext>
            </a:extLst>
          </a:blip>
          <a:stretch>
            <a:fillRect/>
          </a:stretch>
        </p:blipFill>
        <p:spPr>
          <a:xfrm>
            <a:off x="871474" y="2254055"/>
            <a:ext cx="915705" cy="446621"/>
          </a:xfrm>
          <a:prstGeom prst="rect">
            <a:avLst/>
          </a:prstGeom>
          <a:ln>
            <a:solidFill>
              <a:schemeClr val="bg1">
                <a:lumMod val="85000"/>
              </a:schemeClr>
            </a:solidFill>
          </a:ln>
        </p:spPr>
      </p:pic>
    </p:spTree>
    <p:extLst>
      <p:ext uri="{BB962C8B-B14F-4D97-AF65-F5344CB8AC3E}">
        <p14:creationId xmlns:p14="http://schemas.microsoft.com/office/powerpoint/2010/main" val="3934371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dirty="0"/>
          </a:p>
        </p:txBody>
      </p:sp>
      <p:sp>
        <p:nvSpPr>
          <p:cNvPr id="3" name="タイトル 2"/>
          <p:cNvSpPr>
            <a:spLocks noGrp="1"/>
          </p:cNvSpPr>
          <p:nvPr>
            <p:ph type="title"/>
          </p:nvPr>
        </p:nvSpPr>
        <p:spPr/>
        <p:txBody>
          <a:bodyPr/>
          <a:lstStyle/>
          <a:p>
            <a:r>
              <a:rPr kumimoji="1" lang="ja-JP" altLang="en-US" dirty="0"/>
              <a:t>人事・給与管理（マイナンバー管理）</a:t>
            </a:r>
          </a:p>
        </p:txBody>
      </p:sp>
      <p:sp>
        <p:nvSpPr>
          <p:cNvPr id="5" name="テキスト プレースホルダー 4"/>
          <p:cNvSpPr>
            <a:spLocks noGrp="1"/>
          </p:cNvSpPr>
          <p:nvPr>
            <p:ph type="body" sz="quarter" idx="16"/>
          </p:nvPr>
        </p:nvSpPr>
        <p:spPr/>
        <p:txBody>
          <a:bodyPr/>
          <a:lstStyle/>
          <a:p>
            <a:r>
              <a:rPr kumimoji="1" lang="en-US" altLang="ja-JP" dirty="0"/>
              <a:t>CSV</a:t>
            </a:r>
            <a:r>
              <a:rPr kumimoji="1" lang="ja-JP" altLang="en-US" dirty="0"/>
              <a:t>ファイルおよび画像ファイルの一括取込</a:t>
            </a:r>
          </a:p>
        </p:txBody>
      </p:sp>
      <p:sp>
        <p:nvSpPr>
          <p:cNvPr id="6" name="テキスト プレースホルダー 5"/>
          <p:cNvSpPr>
            <a:spLocks noGrp="1"/>
          </p:cNvSpPr>
          <p:nvPr>
            <p:ph type="body" sz="quarter" idx="17"/>
          </p:nvPr>
        </p:nvSpPr>
        <p:spPr/>
        <p:txBody>
          <a:bodyPr/>
          <a:lstStyle/>
          <a:p>
            <a:r>
              <a:rPr kumimoji="1" lang="ja-JP" altLang="en-US" dirty="0"/>
              <a:t>市販のマイナンバー収集システムや、手動収集したマイナンバー情報を一括で取り込む機能です</a:t>
            </a:r>
            <a:endParaRPr kumimoji="1" lang="en-US" altLang="ja-JP" dirty="0"/>
          </a:p>
          <a:p>
            <a:r>
              <a:rPr lang="ja-JP" altLang="en-US" dirty="0"/>
              <a:t>番号情報だけでなく、番号確認や本人確認用の証憑情報も取込可能です</a:t>
            </a:r>
            <a:endParaRPr lang="en-US" altLang="ja-JP" dirty="0"/>
          </a:p>
          <a:p>
            <a:r>
              <a:rPr kumimoji="1" lang="ja-JP" altLang="en-US" dirty="0"/>
              <a:t>正常に取込まれた際に、</a:t>
            </a:r>
            <a:r>
              <a:rPr kumimoji="1" lang="en-US" altLang="ja-JP" dirty="0"/>
              <a:t>PC</a:t>
            </a:r>
            <a:r>
              <a:rPr kumimoji="1" lang="ja-JP" altLang="en-US" dirty="0" err="1"/>
              <a:t>に保</a:t>
            </a:r>
            <a:r>
              <a:rPr kumimoji="1" lang="ja-JP" altLang="en-US" dirty="0"/>
              <a:t>存され</a:t>
            </a:r>
            <a:r>
              <a:rPr lang="ja-JP" altLang="en-US" dirty="0"/>
              <a:t>た元ファイル情報を自動的に削除することも可能です</a:t>
            </a:r>
            <a:endParaRPr lang="en-US" altLang="ja-JP" dirty="0"/>
          </a:p>
          <a:p>
            <a:r>
              <a:rPr lang="en-US" altLang="ja-JP" dirty="0"/>
              <a:t>※</a:t>
            </a:r>
            <a:r>
              <a:rPr lang="ja-JP" altLang="en-US" dirty="0"/>
              <a:t>取込可能な画像ファイルの形式：</a:t>
            </a:r>
            <a:r>
              <a:rPr lang="en-US" altLang="ja-JP" dirty="0"/>
              <a:t>BMP/JPG/JPEG/GIF</a:t>
            </a:r>
          </a:p>
          <a:p>
            <a:r>
              <a:rPr lang="ja-JP" altLang="en-US" dirty="0"/>
              <a:t>　取込可能な画像ファイルの最大サイズ：縦</a:t>
            </a:r>
            <a:r>
              <a:rPr lang="en-US" altLang="ja-JP" dirty="0"/>
              <a:t>394</a:t>
            </a:r>
            <a:r>
              <a:rPr lang="ja-JP" altLang="en-US" dirty="0"/>
              <a:t>ピクセル </a:t>
            </a:r>
            <a:r>
              <a:rPr lang="en-US" altLang="ja-JP" dirty="0"/>
              <a:t>× </a:t>
            </a:r>
            <a:r>
              <a:rPr lang="ja-JP" altLang="en-US" dirty="0"/>
              <a:t>横</a:t>
            </a:r>
            <a:r>
              <a:rPr lang="en-US" altLang="ja-JP" dirty="0"/>
              <a:t>583</a:t>
            </a:r>
            <a:r>
              <a:rPr lang="ja-JP" altLang="en-US" dirty="0"/>
              <a:t>ピクセル</a:t>
            </a:r>
            <a:endParaRPr lang="en-US" altLang="ja-JP" dirty="0"/>
          </a:p>
        </p:txBody>
      </p:sp>
      <p:sp>
        <p:nvSpPr>
          <p:cNvPr id="7" name="角丸四角形 6"/>
          <p:cNvSpPr/>
          <p:nvPr/>
        </p:nvSpPr>
        <p:spPr>
          <a:xfrm>
            <a:off x="4283968" y="2715766"/>
            <a:ext cx="4501257" cy="2232247"/>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359535" y="2715766"/>
            <a:ext cx="3727601" cy="2232247"/>
          </a:xfrm>
          <a:prstGeom prst="roundRect">
            <a:avLst>
              <a:gd name="adj" fmla="val 472"/>
            </a:avLst>
          </a:prstGeom>
          <a:solidFill>
            <a:srgbClr val="FFFFFF"/>
          </a:solidFill>
          <a:ln w="25400" cap="flat" cmpd="sng" algn="ctr">
            <a:solidFill>
              <a:srgbClr val="FF8585"/>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9" name="角丸四角形 8"/>
          <p:cNvSpPr/>
          <p:nvPr/>
        </p:nvSpPr>
        <p:spPr>
          <a:xfrm>
            <a:off x="359532" y="2715766"/>
            <a:ext cx="3727603" cy="288032"/>
          </a:xfrm>
          <a:prstGeom prst="roundRect">
            <a:avLst>
              <a:gd name="adj" fmla="val 0"/>
            </a:avLst>
          </a:prstGeom>
          <a:solidFill>
            <a:srgbClr val="FF8585"/>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マイナンバーの収集</a:t>
            </a:r>
          </a:p>
        </p:txBody>
      </p:sp>
      <p:sp>
        <p:nvSpPr>
          <p:cNvPr id="10" name="Freeform 305"/>
          <p:cNvSpPr>
            <a:spLocks noEditPoints="1"/>
          </p:cNvSpPr>
          <p:nvPr/>
        </p:nvSpPr>
        <p:spPr bwMode="auto">
          <a:xfrm>
            <a:off x="2771800" y="3157953"/>
            <a:ext cx="466364" cy="429644"/>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 name="グループ化 525"/>
          <p:cNvGrpSpPr/>
          <p:nvPr/>
        </p:nvGrpSpPr>
        <p:grpSpPr>
          <a:xfrm>
            <a:off x="661604" y="3168541"/>
            <a:ext cx="490016" cy="447325"/>
            <a:chOff x="3784104" y="1923678"/>
            <a:chExt cx="381000" cy="381000"/>
          </a:xfrm>
          <a:solidFill>
            <a:srgbClr val="FF8585"/>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14" name="テキスト ボックス 13"/>
          <p:cNvSpPr txBox="1"/>
          <p:nvPr/>
        </p:nvSpPr>
        <p:spPr bwMode="black">
          <a:xfrm>
            <a:off x="1403648" y="4763348"/>
            <a:ext cx="1306447" cy="184666"/>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CSV</a:t>
            </a:r>
            <a:r>
              <a:rPr kumimoji="0" lang="ja-JP" altLang="en-US"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画像</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データ</a:t>
            </a:r>
            <a:endPar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5" name="テキスト ボックス 14"/>
          <p:cNvSpPr txBox="1"/>
          <p:nvPr/>
        </p:nvSpPr>
        <p:spPr bwMode="black">
          <a:xfrm>
            <a:off x="1240396" y="3229961"/>
            <a:ext cx="846386" cy="33855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収集システム</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6" name="右矢印 15"/>
          <p:cNvSpPr/>
          <p:nvPr/>
        </p:nvSpPr>
        <p:spPr bwMode="gray">
          <a:xfrm rot="2521870">
            <a:off x="1240009" y="3746011"/>
            <a:ext cx="330352" cy="260865"/>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17" name="右矢印 16"/>
          <p:cNvSpPr/>
          <p:nvPr/>
        </p:nvSpPr>
        <p:spPr bwMode="gray">
          <a:xfrm rot="8164285">
            <a:off x="2613198" y="3744954"/>
            <a:ext cx="330352" cy="260865"/>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18" name="テキスト ボックス 17"/>
          <p:cNvSpPr txBox="1"/>
          <p:nvPr/>
        </p:nvSpPr>
        <p:spPr bwMode="black">
          <a:xfrm>
            <a:off x="3355293" y="3289413"/>
            <a:ext cx="564257"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手動収集</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9" name="右矢印 18"/>
          <p:cNvSpPr/>
          <p:nvPr/>
        </p:nvSpPr>
        <p:spPr bwMode="gray">
          <a:xfrm>
            <a:off x="3699864" y="4081343"/>
            <a:ext cx="1016152" cy="312049"/>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20" name="Freeform 364"/>
          <p:cNvSpPr>
            <a:spLocks noEditPoints="1"/>
          </p:cNvSpPr>
          <p:nvPr/>
        </p:nvSpPr>
        <p:spPr bwMode="auto">
          <a:xfrm>
            <a:off x="7242508" y="4073878"/>
            <a:ext cx="483906" cy="58819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テキスト ボックス 20"/>
          <p:cNvSpPr txBox="1"/>
          <p:nvPr/>
        </p:nvSpPr>
        <p:spPr bwMode="black">
          <a:xfrm>
            <a:off x="7474385" y="4698189"/>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4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2" name="テキスト ボックス 21"/>
          <p:cNvSpPr txBox="1"/>
          <p:nvPr/>
        </p:nvSpPr>
        <p:spPr bwMode="black">
          <a:xfrm>
            <a:off x="7690409" y="4512912"/>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暗号化</a:t>
            </a:r>
            <a:endParaRPr kumimoji="0" lang="en-US" altLang="ja-JP" sz="105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3" name="Freeform 438"/>
          <p:cNvSpPr>
            <a:spLocks noEditPoints="1"/>
          </p:cNvSpPr>
          <p:nvPr/>
        </p:nvSpPr>
        <p:spPr bwMode="auto">
          <a:xfrm>
            <a:off x="7866511" y="4114108"/>
            <a:ext cx="273805" cy="352000"/>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4" name="角丸四角形 23"/>
          <p:cNvSpPr/>
          <p:nvPr/>
        </p:nvSpPr>
        <p:spPr>
          <a:xfrm>
            <a:off x="4283968" y="2715766"/>
            <a:ext cx="4501257" cy="288032"/>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FFFFFF"/>
                </a:solidFill>
                <a:effectLst/>
                <a:uLnTx/>
                <a:uFillTx/>
                <a:latin typeface="メイリオ"/>
                <a:ea typeface="メイリオ"/>
                <a:cs typeface="+mn-cs"/>
              </a:rPr>
              <a:t>SuperStream</a:t>
            </a:r>
            <a:endPar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endParaRPr>
          </a:p>
        </p:txBody>
      </p:sp>
      <p:grpSp>
        <p:nvGrpSpPr>
          <p:cNvPr id="25" name="グループ化 525"/>
          <p:cNvGrpSpPr/>
          <p:nvPr/>
        </p:nvGrpSpPr>
        <p:grpSpPr>
          <a:xfrm>
            <a:off x="5299100" y="4147073"/>
            <a:ext cx="490016" cy="447325"/>
            <a:chOff x="3784104" y="1923678"/>
            <a:chExt cx="381000" cy="381000"/>
          </a:xfrm>
          <a:solidFill>
            <a:srgbClr val="54C2F0"/>
          </a:solidFill>
        </p:grpSpPr>
        <p:sp>
          <p:nvSpPr>
            <p:cNvPr id="2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pic>
        <p:nvPicPr>
          <p:cNvPr id="28" name="Picture 2"/>
          <p:cNvPicPr>
            <a:picLocks noChangeAspect="1" noChangeArrowheads="1"/>
          </p:cNvPicPr>
          <p:nvPr/>
        </p:nvPicPr>
        <p:blipFill>
          <a:blip r:embed="rId3" cstate="email"/>
          <a:srcRect/>
          <a:stretch>
            <a:fillRect/>
          </a:stretch>
        </p:blipFill>
        <p:spPr bwMode="auto">
          <a:xfrm>
            <a:off x="2310643" y="4151280"/>
            <a:ext cx="631276" cy="392558"/>
          </a:xfrm>
          <a:prstGeom prst="rect">
            <a:avLst/>
          </a:prstGeom>
          <a:noFill/>
          <a:ln w="9525">
            <a:noFill/>
            <a:miter lim="800000"/>
            <a:headEnd/>
            <a:tailEnd/>
          </a:ln>
        </p:spPr>
      </p:pic>
      <p:pic>
        <p:nvPicPr>
          <p:cNvPr id="29" name="Picture 1"/>
          <p:cNvPicPr>
            <a:picLocks noChangeAspect="1" noChangeArrowheads="1"/>
          </p:cNvPicPr>
          <p:nvPr/>
        </p:nvPicPr>
        <p:blipFill>
          <a:blip r:embed="rId4" cstate="email"/>
          <a:srcRect/>
          <a:stretch>
            <a:fillRect/>
          </a:stretch>
        </p:blipFill>
        <p:spPr bwMode="auto">
          <a:xfrm>
            <a:off x="1996437" y="4299942"/>
            <a:ext cx="638242" cy="398342"/>
          </a:xfrm>
          <a:prstGeom prst="rect">
            <a:avLst/>
          </a:prstGeom>
          <a:noFill/>
          <a:ln w="9525">
            <a:noFill/>
            <a:miter lim="800000"/>
            <a:headEnd/>
            <a:tailEnd/>
          </a:ln>
        </p:spPr>
      </p:pic>
      <p:sp>
        <p:nvSpPr>
          <p:cNvPr id="30" name="右矢印 29"/>
          <p:cNvSpPr/>
          <p:nvPr/>
        </p:nvSpPr>
        <p:spPr bwMode="gray">
          <a:xfrm>
            <a:off x="6264188" y="4319135"/>
            <a:ext cx="620982" cy="260865"/>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31" name="テキスト ボックス 30"/>
          <p:cNvSpPr txBox="1"/>
          <p:nvPr/>
        </p:nvSpPr>
        <p:spPr bwMode="black">
          <a:xfrm>
            <a:off x="5120916" y="4663664"/>
            <a:ext cx="846386"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取込指示画面</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2" name="Text Box 5"/>
          <p:cNvSpPr txBox="1">
            <a:spLocks noChangeArrowheads="1"/>
          </p:cNvSpPr>
          <p:nvPr/>
        </p:nvSpPr>
        <p:spPr bwMode="auto">
          <a:xfrm>
            <a:off x="4788024" y="3447750"/>
            <a:ext cx="1512168" cy="6001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取込指示</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元ファイル情報</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を自動削除</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p:txBody>
      </p:sp>
      <p:cxnSp>
        <p:nvCxnSpPr>
          <p:cNvPr id="33" name="直線コネクタ 32"/>
          <p:cNvCxnSpPr/>
          <p:nvPr/>
        </p:nvCxnSpPr>
        <p:spPr>
          <a:xfrm flipH="1">
            <a:off x="6588224" y="3003798"/>
            <a:ext cx="2" cy="1980220"/>
          </a:xfrm>
          <a:prstGeom prst="line">
            <a:avLst/>
          </a:prstGeom>
          <a:noFill/>
          <a:ln w="38100" cap="flat" cmpd="sng" algn="ctr">
            <a:solidFill>
              <a:srgbClr val="54C2F0"/>
            </a:solidFill>
            <a:prstDash val="dash"/>
          </a:ln>
          <a:effectLst/>
        </p:spPr>
      </p:cxnSp>
      <p:sp>
        <p:nvSpPr>
          <p:cNvPr id="34" name="テキスト ボックス 33"/>
          <p:cNvSpPr txBox="1"/>
          <p:nvPr/>
        </p:nvSpPr>
        <p:spPr bwMode="black">
          <a:xfrm>
            <a:off x="4447758" y="3147814"/>
            <a:ext cx="923330" cy="184666"/>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一括取込機能</a:t>
            </a:r>
            <a:endParaRPr kumimoji="0" lang="en-US" altLang="ja-JP" sz="12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grpSp>
        <p:nvGrpSpPr>
          <p:cNvPr id="35" name="グループ化 525"/>
          <p:cNvGrpSpPr/>
          <p:nvPr/>
        </p:nvGrpSpPr>
        <p:grpSpPr>
          <a:xfrm>
            <a:off x="7142465" y="3164096"/>
            <a:ext cx="490016" cy="447325"/>
            <a:chOff x="3784104" y="1923678"/>
            <a:chExt cx="381000" cy="381000"/>
          </a:xfrm>
          <a:solidFill>
            <a:srgbClr val="54C2F0"/>
          </a:solidFill>
        </p:grpSpPr>
        <p:sp>
          <p:nvSpPr>
            <p:cNvPr id="3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38" name="右矢印 37"/>
          <p:cNvSpPr/>
          <p:nvPr/>
        </p:nvSpPr>
        <p:spPr bwMode="gray">
          <a:xfrm rot="5400000">
            <a:off x="7588180" y="3733322"/>
            <a:ext cx="304344" cy="283159"/>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39" name="テキスト ボックス 38"/>
          <p:cNvSpPr txBox="1"/>
          <p:nvPr/>
        </p:nvSpPr>
        <p:spPr bwMode="black">
          <a:xfrm>
            <a:off x="7678777" y="3321410"/>
            <a:ext cx="910506"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修正</a:t>
            </a:r>
            <a:r>
              <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削除など</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40" name="Freeform 152"/>
          <p:cNvSpPr>
            <a:spLocks noEditPoints="1"/>
          </p:cNvSpPr>
          <p:nvPr/>
        </p:nvSpPr>
        <p:spPr bwMode="auto">
          <a:xfrm>
            <a:off x="1410543" y="4227934"/>
            <a:ext cx="395170" cy="420065"/>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1" name="テキスト ボックス 40"/>
          <p:cNvSpPr txBox="1"/>
          <p:nvPr/>
        </p:nvSpPr>
        <p:spPr bwMode="black">
          <a:xfrm>
            <a:off x="1482551" y="4371951"/>
            <a:ext cx="504056" cy="161583"/>
          </a:xfrm>
          <a:prstGeom prst="rect">
            <a:avLst/>
          </a:prstGeom>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rPr>
              <a:t>CSV</a:t>
            </a:r>
          </a:p>
        </p:txBody>
      </p:sp>
      <p:sp>
        <p:nvSpPr>
          <p:cNvPr id="42" name="フッター プレースホルダー 3"/>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499289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dirty="0"/>
          </a:p>
        </p:txBody>
      </p:sp>
      <p:sp>
        <p:nvSpPr>
          <p:cNvPr id="3" name="タイトル 2"/>
          <p:cNvSpPr>
            <a:spLocks noGrp="1"/>
          </p:cNvSpPr>
          <p:nvPr>
            <p:ph type="title"/>
          </p:nvPr>
        </p:nvSpPr>
        <p:spPr/>
        <p:txBody>
          <a:bodyPr/>
          <a:lstStyle/>
          <a:p>
            <a:r>
              <a:rPr lang="ja-JP" altLang="en-US" dirty="0"/>
              <a:t>人事・給与管理（マイナンバー管理）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マイナンバー専用パスワードと</a:t>
            </a:r>
            <a:r>
              <a:rPr kumimoji="1" lang="en-US" altLang="ja-JP" dirty="0"/>
              <a:t>DB</a:t>
            </a:r>
            <a:r>
              <a:rPr kumimoji="1" lang="ja-JP" altLang="en-US" dirty="0"/>
              <a:t>暗号化</a:t>
            </a:r>
          </a:p>
        </p:txBody>
      </p:sp>
      <p:sp>
        <p:nvSpPr>
          <p:cNvPr id="6" name="テキスト プレースホルダー 5"/>
          <p:cNvSpPr>
            <a:spLocks noGrp="1"/>
          </p:cNvSpPr>
          <p:nvPr>
            <p:ph type="body" sz="quarter" idx="17"/>
          </p:nvPr>
        </p:nvSpPr>
        <p:spPr/>
        <p:txBody>
          <a:bodyPr/>
          <a:lstStyle/>
          <a:p>
            <a:r>
              <a:rPr kumimoji="1" lang="ja-JP" altLang="en-US" dirty="0"/>
              <a:t>マイナンバー登録等のマイナンバー管理機能を利用する場合は、マイナンバーパスワード入力画面を表示します</a:t>
            </a:r>
            <a:endParaRPr kumimoji="1" lang="en-US" altLang="ja-JP" dirty="0"/>
          </a:p>
          <a:p>
            <a:r>
              <a:rPr lang="ja-JP" altLang="en-US" dirty="0"/>
              <a:t>また、表示制御機能により画面表示の制御も可能です</a:t>
            </a:r>
            <a:endParaRPr kumimoji="1" lang="ja-JP" altLang="en-US" dirty="0"/>
          </a:p>
        </p:txBody>
      </p:sp>
      <p:pic>
        <p:nvPicPr>
          <p:cNvPr id="7" name="図 6"/>
          <p:cNvPicPr>
            <a:picLocks noChangeAspect="1"/>
          </p:cNvPicPr>
          <p:nvPr/>
        </p:nvPicPr>
        <p:blipFill rotWithShape="1">
          <a:blip r:embed="rId2"/>
          <a:srcRect r="8724"/>
          <a:stretch/>
        </p:blipFill>
        <p:spPr>
          <a:xfrm>
            <a:off x="4222684" y="1769532"/>
            <a:ext cx="4102448" cy="2929184"/>
          </a:xfrm>
          <a:prstGeom prst="rect">
            <a:avLst/>
          </a:prstGeom>
          <a:ln>
            <a:solidFill>
              <a:schemeClr val="bg1">
                <a:lumMod val="50000"/>
              </a:schemeClr>
            </a:solidFill>
          </a:ln>
        </p:spPr>
      </p:pic>
      <p:pic>
        <p:nvPicPr>
          <p:cNvPr id="8" name="図 7"/>
          <p:cNvPicPr>
            <a:picLocks noChangeAspect="1"/>
          </p:cNvPicPr>
          <p:nvPr/>
        </p:nvPicPr>
        <p:blipFill>
          <a:blip r:embed="rId3"/>
          <a:stretch>
            <a:fillRect/>
          </a:stretch>
        </p:blipFill>
        <p:spPr>
          <a:xfrm>
            <a:off x="994478" y="3975637"/>
            <a:ext cx="2810704" cy="821814"/>
          </a:xfrm>
          <a:prstGeom prst="rect">
            <a:avLst/>
          </a:prstGeom>
          <a:ln>
            <a:solidFill>
              <a:schemeClr val="bg1">
                <a:lumMod val="50000"/>
              </a:schemeClr>
            </a:solidFill>
          </a:ln>
        </p:spPr>
      </p:pic>
      <p:sp>
        <p:nvSpPr>
          <p:cNvPr id="9" name="Oval 4"/>
          <p:cNvSpPr>
            <a:spLocks noChangeArrowheads="1"/>
          </p:cNvSpPr>
          <p:nvPr/>
        </p:nvSpPr>
        <p:spPr bwMode="auto">
          <a:xfrm>
            <a:off x="6358186" y="2611731"/>
            <a:ext cx="1040305" cy="250825"/>
          </a:xfrm>
          <a:prstGeom prst="ellipse">
            <a:avLst/>
          </a:prstGeom>
          <a:noFill/>
          <a:ln w="25400" algn="ctr">
            <a:solidFill>
              <a:srgbClr val="FF0000"/>
            </a:solidFill>
            <a:round/>
            <a:headEnd/>
            <a:tailEnd/>
          </a:ln>
          <a:effectLst/>
        </p:spPr>
        <p:txBody>
          <a:bodyPr vert="horz" wrap="square" lIns="36000" tIns="36000" rIns="36000" bIns="360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 name="下矢印 9"/>
          <p:cNvSpPr/>
          <p:nvPr/>
        </p:nvSpPr>
        <p:spPr>
          <a:xfrm>
            <a:off x="6697363" y="2907841"/>
            <a:ext cx="361950" cy="48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11" name="図 10"/>
          <p:cNvPicPr>
            <a:picLocks noChangeAspect="1"/>
          </p:cNvPicPr>
          <p:nvPr/>
        </p:nvPicPr>
        <p:blipFill rotWithShape="1">
          <a:blip r:embed="rId4"/>
          <a:srcRect l="1" r="18125"/>
          <a:stretch/>
        </p:blipFill>
        <p:spPr>
          <a:xfrm>
            <a:off x="363343" y="1779662"/>
            <a:ext cx="3439538" cy="2115849"/>
          </a:xfrm>
          <a:prstGeom prst="rect">
            <a:avLst/>
          </a:prstGeom>
          <a:ln>
            <a:solidFill>
              <a:schemeClr val="bg1">
                <a:lumMod val="50000"/>
              </a:schemeClr>
            </a:solidFill>
          </a:ln>
        </p:spPr>
      </p:pic>
      <p:cxnSp>
        <p:nvCxnSpPr>
          <p:cNvPr id="47" name="直線矢印コネクタ 46"/>
          <p:cNvCxnSpPr/>
          <p:nvPr/>
        </p:nvCxnSpPr>
        <p:spPr>
          <a:xfrm flipH="1">
            <a:off x="658122" y="3826098"/>
            <a:ext cx="3881" cy="401836"/>
          </a:xfrm>
          <a:prstGeom prst="straightConnector1">
            <a:avLst/>
          </a:prstGeom>
          <a:noFill/>
          <a:ln w="25400" cap="flat" cmpd="sng" algn="ctr">
            <a:solidFill>
              <a:srgbClr val="0065AE">
                <a:shade val="95000"/>
                <a:satMod val="105000"/>
              </a:srgbClr>
            </a:solidFill>
            <a:prstDash val="solid"/>
            <a:tailEnd type="none"/>
          </a:ln>
          <a:effectLst/>
        </p:spPr>
      </p:cxnSp>
      <p:cxnSp>
        <p:nvCxnSpPr>
          <p:cNvPr id="60" name="直線矢印コネクタ 59"/>
          <p:cNvCxnSpPr/>
          <p:nvPr/>
        </p:nvCxnSpPr>
        <p:spPr>
          <a:xfrm flipH="1">
            <a:off x="658122" y="3712294"/>
            <a:ext cx="3881" cy="401836"/>
          </a:xfrm>
          <a:prstGeom prst="straightConnector1">
            <a:avLst/>
          </a:prstGeom>
          <a:noFill/>
          <a:ln w="25400" cap="flat" cmpd="sng" algn="ctr">
            <a:solidFill>
              <a:srgbClr val="0065AE">
                <a:shade val="95000"/>
                <a:satMod val="105000"/>
              </a:srgbClr>
            </a:solidFill>
            <a:prstDash val="solid"/>
            <a:tailEnd type="none"/>
          </a:ln>
          <a:effectLst/>
        </p:spPr>
      </p:cxnSp>
      <p:sp>
        <p:nvSpPr>
          <p:cNvPr id="12" name="フローチャート: 処理 11"/>
          <p:cNvSpPr/>
          <p:nvPr/>
        </p:nvSpPr>
        <p:spPr>
          <a:xfrm>
            <a:off x="434594" y="3545352"/>
            <a:ext cx="828849" cy="172734"/>
          </a:xfrm>
          <a:prstGeom prst="flowChartProcess">
            <a:avLst/>
          </a:prstGeom>
          <a:noFill/>
          <a:ln w="25400" cap="flat" cmpd="sng" algn="ctr">
            <a:solidFill>
              <a:srgbClr val="FF33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15" name="フローチャート: 処理 14"/>
          <p:cNvSpPr/>
          <p:nvPr/>
        </p:nvSpPr>
        <p:spPr>
          <a:xfrm>
            <a:off x="1069266" y="4371950"/>
            <a:ext cx="2693325" cy="193043"/>
          </a:xfrm>
          <a:prstGeom prst="flowChartProcess">
            <a:avLst/>
          </a:prstGeom>
          <a:noFill/>
          <a:ln w="25400" cap="flat" cmpd="sng" algn="ctr">
            <a:solidFill>
              <a:srgbClr val="FF33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pic>
        <p:nvPicPr>
          <p:cNvPr id="16" name="図 15"/>
          <p:cNvPicPr>
            <a:picLocks noChangeAspect="1"/>
          </p:cNvPicPr>
          <p:nvPr/>
        </p:nvPicPr>
        <p:blipFill>
          <a:blip r:embed="rId5"/>
          <a:stretch>
            <a:fillRect/>
          </a:stretch>
        </p:blipFill>
        <p:spPr>
          <a:xfrm>
            <a:off x="4971453" y="3447337"/>
            <a:ext cx="3813772" cy="1115593"/>
          </a:xfrm>
          <a:prstGeom prst="rect">
            <a:avLst/>
          </a:prstGeom>
          <a:ln w="28575">
            <a:solidFill>
              <a:srgbClr val="FF0000"/>
            </a:solidFill>
          </a:ln>
        </p:spPr>
      </p:pic>
      <p:cxnSp>
        <p:nvCxnSpPr>
          <p:cNvPr id="43" name="直線矢印コネクタ 42"/>
          <p:cNvCxnSpPr/>
          <p:nvPr/>
        </p:nvCxnSpPr>
        <p:spPr>
          <a:xfrm>
            <a:off x="651375" y="4222142"/>
            <a:ext cx="285922" cy="0"/>
          </a:xfrm>
          <a:prstGeom prst="straightConnector1">
            <a:avLst/>
          </a:prstGeom>
          <a:noFill/>
          <a:ln w="25400" cap="flat" cmpd="sng" algn="ctr">
            <a:solidFill>
              <a:srgbClr val="0065AE">
                <a:shade val="95000"/>
                <a:satMod val="105000"/>
              </a:srgbClr>
            </a:solidFill>
            <a:prstDash val="solid"/>
            <a:tailEnd type="arrow"/>
          </a:ln>
          <a:effectLst/>
        </p:spPr>
      </p:cxnSp>
      <p:cxnSp>
        <p:nvCxnSpPr>
          <p:cNvPr id="63" name="直線矢印コネクタ 62"/>
          <p:cNvCxnSpPr/>
          <p:nvPr/>
        </p:nvCxnSpPr>
        <p:spPr>
          <a:xfrm>
            <a:off x="3854030" y="4479962"/>
            <a:ext cx="285922" cy="0"/>
          </a:xfrm>
          <a:prstGeom prst="straightConnector1">
            <a:avLst/>
          </a:prstGeom>
          <a:noFill/>
          <a:ln w="25400" cap="flat" cmpd="sng" algn="ctr">
            <a:solidFill>
              <a:srgbClr val="0065AE">
                <a:shade val="95000"/>
                <a:satMod val="105000"/>
              </a:srgbClr>
            </a:solidFill>
            <a:prstDash val="solid"/>
            <a:tailEnd type="arrow"/>
          </a:ln>
          <a:effectLst/>
        </p:spPr>
      </p:cxnSp>
    </p:spTree>
    <p:extLst>
      <p:ext uri="{BB962C8B-B14F-4D97-AF65-F5344CB8AC3E}">
        <p14:creationId xmlns:p14="http://schemas.microsoft.com/office/powerpoint/2010/main" val="3076740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45</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06</a:t>
            </a:r>
            <a:br>
              <a:rPr lang="en-US" altLang="ja-JP" b="0" dirty="0">
                <a:solidFill>
                  <a:srgbClr val="FABE00"/>
                </a:solidFill>
              </a:rPr>
            </a:br>
            <a:r>
              <a:rPr lang="ja-JP" altLang="en-US" dirty="0">
                <a:solidFill>
                  <a:srgbClr val="EE7B48"/>
                </a:solidFill>
              </a:rPr>
              <a:t>その他資料</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681102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8ADD0D3-D157-A37E-4F36-9738C75B1F12}"/>
              </a:ext>
            </a:extLst>
          </p:cNvPr>
          <p:cNvSpPr>
            <a:spLocks noGrp="1"/>
          </p:cNvSpPr>
          <p:nvPr>
            <p:ph type="sldNum" sz="quarter" idx="12"/>
          </p:nvPr>
        </p:nvSpPr>
        <p:spPr/>
        <p:txBody>
          <a:bodyPr/>
          <a:lstStyle/>
          <a:p>
            <a:fld id="{78AE49ED-73EF-499C-8307-28EB0E7CF529}" type="slidenum">
              <a:rPr kumimoji="1" lang="ja-JP" altLang="en-US" smtClean="0"/>
              <a:t>46</a:t>
            </a:fld>
            <a:endParaRPr kumimoji="1" lang="ja-JP" altLang="en-US" dirty="0"/>
          </a:p>
        </p:txBody>
      </p:sp>
      <p:sp>
        <p:nvSpPr>
          <p:cNvPr id="3" name="フッター プレースホルダー 2">
            <a:extLst>
              <a:ext uri="{FF2B5EF4-FFF2-40B4-BE49-F238E27FC236}">
                <a16:creationId xmlns:a16="http://schemas.microsoft.com/office/drawing/2014/main" id="{9E93BC7E-A81D-DB6B-BA54-EFB1058F1606}"/>
              </a:ext>
            </a:extLst>
          </p:cNvPr>
          <p:cNvSpPr>
            <a:spLocks noGrp="1"/>
          </p:cNvSpPr>
          <p:nvPr>
            <p:ph type="ftr" sz="quarter" idx="3"/>
          </p:nvPr>
        </p:nvSpPr>
        <p:spPr/>
        <p:txBody>
          <a:bodyPr/>
          <a:lstStyle/>
          <a:p>
            <a:r>
              <a:rPr lang="en-US" altLang="ja-JP"/>
              <a:t>©Canon IT Solutions Inc.  All rights reserved.</a:t>
            </a:r>
            <a:endParaRPr lang="ja-JP" altLang="en-US" dirty="0"/>
          </a:p>
        </p:txBody>
      </p:sp>
      <p:sp>
        <p:nvSpPr>
          <p:cNvPr id="4" name="テキスト プレースホルダー 3">
            <a:extLst>
              <a:ext uri="{FF2B5EF4-FFF2-40B4-BE49-F238E27FC236}">
                <a16:creationId xmlns:a16="http://schemas.microsoft.com/office/drawing/2014/main" id="{4F66FD83-4D7D-1E62-F4E6-E3EB24B15F93}"/>
              </a:ext>
            </a:extLst>
          </p:cNvPr>
          <p:cNvSpPr>
            <a:spLocks noGrp="1"/>
          </p:cNvSpPr>
          <p:nvPr>
            <p:ph type="body" sz="quarter" idx="16"/>
          </p:nvPr>
        </p:nvSpPr>
        <p:spPr>
          <a:xfrm>
            <a:off x="179512" y="591530"/>
            <a:ext cx="7704856" cy="315310"/>
          </a:xfrm>
        </p:spPr>
        <p:txBody>
          <a:bodyPr/>
          <a:lstStyle/>
          <a:p>
            <a:r>
              <a:rPr kumimoji="1" lang="ja-JP" altLang="en-US" dirty="0"/>
              <a:t>シングルサインオン</a:t>
            </a:r>
            <a:r>
              <a:rPr kumimoji="1" lang="en-US" altLang="ja-JP" dirty="0"/>
              <a:t>(</a:t>
            </a:r>
            <a:r>
              <a:rPr kumimoji="1" lang="en-US" altLang="ja-JP" dirty="0" err="1"/>
              <a:t>MicrosoftEntra</a:t>
            </a:r>
            <a:r>
              <a:rPr kumimoji="1" lang="en-US" altLang="ja-JP" dirty="0"/>
              <a:t> ID (</a:t>
            </a:r>
            <a:r>
              <a:rPr kumimoji="1" lang="ja-JP" altLang="en-US" dirty="0"/>
              <a:t>旧称 </a:t>
            </a:r>
            <a:r>
              <a:rPr kumimoji="1" lang="en-US" altLang="ja-JP" dirty="0"/>
              <a:t>Azure AD))</a:t>
            </a:r>
            <a:r>
              <a:rPr kumimoji="1" lang="ja-JP" altLang="en-US" dirty="0"/>
              <a:t>　</a:t>
            </a:r>
          </a:p>
          <a:p>
            <a:endParaRPr kumimoji="1" lang="ja-JP" altLang="en-US" dirty="0"/>
          </a:p>
        </p:txBody>
      </p:sp>
      <p:sp>
        <p:nvSpPr>
          <p:cNvPr id="5" name="テキスト プレースホルダー 4">
            <a:extLst>
              <a:ext uri="{FF2B5EF4-FFF2-40B4-BE49-F238E27FC236}">
                <a16:creationId xmlns:a16="http://schemas.microsoft.com/office/drawing/2014/main" id="{1BCD990B-D97B-BA28-B77F-3CD2BB12C29B}"/>
              </a:ext>
            </a:extLst>
          </p:cNvPr>
          <p:cNvSpPr>
            <a:spLocks noGrp="1"/>
          </p:cNvSpPr>
          <p:nvPr>
            <p:ph type="body" sz="quarter" idx="17"/>
          </p:nvPr>
        </p:nvSpPr>
        <p:spPr/>
        <p:txBody>
          <a:bodyPr/>
          <a:lstStyle/>
          <a:p>
            <a:r>
              <a:rPr lang="en-US" altLang="ja-JP" dirty="0" err="1"/>
              <a:t>MicrosoftEntra</a:t>
            </a:r>
            <a:r>
              <a:rPr lang="en-US" altLang="ja-JP" dirty="0"/>
              <a:t> ID</a:t>
            </a:r>
            <a:r>
              <a:rPr lang="ja-JP" altLang="en-US" dirty="0"/>
              <a:t>の</a:t>
            </a:r>
            <a:r>
              <a:rPr lang="en-US" altLang="ja-JP" dirty="0"/>
              <a:t>SAML</a:t>
            </a:r>
            <a:r>
              <a:rPr lang="ja-JP" altLang="en-US" dirty="0"/>
              <a:t>認証を利用しログイン</a:t>
            </a:r>
            <a:r>
              <a:rPr lang="en-US" altLang="ja-JP" dirty="0" err="1"/>
              <a:t>MicrosoftEntra</a:t>
            </a:r>
            <a:r>
              <a:rPr lang="en-US" altLang="ja-JP" dirty="0"/>
              <a:t> ID</a:t>
            </a:r>
            <a:r>
              <a:rPr lang="ja-JP" altLang="en-US" dirty="0"/>
              <a:t>のユーザーと</a:t>
            </a:r>
            <a:r>
              <a:rPr lang="en-US" altLang="ja-JP" dirty="0" err="1"/>
              <a:t>SuperStream</a:t>
            </a:r>
            <a:r>
              <a:rPr lang="en-US" altLang="ja-JP" dirty="0"/>
              <a:t>-NX</a:t>
            </a:r>
            <a:r>
              <a:rPr lang="ja-JP" altLang="en-US" dirty="0"/>
              <a:t>のログインユーザーを事前に紐づけておくことで、</a:t>
            </a:r>
            <a:r>
              <a:rPr lang="en-US" altLang="ja-JP" dirty="0" err="1"/>
              <a:t>MicrosoftEntra</a:t>
            </a:r>
            <a:r>
              <a:rPr lang="en-US" altLang="ja-JP" dirty="0"/>
              <a:t> ID</a:t>
            </a:r>
            <a:r>
              <a:rPr lang="ja-JP" altLang="en-US" dirty="0"/>
              <a:t>の認証が通ると紐づけたログインユーザーで </a:t>
            </a:r>
            <a:r>
              <a:rPr lang="en-US" altLang="ja-JP" dirty="0" err="1"/>
              <a:t>SuperStream</a:t>
            </a:r>
            <a:r>
              <a:rPr lang="en-US" altLang="ja-JP" dirty="0"/>
              <a:t>-NX </a:t>
            </a:r>
            <a:r>
              <a:rPr lang="ja-JP" altLang="en-US" dirty="0"/>
              <a:t>にログインします</a:t>
            </a:r>
          </a:p>
        </p:txBody>
      </p:sp>
      <p:sp>
        <p:nvSpPr>
          <p:cNvPr id="6" name="タイトル 5">
            <a:extLst>
              <a:ext uri="{FF2B5EF4-FFF2-40B4-BE49-F238E27FC236}">
                <a16:creationId xmlns:a16="http://schemas.microsoft.com/office/drawing/2014/main" id="{29C86E73-D376-16F7-4880-FFCF4261679E}"/>
              </a:ext>
            </a:extLst>
          </p:cNvPr>
          <p:cNvSpPr>
            <a:spLocks noGrp="1"/>
          </p:cNvSpPr>
          <p:nvPr>
            <p:ph type="title"/>
          </p:nvPr>
        </p:nvSpPr>
        <p:spPr/>
        <p:txBody>
          <a:bodyPr/>
          <a:lstStyle/>
          <a:p>
            <a:r>
              <a:rPr kumimoji="1" lang="ja-JP" altLang="en-US" dirty="0"/>
              <a:t>ログイン画面</a:t>
            </a:r>
          </a:p>
        </p:txBody>
      </p:sp>
      <p:sp>
        <p:nvSpPr>
          <p:cNvPr id="7" name="正方形/長方形 6">
            <a:extLst>
              <a:ext uri="{FF2B5EF4-FFF2-40B4-BE49-F238E27FC236}">
                <a16:creationId xmlns:a16="http://schemas.microsoft.com/office/drawing/2014/main" id="{AF9F4308-3DD4-0330-2DCF-721B15CD5C1E}"/>
              </a:ext>
            </a:extLst>
          </p:cNvPr>
          <p:cNvSpPr/>
          <p:nvPr/>
        </p:nvSpPr>
        <p:spPr>
          <a:xfrm>
            <a:off x="6528132" y="2141500"/>
            <a:ext cx="1932300" cy="2340000"/>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err="1">
                <a:solidFill>
                  <a:schemeClr val="tx2"/>
                </a:solidFill>
              </a:rPr>
              <a:t>MicrosoftEntra</a:t>
            </a:r>
            <a:r>
              <a:rPr lang="en-US" altLang="ja-JP" sz="1200" dirty="0">
                <a:solidFill>
                  <a:schemeClr val="tx2"/>
                </a:solidFill>
              </a:rPr>
              <a:t> ID</a:t>
            </a:r>
          </a:p>
          <a:p>
            <a:pPr algn="ctr"/>
            <a:r>
              <a:rPr lang="ja-JP" altLang="en-US" sz="1200" dirty="0">
                <a:solidFill>
                  <a:schemeClr val="tx2"/>
                </a:solidFill>
              </a:rPr>
              <a:t>エンタープライズ</a:t>
            </a:r>
            <a:endParaRPr lang="en-US" altLang="ja-JP" sz="1200" dirty="0">
              <a:solidFill>
                <a:schemeClr val="tx2"/>
              </a:solidFill>
            </a:endParaRPr>
          </a:p>
          <a:p>
            <a:pPr algn="ctr"/>
            <a:r>
              <a:rPr lang="ja-JP" altLang="en-US" sz="1200" dirty="0">
                <a:solidFill>
                  <a:schemeClr val="tx2"/>
                </a:solidFill>
              </a:rPr>
              <a:t>アプリケーション</a:t>
            </a:r>
            <a:endParaRPr kumimoji="1" lang="ja-JP" altLang="en-US" sz="1200" dirty="0">
              <a:solidFill>
                <a:schemeClr val="tx2"/>
              </a:solidFill>
            </a:endParaRPr>
          </a:p>
        </p:txBody>
      </p:sp>
      <p:sp>
        <p:nvSpPr>
          <p:cNvPr id="8" name="正方形/長方形 7">
            <a:extLst>
              <a:ext uri="{FF2B5EF4-FFF2-40B4-BE49-F238E27FC236}">
                <a16:creationId xmlns:a16="http://schemas.microsoft.com/office/drawing/2014/main" id="{BA486479-2611-88D9-B380-7476D6B56F0C}"/>
              </a:ext>
            </a:extLst>
          </p:cNvPr>
          <p:cNvSpPr/>
          <p:nvPr/>
        </p:nvSpPr>
        <p:spPr>
          <a:xfrm>
            <a:off x="2212373" y="2141501"/>
            <a:ext cx="1687467" cy="2340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b="1">
                <a:solidFill>
                  <a:schemeClr val="accent1"/>
                </a:solidFill>
              </a:rPr>
              <a:t>シングルサインオン</a:t>
            </a:r>
            <a:endParaRPr lang="en-US" altLang="ja-JP" sz="1200" b="1">
              <a:solidFill>
                <a:schemeClr val="accent1"/>
              </a:solidFill>
            </a:endParaRPr>
          </a:p>
          <a:p>
            <a:pPr algn="ctr"/>
            <a:r>
              <a:rPr lang="ja-JP" altLang="en-US" sz="1200" b="1">
                <a:solidFill>
                  <a:schemeClr val="accent1"/>
                </a:solidFill>
              </a:rPr>
              <a:t>サーバー</a:t>
            </a:r>
            <a:endParaRPr kumimoji="1" lang="ja-JP" altLang="en-US" sz="1200" b="1">
              <a:solidFill>
                <a:schemeClr val="accent1"/>
              </a:solidFill>
            </a:endParaRPr>
          </a:p>
        </p:txBody>
      </p:sp>
      <p:sp>
        <p:nvSpPr>
          <p:cNvPr id="9" name="正方形/長方形 8">
            <a:extLst>
              <a:ext uri="{FF2B5EF4-FFF2-40B4-BE49-F238E27FC236}">
                <a16:creationId xmlns:a16="http://schemas.microsoft.com/office/drawing/2014/main" id="{FE721A96-BBCA-C1FE-498C-89C1B3006519}"/>
              </a:ext>
            </a:extLst>
          </p:cNvPr>
          <p:cNvSpPr/>
          <p:nvPr/>
        </p:nvSpPr>
        <p:spPr>
          <a:xfrm>
            <a:off x="452945" y="2943639"/>
            <a:ext cx="1190297" cy="45719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t>WEB</a:t>
            </a:r>
            <a:r>
              <a:rPr kumimoji="1" lang="ja-JP" altLang="en-US" sz="1200"/>
              <a:t>サーバー</a:t>
            </a:r>
          </a:p>
        </p:txBody>
      </p:sp>
      <p:sp>
        <p:nvSpPr>
          <p:cNvPr id="10" name="左右矢印 9">
            <a:extLst>
              <a:ext uri="{FF2B5EF4-FFF2-40B4-BE49-F238E27FC236}">
                <a16:creationId xmlns:a16="http://schemas.microsoft.com/office/drawing/2014/main" id="{01A55871-51CD-804B-3B28-5B4A33CCAA1E}"/>
              </a:ext>
            </a:extLst>
          </p:cNvPr>
          <p:cNvSpPr/>
          <p:nvPr/>
        </p:nvSpPr>
        <p:spPr>
          <a:xfrm>
            <a:off x="1703596" y="3044296"/>
            <a:ext cx="421687" cy="255884"/>
          </a:xfrm>
          <a:prstGeom prst="lef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正方形/長方形 10">
            <a:extLst>
              <a:ext uri="{FF2B5EF4-FFF2-40B4-BE49-F238E27FC236}">
                <a16:creationId xmlns:a16="http://schemas.microsoft.com/office/drawing/2014/main" id="{714C81C3-3763-D7B3-D685-C2CC4D8816C4}"/>
              </a:ext>
            </a:extLst>
          </p:cNvPr>
          <p:cNvSpPr/>
          <p:nvPr/>
        </p:nvSpPr>
        <p:spPr>
          <a:xfrm>
            <a:off x="4749847" y="2643869"/>
            <a:ext cx="936104" cy="43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利用開始</a:t>
            </a:r>
          </a:p>
        </p:txBody>
      </p:sp>
      <p:sp>
        <p:nvSpPr>
          <p:cNvPr id="12" name="正方形/長方形 11">
            <a:extLst>
              <a:ext uri="{FF2B5EF4-FFF2-40B4-BE49-F238E27FC236}">
                <a16:creationId xmlns:a16="http://schemas.microsoft.com/office/drawing/2014/main" id="{FA563CF2-E27C-C682-E38F-9A22A76C5EF7}"/>
              </a:ext>
            </a:extLst>
          </p:cNvPr>
          <p:cNvSpPr/>
          <p:nvPr/>
        </p:nvSpPr>
        <p:spPr>
          <a:xfrm>
            <a:off x="2369264" y="2643758"/>
            <a:ext cx="1373684"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a:solidFill>
                  <a:schemeClr val="accent1"/>
                </a:solidFill>
              </a:rPr>
              <a:t>ポータル</a:t>
            </a:r>
            <a:endParaRPr kumimoji="1" lang="en-US" altLang="ja-JP" sz="1200" b="1">
              <a:solidFill>
                <a:schemeClr val="accent1"/>
              </a:solidFill>
            </a:endParaRPr>
          </a:p>
          <a:p>
            <a:pPr algn="ctr"/>
            <a:r>
              <a:rPr lang="ja-JP" altLang="en-US" sz="1200" b="1">
                <a:solidFill>
                  <a:schemeClr val="accent1"/>
                </a:solidFill>
              </a:rPr>
              <a:t>サイトアクセス</a:t>
            </a:r>
            <a:endParaRPr kumimoji="1" lang="ja-JP" altLang="en-US" sz="1200" b="1">
              <a:solidFill>
                <a:schemeClr val="accent1"/>
              </a:solidFill>
            </a:endParaRPr>
          </a:p>
        </p:txBody>
      </p:sp>
      <p:sp>
        <p:nvSpPr>
          <p:cNvPr id="13" name="正方形/長方形 12">
            <a:extLst>
              <a:ext uri="{FF2B5EF4-FFF2-40B4-BE49-F238E27FC236}">
                <a16:creationId xmlns:a16="http://schemas.microsoft.com/office/drawing/2014/main" id="{40F00EE3-D87A-2F9C-5028-9D4364BA8CAA}"/>
              </a:ext>
            </a:extLst>
          </p:cNvPr>
          <p:cNvSpPr/>
          <p:nvPr/>
        </p:nvSpPr>
        <p:spPr>
          <a:xfrm>
            <a:off x="6708152" y="2935630"/>
            <a:ext cx="1622674" cy="656436"/>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2"/>
                </a:solidFill>
              </a:rPr>
              <a:t> </a:t>
            </a:r>
            <a:r>
              <a:rPr lang="en-US" altLang="ja-JP" sz="1200" dirty="0" err="1">
                <a:solidFill>
                  <a:schemeClr val="tx2"/>
                </a:solidFill>
              </a:rPr>
              <a:t>MicrosoftEntra</a:t>
            </a:r>
            <a:r>
              <a:rPr lang="en-US" altLang="ja-JP" sz="1200" dirty="0">
                <a:solidFill>
                  <a:schemeClr val="tx2"/>
                </a:solidFill>
              </a:rPr>
              <a:t> ID</a:t>
            </a:r>
            <a:r>
              <a:rPr lang="ja-JP" altLang="en-US" sz="1200" dirty="0">
                <a:solidFill>
                  <a:schemeClr val="tx2"/>
                </a:solidFill>
              </a:rPr>
              <a:t>ログイン</a:t>
            </a:r>
            <a:endParaRPr lang="en-US" altLang="ja-JP" sz="1200" dirty="0">
              <a:solidFill>
                <a:schemeClr val="tx2"/>
              </a:solidFill>
            </a:endParaRPr>
          </a:p>
          <a:p>
            <a:pPr algn="ctr"/>
            <a:r>
              <a:rPr lang="en-US" altLang="ja-JP" sz="1100" dirty="0">
                <a:solidFill>
                  <a:schemeClr val="tx2"/>
                </a:solidFill>
                <a:latin typeface="+mn-ea"/>
              </a:rPr>
              <a:t>※</a:t>
            </a:r>
            <a:r>
              <a:rPr lang="ja-JP" altLang="en-US" sz="1100" dirty="0">
                <a:solidFill>
                  <a:schemeClr val="tx2"/>
                </a:solidFill>
                <a:latin typeface="+mn-ea"/>
              </a:rPr>
              <a:t>未ログイン時のみ</a:t>
            </a:r>
            <a:endParaRPr lang="en-US" altLang="ja-JP" sz="1100" dirty="0">
              <a:solidFill>
                <a:schemeClr val="tx2"/>
              </a:solidFill>
              <a:latin typeface="+mn-ea"/>
            </a:endParaRPr>
          </a:p>
        </p:txBody>
      </p:sp>
      <p:sp>
        <p:nvSpPr>
          <p:cNvPr id="14" name="正方形/長方形 13">
            <a:extLst>
              <a:ext uri="{FF2B5EF4-FFF2-40B4-BE49-F238E27FC236}">
                <a16:creationId xmlns:a16="http://schemas.microsoft.com/office/drawing/2014/main" id="{C317BECD-6D4D-A11F-84A3-8C5F22AFED56}"/>
              </a:ext>
            </a:extLst>
          </p:cNvPr>
          <p:cNvSpPr/>
          <p:nvPr/>
        </p:nvSpPr>
        <p:spPr>
          <a:xfrm>
            <a:off x="2369264" y="3470481"/>
            <a:ext cx="1373684"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accent1"/>
                </a:solidFill>
              </a:rPr>
              <a:t>NX</a:t>
            </a:r>
            <a:r>
              <a:rPr kumimoji="1" lang="ja-JP" altLang="en-US" sz="1200" b="1">
                <a:solidFill>
                  <a:schemeClr val="accent1"/>
                </a:solidFill>
              </a:rPr>
              <a:t>ログイン処理</a:t>
            </a:r>
          </a:p>
        </p:txBody>
      </p:sp>
      <p:sp>
        <p:nvSpPr>
          <p:cNvPr id="15" name="正方形/長方形 14">
            <a:extLst>
              <a:ext uri="{FF2B5EF4-FFF2-40B4-BE49-F238E27FC236}">
                <a16:creationId xmlns:a16="http://schemas.microsoft.com/office/drawing/2014/main" id="{5C995AF6-F38B-4435-8EB6-AA99BBA023AA}"/>
              </a:ext>
            </a:extLst>
          </p:cNvPr>
          <p:cNvSpPr/>
          <p:nvPr/>
        </p:nvSpPr>
        <p:spPr>
          <a:xfrm>
            <a:off x="4749847" y="3891244"/>
            <a:ext cx="936104" cy="43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a:t>NX</a:t>
            </a:r>
            <a:r>
              <a:rPr lang="ja-JP" altLang="en-US" sz="1200"/>
              <a:t>起動</a:t>
            </a:r>
            <a:endParaRPr kumimoji="1" lang="ja-JP" altLang="en-US" sz="1200"/>
          </a:p>
        </p:txBody>
      </p:sp>
      <p:sp>
        <p:nvSpPr>
          <p:cNvPr id="16" name="正方形/長方形 15">
            <a:extLst>
              <a:ext uri="{FF2B5EF4-FFF2-40B4-BE49-F238E27FC236}">
                <a16:creationId xmlns:a16="http://schemas.microsoft.com/office/drawing/2014/main" id="{93134E21-D10B-9824-6687-842799DE2A71}"/>
              </a:ext>
            </a:extLst>
          </p:cNvPr>
          <p:cNvSpPr/>
          <p:nvPr/>
        </p:nvSpPr>
        <p:spPr>
          <a:xfrm>
            <a:off x="4367892" y="2141501"/>
            <a:ext cx="1700015" cy="2340000"/>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t"/>
          <a:lstStyle/>
          <a:p>
            <a:pPr algn="ctr"/>
            <a:r>
              <a:rPr lang="ja-JP" altLang="en-US" sz="1200" b="1">
                <a:solidFill>
                  <a:schemeClr val="accent5"/>
                </a:solidFill>
              </a:rPr>
              <a:t>ユーザー</a:t>
            </a:r>
            <a:endParaRPr kumimoji="1" lang="ja-JP" altLang="en-US" sz="1200" b="1">
              <a:solidFill>
                <a:schemeClr val="accent5"/>
              </a:solidFill>
            </a:endParaRPr>
          </a:p>
        </p:txBody>
      </p:sp>
      <p:cxnSp>
        <p:nvCxnSpPr>
          <p:cNvPr id="17" name="直線矢印コネクタ 16">
            <a:extLst>
              <a:ext uri="{FF2B5EF4-FFF2-40B4-BE49-F238E27FC236}">
                <a16:creationId xmlns:a16="http://schemas.microsoft.com/office/drawing/2014/main" id="{EEA130B6-CF83-5656-498E-EA831C720C44}"/>
              </a:ext>
            </a:extLst>
          </p:cNvPr>
          <p:cNvCxnSpPr>
            <a:stCxn id="11" idx="1"/>
            <a:endCxn id="12" idx="3"/>
          </p:cNvCxnSpPr>
          <p:nvPr/>
        </p:nvCxnSpPr>
        <p:spPr>
          <a:xfrm flipH="1">
            <a:off x="3742948" y="2859085"/>
            <a:ext cx="1006899" cy="697"/>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a:extLst>
              <a:ext uri="{FF2B5EF4-FFF2-40B4-BE49-F238E27FC236}">
                <a16:creationId xmlns:a16="http://schemas.microsoft.com/office/drawing/2014/main" id="{09A96413-473D-D002-45D4-2BD116F47D00}"/>
              </a:ext>
            </a:extLst>
          </p:cNvPr>
          <p:cNvCxnSpPr>
            <a:cxnSpLocks/>
            <a:stCxn id="12" idx="2"/>
            <a:endCxn id="13" idx="1"/>
          </p:cNvCxnSpPr>
          <p:nvPr/>
        </p:nvCxnSpPr>
        <p:spPr>
          <a:xfrm rot="16200000" flipH="1">
            <a:off x="4788108" y="1343804"/>
            <a:ext cx="188042" cy="3652046"/>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カギ線コネクタ 18">
            <a:extLst>
              <a:ext uri="{FF2B5EF4-FFF2-40B4-BE49-F238E27FC236}">
                <a16:creationId xmlns:a16="http://schemas.microsoft.com/office/drawing/2014/main" id="{389E8916-2B68-3819-01B4-71B0B9644580}"/>
              </a:ext>
            </a:extLst>
          </p:cNvPr>
          <p:cNvCxnSpPr>
            <a:cxnSpLocks/>
          </p:cNvCxnSpPr>
          <p:nvPr/>
        </p:nvCxnSpPr>
        <p:spPr>
          <a:xfrm rot="5400000">
            <a:off x="5563870" y="1771145"/>
            <a:ext cx="134698" cy="3776541"/>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カギ線コネクタ 19">
            <a:extLst>
              <a:ext uri="{FF2B5EF4-FFF2-40B4-BE49-F238E27FC236}">
                <a16:creationId xmlns:a16="http://schemas.microsoft.com/office/drawing/2014/main" id="{80F839A4-16E1-44EE-D774-7D0835DE680E}"/>
              </a:ext>
            </a:extLst>
          </p:cNvPr>
          <p:cNvCxnSpPr>
            <a:stCxn id="14" idx="2"/>
            <a:endCxn id="15" idx="1"/>
          </p:cNvCxnSpPr>
          <p:nvPr/>
        </p:nvCxnSpPr>
        <p:spPr>
          <a:xfrm rot="16200000" flipH="1">
            <a:off x="3801011" y="3157623"/>
            <a:ext cx="203931" cy="1693741"/>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34">
            <a:extLst>
              <a:ext uri="{FF2B5EF4-FFF2-40B4-BE49-F238E27FC236}">
                <a16:creationId xmlns:a16="http://schemas.microsoft.com/office/drawing/2014/main" id="{1CCB37F8-5D3B-93D9-2BB4-D74976C55176}"/>
              </a:ext>
            </a:extLst>
          </p:cNvPr>
          <p:cNvSpPr>
            <a:spLocks noEditPoints="1"/>
          </p:cNvSpPr>
          <p:nvPr/>
        </p:nvSpPr>
        <p:spPr bwMode="auto">
          <a:xfrm>
            <a:off x="5034542" y="1720031"/>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2" name="図 21">
            <a:extLst>
              <a:ext uri="{FF2B5EF4-FFF2-40B4-BE49-F238E27FC236}">
                <a16:creationId xmlns:a16="http://schemas.microsoft.com/office/drawing/2014/main" id="{E666556C-7583-7561-4367-E826DE817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8814" y="1635646"/>
            <a:ext cx="474581" cy="464129"/>
          </a:xfrm>
          <a:prstGeom prst="rect">
            <a:avLst/>
          </a:prstGeom>
        </p:spPr>
      </p:pic>
      <p:pic>
        <p:nvPicPr>
          <p:cNvPr id="23" name="図 22">
            <a:extLst>
              <a:ext uri="{FF2B5EF4-FFF2-40B4-BE49-F238E27FC236}">
                <a16:creationId xmlns:a16="http://schemas.microsoft.com/office/drawing/2014/main" id="{D2CA1C57-F36F-6E1A-1354-5C9E4B616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802" y="2391730"/>
            <a:ext cx="474581" cy="464129"/>
          </a:xfrm>
          <a:prstGeom prst="rect">
            <a:avLst/>
          </a:prstGeom>
        </p:spPr>
      </p:pic>
      <p:sp>
        <p:nvSpPr>
          <p:cNvPr id="24" name="角丸四角形吹き出し 23">
            <a:extLst>
              <a:ext uri="{FF2B5EF4-FFF2-40B4-BE49-F238E27FC236}">
                <a16:creationId xmlns:a16="http://schemas.microsoft.com/office/drawing/2014/main" id="{6E0E5D51-1B50-5881-14DF-4BE9F2B1CEBF}"/>
              </a:ext>
            </a:extLst>
          </p:cNvPr>
          <p:cNvSpPr/>
          <p:nvPr/>
        </p:nvSpPr>
        <p:spPr>
          <a:xfrm>
            <a:off x="5971584" y="4275578"/>
            <a:ext cx="1707380" cy="468052"/>
          </a:xfrm>
          <a:prstGeom prst="wedgeRoundRectCallout">
            <a:avLst>
              <a:gd name="adj1" fmla="val -63226"/>
              <a:gd name="adj2" fmla="val -5126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ログイン後の画面が表示される</a:t>
            </a:r>
          </a:p>
        </p:txBody>
      </p:sp>
      <p:sp>
        <p:nvSpPr>
          <p:cNvPr id="25" name="テキスト ボックス 24">
            <a:extLst>
              <a:ext uri="{FF2B5EF4-FFF2-40B4-BE49-F238E27FC236}">
                <a16:creationId xmlns:a16="http://schemas.microsoft.com/office/drawing/2014/main" id="{4D30E43C-A7F0-724E-5E10-675E368B5973}"/>
              </a:ext>
            </a:extLst>
          </p:cNvPr>
          <p:cNvSpPr txBox="1"/>
          <p:nvPr/>
        </p:nvSpPr>
        <p:spPr>
          <a:xfrm>
            <a:off x="4361464" y="4743630"/>
            <a:ext cx="5602374" cy="230832"/>
          </a:xfrm>
          <a:prstGeom prst="rect">
            <a:avLst/>
          </a:prstGeom>
          <a:noFill/>
        </p:spPr>
        <p:txBody>
          <a:bodyPr wrap="square" rtlCol="0">
            <a:spAutoFit/>
          </a:bodyPr>
          <a:lstStyle/>
          <a:p>
            <a:r>
              <a:rPr kumimoji="1" lang="en-US" altLang="ja-JP" sz="900" dirty="0"/>
              <a:t>※</a:t>
            </a:r>
            <a:r>
              <a:rPr kumimoji="0" lang="en-US" altLang="ja-JP" sz="900" kern="0" dirty="0">
                <a:solidFill>
                  <a:schemeClr val="tx1">
                    <a:lumMod val="75000"/>
                    <a:lumOff val="25000"/>
                  </a:schemeClr>
                </a:solidFill>
              </a:rPr>
              <a:t>NX</a:t>
            </a:r>
            <a:r>
              <a:rPr kumimoji="0" lang="en-US" altLang="ja-JP" sz="900" b="0" i="0" u="none" strike="noStrike" kern="0" cap="none" spc="0" normalizeH="0" baseline="0" noProof="0" dirty="0">
                <a:ln>
                  <a:noFill/>
                </a:ln>
                <a:solidFill>
                  <a:schemeClr val="tx1">
                    <a:lumMod val="75000"/>
                    <a:lumOff val="25000"/>
                  </a:schemeClr>
                </a:solidFill>
                <a:effectLst/>
                <a:uLnTx/>
                <a:uFillTx/>
              </a:rPr>
              <a:t> Cloud</a:t>
            </a:r>
            <a:r>
              <a:rPr kumimoji="0" lang="ja-JP" altLang="en-US" sz="900" b="0" i="0" u="none" strike="noStrike" kern="0" cap="none" spc="0" normalizeH="0" baseline="0" noProof="0" dirty="0">
                <a:ln>
                  <a:noFill/>
                </a:ln>
                <a:solidFill>
                  <a:schemeClr val="tx1">
                    <a:lumMod val="75000"/>
                    <a:lumOff val="25000"/>
                  </a:schemeClr>
                </a:solidFill>
                <a:effectLst/>
                <a:uLnTx/>
                <a:uFillTx/>
              </a:rPr>
              <a:t>では「シングルサインオン</a:t>
            </a:r>
            <a:r>
              <a:rPr kumimoji="0" lang="en-US" altLang="ja-JP" sz="900" b="0" i="0" u="none" strike="noStrike" kern="0" cap="none" spc="0" normalizeH="0" baseline="0" noProof="0" dirty="0">
                <a:ln>
                  <a:noFill/>
                </a:ln>
                <a:solidFill>
                  <a:schemeClr val="tx1">
                    <a:lumMod val="75000"/>
                    <a:lumOff val="25000"/>
                  </a:schemeClr>
                </a:solidFill>
                <a:effectLst/>
                <a:uLnTx/>
                <a:uFillTx/>
              </a:rPr>
              <a:t>(</a:t>
            </a:r>
            <a:r>
              <a:rPr lang="en-US" altLang="ja-JP" sz="900" dirty="0" err="1"/>
              <a:t>MicrosoftEntra</a:t>
            </a:r>
            <a:r>
              <a:rPr lang="en-US" altLang="ja-JP" sz="900" dirty="0"/>
              <a:t> ID</a:t>
            </a:r>
            <a:r>
              <a:rPr kumimoji="0" lang="en-US" altLang="ja-JP" sz="900" b="0" i="0" u="none" strike="noStrike" kern="0" cap="none" spc="0" normalizeH="0" baseline="0" noProof="0" dirty="0">
                <a:ln>
                  <a:noFill/>
                </a:ln>
                <a:solidFill>
                  <a:schemeClr val="tx1">
                    <a:lumMod val="75000"/>
                    <a:lumOff val="25000"/>
                  </a:schemeClr>
                </a:solidFill>
                <a:effectLst/>
                <a:uLnTx/>
                <a:uFillTx/>
              </a:rPr>
              <a:t>)</a:t>
            </a:r>
            <a:r>
              <a:rPr kumimoji="0" lang="ja-JP" altLang="en-US" sz="900" b="0" i="0" u="none" strike="noStrike" kern="0" cap="none" spc="0" normalizeH="0" baseline="0" noProof="0" dirty="0">
                <a:ln>
                  <a:noFill/>
                </a:ln>
                <a:solidFill>
                  <a:schemeClr val="tx1">
                    <a:lumMod val="75000"/>
                    <a:lumOff val="25000"/>
                  </a:schemeClr>
                </a:solidFill>
                <a:effectLst/>
                <a:uLnTx/>
                <a:uFillTx/>
              </a:rPr>
              <a:t> 」機能は利用できません。</a:t>
            </a:r>
            <a:endParaRPr kumimoji="0" lang="en-US" altLang="ja-JP" sz="900" b="0" i="0" u="none" strike="noStrike" kern="0"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3545536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スライド番号プレースホルダー 2"/>
          <p:cNvSpPr>
            <a:spLocks noGrp="1"/>
          </p:cNvSpPr>
          <p:nvPr>
            <p:ph type="sldNum" sz="quarter" idx="12"/>
          </p:nvPr>
        </p:nvSpPr>
        <p:spPr/>
        <p:txBody>
          <a:bodyPr/>
          <a:lstStyle/>
          <a:p>
            <a:fld id="{78AE49ED-73EF-499C-8307-28EB0E7CF529}" type="slidenum">
              <a:rPr lang="ja-JP" altLang="en-US" smtClean="0"/>
              <a:pPr/>
              <a:t>47</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26" name="テキスト プレースホルダー 25"/>
          <p:cNvSpPr>
            <a:spLocks noGrp="1"/>
          </p:cNvSpPr>
          <p:nvPr>
            <p:ph type="body" sz="quarter" idx="16"/>
          </p:nvPr>
        </p:nvSpPr>
        <p:spPr/>
        <p:txBody>
          <a:bodyPr/>
          <a:lstStyle/>
          <a:p>
            <a:r>
              <a:rPr lang="ja-JP" altLang="en-US" dirty="0"/>
              <a:t>全銀協提供の銀行・支店情報を取得する</a:t>
            </a:r>
            <a:r>
              <a:rPr lang="en-US" altLang="ja-JP" dirty="0"/>
              <a:t>API</a:t>
            </a:r>
          </a:p>
          <a:p>
            <a:endParaRPr lang="ja-JP" altLang="en-US" dirty="0"/>
          </a:p>
        </p:txBody>
      </p:sp>
      <p:sp>
        <p:nvSpPr>
          <p:cNvPr id="27" name="テキスト プレースホルダー 26"/>
          <p:cNvSpPr>
            <a:spLocks noGrp="1"/>
          </p:cNvSpPr>
          <p:nvPr>
            <p:ph type="body" sz="quarter" idx="17"/>
          </p:nvPr>
        </p:nvSpPr>
        <p:spPr/>
        <p:txBody>
          <a:bodyPr/>
          <a:lstStyle/>
          <a:p>
            <a:r>
              <a:rPr lang="ja-JP" altLang="en-US" dirty="0"/>
              <a:t>全国銀行協会から提供されている最新の銀行データ、銀行支店データを、</a:t>
            </a:r>
            <a:r>
              <a:rPr lang="en-US" altLang="ja-JP" dirty="0"/>
              <a:t>SuperStream-NX</a:t>
            </a:r>
            <a:r>
              <a:rPr lang="ja-JP" altLang="en-US" dirty="0"/>
              <a:t>の画面上からボタン</a:t>
            </a:r>
            <a:r>
              <a:rPr lang="en-US" altLang="ja-JP" dirty="0"/>
              <a:t>1</a:t>
            </a:r>
            <a:r>
              <a:rPr lang="ja-JP" altLang="en-US" dirty="0" err="1"/>
              <a:t>つで</a:t>
            </a:r>
            <a:r>
              <a:rPr lang="ja-JP" altLang="en-US" dirty="0"/>
              <a:t>取得、更新できる</a:t>
            </a:r>
            <a:r>
              <a:rPr lang="en-US" altLang="ja-JP" dirty="0"/>
              <a:t>API </a:t>
            </a:r>
            <a:r>
              <a:rPr lang="ja-JP" altLang="en-US" dirty="0"/>
              <a:t>サービスです</a:t>
            </a:r>
            <a:endParaRPr lang="en-US" altLang="ja-JP" dirty="0"/>
          </a:p>
          <a:p>
            <a:r>
              <a:rPr lang="ja-JP" altLang="en-US" dirty="0"/>
              <a:t>全銀協のマスタデータは毎月、第一営業日に最新化します</a:t>
            </a:r>
          </a:p>
          <a:p>
            <a:endParaRPr lang="ja-JP" altLang="en-US" dirty="0"/>
          </a:p>
        </p:txBody>
      </p:sp>
      <p:sp>
        <p:nvSpPr>
          <p:cNvPr id="6" name="タイトル 5"/>
          <p:cNvSpPr>
            <a:spLocks noGrp="1"/>
          </p:cNvSpPr>
          <p:nvPr>
            <p:ph type="title"/>
          </p:nvPr>
        </p:nvSpPr>
        <p:spPr/>
        <p:txBody>
          <a:bodyPr/>
          <a:lstStyle/>
          <a:p>
            <a:r>
              <a:rPr lang="en-US" altLang="ja-JP" dirty="0"/>
              <a:t>API</a:t>
            </a:r>
            <a:r>
              <a:rPr lang="ja-JP" altLang="en-US" dirty="0"/>
              <a:t>連携（銀行マスタ</a:t>
            </a:r>
            <a:r>
              <a:rPr lang="en-US" altLang="ja-JP" dirty="0"/>
              <a:t>API</a:t>
            </a:r>
            <a:r>
              <a:rPr lang="ja-JP" altLang="en-US" dirty="0"/>
              <a:t>）</a:t>
            </a:r>
            <a:br>
              <a:rPr lang="ja-JP" altLang="en-US" dirty="0"/>
            </a:br>
            <a:endParaRPr lang="ja-JP" altLang="en-US" dirty="0"/>
          </a:p>
        </p:txBody>
      </p:sp>
      <p:pic>
        <p:nvPicPr>
          <p:cNvPr id="51" name="図 50"/>
          <p:cNvPicPr>
            <a:picLocks noChangeAspect="1"/>
          </p:cNvPicPr>
          <p:nvPr/>
        </p:nvPicPr>
        <p:blipFill rotWithShape="1">
          <a:blip r:embed="rId3"/>
          <a:srcRect l="23027" r="21478" b="13683"/>
          <a:stretch/>
        </p:blipFill>
        <p:spPr>
          <a:xfrm>
            <a:off x="1547664" y="2247381"/>
            <a:ext cx="2617022" cy="1476496"/>
          </a:xfrm>
          <a:prstGeom prst="rect">
            <a:avLst/>
          </a:prstGeom>
        </p:spPr>
      </p:pic>
      <p:pic>
        <p:nvPicPr>
          <p:cNvPr id="52" name="図 51"/>
          <p:cNvPicPr>
            <a:picLocks noChangeAspect="1"/>
          </p:cNvPicPr>
          <p:nvPr/>
        </p:nvPicPr>
        <p:blipFill>
          <a:blip r:embed="rId4"/>
          <a:stretch>
            <a:fillRect/>
          </a:stretch>
        </p:blipFill>
        <p:spPr>
          <a:xfrm>
            <a:off x="1906708" y="4161434"/>
            <a:ext cx="1788999" cy="426540"/>
          </a:xfrm>
          <a:prstGeom prst="rect">
            <a:avLst/>
          </a:prstGeom>
        </p:spPr>
      </p:pic>
      <p:sp>
        <p:nvSpPr>
          <p:cNvPr id="53" name="正方形/長方形 52"/>
          <p:cNvSpPr/>
          <p:nvPr/>
        </p:nvSpPr>
        <p:spPr>
          <a:xfrm>
            <a:off x="6509256" y="1644646"/>
            <a:ext cx="1033074" cy="35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25" b="1" dirty="0">
                <a:solidFill>
                  <a:schemeClr val="bg1"/>
                </a:solidFill>
                <a:latin typeface="+mn-ea"/>
              </a:rPr>
              <a:t>Ａ社</a:t>
            </a:r>
          </a:p>
        </p:txBody>
      </p:sp>
      <p:sp>
        <p:nvSpPr>
          <p:cNvPr id="54" name="フローチャート: 磁気ディスク 53"/>
          <p:cNvSpPr/>
          <p:nvPr/>
        </p:nvSpPr>
        <p:spPr>
          <a:xfrm>
            <a:off x="2200461" y="2678152"/>
            <a:ext cx="1334345" cy="829701"/>
          </a:xfrm>
          <a:prstGeom prst="flowChartMagneticDisk">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200" b="1" dirty="0">
                <a:latin typeface="+mn-ea"/>
              </a:rPr>
              <a:t>銀行データ</a:t>
            </a:r>
            <a:endParaRPr lang="en-US" altLang="ja-JP" sz="1200" b="1" dirty="0">
              <a:latin typeface="+mn-ea"/>
            </a:endParaRPr>
          </a:p>
          <a:p>
            <a:pPr algn="ctr"/>
            <a:r>
              <a:rPr lang="ja-JP" altLang="en-US" sz="1200" b="1" dirty="0">
                <a:latin typeface="+mn-ea"/>
              </a:rPr>
              <a:t>支店データ</a:t>
            </a:r>
          </a:p>
        </p:txBody>
      </p:sp>
      <p:sp>
        <p:nvSpPr>
          <p:cNvPr id="55" name="フローチャート: 磁気ディスク 54"/>
          <p:cNvSpPr/>
          <p:nvPr/>
        </p:nvSpPr>
        <p:spPr>
          <a:xfrm>
            <a:off x="6116382" y="2103697"/>
            <a:ext cx="960412" cy="731128"/>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6" name="フローチャート: 磁気ディスク 55"/>
          <p:cNvSpPr/>
          <p:nvPr/>
        </p:nvSpPr>
        <p:spPr>
          <a:xfrm>
            <a:off x="6116382" y="2886784"/>
            <a:ext cx="960412" cy="731128"/>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7" name="フローチャート: 磁気ディスク 56"/>
          <p:cNvSpPr/>
          <p:nvPr/>
        </p:nvSpPr>
        <p:spPr>
          <a:xfrm>
            <a:off x="6121983" y="3669871"/>
            <a:ext cx="960412" cy="731128"/>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8" name="上矢印 57"/>
          <p:cNvSpPr/>
          <p:nvPr/>
        </p:nvSpPr>
        <p:spPr>
          <a:xfrm>
            <a:off x="2505727" y="3711139"/>
            <a:ext cx="506727" cy="282768"/>
          </a:xfrm>
          <a:prstGeom prst="up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59" name="テキスト ボックス 58"/>
          <p:cNvSpPr txBox="1"/>
          <p:nvPr/>
        </p:nvSpPr>
        <p:spPr>
          <a:xfrm>
            <a:off x="5463078" y="2204739"/>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A</a:t>
            </a:r>
            <a:r>
              <a:rPr lang="ja-JP" altLang="en-US" sz="1350" b="1" dirty="0">
                <a:solidFill>
                  <a:schemeClr val="bg1">
                    <a:lumMod val="50000"/>
                  </a:schemeClr>
                </a:solidFill>
                <a:latin typeface="+mn-ea"/>
              </a:rPr>
              <a:t>社</a:t>
            </a:r>
          </a:p>
        </p:txBody>
      </p:sp>
      <p:sp>
        <p:nvSpPr>
          <p:cNvPr id="60" name="テキスト ボックス 59"/>
          <p:cNvSpPr txBox="1"/>
          <p:nvPr/>
        </p:nvSpPr>
        <p:spPr>
          <a:xfrm>
            <a:off x="5454397" y="2989888"/>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B</a:t>
            </a:r>
            <a:r>
              <a:rPr lang="ja-JP" altLang="en-US" sz="1350" b="1" dirty="0">
                <a:solidFill>
                  <a:schemeClr val="bg1">
                    <a:lumMod val="50000"/>
                  </a:schemeClr>
                </a:solidFill>
                <a:latin typeface="+mn-ea"/>
              </a:rPr>
              <a:t>社</a:t>
            </a:r>
          </a:p>
        </p:txBody>
      </p:sp>
      <p:sp>
        <p:nvSpPr>
          <p:cNvPr id="61" name="テキスト ボックス 60"/>
          <p:cNvSpPr txBox="1"/>
          <p:nvPr/>
        </p:nvSpPr>
        <p:spPr>
          <a:xfrm>
            <a:off x="5456563" y="3750881"/>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C</a:t>
            </a:r>
            <a:r>
              <a:rPr lang="ja-JP" altLang="en-US" sz="1350" b="1" dirty="0">
                <a:solidFill>
                  <a:schemeClr val="bg1">
                    <a:lumMod val="50000"/>
                  </a:schemeClr>
                </a:solidFill>
                <a:latin typeface="+mn-ea"/>
              </a:rPr>
              <a:t>社</a:t>
            </a:r>
          </a:p>
        </p:txBody>
      </p:sp>
      <p:cxnSp>
        <p:nvCxnSpPr>
          <p:cNvPr id="62" name="直線矢印コネクタ 61"/>
          <p:cNvCxnSpPr/>
          <p:nvPr/>
        </p:nvCxnSpPr>
        <p:spPr>
          <a:xfrm flipV="1">
            <a:off x="4164686" y="2455387"/>
            <a:ext cx="1107197" cy="536157"/>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3" name="直線矢印コネクタ 62"/>
          <p:cNvCxnSpPr/>
          <p:nvPr/>
        </p:nvCxnSpPr>
        <p:spPr>
          <a:xfrm>
            <a:off x="4164550" y="3122695"/>
            <a:ext cx="1109528" cy="7116"/>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4" name="直線矢印コネクタ 63"/>
          <p:cNvCxnSpPr/>
          <p:nvPr/>
        </p:nvCxnSpPr>
        <p:spPr>
          <a:xfrm>
            <a:off x="4187603" y="3240672"/>
            <a:ext cx="1032469" cy="645223"/>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65" name="テキスト ボックス 64"/>
          <p:cNvSpPr txBox="1"/>
          <p:nvPr/>
        </p:nvSpPr>
        <p:spPr>
          <a:xfrm>
            <a:off x="4149368" y="2382726"/>
            <a:ext cx="954107" cy="207749"/>
          </a:xfrm>
          <a:prstGeom prst="rect">
            <a:avLst/>
          </a:prstGeom>
          <a:noFill/>
        </p:spPr>
        <p:txBody>
          <a:bodyPr wrap="none" rtlCol="0">
            <a:spAutoFit/>
          </a:bodyPr>
          <a:lstStyle/>
          <a:p>
            <a:r>
              <a:rPr lang="ja-JP" altLang="en-US" sz="750" dirty="0">
                <a:latin typeface="+mn-ea"/>
              </a:rPr>
              <a:t>最新マスタに更新</a:t>
            </a:r>
          </a:p>
        </p:txBody>
      </p:sp>
      <p:sp>
        <p:nvSpPr>
          <p:cNvPr id="66" name="テキスト ボックス 65"/>
          <p:cNvSpPr txBox="1"/>
          <p:nvPr/>
        </p:nvSpPr>
        <p:spPr>
          <a:xfrm>
            <a:off x="4392394" y="2873380"/>
            <a:ext cx="954107" cy="207749"/>
          </a:xfrm>
          <a:prstGeom prst="rect">
            <a:avLst/>
          </a:prstGeom>
          <a:noFill/>
        </p:spPr>
        <p:txBody>
          <a:bodyPr wrap="none" rtlCol="0">
            <a:spAutoFit/>
          </a:bodyPr>
          <a:lstStyle/>
          <a:p>
            <a:r>
              <a:rPr lang="ja-JP" altLang="en-US" sz="750" dirty="0">
                <a:latin typeface="+mn-ea"/>
              </a:rPr>
              <a:t>最新マスタに更新</a:t>
            </a:r>
          </a:p>
        </p:txBody>
      </p:sp>
      <p:sp>
        <p:nvSpPr>
          <p:cNvPr id="67" name="テキスト ボックス 66"/>
          <p:cNvSpPr txBox="1"/>
          <p:nvPr/>
        </p:nvSpPr>
        <p:spPr>
          <a:xfrm>
            <a:off x="4160926" y="3844649"/>
            <a:ext cx="954107" cy="207749"/>
          </a:xfrm>
          <a:prstGeom prst="rect">
            <a:avLst/>
          </a:prstGeom>
          <a:noFill/>
        </p:spPr>
        <p:txBody>
          <a:bodyPr wrap="none" rtlCol="0">
            <a:spAutoFit/>
          </a:bodyPr>
          <a:lstStyle/>
          <a:p>
            <a:r>
              <a:rPr lang="ja-JP" altLang="en-US" sz="750" dirty="0">
                <a:latin typeface="+mn-ea"/>
              </a:rPr>
              <a:t>最新マスタに更新</a:t>
            </a:r>
          </a:p>
        </p:txBody>
      </p:sp>
      <p:pic>
        <p:nvPicPr>
          <p:cNvPr id="68" name="図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5554" y="1698650"/>
            <a:ext cx="1527316" cy="292445"/>
          </a:xfrm>
          <a:prstGeom prst="rect">
            <a:avLst/>
          </a:prstGeom>
        </p:spPr>
      </p:pic>
      <p:sp>
        <p:nvSpPr>
          <p:cNvPr id="69" name="正方形/長方形 68"/>
          <p:cNvSpPr/>
          <p:nvPr/>
        </p:nvSpPr>
        <p:spPr>
          <a:xfrm>
            <a:off x="4140000" y="4680000"/>
            <a:ext cx="4680000" cy="230832"/>
          </a:xfrm>
          <a:prstGeom prst="rect">
            <a:avLst/>
          </a:prstGeom>
        </p:spPr>
        <p:txBody>
          <a:bodyPr wrap="square">
            <a:spAutoFit/>
          </a:bodyPr>
          <a:lstStyle/>
          <a:p>
            <a:pPr>
              <a:spcBef>
                <a:spcPts val="450"/>
              </a:spcBef>
            </a:pPr>
            <a:r>
              <a:rPr lang="ja-JP" altLang="en-US" sz="900" dirty="0">
                <a:solidFill>
                  <a:schemeClr val="tx1">
                    <a:lumMod val="75000"/>
                    <a:lumOff val="25000"/>
                  </a:schemeClr>
                </a:solidFill>
                <a:latin typeface="+mn-ea"/>
              </a:rPr>
              <a:t>＊「</a:t>
            </a:r>
            <a:r>
              <a:rPr lang="en-US" altLang="ja-JP" sz="900" dirty="0" err="1">
                <a:solidFill>
                  <a:schemeClr val="tx1">
                    <a:lumMod val="75000"/>
                    <a:lumOff val="25000"/>
                  </a:schemeClr>
                </a:solidFill>
                <a:latin typeface="+mn-ea"/>
              </a:rPr>
              <a:t>SuperStream</a:t>
            </a:r>
            <a:r>
              <a:rPr lang="en-US" altLang="ja-JP" sz="900" dirty="0">
                <a:solidFill>
                  <a:schemeClr val="tx1">
                    <a:lumMod val="75000"/>
                    <a:lumOff val="25000"/>
                  </a:schemeClr>
                </a:solidFill>
                <a:latin typeface="+mn-ea"/>
              </a:rPr>
              <a:t>-NX </a:t>
            </a:r>
            <a:r>
              <a:rPr lang="ja-JP" altLang="en-US" sz="900" dirty="0">
                <a:solidFill>
                  <a:schemeClr val="tx1">
                    <a:lumMod val="75000"/>
                    <a:lumOff val="25000"/>
                  </a:schemeClr>
                </a:solidFill>
                <a:latin typeface="+mn-ea"/>
              </a:rPr>
              <a:t>銀行</a:t>
            </a:r>
            <a:r>
              <a:rPr lang="en-US" altLang="ja-JP" sz="900" dirty="0">
                <a:solidFill>
                  <a:schemeClr val="tx1">
                    <a:lumMod val="75000"/>
                    <a:lumOff val="25000"/>
                  </a:schemeClr>
                </a:solidFill>
                <a:latin typeface="+mn-ea"/>
              </a:rPr>
              <a:t>/</a:t>
            </a:r>
            <a:r>
              <a:rPr lang="ja-JP" altLang="en-US" sz="900" dirty="0">
                <a:solidFill>
                  <a:schemeClr val="tx1">
                    <a:lumMod val="75000"/>
                    <a:lumOff val="25000"/>
                  </a:schemeClr>
                </a:solidFill>
                <a:latin typeface="+mn-ea"/>
              </a:rPr>
              <a:t>支店</a:t>
            </a:r>
            <a:r>
              <a:rPr lang="en-US" altLang="ja-JP" sz="900" dirty="0">
                <a:solidFill>
                  <a:schemeClr val="tx1">
                    <a:lumMod val="75000"/>
                    <a:lumOff val="25000"/>
                  </a:schemeClr>
                </a:solidFill>
                <a:latin typeface="+mn-ea"/>
              </a:rPr>
              <a:t>API</a:t>
            </a:r>
            <a:r>
              <a:rPr lang="ja-JP" altLang="en-US" sz="900" dirty="0">
                <a:solidFill>
                  <a:schemeClr val="tx1">
                    <a:lumMod val="75000"/>
                    <a:lumOff val="25000"/>
                  </a:schemeClr>
                </a:solidFill>
                <a:latin typeface="+mn-ea"/>
              </a:rPr>
              <a:t>オプション」の年間申込が必要です（有償）</a:t>
            </a:r>
            <a:endParaRPr lang="en-US" altLang="ja-JP" sz="900" dirty="0">
              <a:solidFill>
                <a:schemeClr val="tx1">
                  <a:lumMod val="75000"/>
                  <a:lumOff val="25000"/>
                </a:schemeClr>
              </a:solidFill>
              <a:latin typeface="+mn-ea"/>
            </a:endParaRPr>
          </a:p>
        </p:txBody>
      </p:sp>
      <p:sp>
        <p:nvSpPr>
          <p:cNvPr id="70" name="角丸四角形 69"/>
          <p:cNvSpPr/>
          <p:nvPr/>
        </p:nvSpPr>
        <p:spPr>
          <a:xfrm>
            <a:off x="5409093" y="2022686"/>
            <a:ext cx="2296086" cy="2538282"/>
          </a:xfrm>
          <a:prstGeom prst="round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1806580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48</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07</a:t>
            </a:r>
            <a:br>
              <a:rPr lang="en-US" altLang="ja-JP" b="0" dirty="0">
                <a:solidFill>
                  <a:srgbClr val="FABE00"/>
                </a:solidFill>
              </a:rPr>
            </a:br>
            <a:r>
              <a:rPr lang="ja-JP" altLang="en-US" dirty="0">
                <a:solidFill>
                  <a:srgbClr val="EE7B48"/>
                </a:solidFill>
              </a:rPr>
              <a:t>稼働環境</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13969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3" name="タイトル 2"/>
          <p:cNvSpPr>
            <a:spLocks noGrp="1"/>
          </p:cNvSpPr>
          <p:nvPr>
            <p:ph type="title"/>
          </p:nvPr>
        </p:nvSpPr>
        <p:spPr/>
        <p:txBody>
          <a:bodyPr/>
          <a:lstStyle/>
          <a:p>
            <a:r>
              <a:rPr lang="ja-JP" altLang="en-US" dirty="0"/>
              <a:t>給与管理システムフロー</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角丸四角形 4"/>
          <p:cNvSpPr/>
          <p:nvPr/>
        </p:nvSpPr>
        <p:spPr>
          <a:xfrm>
            <a:off x="155090" y="972005"/>
            <a:ext cx="443715" cy="3816424"/>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50" kern="0" dirty="0">
                <a:solidFill>
                  <a:sysClr val="window" lastClr="FFFFFF"/>
                </a:solidFill>
                <a:cs typeface="メイリオ" panose="020B0604030504040204" pitchFamily="50" charset="-128"/>
              </a:rPr>
              <a:t>（個人情報／昇給・賞与額確定金額）</a:t>
            </a:r>
            <a:endParaRPr kumimoji="0" lang="en-US" altLang="ja-JP" sz="1050" kern="0" dirty="0">
              <a:solidFill>
                <a:sysClr val="window" lastClr="FFFFFF"/>
              </a:solidFill>
              <a:cs typeface="メイリオ" panose="020B0604030504040204" pitchFamily="50" charset="-128"/>
            </a:endParaRPr>
          </a:p>
          <a:p>
            <a:pPr algn="ctr">
              <a:defRPr/>
            </a:pPr>
            <a:r>
              <a:rPr kumimoji="0" lang="ja-JP" altLang="en-US" sz="1400" kern="0" dirty="0">
                <a:solidFill>
                  <a:sysClr val="window" lastClr="FFFFFF"/>
                </a:solidFill>
                <a:cs typeface="メイリオ" panose="020B0604030504040204" pitchFamily="50" charset="-128"/>
              </a:rPr>
              <a:t>人事管理</a:t>
            </a:r>
            <a:endParaRPr kumimoji="0" lang="en-US" altLang="ja-JP" sz="1100" kern="0" dirty="0">
              <a:solidFill>
                <a:sysClr val="window" lastClr="FFFFFF"/>
              </a:solidFill>
              <a:cs typeface="メイリオ" panose="020B0604030504040204" pitchFamily="50" charset="-128"/>
            </a:endParaRPr>
          </a:p>
        </p:txBody>
      </p:sp>
      <p:sp>
        <p:nvSpPr>
          <p:cNvPr id="6" name="AutoShape 5"/>
          <p:cNvSpPr>
            <a:spLocks noChangeArrowheads="1"/>
          </p:cNvSpPr>
          <p:nvPr/>
        </p:nvSpPr>
        <p:spPr bwMode="gray">
          <a:xfrm>
            <a:off x="824009" y="1037461"/>
            <a:ext cx="1469991" cy="166420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・締日設定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・組織階層登録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・給与計算式設定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・汎用条件設定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・各種事業所設定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・会社振込金融機関設定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・住所マスタ取込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・銀行マスタ設定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・データ保有期間設定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・年齢基準月日設定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・西和暦区分設定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・セキュリティ設定</a:t>
            </a:r>
            <a:endParaRPr kumimoji="0" lang="en-US" altLang="ja-JP" sz="800" kern="0" dirty="0">
              <a:solidFill>
                <a:srgbClr val="434343"/>
              </a:solidFill>
              <a:cs typeface="Arial Unicode MS" pitchFamily="50" charset="-128"/>
            </a:endParaRPr>
          </a:p>
        </p:txBody>
      </p:sp>
      <p:sp>
        <p:nvSpPr>
          <p:cNvPr id="7" name="角丸四角形 6"/>
          <p:cNvSpPr/>
          <p:nvPr/>
        </p:nvSpPr>
        <p:spPr>
          <a:xfrm>
            <a:off x="822285" y="924133"/>
            <a:ext cx="1471715"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全体設定</a:t>
            </a:r>
            <a:endParaRPr kumimoji="0" lang="en-US" altLang="ja-JP" sz="1100" kern="0" dirty="0">
              <a:solidFill>
                <a:sysClr val="window" lastClr="FFFFFF"/>
              </a:solidFill>
              <a:cs typeface="メイリオ" panose="020B0604030504040204" pitchFamily="50" charset="-128"/>
            </a:endParaRPr>
          </a:p>
        </p:txBody>
      </p:sp>
      <p:sp>
        <p:nvSpPr>
          <p:cNvPr id="10" name="AutoShape 5"/>
          <p:cNvSpPr>
            <a:spLocks noChangeArrowheads="1"/>
          </p:cNvSpPr>
          <p:nvPr/>
        </p:nvSpPr>
        <p:spPr bwMode="gray">
          <a:xfrm>
            <a:off x="2419429" y="1024936"/>
            <a:ext cx="1504499" cy="6905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・従業員情報</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・費用計上組織費用按分</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・給与明細書配布部署設定</a:t>
            </a:r>
            <a:endParaRPr kumimoji="0" lang="en-US" altLang="ja-JP" sz="800" kern="0" dirty="0">
              <a:solidFill>
                <a:srgbClr val="434343"/>
              </a:solidFill>
              <a:cs typeface="Arial Unicode MS" pitchFamily="50" charset="-128"/>
            </a:endParaRPr>
          </a:p>
        </p:txBody>
      </p:sp>
      <p:sp>
        <p:nvSpPr>
          <p:cNvPr id="11" name="角丸四角形 10"/>
          <p:cNvSpPr/>
          <p:nvPr/>
        </p:nvSpPr>
        <p:spPr>
          <a:xfrm>
            <a:off x="2417705" y="911609"/>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従業員情報</a:t>
            </a:r>
            <a:endParaRPr kumimoji="0" lang="en-US" altLang="ja-JP" sz="1100" kern="0" dirty="0">
              <a:solidFill>
                <a:sysClr val="window" lastClr="FFFFFF"/>
              </a:solidFill>
              <a:cs typeface="メイリオ" panose="020B0604030504040204" pitchFamily="50" charset="-128"/>
            </a:endParaRPr>
          </a:p>
        </p:txBody>
      </p:sp>
      <p:sp>
        <p:nvSpPr>
          <p:cNvPr id="14" name="AutoShape 5"/>
          <p:cNvSpPr>
            <a:spLocks noChangeArrowheads="1"/>
          </p:cNvSpPr>
          <p:nvPr/>
        </p:nvSpPr>
        <p:spPr bwMode="gray">
          <a:xfrm>
            <a:off x="2417705" y="1994717"/>
            <a:ext cx="1504499" cy="68504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・定期券登録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・マイカー登録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・回数券登録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・勤怠実績連動条件設定</a:t>
            </a:r>
            <a:endParaRPr kumimoji="0" lang="en-US" altLang="ja-JP" sz="800" kern="0" dirty="0">
              <a:solidFill>
                <a:srgbClr val="434343"/>
              </a:solidFill>
              <a:cs typeface="Arial Unicode MS" pitchFamily="50" charset="-128"/>
            </a:endParaRPr>
          </a:p>
        </p:txBody>
      </p:sp>
      <p:sp>
        <p:nvSpPr>
          <p:cNvPr id="15" name="角丸四角形 14"/>
          <p:cNvSpPr/>
          <p:nvPr/>
        </p:nvSpPr>
        <p:spPr>
          <a:xfrm>
            <a:off x="2415981" y="1881390"/>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通勤交通費</a:t>
            </a:r>
            <a:endParaRPr kumimoji="0" lang="en-US" altLang="ja-JP" sz="1100" kern="0" dirty="0">
              <a:solidFill>
                <a:sysClr val="window" lastClr="FFFFFF"/>
              </a:solidFill>
              <a:cs typeface="メイリオ" panose="020B0604030504040204" pitchFamily="50" charset="-128"/>
            </a:endParaRPr>
          </a:p>
        </p:txBody>
      </p:sp>
      <p:sp>
        <p:nvSpPr>
          <p:cNvPr id="16" name="AutoShape 5"/>
          <p:cNvSpPr>
            <a:spLocks noChangeArrowheads="1"/>
          </p:cNvSpPr>
          <p:nvPr/>
        </p:nvSpPr>
        <p:spPr bwMode="gray">
          <a:xfrm>
            <a:off x="4084237" y="1021991"/>
            <a:ext cx="1504499" cy="6905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・勤怠項目設定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・勤怠項目計算パターン登録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・勤怠実績取込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・勤怠取込エラー修正</a:t>
            </a:r>
            <a:endParaRPr kumimoji="0" lang="en-US" altLang="ja-JP" sz="800" kern="0" dirty="0">
              <a:solidFill>
                <a:srgbClr val="434343"/>
              </a:solidFill>
              <a:cs typeface="Arial Unicode MS" pitchFamily="50" charset="-128"/>
            </a:endParaRPr>
          </a:p>
        </p:txBody>
      </p:sp>
      <p:sp>
        <p:nvSpPr>
          <p:cNvPr id="17" name="角丸四角形 16"/>
          <p:cNvSpPr/>
          <p:nvPr/>
        </p:nvSpPr>
        <p:spPr>
          <a:xfrm>
            <a:off x="4082513" y="908664"/>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勤怠データ連携</a:t>
            </a:r>
            <a:endParaRPr kumimoji="0" lang="en-US" altLang="ja-JP" sz="1100" kern="0" dirty="0">
              <a:solidFill>
                <a:sysClr val="window" lastClr="FFFFFF"/>
              </a:solidFill>
              <a:cs typeface="メイリオ" panose="020B0604030504040204" pitchFamily="50" charset="-128"/>
            </a:endParaRPr>
          </a:p>
        </p:txBody>
      </p:sp>
      <p:sp>
        <p:nvSpPr>
          <p:cNvPr id="18" name="AutoShape 5"/>
          <p:cNvSpPr>
            <a:spLocks noChangeArrowheads="1"/>
          </p:cNvSpPr>
          <p:nvPr/>
        </p:nvSpPr>
        <p:spPr bwMode="gray">
          <a:xfrm>
            <a:off x="4092056" y="1994717"/>
            <a:ext cx="1504499" cy="68504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・支給控除項目登録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・支給控除項目</a:t>
            </a:r>
            <a:r>
              <a:rPr kumimoji="0" lang="en-US" altLang="ja-JP" sz="800" kern="0" dirty="0">
                <a:solidFill>
                  <a:srgbClr val="434343"/>
                </a:solidFill>
                <a:cs typeface="Arial Unicode MS" pitchFamily="50" charset="-128"/>
              </a:rPr>
              <a:t>CSV</a:t>
            </a:r>
            <a:r>
              <a:rPr kumimoji="0" lang="ja-JP" altLang="en-US" sz="800" kern="0" dirty="0">
                <a:solidFill>
                  <a:srgbClr val="434343"/>
                </a:solidFill>
                <a:cs typeface="Arial Unicode MS" pitchFamily="50" charset="-128"/>
              </a:rPr>
              <a:t>取込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・変動支給期間設定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・生保損保</a:t>
            </a:r>
            <a:r>
              <a:rPr kumimoji="0" lang="en-US" altLang="ja-JP" sz="800" kern="0" dirty="0">
                <a:solidFill>
                  <a:srgbClr val="434343"/>
                </a:solidFill>
                <a:cs typeface="Arial Unicode MS" pitchFamily="50" charset="-128"/>
              </a:rPr>
              <a:t>LINC</a:t>
            </a:r>
            <a:r>
              <a:rPr kumimoji="0" lang="ja-JP" altLang="en-US" sz="800" kern="0" dirty="0">
                <a:solidFill>
                  <a:srgbClr val="434343"/>
                </a:solidFill>
                <a:cs typeface="Arial Unicode MS" pitchFamily="50" charset="-128"/>
              </a:rPr>
              <a:t>取込</a:t>
            </a:r>
            <a:endParaRPr kumimoji="0" lang="en-US" altLang="ja-JP" sz="800" kern="0" dirty="0">
              <a:solidFill>
                <a:srgbClr val="434343"/>
              </a:solidFill>
              <a:cs typeface="Arial Unicode MS" pitchFamily="50" charset="-128"/>
            </a:endParaRPr>
          </a:p>
        </p:txBody>
      </p:sp>
      <p:sp>
        <p:nvSpPr>
          <p:cNvPr id="19" name="角丸四角形 18"/>
          <p:cNvSpPr/>
          <p:nvPr/>
        </p:nvSpPr>
        <p:spPr>
          <a:xfrm>
            <a:off x="4090332" y="1881390"/>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支給控除項目</a:t>
            </a:r>
            <a:endParaRPr kumimoji="0" lang="en-US" altLang="ja-JP" sz="1100" kern="0" dirty="0">
              <a:solidFill>
                <a:sysClr val="window" lastClr="FFFFFF"/>
              </a:solidFill>
              <a:cs typeface="メイリオ" panose="020B0604030504040204" pitchFamily="50" charset="-128"/>
            </a:endParaRPr>
          </a:p>
        </p:txBody>
      </p:sp>
      <p:sp>
        <p:nvSpPr>
          <p:cNvPr id="20" name="AutoShape 5"/>
          <p:cNvSpPr>
            <a:spLocks noChangeArrowheads="1"/>
          </p:cNvSpPr>
          <p:nvPr/>
        </p:nvSpPr>
        <p:spPr bwMode="gray">
          <a:xfrm>
            <a:off x="5772352" y="1025328"/>
            <a:ext cx="1247671" cy="166380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・給与計算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・給与明細書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・給与</a:t>
            </a:r>
            <a:r>
              <a:rPr kumimoji="0" lang="en-US" altLang="ja-JP" sz="800" kern="0" dirty="0">
                <a:solidFill>
                  <a:srgbClr val="434343"/>
                </a:solidFill>
                <a:cs typeface="Arial Unicode MS" pitchFamily="50" charset="-128"/>
              </a:rPr>
              <a:t>FB</a:t>
            </a:r>
            <a:r>
              <a:rPr kumimoji="0" lang="ja-JP" altLang="en-US" sz="800" kern="0" dirty="0">
                <a:solidFill>
                  <a:srgbClr val="434343"/>
                </a:solidFill>
                <a:cs typeface="Arial Unicode MS" pitchFamily="50" charset="-128"/>
              </a:rPr>
              <a:t>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・賞与計算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・賞与明細書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・賞与</a:t>
            </a:r>
            <a:r>
              <a:rPr kumimoji="0" lang="en-US" altLang="ja-JP" sz="800" kern="0" dirty="0">
                <a:solidFill>
                  <a:srgbClr val="434343"/>
                </a:solidFill>
                <a:cs typeface="Arial Unicode MS" pitchFamily="50" charset="-128"/>
              </a:rPr>
              <a:t>FB</a:t>
            </a:r>
            <a:r>
              <a:rPr kumimoji="0" lang="ja-JP" altLang="en-US" sz="800" kern="0" dirty="0">
                <a:solidFill>
                  <a:srgbClr val="434343"/>
                </a:solidFill>
                <a:cs typeface="Arial Unicode MS" pitchFamily="50" charset="-128"/>
              </a:rPr>
              <a:t>データ</a:t>
            </a:r>
            <a:br>
              <a:rPr kumimoji="0" lang="en-US" altLang="ja-JP" sz="800" kern="0" dirty="0">
                <a:solidFill>
                  <a:srgbClr val="434343"/>
                </a:solidFill>
                <a:cs typeface="Arial Unicode MS" pitchFamily="50" charset="-128"/>
              </a:rPr>
            </a:br>
            <a:r>
              <a:rPr kumimoji="0" lang="ja-JP" altLang="en-US" sz="800" kern="0" dirty="0">
                <a:solidFill>
                  <a:srgbClr val="434343"/>
                </a:solidFill>
                <a:cs typeface="Arial Unicode MS" pitchFamily="50" charset="-128"/>
              </a:rPr>
              <a:t>・昇給差額計算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・昇給差額明細書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・昇給</a:t>
            </a:r>
            <a:r>
              <a:rPr kumimoji="0" lang="en-US" altLang="ja-JP" sz="800" kern="0" dirty="0">
                <a:solidFill>
                  <a:srgbClr val="434343"/>
                </a:solidFill>
                <a:cs typeface="Arial Unicode MS" pitchFamily="50" charset="-128"/>
              </a:rPr>
              <a:t>FB</a:t>
            </a:r>
            <a:r>
              <a:rPr kumimoji="0" lang="ja-JP" altLang="en-US" sz="800" kern="0" dirty="0">
                <a:solidFill>
                  <a:srgbClr val="434343"/>
                </a:solidFill>
                <a:cs typeface="Arial Unicode MS" pitchFamily="50" charset="-128"/>
              </a:rPr>
              <a:t>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・グループ会社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一括計算</a:t>
            </a:r>
            <a:endParaRPr kumimoji="0" lang="en-US" altLang="ja-JP" sz="800" kern="0" dirty="0">
              <a:solidFill>
                <a:srgbClr val="434343"/>
              </a:solidFill>
              <a:cs typeface="Arial Unicode MS" pitchFamily="50" charset="-128"/>
            </a:endParaRPr>
          </a:p>
        </p:txBody>
      </p:sp>
      <p:sp>
        <p:nvSpPr>
          <p:cNvPr id="21" name="角丸四角形 20"/>
          <p:cNvSpPr/>
          <p:nvPr/>
        </p:nvSpPr>
        <p:spPr>
          <a:xfrm>
            <a:off x="5770629" y="912000"/>
            <a:ext cx="1249394" cy="363606"/>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給与・賞与</a:t>
            </a:r>
            <a:endParaRPr kumimoji="0" lang="en-US" altLang="ja-JP" sz="1100" kern="0" dirty="0">
              <a:solidFill>
                <a:sysClr val="window" lastClr="FFFFFF"/>
              </a:solidFill>
              <a:cs typeface="メイリオ" panose="020B0604030504040204" pitchFamily="50" charset="-128"/>
            </a:endParaRPr>
          </a:p>
          <a:p>
            <a:pPr algn="ctr"/>
            <a:r>
              <a:rPr kumimoji="0" lang="ja-JP" altLang="en-US" sz="1100" kern="0" dirty="0">
                <a:solidFill>
                  <a:sysClr val="window" lastClr="FFFFFF"/>
                </a:solidFill>
                <a:cs typeface="メイリオ" panose="020B0604030504040204" pitchFamily="50" charset="-128"/>
              </a:rPr>
              <a:t>昇給差額計算</a:t>
            </a:r>
            <a:endParaRPr kumimoji="0" lang="en-US" altLang="ja-JP" sz="1100" kern="0" dirty="0">
              <a:solidFill>
                <a:sysClr val="window" lastClr="FFFFFF"/>
              </a:solidFill>
              <a:cs typeface="メイリオ" panose="020B0604030504040204" pitchFamily="50" charset="-128"/>
            </a:endParaRPr>
          </a:p>
        </p:txBody>
      </p:sp>
      <p:sp>
        <p:nvSpPr>
          <p:cNvPr id="22" name="AutoShape 5"/>
          <p:cNvSpPr>
            <a:spLocks noChangeArrowheads="1"/>
          </p:cNvSpPr>
          <p:nvPr/>
        </p:nvSpPr>
        <p:spPr bwMode="gray">
          <a:xfrm>
            <a:off x="862457" y="3428499"/>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・社会保険計算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・月変</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算定基礎届</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・電子申請</a:t>
            </a:r>
            <a:r>
              <a:rPr kumimoji="0" lang="en-US" altLang="ja-JP" sz="800" kern="0" dirty="0">
                <a:solidFill>
                  <a:srgbClr val="434343"/>
                </a:solidFill>
                <a:cs typeface="Arial Unicode MS" pitchFamily="50" charset="-128"/>
              </a:rPr>
              <a:t>/FD</a:t>
            </a:r>
            <a:r>
              <a:rPr kumimoji="0" lang="ja-JP" altLang="en-US" sz="800" kern="0" dirty="0">
                <a:solidFill>
                  <a:srgbClr val="434343"/>
                </a:solidFill>
                <a:cs typeface="Arial Unicode MS" pitchFamily="50" charset="-128"/>
              </a:rPr>
              <a:t>データ作成</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cs typeface="Arial Unicode MS" pitchFamily="50" charset="-128"/>
              </a:rPr>
              <a:t>・離職票基礎資料</a:t>
            </a:r>
            <a:endParaRPr kumimoji="0" lang="en-US" altLang="ja-JP" sz="800" kern="0" dirty="0">
              <a:cs typeface="Arial Unicode MS" pitchFamily="50" charset="-128"/>
            </a:endParaRPr>
          </a:p>
        </p:txBody>
      </p:sp>
      <p:sp>
        <p:nvSpPr>
          <p:cNvPr id="23" name="角丸四角形 22"/>
          <p:cNvSpPr/>
          <p:nvPr/>
        </p:nvSpPr>
        <p:spPr>
          <a:xfrm>
            <a:off x="860732" y="3315171"/>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社会保険</a:t>
            </a:r>
            <a:endParaRPr kumimoji="0" lang="en-US" altLang="ja-JP" sz="1100" kern="0" dirty="0">
              <a:solidFill>
                <a:sysClr val="window" lastClr="FFFFFF"/>
              </a:solidFill>
              <a:cs typeface="メイリオ" panose="020B0604030504040204" pitchFamily="50" charset="-128"/>
            </a:endParaRPr>
          </a:p>
        </p:txBody>
      </p:sp>
      <p:sp>
        <p:nvSpPr>
          <p:cNvPr id="24" name="AutoShape 5"/>
          <p:cNvSpPr>
            <a:spLocks noChangeArrowheads="1"/>
          </p:cNvSpPr>
          <p:nvPr/>
        </p:nvSpPr>
        <p:spPr bwMode="gray">
          <a:xfrm>
            <a:off x="2449489" y="3418572"/>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・生保損保</a:t>
            </a:r>
            <a:r>
              <a:rPr kumimoji="0" lang="en-US" altLang="ja-JP" sz="800" kern="0" dirty="0">
                <a:solidFill>
                  <a:srgbClr val="434343"/>
                </a:solidFill>
                <a:cs typeface="Arial Unicode MS" pitchFamily="50" charset="-128"/>
              </a:rPr>
              <a:t>LINC</a:t>
            </a:r>
            <a:r>
              <a:rPr kumimoji="0" lang="ja-JP" altLang="en-US" sz="800" kern="0" dirty="0">
                <a:solidFill>
                  <a:srgbClr val="434343"/>
                </a:solidFill>
                <a:cs typeface="Arial Unicode MS" pitchFamily="50" charset="-128"/>
              </a:rPr>
              <a:t>取込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・年末</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再年末調整計算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・源泉</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支払報告書</a:t>
            </a:r>
            <a:r>
              <a:rPr kumimoji="0" lang="en-US" altLang="ja-JP" sz="800" kern="0" dirty="0">
                <a:solidFill>
                  <a:srgbClr val="434343"/>
                </a:solidFill>
                <a:cs typeface="Arial Unicode MS" pitchFamily="50" charset="-128"/>
              </a:rPr>
              <a:t>/FD</a:t>
            </a:r>
            <a:r>
              <a:rPr kumimoji="0" lang="ja-JP" altLang="en-US" sz="800" kern="0" dirty="0">
                <a:solidFill>
                  <a:srgbClr val="434343"/>
                </a:solidFill>
                <a:cs typeface="Arial Unicode MS" pitchFamily="50" charset="-128"/>
              </a:rPr>
              <a:t>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・退職者源泉徴収票</a:t>
            </a:r>
            <a:endParaRPr kumimoji="0" lang="en-US" altLang="ja-JP" sz="800" kern="0" dirty="0">
              <a:solidFill>
                <a:srgbClr val="434343"/>
              </a:solidFill>
              <a:cs typeface="Arial Unicode MS" pitchFamily="50" charset="-128"/>
            </a:endParaRPr>
          </a:p>
        </p:txBody>
      </p:sp>
      <p:sp>
        <p:nvSpPr>
          <p:cNvPr id="25" name="角丸四角形 24"/>
          <p:cNvSpPr/>
          <p:nvPr/>
        </p:nvSpPr>
        <p:spPr>
          <a:xfrm>
            <a:off x="2447764" y="3305244"/>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年末調整</a:t>
            </a:r>
            <a:endParaRPr kumimoji="0" lang="en-US" altLang="ja-JP" sz="1100" kern="0" dirty="0">
              <a:solidFill>
                <a:sysClr val="window" lastClr="FFFFFF"/>
              </a:solidFill>
              <a:cs typeface="メイリオ" panose="020B0604030504040204" pitchFamily="50" charset="-128"/>
            </a:endParaRPr>
          </a:p>
        </p:txBody>
      </p:sp>
      <p:sp>
        <p:nvSpPr>
          <p:cNvPr id="26" name="AutoShape 5"/>
          <p:cNvSpPr>
            <a:spLocks noChangeArrowheads="1"/>
          </p:cNvSpPr>
          <p:nvPr/>
        </p:nvSpPr>
        <p:spPr bwMode="gray">
          <a:xfrm>
            <a:off x="4105672" y="3418572"/>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・雇用保険資格取得届</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・雇用保険資格喪失届</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・雇用保険個人番号登録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・労働保険納付基礎資料</a:t>
            </a:r>
            <a:endParaRPr kumimoji="0" lang="en-US" altLang="ja-JP" sz="800" kern="0" dirty="0">
              <a:solidFill>
                <a:srgbClr val="434343"/>
              </a:solidFill>
              <a:cs typeface="Arial Unicode MS" pitchFamily="50" charset="-128"/>
            </a:endParaRPr>
          </a:p>
        </p:txBody>
      </p:sp>
      <p:sp>
        <p:nvSpPr>
          <p:cNvPr id="27" name="角丸四角形 26"/>
          <p:cNvSpPr/>
          <p:nvPr/>
        </p:nvSpPr>
        <p:spPr>
          <a:xfrm>
            <a:off x="4103947" y="3305244"/>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雇用保険・労働保険</a:t>
            </a:r>
            <a:endParaRPr kumimoji="0" lang="en-US" altLang="ja-JP" sz="1100" kern="0" dirty="0">
              <a:solidFill>
                <a:sysClr val="window" lastClr="FFFFFF"/>
              </a:solidFill>
              <a:cs typeface="メイリオ" panose="020B0604030504040204" pitchFamily="50" charset="-128"/>
            </a:endParaRPr>
          </a:p>
        </p:txBody>
      </p:sp>
      <p:sp>
        <p:nvSpPr>
          <p:cNvPr id="28" name="AutoShape 5"/>
          <p:cNvSpPr>
            <a:spLocks noChangeArrowheads="1"/>
          </p:cNvSpPr>
          <p:nvPr/>
        </p:nvSpPr>
        <p:spPr bwMode="gray">
          <a:xfrm>
            <a:off x="860732" y="4449273"/>
            <a:ext cx="6159291" cy="32358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・マイナンバー登録　　・マイナンバー</a:t>
            </a:r>
            <a:r>
              <a:rPr kumimoji="0" lang="en-US" altLang="ja-JP" sz="800" kern="0" dirty="0">
                <a:solidFill>
                  <a:srgbClr val="434343"/>
                </a:solidFill>
                <a:cs typeface="Arial Unicode MS" pitchFamily="50" charset="-128"/>
              </a:rPr>
              <a:t>CSV</a:t>
            </a:r>
            <a:r>
              <a:rPr kumimoji="0" lang="ja-JP" altLang="en-US" sz="800" kern="0" dirty="0">
                <a:solidFill>
                  <a:srgbClr val="434343"/>
                </a:solidFill>
                <a:cs typeface="Arial Unicode MS" pitchFamily="50" charset="-128"/>
              </a:rPr>
              <a:t>取込　　・マイナンバーチェックリスト</a:t>
            </a:r>
            <a:endParaRPr kumimoji="0" lang="en-US" altLang="ja-JP" sz="800" kern="0" dirty="0">
              <a:solidFill>
                <a:srgbClr val="434343"/>
              </a:solidFill>
              <a:cs typeface="Arial Unicode MS" pitchFamily="50" charset="-128"/>
            </a:endParaRPr>
          </a:p>
        </p:txBody>
      </p:sp>
      <p:sp>
        <p:nvSpPr>
          <p:cNvPr id="29" name="角丸四角形 28"/>
          <p:cNvSpPr/>
          <p:nvPr/>
        </p:nvSpPr>
        <p:spPr>
          <a:xfrm>
            <a:off x="860733" y="4335946"/>
            <a:ext cx="615929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マイナンバー管理</a:t>
            </a:r>
            <a:endParaRPr kumimoji="0" lang="en-US" altLang="ja-JP" sz="1100" kern="0" dirty="0">
              <a:solidFill>
                <a:sysClr val="window" lastClr="FFFFFF"/>
              </a:solidFill>
              <a:cs typeface="メイリオ" panose="020B0604030504040204" pitchFamily="50" charset="-128"/>
            </a:endParaRPr>
          </a:p>
        </p:txBody>
      </p:sp>
      <p:sp>
        <p:nvSpPr>
          <p:cNvPr id="30" name="AutoShape 5"/>
          <p:cNvSpPr>
            <a:spLocks noChangeArrowheads="1"/>
          </p:cNvSpPr>
          <p:nvPr/>
        </p:nvSpPr>
        <p:spPr bwMode="gray">
          <a:xfrm>
            <a:off x="5731797" y="3405156"/>
            <a:ext cx="1288475" cy="67876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cs typeface="Arial Unicode MS" pitchFamily="50" charset="-128"/>
              </a:rPr>
              <a:t>・税額通知書データ取込・</a:t>
            </a:r>
            <a:endParaRPr kumimoji="0" lang="en-US" altLang="ja-JP" sz="800" kern="0" dirty="0">
              <a:cs typeface="Arial Unicode MS" pitchFamily="50" charset="-128"/>
            </a:endParaRPr>
          </a:p>
          <a:p>
            <a:pPr>
              <a:buClr>
                <a:srgbClr val="0065AE"/>
              </a:buClr>
              <a:buSzPct val="80000"/>
              <a:buFont typeface="Wingdings" pitchFamily="2" charset="2"/>
              <a:buNone/>
            </a:pPr>
            <a:r>
              <a:rPr kumimoji="0" lang="ja-JP" altLang="en-US" sz="800" kern="0" dirty="0">
                <a:cs typeface="Arial Unicode MS" pitchFamily="50" charset="-128"/>
              </a:rPr>
              <a:t>　配信</a:t>
            </a:r>
            <a:endParaRPr kumimoji="0" lang="en-US" altLang="ja-JP" sz="800" kern="0" dirty="0">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・住民税</a:t>
            </a:r>
            <a:r>
              <a:rPr kumimoji="0" lang="en-US" altLang="ja-JP" sz="800" kern="0" dirty="0">
                <a:solidFill>
                  <a:srgbClr val="434343"/>
                </a:solidFill>
                <a:cs typeface="Arial Unicode MS" pitchFamily="50" charset="-128"/>
              </a:rPr>
              <a:t>EB</a:t>
            </a:r>
            <a:r>
              <a:rPr kumimoji="0" lang="ja-JP" altLang="en-US" sz="800" kern="0" dirty="0">
                <a:solidFill>
                  <a:srgbClr val="434343"/>
                </a:solidFill>
                <a:cs typeface="Arial Unicode MS" pitchFamily="50" charset="-128"/>
              </a:rPr>
              <a:t>データ作成</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・前月対比表</a:t>
            </a:r>
            <a:endParaRPr kumimoji="0" lang="en-US" altLang="ja-JP" sz="800" kern="0" dirty="0">
              <a:solidFill>
                <a:srgbClr val="434343"/>
              </a:solidFill>
              <a:cs typeface="Arial Unicode MS" pitchFamily="50" charset="-128"/>
            </a:endParaRPr>
          </a:p>
        </p:txBody>
      </p:sp>
      <p:sp>
        <p:nvSpPr>
          <p:cNvPr id="31" name="角丸四角形 30"/>
          <p:cNvSpPr/>
          <p:nvPr/>
        </p:nvSpPr>
        <p:spPr>
          <a:xfrm>
            <a:off x="5730073" y="3291830"/>
            <a:ext cx="1289951"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住民税</a:t>
            </a:r>
            <a:endParaRPr kumimoji="0" lang="en-US" altLang="ja-JP" sz="1100" kern="0" dirty="0">
              <a:solidFill>
                <a:sysClr val="window" lastClr="FFFFFF"/>
              </a:solidFill>
              <a:cs typeface="メイリオ" panose="020B0604030504040204" pitchFamily="50" charset="-128"/>
            </a:endParaRPr>
          </a:p>
        </p:txBody>
      </p:sp>
      <p:sp>
        <p:nvSpPr>
          <p:cNvPr id="32" name="角丸四角形 31"/>
          <p:cNvSpPr/>
          <p:nvPr/>
        </p:nvSpPr>
        <p:spPr>
          <a:xfrm>
            <a:off x="7377249" y="887377"/>
            <a:ext cx="1514293" cy="388229"/>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dirty="0">
                <a:solidFill>
                  <a:sysClr val="window" lastClr="FFFFFF"/>
                </a:solidFill>
                <a:cs typeface="メイリオ" panose="020B0604030504040204" pitchFamily="50" charset="-128"/>
              </a:rPr>
              <a:t>人事諸届・照会</a:t>
            </a:r>
            <a:endParaRPr kumimoji="0" lang="en-US" altLang="ja-JP" sz="1200" kern="0" dirty="0">
              <a:solidFill>
                <a:sysClr val="window" lastClr="FFFFFF"/>
              </a:solidFill>
              <a:cs typeface="メイリオ" panose="020B0604030504040204" pitchFamily="50" charset="-128"/>
            </a:endParaRPr>
          </a:p>
          <a:p>
            <a:pPr algn="ctr">
              <a:defRPr/>
            </a:pPr>
            <a:r>
              <a:rPr kumimoji="0" lang="ja-JP" altLang="en-US" sz="900" kern="0" dirty="0">
                <a:solidFill>
                  <a:sysClr val="window" lastClr="FFFFFF"/>
                </a:solidFill>
                <a:cs typeface="メイリオ" panose="020B0604030504040204" pitchFamily="50" charset="-128"/>
              </a:rPr>
              <a:t>（</a:t>
            </a:r>
            <a:r>
              <a:rPr kumimoji="0" lang="en-US" altLang="ja-JP" sz="900" kern="0" dirty="0">
                <a:solidFill>
                  <a:sysClr val="window" lastClr="FFFFFF"/>
                </a:solidFill>
                <a:cs typeface="メイリオ" panose="020B0604030504040204" pitchFamily="50" charset="-128"/>
              </a:rPr>
              <a:t>WEB</a:t>
            </a:r>
            <a:r>
              <a:rPr kumimoji="0" lang="ja-JP" altLang="en-US" sz="900" kern="0" dirty="0">
                <a:solidFill>
                  <a:sysClr val="window" lastClr="FFFFFF"/>
                </a:solidFill>
                <a:cs typeface="メイリオ" panose="020B0604030504040204" pitchFamily="50" charset="-128"/>
              </a:rPr>
              <a:t>明細・年調申請）</a:t>
            </a:r>
            <a:endParaRPr kumimoji="0" lang="en-US" altLang="ja-JP" sz="900" kern="0" dirty="0">
              <a:solidFill>
                <a:sysClr val="window" lastClr="FFFFFF"/>
              </a:solidFill>
              <a:cs typeface="メイリオ" panose="020B0604030504040204" pitchFamily="50" charset="-128"/>
            </a:endParaRPr>
          </a:p>
        </p:txBody>
      </p:sp>
      <p:sp>
        <p:nvSpPr>
          <p:cNvPr id="33" name="角丸四角形 32"/>
          <p:cNvSpPr/>
          <p:nvPr/>
        </p:nvSpPr>
        <p:spPr>
          <a:xfrm>
            <a:off x="7375124" y="1358722"/>
            <a:ext cx="1514293" cy="384936"/>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dirty="0">
                <a:solidFill>
                  <a:sysClr val="window" lastClr="FFFFFF"/>
                </a:solidFill>
                <a:cs typeface="メイリオ" panose="020B0604030504040204" pitchFamily="50" charset="-128"/>
              </a:rPr>
              <a:t>人事管理</a:t>
            </a:r>
            <a:endParaRPr kumimoji="0" lang="en-US" altLang="ja-JP" sz="1200" kern="0" dirty="0">
              <a:solidFill>
                <a:sysClr val="window" lastClr="FFFFFF"/>
              </a:solidFill>
              <a:cs typeface="メイリオ" panose="020B0604030504040204" pitchFamily="50" charset="-128"/>
            </a:endParaRPr>
          </a:p>
          <a:p>
            <a:pPr algn="ctr">
              <a:defRPr/>
            </a:pPr>
            <a:r>
              <a:rPr kumimoji="0" lang="ja-JP" altLang="en-US" sz="900" kern="0" dirty="0">
                <a:solidFill>
                  <a:sysClr val="window" lastClr="FFFFFF"/>
                </a:solidFill>
                <a:cs typeface="メイリオ" panose="020B0604030504040204" pitchFamily="50" charset="-128"/>
              </a:rPr>
              <a:t>（賃金履歴・標準報酬月額）</a:t>
            </a:r>
            <a:endParaRPr kumimoji="0" lang="en-US" altLang="ja-JP" sz="900" kern="0" dirty="0">
              <a:solidFill>
                <a:sysClr val="window" lastClr="FFFFFF"/>
              </a:solidFill>
              <a:cs typeface="メイリオ" panose="020B0604030504040204" pitchFamily="50" charset="-128"/>
            </a:endParaRPr>
          </a:p>
        </p:txBody>
      </p:sp>
      <p:sp>
        <p:nvSpPr>
          <p:cNvPr id="34" name="角丸四角形 33"/>
          <p:cNvSpPr/>
          <p:nvPr/>
        </p:nvSpPr>
        <p:spPr>
          <a:xfrm>
            <a:off x="7372531" y="1839627"/>
            <a:ext cx="1514293" cy="336079"/>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dirty="0">
                <a:solidFill>
                  <a:sysClr val="window" lastClr="FFFFFF"/>
                </a:solidFill>
                <a:cs typeface="メイリオ" panose="020B0604030504040204" pitchFamily="50" charset="-128"/>
              </a:rPr>
              <a:t>統合会計</a:t>
            </a:r>
            <a:endParaRPr kumimoji="0" lang="en-US" altLang="ja-JP" sz="1200" kern="0" dirty="0">
              <a:solidFill>
                <a:sysClr val="window" lastClr="FFFFFF"/>
              </a:solidFill>
              <a:cs typeface="メイリオ" panose="020B0604030504040204" pitchFamily="50" charset="-128"/>
            </a:endParaRPr>
          </a:p>
          <a:p>
            <a:pPr algn="ctr">
              <a:defRPr/>
            </a:pPr>
            <a:r>
              <a:rPr kumimoji="0" lang="ja-JP" altLang="en-US" sz="900" kern="0" dirty="0">
                <a:solidFill>
                  <a:sysClr val="window" lastClr="FFFFFF"/>
                </a:solidFill>
                <a:cs typeface="メイリオ" panose="020B0604030504040204" pitchFamily="50" charset="-128"/>
              </a:rPr>
              <a:t>（仕訳情報）</a:t>
            </a:r>
            <a:endParaRPr kumimoji="0" lang="en-US" altLang="ja-JP" sz="900" kern="0" dirty="0">
              <a:solidFill>
                <a:sysClr val="window" lastClr="FFFFFF"/>
              </a:solidFill>
              <a:cs typeface="メイリオ" panose="020B0604030504040204" pitchFamily="50" charset="-128"/>
            </a:endParaRPr>
          </a:p>
        </p:txBody>
      </p:sp>
      <p:sp>
        <p:nvSpPr>
          <p:cNvPr id="35" name="AutoShape 5"/>
          <p:cNvSpPr>
            <a:spLocks noChangeArrowheads="1"/>
          </p:cNvSpPr>
          <p:nvPr/>
        </p:nvSpPr>
        <p:spPr bwMode="gray">
          <a:xfrm>
            <a:off x="7382325" y="2534059"/>
            <a:ext cx="1504499" cy="721767"/>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・支給控除項目判定登録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・自動仕訳マスタ登録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・会計連携用仕訳データ作成</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・外部連携用仕訳データ作成</a:t>
            </a:r>
            <a:endParaRPr kumimoji="0" lang="en-US" altLang="ja-JP" sz="800" kern="0" dirty="0">
              <a:solidFill>
                <a:srgbClr val="434343"/>
              </a:solidFill>
              <a:cs typeface="Arial Unicode MS" pitchFamily="50" charset="-128"/>
            </a:endParaRPr>
          </a:p>
        </p:txBody>
      </p:sp>
      <p:sp>
        <p:nvSpPr>
          <p:cNvPr id="36" name="角丸四角形 35"/>
          <p:cNvSpPr/>
          <p:nvPr/>
        </p:nvSpPr>
        <p:spPr>
          <a:xfrm>
            <a:off x="7380601" y="2420732"/>
            <a:ext cx="1506223" cy="219980"/>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仕訳・データ連携</a:t>
            </a:r>
            <a:endParaRPr kumimoji="0" lang="en-US" altLang="ja-JP" sz="1100" kern="0" dirty="0">
              <a:solidFill>
                <a:sysClr val="window" lastClr="FFFFFF"/>
              </a:solidFill>
              <a:cs typeface="メイリオ" panose="020B0604030504040204" pitchFamily="50" charset="-128"/>
            </a:endParaRPr>
          </a:p>
        </p:txBody>
      </p:sp>
      <p:sp>
        <p:nvSpPr>
          <p:cNvPr id="37" name="AutoShape 5"/>
          <p:cNvSpPr>
            <a:spLocks noChangeArrowheads="1"/>
          </p:cNvSpPr>
          <p:nvPr/>
        </p:nvSpPr>
        <p:spPr bwMode="gray">
          <a:xfrm>
            <a:off x="7387981" y="3513169"/>
            <a:ext cx="1504499" cy="12596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・帳票出力設定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・賃金台帳</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・年間賃金台帳</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・その他各種帳票出力</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a:t>
            </a:r>
            <a:r>
              <a:rPr kumimoji="0" lang="en-US" altLang="ja-JP" sz="800" kern="0" dirty="0">
                <a:solidFill>
                  <a:srgbClr val="434343"/>
                </a:solidFill>
                <a:cs typeface="Arial Unicode MS" pitchFamily="50" charset="-128"/>
              </a:rPr>
              <a:t>Excel</a:t>
            </a:r>
            <a:r>
              <a:rPr kumimoji="0" lang="ja-JP" altLang="en-US" sz="800" kern="0" dirty="0">
                <a:solidFill>
                  <a:srgbClr val="434343"/>
                </a:solidFill>
                <a:cs typeface="Arial Unicode MS" pitchFamily="50" charset="-128"/>
              </a:rPr>
              <a:t>差込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・統計資料</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・外部データ入出力</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a:t>
            </a:r>
            <a:r>
              <a:rPr kumimoji="0" lang="en-US" altLang="ja-JP" sz="800" kern="0" dirty="0">
                <a:solidFill>
                  <a:srgbClr val="434343"/>
                </a:solidFill>
                <a:cs typeface="Arial Unicode MS" pitchFamily="50" charset="-128"/>
              </a:rPr>
              <a:t>DB</a:t>
            </a:r>
            <a:r>
              <a:rPr kumimoji="0" lang="ja-JP" altLang="en-US" sz="800" kern="0" dirty="0">
                <a:solidFill>
                  <a:srgbClr val="434343"/>
                </a:solidFill>
                <a:cs typeface="Arial Unicode MS" pitchFamily="50" charset="-128"/>
              </a:rPr>
              <a:t>間入出力</a:t>
            </a:r>
            <a:endParaRPr kumimoji="0" lang="en-US" altLang="ja-JP" sz="800" kern="0" dirty="0">
              <a:solidFill>
                <a:srgbClr val="434343"/>
              </a:solidFill>
              <a:cs typeface="Arial Unicode MS" pitchFamily="50" charset="-128"/>
            </a:endParaRPr>
          </a:p>
        </p:txBody>
      </p:sp>
      <p:sp>
        <p:nvSpPr>
          <p:cNvPr id="38" name="角丸四角形 37"/>
          <p:cNvSpPr/>
          <p:nvPr/>
        </p:nvSpPr>
        <p:spPr>
          <a:xfrm>
            <a:off x="7386257" y="3399842"/>
            <a:ext cx="1506223" cy="219980"/>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帳票・統計・連携</a:t>
            </a:r>
            <a:endParaRPr kumimoji="0" lang="en-US" altLang="ja-JP" sz="1100" kern="0" dirty="0">
              <a:solidFill>
                <a:sysClr val="window" lastClr="FFFFFF"/>
              </a:solidFill>
              <a:cs typeface="メイリオ" panose="020B0604030504040204" pitchFamily="50" charset="-128"/>
            </a:endParaRPr>
          </a:p>
        </p:txBody>
      </p:sp>
      <p:cxnSp>
        <p:nvCxnSpPr>
          <p:cNvPr id="39" name="カギ線コネクタ 38"/>
          <p:cNvCxnSpPr>
            <a:stCxn id="5" idx="0"/>
            <a:endCxn id="11" idx="0"/>
          </p:cNvCxnSpPr>
          <p:nvPr/>
        </p:nvCxnSpPr>
        <p:spPr>
          <a:xfrm rot="5400000" flipH="1" flipV="1">
            <a:off x="1743684" y="-455127"/>
            <a:ext cx="60396" cy="2793869"/>
          </a:xfrm>
          <a:prstGeom prst="bentConnector3">
            <a:avLst>
              <a:gd name="adj1" fmla="val 367468"/>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4" name="カギ線コネクタ 53"/>
          <p:cNvCxnSpPr/>
          <p:nvPr/>
        </p:nvCxnSpPr>
        <p:spPr>
          <a:xfrm rot="16200000" flipH="1">
            <a:off x="4923919" y="-719283"/>
            <a:ext cx="391" cy="3224509"/>
          </a:xfrm>
          <a:prstGeom prst="bentConnector3">
            <a:avLst>
              <a:gd name="adj1" fmla="val -3663836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9" name="直線矢印コネクタ 58"/>
          <p:cNvCxnSpPr/>
          <p:nvPr/>
        </p:nvCxnSpPr>
        <p:spPr>
          <a:xfrm>
            <a:off x="5596555" y="1358722"/>
            <a:ext cx="18698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0" name="直線矢印コネクタ 59"/>
          <p:cNvCxnSpPr/>
          <p:nvPr/>
        </p:nvCxnSpPr>
        <p:spPr>
          <a:xfrm>
            <a:off x="5596555" y="2247714"/>
            <a:ext cx="18698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1" name="カギ線コネクタ 60"/>
          <p:cNvCxnSpPr/>
          <p:nvPr/>
        </p:nvCxnSpPr>
        <p:spPr>
          <a:xfrm flipV="1">
            <a:off x="7020272" y="925477"/>
            <a:ext cx="306564" cy="1318994"/>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2" name="カギ線コネクタ 61"/>
          <p:cNvCxnSpPr/>
          <p:nvPr/>
        </p:nvCxnSpPr>
        <p:spPr>
          <a:xfrm flipV="1">
            <a:off x="7020272" y="1604152"/>
            <a:ext cx="309489" cy="640319"/>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3" name="カギ線コネクタ 62"/>
          <p:cNvCxnSpPr>
            <a:endCxn id="35" idx="1"/>
          </p:cNvCxnSpPr>
          <p:nvPr/>
        </p:nvCxnSpPr>
        <p:spPr>
          <a:xfrm rot="16200000" flipH="1">
            <a:off x="6952703" y="2465321"/>
            <a:ext cx="650472" cy="208771"/>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1" name="カギ線コネクタ 70"/>
          <p:cNvCxnSpPr/>
          <p:nvPr/>
        </p:nvCxnSpPr>
        <p:spPr>
          <a:xfrm rot="5400000" flipH="1" flipV="1">
            <a:off x="8018762" y="2280815"/>
            <a:ext cx="221742" cy="88"/>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4" name="カギ線コネクタ 73"/>
          <p:cNvCxnSpPr>
            <a:endCxn id="18" idx="2"/>
          </p:cNvCxnSpPr>
          <p:nvPr/>
        </p:nvCxnSpPr>
        <p:spPr>
          <a:xfrm flipV="1">
            <a:off x="591504" y="2679762"/>
            <a:ext cx="4252802" cy="196405"/>
          </a:xfrm>
          <a:prstGeom prst="bentConnector2">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7" name="直線矢印コネクタ 76"/>
          <p:cNvCxnSpPr/>
          <p:nvPr/>
        </p:nvCxnSpPr>
        <p:spPr>
          <a:xfrm flipV="1">
            <a:off x="2843808" y="2697703"/>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9" name="カギ線コネクタ 78"/>
          <p:cNvCxnSpPr/>
          <p:nvPr/>
        </p:nvCxnSpPr>
        <p:spPr>
          <a:xfrm rot="5400000" flipH="1" flipV="1">
            <a:off x="5039745" y="1154250"/>
            <a:ext cx="4744" cy="3082161"/>
          </a:xfrm>
          <a:prstGeom prst="bentConnector3">
            <a:avLst>
              <a:gd name="adj1" fmla="val -5961994"/>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4" name="カギ線コネクタ 103"/>
          <p:cNvCxnSpPr>
            <a:stCxn id="14" idx="2"/>
            <a:endCxn id="23" idx="0"/>
          </p:cNvCxnSpPr>
          <p:nvPr/>
        </p:nvCxnSpPr>
        <p:spPr>
          <a:xfrm rot="5400000">
            <a:off x="2066672" y="2211887"/>
            <a:ext cx="635409" cy="1571158"/>
          </a:xfrm>
          <a:prstGeom prst="bentConnector3">
            <a:avLst>
              <a:gd name="adj1" fmla="val 50000"/>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127" name="カギ線コネクタ 126"/>
          <p:cNvCxnSpPr/>
          <p:nvPr/>
        </p:nvCxnSpPr>
        <p:spPr>
          <a:xfrm rot="5400000">
            <a:off x="3039770" y="3176182"/>
            <a:ext cx="232898" cy="901"/>
          </a:xfrm>
          <a:prstGeom prst="bentConnector3">
            <a:avLst>
              <a:gd name="adj1" fmla="val 65705"/>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82" name="直線矢印コネクタ 181"/>
          <p:cNvCxnSpPr/>
          <p:nvPr/>
        </p:nvCxnSpPr>
        <p:spPr>
          <a:xfrm flipH="1">
            <a:off x="1737360" y="3072369"/>
            <a:ext cx="4662378" cy="6111"/>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cxnSp>
        <p:nvCxnSpPr>
          <p:cNvPr id="183" name="直線矢印コネクタ 182"/>
          <p:cNvCxnSpPr/>
          <p:nvPr/>
        </p:nvCxnSpPr>
        <p:spPr>
          <a:xfrm flipV="1">
            <a:off x="6399735" y="2689139"/>
            <a:ext cx="0" cy="400771"/>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cxnSp>
        <p:nvCxnSpPr>
          <p:cNvPr id="186" name="カギ線コネクタ 185"/>
          <p:cNvCxnSpPr/>
          <p:nvPr/>
        </p:nvCxnSpPr>
        <p:spPr>
          <a:xfrm rot="5400000">
            <a:off x="1646788" y="3194935"/>
            <a:ext cx="232898" cy="901"/>
          </a:xfrm>
          <a:prstGeom prst="bentConnector3">
            <a:avLst>
              <a:gd name="adj1" fmla="val 65705"/>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93" name="直線矢印コネクタ 192"/>
          <p:cNvCxnSpPr/>
          <p:nvPr/>
        </p:nvCxnSpPr>
        <p:spPr>
          <a:xfrm>
            <a:off x="591504" y="4611066"/>
            <a:ext cx="269228" cy="0"/>
          </a:xfrm>
          <a:prstGeom prst="straightConnector1">
            <a:avLst/>
          </a:prstGeom>
          <a:ln>
            <a:headEnd type="triangle"/>
            <a:tailEnd type="triangle"/>
          </a:ln>
          <a:effectLst/>
        </p:spPr>
        <p:style>
          <a:lnRef idx="3">
            <a:schemeClr val="accent3"/>
          </a:lnRef>
          <a:fillRef idx="0">
            <a:schemeClr val="accent3"/>
          </a:fillRef>
          <a:effectRef idx="2">
            <a:schemeClr val="accent3"/>
          </a:effectRef>
          <a:fontRef idx="minor">
            <a:schemeClr val="tx1"/>
          </a:fontRef>
        </p:style>
      </p:cxnSp>
      <p:cxnSp>
        <p:nvCxnSpPr>
          <p:cNvPr id="211" name="直線矢印コネクタ 210"/>
          <p:cNvCxnSpPr/>
          <p:nvPr/>
        </p:nvCxnSpPr>
        <p:spPr>
          <a:xfrm flipV="1">
            <a:off x="1606538"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5" name="直線矢印コネクタ 214"/>
          <p:cNvCxnSpPr/>
          <p:nvPr/>
        </p:nvCxnSpPr>
        <p:spPr>
          <a:xfrm flipV="1">
            <a:off x="3173246"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6" name="直線矢印コネクタ 215"/>
          <p:cNvCxnSpPr/>
          <p:nvPr/>
        </p:nvCxnSpPr>
        <p:spPr>
          <a:xfrm flipV="1">
            <a:off x="4853728"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7" name="直線矢印コネクタ 216"/>
          <p:cNvCxnSpPr/>
          <p:nvPr/>
        </p:nvCxnSpPr>
        <p:spPr>
          <a:xfrm flipV="1">
            <a:off x="6399735"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8" name="正方形/長方形 7">
            <a:extLst>
              <a:ext uri="{FF2B5EF4-FFF2-40B4-BE49-F238E27FC236}">
                <a16:creationId xmlns:a16="http://schemas.microsoft.com/office/drawing/2014/main" id="{9B1CF854-0C42-B324-1DB6-A10E48DCDF42}"/>
              </a:ext>
            </a:extLst>
          </p:cNvPr>
          <p:cNvSpPr/>
          <p:nvPr/>
        </p:nvSpPr>
        <p:spPr>
          <a:xfrm>
            <a:off x="7012885" y="188111"/>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　</a:t>
            </a:r>
            <a:r>
              <a:rPr lang="en-US" altLang="ja-JP" sz="1100" dirty="0"/>
              <a:t>PR</a:t>
            </a:r>
          </a:p>
          <a:p>
            <a:pPr algn="ctr"/>
            <a:r>
              <a:rPr lang="ja-JP" altLang="en-US" sz="1100" dirty="0"/>
              <a:t>　給与管理</a:t>
            </a:r>
          </a:p>
        </p:txBody>
      </p:sp>
      <p:sp>
        <p:nvSpPr>
          <p:cNvPr id="9" name="Freeform 58">
            <a:extLst>
              <a:ext uri="{FF2B5EF4-FFF2-40B4-BE49-F238E27FC236}">
                <a16:creationId xmlns:a16="http://schemas.microsoft.com/office/drawing/2014/main" id="{71074D72-B288-001A-B4EA-F7B6A5559674}"/>
              </a:ext>
            </a:extLst>
          </p:cNvPr>
          <p:cNvSpPr>
            <a:spLocks noEditPoints="1"/>
          </p:cNvSpPr>
          <p:nvPr/>
        </p:nvSpPr>
        <p:spPr bwMode="auto">
          <a:xfrm>
            <a:off x="7233835" y="236048"/>
            <a:ext cx="467537" cy="342402"/>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Tree>
    <p:extLst>
      <p:ext uri="{BB962C8B-B14F-4D97-AF65-F5344CB8AC3E}">
        <p14:creationId xmlns:p14="http://schemas.microsoft.com/office/powerpoint/2010/main" val="3840667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49</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タイトル 5"/>
          <p:cNvSpPr>
            <a:spLocks noGrp="1"/>
          </p:cNvSpPr>
          <p:nvPr>
            <p:ph type="title"/>
          </p:nvPr>
        </p:nvSpPr>
        <p:spPr/>
        <p:txBody>
          <a:bodyPr/>
          <a:lstStyle/>
          <a:p>
            <a:r>
              <a:rPr lang="ja-JP" altLang="en-US" dirty="0"/>
              <a:t>人事給与ソリューション 稼働環境</a:t>
            </a:r>
            <a:endParaRPr kumimoji="1" lang="ja-JP" altLang="en-US" dirty="0"/>
          </a:p>
        </p:txBody>
      </p:sp>
      <p:sp>
        <p:nvSpPr>
          <p:cNvPr id="7" name="角丸四角形 6"/>
          <p:cNvSpPr/>
          <p:nvPr/>
        </p:nvSpPr>
        <p:spPr>
          <a:xfrm>
            <a:off x="6528120" y="833656"/>
            <a:ext cx="2185653" cy="4060908"/>
          </a:xfrm>
          <a:prstGeom prst="roundRect">
            <a:avLst>
              <a:gd name="adj" fmla="val 5215"/>
            </a:avLst>
          </a:prstGeom>
          <a:noFill/>
          <a:ln w="28575">
            <a:solidFill>
              <a:srgbClr val="D580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8" name="テキスト ボックス 7"/>
          <p:cNvSpPr txBox="1"/>
          <p:nvPr/>
        </p:nvSpPr>
        <p:spPr>
          <a:xfrm>
            <a:off x="242462" y="1151720"/>
            <a:ext cx="1089538" cy="157754"/>
          </a:xfrm>
          <a:prstGeom prst="rect">
            <a:avLst/>
          </a:prstGeom>
        </p:spPr>
        <p:txBody>
          <a:bodyPr wrap="square" lIns="0" tIns="0" rIns="0" bIns="0" rtlCol="0" anchor="t" anchorCtr="0">
            <a:noAutofit/>
          </a:bodyPr>
          <a:lstStyle/>
          <a:p>
            <a:pPr algn="ct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DB</a:t>
            </a:r>
            <a:r>
              <a:rPr lang="ja-JP" altLang="en-US" sz="825" b="1" dirty="0">
                <a:solidFill>
                  <a:srgbClr val="EE5500"/>
                </a:solidFill>
                <a:latin typeface="メイリオ" pitchFamily="50" charset="-128"/>
                <a:ea typeface="メイリオ" pitchFamily="50" charset="-128"/>
                <a:cs typeface="メイリオ" pitchFamily="50" charset="-128"/>
              </a:rPr>
              <a:t> </a:t>
            </a:r>
            <a:r>
              <a:rPr lang="en-US" altLang="ja-JP" sz="825" b="1" dirty="0">
                <a:solidFill>
                  <a:srgbClr val="EE5500"/>
                </a:solidFill>
                <a:latin typeface="メイリオ" pitchFamily="50" charset="-128"/>
                <a:ea typeface="メイリオ" pitchFamily="50" charset="-128"/>
                <a:cs typeface="メイリオ" pitchFamily="50" charset="-128"/>
              </a:rPr>
              <a:t>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9" name="直線コネクタ 8"/>
          <p:cNvCxnSpPr/>
          <p:nvPr/>
        </p:nvCxnSpPr>
        <p:spPr>
          <a:xfrm>
            <a:off x="3888013" y="246714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0" name="角丸四角形 9"/>
          <p:cNvSpPr/>
          <p:nvPr/>
        </p:nvSpPr>
        <p:spPr>
          <a:xfrm>
            <a:off x="3152980" y="934778"/>
            <a:ext cx="1708033" cy="3959784"/>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1" name="テキスト ボックス 10"/>
          <p:cNvSpPr txBox="1"/>
          <p:nvPr/>
        </p:nvSpPr>
        <p:spPr>
          <a:xfrm>
            <a:off x="1782820" y="1160608"/>
            <a:ext cx="1575648" cy="203634"/>
          </a:xfrm>
          <a:prstGeom prst="rect">
            <a:avLst/>
          </a:prstGeom>
        </p:spPr>
        <p:txBody>
          <a:bodyPr wrap="square" lIns="0" tIns="0" rIns="0" bIns="0" rtlCol="0" anchor="t" anchorCtr="0">
            <a:normAutofit/>
          </a:bodyPr>
          <a:lstStyle/>
          <a:p>
            <a:pP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Application 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12" name="直線コネクタ 11"/>
          <p:cNvCxnSpPr/>
          <p:nvPr/>
        </p:nvCxnSpPr>
        <p:spPr>
          <a:xfrm flipH="1">
            <a:off x="1040811" y="2762054"/>
            <a:ext cx="2" cy="11383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3" name="角丸四角形 12"/>
          <p:cNvSpPr/>
          <p:nvPr/>
        </p:nvSpPr>
        <p:spPr>
          <a:xfrm>
            <a:off x="208187" y="913476"/>
            <a:ext cx="2868313" cy="3981087"/>
          </a:xfrm>
          <a:prstGeom prst="roundRect">
            <a:avLst>
              <a:gd name="adj" fmla="val 7068"/>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4" name="角丸四角形 13"/>
          <p:cNvSpPr/>
          <p:nvPr/>
        </p:nvSpPr>
        <p:spPr>
          <a:xfrm>
            <a:off x="205400" y="584218"/>
            <a:ext cx="2871098" cy="415275"/>
          </a:xfrm>
          <a:prstGeom prst="roundRect">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defRPr/>
            </a:pPr>
            <a:r>
              <a:rPr lang="en-US" altLang="ja-JP" sz="800" b="1">
                <a:solidFill>
                  <a:srgbClr val="FFFFFF"/>
                </a:solidFill>
                <a:latin typeface="メイリオ" pitchFamily="50" charset="-128"/>
                <a:ea typeface="メイリオ" pitchFamily="50" charset="-128"/>
                <a:cs typeface="メイリオ" pitchFamily="50" charset="-128"/>
              </a:rPr>
              <a:t>SuperStream-NX</a:t>
            </a:r>
            <a:r>
              <a:rPr lang="ja-JP" altLang="en-US" sz="800" b="1">
                <a:solidFill>
                  <a:srgbClr val="FFFFFF"/>
                </a:solidFill>
                <a:latin typeface="メイリオ" pitchFamily="50" charset="-128"/>
                <a:ea typeface="メイリオ" pitchFamily="50" charset="-128"/>
                <a:cs typeface="メイリオ" pitchFamily="50" charset="-128"/>
              </a:rPr>
              <a:t> </a:t>
            </a:r>
            <a:endParaRPr lang="en-US" altLang="ja-JP" sz="800" b="1">
              <a:solidFill>
                <a:srgbClr val="FFFFFF"/>
              </a:solidFill>
              <a:latin typeface="メイリオ" pitchFamily="50" charset="-128"/>
              <a:ea typeface="メイリオ" pitchFamily="50" charset="-128"/>
              <a:cs typeface="メイリオ" pitchFamily="50" charset="-128"/>
            </a:endParaRPr>
          </a:p>
          <a:p>
            <a:pPr algn="ctr">
              <a:spcBef>
                <a:spcPct val="0"/>
              </a:spcBef>
              <a:defRPr/>
            </a:pPr>
            <a:r>
              <a:rPr lang="ja-JP" altLang="en-US" sz="800" b="1">
                <a:solidFill>
                  <a:srgbClr val="FFFFFF"/>
                </a:solidFill>
                <a:latin typeface="メイリオ" pitchFamily="50" charset="-128"/>
                <a:ea typeface="メイリオ" pitchFamily="50" charset="-128"/>
                <a:cs typeface="メイリオ" pitchFamily="50" charset="-128"/>
              </a:rPr>
              <a:t>人事管理・給与管理</a:t>
            </a:r>
            <a:endParaRPr lang="ja-JP" altLang="en-US" sz="800" b="1" dirty="0">
              <a:solidFill>
                <a:srgbClr val="FFFFFF"/>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53562" y="660755"/>
            <a:ext cx="2465797" cy="193221"/>
          </a:xfrm>
          <a:prstGeom prst="rect">
            <a:avLst/>
          </a:prstGeom>
        </p:spPr>
        <p:txBody>
          <a:bodyPr wrap="square" lIns="0" tIns="0" rIns="0" bIns="0" rtlCol="0" anchor="t" anchorCtr="0">
            <a:noAutofit/>
          </a:bodyPr>
          <a:lstStyle/>
          <a:p>
            <a:pPr algn="ctr">
              <a:spcBef>
                <a:spcPct val="0"/>
              </a:spcBef>
              <a:defRPr/>
            </a:pPr>
            <a:endParaRPr lang="ja-JP" altLang="en-US" sz="825" b="1" dirty="0">
              <a:solidFill>
                <a:srgbClr val="FFFFFF"/>
              </a:solidFill>
              <a:latin typeface="メイリオ" pitchFamily="50" charset="-128"/>
              <a:ea typeface="メイリオ" pitchFamily="50" charset="-128"/>
              <a:cs typeface="メイリオ" pitchFamily="50" charset="-128"/>
            </a:endParaRPr>
          </a:p>
        </p:txBody>
      </p:sp>
      <p:grpSp>
        <p:nvGrpSpPr>
          <p:cNvPr id="16" name="グループ化 525"/>
          <p:cNvGrpSpPr/>
          <p:nvPr/>
        </p:nvGrpSpPr>
        <p:grpSpPr>
          <a:xfrm>
            <a:off x="3309379" y="2871865"/>
            <a:ext cx="430033" cy="430033"/>
            <a:chOff x="3784104" y="1923678"/>
            <a:chExt cx="381000" cy="381000"/>
          </a:xfrm>
          <a:solidFill>
            <a:schemeClr val="tx2"/>
          </a:solidFill>
        </p:grpSpPr>
        <p:sp>
          <p:nvSpPr>
            <p:cNvPr id="1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1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19" name="Freeform 447"/>
          <p:cNvSpPr>
            <a:spLocks noEditPoints="1"/>
          </p:cNvSpPr>
          <p:nvPr/>
        </p:nvSpPr>
        <p:spPr bwMode="auto">
          <a:xfrm>
            <a:off x="2024330" y="1992613"/>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cxnSp>
        <p:nvCxnSpPr>
          <p:cNvPr id="20" name="直線コネクタ 19"/>
          <p:cNvCxnSpPr/>
          <p:nvPr/>
        </p:nvCxnSpPr>
        <p:spPr>
          <a:xfrm>
            <a:off x="692192"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21" name="直線コネクタ 20"/>
          <p:cNvCxnSpPr/>
          <p:nvPr/>
        </p:nvCxnSpPr>
        <p:spPr>
          <a:xfrm>
            <a:off x="2195274"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22" name="フローチャート: 処理 21"/>
          <p:cNvSpPr/>
          <p:nvPr/>
        </p:nvSpPr>
        <p:spPr>
          <a:xfrm>
            <a:off x="609406" y="2719816"/>
            <a:ext cx="7653729" cy="45719"/>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ja-JP" altLang="en-US" sz="1050">
              <a:solidFill>
                <a:srgbClr val="FFFFFF"/>
              </a:solidFill>
              <a:latin typeface="メイリオ"/>
              <a:ea typeface="メイリオ"/>
            </a:endParaRPr>
          </a:p>
        </p:txBody>
      </p:sp>
      <p:sp>
        <p:nvSpPr>
          <p:cNvPr id="23" name="Freeform 447"/>
          <p:cNvSpPr>
            <a:spLocks noEditPoints="1"/>
          </p:cNvSpPr>
          <p:nvPr/>
        </p:nvSpPr>
        <p:spPr bwMode="auto">
          <a:xfrm>
            <a:off x="3744652" y="2003017"/>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sp>
        <p:nvSpPr>
          <p:cNvPr id="24" name="テキスト ボックス 23"/>
          <p:cNvSpPr txBox="1"/>
          <p:nvPr/>
        </p:nvSpPr>
        <p:spPr>
          <a:xfrm>
            <a:off x="3327060" y="1150690"/>
            <a:ext cx="1417565" cy="171452"/>
          </a:xfrm>
          <a:prstGeom prst="rect">
            <a:avLst/>
          </a:prstGeom>
        </p:spPr>
        <p:txBody>
          <a:bodyPr wrap="square" lIns="0" tIns="0" rIns="0" bIns="0" rtlCol="0" anchor="t" anchorCtr="0">
            <a:normAutofit/>
          </a:bodyPr>
          <a:lstStyle/>
          <a:p>
            <a:pPr>
              <a:spcBef>
                <a:spcPct val="0"/>
              </a:spcBef>
              <a:defRPr/>
            </a:pPr>
            <a:r>
              <a:rPr lang="en-US" altLang="ja-JP" sz="825" b="1" dirty="0">
                <a:solidFill>
                  <a:srgbClr val="FF6600"/>
                </a:solidFill>
                <a:latin typeface="メイリオ" pitchFamily="50" charset="-128"/>
                <a:ea typeface="メイリオ" pitchFamily="50" charset="-128"/>
                <a:cs typeface="メイリオ" pitchFamily="50" charset="-128"/>
              </a:rPr>
              <a:t>Web Application Server</a:t>
            </a:r>
            <a:endParaRPr lang="ja-JP" altLang="en-US" sz="825" b="1" dirty="0">
              <a:solidFill>
                <a:srgbClr val="FF6600"/>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3459257" y="1399392"/>
            <a:ext cx="1862485" cy="734645"/>
          </a:xfrm>
          <a:prstGeom prst="rect">
            <a:avLst/>
          </a:prstGeom>
        </p:spPr>
        <p:txBody>
          <a:bodyPr wrap="square" lIns="0" tIns="0" rIns="0" bIns="0" rtlCol="0" anchor="t" anchorCtr="0">
            <a:normAutofit/>
          </a:bodyPr>
          <a:lstStyle/>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Oracle </a:t>
            </a:r>
            <a:r>
              <a:rPr lang="en-US" altLang="ja-JP" sz="788" b="1" dirty="0" err="1">
                <a:solidFill>
                  <a:srgbClr val="0065AE"/>
                </a:solidFill>
                <a:latin typeface="メイリオ" pitchFamily="50" charset="-128"/>
                <a:ea typeface="メイリオ" pitchFamily="50" charset="-128"/>
                <a:cs typeface="メイリオ" pitchFamily="50" charset="-128"/>
              </a:rPr>
              <a:t>Weblogic</a:t>
            </a:r>
            <a:r>
              <a:rPr lang="en-US" altLang="ja-JP" sz="788" b="1" dirty="0">
                <a:solidFill>
                  <a:srgbClr val="0065AE"/>
                </a:solidFill>
                <a:latin typeface="メイリオ" pitchFamily="50" charset="-128"/>
                <a:ea typeface="メイリオ" pitchFamily="50" charset="-128"/>
                <a:cs typeface="メイリオ" pitchFamily="50" charset="-128"/>
              </a:rPr>
              <a:t> Server</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Apache Tomcat</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Windows </a:t>
            </a:r>
            <a:r>
              <a:rPr lang="ja-JP" altLang="en-US" sz="788" b="1" dirty="0">
                <a:solidFill>
                  <a:srgbClr val="0065AE"/>
                </a:solidFill>
                <a:latin typeface="メイリオ" pitchFamily="50" charset="-128"/>
                <a:ea typeface="メイリオ" pitchFamily="50" charset="-128"/>
                <a:cs typeface="メイリオ" pitchFamily="50" charset="-128"/>
              </a:rPr>
              <a:t>　</a:t>
            </a:r>
            <a:endParaRPr lang="en-US" altLang="ja-JP" sz="788" b="1" dirty="0">
              <a:solidFill>
                <a:srgbClr val="0065AE"/>
              </a:solidFill>
              <a:latin typeface="メイリオ" pitchFamily="50" charset="-128"/>
              <a:ea typeface="メイリオ" pitchFamily="50" charset="-128"/>
              <a:cs typeface="メイリオ" pitchFamily="50" charset="-128"/>
            </a:endParaRPr>
          </a:p>
        </p:txBody>
      </p:sp>
      <p:sp>
        <p:nvSpPr>
          <p:cNvPr id="26" name="Freeform 364"/>
          <p:cNvSpPr>
            <a:spLocks noEditPoints="1"/>
          </p:cNvSpPr>
          <p:nvPr/>
        </p:nvSpPr>
        <p:spPr bwMode="auto">
          <a:xfrm>
            <a:off x="541445" y="2023627"/>
            <a:ext cx="313526" cy="38938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ja-JP" altLang="en-US" sz="1350">
              <a:solidFill>
                <a:prstClr val="black"/>
              </a:solidFill>
              <a:latin typeface="メイリオ"/>
              <a:ea typeface="メイリオ"/>
            </a:endParaRPr>
          </a:p>
        </p:txBody>
      </p:sp>
      <p:sp>
        <p:nvSpPr>
          <p:cNvPr id="28" name="角丸四角形 27"/>
          <p:cNvSpPr/>
          <p:nvPr/>
        </p:nvSpPr>
        <p:spPr>
          <a:xfrm>
            <a:off x="3166005" y="584221"/>
            <a:ext cx="1694027"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 field/HR</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人事諸届・照会</a:t>
            </a:r>
          </a:p>
        </p:txBody>
      </p:sp>
      <p:grpSp>
        <p:nvGrpSpPr>
          <p:cNvPr id="30" name="グループ化 525"/>
          <p:cNvGrpSpPr/>
          <p:nvPr/>
        </p:nvGrpSpPr>
        <p:grpSpPr>
          <a:xfrm>
            <a:off x="825795" y="2871865"/>
            <a:ext cx="430033" cy="430033"/>
            <a:chOff x="3784104" y="1923678"/>
            <a:chExt cx="381000" cy="381000"/>
          </a:xfrm>
          <a:solidFill>
            <a:schemeClr val="tx2"/>
          </a:solidFill>
        </p:grpSpPr>
        <p:sp>
          <p:nvSpPr>
            <p:cNvPr id="3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3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33" name="テキスト ボックス 32"/>
          <p:cNvSpPr txBox="1"/>
          <p:nvPr/>
        </p:nvSpPr>
        <p:spPr>
          <a:xfrm>
            <a:off x="7309223" y="1442181"/>
            <a:ext cx="728189" cy="728189"/>
          </a:xfrm>
          <a:prstGeom prst="rect">
            <a:avLst/>
          </a:prstGeom>
        </p:spPr>
        <p:txBody>
          <a:bodyPr wrap="none" lIns="0" tIns="0" rIns="0" bIns="0" rtlCol="0" anchor="t" anchorCtr="0">
            <a:normAutofit/>
          </a:bodyPr>
          <a:lstStyle/>
          <a:p>
            <a:pPr>
              <a:lnSpc>
                <a:spcPts val="2100"/>
              </a:lnSpc>
              <a:spcBef>
                <a:spcPct val="0"/>
              </a:spcBef>
              <a:defRPr/>
            </a:pPr>
            <a:endParaRPr lang="ja-JP" altLang="en-US" sz="1350">
              <a:solidFill>
                <a:prstClr val="black"/>
              </a:solidFill>
              <a:latin typeface="HGP創英角ｺﾞｼｯｸUB"/>
              <a:ea typeface="HGP創英角ｺﾞｼｯｸUB"/>
            </a:endParaRPr>
          </a:p>
        </p:txBody>
      </p:sp>
      <p:sp>
        <p:nvSpPr>
          <p:cNvPr id="34" name="Freeform 447"/>
          <p:cNvSpPr>
            <a:spLocks noEditPoints="1"/>
          </p:cNvSpPr>
          <p:nvPr/>
        </p:nvSpPr>
        <p:spPr bwMode="auto">
          <a:xfrm>
            <a:off x="8041330" y="1899154"/>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テキスト ボックス 34"/>
          <p:cNvSpPr txBox="1"/>
          <p:nvPr/>
        </p:nvSpPr>
        <p:spPr>
          <a:xfrm>
            <a:off x="6857120" y="1163220"/>
            <a:ext cx="801150" cy="157754"/>
          </a:xfrm>
          <a:prstGeom prst="rect">
            <a:avLst/>
          </a:prstGeom>
        </p:spPr>
        <p:txBody>
          <a:bodyPr wrap="square" lIns="0" tIns="0" rIns="0" bIns="0" rtlCol="0" anchor="t" anchorCtr="0">
            <a:noAutofit/>
          </a:bodyPr>
          <a:lstStyle/>
          <a:p>
            <a:pPr>
              <a:spcBef>
                <a:spcPct val="0"/>
              </a:spcBef>
            </a:pPr>
            <a:r>
              <a:rPr lang="en-US" altLang="ja-JP" sz="788" b="1" dirty="0">
                <a:solidFill>
                  <a:srgbClr val="FF6600"/>
                </a:solidFill>
                <a:cs typeface="メイリオ" pitchFamily="50" charset="-128"/>
              </a:rPr>
              <a:t>DB Server</a:t>
            </a:r>
            <a:endParaRPr lang="ja-JP" altLang="en-US" sz="788" b="1" dirty="0">
              <a:solidFill>
                <a:srgbClr val="FF6600"/>
              </a:solidFill>
              <a:cs typeface="メイリオ" pitchFamily="50" charset="-128"/>
            </a:endParaRPr>
          </a:p>
        </p:txBody>
      </p:sp>
      <p:sp>
        <p:nvSpPr>
          <p:cNvPr id="36" name="テキスト ボックス 35"/>
          <p:cNvSpPr txBox="1"/>
          <p:nvPr/>
        </p:nvSpPr>
        <p:spPr>
          <a:xfrm>
            <a:off x="7710176" y="1163159"/>
            <a:ext cx="1376259" cy="172032"/>
          </a:xfrm>
          <a:prstGeom prst="rect">
            <a:avLst/>
          </a:prstGeom>
        </p:spPr>
        <p:txBody>
          <a:bodyPr wrap="square" lIns="0" tIns="0" rIns="0" bIns="0" rtlCol="0" anchor="t" anchorCtr="0">
            <a:normAutofit/>
          </a:bodyPr>
          <a:lstStyle/>
          <a:p>
            <a:pPr>
              <a:spcBef>
                <a:spcPct val="0"/>
              </a:spcBef>
            </a:pPr>
            <a:r>
              <a:rPr lang="en-US" altLang="ja-JP" sz="788" b="1" dirty="0">
                <a:solidFill>
                  <a:srgbClr val="FF6600"/>
                </a:solidFill>
                <a:cs typeface="メイリオ" pitchFamily="50" charset="-128"/>
              </a:rPr>
              <a:t>Application Server</a:t>
            </a:r>
            <a:endParaRPr lang="ja-JP" altLang="en-US" sz="788" b="1" dirty="0">
              <a:solidFill>
                <a:srgbClr val="FF6600"/>
              </a:solidFill>
              <a:cs typeface="メイリオ" pitchFamily="50" charset="-128"/>
            </a:endParaRPr>
          </a:p>
        </p:txBody>
      </p:sp>
      <p:sp>
        <p:nvSpPr>
          <p:cNvPr id="37" name="テキスト ボックス 36"/>
          <p:cNvSpPr txBox="1"/>
          <p:nvPr/>
        </p:nvSpPr>
        <p:spPr>
          <a:xfrm>
            <a:off x="6818410" y="2930974"/>
            <a:ext cx="1726840" cy="586527"/>
          </a:xfrm>
          <a:prstGeom prst="rect">
            <a:avLst/>
          </a:prstGeom>
          <a:ln>
            <a:noFill/>
          </a:ln>
        </p:spPr>
        <p:txBody>
          <a:bodyPr wrap="square" lIns="0" tIns="0" rIns="0" bIns="0" rtlCol="0" anchor="t" anchorCtr="0">
            <a:normAutofit/>
          </a:bodyPr>
          <a:lstStyle/>
          <a:p>
            <a:pPr>
              <a:spcBef>
                <a:spcPct val="0"/>
              </a:spcBef>
            </a:pPr>
            <a:r>
              <a:rPr lang="ja-JP" altLang="en-US" sz="750" b="1" u="sng" dirty="0">
                <a:solidFill>
                  <a:srgbClr val="404040"/>
                </a:solidFill>
                <a:cs typeface="メイリオ" pitchFamily="50" charset="-128"/>
              </a:rPr>
              <a:t>クライアント</a:t>
            </a:r>
            <a:endParaRPr lang="en-US" altLang="ja-JP" sz="750" b="1" u="sng"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r>
              <a:rPr lang="en-US" altLang="ja-JP" sz="750" dirty="0">
                <a:solidFill>
                  <a:srgbClr val="404040"/>
                </a:solidFill>
                <a:cs typeface="メイリオ" pitchFamily="50" charset="-128"/>
              </a:rPr>
              <a:t>Windows</a:t>
            </a: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p:txBody>
      </p:sp>
      <p:cxnSp>
        <p:nvCxnSpPr>
          <p:cNvPr id="38" name="直線コネクタ 37"/>
          <p:cNvCxnSpPr/>
          <p:nvPr/>
        </p:nvCxnSpPr>
        <p:spPr>
          <a:xfrm>
            <a:off x="8162597" y="2366016"/>
            <a:ext cx="0" cy="35380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39" name="角丸四角形 38"/>
          <p:cNvSpPr/>
          <p:nvPr/>
        </p:nvSpPr>
        <p:spPr>
          <a:xfrm>
            <a:off x="6514037" y="604196"/>
            <a:ext cx="2199736" cy="39877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800" b="1" dirty="0" err="1">
                <a:solidFill>
                  <a:srgbClr val="FFFFFF"/>
                </a:solidFill>
                <a:cs typeface="メイリオ" pitchFamily="50" charset="-128"/>
              </a:rPr>
              <a:t>SuperStream</a:t>
            </a:r>
            <a:r>
              <a:rPr lang="en-US" altLang="ja-JP" sz="800" b="1" dirty="0">
                <a:solidFill>
                  <a:srgbClr val="FFFFFF"/>
                </a:solidFill>
                <a:cs typeface="メイリオ" pitchFamily="50" charset="-128"/>
              </a:rPr>
              <a:t>-NX</a:t>
            </a:r>
            <a:r>
              <a:rPr lang="ja-JP" altLang="en-US" sz="800" b="1" dirty="0">
                <a:solidFill>
                  <a:srgbClr val="FFFFFF"/>
                </a:solidFill>
                <a:cs typeface="メイリオ" pitchFamily="50" charset="-128"/>
              </a:rPr>
              <a:t> </a:t>
            </a:r>
            <a:r>
              <a:rPr lang="en-US" altLang="ja-JP" sz="800" b="1" dirty="0">
                <a:solidFill>
                  <a:srgbClr val="FFFFFF"/>
                </a:solidFill>
                <a:cs typeface="メイリオ" pitchFamily="50" charset="-128"/>
              </a:rPr>
              <a:t>GM </a:t>
            </a:r>
          </a:p>
          <a:p>
            <a:pPr algn="ctr"/>
            <a:r>
              <a:rPr lang="ja-JP" altLang="en-US" sz="800" b="1" dirty="0">
                <a:solidFill>
                  <a:srgbClr val="FFFFFF"/>
                </a:solidFill>
                <a:cs typeface="メイリオ" pitchFamily="50" charset="-128"/>
              </a:rPr>
              <a:t>グループ経営管理</a:t>
            </a:r>
          </a:p>
        </p:txBody>
      </p:sp>
      <p:sp>
        <p:nvSpPr>
          <p:cNvPr id="41" name="テキスト ボックス 40"/>
          <p:cNvSpPr txBox="1"/>
          <p:nvPr/>
        </p:nvSpPr>
        <p:spPr>
          <a:xfrm>
            <a:off x="6491671" y="1539278"/>
            <a:ext cx="1218505" cy="516097"/>
          </a:xfrm>
          <a:prstGeom prst="rect">
            <a:avLst/>
          </a:prstGeom>
          <a:noFill/>
        </p:spPr>
        <p:txBody>
          <a:bodyPr wrap="none" lIns="0" tIns="0" rIns="0" bIns="0" rtlCol="0" anchor="t" anchorCtr="0">
            <a:noAutofit/>
          </a:bodyPr>
          <a:lstStyle/>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44" name="Freeform 416"/>
          <p:cNvSpPr>
            <a:spLocks noEditPoints="1"/>
          </p:cNvSpPr>
          <p:nvPr/>
        </p:nvSpPr>
        <p:spPr bwMode="auto">
          <a:xfrm>
            <a:off x="6761847"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Freeform 447"/>
          <p:cNvSpPr>
            <a:spLocks noEditPoints="1"/>
          </p:cNvSpPr>
          <p:nvPr/>
        </p:nvSpPr>
        <p:spPr bwMode="auto">
          <a:xfrm>
            <a:off x="7015542" y="1870482"/>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6" name="直線コネクタ 45"/>
          <p:cNvCxnSpPr/>
          <p:nvPr/>
        </p:nvCxnSpPr>
        <p:spPr>
          <a:xfrm flipH="1">
            <a:off x="7187746" y="2331973"/>
            <a:ext cx="582" cy="387846"/>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grpSp>
        <p:nvGrpSpPr>
          <p:cNvPr id="47" name="グループ化 525"/>
          <p:cNvGrpSpPr/>
          <p:nvPr/>
        </p:nvGrpSpPr>
        <p:grpSpPr>
          <a:xfrm>
            <a:off x="7594486" y="2871865"/>
            <a:ext cx="430033" cy="430033"/>
            <a:chOff x="3784104" y="1923678"/>
            <a:chExt cx="381000" cy="381000"/>
          </a:xfrm>
          <a:solidFill>
            <a:srgbClr val="008CCF"/>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grpSp>
      <p:cxnSp>
        <p:nvCxnSpPr>
          <p:cNvPr id="50" name="直線コネクタ 49"/>
          <p:cNvCxnSpPr>
            <a:cxnSpLocks/>
          </p:cNvCxnSpPr>
          <p:nvPr/>
        </p:nvCxnSpPr>
        <p:spPr>
          <a:xfrm>
            <a:off x="7806263" y="2725926"/>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51" name="テキスト ボックス 50"/>
          <p:cNvSpPr txBox="1"/>
          <p:nvPr/>
        </p:nvSpPr>
        <p:spPr>
          <a:xfrm>
            <a:off x="7616744" y="1185609"/>
            <a:ext cx="1218505" cy="516097"/>
          </a:xfrm>
          <a:prstGeom prst="rect">
            <a:avLst/>
          </a:prstGeom>
          <a:noFill/>
        </p:spPr>
        <p:txBody>
          <a:bodyPr wrap="none" lIns="0" tIns="0" rIns="0" bIns="0" rtlCol="0" anchor="t" anchorCtr="0">
            <a:noAutofit/>
          </a:bodyPr>
          <a:lstStyle/>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52" name="テキスト ボックス 51"/>
          <p:cNvSpPr txBox="1"/>
          <p:nvPr/>
        </p:nvSpPr>
        <p:spPr>
          <a:xfrm>
            <a:off x="1367398" y="1534879"/>
            <a:ext cx="1605635" cy="573441"/>
          </a:xfrm>
          <a:prstGeom prst="rect">
            <a:avLst/>
          </a:prstGeom>
          <a:noFill/>
        </p:spPr>
        <p:txBody>
          <a:bodyPr wrap="none" lIns="0" tIns="0" rIns="0" bIns="0" rtlCol="0" anchor="t" anchorCtr="0">
            <a:noAutofit/>
          </a:bodyPr>
          <a:lstStyle/>
          <a:p>
            <a:pPr algn="ctr">
              <a:lnSpc>
                <a:spcPts val="1350"/>
              </a:lnSpc>
              <a:spcBef>
                <a:spcPct val="0"/>
              </a:spcBef>
            </a:pPr>
            <a:r>
              <a:rPr lang="en-US" altLang="ja-JP" sz="825" b="1" dirty="0">
                <a:solidFill>
                  <a:srgbClr val="0065AE"/>
                </a:solidFill>
                <a:cs typeface="メイリオ" pitchFamily="50" charset="-128"/>
              </a:rPr>
              <a:t>Windows</a:t>
            </a:r>
          </a:p>
          <a:p>
            <a:pPr algn="ctr">
              <a:lnSpc>
                <a:spcPts val="1350"/>
              </a:lnSpc>
              <a:spcBef>
                <a:spcPct val="0"/>
              </a:spcBef>
            </a:pPr>
            <a:endParaRPr lang="en-US" altLang="ja-JP" sz="825" b="1" dirty="0">
              <a:solidFill>
                <a:srgbClr val="0065AE"/>
              </a:solidFill>
              <a:cs typeface="メイリオ" pitchFamily="50" charset="-128"/>
            </a:endParaRPr>
          </a:p>
        </p:txBody>
      </p:sp>
      <p:sp>
        <p:nvSpPr>
          <p:cNvPr id="53" name="テキスト ボックス 52"/>
          <p:cNvSpPr txBox="1"/>
          <p:nvPr/>
        </p:nvSpPr>
        <p:spPr>
          <a:xfrm>
            <a:off x="185512" y="1314702"/>
            <a:ext cx="1218505" cy="566301"/>
          </a:xfrm>
          <a:prstGeom prst="rect">
            <a:avLst/>
          </a:prstGeom>
          <a:noFill/>
        </p:spPr>
        <p:txBody>
          <a:bodyPr wrap="none" lIns="0" tIns="0" rIns="0" bIns="0" rtlCol="0" anchor="t" anchorCtr="0">
            <a:noAutofit/>
          </a:bodyPr>
          <a:lstStyle/>
          <a:p>
            <a:pPr algn="ctr">
              <a:lnSpc>
                <a:spcPts val="1350"/>
              </a:lnSpc>
              <a:spcBef>
                <a:spcPct val="0"/>
              </a:spcBef>
            </a:pPr>
            <a:r>
              <a:rPr lang="ja-JP" altLang="en-US" sz="825" b="1" dirty="0">
                <a:solidFill>
                  <a:srgbClr val="0065AE"/>
                </a:solidFill>
                <a:cs typeface="メイリオ" pitchFamily="50" charset="-128"/>
              </a:rPr>
              <a:t>データベースの</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システム要件に適合</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していること</a:t>
            </a:r>
          </a:p>
        </p:txBody>
      </p:sp>
      <p:sp>
        <p:nvSpPr>
          <p:cNvPr id="54" name="テキスト ボックス 53"/>
          <p:cNvSpPr txBox="1"/>
          <p:nvPr/>
        </p:nvSpPr>
        <p:spPr>
          <a:xfrm>
            <a:off x="927855" y="2128408"/>
            <a:ext cx="802817" cy="286721"/>
          </a:xfrm>
          <a:prstGeom prst="rect">
            <a:avLst/>
          </a:prstGeom>
          <a:noFill/>
        </p:spPr>
        <p:txBody>
          <a:bodyPr wrap="none" lIns="0" tIns="0" rIns="0" bIns="0" rtlCol="0" anchor="t" anchorCtr="0">
            <a:noAutofit/>
          </a:bodyPr>
          <a:lstStyle/>
          <a:p>
            <a:pPr algn="ctr">
              <a:spcBef>
                <a:spcPct val="0"/>
              </a:spcBef>
            </a:pPr>
            <a:r>
              <a:rPr lang="en-US" altLang="ja-JP" sz="900" b="1" dirty="0">
                <a:solidFill>
                  <a:srgbClr val="C00000"/>
                </a:solidFill>
                <a:cs typeface="メイリオ" pitchFamily="50" charset="-128"/>
              </a:rPr>
              <a:t>Oracle</a:t>
            </a:r>
          </a:p>
          <a:p>
            <a:pPr algn="ctr">
              <a:spcBef>
                <a:spcPct val="0"/>
              </a:spcBef>
            </a:pPr>
            <a:r>
              <a:rPr lang="ja-JP" altLang="en-US" sz="600" b="1" dirty="0">
                <a:solidFill>
                  <a:srgbClr val="C00000"/>
                </a:solidFill>
                <a:cs typeface="メイリオ" pitchFamily="50" charset="-128"/>
              </a:rPr>
              <a:t>（</a:t>
            </a:r>
            <a:r>
              <a:rPr lang="en-US" altLang="ja-JP" sz="600" b="1" dirty="0">
                <a:solidFill>
                  <a:srgbClr val="C00000"/>
                </a:solidFill>
                <a:cs typeface="メイリオ" pitchFamily="50" charset="-128"/>
              </a:rPr>
              <a:t>Unicode/Shift-JIS)</a:t>
            </a:r>
            <a:endParaRPr lang="en-US" altLang="ja-JP" sz="900" b="1" dirty="0">
              <a:solidFill>
                <a:srgbClr val="C00000"/>
              </a:solidFill>
              <a:cs typeface="メイリオ" pitchFamily="50" charset="-128"/>
            </a:endParaRPr>
          </a:p>
          <a:p>
            <a:pPr algn="ctr">
              <a:spcBef>
                <a:spcPct val="0"/>
              </a:spcBef>
            </a:pPr>
            <a:endParaRPr lang="ja-JP" altLang="en-US" sz="825" b="1" dirty="0">
              <a:solidFill>
                <a:srgbClr val="C00000"/>
              </a:solidFill>
              <a:cs typeface="メイリオ" pitchFamily="50" charset="-128"/>
            </a:endParaRPr>
          </a:p>
        </p:txBody>
      </p:sp>
      <p:sp>
        <p:nvSpPr>
          <p:cNvPr id="55" name="テキスト ボックス 54"/>
          <p:cNvSpPr txBox="1"/>
          <p:nvPr/>
        </p:nvSpPr>
        <p:spPr>
          <a:xfrm>
            <a:off x="2239830" y="2090844"/>
            <a:ext cx="917506" cy="435512"/>
          </a:xfrm>
          <a:prstGeom prst="rect">
            <a:avLst/>
          </a:prstGeom>
          <a:noFill/>
        </p:spPr>
        <p:txBody>
          <a:bodyPr wrap="none" lIns="0" tIns="0" rIns="0" bIns="0" rtlCol="0" anchor="t" anchorCtr="0">
            <a:noAutofit/>
          </a:bodyPr>
          <a:lstStyle/>
          <a:p>
            <a:pPr algn="ctr">
              <a:lnSpc>
                <a:spcPts val="1350"/>
              </a:lnSpc>
              <a:spcBef>
                <a:spcPct val="0"/>
              </a:spcBef>
            </a:pPr>
            <a:r>
              <a:rPr lang="en-US" altLang="ja-JP" sz="900" b="1" dirty="0">
                <a:solidFill>
                  <a:srgbClr val="C00000"/>
                </a:solidFill>
                <a:cs typeface="メイリオ" pitchFamily="50" charset="-128"/>
              </a:rPr>
              <a:t>IIS</a:t>
            </a:r>
          </a:p>
          <a:p>
            <a:pPr algn="ctr">
              <a:lnSpc>
                <a:spcPts val="1350"/>
              </a:lnSpc>
              <a:spcBef>
                <a:spcPct val="0"/>
              </a:spcBef>
            </a:pPr>
            <a:r>
              <a:rPr lang="en-US" altLang="ja-JP" sz="900" b="1" dirty="0">
                <a:solidFill>
                  <a:srgbClr val="C00000"/>
                </a:solidFill>
                <a:cs typeface="メイリオ" pitchFamily="50" charset="-128"/>
              </a:rPr>
              <a:t>SVF</a:t>
            </a:r>
            <a:endParaRPr lang="ja-JP" altLang="en-US" sz="900" b="1" dirty="0">
              <a:solidFill>
                <a:srgbClr val="C00000"/>
              </a:solidFill>
              <a:cs typeface="メイリオ" pitchFamily="50" charset="-128"/>
            </a:endParaRPr>
          </a:p>
        </p:txBody>
      </p:sp>
      <p:sp>
        <p:nvSpPr>
          <p:cNvPr id="56" name="テキスト ボックス 55"/>
          <p:cNvSpPr txBox="1"/>
          <p:nvPr/>
        </p:nvSpPr>
        <p:spPr>
          <a:xfrm>
            <a:off x="5891618" y="4961613"/>
            <a:ext cx="3192764" cy="226787"/>
          </a:xfrm>
          <a:prstGeom prst="rect">
            <a:avLst/>
          </a:prstGeom>
          <a:noFill/>
        </p:spPr>
        <p:txBody>
          <a:bodyPr wrap="square" rtlCol="0">
            <a:spAutoFit/>
          </a:bodyPr>
          <a:lstStyle/>
          <a:p>
            <a:r>
              <a:rPr lang="en-US" altLang="ja-JP" sz="788" dirty="0"/>
              <a:t>※</a:t>
            </a:r>
            <a:r>
              <a:rPr lang="ja-JP" altLang="en-US" sz="788" dirty="0"/>
              <a:t>詳細情報等は最新版の稼働環境表を別途ご確認ください</a:t>
            </a:r>
          </a:p>
        </p:txBody>
      </p:sp>
      <p:sp>
        <p:nvSpPr>
          <p:cNvPr id="59" name="テキスト ボックス 58"/>
          <p:cNvSpPr txBox="1"/>
          <p:nvPr/>
        </p:nvSpPr>
        <p:spPr>
          <a:xfrm>
            <a:off x="609406" y="3379275"/>
            <a:ext cx="2428953" cy="579552"/>
          </a:xfrm>
          <a:prstGeom prst="rect">
            <a:avLst/>
          </a:prstGeom>
        </p:spPr>
        <p:txBody>
          <a:bodyPr wrap="square" lIns="0" tIns="0" rIns="0" bIns="0" rtlCol="0" anchor="t" anchorCtr="0">
            <a:noAutofit/>
          </a:bodyPr>
          <a:lstStyle/>
          <a:p>
            <a:pPr>
              <a:spcBef>
                <a:spcPct val="0"/>
              </a:spcBef>
              <a:defRPr/>
            </a:pP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Windows </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.NET Framework </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Adobe Reader / Adobe Acrobat</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Excel</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 </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Word</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60" name="テキスト ボックス 59"/>
          <p:cNvSpPr txBox="1"/>
          <p:nvPr/>
        </p:nvSpPr>
        <p:spPr>
          <a:xfrm>
            <a:off x="3889690" y="2942494"/>
            <a:ext cx="1726840" cy="398910"/>
          </a:xfrm>
          <a:prstGeom prst="rect">
            <a:avLst/>
          </a:prstGeom>
        </p:spPr>
        <p:txBody>
          <a:bodyPr wrap="square" lIns="0" tIns="0" rIns="0" bIns="0" rtlCol="0" anchor="t" anchorCtr="0">
            <a:noAutofit/>
          </a:bodyPr>
          <a:lstStyle/>
          <a:p>
            <a:pPr>
              <a:spcBef>
                <a:spcPct val="0"/>
              </a:spcBef>
              <a:defRPr/>
            </a:pPr>
            <a:r>
              <a:rPr lang="en-US" altLang="ja-JP" sz="788"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61" name="角丸四角形 60"/>
          <p:cNvSpPr/>
          <p:nvPr/>
        </p:nvSpPr>
        <p:spPr>
          <a:xfrm>
            <a:off x="4938886" y="882439"/>
            <a:ext cx="1469318" cy="4012123"/>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63" name="角丸四角形 62"/>
          <p:cNvSpPr/>
          <p:nvPr/>
        </p:nvSpPr>
        <p:spPr>
          <a:xfrm>
            <a:off x="4956744" y="590786"/>
            <a:ext cx="1451460"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a:t>
            </a:r>
            <a:r>
              <a:rPr lang="ja-JP" altLang="en-US" sz="800" b="1" dirty="0">
                <a:solidFill>
                  <a:srgbClr val="FFFFFF"/>
                </a:solidFill>
                <a:latin typeface="メイリオ" pitchFamily="50" charset="-128"/>
                <a:ea typeface="メイリオ" pitchFamily="50" charset="-128"/>
                <a:cs typeface="メイリオ" pitchFamily="50" charset="-128"/>
              </a:rPr>
              <a:t> </a:t>
            </a:r>
            <a:r>
              <a:rPr lang="en-US" altLang="ja-JP" sz="800" b="1" dirty="0">
                <a:solidFill>
                  <a:srgbClr val="FFFFFF"/>
                </a:solidFill>
                <a:latin typeface="メイリオ" pitchFamily="50" charset="-128"/>
                <a:ea typeface="メイリオ" pitchFamily="50" charset="-128"/>
                <a:cs typeface="メイリオ" pitchFamily="50" charset="-128"/>
              </a:rPr>
              <a:t>TM</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勤怠管理</a:t>
            </a:r>
          </a:p>
        </p:txBody>
      </p:sp>
      <p:grpSp>
        <p:nvGrpSpPr>
          <p:cNvPr id="65" name="グループ化 525"/>
          <p:cNvGrpSpPr/>
          <p:nvPr/>
        </p:nvGrpSpPr>
        <p:grpSpPr>
          <a:xfrm>
            <a:off x="5038178" y="2871865"/>
            <a:ext cx="430033" cy="430033"/>
            <a:chOff x="3784104" y="1923678"/>
            <a:chExt cx="381000" cy="381000"/>
          </a:xfrm>
          <a:solidFill>
            <a:schemeClr val="tx2"/>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70" name="テキスト ボックス 69"/>
          <p:cNvSpPr txBox="1"/>
          <p:nvPr/>
        </p:nvSpPr>
        <p:spPr>
          <a:xfrm>
            <a:off x="5508104" y="2930974"/>
            <a:ext cx="1726840" cy="398910"/>
          </a:xfrm>
          <a:prstGeom prst="rect">
            <a:avLst/>
          </a:prstGeom>
        </p:spPr>
        <p:txBody>
          <a:bodyPr wrap="square" lIns="0" tIns="0" rIns="0" bIns="0" rtlCol="0" anchor="t" anchorCtr="0">
            <a:noAutofit/>
          </a:bodyPr>
          <a:lstStyle/>
          <a:p>
            <a:pPr>
              <a:spcBef>
                <a:spcPct val="0"/>
              </a:spcBef>
              <a:defRPr/>
            </a:pPr>
            <a:r>
              <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71" name="Freeform 416"/>
          <p:cNvSpPr>
            <a:spLocks noEditPoints="1"/>
          </p:cNvSpPr>
          <p:nvPr/>
        </p:nvSpPr>
        <p:spPr bwMode="auto">
          <a:xfrm>
            <a:off x="5071641"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テキスト ボックス 71"/>
          <p:cNvSpPr txBox="1"/>
          <p:nvPr/>
        </p:nvSpPr>
        <p:spPr>
          <a:xfrm>
            <a:off x="5508104" y="3700182"/>
            <a:ext cx="713889" cy="391295"/>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a:p>
            <a:pPr algn="ctr">
              <a:spcBef>
                <a:spcPct val="0"/>
              </a:spcBef>
              <a:defRPr/>
            </a:pPr>
            <a:endParaRPr lang="ja-JP" altLang="en-US" sz="750" b="1" dirty="0">
              <a:solidFill>
                <a:prstClr val="black">
                  <a:lumMod val="75000"/>
                  <a:lumOff val="25000"/>
                </a:prstClr>
              </a:solidFill>
              <a:latin typeface="メイリオ"/>
              <a:ea typeface="メイリオ"/>
              <a:cs typeface="メイリオ" pitchFamily="50" charset="-128"/>
            </a:endParaRPr>
          </a:p>
        </p:txBody>
      </p:sp>
      <p:sp>
        <p:nvSpPr>
          <p:cNvPr id="69" name="Freeform 416"/>
          <p:cNvSpPr>
            <a:spLocks noEditPoints="1"/>
          </p:cNvSpPr>
          <p:nvPr/>
        </p:nvSpPr>
        <p:spPr bwMode="auto">
          <a:xfrm>
            <a:off x="3353343"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テキスト ボックス 72"/>
          <p:cNvSpPr txBox="1"/>
          <p:nvPr/>
        </p:nvSpPr>
        <p:spPr>
          <a:xfrm>
            <a:off x="3889690" y="3700182"/>
            <a:ext cx="739034" cy="357873"/>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p:txBody>
      </p:sp>
      <p:sp>
        <p:nvSpPr>
          <p:cNvPr id="74" name="Freeform 37"/>
          <p:cNvSpPr>
            <a:spLocks noEditPoints="1"/>
          </p:cNvSpPr>
          <p:nvPr/>
        </p:nvSpPr>
        <p:spPr bwMode="auto">
          <a:xfrm>
            <a:off x="5377983" y="1943864"/>
            <a:ext cx="539750" cy="503238"/>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75" name="直線コネクタ 74"/>
          <p:cNvCxnSpPr/>
          <p:nvPr/>
        </p:nvCxnSpPr>
        <p:spPr>
          <a:xfrm>
            <a:off x="5652120" y="2440464"/>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77" name="テキスト ボックス 76"/>
          <p:cNvSpPr txBox="1"/>
          <p:nvPr/>
        </p:nvSpPr>
        <p:spPr>
          <a:xfrm>
            <a:off x="5067629" y="1160572"/>
            <a:ext cx="1146183" cy="222330"/>
          </a:xfrm>
          <a:prstGeom prst="rect">
            <a:avLst/>
          </a:prstGeom>
        </p:spPr>
        <p:txBody>
          <a:bodyPr wrap="square" lIns="0" tIns="0" rIns="0" bIns="0" rtlCol="0" anchor="t" anchorCtr="0">
            <a:normAutofit/>
          </a:bodyPr>
          <a:lstStyle/>
          <a:p>
            <a:pPr>
              <a:spcBef>
                <a:spcPct val="0"/>
              </a:spcBef>
              <a:defRPr/>
            </a:pPr>
            <a:r>
              <a:rPr lang="ja-JP" altLang="en-US" sz="825" b="1" dirty="0">
                <a:solidFill>
                  <a:srgbClr val="FF6600"/>
                </a:solidFill>
                <a:latin typeface="メイリオ" pitchFamily="50" charset="-128"/>
                <a:ea typeface="メイリオ" pitchFamily="50" charset="-128"/>
                <a:cs typeface="メイリオ" pitchFamily="50" charset="-128"/>
              </a:rPr>
              <a:t>　　</a:t>
            </a:r>
            <a:r>
              <a:rPr lang="en-US" altLang="ja-JP" sz="825" b="1" dirty="0">
                <a:solidFill>
                  <a:srgbClr val="FF6600"/>
                </a:solidFill>
                <a:latin typeface="メイリオ" pitchFamily="50" charset="-128"/>
                <a:ea typeface="メイリオ" pitchFamily="50" charset="-128"/>
                <a:cs typeface="メイリオ" pitchFamily="50" charset="-128"/>
              </a:rPr>
              <a:t>Server</a:t>
            </a:r>
            <a:r>
              <a:rPr lang="ja-JP" altLang="en-US" sz="825" b="1" dirty="0">
                <a:solidFill>
                  <a:srgbClr val="FF6600"/>
                </a:solidFill>
                <a:latin typeface="メイリオ" pitchFamily="50" charset="-128"/>
                <a:ea typeface="メイリオ" pitchFamily="50" charset="-128"/>
                <a:cs typeface="メイリオ" pitchFamily="50" charset="-128"/>
              </a:rPr>
              <a:t>（</a:t>
            </a:r>
            <a:r>
              <a:rPr lang="en-US" altLang="ja-JP" sz="825" b="1" dirty="0">
                <a:solidFill>
                  <a:srgbClr val="FF6600"/>
                </a:solidFill>
                <a:latin typeface="メイリオ" pitchFamily="50" charset="-128"/>
                <a:ea typeface="メイリオ" pitchFamily="50" charset="-128"/>
                <a:cs typeface="メイリオ" pitchFamily="50" charset="-128"/>
              </a:rPr>
              <a:t>Cloud</a:t>
            </a:r>
            <a:r>
              <a:rPr lang="ja-JP" altLang="en-US" sz="825" b="1" dirty="0">
                <a:solidFill>
                  <a:srgbClr val="FF6600"/>
                </a:solidFill>
                <a:latin typeface="メイリオ" pitchFamily="50" charset="-128"/>
                <a:ea typeface="メイリオ" pitchFamily="50" charset="-128"/>
                <a:cs typeface="メイリオ" pitchFamily="50" charset="-128"/>
              </a:rPr>
              <a:t>）</a:t>
            </a:r>
          </a:p>
        </p:txBody>
      </p:sp>
      <p:sp>
        <p:nvSpPr>
          <p:cNvPr id="3" name="テキスト ボックス 2">
            <a:extLst>
              <a:ext uri="{FF2B5EF4-FFF2-40B4-BE49-F238E27FC236}">
                <a16:creationId xmlns:a16="http://schemas.microsoft.com/office/drawing/2014/main" id="{710F5F36-4D23-CC9A-63D0-01E185E7AADC}"/>
              </a:ext>
            </a:extLst>
          </p:cNvPr>
          <p:cNvSpPr txBox="1"/>
          <p:nvPr/>
        </p:nvSpPr>
        <p:spPr>
          <a:xfrm>
            <a:off x="7159411" y="3700182"/>
            <a:ext cx="1758256" cy="727753"/>
          </a:xfrm>
          <a:prstGeom prst="rect">
            <a:avLst/>
          </a:prstGeom>
        </p:spPr>
        <p:txBody>
          <a:bodyPr wrap="square" lIns="0" tIns="0" rIns="0" bIns="0" rtlCol="0" anchor="t" anchorCtr="0">
            <a:noAutofit/>
          </a:bodyPr>
          <a:lstStyle/>
          <a:p>
            <a:pPr lvl="0">
              <a:spcBef>
                <a:spcPct val="0"/>
              </a:spcBef>
              <a:defRPr/>
            </a:pPr>
            <a:r>
              <a:rPr kumimoji="0" lang="ja-JP" altLang="en-US" sz="750" b="1" u="sng" kern="0" noProof="0" dirty="0">
                <a:solidFill>
                  <a:prstClr val="black">
                    <a:lumMod val="75000"/>
                    <a:lumOff val="25000"/>
                  </a:prstClr>
                </a:solidFill>
                <a:cs typeface="メイリオ" pitchFamily="50" charset="-128"/>
              </a:rPr>
              <a:t>モバイル</a:t>
            </a:r>
            <a:endParaRPr kumimoji="0" lang="en-US" altLang="ja-JP" sz="75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b="0" i="0" u="none" strike="noStrike" kern="0" cap="none" spc="0" normalizeH="0" baseline="0" noProof="0" dirty="0" err="1">
                <a:ln>
                  <a:noFill/>
                </a:ln>
                <a:solidFill>
                  <a:prstClr val="black">
                    <a:lumMod val="75000"/>
                    <a:lumOff val="25000"/>
                  </a:prstClr>
                </a:solidFill>
                <a:effectLst/>
                <a:uLnTx/>
                <a:uFillTx/>
                <a:cs typeface="メイリオ" pitchFamily="50" charset="-128"/>
              </a:rPr>
              <a:t>iPadOS</a:t>
            </a:r>
            <a:endPar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kern="0" dirty="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a:t>
            </a:r>
            <a:r>
              <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750" kern="0" noProof="0" dirty="0">
                <a:solidFill>
                  <a:prstClr val="black">
                    <a:lumMod val="75000"/>
                    <a:lumOff val="25000"/>
                  </a:prstClr>
                </a:solidFill>
                <a:cs typeface="メイリオ" pitchFamily="50" charset="-128"/>
              </a:rPr>
              <a:t> </a:t>
            </a:r>
            <a:r>
              <a:rPr kumimoji="0" lang="ja-JP" altLang="en-US" sz="750" kern="0" dirty="0">
                <a:solidFill>
                  <a:prstClr val="black">
                    <a:lumMod val="75000"/>
                    <a:lumOff val="25000"/>
                  </a:prstClr>
                </a:solidFill>
                <a:cs typeface="メイリオ" pitchFamily="50" charset="-128"/>
              </a:rPr>
              <a:t>スレート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タブレット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が対象</a:t>
            </a:r>
            <a:endParaRPr kumimoji="0" lang="en-US" altLang="ja-JP" sz="750" kern="0" dirty="0">
              <a:solidFill>
                <a:prstClr val="black">
                  <a:lumMod val="75000"/>
                  <a:lumOff val="25000"/>
                </a:prstClr>
              </a:solidFill>
              <a:cs typeface="メイリオ" pitchFamily="50" charset="-128"/>
            </a:endParaRPr>
          </a:p>
        </p:txBody>
      </p:sp>
      <p:cxnSp>
        <p:nvCxnSpPr>
          <p:cNvPr id="29" name="直線コネクタ 28">
            <a:extLst>
              <a:ext uri="{FF2B5EF4-FFF2-40B4-BE49-F238E27FC236}">
                <a16:creationId xmlns:a16="http://schemas.microsoft.com/office/drawing/2014/main" id="{630016FC-1B7C-4A9A-0810-254978597C56}"/>
              </a:ext>
            </a:extLst>
          </p:cNvPr>
          <p:cNvCxnSpPr>
            <a:cxnSpLocks/>
          </p:cNvCxnSpPr>
          <p:nvPr/>
        </p:nvCxnSpPr>
        <p:spPr>
          <a:xfrm>
            <a:off x="3517314" y="2721580"/>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43" name="直線コネクタ 42">
            <a:extLst>
              <a:ext uri="{FF2B5EF4-FFF2-40B4-BE49-F238E27FC236}">
                <a16:creationId xmlns:a16="http://schemas.microsoft.com/office/drawing/2014/main" id="{30C66864-BA1A-BF1C-42D9-90B7063E2ADC}"/>
              </a:ext>
            </a:extLst>
          </p:cNvPr>
          <p:cNvCxnSpPr>
            <a:cxnSpLocks/>
          </p:cNvCxnSpPr>
          <p:nvPr/>
        </p:nvCxnSpPr>
        <p:spPr>
          <a:xfrm>
            <a:off x="5235062" y="2711507"/>
            <a:ext cx="0" cy="172800"/>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0840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8406" y="2034961"/>
            <a:ext cx="2106819" cy="464781"/>
          </a:xfrm>
          <a:prstGeom prst="rect">
            <a:avLst/>
          </a:prstGeom>
        </p:spPr>
      </p:pic>
      <p:sp>
        <p:nvSpPr>
          <p:cNvPr id="8" name="テキスト ボックス 7"/>
          <p:cNvSpPr txBox="1"/>
          <p:nvPr/>
        </p:nvSpPr>
        <p:spPr>
          <a:xfrm>
            <a:off x="358775" y="3497666"/>
            <a:ext cx="1102866" cy="184666"/>
          </a:xfrm>
          <a:prstGeom prst="rect">
            <a:avLst/>
          </a:prstGeom>
          <a:noFill/>
        </p:spPr>
        <p:txBody>
          <a:bodyPr wrap="none" lIns="0" tIns="0" rIns="0" bIns="0" rtlCol="0">
            <a:spAutoFit/>
          </a:bodyPr>
          <a:lstStyle/>
          <a:p>
            <a:r>
              <a:rPr lang="ja-JP" altLang="en-US" sz="1200" b="1" dirty="0">
                <a:solidFill>
                  <a:srgbClr val="E88254"/>
                </a:solidFill>
              </a:rPr>
              <a:t>公式</a:t>
            </a:r>
            <a:r>
              <a:rPr lang="en-US" altLang="ja-JP" sz="1200" b="1" dirty="0">
                <a:solidFill>
                  <a:srgbClr val="E88254"/>
                </a:solidFill>
              </a:rPr>
              <a:t>SNS</a:t>
            </a:r>
            <a:r>
              <a:rPr lang="ja-JP" altLang="en-US" sz="1200" b="1" dirty="0">
                <a:solidFill>
                  <a:srgbClr val="E88254"/>
                </a:solidFill>
              </a:rPr>
              <a:t>更新中</a:t>
            </a:r>
            <a:endParaRPr kumimoji="1" lang="ja-JP" altLang="en-US" sz="1200" b="1" dirty="0">
              <a:solidFill>
                <a:srgbClr val="E88254"/>
              </a:solidFill>
            </a:endParaRPr>
          </a:p>
        </p:txBody>
      </p:sp>
      <p:sp>
        <p:nvSpPr>
          <p:cNvPr id="10" name="テキスト ボックス 9"/>
          <p:cNvSpPr txBox="1"/>
          <p:nvPr/>
        </p:nvSpPr>
        <p:spPr>
          <a:xfrm>
            <a:off x="755576" y="4009578"/>
            <a:ext cx="1109278" cy="153888"/>
          </a:xfrm>
          <a:prstGeom prst="rect">
            <a:avLst/>
          </a:prstGeom>
          <a:noFill/>
        </p:spPr>
        <p:txBody>
          <a:bodyPr wrap="none" lIns="0" tIns="0" rIns="0" bIns="0" rtlCol="0">
            <a:spAutoFit/>
          </a:bodyPr>
          <a:lstStyle/>
          <a:p>
            <a:r>
              <a:rPr lang="en-US" altLang="ja-JP" sz="1000" dirty="0">
                <a:solidFill>
                  <a:schemeClr val="accent3"/>
                </a:solidFill>
              </a:rPr>
              <a:t>@</a:t>
            </a:r>
            <a:r>
              <a:rPr lang="en-US" altLang="ja-JP" sz="1000" dirty="0" err="1">
                <a:solidFill>
                  <a:schemeClr val="accent3"/>
                </a:solidFill>
              </a:rPr>
              <a:t>superstream.nx</a:t>
            </a:r>
            <a:endParaRPr lang="en-US" altLang="ja-JP" sz="1000" dirty="0">
              <a:solidFill>
                <a:schemeClr val="accent3"/>
              </a:solidFill>
            </a:endParaRPr>
          </a:p>
        </p:txBody>
      </p:sp>
      <p:sp>
        <p:nvSpPr>
          <p:cNvPr id="11" name="テキスト ボックス 10"/>
          <p:cNvSpPr txBox="1"/>
          <p:nvPr/>
        </p:nvSpPr>
        <p:spPr>
          <a:xfrm>
            <a:off x="3386849" y="4009578"/>
            <a:ext cx="1211870" cy="153888"/>
          </a:xfrm>
          <a:prstGeom prst="rect">
            <a:avLst/>
          </a:prstGeom>
          <a:noFill/>
        </p:spPr>
        <p:txBody>
          <a:bodyPr wrap="none" lIns="0" tIns="0" rIns="0" bIns="0" rtlCol="0">
            <a:spAutoFit/>
          </a:bodyPr>
          <a:lstStyle/>
          <a:p>
            <a:r>
              <a:rPr lang="en-US" altLang="ja-JP" sz="1000" dirty="0">
                <a:solidFill>
                  <a:schemeClr val="accent3"/>
                </a:solidFill>
              </a:rPr>
              <a:t>@</a:t>
            </a:r>
            <a:r>
              <a:rPr lang="en-US" altLang="ja-JP" sz="1000" dirty="0" err="1">
                <a:solidFill>
                  <a:schemeClr val="accent3"/>
                </a:solidFill>
              </a:rPr>
              <a:t>SuperStream_NX</a:t>
            </a:r>
            <a:endParaRPr lang="en-US" altLang="ja-JP" sz="1000" dirty="0">
              <a:solidFill>
                <a:schemeClr val="accent3"/>
              </a:solidFill>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842" y="3903898"/>
            <a:ext cx="327381" cy="327381"/>
          </a:xfrm>
          <a:prstGeom prst="rect">
            <a:avLst/>
          </a:prstGeom>
        </p:spPr>
      </p:pic>
      <p:pic>
        <p:nvPicPr>
          <p:cNvPr id="13" name="図 12"/>
          <p:cNvPicPr>
            <a:picLocks noChangeAspect="1"/>
          </p:cNvPicPr>
          <p:nvPr/>
        </p:nvPicPr>
        <p:blipFill>
          <a:blip r:embed="rId4"/>
          <a:stretch>
            <a:fillRect/>
          </a:stretch>
        </p:blipFill>
        <p:spPr>
          <a:xfrm>
            <a:off x="1937615" y="3816025"/>
            <a:ext cx="612068" cy="614800"/>
          </a:xfrm>
          <a:prstGeom prst="rect">
            <a:avLst/>
          </a:prstGeom>
        </p:spPr>
      </p:pic>
      <p:pic>
        <p:nvPicPr>
          <p:cNvPr id="14" name="図 13"/>
          <p:cNvPicPr>
            <a:picLocks noChangeAspect="1"/>
          </p:cNvPicPr>
          <p:nvPr/>
        </p:nvPicPr>
        <p:blipFill>
          <a:blip r:embed="rId5"/>
          <a:stretch>
            <a:fillRect/>
          </a:stretch>
        </p:blipFill>
        <p:spPr>
          <a:xfrm>
            <a:off x="4680012" y="3811135"/>
            <a:ext cx="631883" cy="632823"/>
          </a:xfrm>
          <a:prstGeom prst="rect">
            <a:avLst/>
          </a:prstGeom>
        </p:spPr>
      </p:pic>
      <p:cxnSp>
        <p:nvCxnSpPr>
          <p:cNvPr id="15" name="直線コネクタ 14"/>
          <p:cNvCxnSpPr/>
          <p:nvPr/>
        </p:nvCxnSpPr>
        <p:spPr>
          <a:xfrm flipV="1">
            <a:off x="358775" y="3682332"/>
            <a:ext cx="4897301" cy="2"/>
          </a:xfrm>
          <a:prstGeom prst="line">
            <a:avLst/>
          </a:prstGeom>
          <a:ln>
            <a:solidFill>
              <a:srgbClr val="EF8657"/>
            </a:solidFill>
          </a:ln>
        </p:spPr>
        <p:style>
          <a:lnRef idx="1">
            <a:schemeClr val="accent1"/>
          </a:lnRef>
          <a:fillRef idx="0">
            <a:schemeClr val="accent1"/>
          </a:fillRef>
          <a:effectRef idx="0">
            <a:schemeClr val="accent1"/>
          </a:effectRef>
          <a:fontRef idx="minor">
            <a:schemeClr val="tx1"/>
          </a:fontRef>
        </p:style>
      </p:cxnSp>
      <p:pic>
        <p:nvPicPr>
          <p:cNvPr id="2" name="図 1" descr="アイコン&#10;&#10;自動的に生成された説明">
            <a:extLst>
              <a:ext uri="{FF2B5EF4-FFF2-40B4-BE49-F238E27FC236}">
                <a16:creationId xmlns:a16="http://schemas.microsoft.com/office/drawing/2014/main" id="{E611B0AC-4384-C0A0-C067-2D75AE9C54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6634" y="3903898"/>
            <a:ext cx="327600" cy="327600"/>
          </a:xfrm>
          <a:prstGeom prst="rect">
            <a:avLst/>
          </a:prstGeom>
        </p:spPr>
      </p:pic>
      <p:sp>
        <p:nvSpPr>
          <p:cNvPr id="17" name="テキスト ボックス 16">
            <a:extLst>
              <a:ext uri="{FF2B5EF4-FFF2-40B4-BE49-F238E27FC236}">
                <a16:creationId xmlns:a16="http://schemas.microsoft.com/office/drawing/2014/main" id="{B1889314-F945-B891-FBCF-C1A6B2E0642A}"/>
              </a:ext>
            </a:extLst>
          </p:cNvPr>
          <p:cNvSpPr txBox="1"/>
          <p:nvPr/>
        </p:nvSpPr>
        <p:spPr>
          <a:xfrm>
            <a:off x="6667512" y="2643759"/>
            <a:ext cx="2224968" cy="153888"/>
          </a:xfrm>
          <a:prstGeom prst="rect">
            <a:avLst/>
          </a:prstGeom>
          <a:noFill/>
        </p:spPr>
        <p:txBody>
          <a:bodyPr wrap="none" lIns="0" tIns="0" rIns="0" bIns="0" rtlCol="0">
            <a:spAutoFit/>
          </a:bodyPr>
          <a:lstStyle/>
          <a:p>
            <a:r>
              <a:rPr lang="en-US" altLang="ja-JP" sz="1000" dirty="0">
                <a:solidFill>
                  <a:schemeClr val="accent3"/>
                </a:solidFill>
              </a:rPr>
              <a:t>www.superstream.canon-its.co.jp/</a:t>
            </a:r>
          </a:p>
        </p:txBody>
      </p:sp>
      <p:sp>
        <p:nvSpPr>
          <p:cNvPr id="18" name="テキスト ボックス 17">
            <a:extLst>
              <a:ext uri="{FF2B5EF4-FFF2-40B4-BE49-F238E27FC236}">
                <a16:creationId xmlns:a16="http://schemas.microsoft.com/office/drawing/2014/main" id="{B9BF86DD-5C7D-747F-29FA-215280F0D592}"/>
              </a:ext>
            </a:extLst>
          </p:cNvPr>
          <p:cNvSpPr txBox="1"/>
          <p:nvPr/>
        </p:nvSpPr>
        <p:spPr>
          <a:xfrm>
            <a:off x="359532" y="1059582"/>
            <a:ext cx="5544616" cy="1977464"/>
          </a:xfrm>
          <a:prstGeom prst="rect">
            <a:avLst/>
          </a:prstGeom>
          <a:noFill/>
        </p:spPr>
        <p:txBody>
          <a:bodyPr wrap="square">
            <a:spAutoFit/>
          </a:bodyPr>
          <a:lstStyle/>
          <a:p>
            <a:pPr>
              <a:lnSpc>
                <a:spcPct val="150000"/>
              </a:lnSpc>
            </a:pPr>
            <a:r>
              <a:rPr lang="ja-JP" altLang="en-US" sz="2800" dirty="0">
                <a:solidFill>
                  <a:schemeClr val="accent3"/>
                </a:solidFill>
              </a:rPr>
              <a:t>会計・人事を変える。</a:t>
            </a:r>
          </a:p>
          <a:p>
            <a:pPr>
              <a:lnSpc>
                <a:spcPct val="150000"/>
              </a:lnSpc>
            </a:pPr>
            <a:r>
              <a:rPr lang="ja-JP" altLang="en-US" sz="2800" dirty="0">
                <a:solidFill>
                  <a:schemeClr val="accent3"/>
                </a:solidFill>
              </a:rPr>
              <a:t>もっとやさしく、</a:t>
            </a:r>
            <a:br>
              <a:rPr lang="ja-JP" altLang="en-US" sz="2800" dirty="0">
                <a:solidFill>
                  <a:schemeClr val="accent3"/>
                </a:solidFill>
              </a:rPr>
            </a:br>
            <a:r>
              <a:rPr lang="ja-JP" altLang="en-US" sz="2800" dirty="0">
                <a:solidFill>
                  <a:schemeClr val="accent3"/>
                </a:solidFill>
              </a:rPr>
              <a:t>もっと便利に、もっと楽しく</a:t>
            </a:r>
          </a:p>
        </p:txBody>
      </p:sp>
    </p:spTree>
    <p:extLst>
      <p:ext uri="{BB962C8B-B14F-4D97-AF65-F5344CB8AC3E}">
        <p14:creationId xmlns:p14="http://schemas.microsoft.com/office/powerpoint/2010/main" val="320366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5</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02</a:t>
            </a:r>
            <a:br>
              <a:rPr lang="en-US" altLang="ja-JP" b="0" dirty="0">
                <a:solidFill>
                  <a:srgbClr val="FABE00"/>
                </a:solidFill>
              </a:rPr>
            </a:br>
            <a:r>
              <a:rPr lang="ja-JP" altLang="en-US" dirty="0">
                <a:solidFill>
                  <a:srgbClr val="EE7B48"/>
                </a:solidFill>
              </a:rPr>
              <a:t>製品特長</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62381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a:t>
            </a:fld>
            <a:endParaRPr kumimoji="1" lang="ja-JP" altLang="en-US" dirty="0"/>
          </a:p>
        </p:txBody>
      </p:sp>
      <p:sp>
        <p:nvSpPr>
          <p:cNvPr id="3" name="タイトル 2"/>
          <p:cNvSpPr>
            <a:spLocks noGrp="1"/>
          </p:cNvSpPr>
          <p:nvPr>
            <p:ph type="title"/>
          </p:nvPr>
        </p:nvSpPr>
        <p:spPr/>
        <p:txBody>
          <a:bodyPr/>
          <a:lstStyle/>
          <a:p>
            <a:r>
              <a:rPr kumimoji="1" lang="ja-JP" altLang="en-US" dirty="0"/>
              <a:t>人事管理・財務会計業務に最適な組織を管理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４つの組織体系を個人毎に割り当てることが可能</a:t>
            </a:r>
          </a:p>
        </p:txBody>
      </p:sp>
      <p:sp>
        <p:nvSpPr>
          <p:cNvPr id="6" name="テキスト プレースホルダー 5"/>
          <p:cNvSpPr>
            <a:spLocks noGrp="1"/>
          </p:cNvSpPr>
          <p:nvPr>
            <p:ph type="body" sz="quarter" idx="17"/>
          </p:nvPr>
        </p:nvSpPr>
        <p:spPr/>
        <p:txBody>
          <a:bodyPr/>
          <a:lstStyle/>
          <a:p>
            <a:r>
              <a:rPr lang="ja-JP" altLang="en-US" dirty="0"/>
              <a:t>本務・兼務、クロス組織（作業部署）、費用部署、プロジェクト（委員会）などを管理できデータ抽出条件や帳票出力単位で利用が可能です</a:t>
            </a:r>
            <a:endParaRPr lang="en-US" altLang="ja-JP" dirty="0"/>
          </a:p>
        </p:txBody>
      </p:sp>
      <p:sp>
        <p:nvSpPr>
          <p:cNvPr id="7" name="Rectangle 2"/>
          <p:cNvSpPr>
            <a:spLocks noChangeArrowheads="1"/>
          </p:cNvSpPr>
          <p:nvPr/>
        </p:nvSpPr>
        <p:spPr bwMode="auto">
          <a:xfrm>
            <a:off x="358776" y="1683672"/>
            <a:ext cx="3990930" cy="2966728"/>
          </a:xfrm>
          <a:prstGeom prst="rect">
            <a:avLst/>
          </a:prstGeom>
          <a:solidFill>
            <a:schemeClr val="bg1"/>
          </a:solidFill>
          <a:ln w="25400" cap="flat" cmpd="sng" algn="ctr">
            <a:solidFill>
              <a:schemeClr val="bg1">
                <a:lumMod val="85000"/>
              </a:schemeClr>
            </a:solidFill>
            <a:prstDash val="solid"/>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 name="AutoShape 51"/>
          <p:cNvSpPr>
            <a:spLocks/>
          </p:cNvSpPr>
          <p:nvPr/>
        </p:nvSpPr>
        <p:spPr bwMode="auto">
          <a:xfrm>
            <a:off x="1568220" y="1842087"/>
            <a:ext cx="2535847" cy="1040444"/>
          </a:xfrm>
          <a:prstGeom prst="borderCallout2">
            <a:avLst>
              <a:gd name="adj1" fmla="val 11537"/>
              <a:gd name="adj2" fmla="val -3227"/>
              <a:gd name="adj3" fmla="val 11537"/>
              <a:gd name="adj4" fmla="val -16667"/>
              <a:gd name="adj5" fmla="val 44870"/>
              <a:gd name="adj6" fmla="val -20968"/>
            </a:avLst>
          </a:prstGeom>
          <a:solidFill>
            <a:schemeClr val="bg1"/>
          </a:solidFill>
          <a:ln w="9525" cap="flat" cmpd="sng" algn="ctr">
            <a:solidFill>
              <a:srgbClr val="7F7F7F">
                <a:shade val="95000"/>
                <a:satMod val="105000"/>
              </a:srgbClr>
            </a:solidFill>
            <a:prstDash val="soli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本務：開発３課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31919"/>
                </a:solidFill>
                <a:effectLst/>
                <a:uLnTx/>
                <a:uFillTx/>
                <a:latin typeface="メイリオ" pitchFamily="50" charset="-128"/>
                <a:ea typeface="メイリオ" pitchFamily="50" charset="-128"/>
                <a:cs typeface="メイリオ" pitchFamily="50" charset="-128"/>
              </a:rPr>
              <a:t>クロス：製品開発グループ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費用：運用サポート</a:t>
            </a: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PRJ</a:t>
            </a: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：アウトソーシング</a:t>
            </a: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PRJ</a:t>
            </a:r>
          </a:p>
        </p:txBody>
      </p:sp>
      <p:sp>
        <p:nvSpPr>
          <p:cNvPr id="9" name="AutoShape 63"/>
          <p:cNvSpPr>
            <a:spLocks/>
          </p:cNvSpPr>
          <p:nvPr/>
        </p:nvSpPr>
        <p:spPr bwMode="auto">
          <a:xfrm>
            <a:off x="1568220" y="3208544"/>
            <a:ext cx="2535847" cy="1040444"/>
          </a:xfrm>
          <a:prstGeom prst="borderCallout2">
            <a:avLst>
              <a:gd name="adj1" fmla="val 11537"/>
              <a:gd name="adj2" fmla="val -3227"/>
              <a:gd name="adj3" fmla="val 11537"/>
              <a:gd name="adj4" fmla="val -16667"/>
              <a:gd name="adj5" fmla="val 44870"/>
              <a:gd name="adj6" fmla="val -20968"/>
            </a:avLst>
          </a:prstGeom>
          <a:solidFill>
            <a:schemeClr val="bg1"/>
          </a:solidFill>
          <a:ln w="9525" cap="flat" cmpd="sng" algn="ctr">
            <a:solidFill>
              <a:srgbClr val="7F7F7F">
                <a:shade val="95000"/>
                <a:satMod val="105000"/>
              </a:srgbClr>
            </a:solidFill>
            <a:prstDash val="soli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本務：営業推進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31919"/>
                </a:solidFill>
                <a:effectLst/>
                <a:uLnTx/>
                <a:uFillTx/>
                <a:latin typeface="メイリオ" pitchFamily="50" charset="-128"/>
                <a:ea typeface="メイリオ" pitchFamily="50" charset="-128"/>
                <a:cs typeface="メイリオ" pitchFamily="50" charset="-128"/>
              </a:rPr>
              <a:t>クロス：製品開発グループ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費用：量販営業部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PRJ</a:t>
            </a: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：カスタマーサポート</a:t>
            </a:r>
          </a:p>
        </p:txBody>
      </p:sp>
      <p:sp>
        <p:nvSpPr>
          <p:cNvPr id="10" name="Text Box 66"/>
          <p:cNvSpPr txBox="1">
            <a:spLocks noChangeArrowheads="1"/>
          </p:cNvSpPr>
          <p:nvPr/>
        </p:nvSpPr>
        <p:spPr bwMode="auto">
          <a:xfrm>
            <a:off x="4860032" y="4650400"/>
            <a:ext cx="4089028" cy="2616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B31919"/>
                </a:solidFill>
                <a:effectLst/>
                <a:uLnTx/>
                <a:uFillTx/>
                <a:latin typeface="メイリオ" pitchFamily="50" charset="-128"/>
                <a:ea typeface="メイリオ" pitchFamily="50" charset="-128"/>
                <a:cs typeface="メイリオ" pitchFamily="50" charset="-128"/>
              </a:rPr>
              <a:t>問題を縦割組織の視点だけで見ず、水平的視点に見る必要がある</a:t>
            </a:r>
          </a:p>
        </p:txBody>
      </p:sp>
      <p:sp>
        <p:nvSpPr>
          <p:cNvPr id="11" name="Text Box 67"/>
          <p:cNvSpPr txBox="1">
            <a:spLocks noChangeArrowheads="1"/>
          </p:cNvSpPr>
          <p:nvPr/>
        </p:nvSpPr>
        <p:spPr bwMode="auto">
          <a:xfrm>
            <a:off x="5674572" y="1554056"/>
            <a:ext cx="2459948" cy="33855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「人」に関わる組織属性</a:t>
            </a:r>
          </a:p>
        </p:txBody>
      </p:sp>
      <p:sp>
        <p:nvSpPr>
          <p:cNvPr id="12" name="角丸四角形 11"/>
          <p:cNvSpPr/>
          <p:nvPr/>
        </p:nvSpPr>
        <p:spPr>
          <a:xfrm>
            <a:off x="5010674" y="1878091"/>
            <a:ext cx="1675954" cy="1259156"/>
          </a:xfrm>
          <a:prstGeom prst="roundRect">
            <a:avLst/>
          </a:prstGeom>
          <a:solidFill>
            <a:schemeClr val="bg1"/>
          </a:solidFill>
          <a:ln w="25400">
            <a:solidFill>
              <a:schemeClr val="bg1">
                <a:lumMod val="85000"/>
              </a:scheme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13" name="Organization Chart 285"/>
          <p:cNvGrpSpPr>
            <a:grpSpLocks/>
          </p:cNvGrpSpPr>
          <p:nvPr/>
        </p:nvGrpSpPr>
        <p:grpSpPr bwMode="auto">
          <a:xfrm>
            <a:off x="5146477" y="1959486"/>
            <a:ext cx="1423809" cy="1010897"/>
            <a:chOff x="317" y="1729"/>
            <a:chExt cx="1681" cy="1022"/>
          </a:xfrm>
        </p:grpSpPr>
        <p:cxnSp>
          <p:nvCxnSpPr>
            <p:cNvPr id="14" name="_s1028"/>
            <p:cNvCxnSpPr>
              <a:cxnSpLocks noChangeShapeType="1"/>
              <a:stCxn id="32" idx="0"/>
              <a:endCxn id="24" idx="2"/>
            </p:cNvCxnSpPr>
            <p:nvPr/>
          </p:nvCxnSpPr>
          <p:spPr bwMode="auto">
            <a:xfrm rot="5400000" flipH="1">
              <a:off x="591" y="2360"/>
              <a:ext cx="128" cy="144"/>
            </a:xfrm>
            <a:prstGeom prst="bentConnector3">
              <a:avLst>
                <a:gd name="adj1" fmla="val 50000"/>
              </a:avLst>
            </a:prstGeom>
            <a:noFill/>
            <a:ln w="38100">
              <a:solidFill>
                <a:srgbClr val="99C2DF"/>
              </a:solidFill>
              <a:miter lim="800000"/>
              <a:headEnd/>
              <a:tailEnd/>
            </a:ln>
          </p:spPr>
        </p:cxnSp>
        <p:cxnSp>
          <p:nvCxnSpPr>
            <p:cNvPr id="15" name="_s1029"/>
            <p:cNvCxnSpPr>
              <a:cxnSpLocks noChangeShapeType="1"/>
              <a:stCxn id="31" idx="0"/>
              <a:endCxn id="24" idx="2"/>
            </p:cNvCxnSpPr>
            <p:nvPr/>
          </p:nvCxnSpPr>
          <p:spPr bwMode="auto">
            <a:xfrm rot="-5400000">
              <a:off x="448" y="2360"/>
              <a:ext cx="128" cy="143"/>
            </a:xfrm>
            <a:prstGeom prst="bentConnector3">
              <a:avLst>
                <a:gd name="adj1" fmla="val 50000"/>
              </a:avLst>
            </a:prstGeom>
            <a:noFill/>
            <a:ln w="38100">
              <a:solidFill>
                <a:srgbClr val="99C2DF"/>
              </a:solidFill>
              <a:miter lim="800000"/>
              <a:headEnd/>
              <a:tailEnd/>
            </a:ln>
          </p:spPr>
        </p:cxnSp>
        <p:cxnSp>
          <p:nvCxnSpPr>
            <p:cNvPr id="16" name="_s1030"/>
            <p:cNvCxnSpPr>
              <a:cxnSpLocks noChangeShapeType="1"/>
              <a:stCxn id="30" idx="0"/>
              <a:endCxn id="25" idx="2"/>
            </p:cNvCxnSpPr>
            <p:nvPr/>
          </p:nvCxnSpPr>
          <p:spPr bwMode="auto">
            <a:xfrm rot="5400000" flipH="1">
              <a:off x="1165" y="2360"/>
              <a:ext cx="128" cy="144"/>
            </a:xfrm>
            <a:prstGeom prst="bentConnector3">
              <a:avLst>
                <a:gd name="adj1" fmla="val 50000"/>
              </a:avLst>
            </a:prstGeom>
            <a:noFill/>
            <a:ln w="38100">
              <a:solidFill>
                <a:srgbClr val="99C2DF"/>
              </a:solidFill>
              <a:miter lim="800000"/>
              <a:headEnd/>
              <a:tailEnd/>
            </a:ln>
          </p:spPr>
        </p:cxnSp>
        <p:cxnSp>
          <p:nvCxnSpPr>
            <p:cNvPr id="17" name="_s1031"/>
            <p:cNvCxnSpPr>
              <a:cxnSpLocks noChangeShapeType="1"/>
              <a:stCxn id="29" idx="0"/>
              <a:endCxn id="25" idx="2"/>
            </p:cNvCxnSpPr>
            <p:nvPr/>
          </p:nvCxnSpPr>
          <p:spPr bwMode="auto">
            <a:xfrm rot="-5400000">
              <a:off x="1022" y="2360"/>
              <a:ext cx="128" cy="143"/>
            </a:xfrm>
            <a:prstGeom prst="bentConnector3">
              <a:avLst>
                <a:gd name="adj1" fmla="val 50000"/>
              </a:avLst>
            </a:prstGeom>
            <a:noFill/>
            <a:ln w="38100">
              <a:solidFill>
                <a:srgbClr val="99C2DF"/>
              </a:solidFill>
              <a:miter lim="800000"/>
              <a:headEnd/>
              <a:tailEnd/>
            </a:ln>
          </p:spPr>
        </p:cxnSp>
        <p:cxnSp>
          <p:nvCxnSpPr>
            <p:cNvPr id="18" name="_s1032"/>
            <p:cNvCxnSpPr>
              <a:cxnSpLocks noChangeShapeType="1"/>
              <a:stCxn id="28" idx="0"/>
              <a:endCxn id="26" idx="2"/>
            </p:cNvCxnSpPr>
            <p:nvPr/>
          </p:nvCxnSpPr>
          <p:spPr bwMode="auto">
            <a:xfrm rot="5400000" flipH="1">
              <a:off x="1739" y="2360"/>
              <a:ext cx="128" cy="144"/>
            </a:xfrm>
            <a:prstGeom prst="bentConnector3">
              <a:avLst>
                <a:gd name="adj1" fmla="val 50000"/>
              </a:avLst>
            </a:prstGeom>
            <a:noFill/>
            <a:ln w="38100">
              <a:solidFill>
                <a:srgbClr val="99C2DF"/>
              </a:solidFill>
              <a:miter lim="800000"/>
              <a:headEnd/>
              <a:tailEnd/>
            </a:ln>
          </p:spPr>
        </p:cxnSp>
        <p:cxnSp>
          <p:nvCxnSpPr>
            <p:cNvPr id="19" name="_s1033"/>
            <p:cNvCxnSpPr>
              <a:cxnSpLocks noChangeShapeType="1"/>
              <a:stCxn id="27" idx="0"/>
              <a:endCxn id="26" idx="2"/>
            </p:cNvCxnSpPr>
            <p:nvPr/>
          </p:nvCxnSpPr>
          <p:spPr bwMode="auto">
            <a:xfrm rot="-5400000">
              <a:off x="1596" y="2360"/>
              <a:ext cx="128" cy="143"/>
            </a:xfrm>
            <a:prstGeom prst="bentConnector3">
              <a:avLst>
                <a:gd name="adj1" fmla="val 50000"/>
              </a:avLst>
            </a:prstGeom>
            <a:noFill/>
            <a:ln w="38100">
              <a:solidFill>
                <a:srgbClr val="99C2DF"/>
              </a:solidFill>
              <a:miter lim="800000"/>
              <a:headEnd/>
              <a:tailEnd/>
            </a:ln>
          </p:spPr>
        </p:cxnSp>
        <p:cxnSp>
          <p:nvCxnSpPr>
            <p:cNvPr id="20" name="_s1034"/>
            <p:cNvCxnSpPr>
              <a:cxnSpLocks noChangeShapeType="1"/>
              <a:stCxn id="26" idx="0"/>
              <a:endCxn id="23" idx="2"/>
            </p:cNvCxnSpPr>
            <p:nvPr/>
          </p:nvCxnSpPr>
          <p:spPr bwMode="auto">
            <a:xfrm rot="5400000" flipH="1">
              <a:off x="1380" y="1762"/>
              <a:ext cx="128" cy="574"/>
            </a:xfrm>
            <a:prstGeom prst="bentConnector3">
              <a:avLst>
                <a:gd name="adj1" fmla="val 50495"/>
              </a:avLst>
            </a:prstGeom>
            <a:noFill/>
            <a:ln w="38100">
              <a:solidFill>
                <a:srgbClr val="0065AE"/>
              </a:solidFill>
              <a:miter lim="800000"/>
              <a:headEnd/>
              <a:tailEnd/>
            </a:ln>
          </p:spPr>
        </p:cxnSp>
        <p:cxnSp>
          <p:nvCxnSpPr>
            <p:cNvPr id="21" name="_s1035"/>
            <p:cNvCxnSpPr>
              <a:cxnSpLocks noChangeShapeType="1"/>
              <a:stCxn id="25" idx="0"/>
              <a:endCxn id="23" idx="2"/>
            </p:cNvCxnSpPr>
            <p:nvPr/>
          </p:nvCxnSpPr>
          <p:spPr bwMode="auto">
            <a:xfrm rot="-5400000">
              <a:off x="1094" y="2048"/>
              <a:ext cx="128" cy="1"/>
            </a:xfrm>
            <a:prstGeom prst="straightConnector1">
              <a:avLst/>
            </a:prstGeom>
            <a:noFill/>
            <a:ln w="38100">
              <a:solidFill>
                <a:srgbClr val="0065AE"/>
              </a:solidFill>
              <a:round/>
              <a:headEnd/>
              <a:tailEnd/>
            </a:ln>
          </p:spPr>
        </p:cxnSp>
        <p:cxnSp>
          <p:nvCxnSpPr>
            <p:cNvPr id="22" name="_s1036"/>
            <p:cNvCxnSpPr>
              <a:cxnSpLocks noChangeShapeType="1"/>
              <a:stCxn id="24" idx="0"/>
              <a:endCxn id="23" idx="2"/>
            </p:cNvCxnSpPr>
            <p:nvPr/>
          </p:nvCxnSpPr>
          <p:spPr bwMode="auto">
            <a:xfrm rot="-5400000">
              <a:off x="806" y="1762"/>
              <a:ext cx="128" cy="574"/>
            </a:xfrm>
            <a:prstGeom prst="bentConnector3">
              <a:avLst>
                <a:gd name="adj1" fmla="val 50495"/>
              </a:avLst>
            </a:prstGeom>
            <a:noFill/>
            <a:ln w="38100">
              <a:solidFill>
                <a:srgbClr val="0065AE"/>
              </a:solidFill>
              <a:miter lim="800000"/>
              <a:headEnd/>
              <a:tailEnd/>
            </a:ln>
          </p:spPr>
        </p:cxnSp>
        <p:sp>
          <p:nvSpPr>
            <p:cNvPr id="23" name="_s1037"/>
            <p:cNvSpPr>
              <a:spLocks noChangeArrowheads="1"/>
            </p:cNvSpPr>
            <p:nvPr/>
          </p:nvSpPr>
          <p:spPr bwMode="auto">
            <a:xfrm>
              <a:off x="1034" y="1729"/>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4" name="_s1038"/>
            <p:cNvSpPr>
              <a:spLocks noChangeArrowheads="1"/>
            </p:cNvSpPr>
            <p:nvPr/>
          </p:nvSpPr>
          <p:spPr bwMode="auto">
            <a:xfrm>
              <a:off x="460"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5" name="_s1039"/>
            <p:cNvSpPr>
              <a:spLocks noChangeArrowheads="1"/>
            </p:cNvSpPr>
            <p:nvPr/>
          </p:nvSpPr>
          <p:spPr bwMode="auto">
            <a:xfrm>
              <a:off x="1034"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6" name="_s1040"/>
            <p:cNvSpPr>
              <a:spLocks noChangeArrowheads="1"/>
            </p:cNvSpPr>
            <p:nvPr/>
          </p:nvSpPr>
          <p:spPr bwMode="auto">
            <a:xfrm>
              <a:off x="1608"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7" name="_s1041"/>
            <p:cNvSpPr>
              <a:spLocks noChangeArrowheads="1"/>
            </p:cNvSpPr>
            <p:nvPr/>
          </p:nvSpPr>
          <p:spPr bwMode="auto">
            <a:xfrm>
              <a:off x="1465"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8" name="_s1042"/>
            <p:cNvSpPr>
              <a:spLocks noChangeArrowheads="1"/>
            </p:cNvSpPr>
            <p:nvPr/>
          </p:nvSpPr>
          <p:spPr bwMode="auto">
            <a:xfrm>
              <a:off x="1753"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9" name="_s1043"/>
            <p:cNvSpPr>
              <a:spLocks noChangeArrowheads="1"/>
            </p:cNvSpPr>
            <p:nvPr/>
          </p:nvSpPr>
          <p:spPr bwMode="auto">
            <a:xfrm>
              <a:off x="891"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0" name="_s1044"/>
            <p:cNvSpPr>
              <a:spLocks noChangeArrowheads="1"/>
            </p:cNvSpPr>
            <p:nvPr/>
          </p:nvSpPr>
          <p:spPr bwMode="auto">
            <a:xfrm>
              <a:off x="1179"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1" name="_s1045"/>
            <p:cNvSpPr>
              <a:spLocks noChangeArrowheads="1"/>
            </p:cNvSpPr>
            <p:nvPr/>
          </p:nvSpPr>
          <p:spPr bwMode="auto">
            <a:xfrm>
              <a:off x="317"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2" name="_s1046"/>
            <p:cNvSpPr>
              <a:spLocks noChangeArrowheads="1"/>
            </p:cNvSpPr>
            <p:nvPr/>
          </p:nvSpPr>
          <p:spPr bwMode="auto">
            <a:xfrm>
              <a:off x="605"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33" name="Group 378"/>
          <p:cNvGrpSpPr>
            <a:grpSpLocks/>
          </p:cNvGrpSpPr>
          <p:nvPr/>
        </p:nvGrpSpPr>
        <p:grpSpPr bwMode="auto">
          <a:xfrm>
            <a:off x="5286239" y="2469195"/>
            <a:ext cx="1196692" cy="335370"/>
            <a:chOff x="1433" y="1541"/>
            <a:chExt cx="1225" cy="282"/>
          </a:xfrm>
          <a:solidFill>
            <a:srgbClr val="EE5500"/>
          </a:solidFill>
          <a:effectLst/>
        </p:grpSpPr>
        <p:sp>
          <p:nvSpPr>
            <p:cNvPr id="34" name="角丸四角形 33"/>
            <p:cNvSpPr/>
            <p:nvPr/>
          </p:nvSpPr>
          <p:spPr>
            <a:xfrm>
              <a:off x="1433" y="1541"/>
              <a:ext cx="1225" cy="282"/>
            </a:xfrm>
            <a:prstGeom prst="roundRect">
              <a:avLst/>
            </a:prstGeom>
            <a:grpFill/>
            <a:ln>
              <a:noFill/>
            </a:ln>
            <a:effectLst>
              <a:outerShdw blurRad="40000" dist="23000" dir="5400000" rotWithShape="0">
                <a:srgbClr val="000000">
                  <a:alpha val="3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35" name="Text Box 374"/>
            <p:cNvSpPr txBox="1">
              <a:spLocks noChangeArrowheads="1"/>
            </p:cNvSpPr>
            <p:nvPr/>
          </p:nvSpPr>
          <p:spPr bwMode="auto">
            <a:xfrm>
              <a:off x="1494" y="1553"/>
              <a:ext cx="1141" cy="258"/>
            </a:xfrm>
            <a:prstGeom prst="rect">
              <a:avLst/>
            </a:prstGeom>
            <a:grpFill/>
            <a:ln w="9525" algn="ctr">
              <a:noFill/>
              <a:miter lim="800000"/>
              <a:headEnd/>
              <a:tailEnd/>
            </a:ln>
            <a:effectLst/>
          </p:spPr>
          <p:txBody>
            <a:bodyPr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人事組織</a:t>
              </a:r>
            </a:p>
          </p:txBody>
        </p:sp>
      </p:grpSp>
      <p:sp>
        <p:nvSpPr>
          <p:cNvPr id="36" name="角丸四角形 35"/>
          <p:cNvSpPr/>
          <p:nvPr/>
        </p:nvSpPr>
        <p:spPr>
          <a:xfrm>
            <a:off x="7092280" y="1879416"/>
            <a:ext cx="1675954" cy="1259156"/>
          </a:xfrm>
          <a:prstGeom prst="roundRect">
            <a:avLst/>
          </a:prstGeom>
          <a:solidFill>
            <a:schemeClr val="bg1"/>
          </a:solidFill>
          <a:ln w="25400">
            <a:solidFill>
              <a:schemeClr val="bg1">
                <a:lumMod val="85000"/>
              </a:scheme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37" name="Organization Chart 285"/>
          <p:cNvGrpSpPr>
            <a:grpSpLocks/>
          </p:cNvGrpSpPr>
          <p:nvPr/>
        </p:nvGrpSpPr>
        <p:grpSpPr bwMode="auto">
          <a:xfrm>
            <a:off x="7227904" y="1961074"/>
            <a:ext cx="1423809" cy="1010897"/>
            <a:chOff x="317" y="1729"/>
            <a:chExt cx="1681" cy="1022"/>
          </a:xfrm>
        </p:grpSpPr>
        <p:cxnSp>
          <p:nvCxnSpPr>
            <p:cNvPr id="38" name="_s1028"/>
            <p:cNvCxnSpPr>
              <a:cxnSpLocks noChangeShapeType="1"/>
              <a:stCxn id="56" idx="0"/>
              <a:endCxn id="48" idx="2"/>
            </p:cNvCxnSpPr>
            <p:nvPr/>
          </p:nvCxnSpPr>
          <p:spPr bwMode="auto">
            <a:xfrm rot="5400000" flipH="1">
              <a:off x="591" y="2360"/>
              <a:ext cx="128" cy="144"/>
            </a:xfrm>
            <a:prstGeom prst="bentConnector3">
              <a:avLst>
                <a:gd name="adj1" fmla="val 50000"/>
              </a:avLst>
            </a:prstGeom>
            <a:noFill/>
            <a:ln w="38100">
              <a:solidFill>
                <a:srgbClr val="99C2DF"/>
              </a:solidFill>
              <a:miter lim="800000"/>
              <a:headEnd/>
              <a:tailEnd/>
            </a:ln>
          </p:spPr>
        </p:cxnSp>
        <p:cxnSp>
          <p:nvCxnSpPr>
            <p:cNvPr id="39" name="_s1029"/>
            <p:cNvCxnSpPr>
              <a:cxnSpLocks noChangeShapeType="1"/>
              <a:stCxn id="55" idx="0"/>
              <a:endCxn id="48" idx="2"/>
            </p:cNvCxnSpPr>
            <p:nvPr/>
          </p:nvCxnSpPr>
          <p:spPr bwMode="auto">
            <a:xfrm rot="-5400000">
              <a:off x="448" y="2360"/>
              <a:ext cx="128" cy="143"/>
            </a:xfrm>
            <a:prstGeom prst="bentConnector3">
              <a:avLst>
                <a:gd name="adj1" fmla="val 50000"/>
              </a:avLst>
            </a:prstGeom>
            <a:noFill/>
            <a:ln w="38100">
              <a:solidFill>
                <a:srgbClr val="99C2DF"/>
              </a:solidFill>
              <a:miter lim="800000"/>
              <a:headEnd/>
              <a:tailEnd/>
            </a:ln>
          </p:spPr>
        </p:cxnSp>
        <p:cxnSp>
          <p:nvCxnSpPr>
            <p:cNvPr id="40" name="_s1030"/>
            <p:cNvCxnSpPr>
              <a:cxnSpLocks noChangeShapeType="1"/>
              <a:stCxn id="54" idx="0"/>
              <a:endCxn id="49" idx="2"/>
            </p:cNvCxnSpPr>
            <p:nvPr/>
          </p:nvCxnSpPr>
          <p:spPr bwMode="auto">
            <a:xfrm rot="5400000" flipH="1">
              <a:off x="1165" y="2360"/>
              <a:ext cx="128" cy="144"/>
            </a:xfrm>
            <a:prstGeom prst="bentConnector3">
              <a:avLst>
                <a:gd name="adj1" fmla="val 50000"/>
              </a:avLst>
            </a:prstGeom>
            <a:noFill/>
            <a:ln w="38100">
              <a:solidFill>
                <a:srgbClr val="99C2DF"/>
              </a:solidFill>
              <a:miter lim="800000"/>
              <a:headEnd/>
              <a:tailEnd/>
            </a:ln>
          </p:spPr>
        </p:cxnSp>
        <p:cxnSp>
          <p:nvCxnSpPr>
            <p:cNvPr id="41" name="_s1031"/>
            <p:cNvCxnSpPr>
              <a:cxnSpLocks noChangeShapeType="1"/>
              <a:stCxn id="53" idx="0"/>
              <a:endCxn id="49" idx="2"/>
            </p:cNvCxnSpPr>
            <p:nvPr/>
          </p:nvCxnSpPr>
          <p:spPr bwMode="auto">
            <a:xfrm rot="-5400000">
              <a:off x="1022" y="2360"/>
              <a:ext cx="128" cy="143"/>
            </a:xfrm>
            <a:prstGeom prst="bentConnector3">
              <a:avLst>
                <a:gd name="adj1" fmla="val 50000"/>
              </a:avLst>
            </a:prstGeom>
            <a:noFill/>
            <a:ln w="38100">
              <a:solidFill>
                <a:srgbClr val="99C2DF"/>
              </a:solidFill>
              <a:miter lim="800000"/>
              <a:headEnd/>
              <a:tailEnd/>
            </a:ln>
          </p:spPr>
        </p:cxnSp>
        <p:cxnSp>
          <p:nvCxnSpPr>
            <p:cNvPr id="42" name="_s1032"/>
            <p:cNvCxnSpPr>
              <a:cxnSpLocks noChangeShapeType="1"/>
              <a:stCxn id="52" idx="0"/>
              <a:endCxn id="50" idx="2"/>
            </p:cNvCxnSpPr>
            <p:nvPr/>
          </p:nvCxnSpPr>
          <p:spPr bwMode="auto">
            <a:xfrm rot="5400000" flipH="1">
              <a:off x="1739" y="2360"/>
              <a:ext cx="128" cy="144"/>
            </a:xfrm>
            <a:prstGeom prst="bentConnector3">
              <a:avLst>
                <a:gd name="adj1" fmla="val 50000"/>
              </a:avLst>
            </a:prstGeom>
            <a:noFill/>
            <a:ln w="38100">
              <a:solidFill>
                <a:srgbClr val="99C2DF"/>
              </a:solidFill>
              <a:miter lim="800000"/>
              <a:headEnd/>
              <a:tailEnd/>
            </a:ln>
          </p:spPr>
        </p:cxnSp>
        <p:cxnSp>
          <p:nvCxnSpPr>
            <p:cNvPr id="43" name="_s1033"/>
            <p:cNvCxnSpPr>
              <a:cxnSpLocks noChangeShapeType="1"/>
              <a:stCxn id="51" idx="0"/>
              <a:endCxn id="50" idx="2"/>
            </p:cNvCxnSpPr>
            <p:nvPr/>
          </p:nvCxnSpPr>
          <p:spPr bwMode="auto">
            <a:xfrm rot="-5400000">
              <a:off x="1596" y="2360"/>
              <a:ext cx="128" cy="143"/>
            </a:xfrm>
            <a:prstGeom prst="bentConnector3">
              <a:avLst>
                <a:gd name="adj1" fmla="val 50000"/>
              </a:avLst>
            </a:prstGeom>
            <a:noFill/>
            <a:ln w="38100">
              <a:solidFill>
                <a:srgbClr val="99C2DF"/>
              </a:solidFill>
              <a:miter lim="800000"/>
              <a:headEnd/>
              <a:tailEnd/>
            </a:ln>
          </p:spPr>
        </p:cxnSp>
        <p:cxnSp>
          <p:nvCxnSpPr>
            <p:cNvPr id="44" name="_s1034"/>
            <p:cNvCxnSpPr>
              <a:cxnSpLocks noChangeShapeType="1"/>
              <a:stCxn id="50" idx="0"/>
              <a:endCxn id="47" idx="2"/>
            </p:cNvCxnSpPr>
            <p:nvPr/>
          </p:nvCxnSpPr>
          <p:spPr bwMode="auto">
            <a:xfrm rot="5400000" flipH="1">
              <a:off x="1380" y="1762"/>
              <a:ext cx="128" cy="574"/>
            </a:xfrm>
            <a:prstGeom prst="bentConnector3">
              <a:avLst>
                <a:gd name="adj1" fmla="val 50495"/>
              </a:avLst>
            </a:prstGeom>
            <a:noFill/>
            <a:ln w="38100">
              <a:solidFill>
                <a:srgbClr val="0065AE"/>
              </a:solidFill>
              <a:miter lim="800000"/>
              <a:headEnd/>
              <a:tailEnd/>
            </a:ln>
          </p:spPr>
        </p:cxnSp>
        <p:cxnSp>
          <p:nvCxnSpPr>
            <p:cNvPr id="45" name="_s1035"/>
            <p:cNvCxnSpPr>
              <a:cxnSpLocks noChangeShapeType="1"/>
              <a:stCxn id="49" idx="0"/>
              <a:endCxn id="47" idx="2"/>
            </p:cNvCxnSpPr>
            <p:nvPr/>
          </p:nvCxnSpPr>
          <p:spPr bwMode="auto">
            <a:xfrm rot="-5400000">
              <a:off x="1094" y="2048"/>
              <a:ext cx="128" cy="1"/>
            </a:xfrm>
            <a:prstGeom prst="straightConnector1">
              <a:avLst/>
            </a:prstGeom>
            <a:noFill/>
            <a:ln w="38100">
              <a:solidFill>
                <a:srgbClr val="0065AE"/>
              </a:solidFill>
              <a:round/>
              <a:headEnd/>
              <a:tailEnd/>
            </a:ln>
          </p:spPr>
        </p:cxnSp>
        <p:cxnSp>
          <p:nvCxnSpPr>
            <p:cNvPr id="46" name="_s1036"/>
            <p:cNvCxnSpPr>
              <a:cxnSpLocks noChangeShapeType="1"/>
              <a:stCxn id="48" idx="0"/>
              <a:endCxn id="47" idx="2"/>
            </p:cNvCxnSpPr>
            <p:nvPr/>
          </p:nvCxnSpPr>
          <p:spPr bwMode="auto">
            <a:xfrm rot="-5400000">
              <a:off x="806" y="1762"/>
              <a:ext cx="128" cy="574"/>
            </a:xfrm>
            <a:prstGeom prst="bentConnector3">
              <a:avLst>
                <a:gd name="adj1" fmla="val 50495"/>
              </a:avLst>
            </a:prstGeom>
            <a:noFill/>
            <a:ln w="38100">
              <a:solidFill>
                <a:srgbClr val="0065AE"/>
              </a:solidFill>
              <a:miter lim="800000"/>
              <a:headEnd/>
              <a:tailEnd/>
            </a:ln>
          </p:spPr>
        </p:cxnSp>
        <p:sp>
          <p:nvSpPr>
            <p:cNvPr id="47" name="_s1037"/>
            <p:cNvSpPr>
              <a:spLocks noChangeArrowheads="1"/>
            </p:cNvSpPr>
            <p:nvPr/>
          </p:nvSpPr>
          <p:spPr bwMode="auto">
            <a:xfrm>
              <a:off x="1034" y="1729"/>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8" name="_s1038"/>
            <p:cNvSpPr>
              <a:spLocks noChangeArrowheads="1"/>
            </p:cNvSpPr>
            <p:nvPr/>
          </p:nvSpPr>
          <p:spPr bwMode="auto">
            <a:xfrm>
              <a:off x="460"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9" name="_s1039"/>
            <p:cNvSpPr>
              <a:spLocks noChangeArrowheads="1"/>
            </p:cNvSpPr>
            <p:nvPr/>
          </p:nvSpPr>
          <p:spPr bwMode="auto">
            <a:xfrm>
              <a:off x="1034"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0" name="_s1040"/>
            <p:cNvSpPr>
              <a:spLocks noChangeArrowheads="1"/>
            </p:cNvSpPr>
            <p:nvPr/>
          </p:nvSpPr>
          <p:spPr bwMode="auto">
            <a:xfrm>
              <a:off x="1608"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1" name="_s1041"/>
            <p:cNvSpPr>
              <a:spLocks noChangeArrowheads="1"/>
            </p:cNvSpPr>
            <p:nvPr/>
          </p:nvSpPr>
          <p:spPr bwMode="auto">
            <a:xfrm>
              <a:off x="1465"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2" name="_s1042"/>
            <p:cNvSpPr>
              <a:spLocks noChangeArrowheads="1"/>
            </p:cNvSpPr>
            <p:nvPr/>
          </p:nvSpPr>
          <p:spPr bwMode="auto">
            <a:xfrm>
              <a:off x="1753"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3" name="_s1043"/>
            <p:cNvSpPr>
              <a:spLocks noChangeArrowheads="1"/>
            </p:cNvSpPr>
            <p:nvPr/>
          </p:nvSpPr>
          <p:spPr bwMode="auto">
            <a:xfrm>
              <a:off x="891"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4" name="_s1044"/>
            <p:cNvSpPr>
              <a:spLocks noChangeArrowheads="1"/>
            </p:cNvSpPr>
            <p:nvPr/>
          </p:nvSpPr>
          <p:spPr bwMode="auto">
            <a:xfrm>
              <a:off x="1179"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5" name="_s1045"/>
            <p:cNvSpPr>
              <a:spLocks noChangeArrowheads="1"/>
            </p:cNvSpPr>
            <p:nvPr/>
          </p:nvSpPr>
          <p:spPr bwMode="auto">
            <a:xfrm>
              <a:off x="317"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6" name="_s1046"/>
            <p:cNvSpPr>
              <a:spLocks noChangeArrowheads="1"/>
            </p:cNvSpPr>
            <p:nvPr/>
          </p:nvSpPr>
          <p:spPr bwMode="auto">
            <a:xfrm>
              <a:off x="605"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57" name="Group 378"/>
          <p:cNvGrpSpPr>
            <a:grpSpLocks/>
          </p:cNvGrpSpPr>
          <p:nvPr/>
        </p:nvGrpSpPr>
        <p:grpSpPr bwMode="auto">
          <a:xfrm>
            <a:off x="7367845" y="2470520"/>
            <a:ext cx="1196692" cy="335370"/>
            <a:chOff x="1433" y="1541"/>
            <a:chExt cx="1225" cy="282"/>
          </a:xfrm>
          <a:solidFill>
            <a:srgbClr val="EE5500"/>
          </a:solidFill>
          <a:effectLst/>
        </p:grpSpPr>
        <p:sp>
          <p:nvSpPr>
            <p:cNvPr id="58" name="角丸四角形 57"/>
            <p:cNvSpPr/>
            <p:nvPr/>
          </p:nvSpPr>
          <p:spPr>
            <a:xfrm>
              <a:off x="1433" y="1541"/>
              <a:ext cx="1225" cy="282"/>
            </a:xfrm>
            <a:prstGeom prst="roundRect">
              <a:avLst/>
            </a:prstGeom>
            <a:grpFill/>
            <a:ln>
              <a:noFill/>
            </a:ln>
            <a:effectLst>
              <a:outerShdw blurRad="40000" dist="23000" dir="5400000" rotWithShape="0">
                <a:srgbClr val="000000">
                  <a:alpha val="3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59" name="Text Box 374"/>
            <p:cNvSpPr txBox="1">
              <a:spLocks noChangeArrowheads="1"/>
            </p:cNvSpPr>
            <p:nvPr/>
          </p:nvSpPr>
          <p:spPr bwMode="auto">
            <a:xfrm>
              <a:off x="1494" y="1553"/>
              <a:ext cx="1141" cy="258"/>
            </a:xfrm>
            <a:prstGeom prst="rect">
              <a:avLst/>
            </a:prstGeom>
            <a:grpFill/>
            <a:ln w="9525" algn="ctr">
              <a:noFill/>
              <a:miter lim="800000"/>
              <a:headEnd/>
              <a:tailEnd/>
            </a:ln>
            <a:effectLst/>
          </p:spPr>
          <p:txBody>
            <a:bodyPr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原価組織</a:t>
              </a:r>
            </a:p>
          </p:txBody>
        </p:sp>
      </p:grpSp>
      <p:sp>
        <p:nvSpPr>
          <p:cNvPr id="60" name="角丸四角形 59"/>
          <p:cNvSpPr/>
          <p:nvPr/>
        </p:nvSpPr>
        <p:spPr>
          <a:xfrm>
            <a:off x="5004048" y="3218192"/>
            <a:ext cx="1675954" cy="1259156"/>
          </a:xfrm>
          <a:prstGeom prst="roundRect">
            <a:avLst/>
          </a:prstGeom>
          <a:solidFill>
            <a:schemeClr val="bg1"/>
          </a:solidFill>
          <a:ln w="25400">
            <a:solidFill>
              <a:schemeClr val="bg1">
                <a:lumMod val="85000"/>
              </a:scheme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61" name="Organization Chart 285"/>
          <p:cNvGrpSpPr>
            <a:grpSpLocks/>
          </p:cNvGrpSpPr>
          <p:nvPr/>
        </p:nvGrpSpPr>
        <p:grpSpPr bwMode="auto">
          <a:xfrm>
            <a:off x="5140127" y="3300358"/>
            <a:ext cx="1423809" cy="1010897"/>
            <a:chOff x="317" y="1729"/>
            <a:chExt cx="1681" cy="1022"/>
          </a:xfrm>
        </p:grpSpPr>
        <p:cxnSp>
          <p:nvCxnSpPr>
            <p:cNvPr id="62" name="_s1028"/>
            <p:cNvCxnSpPr>
              <a:cxnSpLocks noChangeShapeType="1"/>
              <a:stCxn id="80" idx="0"/>
              <a:endCxn id="72" idx="2"/>
            </p:cNvCxnSpPr>
            <p:nvPr/>
          </p:nvCxnSpPr>
          <p:spPr bwMode="auto">
            <a:xfrm rot="5400000" flipH="1">
              <a:off x="591" y="2360"/>
              <a:ext cx="128" cy="144"/>
            </a:xfrm>
            <a:prstGeom prst="bentConnector3">
              <a:avLst>
                <a:gd name="adj1" fmla="val 50000"/>
              </a:avLst>
            </a:prstGeom>
            <a:noFill/>
            <a:ln w="38100">
              <a:solidFill>
                <a:srgbClr val="99C2DF"/>
              </a:solidFill>
              <a:miter lim="800000"/>
              <a:headEnd/>
              <a:tailEnd/>
            </a:ln>
          </p:spPr>
        </p:cxnSp>
        <p:cxnSp>
          <p:nvCxnSpPr>
            <p:cNvPr id="63" name="_s1029"/>
            <p:cNvCxnSpPr>
              <a:cxnSpLocks noChangeShapeType="1"/>
              <a:stCxn id="79" idx="0"/>
              <a:endCxn id="72" idx="2"/>
            </p:cNvCxnSpPr>
            <p:nvPr/>
          </p:nvCxnSpPr>
          <p:spPr bwMode="auto">
            <a:xfrm rot="-5400000">
              <a:off x="448" y="2360"/>
              <a:ext cx="128" cy="143"/>
            </a:xfrm>
            <a:prstGeom prst="bentConnector3">
              <a:avLst>
                <a:gd name="adj1" fmla="val 50000"/>
              </a:avLst>
            </a:prstGeom>
            <a:noFill/>
            <a:ln w="38100">
              <a:solidFill>
                <a:srgbClr val="99C2DF"/>
              </a:solidFill>
              <a:miter lim="800000"/>
              <a:headEnd/>
              <a:tailEnd/>
            </a:ln>
          </p:spPr>
        </p:cxnSp>
        <p:cxnSp>
          <p:nvCxnSpPr>
            <p:cNvPr id="64" name="_s1030"/>
            <p:cNvCxnSpPr>
              <a:cxnSpLocks noChangeShapeType="1"/>
              <a:stCxn id="78" idx="0"/>
              <a:endCxn id="73" idx="2"/>
            </p:cNvCxnSpPr>
            <p:nvPr/>
          </p:nvCxnSpPr>
          <p:spPr bwMode="auto">
            <a:xfrm rot="5400000" flipH="1">
              <a:off x="1165" y="2360"/>
              <a:ext cx="128" cy="144"/>
            </a:xfrm>
            <a:prstGeom prst="bentConnector3">
              <a:avLst>
                <a:gd name="adj1" fmla="val 50000"/>
              </a:avLst>
            </a:prstGeom>
            <a:noFill/>
            <a:ln w="38100">
              <a:solidFill>
                <a:srgbClr val="99C2DF"/>
              </a:solidFill>
              <a:miter lim="800000"/>
              <a:headEnd/>
              <a:tailEnd/>
            </a:ln>
          </p:spPr>
        </p:cxnSp>
        <p:cxnSp>
          <p:nvCxnSpPr>
            <p:cNvPr id="65" name="_s1031"/>
            <p:cNvCxnSpPr>
              <a:cxnSpLocks noChangeShapeType="1"/>
              <a:stCxn id="77" idx="0"/>
              <a:endCxn id="73" idx="2"/>
            </p:cNvCxnSpPr>
            <p:nvPr/>
          </p:nvCxnSpPr>
          <p:spPr bwMode="auto">
            <a:xfrm rot="-5400000">
              <a:off x="1022" y="2360"/>
              <a:ext cx="128" cy="143"/>
            </a:xfrm>
            <a:prstGeom prst="bentConnector3">
              <a:avLst>
                <a:gd name="adj1" fmla="val 50000"/>
              </a:avLst>
            </a:prstGeom>
            <a:noFill/>
            <a:ln w="38100">
              <a:solidFill>
                <a:srgbClr val="99C2DF"/>
              </a:solidFill>
              <a:miter lim="800000"/>
              <a:headEnd/>
              <a:tailEnd/>
            </a:ln>
          </p:spPr>
        </p:cxnSp>
        <p:cxnSp>
          <p:nvCxnSpPr>
            <p:cNvPr id="66" name="_s1032"/>
            <p:cNvCxnSpPr>
              <a:cxnSpLocks noChangeShapeType="1"/>
              <a:stCxn id="76" idx="0"/>
              <a:endCxn id="74" idx="2"/>
            </p:cNvCxnSpPr>
            <p:nvPr/>
          </p:nvCxnSpPr>
          <p:spPr bwMode="auto">
            <a:xfrm rot="5400000" flipH="1">
              <a:off x="1739" y="2360"/>
              <a:ext cx="128" cy="144"/>
            </a:xfrm>
            <a:prstGeom prst="bentConnector3">
              <a:avLst>
                <a:gd name="adj1" fmla="val 50000"/>
              </a:avLst>
            </a:prstGeom>
            <a:noFill/>
            <a:ln w="38100">
              <a:solidFill>
                <a:srgbClr val="99C2DF"/>
              </a:solidFill>
              <a:miter lim="800000"/>
              <a:headEnd/>
              <a:tailEnd/>
            </a:ln>
          </p:spPr>
        </p:cxnSp>
        <p:cxnSp>
          <p:nvCxnSpPr>
            <p:cNvPr id="67" name="_s1033"/>
            <p:cNvCxnSpPr>
              <a:cxnSpLocks noChangeShapeType="1"/>
              <a:stCxn id="75" idx="0"/>
              <a:endCxn id="74" idx="2"/>
            </p:cNvCxnSpPr>
            <p:nvPr/>
          </p:nvCxnSpPr>
          <p:spPr bwMode="auto">
            <a:xfrm rot="-5400000">
              <a:off x="1596" y="2360"/>
              <a:ext cx="128" cy="143"/>
            </a:xfrm>
            <a:prstGeom prst="bentConnector3">
              <a:avLst>
                <a:gd name="adj1" fmla="val 50000"/>
              </a:avLst>
            </a:prstGeom>
            <a:noFill/>
            <a:ln w="38100">
              <a:solidFill>
                <a:srgbClr val="99C2DF"/>
              </a:solidFill>
              <a:miter lim="800000"/>
              <a:headEnd/>
              <a:tailEnd/>
            </a:ln>
          </p:spPr>
        </p:cxnSp>
        <p:cxnSp>
          <p:nvCxnSpPr>
            <p:cNvPr id="68" name="_s1034"/>
            <p:cNvCxnSpPr>
              <a:cxnSpLocks noChangeShapeType="1"/>
              <a:stCxn id="74" idx="0"/>
              <a:endCxn id="71" idx="2"/>
            </p:cNvCxnSpPr>
            <p:nvPr/>
          </p:nvCxnSpPr>
          <p:spPr bwMode="auto">
            <a:xfrm rot="5400000" flipH="1">
              <a:off x="1380" y="1762"/>
              <a:ext cx="128" cy="574"/>
            </a:xfrm>
            <a:prstGeom prst="bentConnector3">
              <a:avLst>
                <a:gd name="adj1" fmla="val 50495"/>
              </a:avLst>
            </a:prstGeom>
            <a:noFill/>
            <a:ln w="38100">
              <a:solidFill>
                <a:srgbClr val="0065AE"/>
              </a:solidFill>
              <a:miter lim="800000"/>
              <a:headEnd/>
              <a:tailEnd/>
            </a:ln>
          </p:spPr>
        </p:cxnSp>
        <p:cxnSp>
          <p:nvCxnSpPr>
            <p:cNvPr id="69" name="_s1035"/>
            <p:cNvCxnSpPr>
              <a:cxnSpLocks noChangeShapeType="1"/>
              <a:stCxn id="73" idx="0"/>
              <a:endCxn id="71" idx="2"/>
            </p:cNvCxnSpPr>
            <p:nvPr/>
          </p:nvCxnSpPr>
          <p:spPr bwMode="auto">
            <a:xfrm rot="-5400000">
              <a:off x="1094" y="2048"/>
              <a:ext cx="128" cy="1"/>
            </a:xfrm>
            <a:prstGeom prst="straightConnector1">
              <a:avLst/>
            </a:prstGeom>
            <a:noFill/>
            <a:ln w="38100">
              <a:solidFill>
                <a:srgbClr val="0065AE"/>
              </a:solidFill>
              <a:round/>
              <a:headEnd/>
              <a:tailEnd/>
            </a:ln>
          </p:spPr>
        </p:cxnSp>
        <p:cxnSp>
          <p:nvCxnSpPr>
            <p:cNvPr id="70" name="_s1036"/>
            <p:cNvCxnSpPr>
              <a:cxnSpLocks noChangeShapeType="1"/>
              <a:stCxn id="72" idx="0"/>
              <a:endCxn id="71" idx="2"/>
            </p:cNvCxnSpPr>
            <p:nvPr/>
          </p:nvCxnSpPr>
          <p:spPr bwMode="auto">
            <a:xfrm rot="-5400000">
              <a:off x="806" y="1762"/>
              <a:ext cx="128" cy="574"/>
            </a:xfrm>
            <a:prstGeom prst="bentConnector3">
              <a:avLst>
                <a:gd name="adj1" fmla="val 50495"/>
              </a:avLst>
            </a:prstGeom>
            <a:noFill/>
            <a:ln w="38100">
              <a:solidFill>
                <a:srgbClr val="0065AE"/>
              </a:solidFill>
              <a:miter lim="800000"/>
              <a:headEnd/>
              <a:tailEnd/>
            </a:ln>
          </p:spPr>
        </p:cxnSp>
        <p:sp>
          <p:nvSpPr>
            <p:cNvPr id="71" name="_s1037"/>
            <p:cNvSpPr>
              <a:spLocks noChangeArrowheads="1"/>
            </p:cNvSpPr>
            <p:nvPr/>
          </p:nvSpPr>
          <p:spPr bwMode="auto">
            <a:xfrm>
              <a:off x="1034" y="1729"/>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2" name="_s1038"/>
            <p:cNvSpPr>
              <a:spLocks noChangeArrowheads="1"/>
            </p:cNvSpPr>
            <p:nvPr/>
          </p:nvSpPr>
          <p:spPr bwMode="auto">
            <a:xfrm>
              <a:off x="460"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3" name="_s1039"/>
            <p:cNvSpPr>
              <a:spLocks noChangeArrowheads="1"/>
            </p:cNvSpPr>
            <p:nvPr/>
          </p:nvSpPr>
          <p:spPr bwMode="auto">
            <a:xfrm>
              <a:off x="1034"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4" name="_s1040"/>
            <p:cNvSpPr>
              <a:spLocks noChangeArrowheads="1"/>
            </p:cNvSpPr>
            <p:nvPr/>
          </p:nvSpPr>
          <p:spPr bwMode="auto">
            <a:xfrm>
              <a:off x="1608"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5" name="_s1041"/>
            <p:cNvSpPr>
              <a:spLocks noChangeArrowheads="1"/>
            </p:cNvSpPr>
            <p:nvPr/>
          </p:nvSpPr>
          <p:spPr bwMode="auto">
            <a:xfrm>
              <a:off x="1465"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6" name="_s1042"/>
            <p:cNvSpPr>
              <a:spLocks noChangeArrowheads="1"/>
            </p:cNvSpPr>
            <p:nvPr/>
          </p:nvSpPr>
          <p:spPr bwMode="auto">
            <a:xfrm>
              <a:off x="1753"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7" name="_s1043"/>
            <p:cNvSpPr>
              <a:spLocks noChangeArrowheads="1"/>
            </p:cNvSpPr>
            <p:nvPr/>
          </p:nvSpPr>
          <p:spPr bwMode="auto">
            <a:xfrm>
              <a:off x="891"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8" name="_s1044"/>
            <p:cNvSpPr>
              <a:spLocks noChangeArrowheads="1"/>
            </p:cNvSpPr>
            <p:nvPr/>
          </p:nvSpPr>
          <p:spPr bwMode="auto">
            <a:xfrm>
              <a:off x="1179"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9" name="_s1045"/>
            <p:cNvSpPr>
              <a:spLocks noChangeArrowheads="1"/>
            </p:cNvSpPr>
            <p:nvPr/>
          </p:nvSpPr>
          <p:spPr bwMode="auto">
            <a:xfrm>
              <a:off x="317"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0" name="_s1046"/>
            <p:cNvSpPr>
              <a:spLocks noChangeArrowheads="1"/>
            </p:cNvSpPr>
            <p:nvPr/>
          </p:nvSpPr>
          <p:spPr bwMode="auto">
            <a:xfrm>
              <a:off x="605"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81" name="Group 378"/>
          <p:cNvGrpSpPr>
            <a:grpSpLocks/>
          </p:cNvGrpSpPr>
          <p:nvPr/>
        </p:nvGrpSpPr>
        <p:grpSpPr bwMode="auto">
          <a:xfrm>
            <a:off x="5279613" y="3809296"/>
            <a:ext cx="1196692" cy="335370"/>
            <a:chOff x="1433" y="1541"/>
            <a:chExt cx="1225" cy="282"/>
          </a:xfrm>
          <a:solidFill>
            <a:srgbClr val="EE5500"/>
          </a:solidFill>
          <a:effectLst/>
        </p:grpSpPr>
        <p:sp>
          <p:nvSpPr>
            <p:cNvPr id="82" name="角丸四角形 81"/>
            <p:cNvSpPr/>
            <p:nvPr/>
          </p:nvSpPr>
          <p:spPr>
            <a:xfrm>
              <a:off x="1433" y="1541"/>
              <a:ext cx="1225" cy="282"/>
            </a:xfrm>
            <a:prstGeom prst="roundRect">
              <a:avLst/>
            </a:prstGeom>
            <a:grpFill/>
            <a:ln>
              <a:noFill/>
            </a:ln>
            <a:effectLst>
              <a:outerShdw blurRad="40000" dist="23000" dir="5400000" rotWithShape="0">
                <a:srgbClr val="000000">
                  <a:alpha val="3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83" name="Text Box 374"/>
            <p:cNvSpPr txBox="1">
              <a:spLocks noChangeArrowheads="1"/>
            </p:cNvSpPr>
            <p:nvPr/>
          </p:nvSpPr>
          <p:spPr bwMode="auto">
            <a:xfrm>
              <a:off x="1494" y="1553"/>
              <a:ext cx="1141" cy="258"/>
            </a:xfrm>
            <a:prstGeom prst="rect">
              <a:avLst/>
            </a:prstGeom>
            <a:grpFill/>
            <a:ln w="9525" algn="ctr">
              <a:noFill/>
              <a:miter lim="800000"/>
              <a:headEnd/>
              <a:tailEnd/>
            </a:ln>
            <a:effectLst/>
          </p:spPr>
          <p:txBody>
            <a:bodyPr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作業部門</a:t>
              </a:r>
            </a:p>
          </p:txBody>
        </p:sp>
      </p:grpSp>
      <p:sp>
        <p:nvSpPr>
          <p:cNvPr id="84" name="角丸四角形 83"/>
          <p:cNvSpPr/>
          <p:nvPr/>
        </p:nvSpPr>
        <p:spPr>
          <a:xfrm>
            <a:off x="7100232" y="3210239"/>
            <a:ext cx="1675954" cy="1259156"/>
          </a:xfrm>
          <a:prstGeom prst="roundRect">
            <a:avLst/>
          </a:prstGeom>
          <a:solidFill>
            <a:schemeClr val="bg1"/>
          </a:solidFill>
          <a:ln w="25400">
            <a:solidFill>
              <a:schemeClr val="bg1">
                <a:lumMod val="85000"/>
              </a:scheme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85" name="Organization Chart 285"/>
          <p:cNvGrpSpPr>
            <a:grpSpLocks/>
          </p:cNvGrpSpPr>
          <p:nvPr/>
        </p:nvGrpSpPr>
        <p:grpSpPr bwMode="auto">
          <a:xfrm>
            <a:off x="7235842" y="3292421"/>
            <a:ext cx="1425186" cy="1010897"/>
            <a:chOff x="317" y="1729"/>
            <a:chExt cx="1681" cy="1022"/>
          </a:xfrm>
        </p:grpSpPr>
        <p:cxnSp>
          <p:nvCxnSpPr>
            <p:cNvPr id="86" name="_s1028"/>
            <p:cNvCxnSpPr>
              <a:cxnSpLocks noChangeShapeType="1"/>
              <a:stCxn id="104" idx="0"/>
              <a:endCxn id="96" idx="2"/>
            </p:cNvCxnSpPr>
            <p:nvPr/>
          </p:nvCxnSpPr>
          <p:spPr bwMode="auto">
            <a:xfrm rot="5400000" flipH="1">
              <a:off x="591" y="2360"/>
              <a:ext cx="128" cy="144"/>
            </a:xfrm>
            <a:prstGeom prst="bentConnector3">
              <a:avLst>
                <a:gd name="adj1" fmla="val 50000"/>
              </a:avLst>
            </a:prstGeom>
            <a:noFill/>
            <a:ln w="38100">
              <a:solidFill>
                <a:srgbClr val="99C2DF"/>
              </a:solidFill>
              <a:miter lim="800000"/>
              <a:headEnd/>
              <a:tailEnd/>
            </a:ln>
          </p:spPr>
        </p:cxnSp>
        <p:cxnSp>
          <p:nvCxnSpPr>
            <p:cNvPr id="87" name="_s1029"/>
            <p:cNvCxnSpPr>
              <a:cxnSpLocks noChangeShapeType="1"/>
              <a:stCxn id="103" idx="0"/>
              <a:endCxn id="96" idx="2"/>
            </p:cNvCxnSpPr>
            <p:nvPr/>
          </p:nvCxnSpPr>
          <p:spPr bwMode="auto">
            <a:xfrm rot="-5400000">
              <a:off x="448" y="2360"/>
              <a:ext cx="128" cy="143"/>
            </a:xfrm>
            <a:prstGeom prst="bentConnector3">
              <a:avLst>
                <a:gd name="adj1" fmla="val 50000"/>
              </a:avLst>
            </a:prstGeom>
            <a:noFill/>
            <a:ln w="38100">
              <a:solidFill>
                <a:srgbClr val="99C2DF"/>
              </a:solidFill>
              <a:miter lim="800000"/>
              <a:headEnd/>
              <a:tailEnd/>
            </a:ln>
          </p:spPr>
        </p:cxnSp>
        <p:cxnSp>
          <p:nvCxnSpPr>
            <p:cNvPr id="88" name="_s1030"/>
            <p:cNvCxnSpPr>
              <a:cxnSpLocks noChangeShapeType="1"/>
              <a:stCxn id="102" idx="0"/>
              <a:endCxn id="97" idx="2"/>
            </p:cNvCxnSpPr>
            <p:nvPr/>
          </p:nvCxnSpPr>
          <p:spPr bwMode="auto">
            <a:xfrm rot="5400000" flipH="1">
              <a:off x="1165" y="2360"/>
              <a:ext cx="128" cy="144"/>
            </a:xfrm>
            <a:prstGeom prst="bentConnector3">
              <a:avLst>
                <a:gd name="adj1" fmla="val 50000"/>
              </a:avLst>
            </a:prstGeom>
            <a:noFill/>
            <a:ln w="38100">
              <a:solidFill>
                <a:srgbClr val="99C2DF"/>
              </a:solidFill>
              <a:miter lim="800000"/>
              <a:headEnd/>
              <a:tailEnd/>
            </a:ln>
          </p:spPr>
        </p:cxnSp>
        <p:cxnSp>
          <p:nvCxnSpPr>
            <p:cNvPr id="89" name="_s1031"/>
            <p:cNvCxnSpPr>
              <a:cxnSpLocks noChangeShapeType="1"/>
              <a:stCxn id="101" idx="0"/>
              <a:endCxn id="97" idx="2"/>
            </p:cNvCxnSpPr>
            <p:nvPr/>
          </p:nvCxnSpPr>
          <p:spPr bwMode="auto">
            <a:xfrm rot="-5400000">
              <a:off x="1022" y="2360"/>
              <a:ext cx="128" cy="143"/>
            </a:xfrm>
            <a:prstGeom prst="bentConnector3">
              <a:avLst>
                <a:gd name="adj1" fmla="val 50000"/>
              </a:avLst>
            </a:prstGeom>
            <a:noFill/>
            <a:ln w="38100">
              <a:solidFill>
                <a:srgbClr val="99C2DF"/>
              </a:solidFill>
              <a:miter lim="800000"/>
              <a:headEnd/>
              <a:tailEnd/>
            </a:ln>
          </p:spPr>
        </p:cxnSp>
        <p:cxnSp>
          <p:nvCxnSpPr>
            <p:cNvPr id="90" name="_s1032"/>
            <p:cNvCxnSpPr>
              <a:cxnSpLocks noChangeShapeType="1"/>
              <a:stCxn id="100" idx="0"/>
              <a:endCxn id="98" idx="2"/>
            </p:cNvCxnSpPr>
            <p:nvPr/>
          </p:nvCxnSpPr>
          <p:spPr bwMode="auto">
            <a:xfrm rot="5400000" flipH="1">
              <a:off x="1739" y="2360"/>
              <a:ext cx="128" cy="144"/>
            </a:xfrm>
            <a:prstGeom prst="bentConnector3">
              <a:avLst>
                <a:gd name="adj1" fmla="val 50000"/>
              </a:avLst>
            </a:prstGeom>
            <a:noFill/>
            <a:ln w="38100">
              <a:solidFill>
                <a:srgbClr val="99C2DF"/>
              </a:solidFill>
              <a:miter lim="800000"/>
              <a:headEnd/>
              <a:tailEnd/>
            </a:ln>
          </p:spPr>
        </p:cxnSp>
        <p:cxnSp>
          <p:nvCxnSpPr>
            <p:cNvPr id="91" name="_s1033"/>
            <p:cNvCxnSpPr>
              <a:cxnSpLocks noChangeShapeType="1"/>
              <a:stCxn id="99" idx="0"/>
              <a:endCxn id="98" idx="2"/>
            </p:cNvCxnSpPr>
            <p:nvPr/>
          </p:nvCxnSpPr>
          <p:spPr bwMode="auto">
            <a:xfrm rot="-5400000">
              <a:off x="1596" y="2360"/>
              <a:ext cx="128" cy="143"/>
            </a:xfrm>
            <a:prstGeom prst="bentConnector3">
              <a:avLst>
                <a:gd name="adj1" fmla="val 50000"/>
              </a:avLst>
            </a:prstGeom>
            <a:noFill/>
            <a:ln w="38100">
              <a:solidFill>
                <a:srgbClr val="99C2DF"/>
              </a:solidFill>
              <a:miter lim="800000"/>
              <a:headEnd/>
              <a:tailEnd/>
            </a:ln>
          </p:spPr>
        </p:cxnSp>
        <p:cxnSp>
          <p:nvCxnSpPr>
            <p:cNvPr id="92" name="_s1034"/>
            <p:cNvCxnSpPr>
              <a:cxnSpLocks noChangeShapeType="1"/>
              <a:stCxn id="98" idx="0"/>
              <a:endCxn id="95" idx="2"/>
            </p:cNvCxnSpPr>
            <p:nvPr/>
          </p:nvCxnSpPr>
          <p:spPr bwMode="auto">
            <a:xfrm rot="5400000" flipH="1">
              <a:off x="1380" y="1762"/>
              <a:ext cx="128" cy="574"/>
            </a:xfrm>
            <a:prstGeom prst="bentConnector3">
              <a:avLst>
                <a:gd name="adj1" fmla="val 50495"/>
              </a:avLst>
            </a:prstGeom>
            <a:noFill/>
            <a:ln w="38100">
              <a:solidFill>
                <a:srgbClr val="0065AE"/>
              </a:solidFill>
              <a:miter lim="800000"/>
              <a:headEnd/>
              <a:tailEnd/>
            </a:ln>
          </p:spPr>
        </p:cxnSp>
        <p:cxnSp>
          <p:nvCxnSpPr>
            <p:cNvPr id="93" name="_s1035"/>
            <p:cNvCxnSpPr>
              <a:cxnSpLocks noChangeShapeType="1"/>
              <a:stCxn id="97" idx="0"/>
              <a:endCxn id="95" idx="2"/>
            </p:cNvCxnSpPr>
            <p:nvPr/>
          </p:nvCxnSpPr>
          <p:spPr bwMode="auto">
            <a:xfrm rot="-5400000">
              <a:off x="1094" y="2048"/>
              <a:ext cx="128" cy="1"/>
            </a:xfrm>
            <a:prstGeom prst="straightConnector1">
              <a:avLst/>
            </a:prstGeom>
            <a:noFill/>
            <a:ln w="38100">
              <a:solidFill>
                <a:srgbClr val="0065AE"/>
              </a:solidFill>
              <a:round/>
              <a:headEnd/>
              <a:tailEnd/>
            </a:ln>
          </p:spPr>
        </p:cxnSp>
        <p:cxnSp>
          <p:nvCxnSpPr>
            <p:cNvPr id="94" name="_s1036"/>
            <p:cNvCxnSpPr>
              <a:cxnSpLocks noChangeShapeType="1"/>
              <a:stCxn id="96" idx="0"/>
              <a:endCxn id="95" idx="2"/>
            </p:cNvCxnSpPr>
            <p:nvPr/>
          </p:nvCxnSpPr>
          <p:spPr bwMode="auto">
            <a:xfrm rot="-5400000">
              <a:off x="806" y="1762"/>
              <a:ext cx="128" cy="574"/>
            </a:xfrm>
            <a:prstGeom prst="bentConnector3">
              <a:avLst>
                <a:gd name="adj1" fmla="val 50495"/>
              </a:avLst>
            </a:prstGeom>
            <a:noFill/>
            <a:ln w="38100">
              <a:solidFill>
                <a:srgbClr val="0065AE"/>
              </a:solidFill>
              <a:miter lim="800000"/>
              <a:headEnd/>
              <a:tailEnd/>
            </a:ln>
          </p:spPr>
        </p:cxnSp>
        <p:sp>
          <p:nvSpPr>
            <p:cNvPr id="95" name="_s1037"/>
            <p:cNvSpPr>
              <a:spLocks noChangeArrowheads="1"/>
            </p:cNvSpPr>
            <p:nvPr/>
          </p:nvSpPr>
          <p:spPr bwMode="auto">
            <a:xfrm>
              <a:off x="1033" y="1729"/>
              <a:ext cx="247"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6" name="_s1038"/>
            <p:cNvSpPr>
              <a:spLocks noChangeArrowheads="1"/>
            </p:cNvSpPr>
            <p:nvPr/>
          </p:nvSpPr>
          <p:spPr bwMode="auto">
            <a:xfrm>
              <a:off x="460" y="2114"/>
              <a:ext cx="247"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7" name="_s1039"/>
            <p:cNvSpPr>
              <a:spLocks noChangeArrowheads="1"/>
            </p:cNvSpPr>
            <p:nvPr/>
          </p:nvSpPr>
          <p:spPr bwMode="auto">
            <a:xfrm>
              <a:off x="1033" y="2114"/>
              <a:ext cx="247"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8" name="_s1040"/>
            <p:cNvSpPr>
              <a:spLocks noChangeArrowheads="1"/>
            </p:cNvSpPr>
            <p:nvPr/>
          </p:nvSpPr>
          <p:spPr bwMode="auto">
            <a:xfrm>
              <a:off x="1608"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9" name="_s1041"/>
            <p:cNvSpPr>
              <a:spLocks noChangeArrowheads="1"/>
            </p:cNvSpPr>
            <p:nvPr/>
          </p:nvSpPr>
          <p:spPr bwMode="auto">
            <a:xfrm>
              <a:off x="1465"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0" name="_s1042"/>
            <p:cNvSpPr>
              <a:spLocks noChangeArrowheads="1"/>
            </p:cNvSpPr>
            <p:nvPr/>
          </p:nvSpPr>
          <p:spPr bwMode="auto">
            <a:xfrm>
              <a:off x="1753"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1" name="_s1043"/>
            <p:cNvSpPr>
              <a:spLocks noChangeArrowheads="1"/>
            </p:cNvSpPr>
            <p:nvPr/>
          </p:nvSpPr>
          <p:spPr bwMode="auto">
            <a:xfrm>
              <a:off x="890" y="2496"/>
              <a:ext cx="247"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2" name="_s1044"/>
            <p:cNvSpPr>
              <a:spLocks noChangeArrowheads="1"/>
            </p:cNvSpPr>
            <p:nvPr/>
          </p:nvSpPr>
          <p:spPr bwMode="auto">
            <a:xfrm>
              <a:off x="1178" y="2496"/>
              <a:ext cx="247"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3" name="_s1045"/>
            <p:cNvSpPr>
              <a:spLocks noChangeArrowheads="1"/>
            </p:cNvSpPr>
            <p:nvPr/>
          </p:nvSpPr>
          <p:spPr bwMode="auto">
            <a:xfrm>
              <a:off x="317"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4" name="_s1046"/>
            <p:cNvSpPr>
              <a:spLocks noChangeArrowheads="1"/>
            </p:cNvSpPr>
            <p:nvPr/>
          </p:nvSpPr>
          <p:spPr bwMode="auto">
            <a:xfrm>
              <a:off x="604"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105" name="Group 378"/>
          <p:cNvGrpSpPr>
            <a:grpSpLocks/>
          </p:cNvGrpSpPr>
          <p:nvPr/>
        </p:nvGrpSpPr>
        <p:grpSpPr bwMode="auto">
          <a:xfrm>
            <a:off x="7375797" y="3801343"/>
            <a:ext cx="1196692" cy="335370"/>
            <a:chOff x="1433" y="1541"/>
            <a:chExt cx="1225" cy="282"/>
          </a:xfrm>
          <a:solidFill>
            <a:srgbClr val="EE5500"/>
          </a:solidFill>
          <a:effectLst/>
        </p:grpSpPr>
        <p:sp>
          <p:nvSpPr>
            <p:cNvPr id="106" name="角丸四角形 105"/>
            <p:cNvSpPr/>
            <p:nvPr/>
          </p:nvSpPr>
          <p:spPr>
            <a:xfrm>
              <a:off x="1433" y="1541"/>
              <a:ext cx="1225" cy="282"/>
            </a:xfrm>
            <a:prstGeom prst="roundRect">
              <a:avLst/>
            </a:prstGeom>
            <a:grpFill/>
            <a:ln>
              <a:noFill/>
            </a:ln>
            <a:effectLst>
              <a:outerShdw blurRad="40000" dist="23000" dir="5400000" rotWithShape="0">
                <a:srgbClr val="000000">
                  <a:alpha val="3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07" name="Text Box 374"/>
            <p:cNvSpPr txBox="1">
              <a:spLocks noChangeArrowheads="1"/>
            </p:cNvSpPr>
            <p:nvPr/>
          </p:nvSpPr>
          <p:spPr bwMode="auto">
            <a:xfrm>
              <a:off x="1494" y="1571"/>
              <a:ext cx="1141" cy="235"/>
            </a:xfrm>
            <a:prstGeom prst="rect">
              <a:avLst/>
            </a:prstGeom>
            <a:grpFill/>
            <a:ln w="9525" algn="ctr">
              <a:noFill/>
              <a:miter lim="800000"/>
              <a:headEnd/>
              <a:tailEnd/>
            </a:ln>
            <a:effectLst/>
          </p:spPr>
          <p:txBody>
            <a:bodyPr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プロジェクト</a:t>
              </a:r>
            </a:p>
          </p:txBody>
        </p:sp>
      </p:grpSp>
      <p:sp>
        <p:nvSpPr>
          <p:cNvPr id="108" name="Freeform 7"/>
          <p:cNvSpPr>
            <a:spLocks noEditPoints="1"/>
          </p:cNvSpPr>
          <p:nvPr/>
        </p:nvSpPr>
        <p:spPr bwMode="auto">
          <a:xfrm>
            <a:off x="611560" y="2263323"/>
            <a:ext cx="573392" cy="833537"/>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9" name="Freeform 8"/>
          <p:cNvSpPr>
            <a:spLocks noEditPoints="1"/>
          </p:cNvSpPr>
          <p:nvPr/>
        </p:nvSpPr>
        <p:spPr bwMode="auto">
          <a:xfrm>
            <a:off x="615916" y="3667479"/>
            <a:ext cx="569519" cy="833537"/>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71515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タイトル 2"/>
          <p:cNvSpPr>
            <a:spLocks noGrp="1"/>
          </p:cNvSpPr>
          <p:nvPr>
            <p:ph type="title"/>
          </p:nvPr>
        </p:nvSpPr>
        <p:spPr/>
        <p:txBody>
          <a:bodyPr/>
          <a:lstStyle/>
          <a:p>
            <a:r>
              <a:rPr lang="ja-JP" altLang="en-US" dirty="0"/>
              <a:t>会社の制度に合わせたパラメータ設定</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a:xfrm>
            <a:off x="179512" y="576000"/>
            <a:ext cx="6336704" cy="315311"/>
          </a:xfrm>
        </p:spPr>
        <p:txBody>
          <a:bodyPr/>
          <a:lstStyle/>
          <a:p>
            <a:r>
              <a:rPr kumimoji="1" lang="ja-JP" altLang="en-US" dirty="0"/>
              <a:t>各企業の一般的な給与体系の設定、企業独自の習慣に対応</a:t>
            </a:r>
          </a:p>
        </p:txBody>
      </p:sp>
      <p:sp>
        <p:nvSpPr>
          <p:cNvPr id="6" name="テキスト プレースホルダー 5"/>
          <p:cNvSpPr>
            <a:spLocks noGrp="1"/>
          </p:cNvSpPr>
          <p:nvPr>
            <p:ph type="body" sz="quarter" idx="17"/>
          </p:nvPr>
        </p:nvSpPr>
        <p:spPr/>
        <p:txBody>
          <a:bodyPr/>
          <a:lstStyle/>
          <a:p>
            <a:r>
              <a:rPr kumimoji="1" lang="ja-JP" altLang="en-US" dirty="0"/>
              <a:t>・複数社会保険率の対応</a:t>
            </a:r>
            <a:r>
              <a:rPr kumimoji="1" lang="en-US" altLang="ja-JP" dirty="0"/>
              <a:t>	</a:t>
            </a:r>
            <a:r>
              <a:rPr kumimoji="1" lang="ja-JP" altLang="en-US" dirty="0"/>
              <a:t>（政府管掌・組合と混在している場合）</a:t>
            </a:r>
            <a:endParaRPr kumimoji="1" lang="en-US" altLang="ja-JP" dirty="0"/>
          </a:p>
          <a:p>
            <a:r>
              <a:rPr lang="ja-JP" altLang="en-US" dirty="0"/>
              <a:t>・労働保険料率の個人単位の設定</a:t>
            </a:r>
            <a:r>
              <a:rPr lang="en-US" altLang="ja-JP" dirty="0"/>
              <a:t>	</a:t>
            </a:r>
            <a:r>
              <a:rPr lang="ja-JP" altLang="en-US" dirty="0"/>
              <a:t>（雇用保険料・労災保険料率）</a:t>
            </a:r>
            <a:endParaRPr lang="en-US" altLang="ja-JP" dirty="0"/>
          </a:p>
          <a:p>
            <a:r>
              <a:rPr kumimoji="1" lang="ja-JP" altLang="en-US" dirty="0"/>
              <a:t>・社員区分別の支給日</a:t>
            </a:r>
            <a:r>
              <a:rPr kumimoji="1" lang="en-US" altLang="ja-JP" dirty="0"/>
              <a:t>/</a:t>
            </a:r>
            <a:r>
              <a:rPr kumimoji="1" lang="ja-JP" altLang="en-US" dirty="0"/>
              <a:t>締日の設定</a:t>
            </a:r>
            <a:r>
              <a:rPr kumimoji="1" lang="en-US" altLang="ja-JP" dirty="0"/>
              <a:t>	</a:t>
            </a:r>
            <a:r>
              <a:rPr kumimoji="1" lang="ja-JP" altLang="en-US" dirty="0"/>
              <a:t>（社員とアルバイトで支給日・締日が違う場合）</a:t>
            </a:r>
            <a:endParaRPr kumimoji="1" lang="en-US" altLang="ja-JP" dirty="0"/>
          </a:p>
          <a:p>
            <a:r>
              <a:rPr lang="ja-JP" altLang="en-US" dirty="0"/>
              <a:t>・元請銀行無制限対応</a:t>
            </a:r>
            <a:endParaRPr lang="en-US" altLang="ja-JP" dirty="0"/>
          </a:p>
          <a:p>
            <a:r>
              <a:rPr kumimoji="1" lang="ja-JP" altLang="en-US" dirty="0"/>
              <a:t>・部門別の日割計算設定</a:t>
            </a:r>
            <a:r>
              <a:rPr kumimoji="1" lang="en-US" altLang="ja-JP" dirty="0"/>
              <a:t>	</a:t>
            </a:r>
            <a:r>
              <a:rPr kumimoji="1" lang="ja-JP" altLang="en-US" dirty="0"/>
              <a:t>（月間標準労働時時間など）</a:t>
            </a:r>
            <a:endParaRPr kumimoji="1" lang="en-US" altLang="ja-JP" dirty="0"/>
          </a:p>
          <a:p>
            <a:r>
              <a:rPr lang="ja-JP" altLang="en-US" dirty="0"/>
              <a:t>・年末調整の還付金の設定</a:t>
            </a:r>
            <a:r>
              <a:rPr lang="en-US" altLang="ja-JP" dirty="0"/>
              <a:t>	(12</a:t>
            </a:r>
            <a:r>
              <a:rPr lang="ja-JP" altLang="en-US" dirty="0"/>
              <a:t>月給与</a:t>
            </a:r>
            <a:r>
              <a:rPr lang="en-US" altLang="ja-JP" dirty="0"/>
              <a:t>or1</a:t>
            </a:r>
            <a:r>
              <a:rPr lang="ja-JP" altLang="en-US" dirty="0"/>
              <a:t>月給与</a:t>
            </a:r>
            <a:r>
              <a:rPr lang="en-US" altLang="ja-JP" dirty="0"/>
              <a:t>or</a:t>
            </a:r>
            <a:r>
              <a:rPr lang="ja-JP" altLang="en-US" dirty="0"/>
              <a:t>賞与</a:t>
            </a:r>
            <a:r>
              <a:rPr lang="en-US" altLang="ja-JP" dirty="0"/>
              <a:t>or</a:t>
            </a:r>
            <a:r>
              <a:rPr lang="ja-JP" altLang="en-US" dirty="0"/>
              <a:t>単独振込</a:t>
            </a:r>
            <a:r>
              <a:rPr lang="en-US" altLang="ja-JP" dirty="0"/>
              <a:t>)</a:t>
            </a:r>
          </a:p>
          <a:p>
            <a:pPr algn="r"/>
            <a:r>
              <a:rPr lang="en-US" altLang="ja-JP" dirty="0"/>
              <a:t>etc.</a:t>
            </a:r>
          </a:p>
          <a:p>
            <a:endParaRPr kumimoji="1" lang="ja-JP" altLang="en-US" dirty="0"/>
          </a:p>
        </p:txBody>
      </p:sp>
      <p:pic>
        <p:nvPicPr>
          <p:cNvPr id="7" name="図 6"/>
          <p:cNvPicPr>
            <a:picLocks noChangeAspect="1"/>
          </p:cNvPicPr>
          <p:nvPr/>
        </p:nvPicPr>
        <p:blipFill>
          <a:blip r:embed="rId2"/>
          <a:stretch>
            <a:fillRect/>
          </a:stretch>
        </p:blipFill>
        <p:spPr>
          <a:xfrm>
            <a:off x="791580" y="2787774"/>
            <a:ext cx="3059247" cy="2160240"/>
          </a:xfrm>
          <a:prstGeom prst="rect">
            <a:avLst/>
          </a:prstGeom>
        </p:spPr>
      </p:pic>
      <p:pic>
        <p:nvPicPr>
          <p:cNvPr id="8" name="図 7"/>
          <p:cNvPicPr>
            <a:picLocks noChangeAspect="1"/>
          </p:cNvPicPr>
          <p:nvPr/>
        </p:nvPicPr>
        <p:blipFill>
          <a:blip r:embed="rId3"/>
          <a:stretch>
            <a:fillRect/>
          </a:stretch>
        </p:blipFill>
        <p:spPr>
          <a:xfrm>
            <a:off x="3094883" y="3482843"/>
            <a:ext cx="1433997" cy="1465171"/>
          </a:xfrm>
          <a:prstGeom prst="rect">
            <a:avLst/>
          </a:prstGeom>
        </p:spPr>
      </p:pic>
      <p:grpSp>
        <p:nvGrpSpPr>
          <p:cNvPr id="12" name="グループ化 11">
            <a:extLst>
              <a:ext uri="{FF2B5EF4-FFF2-40B4-BE49-F238E27FC236}">
                <a16:creationId xmlns:a16="http://schemas.microsoft.com/office/drawing/2014/main" id="{943E2B04-B965-3307-FA99-FD554C63B838}"/>
              </a:ext>
            </a:extLst>
          </p:cNvPr>
          <p:cNvGrpSpPr/>
          <p:nvPr/>
        </p:nvGrpSpPr>
        <p:grpSpPr>
          <a:xfrm>
            <a:off x="4762305" y="2803325"/>
            <a:ext cx="3302083" cy="2063803"/>
            <a:chOff x="4762305" y="2803325"/>
            <a:chExt cx="3302083" cy="2063803"/>
          </a:xfrm>
        </p:grpSpPr>
        <p:pic>
          <p:nvPicPr>
            <p:cNvPr id="9" name="図 8"/>
            <p:cNvPicPr>
              <a:picLocks noChangeAspect="1"/>
            </p:cNvPicPr>
            <p:nvPr/>
          </p:nvPicPr>
          <p:blipFill>
            <a:blip r:embed="rId4"/>
            <a:stretch>
              <a:fillRect/>
            </a:stretch>
          </p:blipFill>
          <p:spPr>
            <a:xfrm>
              <a:off x="4762305" y="2803325"/>
              <a:ext cx="3302083" cy="2063803"/>
            </a:xfrm>
            <a:prstGeom prst="rect">
              <a:avLst/>
            </a:prstGeom>
          </p:spPr>
        </p:pic>
        <p:pic>
          <p:nvPicPr>
            <p:cNvPr id="11" name="図 10">
              <a:extLst>
                <a:ext uri="{FF2B5EF4-FFF2-40B4-BE49-F238E27FC236}">
                  <a16:creationId xmlns:a16="http://schemas.microsoft.com/office/drawing/2014/main" id="{5D6AFDF3-0F3F-83C0-B70C-51D001FDDF6A}"/>
                </a:ext>
              </a:extLst>
            </p:cNvPr>
            <p:cNvPicPr>
              <a:picLocks noChangeAspect="1"/>
            </p:cNvPicPr>
            <p:nvPr/>
          </p:nvPicPr>
          <p:blipFill>
            <a:blip r:embed="rId5"/>
            <a:stretch>
              <a:fillRect/>
            </a:stretch>
          </p:blipFill>
          <p:spPr>
            <a:xfrm>
              <a:off x="4919428" y="2803325"/>
              <a:ext cx="1181273" cy="71448"/>
            </a:xfrm>
            <a:prstGeom prst="rect">
              <a:avLst/>
            </a:prstGeom>
          </p:spPr>
        </p:pic>
      </p:grpSp>
    </p:spTree>
    <p:extLst>
      <p:ext uri="{BB962C8B-B14F-4D97-AF65-F5344CB8AC3E}">
        <p14:creationId xmlns:p14="http://schemas.microsoft.com/office/powerpoint/2010/main" val="70484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タイトル 2"/>
          <p:cNvSpPr>
            <a:spLocks noGrp="1"/>
          </p:cNvSpPr>
          <p:nvPr>
            <p:ph type="title"/>
          </p:nvPr>
        </p:nvSpPr>
        <p:spPr/>
        <p:txBody>
          <a:bodyPr/>
          <a:lstStyle/>
          <a:p>
            <a:r>
              <a:rPr lang="ja-JP" altLang="en-US" dirty="0"/>
              <a:t>複雑な雇用形態に応じた設定が可能</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複雑な雇用体系に柔軟に対応可能</a:t>
            </a:r>
            <a:endParaRPr kumimoji="1" lang="ja-JP" altLang="en-US" dirty="0"/>
          </a:p>
        </p:txBody>
      </p:sp>
      <p:sp>
        <p:nvSpPr>
          <p:cNvPr id="6" name="テキスト プレースホルダー 5"/>
          <p:cNvSpPr>
            <a:spLocks noGrp="1"/>
          </p:cNvSpPr>
          <p:nvPr>
            <p:ph type="body" sz="quarter" idx="17"/>
          </p:nvPr>
        </p:nvSpPr>
        <p:spPr/>
        <p:txBody>
          <a:bodyPr/>
          <a:lstStyle/>
          <a:p>
            <a:r>
              <a:rPr kumimoji="1" lang="ja-JP" altLang="en-US" dirty="0"/>
              <a:t>複雑に入り組んだ雇用形態をグループ化し給与支給・控除、勤怠項目に関連付けします</a:t>
            </a:r>
            <a:endParaRPr kumimoji="1" lang="en-US" altLang="ja-JP" dirty="0"/>
          </a:p>
          <a:p>
            <a:r>
              <a:rPr lang="ja-JP" altLang="en-US" dirty="0"/>
              <a:t>幅広い業種でご利用いただいている実績があります</a:t>
            </a:r>
            <a:endParaRPr kumimoji="1" lang="ja-JP" altLang="en-US" dirty="0"/>
          </a:p>
        </p:txBody>
      </p:sp>
      <p:sp>
        <p:nvSpPr>
          <p:cNvPr id="7" name="Rectangle 2"/>
          <p:cNvSpPr>
            <a:spLocks noChangeArrowheads="1"/>
          </p:cNvSpPr>
          <p:nvPr/>
        </p:nvSpPr>
        <p:spPr bwMode="auto">
          <a:xfrm>
            <a:off x="2364855" y="1766932"/>
            <a:ext cx="1138673" cy="44344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役員</a:t>
            </a:r>
          </a:p>
        </p:txBody>
      </p:sp>
      <p:sp>
        <p:nvSpPr>
          <p:cNvPr id="8" name="Rectangle 15"/>
          <p:cNvSpPr>
            <a:spLocks noChangeArrowheads="1"/>
          </p:cNvSpPr>
          <p:nvPr/>
        </p:nvSpPr>
        <p:spPr bwMode="auto">
          <a:xfrm>
            <a:off x="3552987" y="1766932"/>
            <a:ext cx="1138673" cy="44344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正社員</a:t>
            </a:r>
          </a:p>
        </p:txBody>
      </p:sp>
      <p:sp>
        <p:nvSpPr>
          <p:cNvPr id="9" name="Rectangle 16"/>
          <p:cNvSpPr>
            <a:spLocks noChangeArrowheads="1"/>
          </p:cNvSpPr>
          <p:nvPr/>
        </p:nvSpPr>
        <p:spPr bwMode="auto">
          <a:xfrm>
            <a:off x="5929251" y="1766932"/>
            <a:ext cx="1138673" cy="44344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パート</a:t>
            </a:r>
          </a:p>
        </p:txBody>
      </p:sp>
      <p:sp>
        <p:nvSpPr>
          <p:cNvPr id="10" name="Rectangle 17"/>
          <p:cNvSpPr>
            <a:spLocks noChangeArrowheads="1"/>
          </p:cNvSpPr>
          <p:nvPr/>
        </p:nvSpPr>
        <p:spPr bwMode="auto">
          <a:xfrm>
            <a:off x="4741119" y="1766932"/>
            <a:ext cx="1138673" cy="44344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契約社員</a:t>
            </a:r>
          </a:p>
        </p:txBody>
      </p:sp>
      <p:sp>
        <p:nvSpPr>
          <p:cNvPr id="11" name="Rectangle 18"/>
          <p:cNvSpPr>
            <a:spLocks noChangeArrowheads="1"/>
          </p:cNvSpPr>
          <p:nvPr/>
        </p:nvSpPr>
        <p:spPr bwMode="auto">
          <a:xfrm>
            <a:off x="7121278" y="1766932"/>
            <a:ext cx="1134251" cy="44344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アルバイト</a:t>
            </a:r>
          </a:p>
        </p:txBody>
      </p:sp>
      <p:sp>
        <p:nvSpPr>
          <p:cNvPr id="12" name="Rectangle 2"/>
          <p:cNvSpPr>
            <a:spLocks noChangeArrowheads="1"/>
          </p:cNvSpPr>
          <p:nvPr/>
        </p:nvSpPr>
        <p:spPr bwMode="auto">
          <a:xfrm>
            <a:off x="2364855" y="2254636"/>
            <a:ext cx="1138673" cy="632507"/>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出勤日数</a:t>
            </a:r>
          </a:p>
        </p:txBody>
      </p:sp>
      <p:sp>
        <p:nvSpPr>
          <p:cNvPr id="13" name="Rectangle 15"/>
          <p:cNvSpPr>
            <a:spLocks noChangeArrowheads="1"/>
          </p:cNvSpPr>
          <p:nvPr/>
        </p:nvSpPr>
        <p:spPr bwMode="auto">
          <a:xfrm>
            <a:off x="3552987" y="2254636"/>
            <a:ext cx="1138673" cy="632507"/>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出勤日数</a:t>
            </a:r>
          </a:p>
        </p:txBody>
      </p:sp>
      <p:sp>
        <p:nvSpPr>
          <p:cNvPr id="14" name="Rectangle 16"/>
          <p:cNvSpPr>
            <a:spLocks noChangeArrowheads="1"/>
          </p:cNvSpPr>
          <p:nvPr/>
        </p:nvSpPr>
        <p:spPr bwMode="auto">
          <a:xfrm>
            <a:off x="5929251" y="2254636"/>
            <a:ext cx="1138673" cy="632507"/>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労働日数</a:t>
            </a:r>
          </a:p>
        </p:txBody>
      </p:sp>
      <p:sp>
        <p:nvSpPr>
          <p:cNvPr id="15" name="Rectangle 17"/>
          <p:cNvSpPr>
            <a:spLocks noChangeArrowheads="1"/>
          </p:cNvSpPr>
          <p:nvPr/>
        </p:nvSpPr>
        <p:spPr bwMode="auto">
          <a:xfrm>
            <a:off x="4741119" y="2254636"/>
            <a:ext cx="1138673" cy="632507"/>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労働日数</a:t>
            </a:r>
          </a:p>
        </p:txBody>
      </p:sp>
      <p:sp>
        <p:nvSpPr>
          <p:cNvPr id="16" name="Rectangle 18"/>
          <p:cNvSpPr>
            <a:spLocks noChangeArrowheads="1"/>
          </p:cNvSpPr>
          <p:nvPr/>
        </p:nvSpPr>
        <p:spPr bwMode="auto">
          <a:xfrm>
            <a:off x="7126586" y="2254636"/>
            <a:ext cx="1138673" cy="632507"/>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労働時間</a:t>
            </a:r>
          </a:p>
        </p:txBody>
      </p:sp>
      <p:sp>
        <p:nvSpPr>
          <p:cNvPr id="17" name="Rectangle 2"/>
          <p:cNvSpPr>
            <a:spLocks noChangeArrowheads="1"/>
          </p:cNvSpPr>
          <p:nvPr/>
        </p:nvSpPr>
        <p:spPr bwMode="auto">
          <a:xfrm>
            <a:off x="2364855" y="2938712"/>
            <a:ext cx="1138673" cy="828092"/>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役員報酬</a:t>
            </a:r>
          </a:p>
        </p:txBody>
      </p:sp>
      <p:sp>
        <p:nvSpPr>
          <p:cNvPr id="18" name="Rectangle 15"/>
          <p:cNvSpPr>
            <a:spLocks noChangeArrowheads="1"/>
          </p:cNvSpPr>
          <p:nvPr/>
        </p:nvSpPr>
        <p:spPr bwMode="auto">
          <a:xfrm>
            <a:off x="3552987" y="2938712"/>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職能給</a:t>
            </a:r>
          </a:p>
        </p:txBody>
      </p:sp>
      <p:sp>
        <p:nvSpPr>
          <p:cNvPr id="19" name="Rectangle 16"/>
          <p:cNvSpPr>
            <a:spLocks noChangeArrowheads="1"/>
          </p:cNvSpPr>
          <p:nvPr/>
        </p:nvSpPr>
        <p:spPr bwMode="auto">
          <a:xfrm>
            <a:off x="5929251" y="2938712"/>
            <a:ext cx="1138673" cy="828092"/>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労働日数</a:t>
            </a:r>
            <a:endPar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日給</a:t>
            </a:r>
          </a:p>
        </p:txBody>
      </p:sp>
      <p:sp>
        <p:nvSpPr>
          <p:cNvPr id="20" name="Rectangle 17"/>
          <p:cNvSpPr>
            <a:spLocks noChangeArrowheads="1"/>
          </p:cNvSpPr>
          <p:nvPr/>
        </p:nvSpPr>
        <p:spPr bwMode="auto">
          <a:xfrm>
            <a:off x="4741119" y="3234651"/>
            <a:ext cx="1138673" cy="532153"/>
          </a:xfrm>
          <a:prstGeom prst="rect">
            <a:avLst/>
          </a:prstGeom>
          <a:solidFill>
            <a:schemeClr val="bg1"/>
          </a:solidFill>
          <a:ln w="25400">
            <a:solidFill>
              <a:schemeClr val="bg1">
                <a:lumMod val="85000"/>
              </a:schemeClr>
            </a:solidFill>
            <a:headEnd/>
            <a:tailEnd/>
          </a:ln>
          <a:effectLst/>
        </p:spPr>
        <p:txBody>
          <a:bodyPr lIns="92075" tIns="72000"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日給単価</a:t>
            </a:r>
            <a:endPar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労働日数</a:t>
            </a:r>
          </a:p>
        </p:txBody>
      </p:sp>
      <p:sp>
        <p:nvSpPr>
          <p:cNvPr id="21" name="Rectangle 18"/>
          <p:cNvSpPr>
            <a:spLocks noChangeArrowheads="1"/>
          </p:cNvSpPr>
          <p:nvPr/>
        </p:nvSpPr>
        <p:spPr bwMode="auto">
          <a:xfrm>
            <a:off x="7126586" y="2938712"/>
            <a:ext cx="1138673" cy="828092"/>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時給単価</a:t>
            </a:r>
            <a:endPar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総労働時間</a:t>
            </a:r>
          </a:p>
        </p:txBody>
      </p:sp>
      <p:sp>
        <p:nvSpPr>
          <p:cNvPr id="22" name="Rectangle 2"/>
          <p:cNvSpPr>
            <a:spLocks noChangeArrowheads="1"/>
          </p:cNvSpPr>
          <p:nvPr/>
        </p:nvSpPr>
        <p:spPr bwMode="auto">
          <a:xfrm>
            <a:off x="863588" y="2254636"/>
            <a:ext cx="1451808" cy="632507"/>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勤怠項目</a:t>
            </a:r>
          </a:p>
        </p:txBody>
      </p:sp>
      <p:sp>
        <p:nvSpPr>
          <p:cNvPr id="23" name="Rectangle 2"/>
          <p:cNvSpPr>
            <a:spLocks noChangeArrowheads="1"/>
          </p:cNvSpPr>
          <p:nvPr/>
        </p:nvSpPr>
        <p:spPr bwMode="auto">
          <a:xfrm>
            <a:off x="863588" y="2942340"/>
            <a:ext cx="759199" cy="810163"/>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支給</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項目</a:t>
            </a:r>
          </a:p>
        </p:txBody>
      </p:sp>
      <p:sp>
        <p:nvSpPr>
          <p:cNvPr id="24" name="Rectangle 2"/>
          <p:cNvSpPr>
            <a:spLocks noChangeArrowheads="1"/>
          </p:cNvSpPr>
          <p:nvPr/>
        </p:nvSpPr>
        <p:spPr bwMode="auto">
          <a:xfrm>
            <a:off x="863588" y="3831084"/>
            <a:ext cx="759199" cy="828898"/>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控除</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項目</a:t>
            </a:r>
          </a:p>
        </p:txBody>
      </p:sp>
      <p:sp>
        <p:nvSpPr>
          <p:cNvPr id="25" name="Rectangle 2"/>
          <p:cNvSpPr>
            <a:spLocks noChangeArrowheads="1"/>
          </p:cNvSpPr>
          <p:nvPr/>
        </p:nvSpPr>
        <p:spPr bwMode="auto">
          <a:xfrm>
            <a:off x="1657357" y="2942340"/>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固定</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6" name="Rectangle 2"/>
          <p:cNvSpPr>
            <a:spLocks noChangeArrowheads="1"/>
          </p:cNvSpPr>
          <p:nvPr/>
        </p:nvSpPr>
        <p:spPr bwMode="auto">
          <a:xfrm>
            <a:off x="1657357" y="3379905"/>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変動</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9" name="Rectangle 17"/>
          <p:cNvSpPr>
            <a:spLocks noChangeArrowheads="1"/>
          </p:cNvSpPr>
          <p:nvPr/>
        </p:nvSpPr>
        <p:spPr bwMode="auto">
          <a:xfrm>
            <a:off x="4741119" y="2944090"/>
            <a:ext cx="1138673" cy="233614"/>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職務手当</a:t>
            </a:r>
            <a:endPar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30" name="Rectangle 15"/>
          <p:cNvSpPr>
            <a:spLocks noChangeArrowheads="1"/>
          </p:cNvSpPr>
          <p:nvPr/>
        </p:nvSpPr>
        <p:spPr bwMode="auto">
          <a:xfrm>
            <a:off x="3552987" y="3236170"/>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年齢給</a:t>
            </a:r>
          </a:p>
        </p:txBody>
      </p:sp>
      <p:sp>
        <p:nvSpPr>
          <p:cNvPr id="31" name="Rectangle 15"/>
          <p:cNvSpPr>
            <a:spLocks noChangeArrowheads="1"/>
          </p:cNvSpPr>
          <p:nvPr/>
        </p:nvSpPr>
        <p:spPr bwMode="auto">
          <a:xfrm>
            <a:off x="3552987" y="3533627"/>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職務手当</a:t>
            </a:r>
          </a:p>
        </p:txBody>
      </p:sp>
      <p:sp>
        <p:nvSpPr>
          <p:cNvPr id="32" name="Rectangle 16"/>
          <p:cNvSpPr>
            <a:spLocks noChangeArrowheads="1"/>
          </p:cNvSpPr>
          <p:nvPr/>
        </p:nvSpPr>
        <p:spPr bwMode="auto">
          <a:xfrm>
            <a:off x="5929251" y="4132052"/>
            <a:ext cx="1138673" cy="22966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厚生年金</a:t>
            </a:r>
          </a:p>
        </p:txBody>
      </p:sp>
      <p:sp>
        <p:nvSpPr>
          <p:cNvPr id="33" name="Rectangle 15"/>
          <p:cNvSpPr>
            <a:spLocks noChangeArrowheads="1"/>
          </p:cNvSpPr>
          <p:nvPr/>
        </p:nvSpPr>
        <p:spPr bwMode="auto">
          <a:xfrm>
            <a:off x="2364855" y="3831084"/>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34" name="Rectangle 15"/>
          <p:cNvSpPr>
            <a:spLocks noChangeArrowheads="1"/>
          </p:cNvSpPr>
          <p:nvPr/>
        </p:nvSpPr>
        <p:spPr bwMode="auto">
          <a:xfrm>
            <a:off x="2364855" y="4128542"/>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社会保険</a:t>
            </a:r>
          </a:p>
        </p:txBody>
      </p:sp>
      <p:sp>
        <p:nvSpPr>
          <p:cNvPr id="35" name="Rectangle 15"/>
          <p:cNvSpPr>
            <a:spLocks noChangeArrowheads="1"/>
          </p:cNvSpPr>
          <p:nvPr/>
        </p:nvSpPr>
        <p:spPr bwMode="auto">
          <a:xfrm>
            <a:off x="2364855" y="4425999"/>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社員会費</a:t>
            </a:r>
          </a:p>
        </p:txBody>
      </p:sp>
      <p:sp>
        <p:nvSpPr>
          <p:cNvPr id="36" name="Rectangle 15"/>
          <p:cNvSpPr>
            <a:spLocks noChangeArrowheads="1"/>
          </p:cNvSpPr>
          <p:nvPr/>
        </p:nvSpPr>
        <p:spPr bwMode="auto">
          <a:xfrm>
            <a:off x="3552987" y="3831084"/>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37" name="Rectangle 15"/>
          <p:cNvSpPr>
            <a:spLocks noChangeArrowheads="1"/>
          </p:cNvSpPr>
          <p:nvPr/>
        </p:nvSpPr>
        <p:spPr bwMode="auto">
          <a:xfrm>
            <a:off x="3552987" y="4128542"/>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社会保険</a:t>
            </a:r>
          </a:p>
        </p:txBody>
      </p:sp>
      <p:sp>
        <p:nvSpPr>
          <p:cNvPr id="38" name="Rectangle 15"/>
          <p:cNvSpPr>
            <a:spLocks noChangeArrowheads="1"/>
          </p:cNvSpPr>
          <p:nvPr/>
        </p:nvSpPr>
        <p:spPr bwMode="auto">
          <a:xfrm>
            <a:off x="3552987" y="4425999"/>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社員会費</a:t>
            </a:r>
          </a:p>
        </p:txBody>
      </p:sp>
      <p:sp>
        <p:nvSpPr>
          <p:cNvPr id="39" name="Rectangle 15"/>
          <p:cNvSpPr>
            <a:spLocks noChangeArrowheads="1"/>
          </p:cNvSpPr>
          <p:nvPr/>
        </p:nvSpPr>
        <p:spPr bwMode="auto">
          <a:xfrm>
            <a:off x="4741119" y="3831084"/>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40" name="Rectangle 15"/>
          <p:cNvSpPr>
            <a:spLocks noChangeArrowheads="1"/>
          </p:cNvSpPr>
          <p:nvPr/>
        </p:nvSpPr>
        <p:spPr bwMode="auto">
          <a:xfrm>
            <a:off x="4741119" y="4128542"/>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社会保険</a:t>
            </a:r>
          </a:p>
        </p:txBody>
      </p:sp>
      <p:sp>
        <p:nvSpPr>
          <p:cNvPr id="41" name="Rectangle 15"/>
          <p:cNvSpPr>
            <a:spLocks noChangeArrowheads="1"/>
          </p:cNvSpPr>
          <p:nvPr/>
        </p:nvSpPr>
        <p:spPr bwMode="auto">
          <a:xfrm>
            <a:off x="4741119" y="4425999"/>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社員会費</a:t>
            </a:r>
          </a:p>
        </p:txBody>
      </p:sp>
      <p:sp>
        <p:nvSpPr>
          <p:cNvPr id="42" name="Rectangle 16"/>
          <p:cNvSpPr>
            <a:spLocks noChangeArrowheads="1"/>
          </p:cNvSpPr>
          <p:nvPr/>
        </p:nvSpPr>
        <p:spPr bwMode="auto">
          <a:xfrm>
            <a:off x="5929778" y="4425998"/>
            <a:ext cx="1138146" cy="233178"/>
          </a:xfrm>
          <a:prstGeom prst="rect">
            <a:avLst/>
          </a:prstGeom>
          <a:noFill/>
          <a:ln w="12700" cmpd="sng">
            <a:solidFill>
              <a:srgbClr val="EE5500"/>
            </a:solidFill>
            <a:prstDash val="dash"/>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100" b="0" i="0" u="none" strike="noStrike" kern="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sp>
        <p:nvSpPr>
          <p:cNvPr id="43" name="Rectangle 16"/>
          <p:cNvSpPr>
            <a:spLocks noChangeArrowheads="1"/>
          </p:cNvSpPr>
          <p:nvPr/>
        </p:nvSpPr>
        <p:spPr bwMode="auto">
          <a:xfrm>
            <a:off x="7117383" y="4132051"/>
            <a:ext cx="1138146" cy="516199"/>
          </a:xfrm>
          <a:prstGeom prst="rect">
            <a:avLst/>
          </a:prstGeom>
          <a:noFill/>
          <a:ln w="12700" cmpd="sng">
            <a:solidFill>
              <a:srgbClr val="EE5500"/>
            </a:solidFill>
            <a:prstDash val="dash"/>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100" b="0" i="0" u="none" strike="noStrike" kern="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sp>
        <p:nvSpPr>
          <p:cNvPr id="44" name="Rectangle 15"/>
          <p:cNvSpPr>
            <a:spLocks noChangeArrowheads="1"/>
          </p:cNvSpPr>
          <p:nvPr/>
        </p:nvSpPr>
        <p:spPr bwMode="auto">
          <a:xfrm>
            <a:off x="5929251" y="3831084"/>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45" name="Rectangle 15"/>
          <p:cNvSpPr>
            <a:spLocks noChangeArrowheads="1"/>
          </p:cNvSpPr>
          <p:nvPr/>
        </p:nvSpPr>
        <p:spPr bwMode="auto">
          <a:xfrm>
            <a:off x="7126442" y="3831084"/>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49" name="Rectangle 2"/>
          <p:cNvSpPr>
            <a:spLocks noChangeArrowheads="1"/>
          </p:cNvSpPr>
          <p:nvPr/>
        </p:nvSpPr>
        <p:spPr bwMode="auto">
          <a:xfrm>
            <a:off x="1657357" y="3835518"/>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固定</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50" name="Rectangle 2"/>
          <p:cNvSpPr>
            <a:spLocks noChangeArrowheads="1"/>
          </p:cNvSpPr>
          <p:nvPr/>
        </p:nvSpPr>
        <p:spPr bwMode="auto">
          <a:xfrm>
            <a:off x="1657357" y="4273083"/>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変動</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208677372"/>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5946</Words>
  <Application>Microsoft Office PowerPoint</Application>
  <PresentationFormat>画面に合わせる (16:9)</PresentationFormat>
  <Paragraphs>1079</Paragraphs>
  <Slides>51</Slides>
  <Notes>24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51</vt:i4>
      </vt:variant>
    </vt:vector>
  </HeadingPairs>
  <TitlesOfParts>
    <vt:vector size="62" baseType="lpstr">
      <vt:lpstr>Arial Unicode MS</vt:lpstr>
      <vt:lpstr>HGP創英角ｺﾞｼｯｸUB</vt:lpstr>
      <vt:lpstr>HGP創英角ﾎﾟｯﾌﾟ体</vt:lpstr>
      <vt:lpstr>ＭＳ Ｐゴシック</vt:lpstr>
      <vt:lpstr>メイリオ</vt:lpstr>
      <vt:lpstr>游ゴシック</vt:lpstr>
      <vt:lpstr>Arial</vt:lpstr>
      <vt:lpstr>Calibri</vt:lpstr>
      <vt:lpstr>Segoe UI</vt:lpstr>
      <vt:lpstr>Wingdings</vt:lpstr>
      <vt:lpstr>Office ​​テーマ</vt:lpstr>
      <vt:lpstr>SuperStream-NX 給与管理　ご紹介補足資料</vt:lpstr>
      <vt:lpstr>PowerPoint プレゼンテーション</vt:lpstr>
      <vt:lpstr>01 システムフロー</vt:lpstr>
      <vt:lpstr>人事給与ソリューション関連図（月次）</vt:lpstr>
      <vt:lpstr>給与管理システムフロー</vt:lpstr>
      <vt:lpstr>02 製品特長</vt:lpstr>
      <vt:lpstr>人事管理・財務会計業務に最適な組織を管理</vt:lpstr>
      <vt:lpstr>会社の制度に合わせたパラメータ設定</vt:lpstr>
      <vt:lpstr>複雑な雇用形態に応じた設定が可能</vt:lpstr>
      <vt:lpstr>給与規定に合わせた支給・控除項目の設定</vt:lpstr>
      <vt:lpstr>給与天引きFBデータ作成機能</vt:lpstr>
      <vt:lpstr>給与明細のメール配信機能</vt:lpstr>
      <vt:lpstr>SuperStream-NX 給与管理 専用帳票用紙</vt:lpstr>
      <vt:lpstr>チェック業務、確認リスト機能など</vt:lpstr>
      <vt:lpstr>雇用保険被保険者離職証明書等の出力</vt:lpstr>
      <vt:lpstr>給与所得者異動届の電子申請データ作成</vt:lpstr>
      <vt:lpstr>住民税対応</vt:lpstr>
      <vt:lpstr>電子申請対応</vt:lpstr>
      <vt:lpstr>電子申請対応</vt:lpstr>
      <vt:lpstr>電子申請対応一覧 1/2</vt:lpstr>
      <vt:lpstr>電子申請対応一覧 2/2</vt:lpstr>
      <vt:lpstr>給与情報検索</vt:lpstr>
      <vt:lpstr>統計資料機能</vt:lpstr>
      <vt:lpstr>給与データの分析・可視化機能</vt:lpstr>
      <vt:lpstr>給与データの分析・可視化機能</vt:lpstr>
      <vt:lpstr>システム間データ連携「データ入出力機能」</vt:lpstr>
      <vt:lpstr>NX統合会計への仕訳連携</vt:lpstr>
      <vt:lpstr>NXシリーズ間でのデータ連携</vt:lpstr>
      <vt:lpstr>個別連携機能</vt:lpstr>
      <vt:lpstr>他社会計システムへの仕訳連携</vt:lpstr>
      <vt:lpstr>定期バージョンアップ、法改正への対応</vt:lpstr>
      <vt:lpstr>03 NX勤怠システムとの連携について</vt:lpstr>
      <vt:lpstr>SuperStream-NX勤怠管理との連携</vt:lpstr>
      <vt:lpstr>データ連携機能①</vt:lpstr>
      <vt:lpstr>データ連携機能②</vt:lpstr>
      <vt:lpstr>データ連携方法③　</vt:lpstr>
      <vt:lpstr>04 他社勤怠システムとの連携について</vt:lpstr>
      <vt:lpstr>他社勤怠管理システムとのデータ連携について</vt:lpstr>
      <vt:lpstr>他社勤怠管理システムとのデータ連携について</vt:lpstr>
      <vt:lpstr>他社勤怠管理システムとのデータ連携について</vt:lpstr>
      <vt:lpstr>他社勤怠管理システムとのデータ連携について</vt:lpstr>
      <vt:lpstr>05 マイナンバー対応について （人事・給与共通）</vt:lpstr>
      <vt:lpstr>人事・給与管理（マイナンバー管理）</vt:lpstr>
      <vt:lpstr>人事・給与管理（マイナンバー管理）</vt:lpstr>
      <vt:lpstr>人事・給与管理（マイナンバー管理）</vt:lpstr>
      <vt:lpstr>06 その他資料</vt:lpstr>
      <vt:lpstr>ログイン画面</vt:lpstr>
      <vt:lpstr>API連携（銀行マスタAPI） </vt:lpstr>
      <vt:lpstr>07 稼働環境</vt:lpstr>
      <vt:lpstr>人事給与ソリューション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2025-12-01T03:59:07Z</dcterms:created>
  <dcterms:modified xsi:type="dcterms:W3CDTF">2025-12-01T03:59:18Z</dcterms:modified>
</cp:coreProperties>
</file>