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54"/>
  </p:notesMasterIdLst>
  <p:handoutMasterIdLst>
    <p:handoutMasterId r:id="rId55"/>
  </p:handoutMasterIdLst>
  <p:sldIdLst>
    <p:sldId id="256" r:id="rId2"/>
    <p:sldId id="257" r:id="rId3"/>
    <p:sldId id="312" r:id="rId4"/>
    <p:sldId id="323" r:id="rId5"/>
    <p:sldId id="258" r:id="rId6"/>
    <p:sldId id="311" r:id="rId7"/>
    <p:sldId id="260" r:id="rId8"/>
    <p:sldId id="261" r:id="rId9"/>
    <p:sldId id="262" r:id="rId10"/>
    <p:sldId id="263" r:id="rId11"/>
    <p:sldId id="264" r:id="rId12"/>
    <p:sldId id="391" r:id="rId13"/>
    <p:sldId id="327" r:id="rId14"/>
    <p:sldId id="266" r:id="rId15"/>
    <p:sldId id="575" r:id="rId16"/>
    <p:sldId id="267" r:id="rId17"/>
    <p:sldId id="268" r:id="rId18"/>
    <p:sldId id="454" r:id="rId19"/>
    <p:sldId id="269" r:id="rId20"/>
    <p:sldId id="319" r:id="rId21"/>
    <p:sldId id="571" r:id="rId22"/>
    <p:sldId id="570" r:id="rId23"/>
    <p:sldId id="270" r:id="rId24"/>
    <p:sldId id="271" r:id="rId25"/>
    <p:sldId id="272" r:id="rId26"/>
    <p:sldId id="273" r:id="rId27"/>
    <p:sldId id="274" r:id="rId28"/>
    <p:sldId id="578" r:id="rId29"/>
    <p:sldId id="320" r:id="rId30"/>
    <p:sldId id="277" r:id="rId31"/>
    <p:sldId id="278" r:id="rId32"/>
    <p:sldId id="279" r:id="rId33"/>
    <p:sldId id="310" r:id="rId34"/>
    <p:sldId id="336" r:id="rId35"/>
    <p:sldId id="322" r:id="rId36"/>
    <p:sldId id="304" r:id="rId37"/>
    <p:sldId id="306" r:id="rId38"/>
    <p:sldId id="307" r:id="rId39"/>
    <p:sldId id="281" r:id="rId40"/>
    <p:sldId id="282" r:id="rId41"/>
    <p:sldId id="283" r:id="rId42"/>
    <p:sldId id="284" r:id="rId43"/>
    <p:sldId id="313" r:id="rId44"/>
    <p:sldId id="287" r:id="rId45"/>
    <p:sldId id="288" r:id="rId46"/>
    <p:sldId id="289" r:id="rId47"/>
    <p:sldId id="314" r:id="rId48"/>
    <p:sldId id="569" r:id="rId49"/>
    <p:sldId id="325" r:id="rId50"/>
    <p:sldId id="315" r:id="rId51"/>
    <p:sldId id="574" r:id="rId52"/>
    <p:sldId id="293" r:id="rId53"/>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D76"/>
    <a:srgbClr val="F6B89C"/>
    <a:srgbClr val="F4A988"/>
    <a:srgbClr val="EF8353"/>
    <a:srgbClr val="F19369"/>
    <a:srgbClr val="EE7B48"/>
    <a:srgbClr val="4D75B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77546-D051-44BB-8D1A-C7592804D604}" v="2" dt="2026-05-25T02:08:45.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1" autoAdjust="0"/>
    <p:restoredTop sz="96247" autoAdjust="0"/>
  </p:normalViewPr>
  <p:slideViewPr>
    <p:cSldViewPr>
      <p:cViewPr varScale="1">
        <p:scale>
          <a:sx n="141" d="100"/>
          <a:sy n="141" d="100"/>
        </p:scale>
        <p:origin x="384" y="120"/>
      </p:cViewPr>
      <p:guideLst>
        <p:guide orient="horz" pos="3185"/>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未来</a:t>
          </a:r>
        </a:p>
      </dsp:txBody>
      <dsp:txXfrm>
        <a:off x="1541131" y="186768"/>
        <a:ext cx="653361" cy="2453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2026/6/1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314004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241815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382356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276493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26</a:t>
            </a:fld>
            <a:endParaRPr kumimoji="1" lang="ja-JP" altLang="en-US"/>
          </a:p>
        </p:txBody>
      </p:sp>
    </p:spTree>
    <p:extLst>
      <p:ext uri="{BB962C8B-B14F-4D97-AF65-F5344CB8AC3E}">
        <p14:creationId xmlns:p14="http://schemas.microsoft.com/office/powerpoint/2010/main" val="113705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1247764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1392389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1481193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1177887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35</a:t>
            </a:fld>
            <a:endParaRPr kumimoji="1" lang="ja-JP" altLang="en-US"/>
          </a:p>
        </p:txBody>
      </p:sp>
    </p:spTree>
    <p:extLst>
      <p:ext uri="{BB962C8B-B14F-4D97-AF65-F5344CB8AC3E}">
        <p14:creationId xmlns:p14="http://schemas.microsoft.com/office/powerpoint/2010/main" val="2738280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36</a:t>
            </a:fld>
            <a:endParaRPr kumimoji="1" lang="ja-JP" altLang="en-US"/>
          </a:p>
        </p:txBody>
      </p:sp>
    </p:spTree>
    <p:extLst>
      <p:ext uri="{BB962C8B-B14F-4D97-AF65-F5344CB8AC3E}">
        <p14:creationId xmlns:p14="http://schemas.microsoft.com/office/powerpoint/2010/main" val="387797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587571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3016391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40</a:t>
            </a:fld>
            <a:endParaRPr kumimoji="1" lang="ja-JP" altLang="en-US"/>
          </a:p>
        </p:txBody>
      </p:sp>
    </p:spTree>
    <p:extLst>
      <p:ext uri="{BB962C8B-B14F-4D97-AF65-F5344CB8AC3E}">
        <p14:creationId xmlns:p14="http://schemas.microsoft.com/office/powerpoint/2010/main" val="4101337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41</a:t>
            </a:fld>
            <a:endParaRPr kumimoji="1" lang="ja-JP" altLang="en-US"/>
          </a:p>
        </p:txBody>
      </p:sp>
    </p:spTree>
    <p:extLst>
      <p:ext uri="{BB962C8B-B14F-4D97-AF65-F5344CB8AC3E}">
        <p14:creationId xmlns:p14="http://schemas.microsoft.com/office/powerpoint/2010/main" val="280494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43</a:t>
            </a:fld>
            <a:endParaRPr kumimoji="1" lang="ja-JP" altLang="en-US"/>
          </a:p>
        </p:txBody>
      </p:sp>
    </p:spTree>
    <p:extLst>
      <p:ext uri="{BB962C8B-B14F-4D97-AF65-F5344CB8AC3E}">
        <p14:creationId xmlns:p14="http://schemas.microsoft.com/office/powerpoint/2010/main" val="3167194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44</a:t>
            </a:fld>
            <a:endParaRPr kumimoji="1" lang="ja-JP" altLang="en-US"/>
          </a:p>
        </p:txBody>
      </p:sp>
    </p:spTree>
    <p:extLst>
      <p:ext uri="{BB962C8B-B14F-4D97-AF65-F5344CB8AC3E}">
        <p14:creationId xmlns:p14="http://schemas.microsoft.com/office/powerpoint/2010/main" val="935032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48</a:t>
            </a:fld>
            <a:endParaRPr kumimoji="1" lang="ja-JP" altLang="en-US"/>
          </a:p>
        </p:txBody>
      </p:sp>
    </p:spTree>
    <p:extLst>
      <p:ext uri="{BB962C8B-B14F-4D97-AF65-F5344CB8AC3E}">
        <p14:creationId xmlns:p14="http://schemas.microsoft.com/office/powerpoint/2010/main" val="91052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269532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40244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95033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354440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362793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48078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25149785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horei.co.jp/ss-supply/index.html" TargetMode="External"/><Relationship Id="rId7" Type="http://schemas.openxmlformats.org/officeDocument/2006/relationships/image" Target="../media/image50.jpeg"/><Relationship Id="rId2" Type="http://schemas.openxmlformats.org/officeDocument/2006/relationships/image" Target="../media/image46.gif"/><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5.png"/><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3.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75.png"/><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3.xml"/><Relationship Id="rId5" Type="http://schemas.openxmlformats.org/officeDocument/2006/relationships/image" Target="../media/image79.pn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13.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15.png"/></Relationships>
</file>

<file path=ppt/slides/_rels/slide4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18.png"/></Relationships>
</file>

<file path=ppt/slides/_rels/slide45.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20.png"/></Relationships>
</file>

<file path=ppt/slides/_rels/slide4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3.xml"/><Relationship Id="rId5" Type="http://schemas.openxmlformats.org/officeDocument/2006/relationships/image" Target="../media/image124.png"/><Relationship Id="rId4" Type="http://schemas.openxmlformats.org/officeDocument/2006/relationships/image" Target="../media/image1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28.png"/><Relationship Id="rId4" Type="http://schemas.openxmlformats.org/officeDocument/2006/relationships/image" Target="../media/image1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4.xml"/><Relationship Id="rId4" Type="http://schemas.openxmlformats.org/officeDocument/2006/relationships/image" Target="../media/image1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給与管理　ご紹介補足資料</a:t>
            </a:r>
            <a:endParaRPr kumimoji="1" lang="ja-JP" altLang="en-US" dirty="0"/>
          </a:p>
        </p:txBody>
      </p:sp>
      <p:sp>
        <p:nvSpPr>
          <p:cNvPr id="6" name="テキスト ボックス 5"/>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2026-06-01</a:t>
            </a:r>
            <a:r>
              <a:rPr kumimoji="1"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75643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03FFCF6F-DB6A-DD50-A226-97B33C35B1A9}"/>
              </a:ext>
            </a:extLst>
          </p:cNvPr>
          <p:cNvGrpSpPr/>
          <p:nvPr/>
        </p:nvGrpSpPr>
        <p:grpSpPr>
          <a:xfrm>
            <a:off x="597584" y="1679141"/>
            <a:ext cx="4370460" cy="2918956"/>
            <a:chOff x="597584" y="1679141"/>
            <a:chExt cx="4370460" cy="2918956"/>
          </a:xfrm>
        </p:grpSpPr>
        <p:pic>
          <p:nvPicPr>
            <p:cNvPr id="9" name="図 8"/>
            <p:cNvPicPr>
              <a:picLocks noChangeAspect="1"/>
            </p:cNvPicPr>
            <p:nvPr/>
          </p:nvPicPr>
          <p:blipFill rotWithShape="1">
            <a:blip r:embed="rId3"/>
            <a:srcRect r="19053"/>
            <a:stretch/>
          </p:blipFill>
          <p:spPr>
            <a:xfrm>
              <a:off x="597584" y="1679141"/>
              <a:ext cx="4370460" cy="2918956"/>
            </a:xfrm>
            <a:prstGeom prst="rect">
              <a:avLst/>
            </a:prstGeom>
          </p:spPr>
        </p:pic>
        <p:pic>
          <p:nvPicPr>
            <p:cNvPr id="18" name="図 17">
              <a:extLst>
                <a:ext uri="{FF2B5EF4-FFF2-40B4-BE49-F238E27FC236}">
                  <a16:creationId xmlns:a16="http://schemas.microsoft.com/office/drawing/2014/main" id="{52ACE565-2313-E857-BC26-41F189A34C6E}"/>
                </a:ext>
              </a:extLst>
            </p:cNvPr>
            <p:cNvPicPr>
              <a:picLocks noChangeAspect="1"/>
            </p:cNvPicPr>
            <p:nvPr/>
          </p:nvPicPr>
          <p:blipFill>
            <a:blip r:embed="rId4"/>
            <a:stretch>
              <a:fillRect/>
            </a:stretch>
          </p:blipFill>
          <p:spPr>
            <a:xfrm>
              <a:off x="863588" y="1703890"/>
              <a:ext cx="1181273" cy="71448"/>
            </a:xfrm>
            <a:prstGeom prst="rect">
              <a:avLst/>
            </a:prstGeom>
          </p:spPr>
        </p:pic>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複雑な給与体系にもフィットした計算項目を設定可能</a:t>
            </a:r>
          </a:p>
        </p:txBody>
      </p:sp>
      <p:sp>
        <p:nvSpPr>
          <p:cNvPr id="5" name="テキスト プレースホルダー 4"/>
          <p:cNvSpPr>
            <a:spLocks noGrp="1"/>
          </p:cNvSpPr>
          <p:nvPr>
            <p:ph type="body" sz="quarter" idx="17"/>
          </p:nvPr>
        </p:nvSpPr>
        <p:spPr>
          <a:xfrm>
            <a:off x="251619" y="917812"/>
            <a:ext cx="8071074" cy="256779"/>
          </a:xfrm>
        </p:spPr>
        <p:txBody>
          <a:bodyPr/>
          <a:lstStyle/>
          <a:p>
            <a:r>
              <a:rPr kumimoji="1" lang="ja-JP" altLang="en-US" dirty="0"/>
              <a:t>汎用的な計算式により丸め区分、上限設定等きめ細かい計算式を設定することにより、</a:t>
            </a:r>
            <a:endParaRPr kumimoji="1" lang="en-US" altLang="ja-JP" dirty="0"/>
          </a:p>
          <a:p>
            <a:r>
              <a:rPr lang="ja-JP" altLang="en-US" dirty="0"/>
              <a:t>複雑な給与体系でも計算可能です</a:t>
            </a:r>
            <a:endParaRPr kumimoji="1" lang="ja-JP" altLang="en-US" dirty="0"/>
          </a:p>
        </p:txBody>
      </p:sp>
      <p:sp>
        <p:nvSpPr>
          <p:cNvPr id="6" name="タイトル 5"/>
          <p:cNvSpPr>
            <a:spLocks noGrp="1"/>
          </p:cNvSpPr>
          <p:nvPr>
            <p:ph type="title"/>
          </p:nvPr>
        </p:nvSpPr>
        <p:spPr/>
        <p:txBody>
          <a:bodyPr/>
          <a:lstStyle/>
          <a:p>
            <a:r>
              <a:rPr lang="ja-JP" altLang="en-US" dirty="0"/>
              <a:t>給与規定に合わせた支給・控除項目の設定</a:t>
            </a:r>
            <a:endParaRPr kumimoji="1" lang="ja-JP" altLang="en-US" dirty="0"/>
          </a:p>
        </p:txBody>
      </p:sp>
      <p:pic>
        <p:nvPicPr>
          <p:cNvPr id="7" name="図 6"/>
          <p:cNvPicPr>
            <a:picLocks noChangeAspect="1"/>
          </p:cNvPicPr>
          <p:nvPr/>
        </p:nvPicPr>
        <p:blipFill>
          <a:blip r:embed="rId5"/>
          <a:stretch>
            <a:fillRect/>
          </a:stretch>
        </p:blipFill>
        <p:spPr>
          <a:xfrm>
            <a:off x="5322951" y="3133512"/>
            <a:ext cx="3101251" cy="1886510"/>
          </a:xfrm>
          <a:prstGeom prst="rect">
            <a:avLst/>
          </a:prstGeom>
        </p:spPr>
      </p:pic>
      <p:pic>
        <p:nvPicPr>
          <p:cNvPr id="8" name="図 7"/>
          <p:cNvPicPr>
            <a:picLocks noChangeAspect="1"/>
          </p:cNvPicPr>
          <p:nvPr/>
        </p:nvPicPr>
        <p:blipFill rotWithShape="1">
          <a:blip r:embed="rId6"/>
          <a:srcRect b="11989"/>
          <a:stretch/>
        </p:blipFill>
        <p:spPr>
          <a:xfrm>
            <a:off x="5324785" y="1457874"/>
            <a:ext cx="3099643" cy="1606508"/>
          </a:xfrm>
          <a:prstGeom prst="rect">
            <a:avLst/>
          </a:prstGeom>
        </p:spPr>
      </p:pic>
      <p:sp>
        <p:nvSpPr>
          <p:cNvPr id="10" name="Rectangle 13"/>
          <p:cNvSpPr>
            <a:spLocks noChangeArrowheads="1"/>
          </p:cNvSpPr>
          <p:nvPr/>
        </p:nvSpPr>
        <p:spPr bwMode="auto">
          <a:xfrm>
            <a:off x="611559" y="3111932"/>
            <a:ext cx="1570347" cy="745144"/>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1" name="AutoShape 5"/>
          <p:cNvSpPr>
            <a:spLocks noChangeArrowheads="1"/>
          </p:cNvSpPr>
          <p:nvPr/>
        </p:nvSpPr>
        <p:spPr bwMode="auto">
          <a:xfrm>
            <a:off x="611560" y="3928478"/>
            <a:ext cx="2278137" cy="744537"/>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特定振込口座の設定</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控除項目に対しての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振込ﾃﾞｰﾀが作成可能</a:t>
            </a:r>
          </a:p>
        </p:txBody>
      </p:sp>
      <p:sp>
        <p:nvSpPr>
          <p:cNvPr id="12" name="Rectangle 16"/>
          <p:cNvSpPr>
            <a:spLocks noChangeArrowheads="1"/>
          </p:cNvSpPr>
          <p:nvPr/>
        </p:nvSpPr>
        <p:spPr bwMode="auto">
          <a:xfrm>
            <a:off x="611559" y="1675320"/>
            <a:ext cx="4351752" cy="1436612"/>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Rectangle 14"/>
          <p:cNvSpPr>
            <a:spLocks noChangeArrowheads="1"/>
          </p:cNvSpPr>
          <p:nvPr/>
        </p:nvSpPr>
        <p:spPr bwMode="auto">
          <a:xfrm>
            <a:off x="5330839" y="1457873"/>
            <a:ext cx="3093363" cy="1566665"/>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4" name="AutoShape 17"/>
          <p:cNvSpPr>
            <a:spLocks noChangeArrowheads="1"/>
          </p:cNvSpPr>
          <p:nvPr/>
        </p:nvSpPr>
        <p:spPr bwMode="auto">
          <a:xfrm>
            <a:off x="2673460" y="2740346"/>
            <a:ext cx="1924869" cy="604440"/>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目的に応じた属性や利用対象者を定義</a:t>
            </a:r>
          </a:p>
        </p:txBody>
      </p:sp>
      <p:sp>
        <p:nvSpPr>
          <p:cNvPr id="15" name="AutoShape 15"/>
          <p:cNvSpPr>
            <a:spLocks noChangeArrowheads="1"/>
          </p:cNvSpPr>
          <p:nvPr/>
        </p:nvSpPr>
        <p:spPr bwMode="auto">
          <a:xfrm>
            <a:off x="6048164" y="1444202"/>
            <a:ext cx="2768600" cy="360041"/>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四則演算による計算式を登録</a:t>
            </a:r>
          </a:p>
        </p:txBody>
      </p:sp>
      <p:sp>
        <p:nvSpPr>
          <p:cNvPr id="16" name="Rectangle 14"/>
          <p:cNvSpPr>
            <a:spLocks noChangeArrowheads="1"/>
          </p:cNvSpPr>
          <p:nvPr/>
        </p:nvSpPr>
        <p:spPr bwMode="auto">
          <a:xfrm>
            <a:off x="5330838" y="3150339"/>
            <a:ext cx="3093363" cy="1842253"/>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7" name="AutoShape 15"/>
          <p:cNvSpPr>
            <a:spLocks noChangeArrowheads="1"/>
          </p:cNvSpPr>
          <p:nvPr/>
        </p:nvSpPr>
        <p:spPr bwMode="auto">
          <a:xfrm>
            <a:off x="5843978" y="4432533"/>
            <a:ext cx="2768600" cy="576065"/>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離職票用に賃金データを</a:t>
            </a:r>
            <a:r>
              <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A</a:t>
            </a: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欄又は</a:t>
            </a:r>
            <a:r>
              <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B</a:t>
            </a: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欄として集計する設定</a:t>
            </a:r>
          </a:p>
        </p:txBody>
      </p:sp>
    </p:spTree>
    <p:extLst>
      <p:ext uri="{BB962C8B-B14F-4D97-AF65-F5344CB8AC3E}">
        <p14:creationId xmlns:p14="http://schemas.microsoft.com/office/powerpoint/2010/main" val="51514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給与天引きについての振込データを一括作成</a:t>
            </a:r>
          </a:p>
        </p:txBody>
      </p:sp>
      <p:sp>
        <p:nvSpPr>
          <p:cNvPr id="5" name="テキスト プレースホルダー 4"/>
          <p:cNvSpPr>
            <a:spLocks noGrp="1"/>
          </p:cNvSpPr>
          <p:nvPr>
            <p:ph type="body" sz="quarter" idx="17"/>
          </p:nvPr>
        </p:nvSpPr>
        <p:spPr/>
        <p:txBody>
          <a:bodyPr/>
          <a:lstStyle/>
          <a:p>
            <a:r>
              <a:rPr lang="ja-JP" altLang="en-US" dirty="0"/>
              <a:t>食事代やお茶代、親睦会費といった、従業員からの給与天引きされたデータを相手先を設定して</a:t>
            </a:r>
            <a:r>
              <a:rPr lang="en-US" altLang="ja-JP" dirty="0"/>
              <a:t>FB</a:t>
            </a:r>
            <a:r>
              <a:rPr lang="ja-JP" altLang="en-US" dirty="0"/>
              <a:t>データを作成することが可能です</a:t>
            </a:r>
            <a:endParaRPr kumimoji="1" lang="ja-JP" altLang="en-US" dirty="0"/>
          </a:p>
        </p:txBody>
      </p:sp>
      <p:sp>
        <p:nvSpPr>
          <p:cNvPr id="6" name="タイトル 5"/>
          <p:cNvSpPr>
            <a:spLocks noGrp="1"/>
          </p:cNvSpPr>
          <p:nvPr>
            <p:ph type="title"/>
          </p:nvPr>
        </p:nvSpPr>
        <p:spPr/>
        <p:txBody>
          <a:bodyPr/>
          <a:lstStyle/>
          <a:p>
            <a:r>
              <a:rPr lang="ja-JP" altLang="en-US" dirty="0"/>
              <a:t>給与天引き</a:t>
            </a:r>
            <a:r>
              <a:rPr lang="en-US" altLang="ja-JP" dirty="0"/>
              <a:t>FB</a:t>
            </a:r>
            <a:r>
              <a:rPr lang="ja-JP" altLang="en-US" dirty="0"/>
              <a:t>データ作成機能</a:t>
            </a:r>
            <a:endParaRPr kumimoji="1" lang="ja-JP" altLang="en-US" dirty="0"/>
          </a:p>
        </p:txBody>
      </p:sp>
      <p:pic>
        <p:nvPicPr>
          <p:cNvPr id="7" name="図 6"/>
          <p:cNvPicPr>
            <a:picLocks noChangeAspect="1"/>
          </p:cNvPicPr>
          <p:nvPr/>
        </p:nvPicPr>
        <p:blipFill rotWithShape="1">
          <a:blip r:embed="rId2"/>
          <a:srcRect r="18707"/>
          <a:stretch/>
        </p:blipFill>
        <p:spPr>
          <a:xfrm>
            <a:off x="211433" y="1526381"/>
            <a:ext cx="4982623" cy="3313621"/>
          </a:xfrm>
          <a:prstGeom prst="rect">
            <a:avLst/>
          </a:prstGeom>
        </p:spPr>
      </p:pic>
      <p:sp>
        <p:nvSpPr>
          <p:cNvPr id="8" name="角丸四角形 7"/>
          <p:cNvSpPr/>
          <p:nvPr/>
        </p:nvSpPr>
        <p:spPr>
          <a:xfrm>
            <a:off x="7039024" y="2461948"/>
            <a:ext cx="1889460" cy="1371812"/>
          </a:xfrm>
          <a:prstGeom prst="roundRect">
            <a:avLst>
              <a:gd name="adj" fmla="val 8681"/>
            </a:avLst>
          </a:prstGeom>
          <a:solidFill>
            <a:srgbClr val="77A233"/>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控除</a:t>
            </a:r>
            <a:r>
              <a:rPr kumimoji="0" lang="en-US" altLang="ja-JP" sz="18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FB</a:t>
            </a:r>
            <a:r>
              <a:rPr kumimoji="0" lang="ja-JP" altLang="en-US" sz="18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データ</a:t>
            </a:r>
          </a:p>
        </p:txBody>
      </p:sp>
      <p:sp>
        <p:nvSpPr>
          <p:cNvPr id="9" name="AutoShape 3"/>
          <p:cNvSpPr>
            <a:spLocks noChangeArrowheads="1"/>
          </p:cNvSpPr>
          <p:nvPr/>
        </p:nvSpPr>
        <p:spPr bwMode="auto">
          <a:xfrm>
            <a:off x="2251622" y="3441793"/>
            <a:ext cx="2006600" cy="600088"/>
          </a:xfrm>
          <a:prstGeom prst="roundRect">
            <a:avLst>
              <a:gd name="adj" fmla="val 16667"/>
            </a:avLst>
          </a:prstGeom>
          <a:solidFill>
            <a:srgbClr val="54C2F0"/>
          </a:solidFill>
          <a:ln>
            <a:noFill/>
            <a:headEnd/>
            <a:tailEnd/>
          </a:ln>
          <a:effectLst/>
          <a:scene3d>
            <a:camera prst="orthographicFront">
              <a:rot lat="0" lon="0" rev="0"/>
            </a:camera>
            <a:lightRig rig="threePt" dir="t">
              <a:rot lat="0" lon="0" rev="1200000"/>
            </a:lightRig>
          </a:scene3d>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相手先の情報を</a:t>
            </a:r>
            <a:endParaRPr kumimoji="0" lang="en-US" altLang="ja-JP"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登録可能</a:t>
            </a:r>
          </a:p>
        </p:txBody>
      </p:sp>
      <p:sp>
        <p:nvSpPr>
          <p:cNvPr id="10" name="AutoShape 6"/>
          <p:cNvSpPr>
            <a:spLocks noChangeArrowheads="1"/>
          </p:cNvSpPr>
          <p:nvPr/>
        </p:nvSpPr>
        <p:spPr bwMode="auto">
          <a:xfrm>
            <a:off x="5281552" y="2496141"/>
            <a:ext cx="1703387" cy="1439863"/>
          </a:xfrm>
          <a:prstGeom prst="rightArrow">
            <a:avLst>
              <a:gd name="adj1" fmla="val 50000"/>
              <a:gd name="adj2" fmla="val 29576"/>
            </a:avLst>
          </a:prstGeom>
          <a:solidFill>
            <a:srgbClr val="FF9900"/>
          </a:solidFill>
          <a:ln>
            <a:noFill/>
            <a:headEnd/>
            <a:tailEnd/>
          </a:ln>
          <a:effectLst/>
          <a:scene3d>
            <a:camera prst="orthographicFront">
              <a:rot lat="0" lon="0" rev="0"/>
            </a:camera>
            <a:lightRig rig="threePt" dir="t">
              <a:rot lat="0" lon="0" rev="1200000"/>
            </a:lightRig>
          </a:scene3d>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給与計算</a:t>
            </a:r>
          </a:p>
        </p:txBody>
      </p:sp>
      <p:sp>
        <p:nvSpPr>
          <p:cNvPr id="11" name="Text Box 7"/>
          <p:cNvSpPr txBox="1">
            <a:spLocks noChangeArrowheads="1"/>
          </p:cNvSpPr>
          <p:nvPr/>
        </p:nvSpPr>
        <p:spPr bwMode="auto">
          <a:xfrm>
            <a:off x="7072435" y="3880441"/>
            <a:ext cx="1705916" cy="89255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例：食事代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野球部積立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組合費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親睦会</a:t>
            </a:r>
            <a:r>
              <a:rPr kumimoji="0" lang="en-US" altLang="ja-JP"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a:t>
            </a: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お茶代</a:t>
            </a:r>
          </a:p>
        </p:txBody>
      </p:sp>
      <p:sp>
        <p:nvSpPr>
          <p:cNvPr id="12" name="Rectangle 13"/>
          <p:cNvSpPr>
            <a:spLocks noChangeArrowheads="1"/>
          </p:cNvSpPr>
          <p:nvPr/>
        </p:nvSpPr>
        <p:spPr bwMode="auto">
          <a:xfrm>
            <a:off x="235864" y="3141780"/>
            <a:ext cx="1815856" cy="864096"/>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正方形/長方形 12"/>
          <p:cNvSpPr/>
          <p:nvPr/>
        </p:nvSpPr>
        <p:spPr>
          <a:xfrm>
            <a:off x="503548" y="1526381"/>
            <a:ext cx="1224136" cy="1440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09368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個人明細書メール配信</a:t>
            </a:r>
          </a:p>
        </p:txBody>
      </p:sp>
      <p:sp>
        <p:nvSpPr>
          <p:cNvPr id="5" name="テキスト プレースホルダー 4"/>
          <p:cNvSpPr>
            <a:spLocks noGrp="1"/>
          </p:cNvSpPr>
          <p:nvPr>
            <p:ph type="body" sz="quarter" idx="17"/>
          </p:nvPr>
        </p:nvSpPr>
        <p:spPr/>
        <p:txBody>
          <a:bodyPr/>
          <a:lstStyle/>
          <a:p>
            <a:r>
              <a:rPr kumimoji="1" lang="ja-JP" altLang="en-US" dirty="0"/>
              <a:t>給与明細書など個人別に作成・配布する帳票について、メール配信対象者へ個人別明細書の</a:t>
            </a:r>
            <a:r>
              <a:rPr kumimoji="1" lang="en-US" altLang="ja-JP" dirty="0"/>
              <a:t>ZIP</a:t>
            </a:r>
            <a:r>
              <a:rPr kumimoji="1" lang="ja-JP" altLang="en-US" dirty="0"/>
              <a:t>ファイルを添付し、パスワード付きでの一括メール送信が可能です</a:t>
            </a:r>
          </a:p>
        </p:txBody>
      </p:sp>
      <p:sp>
        <p:nvSpPr>
          <p:cNvPr id="6" name="タイトル 5"/>
          <p:cNvSpPr>
            <a:spLocks noGrp="1"/>
          </p:cNvSpPr>
          <p:nvPr>
            <p:ph type="title"/>
          </p:nvPr>
        </p:nvSpPr>
        <p:spPr/>
        <p:txBody>
          <a:bodyPr/>
          <a:lstStyle/>
          <a:p>
            <a:r>
              <a:rPr kumimoji="1" lang="ja-JP" altLang="en-US" dirty="0"/>
              <a:t>給与明細のメール配信機能</a:t>
            </a:r>
          </a:p>
        </p:txBody>
      </p:sp>
      <p:sp>
        <p:nvSpPr>
          <p:cNvPr id="7" name="Freeform 7"/>
          <p:cNvSpPr>
            <a:spLocks noEditPoints="1"/>
          </p:cNvSpPr>
          <p:nvPr/>
        </p:nvSpPr>
        <p:spPr bwMode="auto">
          <a:xfrm rot="16200000" flipV="1">
            <a:off x="2281957"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給与</a:t>
            </a:r>
          </a:p>
        </p:txBody>
      </p:sp>
      <p:sp>
        <p:nvSpPr>
          <p:cNvPr id="8" name="Freeform 7"/>
          <p:cNvSpPr>
            <a:spLocks noEditPoints="1"/>
          </p:cNvSpPr>
          <p:nvPr/>
        </p:nvSpPr>
        <p:spPr bwMode="auto">
          <a:xfrm rot="16200000" flipV="1">
            <a:off x="3596801"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賞与</a:t>
            </a:r>
          </a:p>
        </p:txBody>
      </p:sp>
      <p:sp>
        <p:nvSpPr>
          <p:cNvPr id="9" name="Freeform 7"/>
          <p:cNvSpPr>
            <a:spLocks noEditPoints="1"/>
          </p:cNvSpPr>
          <p:nvPr/>
        </p:nvSpPr>
        <p:spPr bwMode="auto">
          <a:xfrm rot="16200000" flipV="1">
            <a:off x="4911645"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源泉徴収</a:t>
            </a:r>
          </a:p>
        </p:txBody>
      </p:sp>
      <p:sp>
        <p:nvSpPr>
          <p:cNvPr id="10" name="Freeform 7"/>
          <p:cNvSpPr>
            <a:spLocks noEditPoints="1"/>
          </p:cNvSpPr>
          <p:nvPr/>
        </p:nvSpPr>
        <p:spPr bwMode="auto">
          <a:xfrm rot="16200000" flipV="1">
            <a:off x="6226489"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昇給差額</a:t>
            </a:r>
          </a:p>
        </p:txBody>
      </p:sp>
      <p:grpSp>
        <p:nvGrpSpPr>
          <p:cNvPr id="11" name="グループ化 10"/>
          <p:cNvGrpSpPr/>
          <p:nvPr/>
        </p:nvGrpSpPr>
        <p:grpSpPr>
          <a:xfrm>
            <a:off x="575556" y="3969329"/>
            <a:ext cx="674636" cy="553179"/>
            <a:chOff x="2244908" y="3086975"/>
            <a:chExt cx="441775" cy="379413"/>
          </a:xfrm>
        </p:grpSpPr>
        <p:sp>
          <p:nvSpPr>
            <p:cNvPr id="12" name="Freeform 24"/>
            <p:cNvSpPr>
              <a:spLocks noEditPoints="1"/>
            </p:cNvSpPr>
            <p:nvPr/>
          </p:nvSpPr>
          <p:spPr bwMode="auto">
            <a:xfrm>
              <a:off x="2244908" y="3182871"/>
              <a:ext cx="142816" cy="18762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13" name="グループ化 12"/>
            <p:cNvGrpSpPr/>
            <p:nvPr/>
          </p:nvGrpSpPr>
          <p:grpSpPr>
            <a:xfrm>
              <a:off x="2399345" y="3086975"/>
              <a:ext cx="287338" cy="379413"/>
              <a:chOff x="755650" y="3768725"/>
              <a:chExt cx="287338" cy="379413"/>
            </a:xfrm>
          </p:grpSpPr>
          <p:sp>
            <p:nvSpPr>
              <p:cNvPr id="14"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7"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8"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sp>
        <p:nvSpPr>
          <p:cNvPr id="19" name="角丸四角形吹き出し 18"/>
          <p:cNvSpPr/>
          <p:nvPr/>
        </p:nvSpPr>
        <p:spPr>
          <a:xfrm>
            <a:off x="1926543" y="3867894"/>
            <a:ext cx="6768751" cy="935216"/>
          </a:xfrm>
          <a:prstGeom prst="wedgeRoundRectCallout">
            <a:avLst>
              <a:gd name="adj1" fmla="val -57598"/>
              <a:gd name="adj2" fmla="val -6730"/>
              <a:gd name="adj3" fmla="val 16667"/>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0" name="Freeform 364"/>
          <p:cNvSpPr>
            <a:spLocks noEditPoints="1"/>
          </p:cNvSpPr>
          <p:nvPr/>
        </p:nvSpPr>
        <p:spPr bwMode="auto">
          <a:xfrm>
            <a:off x="2053899" y="2188594"/>
            <a:ext cx="833522" cy="86603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1" name="Text Box 26"/>
          <p:cNvSpPr txBox="1">
            <a:spLocks noChangeArrowheads="1"/>
          </p:cNvSpPr>
          <p:nvPr/>
        </p:nvSpPr>
        <p:spPr bwMode="auto">
          <a:xfrm>
            <a:off x="1517777" y="1866220"/>
            <a:ext cx="1905766" cy="323165"/>
          </a:xfrm>
          <a:prstGeom prst="rect">
            <a:avLst/>
          </a:prstGeom>
          <a:noFill/>
          <a:ln w="9525">
            <a:noFill/>
            <a:miter lim="800000"/>
            <a:headEnd/>
            <a:tailEnd/>
          </a:ln>
        </p:spPr>
        <p:txBody>
          <a:bodyPr wrap="square">
            <a:spAutoFit/>
          </a:bodyPr>
          <a:lstStyle/>
          <a:p>
            <a:pPr algn="ctr"/>
            <a:r>
              <a:rPr kumimoji="0" lang="ja-JP" altLang="en-US" sz="1500" b="1" dirty="0">
                <a:solidFill>
                  <a:srgbClr val="EE5500">
                    <a:lumMod val="75000"/>
                  </a:srgbClr>
                </a:solidFill>
                <a:cs typeface="メイリオ" pitchFamily="50" charset="-128"/>
              </a:rPr>
              <a:t>給与システム</a:t>
            </a:r>
            <a:endParaRPr kumimoji="0" lang="en-US" altLang="ja-JP" sz="1500" b="1" dirty="0">
              <a:solidFill>
                <a:srgbClr val="EE5500">
                  <a:lumMod val="75000"/>
                </a:srgbClr>
              </a:solidFill>
              <a:cs typeface="メイリオ" pitchFamily="50" charset="-128"/>
            </a:endParaRPr>
          </a:p>
        </p:txBody>
      </p:sp>
      <p:sp>
        <p:nvSpPr>
          <p:cNvPr id="23" name="右矢印 22"/>
          <p:cNvSpPr/>
          <p:nvPr/>
        </p:nvSpPr>
        <p:spPr>
          <a:xfrm rot="20316575">
            <a:off x="3517432" y="2032684"/>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4" name="グループ化 97"/>
          <p:cNvGrpSpPr/>
          <p:nvPr/>
        </p:nvGrpSpPr>
        <p:grpSpPr>
          <a:xfrm>
            <a:off x="2625367" y="3097455"/>
            <a:ext cx="637827" cy="340995"/>
            <a:chOff x="4726523" y="5229200"/>
            <a:chExt cx="788440" cy="441498"/>
          </a:xfrm>
          <a:solidFill>
            <a:srgbClr val="EE5500">
              <a:lumMod val="60000"/>
              <a:lumOff val="40000"/>
            </a:srgbClr>
          </a:solidFill>
        </p:grpSpPr>
        <p:grpSp>
          <p:nvGrpSpPr>
            <p:cNvPr id="25" name="グループ化 525"/>
            <p:cNvGrpSpPr/>
            <p:nvPr/>
          </p:nvGrpSpPr>
          <p:grpSpPr>
            <a:xfrm>
              <a:off x="5074162" y="5229200"/>
              <a:ext cx="440801" cy="440802"/>
              <a:chOff x="3752906" y="1923678"/>
              <a:chExt cx="381000" cy="381000"/>
            </a:xfrm>
            <a:grpFill/>
          </p:grpSpPr>
          <p:sp>
            <p:nvSpPr>
              <p:cNvPr id="29"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sp>
            <p:nvSpPr>
              <p:cNvPr id="30"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26" name="グループ化 61"/>
            <p:cNvGrpSpPr/>
            <p:nvPr/>
          </p:nvGrpSpPr>
          <p:grpSpPr>
            <a:xfrm>
              <a:off x="4726523" y="5301208"/>
              <a:ext cx="349533" cy="369490"/>
              <a:chOff x="646113" y="649288"/>
              <a:chExt cx="355600" cy="381000"/>
            </a:xfrm>
            <a:grpFill/>
          </p:grpSpPr>
          <p:sp>
            <p:nvSpPr>
              <p:cNvPr id="2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31" name="Freeform 7"/>
          <p:cNvSpPr>
            <a:spLocks noEditPoints="1"/>
          </p:cNvSpPr>
          <p:nvPr/>
        </p:nvSpPr>
        <p:spPr bwMode="auto">
          <a:xfrm>
            <a:off x="5118068" y="1648534"/>
            <a:ext cx="302915" cy="41742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2" name="Freeform 8"/>
          <p:cNvSpPr>
            <a:spLocks noEditPoints="1"/>
          </p:cNvSpPr>
          <p:nvPr/>
        </p:nvSpPr>
        <p:spPr bwMode="auto">
          <a:xfrm>
            <a:off x="5142406" y="2426164"/>
            <a:ext cx="269262" cy="357673"/>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3" name="Freeform 23"/>
          <p:cNvSpPr>
            <a:spLocks noEditPoints="1"/>
          </p:cNvSpPr>
          <p:nvPr/>
        </p:nvSpPr>
        <p:spPr bwMode="auto">
          <a:xfrm>
            <a:off x="5124306" y="3100258"/>
            <a:ext cx="297123" cy="408984"/>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4" name="右矢印 33"/>
          <p:cNvSpPr/>
          <p:nvPr/>
        </p:nvSpPr>
        <p:spPr>
          <a:xfrm rot="21444864">
            <a:off x="3622644" y="2506011"/>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5" name="右矢印 34"/>
          <p:cNvSpPr/>
          <p:nvPr/>
        </p:nvSpPr>
        <p:spPr>
          <a:xfrm rot="956054">
            <a:off x="3608523" y="2977304"/>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6" name="Freeform 408"/>
          <p:cNvSpPr>
            <a:spLocks noEditPoints="1"/>
          </p:cNvSpPr>
          <p:nvPr/>
        </p:nvSpPr>
        <p:spPr bwMode="auto">
          <a:xfrm>
            <a:off x="4218837" y="2119347"/>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7" name="Freeform 408"/>
          <p:cNvSpPr>
            <a:spLocks noEditPoints="1"/>
          </p:cNvSpPr>
          <p:nvPr/>
        </p:nvSpPr>
        <p:spPr bwMode="auto">
          <a:xfrm>
            <a:off x="4203418" y="2620563"/>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408"/>
          <p:cNvSpPr>
            <a:spLocks noEditPoints="1"/>
          </p:cNvSpPr>
          <p:nvPr/>
        </p:nvSpPr>
        <p:spPr bwMode="auto">
          <a:xfrm>
            <a:off x="4173931" y="3237260"/>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9" name="Freeform 376"/>
          <p:cNvSpPr>
            <a:spLocks/>
          </p:cNvSpPr>
          <p:nvPr/>
        </p:nvSpPr>
        <p:spPr bwMode="auto">
          <a:xfrm>
            <a:off x="4326847" y="3294704"/>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0" name="Freeform 376"/>
          <p:cNvSpPr>
            <a:spLocks/>
          </p:cNvSpPr>
          <p:nvPr/>
        </p:nvSpPr>
        <p:spPr bwMode="auto">
          <a:xfrm>
            <a:off x="4360712" y="2177633"/>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1" name="Freeform 376"/>
          <p:cNvSpPr>
            <a:spLocks/>
          </p:cNvSpPr>
          <p:nvPr/>
        </p:nvSpPr>
        <p:spPr bwMode="auto">
          <a:xfrm>
            <a:off x="4371753" y="2704369"/>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42" name="グループ化 41"/>
          <p:cNvGrpSpPr/>
          <p:nvPr/>
        </p:nvGrpSpPr>
        <p:grpSpPr>
          <a:xfrm>
            <a:off x="5533690" y="1856160"/>
            <a:ext cx="266832" cy="336388"/>
            <a:chOff x="755650" y="3768725"/>
            <a:chExt cx="287338" cy="379413"/>
          </a:xfrm>
        </p:grpSpPr>
        <p:sp>
          <p:nvSpPr>
            <p:cNvPr id="4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48" name="グループ化 47"/>
          <p:cNvGrpSpPr/>
          <p:nvPr/>
        </p:nvGrpSpPr>
        <p:grpSpPr>
          <a:xfrm>
            <a:off x="5533690" y="2472237"/>
            <a:ext cx="266832" cy="336388"/>
            <a:chOff x="755650" y="3768725"/>
            <a:chExt cx="287338" cy="379413"/>
          </a:xfrm>
        </p:grpSpPr>
        <p:sp>
          <p:nvSpPr>
            <p:cNvPr id="4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54" name="グループ化 53"/>
          <p:cNvGrpSpPr/>
          <p:nvPr/>
        </p:nvGrpSpPr>
        <p:grpSpPr>
          <a:xfrm>
            <a:off x="5533690" y="3220571"/>
            <a:ext cx="266832" cy="336388"/>
            <a:chOff x="755650" y="3768725"/>
            <a:chExt cx="287338" cy="379413"/>
          </a:xfrm>
        </p:grpSpPr>
        <p:sp>
          <p:nvSpPr>
            <p:cNvPr id="55"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7"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8"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0" name="テキスト ボックス 59"/>
          <p:cNvSpPr txBox="1"/>
          <p:nvPr/>
        </p:nvSpPr>
        <p:spPr>
          <a:xfrm>
            <a:off x="5399956" y="2199732"/>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給与明細書</a:t>
            </a:r>
          </a:p>
        </p:txBody>
      </p:sp>
      <p:sp>
        <p:nvSpPr>
          <p:cNvPr id="61" name="テキスト ボックス 60"/>
          <p:cNvSpPr txBox="1"/>
          <p:nvPr/>
        </p:nvSpPr>
        <p:spPr>
          <a:xfrm>
            <a:off x="5399956" y="2823778"/>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給与明細書</a:t>
            </a:r>
          </a:p>
        </p:txBody>
      </p:sp>
      <p:sp>
        <p:nvSpPr>
          <p:cNvPr id="62" name="テキスト ボックス 61"/>
          <p:cNvSpPr txBox="1"/>
          <p:nvPr/>
        </p:nvSpPr>
        <p:spPr>
          <a:xfrm>
            <a:off x="5399956" y="3557067"/>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給与明細書</a:t>
            </a:r>
          </a:p>
        </p:txBody>
      </p:sp>
      <p:sp>
        <p:nvSpPr>
          <p:cNvPr id="63" name="Freeform 24"/>
          <p:cNvSpPr>
            <a:spLocks noEditPoints="1"/>
          </p:cNvSpPr>
          <p:nvPr/>
        </p:nvSpPr>
        <p:spPr bwMode="auto">
          <a:xfrm>
            <a:off x="5850950" y="1954344"/>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4" name="Freeform 24"/>
          <p:cNvSpPr>
            <a:spLocks noEditPoints="1"/>
          </p:cNvSpPr>
          <p:nvPr/>
        </p:nvSpPr>
        <p:spPr bwMode="auto">
          <a:xfrm>
            <a:off x="5850950" y="2570421"/>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5" name="Freeform 24"/>
          <p:cNvSpPr>
            <a:spLocks noEditPoints="1"/>
          </p:cNvSpPr>
          <p:nvPr/>
        </p:nvSpPr>
        <p:spPr bwMode="auto">
          <a:xfrm>
            <a:off x="5850950" y="3316466"/>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6" name="テキスト ボックス 65"/>
          <p:cNvSpPr txBox="1"/>
          <p:nvPr/>
        </p:nvSpPr>
        <p:spPr>
          <a:xfrm>
            <a:off x="6228184" y="3300890"/>
            <a:ext cx="1620179" cy="261610"/>
          </a:xfrm>
          <a:prstGeom prst="rect">
            <a:avLst/>
          </a:prstGeom>
          <a:noFill/>
        </p:spPr>
        <p:txBody>
          <a:bodyPr wrap="square" rtlCol="0">
            <a:spAutoFit/>
          </a:bodyPr>
          <a:lstStyle/>
          <a:p>
            <a:r>
              <a:rPr kumimoji="1" lang="ja-JP" altLang="en-US" sz="1100" dirty="0"/>
              <a:t>パート・アルバイト</a:t>
            </a:r>
          </a:p>
        </p:txBody>
      </p:sp>
      <p:sp>
        <p:nvSpPr>
          <p:cNvPr id="67" name="テキスト ボックス 66"/>
          <p:cNvSpPr txBox="1"/>
          <p:nvPr/>
        </p:nvSpPr>
        <p:spPr>
          <a:xfrm>
            <a:off x="6228185" y="1947572"/>
            <a:ext cx="1437142" cy="261610"/>
          </a:xfrm>
          <a:prstGeom prst="rect">
            <a:avLst/>
          </a:prstGeom>
          <a:noFill/>
        </p:spPr>
        <p:txBody>
          <a:bodyPr wrap="square" rtlCol="0">
            <a:spAutoFit/>
          </a:bodyPr>
          <a:lstStyle/>
          <a:p>
            <a:r>
              <a:rPr lang="ja-JP" altLang="en-US" sz="1100" dirty="0"/>
              <a:t>正社員</a:t>
            </a:r>
            <a:endParaRPr kumimoji="1" lang="ja-JP" altLang="en-US" sz="1100" dirty="0"/>
          </a:p>
        </p:txBody>
      </p:sp>
      <p:sp>
        <p:nvSpPr>
          <p:cNvPr id="68" name="テキスト ボックス 67"/>
          <p:cNvSpPr txBox="1"/>
          <p:nvPr/>
        </p:nvSpPr>
        <p:spPr>
          <a:xfrm>
            <a:off x="6228185" y="2561997"/>
            <a:ext cx="1437142" cy="261610"/>
          </a:xfrm>
          <a:prstGeom prst="rect">
            <a:avLst/>
          </a:prstGeom>
          <a:noFill/>
        </p:spPr>
        <p:txBody>
          <a:bodyPr wrap="square" rtlCol="0">
            <a:spAutoFit/>
          </a:bodyPr>
          <a:lstStyle/>
          <a:p>
            <a:r>
              <a:rPr lang="ja-JP" altLang="en-US" sz="1100" dirty="0"/>
              <a:t>嘱託社員</a:t>
            </a:r>
            <a:endParaRPr kumimoji="1" lang="ja-JP" altLang="en-US" sz="1100" dirty="0"/>
          </a:p>
        </p:txBody>
      </p:sp>
      <p:sp>
        <p:nvSpPr>
          <p:cNvPr id="69" name="Freeform 7">
            <a:extLst>
              <a:ext uri="{FF2B5EF4-FFF2-40B4-BE49-F238E27FC236}">
                <a16:creationId xmlns:a16="http://schemas.microsoft.com/office/drawing/2014/main" id="{3F3273BC-1EAB-D7AD-6D90-1B14F1BBA277}"/>
              </a:ext>
            </a:extLst>
          </p:cNvPr>
          <p:cNvSpPr>
            <a:spLocks noEditPoints="1"/>
          </p:cNvSpPr>
          <p:nvPr/>
        </p:nvSpPr>
        <p:spPr bwMode="auto">
          <a:xfrm rot="16200000" flipV="1">
            <a:off x="7541333"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住民税 </a:t>
            </a:r>
            <a:endParaRPr kumimoji="1" lang="en-US" altLang="ja-JP" sz="16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税額通知書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0" name="図 69">
            <a:extLst>
              <a:ext uri="{FF2B5EF4-FFF2-40B4-BE49-F238E27FC236}">
                <a16:creationId xmlns:a16="http://schemas.microsoft.com/office/drawing/2014/main" id="{7B2519C3-9CC3-2EB9-622F-C849227A26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089" y="1498968"/>
            <a:ext cx="2115143" cy="405000"/>
          </a:xfrm>
          <a:prstGeom prst="rect">
            <a:avLst/>
          </a:prstGeom>
        </p:spPr>
      </p:pic>
    </p:spTree>
    <p:extLst>
      <p:ext uri="{BB962C8B-B14F-4D97-AF65-F5344CB8AC3E}">
        <p14:creationId xmlns:p14="http://schemas.microsoft.com/office/powerpoint/2010/main" val="398346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uperStream-NX 給与管理 専用帳票用紙">
            <a:extLst>
              <a:ext uri="{FF2B5EF4-FFF2-40B4-BE49-F238E27FC236}">
                <a16:creationId xmlns:a16="http://schemas.microsoft.com/office/drawing/2014/main" id="{040EA2BE-16E6-8419-AC68-5C9446D02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00" y="3988416"/>
            <a:ext cx="1678935" cy="733159"/>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7452828" cy="315310"/>
          </a:xfrm>
        </p:spPr>
        <p:txBody>
          <a:bodyPr/>
          <a:lstStyle/>
          <a:p>
            <a:r>
              <a:rPr kumimoji="1" lang="ja-JP" altLang="en-US" dirty="0"/>
              <a:t>給与管理システムに対応した「</a:t>
            </a:r>
            <a:r>
              <a:rPr kumimoji="1" lang="en-US" altLang="ja-JP" dirty="0"/>
              <a:t>Z</a:t>
            </a:r>
            <a:r>
              <a:rPr kumimoji="1" lang="ja-JP" altLang="en-US" dirty="0"/>
              <a:t>折圧着方式給与明細書」</a:t>
            </a:r>
          </a:p>
        </p:txBody>
      </p:sp>
      <p:sp>
        <p:nvSpPr>
          <p:cNvPr id="5" name="テキスト プレースホルダー 4"/>
          <p:cNvSpPr>
            <a:spLocks noGrp="1"/>
          </p:cNvSpPr>
          <p:nvPr>
            <p:ph type="body" sz="quarter" idx="17"/>
          </p:nvPr>
        </p:nvSpPr>
        <p:spPr/>
        <p:txBody>
          <a:bodyPr/>
          <a:lstStyle/>
          <a:p>
            <a:r>
              <a:rPr kumimoji="1" lang="ja-JP" altLang="en-US" dirty="0"/>
              <a:t>一枚の用紙で、給与明細書と封筒の役割を担い、</a:t>
            </a:r>
            <a:endParaRPr kumimoji="1" lang="en-US" altLang="ja-JP" dirty="0"/>
          </a:p>
          <a:p>
            <a:r>
              <a:rPr lang="ja-JP" altLang="en-US" dirty="0"/>
              <a:t>さらに</a:t>
            </a:r>
            <a:r>
              <a:rPr kumimoji="1" lang="ja-JP" altLang="en-US" dirty="0"/>
              <a:t>給与明細書以外にも</a:t>
            </a:r>
            <a:r>
              <a:rPr kumimoji="1" lang="en-US" altLang="ja-JP" dirty="0" err="1"/>
              <a:t>SuperStream</a:t>
            </a:r>
            <a:r>
              <a:rPr kumimoji="1" lang="en-US" altLang="ja-JP" dirty="0"/>
              <a:t>-NX </a:t>
            </a:r>
            <a:r>
              <a:rPr kumimoji="1" lang="ja-JP" altLang="en-US" dirty="0"/>
              <a:t>給与管理 各種専用帳票をご用意しております</a:t>
            </a:r>
          </a:p>
        </p:txBody>
      </p:sp>
      <p:sp>
        <p:nvSpPr>
          <p:cNvPr id="6" name="タイトル 5"/>
          <p:cNvSpPr>
            <a:spLocks noGrp="1"/>
          </p:cNvSpPr>
          <p:nvPr>
            <p:ph type="title"/>
          </p:nvPr>
        </p:nvSpPr>
        <p:spPr/>
        <p:txBody>
          <a:bodyPr/>
          <a:lstStyle/>
          <a:p>
            <a:r>
              <a:rPr kumimoji="1" lang="en-US" altLang="ja-JP" dirty="0" err="1"/>
              <a:t>SuperStream</a:t>
            </a:r>
            <a:r>
              <a:rPr kumimoji="1" lang="en-US" altLang="ja-JP" dirty="0"/>
              <a:t>-NX </a:t>
            </a:r>
            <a:r>
              <a:rPr kumimoji="1" lang="ja-JP" altLang="en-US" dirty="0"/>
              <a:t>給与管理 専用帳票用紙</a:t>
            </a: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9" name="テキスト ボックス 38">
            <a:extLst>
              <a:ext uri="{FF2B5EF4-FFF2-40B4-BE49-F238E27FC236}">
                <a16:creationId xmlns:a16="http://schemas.microsoft.com/office/drawing/2014/main" id="{305B623A-9A47-4B02-3585-3B7E6A625357}"/>
              </a:ext>
            </a:extLst>
          </p:cNvPr>
          <p:cNvSpPr txBox="1"/>
          <p:nvPr/>
        </p:nvSpPr>
        <p:spPr>
          <a:xfrm>
            <a:off x="534664" y="4518688"/>
            <a:ext cx="3519311" cy="261610"/>
          </a:xfrm>
          <a:prstGeom prst="rect">
            <a:avLst/>
          </a:prstGeom>
          <a:noFill/>
        </p:spPr>
        <p:txBody>
          <a:bodyPr wrap="square">
            <a:spAutoFit/>
          </a:bodyPr>
          <a:lstStyle/>
          <a:p>
            <a:r>
              <a:rPr lang="en-US" altLang="ja-JP" sz="1050" dirty="0">
                <a:hlinkClick r:id="rId3"/>
              </a:rPr>
              <a:t>https://www.horei.co.jp/ss-supply/index.html</a:t>
            </a:r>
            <a:endParaRPr lang="ja-JP" altLang="en-US" sz="1050" dirty="0"/>
          </a:p>
        </p:txBody>
      </p:sp>
      <p:pic>
        <p:nvPicPr>
          <p:cNvPr id="20" name="図 19">
            <a:extLst>
              <a:ext uri="{FF2B5EF4-FFF2-40B4-BE49-F238E27FC236}">
                <a16:creationId xmlns:a16="http://schemas.microsoft.com/office/drawing/2014/main" id="{317410BC-E164-D931-5BD4-55581CE95B46}"/>
              </a:ext>
            </a:extLst>
          </p:cNvPr>
          <p:cNvPicPr>
            <a:picLocks noChangeAspect="1"/>
          </p:cNvPicPr>
          <p:nvPr/>
        </p:nvPicPr>
        <p:blipFill>
          <a:blip r:embed="rId4"/>
          <a:stretch>
            <a:fillRect/>
          </a:stretch>
        </p:blipFill>
        <p:spPr>
          <a:xfrm>
            <a:off x="6610883" y="1927840"/>
            <a:ext cx="1808000" cy="1239913"/>
          </a:xfrm>
          <a:prstGeom prst="rect">
            <a:avLst/>
          </a:prstGeom>
        </p:spPr>
      </p:pic>
      <p:pic>
        <p:nvPicPr>
          <p:cNvPr id="13" name="図 12">
            <a:extLst>
              <a:ext uri="{FF2B5EF4-FFF2-40B4-BE49-F238E27FC236}">
                <a16:creationId xmlns:a16="http://schemas.microsoft.com/office/drawing/2014/main" id="{AE160C83-E87C-1E11-D50C-F2987222DD2C}"/>
              </a:ext>
            </a:extLst>
          </p:cNvPr>
          <p:cNvPicPr>
            <a:picLocks noChangeAspect="1"/>
          </p:cNvPicPr>
          <p:nvPr/>
        </p:nvPicPr>
        <p:blipFill>
          <a:blip r:embed="rId5"/>
          <a:stretch>
            <a:fillRect/>
          </a:stretch>
        </p:blipFill>
        <p:spPr>
          <a:xfrm>
            <a:off x="4894072" y="3326500"/>
            <a:ext cx="1758895" cy="1323833"/>
          </a:xfrm>
          <a:prstGeom prst="rect">
            <a:avLst/>
          </a:prstGeom>
        </p:spPr>
      </p:pic>
      <p:pic>
        <p:nvPicPr>
          <p:cNvPr id="15" name="図 14">
            <a:extLst>
              <a:ext uri="{FF2B5EF4-FFF2-40B4-BE49-F238E27FC236}">
                <a16:creationId xmlns:a16="http://schemas.microsoft.com/office/drawing/2014/main" id="{4DB292F0-6E88-6FE9-C9C4-06003A784F59}"/>
              </a:ext>
            </a:extLst>
          </p:cNvPr>
          <p:cNvPicPr>
            <a:picLocks noChangeAspect="1"/>
          </p:cNvPicPr>
          <p:nvPr/>
        </p:nvPicPr>
        <p:blipFill>
          <a:blip r:embed="rId6"/>
          <a:stretch>
            <a:fillRect/>
          </a:stretch>
        </p:blipFill>
        <p:spPr>
          <a:xfrm>
            <a:off x="6755402" y="3290479"/>
            <a:ext cx="1669025" cy="1352592"/>
          </a:xfrm>
          <a:prstGeom prst="rect">
            <a:avLst/>
          </a:prstGeom>
        </p:spPr>
      </p:pic>
      <p:pic>
        <p:nvPicPr>
          <p:cNvPr id="22" name="Picture 15" descr="圧着シーラー IS-200i">
            <a:extLst>
              <a:ext uri="{FF2B5EF4-FFF2-40B4-BE49-F238E27FC236}">
                <a16:creationId xmlns:a16="http://schemas.microsoft.com/office/drawing/2014/main" id="{F0B6C2EC-DBD7-D8C2-90CC-D13F9A3698A6}"/>
              </a:ext>
            </a:extLst>
          </p:cNvPr>
          <p:cNvPicPr>
            <a:picLocks noChangeAspect="1" noChangeArrowheads="1"/>
          </p:cNvPicPr>
          <p:nvPr/>
        </p:nvPicPr>
        <p:blipFill>
          <a:blip r:embed="rId7" cstate="print"/>
          <a:srcRect/>
          <a:stretch>
            <a:fillRect/>
          </a:stretch>
        </p:blipFill>
        <p:spPr bwMode="auto">
          <a:xfrm>
            <a:off x="5414394" y="2125210"/>
            <a:ext cx="1341008" cy="884830"/>
          </a:xfrm>
          <a:prstGeom prst="rect">
            <a:avLst/>
          </a:prstGeom>
          <a:noFill/>
        </p:spPr>
      </p:pic>
      <p:sp>
        <p:nvSpPr>
          <p:cNvPr id="26" name="テキスト ボックス 25">
            <a:extLst>
              <a:ext uri="{FF2B5EF4-FFF2-40B4-BE49-F238E27FC236}">
                <a16:creationId xmlns:a16="http://schemas.microsoft.com/office/drawing/2014/main" id="{3356933A-BBCA-B322-C2FB-B90181B6BC7E}"/>
              </a:ext>
            </a:extLst>
          </p:cNvPr>
          <p:cNvSpPr txBox="1"/>
          <p:nvPr/>
        </p:nvSpPr>
        <p:spPr>
          <a:xfrm>
            <a:off x="5255464" y="2960503"/>
            <a:ext cx="1669025" cy="215444"/>
          </a:xfrm>
          <a:prstGeom prst="rect">
            <a:avLst/>
          </a:prstGeom>
          <a:solidFill>
            <a:schemeClr val="bg1"/>
          </a:solidFill>
          <a:effectLst>
            <a:softEdge rad="31750"/>
          </a:effectLst>
        </p:spPr>
        <p:txBody>
          <a:bodyPr wrap="square" rtlCol="0">
            <a:spAutoFit/>
          </a:bodyPr>
          <a:lstStyle/>
          <a:p>
            <a:pPr algn="ctr"/>
            <a:r>
              <a:rPr kumimoji="1" lang="en-US" altLang="ja-JP" sz="800" b="1" dirty="0">
                <a:solidFill>
                  <a:srgbClr val="C00000"/>
                </a:solidFill>
                <a:latin typeface="メイリオ" pitchFamily="50" charset="-128"/>
                <a:ea typeface="メイリオ" pitchFamily="50" charset="-128"/>
              </a:rPr>
              <a:t>【</a:t>
            </a:r>
            <a:r>
              <a:rPr lang="ja-JP" altLang="en-US" sz="800" b="1" dirty="0">
                <a:solidFill>
                  <a:srgbClr val="C00000"/>
                </a:solidFill>
                <a:latin typeface="メイリオ" pitchFamily="50" charset="-128"/>
                <a:ea typeface="メイリオ" pitchFamily="50" charset="-128"/>
              </a:rPr>
              <a:t>圧着シーラー </a:t>
            </a:r>
            <a:r>
              <a:rPr lang="en-US" altLang="ja-JP" sz="800" b="1" dirty="0">
                <a:solidFill>
                  <a:srgbClr val="C00000"/>
                </a:solidFill>
                <a:latin typeface="メイリオ" pitchFamily="50" charset="-128"/>
                <a:ea typeface="メイリオ" pitchFamily="50" charset="-128"/>
              </a:rPr>
              <a:t>IS-200i </a:t>
            </a:r>
            <a:r>
              <a:rPr kumimoji="1" lang="en-US" altLang="ja-JP" sz="800" b="1" dirty="0">
                <a:solidFill>
                  <a:srgbClr val="C00000"/>
                </a:solidFill>
                <a:latin typeface="メイリオ" pitchFamily="50" charset="-128"/>
                <a:ea typeface="メイリオ" pitchFamily="50" charset="-128"/>
              </a:rPr>
              <a:t>】</a:t>
            </a:r>
            <a:endParaRPr kumimoji="1" lang="ja-JP" altLang="en-US" sz="800" b="1" dirty="0">
              <a:solidFill>
                <a:srgbClr val="C00000"/>
              </a:solidFill>
              <a:latin typeface="メイリオ" pitchFamily="50" charset="-128"/>
              <a:ea typeface="メイリオ" pitchFamily="50" charset="-128"/>
            </a:endParaRPr>
          </a:p>
        </p:txBody>
      </p:sp>
      <p:pic>
        <p:nvPicPr>
          <p:cNvPr id="9" name="Picture 2" descr="SS-1の画像（大）">
            <a:extLst>
              <a:ext uri="{FF2B5EF4-FFF2-40B4-BE49-F238E27FC236}">
                <a16:creationId xmlns:a16="http://schemas.microsoft.com/office/drawing/2014/main" id="{D240F1B9-0E2A-420E-49AA-BEB221F73D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3975" y="1617039"/>
            <a:ext cx="1507902" cy="132473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E52B8B26-569F-667A-C503-A6CFF03156CF}"/>
              </a:ext>
            </a:extLst>
          </p:cNvPr>
          <p:cNvGrpSpPr/>
          <p:nvPr/>
        </p:nvGrpSpPr>
        <p:grpSpPr>
          <a:xfrm>
            <a:off x="977576" y="1825034"/>
            <a:ext cx="3445449" cy="2270937"/>
            <a:chOff x="487449" y="1667998"/>
            <a:chExt cx="3445449" cy="2270937"/>
          </a:xfrm>
        </p:grpSpPr>
        <p:grpSp>
          <p:nvGrpSpPr>
            <p:cNvPr id="12" name="グループ化 11">
              <a:extLst>
                <a:ext uri="{FF2B5EF4-FFF2-40B4-BE49-F238E27FC236}">
                  <a16:creationId xmlns:a16="http://schemas.microsoft.com/office/drawing/2014/main" id="{0AB5FD16-A4E4-0D6B-6293-EF0FF96420D1}"/>
                </a:ext>
              </a:extLst>
            </p:cNvPr>
            <p:cNvGrpSpPr/>
            <p:nvPr/>
          </p:nvGrpSpPr>
          <p:grpSpPr>
            <a:xfrm>
              <a:off x="487449" y="1667998"/>
              <a:ext cx="2484276" cy="2119235"/>
              <a:chOff x="915402" y="1870301"/>
              <a:chExt cx="2484276" cy="2119235"/>
            </a:xfrm>
          </p:grpSpPr>
          <p:grpSp>
            <p:nvGrpSpPr>
              <p:cNvPr id="24" name="グループ化 23">
                <a:extLst>
                  <a:ext uri="{FF2B5EF4-FFF2-40B4-BE49-F238E27FC236}">
                    <a16:creationId xmlns:a16="http://schemas.microsoft.com/office/drawing/2014/main" id="{D3E0C56F-E0D1-4CDA-E28B-DDBCCB06C19E}"/>
                  </a:ext>
                </a:extLst>
              </p:cNvPr>
              <p:cNvGrpSpPr/>
              <p:nvPr/>
            </p:nvGrpSpPr>
            <p:grpSpPr>
              <a:xfrm>
                <a:off x="915402" y="1870301"/>
                <a:ext cx="2484276" cy="483267"/>
                <a:chOff x="566407" y="1942621"/>
                <a:chExt cx="2460657" cy="396045"/>
              </a:xfrm>
            </p:grpSpPr>
            <p:sp>
              <p:nvSpPr>
                <p:cNvPr id="23" name="正方形/長方形 22">
                  <a:extLst>
                    <a:ext uri="{FF2B5EF4-FFF2-40B4-BE49-F238E27FC236}">
                      <a16:creationId xmlns:a16="http://schemas.microsoft.com/office/drawing/2014/main" id="{6CABA932-A670-6141-A5E1-A31090B85F1F}"/>
                    </a:ext>
                  </a:extLst>
                </p:cNvPr>
                <p:cNvSpPr/>
                <p:nvPr/>
              </p:nvSpPr>
              <p:spPr>
                <a:xfrm>
                  <a:off x="566407" y="1942621"/>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圧着式給与明細書</a:t>
                  </a:r>
                  <a:endParaRPr kumimoji="1" lang="ja-JP" altLang="en-US" sz="1400" b="1" dirty="0"/>
                </a:p>
              </p:txBody>
            </p:sp>
            <p:sp>
              <p:nvSpPr>
                <p:cNvPr id="21" name="正方形/長方形 20">
                  <a:extLst>
                    <a:ext uri="{FF2B5EF4-FFF2-40B4-BE49-F238E27FC236}">
                      <a16:creationId xmlns:a16="http://schemas.microsoft.com/office/drawing/2014/main" id="{AB5E1BF7-FF3F-3998-3755-3914A896D387}"/>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grpSp>
          <p:grpSp>
            <p:nvGrpSpPr>
              <p:cNvPr id="25" name="グループ化 24">
                <a:extLst>
                  <a:ext uri="{FF2B5EF4-FFF2-40B4-BE49-F238E27FC236}">
                    <a16:creationId xmlns:a16="http://schemas.microsoft.com/office/drawing/2014/main" id="{B0F98005-2462-06E7-66C4-027536BA70A1}"/>
                  </a:ext>
                </a:extLst>
              </p:cNvPr>
              <p:cNvGrpSpPr/>
              <p:nvPr/>
            </p:nvGrpSpPr>
            <p:grpSpPr>
              <a:xfrm>
                <a:off x="915402" y="2399801"/>
                <a:ext cx="2484276" cy="497313"/>
                <a:chOff x="566407" y="1942622"/>
                <a:chExt cx="2460657" cy="396044"/>
              </a:xfrm>
            </p:grpSpPr>
            <p:sp>
              <p:nvSpPr>
                <p:cNvPr id="27" name="正方形/長方形 26">
                  <a:extLst>
                    <a:ext uri="{FF2B5EF4-FFF2-40B4-BE49-F238E27FC236}">
                      <a16:creationId xmlns:a16="http://schemas.microsoft.com/office/drawing/2014/main" id="{2B973FD9-00E6-1F18-DE4B-4E2F26368EF1}"/>
                    </a:ext>
                  </a:extLst>
                </p:cNvPr>
                <p:cNvSpPr/>
                <p:nvPr/>
              </p:nvSpPr>
              <p:spPr>
                <a:xfrm>
                  <a:off x="566407" y="1942622"/>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給与支払報告書</a:t>
                  </a:r>
                </a:p>
              </p:txBody>
            </p:sp>
            <p:sp>
              <p:nvSpPr>
                <p:cNvPr id="28" name="正方形/長方形 27">
                  <a:extLst>
                    <a:ext uri="{FF2B5EF4-FFF2-40B4-BE49-F238E27FC236}">
                      <a16:creationId xmlns:a16="http://schemas.microsoft.com/office/drawing/2014/main" id="{06750262-CC22-EED3-7D99-A0511624E288}"/>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grpSp>
          <p:grpSp>
            <p:nvGrpSpPr>
              <p:cNvPr id="29" name="グループ化 28">
                <a:extLst>
                  <a:ext uri="{FF2B5EF4-FFF2-40B4-BE49-F238E27FC236}">
                    <a16:creationId xmlns:a16="http://schemas.microsoft.com/office/drawing/2014/main" id="{5A04325E-55D0-AFB1-00F2-01C72F281E56}"/>
                  </a:ext>
                </a:extLst>
              </p:cNvPr>
              <p:cNvGrpSpPr/>
              <p:nvPr/>
            </p:nvGrpSpPr>
            <p:grpSpPr>
              <a:xfrm>
                <a:off x="915402" y="2941769"/>
                <a:ext cx="2484276" cy="497313"/>
                <a:chOff x="566407" y="1942622"/>
                <a:chExt cx="2460657" cy="396044"/>
              </a:xfrm>
            </p:grpSpPr>
            <p:sp>
              <p:nvSpPr>
                <p:cNvPr id="31" name="正方形/長方形 30">
                  <a:extLst>
                    <a:ext uri="{FF2B5EF4-FFF2-40B4-BE49-F238E27FC236}">
                      <a16:creationId xmlns:a16="http://schemas.microsoft.com/office/drawing/2014/main" id="{CF0202E3-BCE8-F199-E122-36CAA20E2FF6}"/>
                    </a:ext>
                  </a:extLst>
                </p:cNvPr>
                <p:cNvSpPr/>
                <p:nvPr/>
              </p:nvSpPr>
              <p:spPr>
                <a:xfrm>
                  <a:off x="566407" y="1942622"/>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雇用保険被保険者離職証明書</a:t>
                  </a:r>
                  <a:endParaRPr kumimoji="1" lang="ja-JP" altLang="en-US" sz="1200" b="1" dirty="0"/>
                </a:p>
              </p:txBody>
            </p:sp>
            <p:sp>
              <p:nvSpPr>
                <p:cNvPr id="32" name="正方形/長方形 31">
                  <a:extLst>
                    <a:ext uri="{FF2B5EF4-FFF2-40B4-BE49-F238E27FC236}">
                      <a16:creationId xmlns:a16="http://schemas.microsoft.com/office/drawing/2014/main" id="{55767170-7C57-17BD-6D21-072490CEF5CC}"/>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grpSp>
          <p:grpSp>
            <p:nvGrpSpPr>
              <p:cNvPr id="8" name="グループ化 7">
                <a:extLst>
                  <a:ext uri="{FF2B5EF4-FFF2-40B4-BE49-F238E27FC236}">
                    <a16:creationId xmlns:a16="http://schemas.microsoft.com/office/drawing/2014/main" id="{6E3D3B71-4540-1655-E771-6757197320E0}"/>
                  </a:ext>
                </a:extLst>
              </p:cNvPr>
              <p:cNvGrpSpPr/>
              <p:nvPr/>
            </p:nvGrpSpPr>
            <p:grpSpPr>
              <a:xfrm>
                <a:off x="915402" y="3492223"/>
                <a:ext cx="2484276" cy="497313"/>
                <a:chOff x="566407" y="1942622"/>
                <a:chExt cx="2460657" cy="396044"/>
              </a:xfrm>
            </p:grpSpPr>
            <p:sp>
              <p:nvSpPr>
                <p:cNvPr id="10" name="正方形/長方形 9">
                  <a:extLst>
                    <a:ext uri="{FF2B5EF4-FFF2-40B4-BE49-F238E27FC236}">
                      <a16:creationId xmlns:a16="http://schemas.microsoft.com/office/drawing/2014/main" id="{FC6F1EEE-FE4B-2775-6A3B-92E94DD1B933}"/>
                    </a:ext>
                  </a:extLst>
                </p:cNvPr>
                <p:cNvSpPr/>
                <p:nvPr/>
              </p:nvSpPr>
              <p:spPr>
                <a:xfrm>
                  <a:off x="566407" y="1942622"/>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源泉徴収票</a:t>
                  </a:r>
                  <a:endParaRPr kumimoji="1" lang="ja-JP" altLang="en-US" sz="1400" b="1" dirty="0"/>
                </a:p>
              </p:txBody>
            </p:sp>
            <p:sp>
              <p:nvSpPr>
                <p:cNvPr id="11" name="正方形/長方形 10">
                  <a:extLst>
                    <a:ext uri="{FF2B5EF4-FFF2-40B4-BE49-F238E27FC236}">
                      <a16:creationId xmlns:a16="http://schemas.microsoft.com/office/drawing/2014/main" id="{492324E4-A09B-C34A-F6B1-916A17A74F3C}"/>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grpSp>
        </p:grpSp>
        <p:sp>
          <p:nvSpPr>
            <p:cNvPr id="14" name="テキスト ボックス 13">
              <a:extLst>
                <a:ext uri="{FF2B5EF4-FFF2-40B4-BE49-F238E27FC236}">
                  <a16:creationId xmlns:a16="http://schemas.microsoft.com/office/drawing/2014/main" id="{7A8D86AA-0BD3-89DE-9401-F0997535C28D}"/>
                </a:ext>
              </a:extLst>
            </p:cNvPr>
            <p:cNvSpPr txBox="1"/>
            <p:nvPr/>
          </p:nvSpPr>
          <p:spPr>
            <a:xfrm>
              <a:off x="1596419" y="3754269"/>
              <a:ext cx="2336479" cy="184666"/>
            </a:xfrm>
            <a:prstGeom prst="rect">
              <a:avLst/>
            </a:prstGeom>
            <a:noFill/>
          </p:spPr>
          <p:txBody>
            <a:bodyPr wrap="square" rtlCol="0">
              <a:spAutoFit/>
            </a:bodyPr>
            <a:lstStyle/>
            <a:p>
              <a:r>
                <a:rPr kumimoji="1" lang="en-US" altLang="ja-JP" sz="600" dirty="0"/>
                <a:t>※</a:t>
              </a:r>
              <a:r>
                <a:rPr kumimoji="1" lang="ja-JP" altLang="en-US" sz="600" dirty="0"/>
                <a:t>給与支払報告書に付属しております</a:t>
              </a:r>
            </a:p>
          </p:txBody>
        </p:sp>
      </p:grpSp>
    </p:spTree>
    <p:extLst>
      <p:ext uri="{BB962C8B-B14F-4D97-AF65-F5344CB8AC3E}">
        <p14:creationId xmlns:p14="http://schemas.microsoft.com/office/powerpoint/2010/main" val="67013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チェック業務、確認リスト機能など</a:t>
            </a:r>
          </a:p>
        </p:txBody>
      </p:sp>
      <p:sp>
        <p:nvSpPr>
          <p:cNvPr id="5" name="テキスト プレースホルダー 4"/>
          <p:cNvSpPr>
            <a:spLocks noGrp="1"/>
          </p:cNvSpPr>
          <p:nvPr>
            <p:ph type="body" sz="quarter" idx="17"/>
          </p:nvPr>
        </p:nvSpPr>
        <p:spPr/>
        <p:txBody>
          <a:bodyPr/>
          <a:lstStyle/>
          <a:p>
            <a:r>
              <a:rPr kumimoji="1" lang="ja-JP" altLang="en-US" dirty="0"/>
              <a:t>計算前の事前チェック、プルーフリスト、計算結果の比較チェックリスト、人件費明細表など実務に応じた各種帳票を出力します</a:t>
            </a:r>
            <a:endParaRPr kumimoji="1" lang="en-US" altLang="ja-JP" dirty="0"/>
          </a:p>
          <a:p>
            <a:pPr>
              <a:lnSpc>
                <a:spcPts val="1600"/>
              </a:lnSpc>
            </a:pPr>
            <a:r>
              <a:rPr lang="en-US" altLang="ja-JP" dirty="0"/>
              <a:t>※</a:t>
            </a:r>
            <a:r>
              <a:rPr lang="ja-JP" altLang="en-US" dirty="0"/>
              <a:t>リストイメージは</a:t>
            </a:r>
            <a:r>
              <a:rPr lang="en-US" altLang="ja-JP" dirty="0" err="1"/>
              <a:t>CSV,Excel,PDF</a:t>
            </a:r>
            <a:r>
              <a:rPr lang="ja-JP" altLang="en-US" dirty="0" err="1"/>
              <a:t>への</a:t>
            </a:r>
            <a:r>
              <a:rPr lang="ja-JP" altLang="en-US" dirty="0"/>
              <a:t>出力に対応しています</a:t>
            </a:r>
            <a:endParaRPr kumimoji="1" lang="ja-JP" altLang="en-US" dirty="0"/>
          </a:p>
        </p:txBody>
      </p:sp>
      <p:sp>
        <p:nvSpPr>
          <p:cNvPr id="6" name="タイトル 5"/>
          <p:cNvSpPr>
            <a:spLocks noGrp="1"/>
          </p:cNvSpPr>
          <p:nvPr>
            <p:ph type="title"/>
          </p:nvPr>
        </p:nvSpPr>
        <p:spPr/>
        <p:txBody>
          <a:bodyPr/>
          <a:lstStyle/>
          <a:p>
            <a:r>
              <a:rPr kumimoji="1" lang="ja-JP" altLang="en-US" dirty="0"/>
              <a:t>チェック業務、確認リスト機能など</a:t>
            </a:r>
          </a:p>
        </p:txBody>
      </p:sp>
      <p:sp>
        <p:nvSpPr>
          <p:cNvPr id="7" name="AutoShape 5"/>
          <p:cNvSpPr>
            <a:spLocks noChangeArrowheads="1"/>
          </p:cNvSpPr>
          <p:nvPr/>
        </p:nvSpPr>
        <p:spPr bwMode="gray">
          <a:xfrm>
            <a:off x="251618" y="1779662"/>
            <a:ext cx="8640763" cy="3132348"/>
          </a:xfrm>
          <a:prstGeom prst="roundRect">
            <a:avLst>
              <a:gd name="adj" fmla="val 4681"/>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ja-JP" altLang="ja-JP" sz="18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8" name="Text Box 51"/>
          <p:cNvSpPr txBox="1">
            <a:spLocks noChangeArrowheads="1"/>
          </p:cNvSpPr>
          <p:nvPr/>
        </p:nvSpPr>
        <p:spPr bwMode="auto">
          <a:xfrm>
            <a:off x="5782771" y="4629785"/>
            <a:ext cx="3037701" cy="246221"/>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帳票サンプルを合わせてご覧ください。</a:t>
            </a:r>
          </a:p>
        </p:txBody>
      </p:sp>
      <p:sp>
        <p:nvSpPr>
          <p:cNvPr id="9" name="テキスト ボックス 8"/>
          <p:cNvSpPr txBox="1"/>
          <p:nvPr/>
        </p:nvSpPr>
        <p:spPr>
          <a:xfrm>
            <a:off x="562636" y="4191930"/>
            <a:ext cx="2411076" cy="550725"/>
          </a:xfrm>
          <a:prstGeom prst="rect">
            <a:avLst/>
          </a:prstGeom>
          <a:solidFill>
            <a:srgbClr val="FF9900"/>
          </a:solidFill>
          <a:ln>
            <a:noFill/>
          </a:ln>
          <a:effectLst/>
        </p:spPr>
        <p:txBody>
          <a:bodyPr lIns="0" tIns="0" rIns="0" bIns="0">
            <a:normAutofit fontScale="85000" lnSpcReduction="10000"/>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会社負担額を含めた人件費の確認</a:t>
            </a:r>
          </a:p>
        </p:txBody>
      </p:sp>
      <p:pic>
        <p:nvPicPr>
          <p:cNvPr id="10" name="図 9"/>
          <p:cNvPicPr>
            <a:picLocks noChangeAspect="1"/>
          </p:cNvPicPr>
          <p:nvPr/>
        </p:nvPicPr>
        <p:blipFill rotWithShape="1">
          <a:blip r:embed="rId3"/>
          <a:srcRect l="3028"/>
          <a:stretch/>
        </p:blipFill>
        <p:spPr>
          <a:xfrm>
            <a:off x="467544" y="1887674"/>
            <a:ext cx="4108810" cy="2968334"/>
          </a:xfrm>
          <a:prstGeom prst="rect">
            <a:avLst/>
          </a:prstGeom>
          <a:ln>
            <a:solidFill>
              <a:schemeClr val="bg1">
                <a:lumMod val="85000"/>
              </a:schemeClr>
            </a:solidFill>
          </a:ln>
        </p:spPr>
      </p:pic>
      <p:pic>
        <p:nvPicPr>
          <p:cNvPr id="11" name="図 10"/>
          <p:cNvPicPr>
            <a:picLocks noChangeAspect="1"/>
          </p:cNvPicPr>
          <p:nvPr/>
        </p:nvPicPr>
        <p:blipFill rotWithShape="1">
          <a:blip r:embed="rId4"/>
          <a:srcRect t="3071"/>
          <a:stretch/>
        </p:blipFill>
        <p:spPr>
          <a:xfrm>
            <a:off x="4640920" y="1887674"/>
            <a:ext cx="4090944" cy="2741582"/>
          </a:xfrm>
          <a:prstGeom prst="rect">
            <a:avLst/>
          </a:prstGeom>
          <a:ln>
            <a:solidFill>
              <a:schemeClr val="bg1">
                <a:lumMod val="85000"/>
              </a:schemeClr>
            </a:solidFill>
          </a:ln>
        </p:spPr>
      </p:pic>
      <p:sp>
        <p:nvSpPr>
          <p:cNvPr id="12" name="テキスト ボックス 11"/>
          <p:cNvSpPr txBox="1"/>
          <p:nvPr/>
        </p:nvSpPr>
        <p:spPr>
          <a:xfrm>
            <a:off x="4369454" y="3878198"/>
            <a:ext cx="2826634" cy="675860"/>
          </a:xfrm>
          <a:prstGeom prst="rect">
            <a:avLst/>
          </a:prstGeom>
          <a:solidFill>
            <a:srgbClr val="FF9900"/>
          </a:solidFill>
          <a:ln>
            <a:noFill/>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基準月と当月の項目比較</a:t>
            </a:r>
            <a:endParaRPr kumimoji="0" lang="en-US" altLang="ja-JP"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a:t>
            </a: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任意の比較項目をパターン登録可</a:t>
            </a:r>
            <a:r>
              <a:rPr kumimoji="0" lang="en-US" altLang="ja-JP"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a:t>
            </a:r>
            <a:endPar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3" name="正方形/長方形 12"/>
          <p:cNvSpPr/>
          <p:nvPr/>
        </p:nvSpPr>
        <p:spPr>
          <a:xfrm>
            <a:off x="1979712" y="1887674"/>
            <a:ext cx="2268629" cy="79110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ja-JP" altLang="en-US" sz="900" dirty="0"/>
              <a:t>・</a:t>
            </a:r>
            <a:r>
              <a:rPr lang="en-US" altLang="ja-JP" sz="900" dirty="0"/>
              <a:t>Excel</a:t>
            </a:r>
            <a:r>
              <a:rPr lang="ja-JP" altLang="en-US" sz="900" dirty="0" err="1"/>
              <a:t>、</a:t>
            </a:r>
            <a:r>
              <a:rPr lang="en-US" altLang="ja-JP" sz="900" dirty="0"/>
              <a:t>EXCEL</a:t>
            </a:r>
            <a:r>
              <a:rPr lang="ja-JP" altLang="en-US" sz="900" dirty="0"/>
              <a:t>に変更</a:t>
            </a:r>
            <a:endParaRPr lang="en-US" altLang="ja-JP" sz="900" dirty="0"/>
          </a:p>
          <a:p>
            <a:endParaRPr lang="en-US" altLang="ja-JP" sz="900" dirty="0"/>
          </a:p>
          <a:p>
            <a:r>
              <a:rPr lang="ja-JP" altLang="en-US" sz="900" dirty="0"/>
              <a:t>・給与比較一覧は画面の方が映えそう</a:t>
            </a:r>
            <a:endParaRPr lang="en-US" altLang="ja-JP" sz="900" dirty="0"/>
          </a:p>
        </p:txBody>
      </p:sp>
    </p:spTree>
    <p:extLst>
      <p:ext uri="{BB962C8B-B14F-4D97-AF65-F5344CB8AC3E}">
        <p14:creationId xmlns:p14="http://schemas.microsoft.com/office/powerpoint/2010/main" val="305476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チェック業務、確認リスト機能など</a:t>
            </a:r>
          </a:p>
        </p:txBody>
      </p:sp>
      <p:sp>
        <p:nvSpPr>
          <p:cNvPr id="5" name="テキスト プレースホルダー 4"/>
          <p:cNvSpPr>
            <a:spLocks noGrp="1"/>
          </p:cNvSpPr>
          <p:nvPr>
            <p:ph type="body" sz="quarter" idx="17"/>
          </p:nvPr>
        </p:nvSpPr>
        <p:spPr/>
        <p:txBody>
          <a:bodyPr/>
          <a:lstStyle/>
          <a:p>
            <a:r>
              <a:rPr kumimoji="1" lang="ja-JP" altLang="en-US" dirty="0"/>
              <a:t>計算前の事前チェック、プルーフリスト、計算結果の比較チェックリスト、人件費明細表など実務に応じた各種帳票を出力します</a:t>
            </a:r>
            <a:endParaRPr kumimoji="1" lang="en-US" altLang="ja-JP" dirty="0"/>
          </a:p>
          <a:p>
            <a:pPr>
              <a:lnSpc>
                <a:spcPts val="1600"/>
              </a:lnSpc>
            </a:pPr>
            <a:r>
              <a:rPr lang="en-US" altLang="ja-JP" dirty="0"/>
              <a:t>※</a:t>
            </a:r>
            <a:r>
              <a:rPr lang="ja-JP" altLang="en-US" dirty="0"/>
              <a:t>リストイメージは</a:t>
            </a:r>
            <a:r>
              <a:rPr lang="en-US" altLang="ja-JP" dirty="0" err="1"/>
              <a:t>CSV,Excel,PDF</a:t>
            </a:r>
            <a:r>
              <a:rPr lang="ja-JP" altLang="en-US" dirty="0" err="1"/>
              <a:t>への</a:t>
            </a:r>
            <a:r>
              <a:rPr lang="ja-JP" altLang="en-US" dirty="0"/>
              <a:t>出力に対応しています</a:t>
            </a:r>
            <a:endParaRPr kumimoji="1" lang="ja-JP" altLang="en-US" dirty="0"/>
          </a:p>
        </p:txBody>
      </p:sp>
      <p:sp>
        <p:nvSpPr>
          <p:cNvPr id="6" name="タイトル 5"/>
          <p:cNvSpPr>
            <a:spLocks noGrp="1"/>
          </p:cNvSpPr>
          <p:nvPr>
            <p:ph type="title"/>
          </p:nvPr>
        </p:nvSpPr>
        <p:spPr/>
        <p:txBody>
          <a:bodyPr/>
          <a:lstStyle/>
          <a:p>
            <a:r>
              <a:rPr kumimoji="1" lang="ja-JP" altLang="en-US" dirty="0"/>
              <a:t>チェック業務、確認リスト機能など</a:t>
            </a:r>
          </a:p>
        </p:txBody>
      </p:sp>
      <p:sp>
        <p:nvSpPr>
          <p:cNvPr id="7" name="AutoShape 5"/>
          <p:cNvSpPr>
            <a:spLocks noChangeArrowheads="1"/>
          </p:cNvSpPr>
          <p:nvPr/>
        </p:nvSpPr>
        <p:spPr bwMode="gray">
          <a:xfrm>
            <a:off x="251618" y="1779662"/>
            <a:ext cx="8640763" cy="3132348"/>
          </a:xfrm>
          <a:prstGeom prst="roundRect">
            <a:avLst>
              <a:gd name="adj" fmla="val 4681"/>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ja-JP" altLang="ja-JP" sz="18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8" name="Text Box 51"/>
          <p:cNvSpPr txBox="1">
            <a:spLocks noChangeArrowheads="1"/>
          </p:cNvSpPr>
          <p:nvPr/>
        </p:nvSpPr>
        <p:spPr bwMode="auto">
          <a:xfrm>
            <a:off x="5969149" y="4932000"/>
            <a:ext cx="3037701" cy="246221"/>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帳票サンプルを合わせてご覧ください。</a:t>
            </a:r>
          </a:p>
        </p:txBody>
      </p:sp>
      <p:sp>
        <p:nvSpPr>
          <p:cNvPr id="9" name="テキスト ボックス 8"/>
          <p:cNvSpPr txBox="1"/>
          <p:nvPr/>
        </p:nvSpPr>
        <p:spPr>
          <a:xfrm>
            <a:off x="562636" y="4191930"/>
            <a:ext cx="2411076" cy="550725"/>
          </a:xfrm>
          <a:prstGeom prst="rect">
            <a:avLst/>
          </a:prstGeom>
          <a:solidFill>
            <a:srgbClr val="FF9900"/>
          </a:solidFill>
          <a:ln>
            <a:noFill/>
          </a:ln>
          <a:effectLst/>
        </p:spPr>
        <p:txBody>
          <a:bodyPr lIns="0" tIns="0" rIns="0" bIns="0">
            <a:normAutofit fontScale="85000" lnSpcReduction="10000"/>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会社負担額を含めた人件費の確認</a:t>
            </a:r>
          </a:p>
        </p:txBody>
      </p:sp>
      <p:pic>
        <p:nvPicPr>
          <p:cNvPr id="10" name="図 9"/>
          <p:cNvPicPr>
            <a:picLocks noChangeAspect="1"/>
          </p:cNvPicPr>
          <p:nvPr/>
        </p:nvPicPr>
        <p:blipFill rotWithShape="1">
          <a:blip r:embed="rId3"/>
          <a:srcRect l="3028"/>
          <a:stretch/>
        </p:blipFill>
        <p:spPr>
          <a:xfrm>
            <a:off x="467544" y="1887674"/>
            <a:ext cx="4108810" cy="2968334"/>
          </a:xfrm>
          <a:prstGeom prst="rect">
            <a:avLst/>
          </a:prstGeom>
          <a:ln>
            <a:solidFill>
              <a:schemeClr val="bg1">
                <a:lumMod val="85000"/>
              </a:schemeClr>
            </a:solidFill>
          </a:ln>
        </p:spPr>
      </p:pic>
      <p:pic>
        <p:nvPicPr>
          <p:cNvPr id="17" name="図 16">
            <a:extLst>
              <a:ext uri="{FF2B5EF4-FFF2-40B4-BE49-F238E27FC236}">
                <a16:creationId xmlns:a16="http://schemas.microsoft.com/office/drawing/2014/main" id="{067AFF90-9F8E-B559-CE46-D28BF6A01D98}"/>
              </a:ext>
            </a:extLst>
          </p:cNvPr>
          <p:cNvPicPr>
            <a:picLocks noChangeAspect="1"/>
          </p:cNvPicPr>
          <p:nvPr/>
        </p:nvPicPr>
        <p:blipFill>
          <a:blip r:embed="rId4"/>
          <a:srcRect t="1488"/>
          <a:stretch/>
        </p:blipFill>
        <p:spPr>
          <a:xfrm>
            <a:off x="4635125" y="1887144"/>
            <a:ext cx="3796662" cy="2484805"/>
          </a:xfrm>
          <a:prstGeom prst="rect">
            <a:avLst/>
          </a:prstGeom>
          <a:ln>
            <a:solidFill>
              <a:schemeClr val="bg1">
                <a:lumMod val="85000"/>
              </a:schemeClr>
            </a:solidFill>
          </a:ln>
        </p:spPr>
      </p:pic>
      <p:pic>
        <p:nvPicPr>
          <p:cNvPr id="11" name="図 10"/>
          <p:cNvPicPr>
            <a:picLocks noChangeAspect="1"/>
          </p:cNvPicPr>
          <p:nvPr/>
        </p:nvPicPr>
        <p:blipFill rotWithShape="1">
          <a:blip r:embed="rId5"/>
          <a:srcRect t="3071"/>
          <a:stretch/>
        </p:blipFill>
        <p:spPr>
          <a:xfrm>
            <a:off x="5677957" y="2703608"/>
            <a:ext cx="3151751" cy="2112174"/>
          </a:xfrm>
          <a:prstGeom prst="rect">
            <a:avLst/>
          </a:prstGeom>
          <a:ln>
            <a:solidFill>
              <a:schemeClr val="bg1">
                <a:lumMod val="85000"/>
              </a:schemeClr>
            </a:solidFill>
          </a:ln>
        </p:spPr>
      </p:pic>
      <p:sp>
        <p:nvSpPr>
          <p:cNvPr id="18" name="矢印: 上向き折線 17">
            <a:extLst>
              <a:ext uri="{FF2B5EF4-FFF2-40B4-BE49-F238E27FC236}">
                <a16:creationId xmlns:a16="http://schemas.microsoft.com/office/drawing/2014/main" id="{B8813B8B-79C5-D10B-8B7E-EE1501E6A185}"/>
              </a:ext>
            </a:extLst>
          </p:cNvPr>
          <p:cNvSpPr/>
          <p:nvPr/>
        </p:nvSpPr>
        <p:spPr>
          <a:xfrm rot="5400000">
            <a:off x="5076099" y="4087557"/>
            <a:ext cx="538701" cy="665014"/>
          </a:xfrm>
          <a:prstGeom prst="bentUp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003074" y="4371949"/>
            <a:ext cx="2826634" cy="504057"/>
          </a:xfrm>
          <a:prstGeom prst="rect">
            <a:avLst/>
          </a:prstGeom>
          <a:solidFill>
            <a:srgbClr val="FF9900"/>
          </a:solidFill>
          <a:ln>
            <a:noFill/>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基準月と当月の項目比較</a:t>
            </a:r>
            <a:endParaRPr kumimoji="0"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任意の比較項目をパターン登録可</a:t>
            </a:r>
            <a:r>
              <a:rPr kumimoji="0"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a:t>
            </a:r>
            <a:endParaRPr kumimoji="0" lang="ja-JP" altLang="en-US"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0253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雇用保険被保険者離職証明書等の出力</a:t>
            </a:r>
          </a:p>
        </p:txBody>
      </p:sp>
      <p:sp>
        <p:nvSpPr>
          <p:cNvPr id="5" name="テキスト プレースホルダー 4"/>
          <p:cNvSpPr>
            <a:spLocks noGrp="1"/>
          </p:cNvSpPr>
          <p:nvPr>
            <p:ph type="body" sz="quarter" idx="17"/>
          </p:nvPr>
        </p:nvSpPr>
        <p:spPr/>
        <p:txBody>
          <a:bodyPr/>
          <a:lstStyle/>
          <a:p>
            <a:r>
              <a:rPr kumimoji="1" lang="ja-JP" altLang="en-US" dirty="0"/>
              <a:t>給与体系にて賃金データを</a:t>
            </a:r>
            <a:r>
              <a:rPr kumimoji="1" lang="en-US" altLang="ja-JP" dirty="0"/>
              <a:t>A</a:t>
            </a:r>
            <a:r>
              <a:rPr kumimoji="1" lang="ja-JP" altLang="en-US" dirty="0"/>
              <a:t>欄又は</a:t>
            </a:r>
            <a:r>
              <a:rPr kumimoji="1" lang="en-US" altLang="ja-JP" dirty="0"/>
              <a:t>B</a:t>
            </a:r>
            <a:r>
              <a:rPr kumimoji="1" lang="ja-JP" altLang="en-US" dirty="0"/>
              <a:t>欄として集計する設定し、離職票、六十歳到達賃金照明書、休業開始賃金証明書を出力します</a:t>
            </a:r>
            <a:endParaRPr kumimoji="1" lang="en-US" altLang="ja-JP" dirty="0"/>
          </a:p>
          <a:p>
            <a:r>
              <a:rPr lang="ja-JP" altLang="en-US" dirty="0"/>
              <a:t>帳票出力前に出力する値を直接修正することも可能です</a:t>
            </a:r>
            <a:endParaRPr kumimoji="1" lang="ja-JP" altLang="en-US" dirty="0"/>
          </a:p>
        </p:txBody>
      </p:sp>
      <p:sp>
        <p:nvSpPr>
          <p:cNvPr id="6" name="タイトル 5"/>
          <p:cNvSpPr>
            <a:spLocks noGrp="1"/>
          </p:cNvSpPr>
          <p:nvPr>
            <p:ph type="title"/>
          </p:nvPr>
        </p:nvSpPr>
        <p:spPr/>
        <p:txBody>
          <a:bodyPr/>
          <a:lstStyle/>
          <a:p>
            <a:r>
              <a:rPr kumimoji="1" lang="ja-JP" altLang="en-US" dirty="0"/>
              <a:t>雇用保険被保険者離職証明書等の出力</a:t>
            </a:r>
          </a:p>
        </p:txBody>
      </p:sp>
      <p:pic>
        <p:nvPicPr>
          <p:cNvPr id="7" name="図 6"/>
          <p:cNvPicPr>
            <a:picLocks noChangeAspect="1"/>
          </p:cNvPicPr>
          <p:nvPr/>
        </p:nvPicPr>
        <p:blipFill>
          <a:blip r:embed="rId2"/>
          <a:stretch>
            <a:fillRect/>
          </a:stretch>
        </p:blipFill>
        <p:spPr>
          <a:xfrm>
            <a:off x="413541" y="1765433"/>
            <a:ext cx="3584126" cy="2505913"/>
          </a:xfrm>
          <a:prstGeom prst="rect">
            <a:avLst/>
          </a:prstGeom>
        </p:spPr>
      </p:pic>
      <p:sp>
        <p:nvSpPr>
          <p:cNvPr id="8" name="角丸四角形 7"/>
          <p:cNvSpPr/>
          <p:nvPr/>
        </p:nvSpPr>
        <p:spPr bwMode="auto">
          <a:xfrm>
            <a:off x="5414103" y="1722375"/>
            <a:ext cx="3369897" cy="3150706"/>
          </a:xfrm>
          <a:prstGeom prst="roundRect">
            <a:avLst>
              <a:gd name="adj" fmla="val 4450"/>
            </a:avLst>
          </a:prstGeom>
          <a:solidFill>
            <a:srgbClr val="FFFFFF"/>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pic>
        <p:nvPicPr>
          <p:cNvPr id="9" name="Picture 2"/>
          <p:cNvPicPr>
            <a:picLocks noChangeAspect="1" noChangeArrowheads="1"/>
          </p:cNvPicPr>
          <p:nvPr/>
        </p:nvPicPr>
        <p:blipFill>
          <a:blip r:embed="rId3" cstate="print"/>
          <a:srcRect/>
          <a:stretch>
            <a:fillRect/>
          </a:stretch>
        </p:blipFill>
        <p:spPr bwMode="auto">
          <a:xfrm>
            <a:off x="5527758" y="2009315"/>
            <a:ext cx="1943270" cy="1372080"/>
          </a:xfrm>
          <a:prstGeom prst="rect">
            <a:avLst/>
          </a:prstGeom>
          <a:solidFill>
            <a:srgbClr val="FFFFFF"/>
          </a:solidFill>
          <a:ln w="12700" cap="flat" cmpd="sng" algn="ctr">
            <a:solidFill>
              <a:srgbClr val="007BC7"/>
            </a:solidFill>
            <a:prstDash val="solid"/>
            <a:headEnd/>
            <a:tailEnd/>
          </a:ln>
          <a:effectLst/>
        </p:spPr>
      </p:pic>
      <p:sp>
        <p:nvSpPr>
          <p:cNvPr id="10" name="右矢印 9"/>
          <p:cNvSpPr/>
          <p:nvPr/>
        </p:nvSpPr>
        <p:spPr bwMode="auto">
          <a:xfrm>
            <a:off x="4463988" y="2339557"/>
            <a:ext cx="686040" cy="1110796"/>
          </a:xfrm>
          <a:prstGeom prst="rightArrow">
            <a:avLst/>
          </a:prstGeom>
          <a:solidFill>
            <a:srgbClr val="77A233"/>
          </a:solidFill>
          <a:ln>
            <a:noFill/>
            <a:headEnd/>
            <a:tailEnd/>
          </a:ln>
          <a:effectLst/>
          <a:scene3d>
            <a:camera prst="orthographicFront">
              <a:rot lat="0" lon="0" rev="0"/>
            </a:camera>
            <a:lightRig rig="threePt" dir="t">
              <a:rot lat="0" lon="0" rev="1200000"/>
            </a:lightRig>
          </a:scene3d>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印刷</a:t>
            </a:r>
          </a:p>
        </p:txBody>
      </p:sp>
      <p:sp>
        <p:nvSpPr>
          <p:cNvPr id="11" name="角丸四角形 10"/>
          <p:cNvSpPr/>
          <p:nvPr/>
        </p:nvSpPr>
        <p:spPr bwMode="auto">
          <a:xfrm>
            <a:off x="3247314" y="2542021"/>
            <a:ext cx="456455" cy="92116"/>
          </a:xfrm>
          <a:prstGeom prst="roundRect">
            <a:avLst>
              <a:gd name="adj" fmla="val 9055"/>
            </a:avLst>
          </a:prstGeom>
          <a:noFill/>
          <a:ln w="25400" cap="flat" cmpd="sng" algn="ctr">
            <a:solidFill>
              <a:srgbClr val="B91B17"/>
            </a:solidFill>
            <a:prstDash val="solid"/>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2" name="左カーブ矢印 11"/>
          <p:cNvSpPr/>
          <p:nvPr/>
        </p:nvSpPr>
        <p:spPr bwMode="auto">
          <a:xfrm>
            <a:off x="3785807" y="2570813"/>
            <a:ext cx="311836" cy="833097"/>
          </a:xfrm>
          <a:prstGeom prst="curvedLeftArrow">
            <a:avLst>
              <a:gd name="adj1" fmla="val 50000"/>
              <a:gd name="adj2" fmla="val 110106"/>
              <a:gd name="adj3" fmla="val 41067"/>
            </a:avLst>
          </a:prstGeom>
          <a:gradFill rotWithShape="1">
            <a:gsLst>
              <a:gs pos="0">
                <a:srgbClr val="B91B17">
                  <a:shade val="51000"/>
                  <a:satMod val="130000"/>
                </a:srgbClr>
              </a:gs>
              <a:gs pos="80000">
                <a:srgbClr val="B91B17">
                  <a:shade val="93000"/>
                  <a:satMod val="130000"/>
                </a:srgbClr>
              </a:gs>
              <a:gs pos="100000">
                <a:srgbClr val="B91B17">
                  <a:shade val="94000"/>
                  <a:satMod val="135000"/>
                </a:srgbClr>
              </a:gs>
            </a:gsLst>
            <a:lin ang="16200000" scaled="0"/>
          </a:gradFill>
          <a:ln w="9525" cap="flat" cmpd="sng" algn="ctr">
            <a:solidFill>
              <a:srgbClr val="B91B17">
                <a:shade val="95000"/>
                <a:satMod val="105000"/>
              </a:srgbClr>
            </a:solidFill>
            <a:prstDash val="solid"/>
            <a:headEnd/>
            <a:tailEnd/>
          </a:ln>
          <a:effectLst>
            <a:outerShdw blurRad="40000" dist="23000" dir="5400000" rotWithShape="0">
              <a:srgbClr val="000000">
                <a:alpha val="35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5558119" y="1650153"/>
            <a:ext cx="2494692" cy="425758"/>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離職票基礎資料</a:t>
            </a:r>
          </a:p>
        </p:txBody>
      </p:sp>
      <p:grpSp>
        <p:nvGrpSpPr>
          <p:cNvPr id="14" name="グループ化 40"/>
          <p:cNvGrpSpPr/>
          <p:nvPr/>
        </p:nvGrpSpPr>
        <p:grpSpPr>
          <a:xfrm>
            <a:off x="6319460" y="3773511"/>
            <a:ext cx="1559182" cy="1005462"/>
            <a:chOff x="5868144" y="4725144"/>
            <a:chExt cx="2088232" cy="1512168"/>
          </a:xfrm>
        </p:grpSpPr>
        <p:sp>
          <p:nvSpPr>
            <p:cNvPr id="15" name="正方形/長方形 14"/>
            <p:cNvSpPr/>
            <p:nvPr/>
          </p:nvSpPr>
          <p:spPr bwMode="auto">
            <a:xfrm>
              <a:off x="5868144" y="4725144"/>
              <a:ext cx="2088232" cy="1512168"/>
            </a:xfrm>
            <a:prstGeom prst="rect">
              <a:avLst/>
            </a:prstGeom>
            <a:solidFill>
              <a:srgbClr val="FFFFFF"/>
            </a:solidFill>
            <a:ln w="12700" cap="flat" cmpd="sng" algn="ctr">
              <a:solidFill>
                <a:srgbClr val="007BC7"/>
              </a:solidFill>
              <a:prstDash val="solid"/>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16" name="グループ化 6"/>
            <p:cNvGrpSpPr/>
            <p:nvPr/>
          </p:nvGrpSpPr>
          <p:grpSpPr>
            <a:xfrm>
              <a:off x="5940152" y="4797152"/>
              <a:ext cx="2003641" cy="1408843"/>
              <a:chOff x="3923928" y="1988840"/>
              <a:chExt cx="3490301" cy="2592288"/>
            </a:xfrm>
          </p:grpSpPr>
          <p:pic>
            <p:nvPicPr>
              <p:cNvPr id="17" name="Picture 2"/>
              <p:cNvPicPr>
                <a:picLocks noChangeAspect="1" noChangeArrowheads="1"/>
              </p:cNvPicPr>
              <p:nvPr/>
            </p:nvPicPr>
            <p:blipFill>
              <a:blip r:embed="rId4" cstate="print"/>
              <a:srcRect/>
              <a:stretch>
                <a:fillRect/>
              </a:stretch>
            </p:blipFill>
            <p:spPr bwMode="auto">
              <a:xfrm>
                <a:off x="3923928" y="1988840"/>
                <a:ext cx="1800200" cy="2525790"/>
              </a:xfrm>
              <a:prstGeom prst="rect">
                <a:avLst/>
              </a:prstGeom>
              <a:noFill/>
              <a:ln w="9525">
                <a:noFill/>
                <a:miter lim="800000"/>
                <a:headEnd/>
                <a:tailEnd/>
              </a:ln>
            </p:spPr>
          </p:pic>
          <p:pic>
            <p:nvPicPr>
              <p:cNvPr id="18" name="Picture 3"/>
              <p:cNvPicPr>
                <a:picLocks noChangeAspect="1" noChangeArrowheads="1"/>
              </p:cNvPicPr>
              <p:nvPr/>
            </p:nvPicPr>
            <p:blipFill>
              <a:blip r:embed="rId5" cstate="print"/>
              <a:srcRect/>
              <a:stretch>
                <a:fillRect/>
              </a:stretch>
            </p:blipFill>
            <p:spPr bwMode="auto">
              <a:xfrm>
                <a:off x="5724129" y="1988840"/>
                <a:ext cx="1690100" cy="2592288"/>
              </a:xfrm>
              <a:prstGeom prst="rect">
                <a:avLst/>
              </a:prstGeom>
              <a:noFill/>
              <a:ln w="9525">
                <a:noFill/>
                <a:miter lim="800000"/>
                <a:headEnd/>
                <a:tailEnd/>
              </a:ln>
            </p:spPr>
          </p:pic>
        </p:grpSp>
      </p:grpSp>
      <p:pic>
        <p:nvPicPr>
          <p:cNvPr id="19" name="Picture 7"/>
          <p:cNvPicPr>
            <a:picLocks noChangeAspect="1" noChangeArrowheads="1"/>
          </p:cNvPicPr>
          <p:nvPr/>
        </p:nvPicPr>
        <p:blipFill>
          <a:blip r:embed="rId6" cstate="print"/>
          <a:srcRect/>
          <a:stretch>
            <a:fillRect/>
          </a:stretch>
        </p:blipFill>
        <p:spPr bwMode="auto">
          <a:xfrm>
            <a:off x="6875349" y="2117327"/>
            <a:ext cx="992007" cy="1372080"/>
          </a:xfrm>
          <a:prstGeom prst="rect">
            <a:avLst/>
          </a:prstGeom>
          <a:solidFill>
            <a:srgbClr val="FFFFFF"/>
          </a:solidFill>
          <a:ln w="12700" cap="flat" cmpd="sng" algn="ctr">
            <a:solidFill>
              <a:srgbClr val="007BC7"/>
            </a:solidFill>
            <a:prstDash val="solid"/>
            <a:headEnd/>
            <a:tailEnd/>
          </a:ln>
          <a:effectLst/>
        </p:spPr>
      </p:pic>
      <p:pic>
        <p:nvPicPr>
          <p:cNvPr id="20" name="Picture 8"/>
          <p:cNvPicPr>
            <a:picLocks noChangeAspect="1" noChangeArrowheads="1"/>
          </p:cNvPicPr>
          <p:nvPr/>
        </p:nvPicPr>
        <p:blipFill>
          <a:blip r:embed="rId7" cstate="print"/>
          <a:srcRect/>
          <a:stretch>
            <a:fillRect/>
          </a:stretch>
        </p:blipFill>
        <p:spPr bwMode="auto">
          <a:xfrm>
            <a:off x="7610821" y="2020629"/>
            <a:ext cx="1065635" cy="1434448"/>
          </a:xfrm>
          <a:prstGeom prst="rect">
            <a:avLst/>
          </a:prstGeom>
          <a:solidFill>
            <a:srgbClr val="FFFFFF"/>
          </a:solidFill>
          <a:ln w="12700" cap="flat" cmpd="sng" algn="ctr">
            <a:solidFill>
              <a:srgbClr val="007BC7"/>
            </a:solidFill>
            <a:prstDash val="solid"/>
            <a:headEnd/>
            <a:tailEnd/>
          </a:ln>
          <a:effectLst/>
        </p:spPr>
      </p:pic>
      <p:sp>
        <p:nvSpPr>
          <p:cNvPr id="21" name="テキスト ボックス 20"/>
          <p:cNvSpPr txBox="1"/>
          <p:nvPr/>
        </p:nvSpPr>
        <p:spPr>
          <a:xfrm>
            <a:off x="5558119" y="3413471"/>
            <a:ext cx="2494692" cy="425758"/>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離職票基礎資料（専用紙）</a:t>
            </a:r>
            <a:r>
              <a:rPr kumimoji="1" lang="en-US" altLang="ja-JP"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22" name="角丸四角形 21"/>
          <p:cNvSpPr/>
          <p:nvPr/>
        </p:nvSpPr>
        <p:spPr bwMode="auto">
          <a:xfrm>
            <a:off x="6013005" y="2705267"/>
            <a:ext cx="2375419" cy="781017"/>
          </a:xfrm>
          <a:prstGeom prst="roundRect">
            <a:avLst/>
          </a:prstGeom>
          <a:solidFill>
            <a:srgbClr val="54C2F0"/>
          </a:solidFill>
          <a:ln w="25400">
            <a:solidFill>
              <a:srgbClr val="FFFFFF">
                <a:lumMod val="95000"/>
              </a:srgbClr>
            </a:solidFill>
            <a:headEnd/>
            <a:tailEnd/>
          </a:ln>
          <a:effectLst/>
          <a:scene3d>
            <a:camera prst="orthographicFront">
              <a:rot lat="0" lon="0" rev="0"/>
            </a:camera>
            <a:lightRig rig="threePt" dir="t">
              <a:rot lat="0" lon="0" rev="1200000"/>
            </a:lightRig>
          </a:scene3d>
          <a:sp3d/>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六十歳到達時等賃金証明書</a:t>
            </a:r>
            <a:endParaRPr kumimoji="0" lang="en-US" altLang="ja-JP"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休業開始賃金証明書</a:t>
            </a:r>
            <a:endParaRPr kumimoji="0" lang="en-US" altLang="ja-JP"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も同様</a:t>
            </a:r>
            <a:endParaRPr kumimoji="1"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5508104" y="4731990"/>
            <a:ext cx="3492388" cy="425758"/>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㈱日本法令様：被保険者離職証明書（ドットプリンター）</a:t>
            </a:r>
          </a:p>
        </p:txBody>
      </p:sp>
      <p:pic>
        <p:nvPicPr>
          <p:cNvPr id="24" name="図 23"/>
          <p:cNvPicPr>
            <a:picLocks noChangeAspect="1"/>
          </p:cNvPicPr>
          <p:nvPr/>
        </p:nvPicPr>
        <p:blipFill>
          <a:blip r:embed="rId8"/>
          <a:stretch>
            <a:fillRect/>
          </a:stretch>
        </p:blipFill>
        <p:spPr>
          <a:xfrm>
            <a:off x="1865356" y="3248883"/>
            <a:ext cx="2438972" cy="1624198"/>
          </a:xfrm>
          <a:prstGeom prst="rect">
            <a:avLst/>
          </a:prstGeom>
        </p:spPr>
      </p:pic>
      <p:sp>
        <p:nvSpPr>
          <p:cNvPr id="25" name="角丸四角形 24"/>
          <p:cNvSpPr/>
          <p:nvPr/>
        </p:nvSpPr>
        <p:spPr bwMode="auto">
          <a:xfrm>
            <a:off x="2468122" y="3120117"/>
            <a:ext cx="1245895" cy="319415"/>
          </a:xfrm>
          <a:prstGeom prst="roundRect">
            <a:avLst/>
          </a:prstGeom>
          <a:solidFill>
            <a:srgbClr val="54C2F0"/>
          </a:solidFill>
          <a:ln w="25400">
            <a:solidFill>
              <a:srgbClr val="FFFFFF">
                <a:lumMod val="95000"/>
              </a:srgbClr>
            </a:solidFill>
            <a:headEnd/>
            <a:tailEnd/>
          </a:ln>
          <a:effectLst/>
          <a:scene3d>
            <a:camera prst="orthographicFront">
              <a:rot lat="0" lon="0" rev="0"/>
            </a:camera>
            <a:lightRig rig="threePt" dir="t">
              <a:rot lat="0" lon="0" rev="1200000"/>
            </a:lightRig>
          </a:scene3d>
          <a:sp3d/>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集計値　修正</a:t>
            </a:r>
          </a:p>
        </p:txBody>
      </p:sp>
      <p:sp>
        <p:nvSpPr>
          <p:cNvPr id="26" name="角丸四角形 25"/>
          <p:cNvSpPr/>
          <p:nvPr/>
        </p:nvSpPr>
        <p:spPr bwMode="auto">
          <a:xfrm>
            <a:off x="3127844" y="3599163"/>
            <a:ext cx="760156" cy="1273918"/>
          </a:xfrm>
          <a:prstGeom prst="roundRect">
            <a:avLst>
              <a:gd name="adj" fmla="val 9055"/>
            </a:avLst>
          </a:prstGeom>
          <a:noFill/>
          <a:ln w="25400" cap="flat" cmpd="sng" algn="ctr">
            <a:solidFill>
              <a:srgbClr val="B91B17"/>
            </a:solidFill>
            <a:prstDash val="solid"/>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04067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給与所得者異動届の電子申請データ作成</a:t>
            </a:r>
            <a:endParaRPr kumimoji="1" lang="ja-JP" altLang="en-US" dirty="0"/>
          </a:p>
        </p:txBody>
      </p:sp>
      <p:sp>
        <p:nvSpPr>
          <p:cNvPr id="5" name="テキスト プレースホルダー 4"/>
          <p:cNvSpPr>
            <a:spLocks noGrp="1"/>
          </p:cNvSpPr>
          <p:nvPr>
            <p:ph type="body" sz="quarter" idx="17"/>
          </p:nvPr>
        </p:nvSpPr>
        <p:spPr/>
        <p:txBody>
          <a:bodyPr/>
          <a:lstStyle/>
          <a:p>
            <a:r>
              <a:rPr kumimoji="1" lang="ja-JP" altLang="en-US" dirty="0"/>
              <a:t>地方税ポータル（ </a:t>
            </a:r>
            <a:r>
              <a:rPr kumimoji="1" lang="en-US" altLang="ja-JP" dirty="0" err="1"/>
              <a:t>eLTAX</a:t>
            </a:r>
            <a:r>
              <a:rPr kumimoji="1" lang="en-US" altLang="ja-JP" dirty="0"/>
              <a:t> </a:t>
            </a:r>
            <a:r>
              <a:rPr kumimoji="1" lang="ja-JP" altLang="en-US" dirty="0"/>
              <a:t>）へ電子申請可能なファイル形式での「給与所得者異動届出書」の出力</a:t>
            </a:r>
            <a:r>
              <a:rPr lang="ja-JP" altLang="en-US" dirty="0"/>
              <a:t>が</a:t>
            </a:r>
            <a:r>
              <a:rPr kumimoji="1" lang="ja-JP" altLang="en-US" dirty="0"/>
              <a:t>可能です</a:t>
            </a:r>
          </a:p>
          <a:p>
            <a:r>
              <a:rPr lang="ja-JP" altLang="en-US" dirty="0"/>
              <a:t>同画面上にて</a:t>
            </a:r>
            <a:r>
              <a:rPr kumimoji="1" lang="ja-JP" altLang="en-US" dirty="0"/>
              <a:t>申請内容の項目を確認・編集できます</a:t>
            </a:r>
          </a:p>
        </p:txBody>
      </p:sp>
      <p:sp>
        <p:nvSpPr>
          <p:cNvPr id="6" name="タイトル 5"/>
          <p:cNvSpPr>
            <a:spLocks noGrp="1"/>
          </p:cNvSpPr>
          <p:nvPr>
            <p:ph type="title"/>
          </p:nvPr>
        </p:nvSpPr>
        <p:spPr/>
        <p:txBody>
          <a:bodyPr/>
          <a:lstStyle/>
          <a:p>
            <a:r>
              <a:rPr lang="ja-JP" altLang="en-US" dirty="0"/>
              <a:t>給与所得者異動届の電子申請データ作成</a:t>
            </a:r>
            <a:endParaRPr kumimoji="1" lang="ja-JP" altLang="en-US" dirty="0"/>
          </a:p>
        </p:txBody>
      </p:sp>
      <p:pic>
        <p:nvPicPr>
          <p:cNvPr id="18" name="図 17">
            <a:extLst>
              <a:ext uri="{FF2B5EF4-FFF2-40B4-BE49-F238E27FC236}">
                <a16:creationId xmlns:a16="http://schemas.microsoft.com/office/drawing/2014/main" id="{3630D013-298F-40A3-ED76-0EC4704FABC9}"/>
              </a:ext>
            </a:extLst>
          </p:cNvPr>
          <p:cNvPicPr>
            <a:picLocks noChangeAspect="1"/>
          </p:cNvPicPr>
          <p:nvPr/>
        </p:nvPicPr>
        <p:blipFill>
          <a:blip r:embed="rId2"/>
          <a:stretch>
            <a:fillRect/>
          </a:stretch>
        </p:blipFill>
        <p:spPr>
          <a:xfrm>
            <a:off x="272123" y="2053751"/>
            <a:ext cx="4500384" cy="2812740"/>
          </a:xfrm>
          <a:prstGeom prst="rect">
            <a:avLst/>
          </a:prstGeom>
          <a:ln>
            <a:solidFill>
              <a:schemeClr val="bg1">
                <a:lumMod val="75000"/>
              </a:schemeClr>
            </a:solidFill>
          </a:ln>
        </p:spPr>
      </p:pic>
      <p:sp>
        <p:nvSpPr>
          <p:cNvPr id="19" name="テキスト プレースホルダー 2">
            <a:extLst>
              <a:ext uri="{FF2B5EF4-FFF2-40B4-BE49-F238E27FC236}">
                <a16:creationId xmlns:a16="http://schemas.microsoft.com/office/drawing/2014/main" id="{3EFA637D-A5B7-13E3-4DE1-53A7BD0A87E3}"/>
              </a:ext>
            </a:extLst>
          </p:cNvPr>
          <p:cNvSpPr txBox="1">
            <a:spLocks/>
          </p:cNvSpPr>
          <p:nvPr/>
        </p:nvSpPr>
        <p:spPr>
          <a:xfrm>
            <a:off x="288000" y="1772199"/>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異動届出書データ作成</a:t>
            </a:r>
            <a:endParaRPr lang="en-US" altLang="ja-JP" sz="1000" b="1" u="sng" dirty="0">
              <a:solidFill>
                <a:prstClr val="black"/>
              </a:solidFill>
            </a:endParaRPr>
          </a:p>
        </p:txBody>
      </p:sp>
      <p:sp>
        <p:nvSpPr>
          <p:cNvPr id="24" name="正方形/長方形 23">
            <a:extLst>
              <a:ext uri="{FF2B5EF4-FFF2-40B4-BE49-F238E27FC236}">
                <a16:creationId xmlns:a16="http://schemas.microsoft.com/office/drawing/2014/main" id="{40A913D8-CDA0-6C5E-F9C9-7384CDE9A57A}"/>
              </a:ext>
            </a:extLst>
          </p:cNvPr>
          <p:cNvSpPr/>
          <p:nvPr/>
        </p:nvSpPr>
        <p:spPr>
          <a:xfrm>
            <a:off x="4283969" y="2335285"/>
            <a:ext cx="504056" cy="128453"/>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35937718-E72B-3999-6866-53EC736230F1}"/>
              </a:ext>
            </a:extLst>
          </p:cNvPr>
          <p:cNvPicPr>
            <a:picLocks noChangeAspect="1"/>
          </p:cNvPicPr>
          <p:nvPr/>
        </p:nvPicPr>
        <p:blipFill>
          <a:blip r:embed="rId3"/>
          <a:stretch>
            <a:fillRect/>
          </a:stretch>
        </p:blipFill>
        <p:spPr>
          <a:xfrm>
            <a:off x="5306517" y="2269884"/>
            <a:ext cx="3585483" cy="2240927"/>
          </a:xfrm>
          <a:prstGeom prst="rect">
            <a:avLst/>
          </a:prstGeom>
          <a:ln>
            <a:solidFill>
              <a:schemeClr val="bg1">
                <a:lumMod val="75000"/>
              </a:schemeClr>
            </a:solidFill>
          </a:ln>
        </p:spPr>
      </p:pic>
      <p:cxnSp>
        <p:nvCxnSpPr>
          <p:cNvPr id="27" name="直線コネクタ 26">
            <a:extLst>
              <a:ext uri="{FF2B5EF4-FFF2-40B4-BE49-F238E27FC236}">
                <a16:creationId xmlns:a16="http://schemas.microsoft.com/office/drawing/2014/main" id="{658B08CD-97E6-4A4D-473C-222760A51DBA}"/>
              </a:ext>
            </a:extLst>
          </p:cNvPr>
          <p:cNvCxnSpPr>
            <a:cxnSpLocks/>
            <a:endCxn id="24" idx="3"/>
          </p:cNvCxnSpPr>
          <p:nvPr/>
        </p:nvCxnSpPr>
        <p:spPr>
          <a:xfrm flipH="1">
            <a:off x="4788025" y="2273126"/>
            <a:ext cx="540059" cy="126386"/>
          </a:xfrm>
          <a:prstGeom prst="line">
            <a:avLst/>
          </a:prstGeom>
          <a:ln w="19050">
            <a:solidFill>
              <a:srgbClr val="D54F14"/>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74690E4-FA5E-FA72-BE04-012376F850BC}"/>
              </a:ext>
            </a:extLst>
          </p:cNvPr>
          <p:cNvCxnSpPr>
            <a:cxnSpLocks/>
          </p:cNvCxnSpPr>
          <p:nvPr/>
        </p:nvCxnSpPr>
        <p:spPr>
          <a:xfrm flipH="1" flipV="1">
            <a:off x="4788025" y="2400795"/>
            <a:ext cx="502974" cy="2110016"/>
          </a:xfrm>
          <a:prstGeom prst="line">
            <a:avLst/>
          </a:prstGeom>
          <a:ln w="19050">
            <a:solidFill>
              <a:srgbClr val="D54F14"/>
            </a:solidFill>
          </a:ln>
        </p:spPr>
        <p:style>
          <a:lnRef idx="1">
            <a:schemeClr val="accent1"/>
          </a:lnRef>
          <a:fillRef idx="0">
            <a:schemeClr val="accent1"/>
          </a:fillRef>
          <a:effectRef idx="0">
            <a:schemeClr val="accent1"/>
          </a:effectRef>
          <a:fontRef idx="minor">
            <a:schemeClr val="tx1"/>
          </a:fontRef>
        </p:style>
      </p:cxnSp>
      <p:sp>
        <p:nvSpPr>
          <p:cNvPr id="34" name="テキスト プレースホルダー 2">
            <a:extLst>
              <a:ext uri="{FF2B5EF4-FFF2-40B4-BE49-F238E27FC236}">
                <a16:creationId xmlns:a16="http://schemas.microsoft.com/office/drawing/2014/main" id="{536C594E-8FF3-713B-FE3F-1AABDB602D54}"/>
              </a:ext>
            </a:extLst>
          </p:cNvPr>
          <p:cNvSpPr txBox="1">
            <a:spLocks/>
          </p:cNvSpPr>
          <p:nvPr/>
        </p:nvSpPr>
        <p:spPr>
          <a:xfrm>
            <a:off x="5400092" y="1772199"/>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異動届出書データ編集</a:t>
            </a:r>
            <a:endParaRPr lang="en-US" altLang="ja-JP" sz="1000" b="1" u="sng" dirty="0">
              <a:solidFill>
                <a:prstClr val="black"/>
              </a:solidFill>
            </a:endParaRPr>
          </a:p>
        </p:txBody>
      </p:sp>
    </p:spTree>
    <p:extLst>
      <p:ext uri="{BB962C8B-B14F-4D97-AF65-F5344CB8AC3E}">
        <p14:creationId xmlns:p14="http://schemas.microsoft.com/office/powerpoint/2010/main" val="799329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4226312-3BE8-262E-77DF-64EE01680D55}"/>
              </a:ext>
            </a:extLst>
          </p:cNvPr>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3" name="フッター プレースホルダー 2">
            <a:extLst>
              <a:ext uri="{FF2B5EF4-FFF2-40B4-BE49-F238E27FC236}">
                <a16:creationId xmlns:a16="http://schemas.microsoft.com/office/drawing/2014/main" id="{4CE0C437-A797-7BF8-A22C-8C354CC34F59}"/>
              </a:ext>
            </a:extLst>
          </p:cNvPr>
          <p:cNvSpPr>
            <a:spLocks noGrp="1"/>
          </p:cNvSpPr>
          <p:nvPr>
            <p:ph type="ftr" sz="quarter" idx="3"/>
          </p:nvPr>
        </p:nvSpPr>
        <p:spPr/>
        <p:txBody>
          <a:bodyPr/>
          <a:lstStyle/>
          <a:p>
            <a:r>
              <a:rPr lang="en-US" altLang="ja-JP"/>
              <a:t>© SuperStream Inc. All rights reserved.</a:t>
            </a:r>
            <a:endParaRPr lang="ja-JP" altLang="en-US" dirty="0"/>
          </a:p>
        </p:txBody>
      </p:sp>
      <p:sp>
        <p:nvSpPr>
          <p:cNvPr id="4" name="テキスト プレースホルダー 3">
            <a:extLst>
              <a:ext uri="{FF2B5EF4-FFF2-40B4-BE49-F238E27FC236}">
                <a16:creationId xmlns:a16="http://schemas.microsoft.com/office/drawing/2014/main" id="{B76B0A3F-6C4F-F482-CED8-02BC263DB42E}"/>
              </a:ext>
            </a:extLst>
          </p:cNvPr>
          <p:cNvSpPr>
            <a:spLocks noGrp="1"/>
          </p:cNvSpPr>
          <p:nvPr>
            <p:ph type="body" sz="quarter" idx="16"/>
          </p:nvPr>
        </p:nvSpPr>
        <p:spPr/>
        <p:txBody>
          <a:bodyPr/>
          <a:lstStyle/>
          <a:p>
            <a:r>
              <a:rPr lang="ja-JP" altLang="en-US" dirty="0"/>
              <a:t>住民税額の取込、</a:t>
            </a:r>
            <a:r>
              <a:rPr lang="ja-JP" altLang="en-US" sz="1800" dirty="0"/>
              <a:t>税額通知書配布用データ取込・配信</a:t>
            </a:r>
            <a:endParaRPr kumimoji="1" lang="ja-JP" altLang="en-US" dirty="0"/>
          </a:p>
        </p:txBody>
      </p:sp>
      <p:sp>
        <p:nvSpPr>
          <p:cNvPr id="5" name="テキスト プレースホルダー 4">
            <a:extLst>
              <a:ext uri="{FF2B5EF4-FFF2-40B4-BE49-F238E27FC236}">
                <a16:creationId xmlns:a16="http://schemas.microsoft.com/office/drawing/2014/main" id="{C4B56FA2-67D9-70A3-F5A0-41C9EE2428CB}"/>
              </a:ext>
            </a:extLst>
          </p:cNvPr>
          <p:cNvSpPr>
            <a:spLocks noGrp="1"/>
          </p:cNvSpPr>
          <p:nvPr>
            <p:ph type="body" sz="quarter" idx="17"/>
          </p:nvPr>
        </p:nvSpPr>
        <p:spPr/>
        <p:txBody>
          <a:bodyPr/>
          <a:lstStyle/>
          <a:p>
            <a:r>
              <a:rPr kumimoji="1" lang="en-US" altLang="ja-JP" dirty="0" err="1"/>
              <a:t>eLTAX</a:t>
            </a:r>
            <a:r>
              <a:rPr lang="ja-JP" altLang="en-US" dirty="0"/>
              <a:t>よりダウンロード</a:t>
            </a:r>
            <a:r>
              <a:rPr kumimoji="1" lang="ja-JP" altLang="en-US" dirty="0"/>
              <a:t>した電子データをそのまま取込、年度更新をすることが可能です</a:t>
            </a:r>
            <a:endParaRPr kumimoji="1" lang="en-US" altLang="ja-JP" dirty="0"/>
          </a:p>
          <a:p>
            <a:r>
              <a:rPr lang="ja-JP" altLang="en-US" dirty="0"/>
              <a:t>また、</a:t>
            </a:r>
            <a:r>
              <a:rPr lang="en-US" altLang="ja-JP" dirty="0" err="1"/>
              <a:t>eLTAX</a:t>
            </a:r>
            <a:r>
              <a:rPr lang="en-US" altLang="ja-JP" dirty="0"/>
              <a:t> </a:t>
            </a:r>
            <a:r>
              <a:rPr lang="ja-JP" altLang="en-US" dirty="0"/>
              <a:t>より</a:t>
            </a:r>
            <a:r>
              <a:rPr lang="en-US" altLang="ja-JP" dirty="0" err="1"/>
              <a:t>Pcdesk</a:t>
            </a:r>
            <a:r>
              <a:rPr lang="ja-JP" altLang="en-US" dirty="0"/>
              <a:t>等を利用しダウンロードした特別徴収税額通知書データファイルを</a:t>
            </a:r>
            <a:r>
              <a:rPr lang="en-US" altLang="ja-JP" dirty="0"/>
              <a:t>NX</a:t>
            </a:r>
            <a:r>
              <a:rPr lang="ja-JP" altLang="en-US" dirty="0"/>
              <a:t>給与管理に取り込み、従業員（納税義務者）へ税通帳票ファイル、パスワード取得用</a:t>
            </a:r>
            <a:r>
              <a:rPr lang="en-US" altLang="ja-JP" dirty="0"/>
              <a:t>URL</a:t>
            </a:r>
            <a:r>
              <a:rPr lang="ja-JP" altLang="en-US" dirty="0"/>
              <a:t>ファイルをそれぞれメール添付して一括配信、人事諸届・照会</a:t>
            </a:r>
            <a:r>
              <a:rPr lang="ja-JP" altLang="en-US" sz="1600" dirty="0"/>
              <a:t>への連携も可能です</a:t>
            </a:r>
            <a:endParaRPr lang="ja-JP" altLang="en-US" dirty="0"/>
          </a:p>
          <a:p>
            <a:endParaRPr kumimoji="1" lang="ja-JP" altLang="en-US" dirty="0"/>
          </a:p>
        </p:txBody>
      </p:sp>
      <p:sp>
        <p:nvSpPr>
          <p:cNvPr id="6" name="タイトル 5">
            <a:extLst>
              <a:ext uri="{FF2B5EF4-FFF2-40B4-BE49-F238E27FC236}">
                <a16:creationId xmlns:a16="http://schemas.microsoft.com/office/drawing/2014/main" id="{F40DD2F6-8B80-39B6-F783-64105305EBDD}"/>
              </a:ext>
            </a:extLst>
          </p:cNvPr>
          <p:cNvSpPr>
            <a:spLocks noGrp="1"/>
          </p:cNvSpPr>
          <p:nvPr>
            <p:ph type="title"/>
          </p:nvPr>
        </p:nvSpPr>
        <p:spPr/>
        <p:txBody>
          <a:bodyPr/>
          <a:lstStyle/>
          <a:p>
            <a:r>
              <a:rPr kumimoji="1" lang="ja-JP" altLang="en-US" dirty="0"/>
              <a:t>住民税対応</a:t>
            </a:r>
          </a:p>
        </p:txBody>
      </p:sp>
      <p:sp>
        <p:nvSpPr>
          <p:cNvPr id="10" name="テキスト プレースホルダー 2">
            <a:extLst>
              <a:ext uri="{FF2B5EF4-FFF2-40B4-BE49-F238E27FC236}">
                <a16:creationId xmlns:a16="http://schemas.microsoft.com/office/drawing/2014/main" id="{F275292A-C640-CAE8-C79B-61A65BB99BFA}"/>
              </a:ext>
            </a:extLst>
          </p:cNvPr>
          <p:cNvSpPr txBox="1">
            <a:spLocks/>
          </p:cNvSpPr>
          <p:nvPr/>
        </p:nvSpPr>
        <p:spPr>
          <a:xfrm>
            <a:off x="359532" y="2155894"/>
            <a:ext cx="2233747" cy="16964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税額通知書データ年度更新</a:t>
            </a:r>
            <a:endParaRPr lang="en-US" altLang="ja-JP" sz="1000" b="1" u="sng" dirty="0">
              <a:solidFill>
                <a:prstClr val="black"/>
              </a:solidFill>
            </a:endParaRPr>
          </a:p>
        </p:txBody>
      </p:sp>
      <p:sp>
        <p:nvSpPr>
          <p:cNvPr id="25" name="テキスト プレースホルダー 2">
            <a:extLst>
              <a:ext uri="{FF2B5EF4-FFF2-40B4-BE49-F238E27FC236}">
                <a16:creationId xmlns:a16="http://schemas.microsoft.com/office/drawing/2014/main" id="{66F1F4F2-FFBA-8B37-FFA8-86C11DFF323C}"/>
              </a:ext>
            </a:extLst>
          </p:cNvPr>
          <p:cNvSpPr txBox="1">
            <a:spLocks/>
          </p:cNvSpPr>
          <p:nvPr/>
        </p:nvSpPr>
        <p:spPr>
          <a:xfrm>
            <a:off x="359532" y="3615847"/>
            <a:ext cx="2647989"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税額通知書配布用データ取込・配信</a:t>
            </a:r>
            <a:endParaRPr lang="en-US" altLang="ja-JP" sz="1000" b="1" u="sng" dirty="0">
              <a:solidFill>
                <a:prstClr val="black"/>
              </a:solidFill>
            </a:endParaRPr>
          </a:p>
        </p:txBody>
      </p:sp>
      <p:grpSp>
        <p:nvGrpSpPr>
          <p:cNvPr id="35" name="グループ化 34">
            <a:extLst>
              <a:ext uri="{FF2B5EF4-FFF2-40B4-BE49-F238E27FC236}">
                <a16:creationId xmlns:a16="http://schemas.microsoft.com/office/drawing/2014/main" id="{9D891389-3B6A-6EAE-E86D-4D02E05677A1}"/>
              </a:ext>
            </a:extLst>
          </p:cNvPr>
          <p:cNvGrpSpPr/>
          <p:nvPr/>
        </p:nvGrpSpPr>
        <p:grpSpPr>
          <a:xfrm>
            <a:off x="3574030" y="3903398"/>
            <a:ext cx="1653825" cy="918671"/>
            <a:chOff x="5823266" y="4083918"/>
            <a:chExt cx="1385900" cy="684076"/>
          </a:xfrm>
        </p:grpSpPr>
        <p:sp>
          <p:nvSpPr>
            <p:cNvPr id="28" name="フローチャート: 磁気ディスク 27">
              <a:extLst>
                <a:ext uri="{FF2B5EF4-FFF2-40B4-BE49-F238E27FC236}">
                  <a16:creationId xmlns:a16="http://schemas.microsoft.com/office/drawing/2014/main" id="{3533C09B-DFEB-FF79-B9DD-0C4CCA73334A}"/>
                </a:ext>
              </a:extLst>
            </p:cNvPr>
            <p:cNvSpPr/>
            <p:nvPr/>
          </p:nvSpPr>
          <p:spPr>
            <a:xfrm>
              <a:off x="5868144" y="4083918"/>
              <a:ext cx="1260140" cy="684076"/>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32" name="テキスト ボックス 31">
              <a:extLst>
                <a:ext uri="{FF2B5EF4-FFF2-40B4-BE49-F238E27FC236}">
                  <a16:creationId xmlns:a16="http://schemas.microsoft.com/office/drawing/2014/main" id="{3EC3CF6D-E516-B337-CC44-96E7F45CCE1D}"/>
                </a:ext>
              </a:extLst>
            </p:cNvPr>
            <p:cNvSpPr txBox="1"/>
            <p:nvPr/>
          </p:nvSpPr>
          <p:spPr>
            <a:xfrm>
              <a:off x="5823266" y="4344221"/>
              <a:ext cx="1385900" cy="343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white"/>
                  </a:solidFill>
                  <a:latin typeface="メイリオ"/>
                  <a:ea typeface="メイリオ"/>
                </a:rPr>
                <a:t>給与管理</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endParaRPr>
            </a:p>
          </p:txBody>
        </p:sp>
      </p:grpSp>
      <p:pic>
        <p:nvPicPr>
          <p:cNvPr id="33" name="図 32">
            <a:extLst>
              <a:ext uri="{FF2B5EF4-FFF2-40B4-BE49-F238E27FC236}">
                <a16:creationId xmlns:a16="http://schemas.microsoft.com/office/drawing/2014/main" id="{527D13CA-FECE-F02A-74C1-D8F6BED0DB1F}"/>
              </a:ext>
            </a:extLst>
          </p:cNvPr>
          <p:cNvPicPr>
            <a:picLocks noChangeAspect="1"/>
          </p:cNvPicPr>
          <p:nvPr/>
        </p:nvPicPr>
        <p:blipFill>
          <a:blip r:embed="rId3"/>
          <a:stretch>
            <a:fillRect/>
          </a:stretch>
        </p:blipFill>
        <p:spPr>
          <a:xfrm>
            <a:off x="930393" y="3951423"/>
            <a:ext cx="1136855" cy="697061"/>
          </a:xfrm>
          <a:prstGeom prst="rect">
            <a:avLst/>
          </a:prstGeom>
        </p:spPr>
      </p:pic>
      <p:sp>
        <p:nvSpPr>
          <p:cNvPr id="34" name="正方形/長方形 33">
            <a:extLst>
              <a:ext uri="{FF2B5EF4-FFF2-40B4-BE49-F238E27FC236}">
                <a16:creationId xmlns:a16="http://schemas.microsoft.com/office/drawing/2014/main" id="{8FE70838-928E-49A4-B8EA-FC1E3C08C1C2}"/>
              </a:ext>
            </a:extLst>
          </p:cNvPr>
          <p:cNvSpPr/>
          <p:nvPr/>
        </p:nvSpPr>
        <p:spPr>
          <a:xfrm>
            <a:off x="920727" y="4490235"/>
            <a:ext cx="1203001" cy="24175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i="0" dirty="0" err="1">
                <a:solidFill>
                  <a:schemeClr val="lt1"/>
                </a:solidFill>
                <a:effectLst/>
                <a:latin typeface="+mn-ea"/>
                <a:cs typeface="+mn-cs"/>
              </a:rPr>
              <a:t>Pcdesk</a:t>
            </a:r>
            <a:r>
              <a:rPr lang="en-US" altLang="ja-JP" sz="800" dirty="0">
                <a:latin typeface="+mn-ea"/>
              </a:rPr>
              <a:t>(DL</a:t>
            </a:r>
            <a:r>
              <a:rPr lang="ja-JP" altLang="en-US" sz="800" dirty="0">
                <a:latin typeface="+mn-ea"/>
              </a:rPr>
              <a:t>版</a:t>
            </a:r>
            <a:r>
              <a:rPr lang="en-US" altLang="ja-JP" sz="800" dirty="0">
                <a:latin typeface="+mn-ea"/>
              </a:rPr>
              <a:t>)</a:t>
            </a:r>
            <a:endParaRPr kumimoji="1" lang="ja-JP" altLang="en-US" sz="800" dirty="0">
              <a:latin typeface="+mn-ea"/>
            </a:endParaRPr>
          </a:p>
        </p:txBody>
      </p:sp>
      <p:sp>
        <p:nvSpPr>
          <p:cNvPr id="37" name="Freeform 408">
            <a:extLst>
              <a:ext uri="{FF2B5EF4-FFF2-40B4-BE49-F238E27FC236}">
                <a16:creationId xmlns:a16="http://schemas.microsoft.com/office/drawing/2014/main" id="{631A9AF2-2A42-DC0E-6F9D-0F094C1EFB13}"/>
              </a:ext>
            </a:extLst>
          </p:cNvPr>
          <p:cNvSpPr>
            <a:spLocks noEditPoints="1"/>
          </p:cNvSpPr>
          <p:nvPr/>
        </p:nvSpPr>
        <p:spPr bwMode="auto">
          <a:xfrm>
            <a:off x="5614392" y="4547405"/>
            <a:ext cx="294947" cy="26355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376">
            <a:extLst>
              <a:ext uri="{FF2B5EF4-FFF2-40B4-BE49-F238E27FC236}">
                <a16:creationId xmlns:a16="http://schemas.microsoft.com/office/drawing/2014/main" id="{9CC64531-0742-467B-F770-B60A498DCD0A}"/>
              </a:ext>
            </a:extLst>
          </p:cNvPr>
          <p:cNvSpPr>
            <a:spLocks/>
          </p:cNvSpPr>
          <p:nvPr/>
        </p:nvSpPr>
        <p:spPr bwMode="auto">
          <a:xfrm>
            <a:off x="5854304" y="4526931"/>
            <a:ext cx="250983" cy="349075"/>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8" name="四角形: 角を丸くする 47">
            <a:extLst>
              <a:ext uri="{FF2B5EF4-FFF2-40B4-BE49-F238E27FC236}">
                <a16:creationId xmlns:a16="http://schemas.microsoft.com/office/drawing/2014/main" id="{062EF930-50D4-66ED-1218-974CC2850EA0}"/>
              </a:ext>
            </a:extLst>
          </p:cNvPr>
          <p:cNvSpPr/>
          <p:nvPr/>
        </p:nvSpPr>
        <p:spPr>
          <a:xfrm>
            <a:off x="5463842" y="3945209"/>
            <a:ext cx="674853" cy="217125"/>
          </a:xfrm>
          <a:prstGeom prst="roundRect">
            <a:avLst/>
          </a:prstGeom>
          <a:solidFill>
            <a:srgbClr val="FF96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100" dirty="0"/>
              <a:t>FLHR</a:t>
            </a:r>
            <a:endParaRPr kumimoji="1" lang="ja-JP" altLang="en-US" sz="1100" dirty="0"/>
          </a:p>
        </p:txBody>
      </p:sp>
      <p:sp>
        <p:nvSpPr>
          <p:cNvPr id="7" name="Freeform 117">
            <a:extLst>
              <a:ext uri="{FF2B5EF4-FFF2-40B4-BE49-F238E27FC236}">
                <a16:creationId xmlns:a16="http://schemas.microsoft.com/office/drawing/2014/main" id="{68A00190-AC9E-5195-CA61-86A24AAF100A}"/>
              </a:ext>
            </a:extLst>
          </p:cNvPr>
          <p:cNvSpPr>
            <a:spLocks noEditPoints="1"/>
          </p:cNvSpPr>
          <p:nvPr/>
        </p:nvSpPr>
        <p:spPr bwMode="auto">
          <a:xfrm>
            <a:off x="6996784" y="4215730"/>
            <a:ext cx="450867" cy="381613"/>
          </a:xfrm>
          <a:custGeom>
            <a:avLst/>
            <a:gdLst>
              <a:gd name="T0" fmla="*/ 238 w 238"/>
              <a:gd name="T1" fmla="*/ 45 h 179"/>
              <a:gd name="T2" fmla="*/ 0 w 238"/>
              <a:gd name="T3" fmla="*/ 179 h 179"/>
              <a:gd name="T4" fmla="*/ 192 w 238"/>
              <a:gd name="T5" fmla="*/ 0 h 179"/>
              <a:gd name="T6" fmla="*/ 197 w 238"/>
              <a:gd name="T7" fmla="*/ 0 h 179"/>
              <a:gd name="T8" fmla="*/ 238 w 238"/>
              <a:gd name="T9" fmla="*/ 41 h 179"/>
              <a:gd name="T10" fmla="*/ 137 w 238"/>
              <a:gd name="T11" fmla="*/ 20 h 179"/>
              <a:gd name="T12" fmla="*/ 28 w 238"/>
              <a:gd name="T13" fmla="*/ 25 h 179"/>
              <a:gd name="T14" fmla="*/ 137 w 238"/>
              <a:gd name="T15" fmla="*/ 20 h 179"/>
              <a:gd name="T16" fmla="*/ 28 w 238"/>
              <a:gd name="T17" fmla="*/ 34 h 179"/>
              <a:gd name="T18" fmla="*/ 137 w 238"/>
              <a:gd name="T19" fmla="*/ 39 h 179"/>
              <a:gd name="T20" fmla="*/ 205 w 238"/>
              <a:gd name="T21" fmla="*/ 69 h 179"/>
              <a:gd name="T22" fmla="*/ 146 w 238"/>
              <a:gd name="T23" fmla="*/ 69 h 179"/>
              <a:gd name="T24" fmla="*/ 87 w 238"/>
              <a:gd name="T25" fmla="*/ 69 h 179"/>
              <a:gd name="T26" fmla="*/ 28 w 238"/>
              <a:gd name="T27" fmla="*/ 69 h 179"/>
              <a:gd name="T28" fmla="*/ 28 w 238"/>
              <a:gd name="T29" fmla="*/ 90 h 179"/>
              <a:gd name="T30" fmla="*/ 28 w 238"/>
              <a:gd name="T31" fmla="*/ 110 h 179"/>
              <a:gd name="T32" fmla="*/ 28 w 238"/>
              <a:gd name="T33" fmla="*/ 131 h 179"/>
              <a:gd name="T34" fmla="*/ 28 w 238"/>
              <a:gd name="T35" fmla="*/ 151 h 179"/>
              <a:gd name="T36" fmla="*/ 33 w 238"/>
              <a:gd name="T37" fmla="*/ 155 h 179"/>
              <a:gd name="T38" fmla="*/ 91 w 238"/>
              <a:gd name="T39" fmla="*/ 155 h 179"/>
              <a:gd name="T40" fmla="*/ 150 w 238"/>
              <a:gd name="T41" fmla="*/ 155 h 179"/>
              <a:gd name="T42" fmla="*/ 210 w 238"/>
              <a:gd name="T43" fmla="*/ 155 h 179"/>
              <a:gd name="T44" fmla="*/ 210 w 238"/>
              <a:gd name="T45" fmla="*/ 135 h 179"/>
              <a:gd name="T46" fmla="*/ 210 w 238"/>
              <a:gd name="T47" fmla="*/ 114 h 179"/>
              <a:gd name="T48" fmla="*/ 210 w 238"/>
              <a:gd name="T49" fmla="*/ 94 h 179"/>
              <a:gd name="T50" fmla="*/ 210 w 238"/>
              <a:gd name="T51" fmla="*/ 74 h 179"/>
              <a:gd name="T52" fmla="*/ 205 w 238"/>
              <a:gd name="T53" fmla="*/ 69 h 179"/>
              <a:gd name="T54" fmla="*/ 146 w 238"/>
              <a:gd name="T55" fmla="*/ 90 h 179"/>
              <a:gd name="T56" fmla="*/ 91 w 238"/>
              <a:gd name="T57" fmla="*/ 74 h 179"/>
              <a:gd name="T58" fmla="*/ 91 w 238"/>
              <a:gd name="T59" fmla="*/ 110 h 179"/>
              <a:gd name="T60" fmla="*/ 146 w 238"/>
              <a:gd name="T61" fmla="*/ 94 h 179"/>
              <a:gd name="T62" fmla="*/ 91 w 238"/>
              <a:gd name="T63" fmla="*/ 110 h 179"/>
              <a:gd name="T64" fmla="*/ 146 w 238"/>
              <a:gd name="T65" fmla="*/ 131 h 179"/>
              <a:gd name="T66" fmla="*/ 91 w 238"/>
              <a:gd name="T67" fmla="*/ 114 h 179"/>
              <a:gd name="T68" fmla="*/ 33 w 238"/>
              <a:gd name="T69" fmla="*/ 74 h 179"/>
              <a:gd name="T70" fmla="*/ 87 w 238"/>
              <a:gd name="T71" fmla="*/ 90 h 179"/>
              <a:gd name="T72" fmla="*/ 33 w 238"/>
              <a:gd name="T73" fmla="*/ 74 h 179"/>
              <a:gd name="T74" fmla="*/ 87 w 238"/>
              <a:gd name="T75" fmla="*/ 94 h 179"/>
              <a:gd name="T76" fmla="*/ 33 w 238"/>
              <a:gd name="T77" fmla="*/ 110 h 179"/>
              <a:gd name="T78" fmla="*/ 33 w 238"/>
              <a:gd name="T79" fmla="*/ 114 h 179"/>
              <a:gd name="T80" fmla="*/ 87 w 238"/>
              <a:gd name="T81" fmla="*/ 131 h 179"/>
              <a:gd name="T82" fmla="*/ 33 w 238"/>
              <a:gd name="T83" fmla="*/ 114 h 179"/>
              <a:gd name="T84" fmla="*/ 33 w 238"/>
              <a:gd name="T85" fmla="*/ 135 h 179"/>
              <a:gd name="T86" fmla="*/ 87 w 238"/>
              <a:gd name="T87" fmla="*/ 151 h 179"/>
              <a:gd name="T88" fmla="*/ 91 w 238"/>
              <a:gd name="T89" fmla="*/ 151 h 179"/>
              <a:gd name="T90" fmla="*/ 146 w 238"/>
              <a:gd name="T91" fmla="*/ 135 h 179"/>
              <a:gd name="T92" fmla="*/ 91 w 238"/>
              <a:gd name="T93" fmla="*/ 151 h 179"/>
              <a:gd name="T94" fmla="*/ 150 w 238"/>
              <a:gd name="T95" fmla="*/ 151 h 179"/>
              <a:gd name="T96" fmla="*/ 205 w 238"/>
              <a:gd name="T97" fmla="*/ 135 h 179"/>
              <a:gd name="T98" fmla="*/ 205 w 238"/>
              <a:gd name="T99" fmla="*/ 131 h 179"/>
              <a:gd name="T100" fmla="*/ 150 w 238"/>
              <a:gd name="T101" fmla="*/ 114 h 179"/>
              <a:gd name="T102" fmla="*/ 205 w 238"/>
              <a:gd name="T103" fmla="*/ 131 h 179"/>
              <a:gd name="T104" fmla="*/ 150 w 238"/>
              <a:gd name="T105" fmla="*/ 110 h 179"/>
              <a:gd name="T106" fmla="*/ 205 w 238"/>
              <a:gd name="T107" fmla="*/ 94 h 179"/>
              <a:gd name="T108" fmla="*/ 205 w 238"/>
              <a:gd name="T109" fmla="*/ 90 h 179"/>
              <a:gd name="T110" fmla="*/ 150 w 238"/>
              <a:gd name="T111" fmla="*/ 74 h 179"/>
              <a:gd name="T112" fmla="*/ 205 w 238"/>
              <a:gd name="T11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179">
                <a:moveTo>
                  <a:pt x="192" y="45"/>
                </a:moveTo>
                <a:lnTo>
                  <a:pt x="238" y="45"/>
                </a:lnTo>
                <a:lnTo>
                  <a:pt x="238" y="179"/>
                </a:lnTo>
                <a:lnTo>
                  <a:pt x="0" y="179"/>
                </a:lnTo>
                <a:lnTo>
                  <a:pt x="0" y="0"/>
                </a:lnTo>
                <a:lnTo>
                  <a:pt x="192" y="0"/>
                </a:lnTo>
                <a:lnTo>
                  <a:pt x="192" y="45"/>
                </a:lnTo>
                <a:close/>
                <a:moveTo>
                  <a:pt x="197" y="0"/>
                </a:moveTo>
                <a:lnTo>
                  <a:pt x="197" y="41"/>
                </a:lnTo>
                <a:lnTo>
                  <a:pt x="238" y="41"/>
                </a:lnTo>
                <a:lnTo>
                  <a:pt x="197" y="0"/>
                </a:lnTo>
                <a:close/>
                <a:moveTo>
                  <a:pt x="137" y="20"/>
                </a:moveTo>
                <a:lnTo>
                  <a:pt x="28" y="20"/>
                </a:lnTo>
                <a:lnTo>
                  <a:pt x="28" y="25"/>
                </a:lnTo>
                <a:lnTo>
                  <a:pt x="137" y="25"/>
                </a:lnTo>
                <a:lnTo>
                  <a:pt x="137" y="20"/>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4"/>
                </a:lnTo>
                <a:lnTo>
                  <a:pt x="28" y="90"/>
                </a:lnTo>
                <a:lnTo>
                  <a:pt x="28" y="94"/>
                </a:lnTo>
                <a:lnTo>
                  <a:pt x="28" y="110"/>
                </a:lnTo>
                <a:lnTo>
                  <a:pt x="28" y="114"/>
                </a:lnTo>
                <a:lnTo>
                  <a:pt x="28" y="131"/>
                </a:lnTo>
                <a:lnTo>
                  <a:pt x="28" y="135"/>
                </a:lnTo>
                <a:lnTo>
                  <a:pt x="28" y="151"/>
                </a:lnTo>
                <a:lnTo>
                  <a:pt x="28" y="155"/>
                </a:lnTo>
                <a:lnTo>
                  <a:pt x="33" y="155"/>
                </a:lnTo>
                <a:lnTo>
                  <a:pt x="87" y="155"/>
                </a:lnTo>
                <a:lnTo>
                  <a:pt x="91" y="155"/>
                </a:lnTo>
                <a:lnTo>
                  <a:pt x="146" y="155"/>
                </a:lnTo>
                <a:lnTo>
                  <a:pt x="150" y="155"/>
                </a:lnTo>
                <a:lnTo>
                  <a:pt x="205" y="155"/>
                </a:lnTo>
                <a:lnTo>
                  <a:pt x="210" y="155"/>
                </a:lnTo>
                <a:lnTo>
                  <a:pt x="210" y="151"/>
                </a:lnTo>
                <a:lnTo>
                  <a:pt x="210" y="135"/>
                </a:lnTo>
                <a:lnTo>
                  <a:pt x="210" y="131"/>
                </a:lnTo>
                <a:lnTo>
                  <a:pt x="210" y="114"/>
                </a:lnTo>
                <a:lnTo>
                  <a:pt x="210" y="110"/>
                </a:lnTo>
                <a:lnTo>
                  <a:pt x="210" y="94"/>
                </a:lnTo>
                <a:lnTo>
                  <a:pt x="210" y="90"/>
                </a:lnTo>
                <a:lnTo>
                  <a:pt x="210" y="74"/>
                </a:lnTo>
                <a:lnTo>
                  <a:pt x="210" y="69"/>
                </a:lnTo>
                <a:lnTo>
                  <a:pt x="205" y="69"/>
                </a:lnTo>
                <a:close/>
                <a:moveTo>
                  <a:pt x="146" y="74"/>
                </a:moveTo>
                <a:lnTo>
                  <a:pt x="146" y="90"/>
                </a:lnTo>
                <a:lnTo>
                  <a:pt x="91" y="90"/>
                </a:lnTo>
                <a:lnTo>
                  <a:pt x="91" y="74"/>
                </a:lnTo>
                <a:lnTo>
                  <a:pt x="146" y="74"/>
                </a:lnTo>
                <a:close/>
                <a:moveTo>
                  <a:pt x="91" y="110"/>
                </a:moveTo>
                <a:lnTo>
                  <a:pt x="91" y="94"/>
                </a:lnTo>
                <a:lnTo>
                  <a:pt x="146" y="94"/>
                </a:lnTo>
                <a:lnTo>
                  <a:pt x="146" y="110"/>
                </a:lnTo>
                <a:lnTo>
                  <a:pt x="91" y="110"/>
                </a:lnTo>
                <a:close/>
                <a:moveTo>
                  <a:pt x="146" y="114"/>
                </a:moveTo>
                <a:lnTo>
                  <a:pt x="146" y="131"/>
                </a:lnTo>
                <a:lnTo>
                  <a:pt x="91" y="131"/>
                </a:lnTo>
                <a:lnTo>
                  <a:pt x="91" y="114"/>
                </a:lnTo>
                <a:lnTo>
                  <a:pt x="146" y="114"/>
                </a:lnTo>
                <a:close/>
                <a:moveTo>
                  <a:pt x="33" y="74"/>
                </a:moveTo>
                <a:lnTo>
                  <a:pt x="87" y="74"/>
                </a:lnTo>
                <a:lnTo>
                  <a:pt x="87" y="90"/>
                </a:lnTo>
                <a:lnTo>
                  <a:pt x="33" y="90"/>
                </a:lnTo>
                <a:lnTo>
                  <a:pt x="33" y="74"/>
                </a:lnTo>
                <a:close/>
                <a:moveTo>
                  <a:pt x="33" y="94"/>
                </a:moveTo>
                <a:lnTo>
                  <a:pt x="87" y="94"/>
                </a:lnTo>
                <a:lnTo>
                  <a:pt x="87" y="110"/>
                </a:lnTo>
                <a:lnTo>
                  <a:pt x="33" y="110"/>
                </a:lnTo>
                <a:lnTo>
                  <a:pt x="33" y="94"/>
                </a:lnTo>
                <a:close/>
                <a:moveTo>
                  <a:pt x="33" y="114"/>
                </a:moveTo>
                <a:lnTo>
                  <a:pt x="87" y="114"/>
                </a:lnTo>
                <a:lnTo>
                  <a:pt x="87" y="131"/>
                </a:lnTo>
                <a:lnTo>
                  <a:pt x="33" y="131"/>
                </a:lnTo>
                <a:lnTo>
                  <a:pt x="33" y="114"/>
                </a:lnTo>
                <a:close/>
                <a:moveTo>
                  <a:pt x="33" y="151"/>
                </a:moveTo>
                <a:lnTo>
                  <a:pt x="33" y="135"/>
                </a:lnTo>
                <a:lnTo>
                  <a:pt x="87" y="135"/>
                </a:lnTo>
                <a:lnTo>
                  <a:pt x="87" y="151"/>
                </a:lnTo>
                <a:lnTo>
                  <a:pt x="33" y="151"/>
                </a:lnTo>
                <a:close/>
                <a:moveTo>
                  <a:pt x="91" y="151"/>
                </a:moveTo>
                <a:lnTo>
                  <a:pt x="91" y="135"/>
                </a:lnTo>
                <a:lnTo>
                  <a:pt x="146" y="135"/>
                </a:lnTo>
                <a:lnTo>
                  <a:pt x="146" y="151"/>
                </a:lnTo>
                <a:lnTo>
                  <a:pt x="91" y="151"/>
                </a:lnTo>
                <a:close/>
                <a:moveTo>
                  <a:pt x="205" y="151"/>
                </a:moveTo>
                <a:lnTo>
                  <a:pt x="150" y="151"/>
                </a:lnTo>
                <a:lnTo>
                  <a:pt x="150" y="135"/>
                </a:lnTo>
                <a:lnTo>
                  <a:pt x="205" y="135"/>
                </a:lnTo>
                <a:lnTo>
                  <a:pt x="205" y="151"/>
                </a:lnTo>
                <a:close/>
                <a:moveTo>
                  <a:pt x="205" y="131"/>
                </a:moveTo>
                <a:lnTo>
                  <a:pt x="150" y="131"/>
                </a:lnTo>
                <a:lnTo>
                  <a:pt x="150" y="114"/>
                </a:lnTo>
                <a:lnTo>
                  <a:pt x="205" y="114"/>
                </a:lnTo>
                <a:lnTo>
                  <a:pt x="205" y="131"/>
                </a:lnTo>
                <a:close/>
                <a:moveTo>
                  <a:pt x="205" y="110"/>
                </a:moveTo>
                <a:lnTo>
                  <a:pt x="150" y="110"/>
                </a:lnTo>
                <a:lnTo>
                  <a:pt x="150" y="94"/>
                </a:lnTo>
                <a:lnTo>
                  <a:pt x="205" y="94"/>
                </a:lnTo>
                <a:lnTo>
                  <a:pt x="205" y="110"/>
                </a:lnTo>
                <a:close/>
                <a:moveTo>
                  <a:pt x="205" y="90"/>
                </a:moveTo>
                <a:lnTo>
                  <a:pt x="150" y="90"/>
                </a:lnTo>
                <a:lnTo>
                  <a:pt x="150" y="74"/>
                </a:lnTo>
                <a:lnTo>
                  <a:pt x="205" y="74"/>
                </a:lnTo>
                <a:lnTo>
                  <a:pt x="205" y="9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 name="右矢印 33">
            <a:extLst>
              <a:ext uri="{FF2B5EF4-FFF2-40B4-BE49-F238E27FC236}">
                <a16:creationId xmlns:a16="http://schemas.microsoft.com/office/drawing/2014/main" id="{AE32536C-CE9F-CFAC-824C-17DC64BC3450}"/>
              </a:ext>
            </a:extLst>
          </p:cNvPr>
          <p:cNvSpPr/>
          <p:nvPr/>
        </p:nvSpPr>
        <p:spPr>
          <a:xfrm>
            <a:off x="2363384" y="4170451"/>
            <a:ext cx="1054810" cy="42319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2" name="グループ化 11">
            <a:extLst>
              <a:ext uri="{FF2B5EF4-FFF2-40B4-BE49-F238E27FC236}">
                <a16:creationId xmlns:a16="http://schemas.microsoft.com/office/drawing/2014/main" id="{0B4FB35A-89D9-F57E-88E6-5289A9348DEE}"/>
              </a:ext>
            </a:extLst>
          </p:cNvPr>
          <p:cNvGrpSpPr/>
          <p:nvPr/>
        </p:nvGrpSpPr>
        <p:grpSpPr>
          <a:xfrm>
            <a:off x="2626765" y="4044920"/>
            <a:ext cx="425413" cy="591890"/>
            <a:chOff x="3636963" y="3768725"/>
            <a:chExt cx="287338" cy="379413"/>
          </a:xfrm>
        </p:grpSpPr>
        <p:sp>
          <p:nvSpPr>
            <p:cNvPr id="13" name="Freeform 49">
              <a:extLst>
                <a:ext uri="{FF2B5EF4-FFF2-40B4-BE49-F238E27FC236}">
                  <a16:creationId xmlns:a16="http://schemas.microsoft.com/office/drawing/2014/main" id="{B8E65EBB-2AF5-B3B5-8181-F6494FC31FA5}"/>
                </a:ext>
              </a:extLst>
            </p:cNvPr>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50">
              <a:extLst>
                <a:ext uri="{FF2B5EF4-FFF2-40B4-BE49-F238E27FC236}">
                  <a16:creationId xmlns:a16="http://schemas.microsoft.com/office/drawing/2014/main" id="{A818B3DC-0619-8F6A-2BB5-3FA67D49CE1B}"/>
                </a:ext>
              </a:extLst>
            </p:cNvPr>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51">
              <a:extLst>
                <a:ext uri="{FF2B5EF4-FFF2-40B4-BE49-F238E27FC236}">
                  <a16:creationId xmlns:a16="http://schemas.microsoft.com/office/drawing/2014/main" id="{31059323-DE2B-CDE7-21DD-9BA0C3326479}"/>
                </a:ext>
              </a:extLst>
            </p:cNvPr>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2">
              <a:extLst>
                <a:ext uri="{FF2B5EF4-FFF2-40B4-BE49-F238E27FC236}">
                  <a16:creationId xmlns:a16="http://schemas.microsoft.com/office/drawing/2014/main" id="{1678CC63-51FB-5AAB-FE6B-DAA90D474DC5}"/>
                </a:ext>
              </a:extLst>
            </p:cNvPr>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3">
              <a:extLst>
                <a:ext uri="{FF2B5EF4-FFF2-40B4-BE49-F238E27FC236}">
                  <a16:creationId xmlns:a16="http://schemas.microsoft.com/office/drawing/2014/main" id="{70A7ABAD-1E64-887B-6CB2-9110AE96C110}"/>
                </a:ext>
              </a:extLst>
            </p:cNvPr>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 name="Freeform 7">
            <a:extLst>
              <a:ext uri="{FF2B5EF4-FFF2-40B4-BE49-F238E27FC236}">
                <a16:creationId xmlns:a16="http://schemas.microsoft.com/office/drawing/2014/main" id="{0A64F995-FF6B-B719-CC93-0AF6FF5D7750}"/>
              </a:ext>
            </a:extLst>
          </p:cNvPr>
          <p:cNvSpPr>
            <a:spLocks noEditPoints="1"/>
          </p:cNvSpPr>
          <p:nvPr/>
        </p:nvSpPr>
        <p:spPr bwMode="auto">
          <a:xfrm>
            <a:off x="6556413" y="4029072"/>
            <a:ext cx="361475" cy="56057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7" name="Freeform 24">
            <a:extLst>
              <a:ext uri="{FF2B5EF4-FFF2-40B4-BE49-F238E27FC236}">
                <a16:creationId xmlns:a16="http://schemas.microsoft.com/office/drawing/2014/main" id="{58C17325-EB8F-1A11-7A01-EEF5ED71063E}"/>
              </a:ext>
            </a:extLst>
          </p:cNvPr>
          <p:cNvSpPr>
            <a:spLocks noEditPoints="1"/>
          </p:cNvSpPr>
          <p:nvPr/>
        </p:nvSpPr>
        <p:spPr bwMode="auto">
          <a:xfrm>
            <a:off x="7386988" y="4265349"/>
            <a:ext cx="209348" cy="314978"/>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 name="右矢印 33">
            <a:extLst>
              <a:ext uri="{FF2B5EF4-FFF2-40B4-BE49-F238E27FC236}">
                <a16:creationId xmlns:a16="http://schemas.microsoft.com/office/drawing/2014/main" id="{45DB447B-C3A5-CF7C-5541-09545CF47425}"/>
              </a:ext>
            </a:extLst>
          </p:cNvPr>
          <p:cNvSpPr/>
          <p:nvPr/>
        </p:nvSpPr>
        <p:spPr>
          <a:xfrm>
            <a:off x="5328084" y="4142920"/>
            <a:ext cx="1054810" cy="42319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6" name="グループ化 45">
            <a:extLst>
              <a:ext uri="{FF2B5EF4-FFF2-40B4-BE49-F238E27FC236}">
                <a16:creationId xmlns:a16="http://schemas.microsoft.com/office/drawing/2014/main" id="{AEBD454A-68BD-3CE3-C338-A821366A46E8}"/>
              </a:ext>
            </a:extLst>
          </p:cNvPr>
          <p:cNvGrpSpPr/>
          <p:nvPr/>
        </p:nvGrpSpPr>
        <p:grpSpPr>
          <a:xfrm>
            <a:off x="4794617" y="2410991"/>
            <a:ext cx="1653825" cy="918671"/>
            <a:chOff x="5823266" y="4083918"/>
            <a:chExt cx="1385900" cy="684076"/>
          </a:xfrm>
        </p:grpSpPr>
        <p:sp>
          <p:nvSpPr>
            <p:cNvPr id="49" name="フローチャート: 磁気ディスク 48">
              <a:extLst>
                <a:ext uri="{FF2B5EF4-FFF2-40B4-BE49-F238E27FC236}">
                  <a16:creationId xmlns:a16="http://schemas.microsoft.com/office/drawing/2014/main" id="{F1E4B0B8-C35E-F26B-639B-679B7DE8BD49}"/>
                </a:ext>
              </a:extLst>
            </p:cNvPr>
            <p:cNvSpPr/>
            <p:nvPr/>
          </p:nvSpPr>
          <p:spPr>
            <a:xfrm>
              <a:off x="5868144" y="4083918"/>
              <a:ext cx="1260140" cy="684076"/>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0" name="テキスト ボックス 49">
              <a:extLst>
                <a:ext uri="{FF2B5EF4-FFF2-40B4-BE49-F238E27FC236}">
                  <a16:creationId xmlns:a16="http://schemas.microsoft.com/office/drawing/2014/main" id="{3AFB7579-DA8F-1215-2367-E0A25F65D469}"/>
                </a:ext>
              </a:extLst>
            </p:cNvPr>
            <p:cNvSpPr txBox="1"/>
            <p:nvPr/>
          </p:nvSpPr>
          <p:spPr>
            <a:xfrm>
              <a:off x="5823266" y="4344221"/>
              <a:ext cx="1385900" cy="343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white"/>
                  </a:solidFill>
                  <a:latin typeface="メイリオ"/>
                  <a:ea typeface="メイリオ"/>
                </a:rPr>
                <a:t>給与管理</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endParaRPr>
            </a:p>
          </p:txBody>
        </p:sp>
      </p:grpSp>
      <p:pic>
        <p:nvPicPr>
          <p:cNvPr id="51" name="図 50">
            <a:extLst>
              <a:ext uri="{FF2B5EF4-FFF2-40B4-BE49-F238E27FC236}">
                <a16:creationId xmlns:a16="http://schemas.microsoft.com/office/drawing/2014/main" id="{FB6CDB3E-4528-D338-55EE-524E4253AE71}"/>
              </a:ext>
            </a:extLst>
          </p:cNvPr>
          <p:cNvPicPr>
            <a:picLocks noChangeAspect="1"/>
          </p:cNvPicPr>
          <p:nvPr/>
        </p:nvPicPr>
        <p:blipFill>
          <a:blip r:embed="rId3"/>
          <a:stretch>
            <a:fillRect/>
          </a:stretch>
        </p:blipFill>
        <p:spPr>
          <a:xfrm>
            <a:off x="2093113" y="2395818"/>
            <a:ext cx="1136855" cy="697061"/>
          </a:xfrm>
          <a:prstGeom prst="rect">
            <a:avLst/>
          </a:prstGeom>
        </p:spPr>
      </p:pic>
      <p:sp>
        <p:nvSpPr>
          <p:cNvPr id="52" name="正方形/長方形 51">
            <a:extLst>
              <a:ext uri="{FF2B5EF4-FFF2-40B4-BE49-F238E27FC236}">
                <a16:creationId xmlns:a16="http://schemas.microsoft.com/office/drawing/2014/main" id="{61C08631-7720-21E7-E510-2A380C66627B}"/>
              </a:ext>
            </a:extLst>
          </p:cNvPr>
          <p:cNvSpPr/>
          <p:nvPr/>
        </p:nvSpPr>
        <p:spPr>
          <a:xfrm>
            <a:off x="2083447" y="2934630"/>
            <a:ext cx="1203001" cy="24175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i="0" dirty="0" err="1">
                <a:solidFill>
                  <a:schemeClr val="lt1"/>
                </a:solidFill>
                <a:effectLst/>
                <a:latin typeface="+mn-ea"/>
                <a:cs typeface="+mn-cs"/>
              </a:rPr>
              <a:t>Pcdesk</a:t>
            </a:r>
            <a:r>
              <a:rPr lang="en-US" altLang="ja-JP" sz="800" dirty="0">
                <a:latin typeface="+mn-ea"/>
              </a:rPr>
              <a:t>(DL</a:t>
            </a:r>
            <a:r>
              <a:rPr lang="ja-JP" altLang="en-US" sz="800" dirty="0">
                <a:latin typeface="+mn-ea"/>
              </a:rPr>
              <a:t>版</a:t>
            </a:r>
            <a:r>
              <a:rPr lang="en-US" altLang="ja-JP" sz="800" dirty="0">
                <a:latin typeface="+mn-ea"/>
              </a:rPr>
              <a:t>)</a:t>
            </a:r>
            <a:endParaRPr kumimoji="1" lang="ja-JP" altLang="en-US" sz="800" dirty="0">
              <a:latin typeface="+mn-ea"/>
            </a:endParaRPr>
          </a:p>
        </p:txBody>
      </p:sp>
      <p:sp>
        <p:nvSpPr>
          <p:cNvPr id="53" name="右矢印 33">
            <a:extLst>
              <a:ext uri="{FF2B5EF4-FFF2-40B4-BE49-F238E27FC236}">
                <a16:creationId xmlns:a16="http://schemas.microsoft.com/office/drawing/2014/main" id="{613B77B0-83AE-6441-05BA-2FC5495588C3}"/>
              </a:ext>
            </a:extLst>
          </p:cNvPr>
          <p:cNvSpPr/>
          <p:nvPr/>
        </p:nvSpPr>
        <p:spPr>
          <a:xfrm>
            <a:off x="3574030" y="2678044"/>
            <a:ext cx="1064751" cy="42319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4" name="グループ化 53">
            <a:extLst>
              <a:ext uri="{FF2B5EF4-FFF2-40B4-BE49-F238E27FC236}">
                <a16:creationId xmlns:a16="http://schemas.microsoft.com/office/drawing/2014/main" id="{6AFF72B3-2E55-62BA-C5A4-049EEC35DFC2}"/>
              </a:ext>
            </a:extLst>
          </p:cNvPr>
          <p:cNvGrpSpPr/>
          <p:nvPr/>
        </p:nvGrpSpPr>
        <p:grpSpPr>
          <a:xfrm>
            <a:off x="3847352" y="2571751"/>
            <a:ext cx="425413" cy="572652"/>
            <a:chOff x="3636963" y="3768725"/>
            <a:chExt cx="287338" cy="379413"/>
          </a:xfrm>
        </p:grpSpPr>
        <p:sp>
          <p:nvSpPr>
            <p:cNvPr id="55" name="Freeform 49">
              <a:extLst>
                <a:ext uri="{FF2B5EF4-FFF2-40B4-BE49-F238E27FC236}">
                  <a16:creationId xmlns:a16="http://schemas.microsoft.com/office/drawing/2014/main" id="{10647EE9-AA11-C591-047D-B07387F02524}"/>
                </a:ext>
              </a:extLst>
            </p:cNvPr>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50">
              <a:extLst>
                <a:ext uri="{FF2B5EF4-FFF2-40B4-BE49-F238E27FC236}">
                  <a16:creationId xmlns:a16="http://schemas.microsoft.com/office/drawing/2014/main" id="{3B25D19D-CFEC-7202-9608-10C95BA44708}"/>
                </a:ext>
              </a:extLst>
            </p:cNvPr>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51">
              <a:extLst>
                <a:ext uri="{FF2B5EF4-FFF2-40B4-BE49-F238E27FC236}">
                  <a16:creationId xmlns:a16="http://schemas.microsoft.com/office/drawing/2014/main" id="{53217962-6ACF-08F0-33C5-E7776E78EDB0}"/>
                </a:ext>
              </a:extLst>
            </p:cNvPr>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52">
              <a:extLst>
                <a:ext uri="{FF2B5EF4-FFF2-40B4-BE49-F238E27FC236}">
                  <a16:creationId xmlns:a16="http://schemas.microsoft.com/office/drawing/2014/main" id="{29082875-4C3F-752A-DEE9-0A61675FD8FE}"/>
                </a:ext>
              </a:extLst>
            </p:cNvPr>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53">
              <a:extLst>
                <a:ext uri="{FF2B5EF4-FFF2-40B4-BE49-F238E27FC236}">
                  <a16:creationId xmlns:a16="http://schemas.microsoft.com/office/drawing/2014/main" id="{49508AC5-3C00-13A0-647D-8B5BFCB212A7}"/>
                </a:ext>
              </a:extLst>
            </p:cNvPr>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0" name="四角形: 角を丸くする 59">
            <a:extLst>
              <a:ext uri="{FF2B5EF4-FFF2-40B4-BE49-F238E27FC236}">
                <a16:creationId xmlns:a16="http://schemas.microsoft.com/office/drawing/2014/main" id="{69A75F76-15B0-336B-824D-A8BE174C6E88}"/>
              </a:ext>
            </a:extLst>
          </p:cNvPr>
          <p:cNvSpPr/>
          <p:nvPr/>
        </p:nvSpPr>
        <p:spPr>
          <a:xfrm>
            <a:off x="251618" y="2103698"/>
            <a:ext cx="8172810" cy="133212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2681A2A5-65AA-1554-6BA0-85149937B160}"/>
              </a:ext>
            </a:extLst>
          </p:cNvPr>
          <p:cNvSpPr/>
          <p:nvPr/>
        </p:nvSpPr>
        <p:spPr>
          <a:xfrm>
            <a:off x="251618" y="3570150"/>
            <a:ext cx="8172810" cy="133212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63" name="Freeform 44">
            <a:extLst>
              <a:ext uri="{FF2B5EF4-FFF2-40B4-BE49-F238E27FC236}">
                <a16:creationId xmlns:a16="http://schemas.microsoft.com/office/drawing/2014/main" id="{CACD3386-ED46-E03D-D795-F8EFB5A57E47}"/>
              </a:ext>
            </a:extLst>
          </p:cNvPr>
          <p:cNvSpPr>
            <a:spLocks noEditPoints="1"/>
          </p:cNvSpPr>
          <p:nvPr/>
        </p:nvSpPr>
        <p:spPr bwMode="auto">
          <a:xfrm rot="5400000">
            <a:off x="6453806" y="2528926"/>
            <a:ext cx="632071" cy="717718"/>
          </a:xfrm>
          <a:custGeom>
            <a:avLst/>
            <a:gdLst>
              <a:gd name="T0" fmla="*/ 156 w 444"/>
              <a:gd name="T1" fmla="*/ 423 h 543"/>
              <a:gd name="T2" fmla="*/ 133 w 444"/>
              <a:gd name="T3" fmla="*/ 474 h 543"/>
              <a:gd name="T4" fmla="*/ 0 w 444"/>
              <a:gd name="T5" fmla="*/ 272 h 543"/>
              <a:gd name="T6" fmla="*/ 184 w 444"/>
              <a:gd name="T7" fmla="*/ 54 h 543"/>
              <a:gd name="T8" fmla="*/ 129 w 444"/>
              <a:gd name="T9" fmla="*/ 3 h 543"/>
              <a:gd name="T10" fmla="*/ 194 w 444"/>
              <a:gd name="T11" fmla="*/ 0 h 543"/>
              <a:gd name="T12" fmla="*/ 282 w 444"/>
              <a:gd name="T13" fmla="*/ 81 h 543"/>
              <a:gd name="T14" fmla="*/ 201 w 444"/>
              <a:gd name="T15" fmla="*/ 168 h 543"/>
              <a:gd name="T16" fmla="*/ 135 w 444"/>
              <a:gd name="T17" fmla="*/ 170 h 543"/>
              <a:gd name="T18" fmla="*/ 192 w 444"/>
              <a:gd name="T19" fmla="*/ 110 h 543"/>
              <a:gd name="T20" fmla="*/ 57 w 444"/>
              <a:gd name="T21" fmla="*/ 272 h 543"/>
              <a:gd name="T22" fmla="*/ 156 w 444"/>
              <a:gd name="T23" fmla="*/ 423 h 543"/>
              <a:gd name="T24" fmla="*/ 444 w 444"/>
              <a:gd name="T25" fmla="*/ 272 h 543"/>
              <a:gd name="T26" fmla="*/ 311 w 444"/>
              <a:gd name="T27" fmla="*/ 69 h 543"/>
              <a:gd name="T28" fmla="*/ 288 w 444"/>
              <a:gd name="T29" fmla="*/ 121 h 543"/>
              <a:gd name="T30" fmla="*/ 387 w 444"/>
              <a:gd name="T31" fmla="*/ 272 h 543"/>
              <a:gd name="T32" fmla="*/ 252 w 444"/>
              <a:gd name="T33" fmla="*/ 434 h 543"/>
              <a:gd name="T34" fmla="*/ 309 w 444"/>
              <a:gd name="T35" fmla="*/ 373 h 543"/>
              <a:gd name="T36" fmla="*/ 243 w 444"/>
              <a:gd name="T37" fmla="*/ 375 h 543"/>
              <a:gd name="T38" fmla="*/ 162 w 444"/>
              <a:gd name="T39" fmla="*/ 463 h 543"/>
              <a:gd name="T40" fmla="*/ 250 w 444"/>
              <a:gd name="T41" fmla="*/ 543 h 543"/>
              <a:gd name="T42" fmla="*/ 315 w 444"/>
              <a:gd name="T43" fmla="*/ 541 h 543"/>
              <a:gd name="T44" fmla="*/ 260 w 444"/>
              <a:gd name="T45" fmla="*/ 490 h 543"/>
              <a:gd name="T46" fmla="*/ 444 w 444"/>
              <a:gd name="T47" fmla="*/ 27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543">
                <a:moveTo>
                  <a:pt x="156" y="423"/>
                </a:moveTo>
                <a:cubicBezTo>
                  <a:pt x="133" y="474"/>
                  <a:pt x="133" y="474"/>
                  <a:pt x="133" y="474"/>
                </a:cubicBezTo>
                <a:cubicBezTo>
                  <a:pt x="55" y="440"/>
                  <a:pt x="0" y="362"/>
                  <a:pt x="0" y="272"/>
                </a:cubicBezTo>
                <a:cubicBezTo>
                  <a:pt x="0" y="162"/>
                  <a:pt x="80" y="72"/>
                  <a:pt x="184" y="54"/>
                </a:cubicBezTo>
                <a:cubicBezTo>
                  <a:pt x="129" y="3"/>
                  <a:pt x="129" y="3"/>
                  <a:pt x="129" y="3"/>
                </a:cubicBezTo>
                <a:cubicBezTo>
                  <a:pt x="194" y="0"/>
                  <a:pt x="194" y="0"/>
                  <a:pt x="194" y="0"/>
                </a:cubicBezTo>
                <a:cubicBezTo>
                  <a:pt x="282" y="81"/>
                  <a:pt x="282" y="81"/>
                  <a:pt x="282" y="81"/>
                </a:cubicBezTo>
                <a:cubicBezTo>
                  <a:pt x="201" y="168"/>
                  <a:pt x="201" y="168"/>
                  <a:pt x="201" y="168"/>
                </a:cubicBezTo>
                <a:cubicBezTo>
                  <a:pt x="135" y="170"/>
                  <a:pt x="135" y="170"/>
                  <a:pt x="135" y="170"/>
                </a:cubicBezTo>
                <a:cubicBezTo>
                  <a:pt x="192" y="110"/>
                  <a:pt x="192" y="110"/>
                  <a:pt x="192" y="110"/>
                </a:cubicBezTo>
                <a:cubicBezTo>
                  <a:pt x="115" y="124"/>
                  <a:pt x="57" y="191"/>
                  <a:pt x="57" y="272"/>
                </a:cubicBezTo>
                <a:cubicBezTo>
                  <a:pt x="57" y="339"/>
                  <a:pt x="98" y="397"/>
                  <a:pt x="156" y="423"/>
                </a:cubicBezTo>
                <a:close/>
                <a:moveTo>
                  <a:pt x="444" y="272"/>
                </a:moveTo>
                <a:cubicBezTo>
                  <a:pt x="444" y="181"/>
                  <a:pt x="389" y="103"/>
                  <a:pt x="311" y="69"/>
                </a:cubicBezTo>
                <a:cubicBezTo>
                  <a:pt x="288" y="121"/>
                  <a:pt x="288" y="121"/>
                  <a:pt x="288" y="121"/>
                </a:cubicBezTo>
                <a:cubicBezTo>
                  <a:pt x="346" y="147"/>
                  <a:pt x="387" y="204"/>
                  <a:pt x="387" y="272"/>
                </a:cubicBezTo>
                <a:cubicBezTo>
                  <a:pt x="387" y="352"/>
                  <a:pt x="329" y="420"/>
                  <a:pt x="252" y="434"/>
                </a:cubicBezTo>
                <a:cubicBezTo>
                  <a:pt x="309" y="373"/>
                  <a:pt x="309" y="373"/>
                  <a:pt x="309" y="373"/>
                </a:cubicBezTo>
                <a:cubicBezTo>
                  <a:pt x="243" y="375"/>
                  <a:pt x="243" y="375"/>
                  <a:pt x="243" y="375"/>
                </a:cubicBezTo>
                <a:cubicBezTo>
                  <a:pt x="162" y="463"/>
                  <a:pt x="162" y="463"/>
                  <a:pt x="162" y="463"/>
                </a:cubicBezTo>
                <a:cubicBezTo>
                  <a:pt x="250" y="543"/>
                  <a:pt x="250" y="543"/>
                  <a:pt x="250" y="543"/>
                </a:cubicBezTo>
                <a:cubicBezTo>
                  <a:pt x="315" y="541"/>
                  <a:pt x="315" y="541"/>
                  <a:pt x="315" y="541"/>
                </a:cubicBezTo>
                <a:cubicBezTo>
                  <a:pt x="260" y="490"/>
                  <a:pt x="260" y="490"/>
                  <a:pt x="260" y="490"/>
                </a:cubicBezTo>
                <a:cubicBezTo>
                  <a:pt x="364" y="472"/>
                  <a:pt x="444" y="381"/>
                  <a:pt x="444" y="272"/>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テキスト ボックス 63">
            <a:extLst>
              <a:ext uri="{FF2B5EF4-FFF2-40B4-BE49-F238E27FC236}">
                <a16:creationId xmlns:a16="http://schemas.microsoft.com/office/drawing/2014/main" id="{09CB5847-1F3D-9C60-9488-63F8617A1CB1}"/>
              </a:ext>
            </a:extLst>
          </p:cNvPr>
          <p:cNvSpPr txBox="1"/>
          <p:nvPr/>
        </p:nvSpPr>
        <p:spPr>
          <a:xfrm>
            <a:off x="6408204" y="2782634"/>
            <a:ext cx="723275" cy="253916"/>
          </a:xfrm>
          <a:prstGeom prst="rect">
            <a:avLst/>
          </a:prstGeom>
          <a:noFill/>
          <a:ln>
            <a:noFill/>
          </a:ln>
        </p:spPr>
        <p:txBody>
          <a:bodyPr wrap="none" rtlCol="0">
            <a:spAutoFit/>
          </a:bodyPr>
          <a:lstStyle/>
          <a:p>
            <a:r>
              <a:rPr kumimoji="1" lang="ja-JP" altLang="en-US" sz="1050" b="1" dirty="0"/>
              <a:t>年度更新</a:t>
            </a:r>
          </a:p>
        </p:txBody>
      </p:sp>
    </p:spTree>
    <p:extLst>
      <p:ext uri="{BB962C8B-B14F-4D97-AF65-F5344CB8AC3E}">
        <p14:creationId xmlns:p14="http://schemas.microsoft.com/office/powerpoint/2010/main" val="235842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37211C70-49F5-A885-2F3F-AB0306BD3961}"/>
              </a:ext>
            </a:extLst>
          </p:cNvPr>
          <p:cNvGrpSpPr/>
          <p:nvPr/>
        </p:nvGrpSpPr>
        <p:grpSpPr>
          <a:xfrm>
            <a:off x="439627" y="2109011"/>
            <a:ext cx="4528885" cy="2839003"/>
            <a:chOff x="439627" y="2109011"/>
            <a:chExt cx="4528885" cy="2839003"/>
          </a:xfrm>
        </p:grpSpPr>
        <p:pic>
          <p:nvPicPr>
            <p:cNvPr id="7" name="図 6"/>
            <p:cNvPicPr>
              <a:picLocks noChangeAspect="1"/>
            </p:cNvPicPr>
            <p:nvPr/>
          </p:nvPicPr>
          <p:blipFill>
            <a:blip r:embed="rId2"/>
            <a:stretch>
              <a:fillRect/>
            </a:stretch>
          </p:blipFill>
          <p:spPr>
            <a:xfrm>
              <a:off x="439627" y="2109011"/>
              <a:ext cx="4528885" cy="2839003"/>
            </a:xfrm>
            <a:prstGeom prst="rect">
              <a:avLst/>
            </a:prstGeom>
          </p:spPr>
        </p:pic>
        <p:pic>
          <p:nvPicPr>
            <p:cNvPr id="2" name="図 1">
              <a:extLst>
                <a:ext uri="{FF2B5EF4-FFF2-40B4-BE49-F238E27FC236}">
                  <a16:creationId xmlns:a16="http://schemas.microsoft.com/office/drawing/2014/main" id="{D7A1C40E-966D-917A-0782-A6BCA271C761}"/>
                </a:ext>
              </a:extLst>
            </p:cNvPr>
            <p:cNvPicPr>
              <a:picLocks noChangeAspect="1"/>
            </p:cNvPicPr>
            <p:nvPr/>
          </p:nvPicPr>
          <p:blipFill>
            <a:blip r:embed="rId3"/>
            <a:stretch>
              <a:fillRect/>
            </a:stretch>
          </p:blipFill>
          <p:spPr>
            <a:xfrm>
              <a:off x="671128" y="2137395"/>
              <a:ext cx="1181273" cy="71448"/>
            </a:xfrm>
            <a:prstGeom prst="rect">
              <a:avLst/>
            </a:prstGeom>
          </p:spPr>
        </p:pic>
      </p:gr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a:t>e</a:t>
            </a:r>
            <a:r>
              <a:rPr kumimoji="1" lang="en-US" altLang="ja-JP" dirty="0"/>
              <a:t>-</a:t>
            </a:r>
            <a:r>
              <a:rPr kumimoji="1" lang="en-US" altLang="ja-JP" dirty="0" err="1"/>
              <a:t>Gov</a:t>
            </a:r>
            <a:r>
              <a:rPr kumimoji="1" lang="ja-JP" altLang="en-US" dirty="0"/>
              <a:t>とマイナポータルを利用した申請</a:t>
            </a:r>
          </a:p>
        </p:txBody>
      </p:sp>
      <p:sp>
        <p:nvSpPr>
          <p:cNvPr id="5" name="テキスト プレースホルダー 4"/>
          <p:cNvSpPr>
            <a:spLocks noGrp="1"/>
          </p:cNvSpPr>
          <p:nvPr>
            <p:ph type="body" sz="quarter" idx="17"/>
          </p:nvPr>
        </p:nvSpPr>
        <p:spPr/>
        <p:txBody>
          <a:bodyPr/>
          <a:lstStyle/>
          <a:p>
            <a:r>
              <a:rPr kumimoji="1" lang="ja-JP" altLang="en-US" dirty="0"/>
              <a:t>社会保険の義務化対象の３つの届出と資格取得届、資格喪失届に対して電子申請に対応します。「厚生年金保険」「協会けんぽ</a:t>
            </a:r>
            <a:r>
              <a:rPr lang="ja-JP" altLang="en-US" dirty="0"/>
              <a:t>」への届出を</a:t>
            </a:r>
            <a:r>
              <a:rPr lang="en-US" altLang="ja-JP" dirty="0"/>
              <a:t>e-</a:t>
            </a:r>
            <a:r>
              <a:rPr lang="en-US" altLang="ja-JP" dirty="0" err="1"/>
              <a:t>Gov</a:t>
            </a:r>
            <a:r>
              <a:rPr lang="ja-JP" altLang="en-US" dirty="0"/>
              <a:t>電子申請機能を利用して申請する方法と「健康保険組合」への届出をマイナポータルの電子申請機能を利用して申請する方法をご用意しています</a:t>
            </a:r>
            <a:endParaRPr kumimoji="1" lang="en-US" altLang="ja-JP" dirty="0"/>
          </a:p>
        </p:txBody>
      </p:sp>
      <p:sp>
        <p:nvSpPr>
          <p:cNvPr id="6" name="タイトル 5"/>
          <p:cNvSpPr>
            <a:spLocks noGrp="1"/>
          </p:cNvSpPr>
          <p:nvPr>
            <p:ph type="title"/>
          </p:nvPr>
        </p:nvSpPr>
        <p:spPr/>
        <p:txBody>
          <a:bodyPr/>
          <a:lstStyle/>
          <a:p>
            <a:r>
              <a:rPr lang="ja-JP" altLang="en-US" dirty="0"/>
              <a:t>電子申請対応</a:t>
            </a:r>
            <a:endParaRPr kumimoji="1" lang="ja-JP" altLang="en-US" dirty="0"/>
          </a:p>
        </p:txBody>
      </p:sp>
      <p:sp>
        <p:nvSpPr>
          <p:cNvPr id="8" name="テキスト プレースホルダー 2"/>
          <p:cNvSpPr txBox="1">
            <a:spLocks/>
          </p:cNvSpPr>
          <p:nvPr/>
        </p:nvSpPr>
        <p:spPr>
          <a:xfrm>
            <a:off x="367226" y="1874713"/>
            <a:ext cx="2452239" cy="23429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685800" rtl="0" eaLnBrk="1" fontAlgn="auto" latinLnBrk="0" hangingPunct="1">
              <a:lnSpc>
                <a:spcPts val="1425"/>
              </a:lnSpc>
              <a:spcBef>
                <a:spcPct val="20000"/>
              </a:spcBef>
              <a:spcAft>
                <a:spcPts val="0"/>
              </a:spcAft>
              <a:buClr>
                <a:srgbClr val="F9BE00"/>
              </a:buClr>
              <a:buSzTx/>
              <a:buFont typeface="Arial" panose="020B0604020202020204" pitchFamily="34" charset="0"/>
              <a:buNone/>
              <a:tabLst/>
              <a:defRPr/>
            </a:pPr>
            <a:r>
              <a:rPr kumimoji="1" lang="ja-JP" altLang="en-US" sz="1050" b="0" i="0" u="sng" strike="noStrike" kern="1200" cap="none" spc="0" normalizeH="0" baseline="0" noProof="0" dirty="0">
                <a:ln>
                  <a:noFill/>
                </a:ln>
                <a:solidFill>
                  <a:prstClr val="black"/>
                </a:solidFill>
                <a:effectLst/>
                <a:uLnTx/>
                <a:uFillTx/>
                <a:latin typeface="メイリオ"/>
                <a:ea typeface="メイリオ"/>
                <a:cs typeface="+mn-cs"/>
              </a:rPr>
              <a:t>社会保険磁気媒体届出書作成処理</a:t>
            </a:r>
            <a:endParaRPr kumimoji="1" lang="en-US" altLang="ja-JP" sz="825" b="0" i="0" u="sng" strike="noStrike" kern="1200" cap="none" spc="0" normalizeH="0" baseline="0" noProof="0" dirty="0">
              <a:ln>
                <a:noFill/>
              </a:ln>
              <a:solidFill>
                <a:prstClr val="black"/>
              </a:solidFill>
              <a:effectLst/>
              <a:uLnTx/>
              <a:uFillTx/>
              <a:latin typeface="メイリオ"/>
              <a:ea typeface="メイリオ"/>
              <a:cs typeface="+mn-cs"/>
            </a:endParaRPr>
          </a:p>
        </p:txBody>
      </p:sp>
      <p:sp>
        <p:nvSpPr>
          <p:cNvPr id="9" name="正方形/長方形 8"/>
          <p:cNvSpPr/>
          <p:nvPr/>
        </p:nvSpPr>
        <p:spPr>
          <a:xfrm>
            <a:off x="4485889" y="2484000"/>
            <a:ext cx="504056" cy="6148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0" name="四角形吹き出し 9"/>
          <p:cNvSpPr/>
          <p:nvPr/>
        </p:nvSpPr>
        <p:spPr>
          <a:xfrm>
            <a:off x="5544576" y="2107763"/>
            <a:ext cx="1268760" cy="1567150"/>
          </a:xfrm>
          <a:prstGeom prst="wedgeRectCallout">
            <a:avLst>
              <a:gd name="adj1" fmla="val -91197"/>
              <a:gd name="adj2" fmla="val -3176"/>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endParaRPr>
          </a:p>
        </p:txBody>
      </p:sp>
      <p:pic>
        <p:nvPicPr>
          <p:cNvPr id="11" name="図 10"/>
          <p:cNvPicPr>
            <a:picLocks noChangeAspect="1"/>
          </p:cNvPicPr>
          <p:nvPr/>
        </p:nvPicPr>
        <p:blipFill>
          <a:blip r:embed="rId4"/>
          <a:stretch>
            <a:fillRect/>
          </a:stretch>
        </p:blipFill>
        <p:spPr>
          <a:xfrm>
            <a:off x="5602693" y="2192060"/>
            <a:ext cx="1152525" cy="1390650"/>
          </a:xfrm>
          <a:prstGeom prst="rect">
            <a:avLst/>
          </a:prstGeom>
        </p:spPr>
      </p:pic>
      <p:sp>
        <p:nvSpPr>
          <p:cNvPr id="12" name="正方形/長方形 11"/>
          <p:cNvSpPr/>
          <p:nvPr/>
        </p:nvSpPr>
        <p:spPr>
          <a:xfrm>
            <a:off x="5616584" y="2241536"/>
            <a:ext cx="3059872" cy="825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3" name="テキスト ボックス 12"/>
          <p:cNvSpPr txBox="1"/>
          <p:nvPr/>
        </p:nvSpPr>
        <p:spPr>
          <a:xfrm>
            <a:off x="6876724" y="2308393"/>
            <a:ext cx="17997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年金事務所（厚生年金保険、協会けんぽ）への届出に対応。</a:t>
            </a:r>
          </a:p>
        </p:txBody>
      </p:sp>
      <p:sp>
        <p:nvSpPr>
          <p:cNvPr id="14" name="テキスト ボックス 13"/>
          <p:cNvSpPr txBox="1"/>
          <p:nvPr/>
        </p:nvSpPr>
        <p:spPr>
          <a:xfrm>
            <a:off x="6856202" y="3100481"/>
            <a:ext cx="17487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健康保険組合への届出に対応。</a:t>
            </a:r>
          </a:p>
        </p:txBody>
      </p:sp>
      <p:sp>
        <p:nvSpPr>
          <p:cNvPr id="15" name="正方形/長方形 14"/>
          <p:cNvSpPr/>
          <p:nvPr/>
        </p:nvSpPr>
        <p:spPr>
          <a:xfrm>
            <a:off x="5616584" y="3113766"/>
            <a:ext cx="3059872" cy="437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7"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18</a:t>
            </a:fld>
            <a:endParaRPr kumimoji="1" lang="ja-JP" altLang="en-US" dirty="0"/>
          </a:p>
        </p:txBody>
      </p:sp>
    </p:spTree>
    <p:extLst>
      <p:ext uri="{BB962C8B-B14F-4D97-AF65-F5344CB8AC3E}">
        <p14:creationId xmlns:p14="http://schemas.microsoft.com/office/powerpoint/2010/main" val="32326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a:xfrm>
            <a:off x="3167843" y="555526"/>
            <a:ext cx="5631095" cy="4284476"/>
          </a:xfrm>
        </p:spPr>
        <p:txBody>
          <a:bodyPr/>
          <a:lstStyle/>
          <a:p>
            <a:pPr>
              <a:spcBef>
                <a:spcPts val="600"/>
              </a:spcBef>
            </a:pPr>
            <a:r>
              <a:rPr lang="en-US" altLang="ja-JP" b="0" dirty="0">
                <a:solidFill>
                  <a:schemeClr val="accent1"/>
                </a:solidFill>
              </a:rPr>
              <a:t>01</a:t>
            </a:r>
          </a:p>
          <a:p>
            <a:r>
              <a:rPr lang="ja-JP" altLang="en-US" dirty="0"/>
              <a:t>システムフロー</a:t>
            </a:r>
          </a:p>
          <a:p>
            <a:pPr>
              <a:spcBef>
                <a:spcPts val="600"/>
              </a:spcBef>
            </a:pPr>
            <a:r>
              <a:rPr lang="en-US" altLang="ja-JP" b="0" dirty="0">
                <a:solidFill>
                  <a:schemeClr val="accent1"/>
                </a:solidFill>
              </a:rPr>
              <a:t>02</a:t>
            </a:r>
          </a:p>
          <a:p>
            <a:r>
              <a:rPr lang="ja-JP" altLang="en-US" dirty="0"/>
              <a:t>製品特長</a:t>
            </a:r>
          </a:p>
          <a:p>
            <a:pPr>
              <a:spcBef>
                <a:spcPts val="600"/>
              </a:spcBef>
            </a:pPr>
            <a:r>
              <a:rPr lang="en-US" altLang="ja-JP" b="0" dirty="0">
                <a:solidFill>
                  <a:schemeClr val="accent1"/>
                </a:solidFill>
              </a:rPr>
              <a:t>03</a:t>
            </a:r>
          </a:p>
          <a:p>
            <a:r>
              <a:rPr lang="en-US" altLang="ja-JP" dirty="0"/>
              <a:t>NX</a:t>
            </a:r>
            <a:r>
              <a:rPr lang="ja-JP" altLang="en-US" dirty="0"/>
              <a:t>勤怠管理との連携について</a:t>
            </a:r>
          </a:p>
          <a:p>
            <a:pPr>
              <a:spcBef>
                <a:spcPts val="600"/>
              </a:spcBef>
            </a:pPr>
            <a:r>
              <a:rPr lang="en-US" altLang="ja-JP" b="0" dirty="0">
                <a:solidFill>
                  <a:schemeClr val="accent1"/>
                </a:solidFill>
              </a:rPr>
              <a:t>04</a:t>
            </a:r>
          </a:p>
          <a:p>
            <a:r>
              <a:rPr lang="ja-JP" altLang="en-US" dirty="0"/>
              <a:t>他社勤怠システムとの連携について</a:t>
            </a:r>
          </a:p>
          <a:p>
            <a:pPr>
              <a:spcBef>
                <a:spcPts val="600"/>
              </a:spcBef>
            </a:pPr>
            <a:r>
              <a:rPr lang="en-US" altLang="ja-JP" b="0" dirty="0">
                <a:solidFill>
                  <a:schemeClr val="accent1"/>
                </a:solidFill>
              </a:rPr>
              <a:t>05</a:t>
            </a:r>
          </a:p>
          <a:p>
            <a:r>
              <a:rPr lang="ja-JP" altLang="en-US" dirty="0"/>
              <a:t>マイナンバー対応について（人事・給与共通）</a:t>
            </a:r>
          </a:p>
          <a:p>
            <a:pPr>
              <a:spcBef>
                <a:spcPts val="600"/>
              </a:spcBef>
            </a:pPr>
            <a:r>
              <a:rPr lang="en-US" altLang="ja-JP" b="0" dirty="0">
                <a:solidFill>
                  <a:schemeClr val="accent1"/>
                </a:solidFill>
              </a:rPr>
              <a:t>06</a:t>
            </a:r>
          </a:p>
          <a:p>
            <a:r>
              <a:rPr lang="ja-JP" altLang="en-US" dirty="0"/>
              <a:t>その他資料</a:t>
            </a:r>
            <a:endParaRPr lang="en-US" altLang="ja-JP" dirty="0"/>
          </a:p>
          <a:p>
            <a:r>
              <a:rPr lang="en-US" altLang="ja-JP" b="0" dirty="0">
                <a:solidFill>
                  <a:schemeClr val="accent1"/>
                </a:solidFill>
              </a:rPr>
              <a:t>07</a:t>
            </a:r>
          </a:p>
          <a:p>
            <a:r>
              <a:rPr lang="ja-JP" altLang="en-US" dirty="0"/>
              <a:t>稼働環境</a:t>
            </a:r>
          </a:p>
          <a:p>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4251144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855192" y="2955768"/>
            <a:ext cx="2297716" cy="1446899"/>
          </a:xfrm>
          <a:prstGeom prst="rect">
            <a:avLst/>
          </a:prstGeom>
        </p:spPr>
      </p:pic>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7128792" cy="315310"/>
          </a:xfrm>
        </p:spPr>
        <p:txBody>
          <a:bodyPr/>
          <a:lstStyle/>
          <a:p>
            <a:r>
              <a:rPr lang="en-US" altLang="ja-JP" dirty="0"/>
              <a:t>e</a:t>
            </a:r>
            <a:r>
              <a:rPr kumimoji="1" lang="en-US" altLang="ja-JP" dirty="0"/>
              <a:t>-</a:t>
            </a:r>
            <a:r>
              <a:rPr kumimoji="1" lang="en-US" altLang="ja-JP" dirty="0" err="1"/>
              <a:t>Gov</a:t>
            </a:r>
            <a:r>
              <a:rPr kumimoji="1" lang="ja-JP" altLang="en-US" dirty="0"/>
              <a:t>申請例</a:t>
            </a:r>
            <a:r>
              <a:rPr kumimoji="1" lang="ja-JP" altLang="en-US" sz="1400" dirty="0"/>
              <a:t>（</a:t>
            </a:r>
            <a:r>
              <a:rPr lang="ja-JP" altLang="en-US" sz="1400" dirty="0"/>
              <a:t>育児休業給付／出生時育児休業給付、高年齢雇用継続給付</a:t>
            </a:r>
            <a:r>
              <a:rPr kumimoji="1" lang="ja-JP" altLang="en-US" sz="1400" dirty="0"/>
              <a:t>）</a:t>
            </a:r>
            <a:endParaRPr kumimoji="1" lang="ja-JP" altLang="en-US" dirty="0"/>
          </a:p>
        </p:txBody>
      </p:sp>
      <p:sp>
        <p:nvSpPr>
          <p:cNvPr id="5" name="テキスト プレースホルダー 4"/>
          <p:cNvSpPr>
            <a:spLocks noGrp="1"/>
          </p:cNvSpPr>
          <p:nvPr>
            <p:ph type="body" sz="quarter" idx="17"/>
          </p:nvPr>
        </p:nvSpPr>
        <p:spPr/>
        <p:txBody>
          <a:bodyPr/>
          <a:lstStyle/>
          <a:p>
            <a:pPr lvl="0"/>
            <a:r>
              <a:rPr lang="ja-JP" altLang="en-US" dirty="0"/>
              <a:t>育児休業給付／出生時育児休業給付、高年齢雇用継続給付の</a:t>
            </a:r>
            <a:r>
              <a:rPr lang="en-US" altLang="ja-JP" dirty="0">
                <a:solidFill>
                  <a:prstClr val="black"/>
                </a:solidFill>
              </a:rPr>
              <a:t>e-</a:t>
            </a:r>
            <a:r>
              <a:rPr lang="en-US" altLang="ja-JP" dirty="0" err="1">
                <a:solidFill>
                  <a:prstClr val="black"/>
                </a:solidFill>
              </a:rPr>
              <a:t>Gov</a:t>
            </a:r>
            <a:r>
              <a:rPr lang="ja-JP" altLang="en-US" dirty="0">
                <a:solidFill>
                  <a:prstClr val="black"/>
                </a:solidFill>
              </a:rPr>
              <a:t>を利用した電子申請が</a:t>
            </a:r>
            <a:endParaRPr lang="en-US" altLang="ja-JP" dirty="0">
              <a:solidFill>
                <a:prstClr val="black"/>
              </a:solidFill>
            </a:endParaRPr>
          </a:p>
          <a:p>
            <a:pPr lvl="0"/>
            <a:r>
              <a:rPr lang="ja-JP" altLang="en-US" dirty="0">
                <a:solidFill>
                  <a:prstClr val="black"/>
                </a:solidFill>
              </a:rPr>
              <a:t>可能です。また、</a:t>
            </a:r>
            <a:r>
              <a:rPr lang="ja-JP" altLang="en-US" dirty="0"/>
              <a:t>育児休業給付、高年齢雇用継続給付 </a:t>
            </a:r>
            <a:r>
              <a:rPr lang="ja-JP" altLang="en-US" dirty="0">
                <a:solidFill>
                  <a:prstClr val="black"/>
                </a:solidFill>
              </a:rPr>
              <a:t>申請では、２か月に１度の申請時に</a:t>
            </a:r>
            <a:endParaRPr lang="en-US" altLang="ja-JP" dirty="0">
              <a:solidFill>
                <a:prstClr val="black"/>
              </a:solidFill>
            </a:endParaRPr>
          </a:p>
          <a:p>
            <a:pPr lvl="0"/>
            <a:r>
              <a:rPr lang="ja-JP" altLang="en-US" dirty="0">
                <a:solidFill>
                  <a:prstClr val="black"/>
                </a:solidFill>
              </a:rPr>
              <a:t>都度［新規登録］にて申請データ枠を作成するか、［申請枠一括作成］にて対象期間の</a:t>
            </a:r>
            <a:endParaRPr lang="en-US" altLang="ja-JP" dirty="0">
              <a:solidFill>
                <a:prstClr val="black"/>
              </a:solidFill>
            </a:endParaRPr>
          </a:p>
          <a:p>
            <a:pPr lvl="0"/>
            <a:r>
              <a:rPr lang="ja-JP" altLang="en-US" dirty="0">
                <a:solidFill>
                  <a:prstClr val="black"/>
                </a:solidFill>
              </a:rPr>
              <a:t>申請データ枠を一括で作成するかお選びいただけます</a:t>
            </a:r>
            <a:endParaRPr lang="en-US" altLang="ja-JP" dirty="0">
              <a:solidFill>
                <a:prstClr val="black"/>
              </a:solidFill>
            </a:endParaRPr>
          </a:p>
          <a:p>
            <a:r>
              <a:rPr lang="ja-JP" altLang="en-US" dirty="0"/>
              <a:t>一括で申請枠を作成しておくことで、申請忘れを防ぐことができます</a:t>
            </a:r>
            <a:endParaRPr lang="en-US" altLang="ja-JP" dirty="0"/>
          </a:p>
          <a:p>
            <a:r>
              <a:rPr lang="ja-JP" altLang="en-US" dirty="0"/>
              <a:t>また、</a:t>
            </a:r>
            <a:r>
              <a:rPr lang="ja-JP" altLang="en-US" dirty="0">
                <a:solidFill>
                  <a:prstClr val="black"/>
                </a:solidFill>
              </a:rPr>
              <a:t>育児休業の分割取得にも対応しています。申請枠一括作成後に分割も可能です</a:t>
            </a:r>
          </a:p>
          <a:p>
            <a:endParaRPr kumimoji="1" lang="en-US" altLang="ja-JP" dirty="0"/>
          </a:p>
        </p:txBody>
      </p:sp>
      <p:sp>
        <p:nvSpPr>
          <p:cNvPr id="6" name="タイトル 5"/>
          <p:cNvSpPr>
            <a:spLocks noGrp="1"/>
          </p:cNvSpPr>
          <p:nvPr>
            <p:ph type="title"/>
          </p:nvPr>
        </p:nvSpPr>
        <p:spPr/>
        <p:txBody>
          <a:bodyPr/>
          <a:lstStyle/>
          <a:p>
            <a:r>
              <a:rPr lang="ja-JP" altLang="en-US" dirty="0"/>
              <a:t>電子申請対応</a:t>
            </a:r>
            <a:endParaRPr kumimoji="1" lang="ja-JP" altLang="en-US" dirty="0"/>
          </a:p>
        </p:txBody>
      </p:sp>
      <p:sp>
        <p:nvSpPr>
          <p:cNvPr id="17"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19</a:t>
            </a:fld>
            <a:endParaRPr kumimoji="1" lang="ja-JP" altLang="en-US" dirty="0"/>
          </a:p>
        </p:txBody>
      </p:sp>
      <p:sp>
        <p:nvSpPr>
          <p:cNvPr id="19" name="正方形/長方形 18"/>
          <p:cNvSpPr/>
          <p:nvPr/>
        </p:nvSpPr>
        <p:spPr>
          <a:xfrm>
            <a:off x="2846346" y="3342914"/>
            <a:ext cx="314958" cy="1032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sngStrike" kern="1200" cap="none" spc="0" normalizeH="0" baseline="0" noProof="0">
              <a:ln>
                <a:noFill/>
              </a:ln>
              <a:solidFill>
                <a:prstClr val="white"/>
              </a:solidFill>
              <a:effectLst/>
              <a:uLnTx/>
              <a:uFillTx/>
              <a:latin typeface="メイリオ"/>
              <a:ea typeface="メイリオ"/>
              <a:cs typeface="+mn-cs"/>
            </a:endParaRPr>
          </a:p>
        </p:txBody>
      </p:sp>
      <p:grpSp>
        <p:nvGrpSpPr>
          <p:cNvPr id="20" name="グループ化 19"/>
          <p:cNvGrpSpPr/>
          <p:nvPr/>
        </p:nvGrpSpPr>
        <p:grpSpPr>
          <a:xfrm>
            <a:off x="3508993" y="3103839"/>
            <a:ext cx="825514" cy="258435"/>
            <a:chOff x="2627783" y="1952387"/>
            <a:chExt cx="1224137" cy="284652"/>
          </a:xfrm>
        </p:grpSpPr>
        <p:sp>
          <p:nvSpPr>
            <p:cNvPr id="21" name="角丸四角形吹き出し 20"/>
            <p:cNvSpPr/>
            <p:nvPr/>
          </p:nvSpPr>
          <p:spPr>
            <a:xfrm>
              <a:off x="2627783" y="1952387"/>
              <a:ext cx="1219343" cy="284652"/>
            </a:xfrm>
            <a:prstGeom prst="wedgeRoundRectCallout">
              <a:avLst>
                <a:gd name="adj1" fmla="val -86148"/>
                <a:gd name="adj2" fmla="val 57176"/>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a:ln>
                  <a:noFill/>
                </a:ln>
                <a:solidFill>
                  <a:prstClr val="white"/>
                </a:solidFill>
                <a:effectLst/>
                <a:uLnTx/>
                <a:uFillTx/>
                <a:latin typeface="メイリオ"/>
                <a:ea typeface="メイリオ"/>
                <a:cs typeface="+mn-cs"/>
              </a:endParaRPr>
            </a:p>
          </p:txBody>
        </p:sp>
        <p:pic>
          <p:nvPicPr>
            <p:cNvPr id="22" name="図 21"/>
            <p:cNvPicPr>
              <a:picLocks noChangeAspect="1"/>
            </p:cNvPicPr>
            <p:nvPr/>
          </p:nvPicPr>
          <p:blipFill>
            <a:blip r:embed="rId3"/>
            <a:stretch>
              <a:fillRect/>
            </a:stretch>
          </p:blipFill>
          <p:spPr>
            <a:xfrm>
              <a:off x="2654710" y="1987763"/>
              <a:ext cx="1197210" cy="223947"/>
            </a:xfrm>
            <a:prstGeom prst="rect">
              <a:avLst/>
            </a:prstGeom>
          </p:spPr>
        </p:pic>
      </p:grpSp>
      <p:pic>
        <p:nvPicPr>
          <p:cNvPr id="23" name="図 22"/>
          <p:cNvPicPr>
            <a:picLocks noChangeAspect="1"/>
          </p:cNvPicPr>
          <p:nvPr/>
        </p:nvPicPr>
        <p:blipFill>
          <a:blip r:embed="rId4"/>
          <a:stretch>
            <a:fillRect/>
          </a:stretch>
        </p:blipFill>
        <p:spPr>
          <a:xfrm>
            <a:off x="2015716" y="4053068"/>
            <a:ext cx="2700300" cy="966954"/>
          </a:xfrm>
          <a:prstGeom prst="rect">
            <a:avLst/>
          </a:prstGeom>
          <a:ln>
            <a:solidFill>
              <a:schemeClr val="accent2"/>
            </a:solidFill>
          </a:ln>
        </p:spPr>
      </p:pic>
      <p:sp>
        <p:nvSpPr>
          <p:cNvPr id="24" name="正方形/長方形 23"/>
          <p:cNvSpPr/>
          <p:nvPr/>
        </p:nvSpPr>
        <p:spPr>
          <a:xfrm>
            <a:off x="4271040" y="4803998"/>
            <a:ext cx="408972" cy="17600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sngStrike" kern="1200" cap="none" spc="0" normalizeH="0" baseline="0" noProof="0">
              <a:ln>
                <a:noFill/>
              </a:ln>
              <a:solidFill>
                <a:prstClr val="white"/>
              </a:solidFill>
              <a:effectLst/>
              <a:uLnTx/>
              <a:uFillTx/>
              <a:latin typeface="メイリオ"/>
              <a:ea typeface="メイリオ"/>
              <a:cs typeface="+mn-cs"/>
            </a:endParaRPr>
          </a:p>
        </p:txBody>
      </p:sp>
      <p:sp>
        <p:nvSpPr>
          <p:cNvPr id="25" name="右矢印 24"/>
          <p:cNvSpPr/>
          <p:nvPr/>
        </p:nvSpPr>
        <p:spPr>
          <a:xfrm rot="5400000">
            <a:off x="3493340" y="3538091"/>
            <a:ext cx="434930" cy="18001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sngStrike" kern="1200" cap="none" spc="0" normalizeH="0" baseline="0" noProof="0">
              <a:ln>
                <a:noFill/>
              </a:ln>
              <a:solidFill>
                <a:prstClr val="white"/>
              </a:solidFill>
              <a:effectLst/>
              <a:uLnTx/>
              <a:uFillTx/>
              <a:latin typeface="メイリオ"/>
              <a:ea typeface="メイリオ"/>
              <a:cs typeface="+mn-cs"/>
            </a:endParaRPr>
          </a:p>
        </p:txBody>
      </p:sp>
      <p:sp>
        <p:nvSpPr>
          <p:cNvPr id="27" name="角丸四角形 26"/>
          <p:cNvSpPr/>
          <p:nvPr/>
        </p:nvSpPr>
        <p:spPr>
          <a:xfrm>
            <a:off x="268588" y="2665490"/>
            <a:ext cx="1420669" cy="25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1" i="0" u="none" kern="1200" cap="none" spc="0" normalizeH="0" baseline="0" noProof="0" dirty="0">
                <a:ln>
                  <a:noFill/>
                </a:ln>
                <a:solidFill>
                  <a:prstClr val="white"/>
                </a:solidFill>
                <a:effectLst/>
                <a:uLnTx/>
                <a:uFillTx/>
                <a:latin typeface="メイリオ"/>
                <a:ea typeface="メイリオ"/>
                <a:cs typeface="+mn-cs"/>
              </a:rPr>
              <a:t>Ex.)</a:t>
            </a:r>
            <a:r>
              <a:rPr kumimoji="1" lang="zh-TW" altLang="en-US" sz="1100" b="1" i="0" u="none" kern="1200" cap="none" spc="0" normalizeH="0" baseline="0" noProof="0" dirty="0">
                <a:ln>
                  <a:noFill/>
                </a:ln>
                <a:solidFill>
                  <a:prstClr val="white"/>
                </a:solidFill>
                <a:effectLst/>
                <a:uLnTx/>
                <a:uFillTx/>
                <a:latin typeface="メイリオ"/>
                <a:ea typeface="メイリオ"/>
                <a:cs typeface="+mn-cs"/>
              </a:rPr>
              <a:t>育児休業給付金</a:t>
            </a:r>
            <a:endParaRPr kumimoji="1" lang="ja-JP" altLang="en-US" sz="1100" b="1" i="0" u="none" kern="1200" cap="none" spc="0" normalizeH="0" baseline="0" noProof="0" dirty="0">
              <a:ln>
                <a:noFill/>
              </a:ln>
              <a:solidFill>
                <a:prstClr val="white"/>
              </a:solidFill>
              <a:effectLst/>
              <a:uLnTx/>
              <a:uFillTx/>
              <a:latin typeface="メイリオ"/>
              <a:ea typeface="メイリオ"/>
              <a:cs typeface="+mn-cs"/>
            </a:endParaRPr>
          </a:p>
        </p:txBody>
      </p:sp>
      <p:sp>
        <p:nvSpPr>
          <p:cNvPr id="39" name="テキスト プレースホルダー 5"/>
          <p:cNvSpPr txBox="1">
            <a:spLocks/>
          </p:cNvSpPr>
          <p:nvPr/>
        </p:nvSpPr>
        <p:spPr>
          <a:xfrm>
            <a:off x="2115517" y="2724492"/>
            <a:ext cx="135685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申請枠一括作成</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pic>
        <p:nvPicPr>
          <p:cNvPr id="8" name="図 7"/>
          <p:cNvPicPr>
            <a:picLocks noChangeAspect="1"/>
          </p:cNvPicPr>
          <p:nvPr/>
        </p:nvPicPr>
        <p:blipFill>
          <a:blip r:embed="rId5"/>
          <a:stretch>
            <a:fillRect/>
          </a:stretch>
        </p:blipFill>
        <p:spPr>
          <a:xfrm>
            <a:off x="4958849" y="2947456"/>
            <a:ext cx="2784351" cy="1255330"/>
          </a:xfrm>
          <a:prstGeom prst="rect">
            <a:avLst/>
          </a:prstGeom>
        </p:spPr>
      </p:pic>
      <p:pic>
        <p:nvPicPr>
          <p:cNvPr id="40" name="図 39"/>
          <p:cNvPicPr>
            <a:picLocks noChangeAspect="1"/>
          </p:cNvPicPr>
          <p:nvPr/>
        </p:nvPicPr>
        <p:blipFill>
          <a:blip r:embed="rId6"/>
          <a:stretch>
            <a:fillRect/>
          </a:stretch>
        </p:blipFill>
        <p:spPr>
          <a:xfrm>
            <a:off x="5436096" y="4351534"/>
            <a:ext cx="3384376" cy="380456"/>
          </a:xfrm>
          <a:prstGeom prst="rect">
            <a:avLst/>
          </a:prstGeom>
          <a:ln>
            <a:solidFill>
              <a:schemeClr val="tx2"/>
            </a:solidFill>
          </a:ln>
        </p:spPr>
      </p:pic>
      <p:sp>
        <p:nvSpPr>
          <p:cNvPr id="41" name="正方形/長方形 40"/>
          <p:cNvSpPr>
            <a:spLocks/>
          </p:cNvSpPr>
          <p:nvPr/>
        </p:nvSpPr>
        <p:spPr>
          <a:xfrm>
            <a:off x="7059098" y="4351534"/>
            <a:ext cx="288032" cy="3804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2" name="正方形/長方形 41"/>
          <p:cNvSpPr/>
          <p:nvPr/>
        </p:nvSpPr>
        <p:spPr>
          <a:xfrm>
            <a:off x="6336195" y="3984248"/>
            <a:ext cx="216025" cy="1922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3" name="曲折矢印 42"/>
          <p:cNvSpPr/>
          <p:nvPr/>
        </p:nvSpPr>
        <p:spPr>
          <a:xfrm flipV="1">
            <a:off x="6439190" y="4183436"/>
            <a:ext cx="528675" cy="412880"/>
          </a:xfrm>
          <a:prstGeom prst="bentArrow">
            <a:avLst>
              <a:gd name="adj1" fmla="val 11509"/>
              <a:gd name="adj2" fmla="val 25000"/>
              <a:gd name="adj3" fmla="val 25000"/>
              <a:gd name="adj4" fmla="val 4375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7" name="テキスト プレースホルダー 5"/>
          <p:cNvSpPr txBox="1">
            <a:spLocks/>
          </p:cNvSpPr>
          <p:nvPr/>
        </p:nvSpPr>
        <p:spPr>
          <a:xfrm>
            <a:off x="7059098" y="2724492"/>
            <a:ext cx="100537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個別登録</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132297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ja-JP" altLang="en-US" dirty="0"/>
              <a:t>電子申請対応一覧 </a:t>
            </a:r>
            <a:r>
              <a:rPr lang="en-US" altLang="ja-JP" dirty="0"/>
              <a:t>1/2</a:t>
            </a:r>
            <a:endParaRPr kumimoji="1" lang="ja-JP" altLang="en-US" dirty="0"/>
          </a:p>
        </p:txBody>
      </p:sp>
      <p:sp>
        <p:nvSpPr>
          <p:cNvPr id="45" name="正方形/長方形 44"/>
          <p:cNvSpPr/>
          <p:nvPr/>
        </p:nvSpPr>
        <p:spPr>
          <a:xfrm>
            <a:off x="254133" y="1086358"/>
            <a:ext cx="8640000" cy="36364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252000" y="807553"/>
            <a:ext cx="8640000" cy="34476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600" b="1" dirty="0">
                <a:latin typeface="+mn-ea"/>
              </a:rPr>
              <a:t>社会保険</a:t>
            </a:r>
          </a:p>
        </p:txBody>
      </p:sp>
      <p:sp>
        <p:nvSpPr>
          <p:cNvPr id="49" name="Rectangle 3"/>
          <p:cNvSpPr>
            <a:spLocks noChangeArrowheads="1"/>
          </p:cNvSpPr>
          <p:nvPr/>
        </p:nvSpPr>
        <p:spPr bwMode="auto">
          <a:xfrm>
            <a:off x="503548" y="1318907"/>
            <a:ext cx="4369298" cy="1655688"/>
          </a:xfrm>
          <a:prstGeom prst="rect">
            <a:avLst/>
          </a:prstGeom>
          <a:noFill/>
          <a:ln w="9525">
            <a:noFill/>
            <a:miter lim="800000"/>
            <a:headEnd/>
            <a:tailEnd/>
          </a:ln>
          <a:effectLst/>
        </p:spPr>
        <p:txBody>
          <a:bodyPr wrap="none">
            <a:noAutofit/>
          </a:bodyPr>
          <a:lstStyle/>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被保険者報酬月額算定基礎届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歳以上被用者算定基礎届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被保険者報酬月額変更届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歳以上被用者月額変更届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被保険者賞与支払届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歳以上被用者賞与支払届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被保険者資格取得届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歳以上被用者該当届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被保険者資格喪失届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歳以上被用者不該当届</a:t>
            </a:r>
            <a:endParaRPr lang="en-US" altLang="ja-JP" sz="1400" dirty="0">
              <a:solidFill>
                <a:srgbClr val="000000"/>
              </a:solidFill>
              <a:latin typeface="メイリオ" panose="020B0604030504040204" pitchFamily="50" charset="-128"/>
              <a:ea typeface="メイリオ" panose="020B0604030504040204" pitchFamily="50" charset="-128"/>
            </a:endParaRPr>
          </a:p>
          <a:p>
            <a:pPr fontAlgn="ctr">
              <a:lnSpc>
                <a:spcPct val="150000"/>
              </a:lnSpc>
            </a:pPr>
            <a:r>
              <a:rPr lang="ja-JP" altLang="en-US" sz="1400" u="sng" dirty="0">
                <a:latin typeface="+mj-lt"/>
              </a:rPr>
              <a:t>健康保険厚生年金保険育児休業等終了時報酬月額変更・</a:t>
            </a:r>
            <a:endParaRPr lang="en-US" altLang="ja-JP" sz="1400" u="sng" dirty="0">
              <a:latin typeface="+mj-lt"/>
            </a:endParaRPr>
          </a:p>
          <a:p>
            <a:pPr fontAlgn="ctr">
              <a:lnSpc>
                <a:spcPct val="150000"/>
              </a:lnSpc>
            </a:pPr>
            <a:r>
              <a:rPr lang="ja-JP" altLang="en-US" sz="1400" u="sng" dirty="0">
                <a:latin typeface="+mj-lt"/>
              </a:rPr>
              <a:t>厚生年金保険７０歳以上被用者育児休業等終了時報酬月額相当額変更届の申請</a:t>
            </a:r>
            <a:endParaRPr lang="en-US" altLang="ja-JP" sz="1400" u="sng" dirty="0">
              <a:latin typeface="+mj-lt"/>
            </a:endParaRPr>
          </a:p>
          <a:p>
            <a:pPr fontAlgn="ctr">
              <a:lnSpc>
                <a:spcPct val="150000"/>
              </a:lnSpc>
            </a:pPr>
            <a:r>
              <a:rPr lang="ja-JP" altLang="en-US" sz="1400" u="sng" dirty="0">
                <a:latin typeface="+mj-lt"/>
              </a:rPr>
              <a:t>厚生年金保険養育期間標準報酬月額特例申出書の申請</a:t>
            </a:r>
            <a:endParaRPr lang="en-US" altLang="ja-JP" sz="1400" u="sng" dirty="0">
              <a:latin typeface="+mj-lt"/>
            </a:endParaRPr>
          </a:p>
          <a:p>
            <a:pPr fontAlgn="ctr">
              <a:lnSpc>
                <a:spcPct val="150000"/>
              </a:lnSpc>
            </a:pPr>
            <a:r>
              <a:rPr lang="ja-JP" altLang="en-US" sz="1400" u="sng" dirty="0">
                <a:latin typeface="+mj-lt"/>
              </a:rPr>
              <a:t>厚生年金保険養育期間標準報酬月額特例終了届の申請</a:t>
            </a:r>
            <a:endParaRPr lang="ja-JP" altLang="ja-JP" sz="1400" u="sng" dirty="0">
              <a:latin typeface="+mj-lt"/>
            </a:endParaRPr>
          </a:p>
        </p:txBody>
      </p:sp>
      <p:sp>
        <p:nvSpPr>
          <p:cNvPr id="27" name="テキスト ボックス 26"/>
          <p:cNvSpPr txBox="1"/>
          <p:nvPr/>
        </p:nvSpPr>
        <p:spPr>
          <a:xfrm>
            <a:off x="6624228" y="4756622"/>
            <a:ext cx="2147914" cy="215444"/>
          </a:xfrm>
          <a:prstGeom prst="rect">
            <a:avLst/>
          </a:prstGeom>
          <a:noFill/>
        </p:spPr>
        <p:txBody>
          <a:bodyPr wrap="square" rtlCol="0" anchor="ctr" anchorCtr="0">
            <a:spAutoFit/>
          </a:bodyPr>
          <a:lstStyle/>
          <a:p>
            <a:pPr algn="r"/>
            <a:r>
              <a:rPr lang="en-US" altLang="ja-JP" sz="800" dirty="0">
                <a:solidFill>
                  <a:srgbClr val="404040"/>
                </a:solidFill>
                <a:latin typeface="+mn-ea"/>
              </a:rPr>
              <a:t>※</a:t>
            </a:r>
            <a:r>
              <a:rPr lang="ja-JP" altLang="en-US" sz="800" dirty="0">
                <a:solidFill>
                  <a:srgbClr val="404040"/>
                </a:solidFill>
                <a:latin typeface="+mn-ea"/>
              </a:rPr>
              <a:t>電子申請については随時更新予定です</a:t>
            </a:r>
          </a:p>
        </p:txBody>
      </p:sp>
      <p:grpSp>
        <p:nvGrpSpPr>
          <p:cNvPr id="16" name="グループ化 15">
            <a:extLst>
              <a:ext uri="{FF2B5EF4-FFF2-40B4-BE49-F238E27FC236}">
                <a16:creationId xmlns:a16="http://schemas.microsoft.com/office/drawing/2014/main" id="{E1C046B1-2A0A-92BA-0139-A475212D7E92}"/>
              </a:ext>
            </a:extLst>
          </p:cNvPr>
          <p:cNvGrpSpPr/>
          <p:nvPr/>
        </p:nvGrpSpPr>
        <p:grpSpPr>
          <a:xfrm>
            <a:off x="6994558" y="3037751"/>
            <a:ext cx="1910840" cy="1889749"/>
            <a:chOff x="7128284" y="3264702"/>
            <a:chExt cx="1586804" cy="1599642"/>
          </a:xfrm>
        </p:grpSpPr>
        <p:grpSp>
          <p:nvGrpSpPr>
            <p:cNvPr id="14" name="グループ化 13">
              <a:extLst>
                <a:ext uri="{FF2B5EF4-FFF2-40B4-BE49-F238E27FC236}">
                  <a16:creationId xmlns:a16="http://schemas.microsoft.com/office/drawing/2014/main" id="{E5F9F8DD-356D-61C5-A215-59D874AC1D1F}"/>
                </a:ext>
              </a:extLst>
            </p:cNvPr>
            <p:cNvGrpSpPr/>
            <p:nvPr/>
          </p:nvGrpSpPr>
          <p:grpSpPr>
            <a:xfrm>
              <a:off x="7128284" y="3264702"/>
              <a:ext cx="1586804" cy="1599642"/>
              <a:chOff x="7128284" y="3264702"/>
              <a:chExt cx="1586804" cy="1599642"/>
            </a:xfrm>
          </p:grpSpPr>
          <p:pic>
            <p:nvPicPr>
              <p:cNvPr id="11" name="図 10">
                <a:extLst>
                  <a:ext uri="{FF2B5EF4-FFF2-40B4-BE49-F238E27FC236}">
                    <a16:creationId xmlns:a16="http://schemas.microsoft.com/office/drawing/2014/main" id="{14D00A82-1EB7-C2CD-4DB9-8C4E60D5D7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87379" y1="77849" x2="87379" y2="77849"/>
                            <a14:foregroundMark x1="82686" y1="79133" x2="87864" y2="80096"/>
                            <a14:foregroundMark x1="87864" y1="73676" x2="87864" y2="78331"/>
                          </a14:backgroundRemoval>
                        </a14:imgEffect>
                      </a14:imgLayer>
                    </a14:imgProps>
                  </a:ext>
                </a:extLst>
              </a:blip>
              <a:stretch>
                <a:fillRect/>
              </a:stretch>
            </p:blipFill>
            <p:spPr>
              <a:xfrm>
                <a:off x="7128284" y="3264702"/>
                <a:ext cx="1586804" cy="1599642"/>
              </a:xfrm>
              <a:prstGeom prst="rect">
                <a:avLst/>
              </a:prstGeom>
            </p:spPr>
          </p:pic>
          <p:sp>
            <p:nvSpPr>
              <p:cNvPr id="12" name="四角形: 角を丸くする 11">
                <a:extLst>
                  <a:ext uri="{FF2B5EF4-FFF2-40B4-BE49-F238E27FC236}">
                    <a16:creationId xmlns:a16="http://schemas.microsoft.com/office/drawing/2014/main" id="{5C67A73D-483C-986A-F3CD-43405B2CDDB4}"/>
                  </a:ext>
                </a:extLst>
              </p:cNvPr>
              <p:cNvSpPr/>
              <p:nvPr/>
            </p:nvSpPr>
            <p:spPr>
              <a:xfrm>
                <a:off x="7740352" y="3579862"/>
                <a:ext cx="540060" cy="7200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36D0CC1-245E-71D3-214E-F8BD4E83762C}"/>
                  </a:ext>
                </a:extLst>
              </p:cNvPr>
              <p:cNvSpPr/>
              <p:nvPr/>
            </p:nvSpPr>
            <p:spPr>
              <a:xfrm>
                <a:off x="7740352" y="3566908"/>
                <a:ext cx="540060" cy="7200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7D4FD3FD-607E-846A-2C83-CC534AE4A380}"/>
                </a:ext>
              </a:extLst>
            </p:cNvPr>
            <p:cNvSpPr txBox="1"/>
            <p:nvPr/>
          </p:nvSpPr>
          <p:spPr>
            <a:xfrm>
              <a:off x="7665262" y="3518239"/>
              <a:ext cx="690239" cy="169343"/>
            </a:xfrm>
            <a:prstGeom prst="rect">
              <a:avLst/>
            </a:prstGeom>
            <a:noFill/>
          </p:spPr>
          <p:txBody>
            <a:bodyPr wrap="square" rtlCol="0">
              <a:spAutoFit/>
            </a:bodyPr>
            <a:lstStyle/>
            <a:p>
              <a:r>
                <a:rPr lang="en-US" altLang="ja-JP" sz="700" b="1" dirty="0">
                  <a:solidFill>
                    <a:srgbClr val="0C5D76"/>
                  </a:solidFill>
                  <a:latin typeface="HGP創英角ﾎﾟｯﾌﾟ体" panose="040B0A00000000000000" pitchFamily="50" charset="-128"/>
                  <a:ea typeface="HGP創英角ﾎﾟｯﾌﾟ体" panose="040B0A00000000000000" pitchFamily="50" charset="-128"/>
                </a:rPr>
                <a:t>e-GOV</a:t>
              </a:r>
              <a:r>
                <a:rPr lang="ja-JP" altLang="en-US" sz="700" b="1" dirty="0">
                  <a:solidFill>
                    <a:srgbClr val="0C5D76"/>
                  </a:solidFill>
                  <a:latin typeface="HGP創英角ﾎﾟｯﾌﾟ体" panose="040B0A00000000000000" pitchFamily="50" charset="-128"/>
                  <a:ea typeface="HGP創英角ﾎﾟｯﾌﾟ体" panose="040B0A00000000000000" pitchFamily="50" charset="-128"/>
                </a:rPr>
                <a:t>　マイナ</a:t>
              </a:r>
              <a:endParaRPr kumimoji="1" lang="ja-JP" altLang="en-US" sz="700" b="1" dirty="0">
                <a:solidFill>
                  <a:srgbClr val="0C5D76"/>
                </a:solidFill>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235016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ja-JP" altLang="en-US" dirty="0"/>
              <a:t>電子申請対応一覧 </a:t>
            </a:r>
            <a:r>
              <a:rPr lang="en-US" altLang="ja-JP"/>
              <a:t>2/2</a:t>
            </a:r>
            <a:endParaRPr kumimoji="1" lang="ja-JP" altLang="en-US" dirty="0"/>
          </a:p>
        </p:txBody>
      </p:sp>
      <p:sp>
        <p:nvSpPr>
          <p:cNvPr id="25" name="正方形/長方形 24"/>
          <p:cNvSpPr/>
          <p:nvPr/>
        </p:nvSpPr>
        <p:spPr>
          <a:xfrm>
            <a:off x="232046" y="928189"/>
            <a:ext cx="8640480" cy="399931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p:cNvSpPr/>
          <p:nvPr/>
        </p:nvSpPr>
        <p:spPr>
          <a:xfrm>
            <a:off x="252000" y="699542"/>
            <a:ext cx="864048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n-ea"/>
              </a:rPr>
              <a:t>雇用保険</a:t>
            </a:r>
          </a:p>
        </p:txBody>
      </p:sp>
      <p:sp>
        <p:nvSpPr>
          <p:cNvPr id="27" name="テキスト ボックス 26"/>
          <p:cNvSpPr txBox="1"/>
          <p:nvPr/>
        </p:nvSpPr>
        <p:spPr>
          <a:xfrm>
            <a:off x="6564086" y="4927500"/>
            <a:ext cx="2147914" cy="215444"/>
          </a:xfrm>
          <a:prstGeom prst="rect">
            <a:avLst/>
          </a:prstGeom>
          <a:noFill/>
        </p:spPr>
        <p:txBody>
          <a:bodyPr wrap="square" rtlCol="0" anchor="ctr" anchorCtr="0">
            <a:spAutoFit/>
          </a:bodyPr>
          <a:lstStyle/>
          <a:p>
            <a:pPr algn="r"/>
            <a:r>
              <a:rPr lang="en-US" altLang="ja-JP" sz="800" dirty="0">
                <a:solidFill>
                  <a:srgbClr val="404040"/>
                </a:solidFill>
                <a:latin typeface="+mn-ea"/>
              </a:rPr>
              <a:t>※</a:t>
            </a:r>
            <a:r>
              <a:rPr lang="ja-JP" altLang="en-US" sz="800" dirty="0">
                <a:solidFill>
                  <a:srgbClr val="404040"/>
                </a:solidFill>
                <a:latin typeface="+mn-ea"/>
              </a:rPr>
              <a:t>電子申請については随時更新予定です</a:t>
            </a:r>
          </a:p>
        </p:txBody>
      </p:sp>
      <p:sp>
        <p:nvSpPr>
          <p:cNvPr id="29" name="Rectangle 3"/>
          <p:cNvSpPr>
            <a:spLocks noChangeArrowheads="1"/>
          </p:cNvSpPr>
          <p:nvPr/>
        </p:nvSpPr>
        <p:spPr bwMode="auto">
          <a:xfrm>
            <a:off x="4608004" y="1316257"/>
            <a:ext cx="4248472" cy="3979844"/>
          </a:xfrm>
          <a:prstGeom prst="rect">
            <a:avLst/>
          </a:prstGeom>
          <a:noFill/>
          <a:ln w="9525">
            <a:noFill/>
            <a:miter lim="800000"/>
            <a:headEnd/>
            <a:tailEnd/>
          </a:ln>
          <a:effectLst/>
        </p:spPr>
        <p:txBody>
          <a:bodyPr wrap="none">
            <a:noAutofit/>
          </a:bodyPr>
          <a:lstStyle/>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雇用保険被保険者六十歳到達時等賃金証明書の提出及び高年齢雇用</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継続給付受給資格確認・高年齢雇用継続給付（高年齢雇用継続基本</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給付金・高年齢再就職給付金）の申請（初回申請）の申請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・高年齢雇用継続給付受給資格確認票・（初回）高年齢雇用継続給付</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支給申請書及び雇用保険被保険者六十歳到達時等賃金証明書</a:t>
            </a:r>
          </a:p>
          <a:p>
            <a:pPr fontAlgn="t">
              <a:lnSpc>
                <a:spcPts val="1600"/>
              </a:lnSpc>
            </a:pP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給付金の種類が基本給付金の場合</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・雇用保険被保険者六十歳到達時等賃金証明書</a:t>
            </a: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雇用保険高年齢雇用継続給付（高年齢雇用継続基本給付金）の申請</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・高年齢雇用継続給付支給申請書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雇用保険高年齢雇用継続給付（高年齢再就職給付金）の申請</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・高年齢雇用継続給付支給申請書 </a:t>
            </a:r>
            <a:endParaRPr lang="en-US" altLang="ja-JP" sz="1000" dirty="0">
              <a:solidFill>
                <a:srgbClr val="000000"/>
              </a:solidFill>
              <a:latin typeface="メイリオ" panose="020B0604030504040204" pitchFamily="50" charset="-128"/>
              <a:ea typeface="メイリオ" panose="020B0604030504040204" pitchFamily="50" charset="-128"/>
            </a:endParaRPr>
          </a:p>
        </p:txBody>
      </p:sp>
      <p:sp>
        <p:nvSpPr>
          <p:cNvPr id="17" name="Rectangle 3"/>
          <p:cNvSpPr>
            <a:spLocks noChangeArrowheads="1"/>
          </p:cNvSpPr>
          <p:nvPr/>
        </p:nvSpPr>
        <p:spPr bwMode="auto">
          <a:xfrm>
            <a:off x="302795" y="1316257"/>
            <a:ext cx="3996722" cy="3255449"/>
          </a:xfrm>
          <a:prstGeom prst="rect">
            <a:avLst/>
          </a:prstGeom>
          <a:noFill/>
          <a:ln w="9525">
            <a:noFill/>
            <a:miter lim="800000"/>
            <a:headEnd/>
            <a:tailEnd/>
          </a:ln>
          <a:effectLst/>
        </p:spPr>
        <p:txBody>
          <a:bodyPr wrap="none">
            <a:noAutofit/>
          </a:bodyPr>
          <a:lstStyle/>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雇用保険被保険者資格取得届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雇用保険被保険者資格喪失届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離職票交付無し</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雇用保険被保険者資格喪失届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離職票交付あり</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雇用保険個人番号登録届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雇用保険被保険者転勤届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p>
          <a:p>
            <a:pPr fontAlgn="t">
              <a:lnSpc>
                <a:spcPts val="1400"/>
              </a:lnSpc>
            </a:pPr>
            <a:r>
              <a:rPr lang="ja-JP" altLang="ja-JP"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の申請</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初回申請</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4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・育児休業給付受給資格確認票。出生時育児休業給付金支給申請書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400"/>
              </a:lnSpc>
            </a:pPr>
            <a:r>
              <a:rPr lang="ja-JP" altLang="en-US" sz="1000" dirty="0">
                <a:solidFill>
                  <a:srgbClr val="000000"/>
                </a:solidFill>
                <a:latin typeface="メイリオ" panose="020B0604030504040204" pitchFamily="50" charset="-128"/>
                <a:ea typeface="メイリオ" panose="020B0604030504040204" pitchFamily="50" charset="-128"/>
              </a:rPr>
              <a:t>・雇用保険府保険者休業開始時賃金月額証明書又は</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400"/>
              </a:lnSpc>
            </a:pPr>
            <a:r>
              <a:rPr lang="ja-JP" altLang="en-US" sz="1000" dirty="0">
                <a:solidFill>
                  <a:srgbClr val="000000"/>
                </a:solidFill>
                <a:latin typeface="メイリオ" panose="020B0604030504040204" pitchFamily="50" charset="-128"/>
                <a:ea typeface="メイリオ" panose="020B0604030504040204" pitchFamily="50" charset="-128"/>
              </a:rPr>
              <a:t>　同休業・所定労働時間短縮開始時賃金証明書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ja-JP"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・育児休業給付金支給申請書</a:t>
            </a:r>
            <a:endParaRPr lang="ja-JP" altLang="ja-JP" sz="1100" dirty="0">
              <a:latin typeface="Arial" panose="020B0604020202020204" pitchFamily="34" charset="0"/>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の申請</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分割取得</a:t>
            </a:r>
            <a:r>
              <a:rPr lang="en-US" altLang="ja-JP" sz="1000" u="sng" dirty="0">
                <a:solidFill>
                  <a:srgbClr val="000000"/>
                </a:solidFill>
                <a:latin typeface="メイリオ" panose="020B0604030504040204" pitchFamily="50" charset="-128"/>
                <a:ea typeface="メイリオ" panose="020B0604030504040204" pitchFamily="50" charset="-128"/>
              </a:rPr>
              <a:t>)</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・育児休業給付受給資格確認票・</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初回</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育児休業給付金支給申請書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出生時育児休業給付金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・育児休業給付受給資格確認票・出生時育児休業給付金支給申請書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・雇用保険被保険者休業開始時賃金月額証明書</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所定労働時間短縮開始時賃金証明書</a:t>
            </a:r>
            <a:endParaRPr lang="ja-JP" altLang="ja-JP" sz="1000" dirty="0">
              <a:latin typeface="Arial" panose="020B0604020202020204" pitchFamily="34" charset="0"/>
            </a:endParaRPr>
          </a:p>
          <a:p>
            <a:pPr fontAlgn="t">
              <a:lnSpc>
                <a:spcPts val="1600"/>
              </a:lnSpc>
            </a:pPr>
            <a:endParaRPr lang="en-US" altLang="ja-JP" sz="1100" dirty="0">
              <a:solidFill>
                <a:srgbClr val="000000"/>
              </a:solidFill>
              <a:latin typeface="メイリオ" panose="020B0604030504040204" pitchFamily="50" charset="-128"/>
              <a:ea typeface="メイリオ" panose="020B0604030504040204" pitchFamily="50" charset="-128"/>
            </a:endParaRPr>
          </a:p>
          <a:p>
            <a:pPr fontAlgn="t">
              <a:lnSpc>
                <a:spcPts val="1600"/>
              </a:lnSpc>
            </a:pPr>
            <a:endParaRPr lang="ja-JP" altLang="ja-JP" sz="1100" dirty="0">
              <a:latin typeface="Arial" panose="020B0604020202020204" pitchFamily="34" charset="0"/>
            </a:endParaRPr>
          </a:p>
          <a:p>
            <a:pPr fontAlgn="t">
              <a:lnSpc>
                <a:spcPts val="1600"/>
              </a:lnSpc>
            </a:pPr>
            <a:endParaRPr lang="ja-JP" altLang="ja-JP" sz="1050" b="0" i="0" u="none" strike="noStrike" dirty="0">
              <a:effectLst/>
              <a:latin typeface="Arial" panose="020B0604020202020204" pitchFamily="34" charset="0"/>
            </a:endParaRPr>
          </a:p>
        </p:txBody>
      </p:sp>
    </p:spTree>
    <p:extLst>
      <p:ext uri="{BB962C8B-B14F-4D97-AF65-F5344CB8AC3E}">
        <p14:creationId xmlns:p14="http://schemas.microsoft.com/office/powerpoint/2010/main" val="43571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任意の給与情報をデータ出力</a:t>
            </a:r>
          </a:p>
        </p:txBody>
      </p:sp>
      <p:sp>
        <p:nvSpPr>
          <p:cNvPr id="5" name="テキスト プレースホルダー 4"/>
          <p:cNvSpPr>
            <a:spLocks noGrp="1"/>
          </p:cNvSpPr>
          <p:nvPr>
            <p:ph type="body" sz="quarter" idx="17"/>
          </p:nvPr>
        </p:nvSpPr>
        <p:spPr/>
        <p:txBody>
          <a:bodyPr/>
          <a:lstStyle/>
          <a:p>
            <a:r>
              <a:rPr kumimoji="1" lang="ja-JP" altLang="en-US" dirty="0"/>
              <a:t>出力結果画面のグリッド機能で</a:t>
            </a:r>
            <a:r>
              <a:rPr kumimoji="1" lang="en-US" altLang="ja-JP" dirty="0"/>
              <a:t>Excel/PDF</a:t>
            </a:r>
            <a:r>
              <a:rPr kumimoji="1" lang="ja-JP" altLang="en-US" dirty="0"/>
              <a:t>出力や、</a:t>
            </a:r>
            <a:r>
              <a:rPr kumimoji="1" lang="en-US" altLang="ja-JP" dirty="0" err="1"/>
              <a:t>ReportPlus</a:t>
            </a:r>
            <a:r>
              <a:rPr kumimoji="1" lang="ja-JP" altLang="en-US" dirty="0"/>
              <a:t>機能を利用したチャート表示、ピボットレポートでのデータ集計などをおこなうことができます</a:t>
            </a:r>
          </a:p>
        </p:txBody>
      </p:sp>
      <p:sp>
        <p:nvSpPr>
          <p:cNvPr id="6" name="タイトル 5"/>
          <p:cNvSpPr>
            <a:spLocks noGrp="1"/>
          </p:cNvSpPr>
          <p:nvPr>
            <p:ph type="title"/>
          </p:nvPr>
        </p:nvSpPr>
        <p:spPr/>
        <p:txBody>
          <a:bodyPr/>
          <a:lstStyle/>
          <a:p>
            <a:r>
              <a:rPr kumimoji="1" lang="ja-JP" altLang="en-US" dirty="0"/>
              <a:t>給与情報検索</a:t>
            </a:r>
          </a:p>
        </p:txBody>
      </p:sp>
      <p:grpSp>
        <p:nvGrpSpPr>
          <p:cNvPr id="7" name="グループ化 6"/>
          <p:cNvGrpSpPr/>
          <p:nvPr/>
        </p:nvGrpSpPr>
        <p:grpSpPr>
          <a:xfrm>
            <a:off x="557863" y="3999704"/>
            <a:ext cx="1574464" cy="694067"/>
            <a:chOff x="557902" y="2647680"/>
            <a:chExt cx="1764196" cy="733663"/>
          </a:xfrm>
        </p:grpSpPr>
        <p:sp>
          <p:nvSpPr>
            <p:cNvPr id="8" name="フローチャート: 磁気ディスク 7"/>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755924" y="2994627"/>
              <a:ext cx="1368152" cy="275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white"/>
                  </a:solidFill>
                  <a:latin typeface="メイリオ"/>
                  <a:ea typeface="メイリオ"/>
                </a:rPr>
                <a:t>社会保険</a:t>
              </a: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grpSp>
      <p:grpSp>
        <p:nvGrpSpPr>
          <p:cNvPr id="10" name="グループ化 9"/>
          <p:cNvGrpSpPr/>
          <p:nvPr/>
        </p:nvGrpSpPr>
        <p:grpSpPr>
          <a:xfrm>
            <a:off x="557863" y="3567656"/>
            <a:ext cx="1574464" cy="694067"/>
            <a:chOff x="557902" y="2647680"/>
            <a:chExt cx="1764196" cy="733663"/>
          </a:xfrm>
        </p:grpSpPr>
        <p:sp>
          <p:nvSpPr>
            <p:cNvPr id="11" name="フローチャート: 磁気ディスク 10"/>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2" name="テキスト ボックス 11"/>
            <p:cNvSpPr txBox="1"/>
            <p:nvPr/>
          </p:nvSpPr>
          <p:spPr>
            <a:xfrm>
              <a:off x="755924" y="3003319"/>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年末調整</a:t>
              </a:r>
            </a:p>
          </p:txBody>
        </p:sp>
      </p:grpSp>
      <p:grpSp>
        <p:nvGrpSpPr>
          <p:cNvPr id="13" name="グループ化 12"/>
          <p:cNvGrpSpPr/>
          <p:nvPr/>
        </p:nvGrpSpPr>
        <p:grpSpPr>
          <a:xfrm>
            <a:off x="557863" y="3099604"/>
            <a:ext cx="1574464" cy="694067"/>
            <a:chOff x="557902" y="2647680"/>
            <a:chExt cx="1764196" cy="733663"/>
          </a:xfrm>
        </p:grpSpPr>
        <p:sp>
          <p:nvSpPr>
            <p:cNvPr id="14" name="フローチャート: 磁気ディスク 13"/>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5" name="テキスト ボックス 14"/>
            <p:cNvSpPr txBox="1"/>
            <p:nvPr/>
          </p:nvSpPr>
          <p:spPr>
            <a:xfrm>
              <a:off x="755924" y="3012011"/>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勤怠</a:t>
              </a:r>
            </a:p>
          </p:txBody>
        </p:sp>
      </p:grpSp>
      <p:grpSp>
        <p:nvGrpSpPr>
          <p:cNvPr id="16" name="グループ化 15"/>
          <p:cNvGrpSpPr/>
          <p:nvPr/>
        </p:nvGrpSpPr>
        <p:grpSpPr>
          <a:xfrm>
            <a:off x="557863" y="2631552"/>
            <a:ext cx="1574464" cy="694067"/>
            <a:chOff x="557902" y="2647680"/>
            <a:chExt cx="1764196" cy="733663"/>
          </a:xfrm>
        </p:grpSpPr>
        <p:sp>
          <p:nvSpPr>
            <p:cNvPr id="17" name="フローチャート: 磁気ディスク 16"/>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8" name="テキスト ボックス 17"/>
            <p:cNvSpPr txBox="1"/>
            <p:nvPr/>
          </p:nvSpPr>
          <p:spPr>
            <a:xfrm>
              <a:off x="755924" y="2993297"/>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賃金</a:t>
              </a:r>
            </a:p>
          </p:txBody>
        </p:sp>
      </p:grpSp>
      <p:sp>
        <p:nvSpPr>
          <p:cNvPr id="19" name="右矢印 18"/>
          <p:cNvSpPr/>
          <p:nvPr/>
        </p:nvSpPr>
        <p:spPr>
          <a:xfrm>
            <a:off x="4262688" y="3328960"/>
            <a:ext cx="61206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21" name="グループ化 20"/>
          <p:cNvGrpSpPr/>
          <p:nvPr/>
        </p:nvGrpSpPr>
        <p:grpSpPr>
          <a:xfrm>
            <a:off x="557863" y="2171603"/>
            <a:ext cx="1574464" cy="694067"/>
            <a:chOff x="557902" y="2647680"/>
            <a:chExt cx="1764196" cy="733663"/>
          </a:xfrm>
        </p:grpSpPr>
        <p:sp>
          <p:nvSpPr>
            <p:cNvPr id="22" name="フローチャート: 磁気ディスク 21"/>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755924" y="3001989"/>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社員情報</a:t>
              </a:r>
            </a:p>
          </p:txBody>
        </p:sp>
      </p:grpSp>
      <p:sp>
        <p:nvSpPr>
          <p:cNvPr id="24" name="Freeform 52"/>
          <p:cNvSpPr>
            <a:spLocks noEditPoints="1"/>
          </p:cNvSpPr>
          <p:nvPr/>
        </p:nvSpPr>
        <p:spPr bwMode="auto">
          <a:xfrm>
            <a:off x="3174600" y="3075753"/>
            <a:ext cx="865308" cy="1108567"/>
          </a:xfrm>
          <a:custGeom>
            <a:avLst/>
            <a:gdLst>
              <a:gd name="T0" fmla="*/ 178 w 249"/>
              <a:gd name="T1" fmla="*/ 139 h 319"/>
              <a:gd name="T2" fmla="*/ 52 w 249"/>
              <a:gd name="T3" fmla="*/ 129 h 319"/>
              <a:gd name="T4" fmla="*/ 83 w 249"/>
              <a:gd name="T5" fmla="*/ 97 h 319"/>
              <a:gd name="T6" fmla="*/ 46 w 249"/>
              <a:gd name="T7" fmla="*/ 127 h 319"/>
              <a:gd name="T8" fmla="*/ 2 w 249"/>
              <a:gd name="T9" fmla="*/ 107 h 319"/>
              <a:gd name="T10" fmla="*/ 212 w 249"/>
              <a:gd name="T11" fmla="*/ 102 h 319"/>
              <a:gd name="T12" fmla="*/ 87 w 249"/>
              <a:gd name="T13" fmla="*/ 92 h 319"/>
              <a:gd name="T14" fmla="*/ 118 w 249"/>
              <a:gd name="T15" fmla="*/ 60 h 319"/>
              <a:gd name="T16" fmla="*/ 81 w 249"/>
              <a:gd name="T17" fmla="*/ 90 h 319"/>
              <a:gd name="T18" fmla="*/ 37 w 249"/>
              <a:gd name="T19" fmla="*/ 70 h 319"/>
              <a:gd name="T20" fmla="*/ 247 w 249"/>
              <a:gd name="T21" fmla="*/ 65 h 319"/>
              <a:gd name="T22" fmla="*/ 122 w 249"/>
              <a:gd name="T23" fmla="*/ 55 h 319"/>
              <a:gd name="T24" fmla="*/ 152 w 249"/>
              <a:gd name="T25" fmla="*/ 22 h 319"/>
              <a:gd name="T26" fmla="*/ 116 w 249"/>
              <a:gd name="T27" fmla="*/ 52 h 319"/>
              <a:gd name="T28" fmla="*/ 71 w 249"/>
              <a:gd name="T29" fmla="*/ 33 h 319"/>
              <a:gd name="T30" fmla="*/ 145 w 249"/>
              <a:gd name="T31" fmla="*/ 177 h 319"/>
              <a:gd name="T32" fmla="*/ 100 w 249"/>
              <a:gd name="T33" fmla="*/ 250 h 319"/>
              <a:gd name="T34" fmla="*/ 100 w 249"/>
              <a:gd name="T35" fmla="*/ 207 h 319"/>
              <a:gd name="T36" fmla="*/ 145 w 249"/>
              <a:gd name="T37" fmla="*/ 319 h 319"/>
              <a:gd name="T38" fmla="*/ 100 w 249"/>
              <a:gd name="T39" fmla="*/ 300 h 319"/>
              <a:gd name="T40" fmla="*/ 94 w 249"/>
              <a:gd name="T41" fmla="*/ 154 h 319"/>
              <a:gd name="T42" fmla="*/ 50 w 249"/>
              <a:gd name="T43" fmla="*/ 228 h 319"/>
              <a:gd name="T44" fmla="*/ 50 w 249"/>
              <a:gd name="T45" fmla="*/ 184 h 319"/>
              <a:gd name="T46" fmla="*/ 94 w 249"/>
              <a:gd name="T47" fmla="*/ 297 h 319"/>
              <a:gd name="T48" fmla="*/ 50 w 249"/>
              <a:gd name="T49" fmla="*/ 277 h 319"/>
              <a:gd name="T50" fmla="*/ 44 w 249"/>
              <a:gd name="T51" fmla="*/ 132 h 319"/>
              <a:gd name="T52" fmla="*/ 0 w 249"/>
              <a:gd name="T53" fmla="*/ 205 h 319"/>
              <a:gd name="T54" fmla="*/ 0 w 249"/>
              <a:gd name="T55" fmla="*/ 162 h 319"/>
              <a:gd name="T56" fmla="*/ 44 w 249"/>
              <a:gd name="T57" fmla="*/ 274 h 319"/>
              <a:gd name="T58" fmla="*/ 0 w 249"/>
              <a:gd name="T59" fmla="*/ 255 h 319"/>
              <a:gd name="T60" fmla="*/ 179 w 249"/>
              <a:gd name="T61" fmla="*/ 186 h 319"/>
              <a:gd name="T62" fmla="*/ 151 w 249"/>
              <a:gd name="T63" fmla="*/ 226 h 319"/>
              <a:gd name="T64" fmla="*/ 179 w 249"/>
              <a:gd name="T65" fmla="*/ 195 h 319"/>
              <a:gd name="T66" fmla="*/ 151 w 249"/>
              <a:gd name="T67" fmla="*/ 316 h 319"/>
              <a:gd name="T68" fmla="*/ 151 w 249"/>
              <a:gd name="T69" fmla="*/ 276 h 319"/>
              <a:gd name="T70" fmla="*/ 214 w 249"/>
              <a:gd name="T71" fmla="*/ 150 h 319"/>
              <a:gd name="T72" fmla="*/ 185 w 249"/>
              <a:gd name="T73" fmla="*/ 189 h 319"/>
              <a:gd name="T74" fmla="*/ 214 w 249"/>
              <a:gd name="T75" fmla="*/ 158 h 319"/>
              <a:gd name="T76" fmla="*/ 185 w 249"/>
              <a:gd name="T77" fmla="*/ 279 h 319"/>
              <a:gd name="T78" fmla="*/ 185 w 249"/>
              <a:gd name="T79" fmla="*/ 238 h 319"/>
              <a:gd name="T80" fmla="*/ 249 w 249"/>
              <a:gd name="T81" fmla="*/ 112 h 319"/>
              <a:gd name="T82" fmla="*/ 220 w 249"/>
              <a:gd name="T83" fmla="*/ 152 h 319"/>
              <a:gd name="T84" fmla="*/ 249 w 249"/>
              <a:gd name="T85" fmla="*/ 121 h 319"/>
              <a:gd name="T86" fmla="*/ 220 w 249"/>
              <a:gd name="T87" fmla="*/ 242 h 319"/>
              <a:gd name="T88" fmla="*/ 220 w 249"/>
              <a:gd name="T89" fmla="*/ 20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319">
                <a:moveTo>
                  <a:pt x="103" y="151"/>
                </a:moveTo>
                <a:lnTo>
                  <a:pt x="147" y="171"/>
                </a:lnTo>
                <a:lnTo>
                  <a:pt x="178" y="139"/>
                </a:lnTo>
                <a:lnTo>
                  <a:pt x="133" y="119"/>
                </a:lnTo>
                <a:lnTo>
                  <a:pt x="103" y="151"/>
                </a:lnTo>
                <a:close/>
                <a:moveTo>
                  <a:pt x="52" y="129"/>
                </a:moveTo>
                <a:lnTo>
                  <a:pt x="97" y="149"/>
                </a:lnTo>
                <a:lnTo>
                  <a:pt x="127" y="117"/>
                </a:lnTo>
                <a:lnTo>
                  <a:pt x="83" y="97"/>
                </a:lnTo>
                <a:lnTo>
                  <a:pt x="52" y="129"/>
                </a:lnTo>
                <a:close/>
                <a:moveTo>
                  <a:pt x="2" y="107"/>
                </a:moveTo>
                <a:lnTo>
                  <a:pt x="46" y="127"/>
                </a:lnTo>
                <a:lnTo>
                  <a:pt x="77" y="94"/>
                </a:lnTo>
                <a:lnTo>
                  <a:pt x="32" y="75"/>
                </a:lnTo>
                <a:lnTo>
                  <a:pt x="2" y="107"/>
                </a:lnTo>
                <a:close/>
                <a:moveTo>
                  <a:pt x="137" y="115"/>
                </a:moveTo>
                <a:lnTo>
                  <a:pt x="182" y="135"/>
                </a:lnTo>
                <a:lnTo>
                  <a:pt x="212" y="102"/>
                </a:lnTo>
                <a:lnTo>
                  <a:pt x="168" y="82"/>
                </a:lnTo>
                <a:lnTo>
                  <a:pt x="137" y="115"/>
                </a:lnTo>
                <a:close/>
                <a:moveTo>
                  <a:pt x="87" y="92"/>
                </a:moveTo>
                <a:lnTo>
                  <a:pt x="131" y="112"/>
                </a:lnTo>
                <a:lnTo>
                  <a:pt x="162" y="79"/>
                </a:lnTo>
                <a:lnTo>
                  <a:pt x="118" y="60"/>
                </a:lnTo>
                <a:lnTo>
                  <a:pt x="87" y="92"/>
                </a:lnTo>
                <a:close/>
                <a:moveTo>
                  <a:pt x="37" y="70"/>
                </a:moveTo>
                <a:lnTo>
                  <a:pt x="81" y="90"/>
                </a:lnTo>
                <a:lnTo>
                  <a:pt x="112" y="57"/>
                </a:lnTo>
                <a:lnTo>
                  <a:pt x="67" y="37"/>
                </a:lnTo>
                <a:lnTo>
                  <a:pt x="37" y="70"/>
                </a:lnTo>
                <a:close/>
                <a:moveTo>
                  <a:pt x="172" y="78"/>
                </a:moveTo>
                <a:lnTo>
                  <a:pt x="217" y="97"/>
                </a:lnTo>
                <a:lnTo>
                  <a:pt x="247" y="65"/>
                </a:lnTo>
                <a:lnTo>
                  <a:pt x="203" y="45"/>
                </a:lnTo>
                <a:lnTo>
                  <a:pt x="172" y="78"/>
                </a:lnTo>
                <a:close/>
                <a:moveTo>
                  <a:pt x="122" y="55"/>
                </a:moveTo>
                <a:lnTo>
                  <a:pt x="166" y="75"/>
                </a:lnTo>
                <a:lnTo>
                  <a:pt x="197" y="43"/>
                </a:lnTo>
                <a:lnTo>
                  <a:pt x="152" y="22"/>
                </a:lnTo>
                <a:lnTo>
                  <a:pt x="122" y="55"/>
                </a:lnTo>
                <a:close/>
                <a:moveTo>
                  <a:pt x="71" y="33"/>
                </a:moveTo>
                <a:lnTo>
                  <a:pt x="116" y="52"/>
                </a:lnTo>
                <a:lnTo>
                  <a:pt x="146" y="20"/>
                </a:lnTo>
                <a:lnTo>
                  <a:pt x="102" y="0"/>
                </a:lnTo>
                <a:lnTo>
                  <a:pt x="71" y="33"/>
                </a:lnTo>
                <a:close/>
                <a:moveTo>
                  <a:pt x="100" y="200"/>
                </a:moveTo>
                <a:lnTo>
                  <a:pt x="145" y="220"/>
                </a:lnTo>
                <a:lnTo>
                  <a:pt x="145" y="177"/>
                </a:lnTo>
                <a:lnTo>
                  <a:pt x="100" y="157"/>
                </a:lnTo>
                <a:lnTo>
                  <a:pt x="100" y="200"/>
                </a:lnTo>
                <a:close/>
                <a:moveTo>
                  <a:pt x="100" y="250"/>
                </a:moveTo>
                <a:lnTo>
                  <a:pt x="145" y="270"/>
                </a:lnTo>
                <a:lnTo>
                  <a:pt x="145" y="226"/>
                </a:lnTo>
                <a:lnTo>
                  <a:pt x="100" y="207"/>
                </a:lnTo>
                <a:lnTo>
                  <a:pt x="100" y="250"/>
                </a:lnTo>
                <a:close/>
                <a:moveTo>
                  <a:pt x="100" y="300"/>
                </a:moveTo>
                <a:lnTo>
                  <a:pt x="145" y="319"/>
                </a:lnTo>
                <a:lnTo>
                  <a:pt x="145" y="276"/>
                </a:lnTo>
                <a:lnTo>
                  <a:pt x="100" y="256"/>
                </a:lnTo>
                <a:lnTo>
                  <a:pt x="100" y="300"/>
                </a:lnTo>
                <a:close/>
                <a:moveTo>
                  <a:pt x="50" y="178"/>
                </a:moveTo>
                <a:lnTo>
                  <a:pt x="94" y="198"/>
                </a:lnTo>
                <a:lnTo>
                  <a:pt x="94" y="154"/>
                </a:lnTo>
                <a:lnTo>
                  <a:pt x="50" y="135"/>
                </a:lnTo>
                <a:lnTo>
                  <a:pt x="50" y="178"/>
                </a:lnTo>
                <a:close/>
                <a:moveTo>
                  <a:pt x="50" y="228"/>
                </a:moveTo>
                <a:lnTo>
                  <a:pt x="94" y="247"/>
                </a:lnTo>
                <a:lnTo>
                  <a:pt x="94" y="204"/>
                </a:lnTo>
                <a:lnTo>
                  <a:pt x="50" y="184"/>
                </a:lnTo>
                <a:lnTo>
                  <a:pt x="50" y="228"/>
                </a:lnTo>
                <a:close/>
                <a:moveTo>
                  <a:pt x="50" y="277"/>
                </a:moveTo>
                <a:lnTo>
                  <a:pt x="94" y="297"/>
                </a:lnTo>
                <a:lnTo>
                  <a:pt x="94" y="253"/>
                </a:lnTo>
                <a:lnTo>
                  <a:pt x="50" y="234"/>
                </a:lnTo>
                <a:lnTo>
                  <a:pt x="50" y="277"/>
                </a:lnTo>
                <a:close/>
                <a:moveTo>
                  <a:pt x="0" y="156"/>
                </a:moveTo>
                <a:lnTo>
                  <a:pt x="44" y="175"/>
                </a:lnTo>
                <a:lnTo>
                  <a:pt x="44" y="132"/>
                </a:lnTo>
                <a:lnTo>
                  <a:pt x="0" y="112"/>
                </a:lnTo>
                <a:lnTo>
                  <a:pt x="0" y="156"/>
                </a:lnTo>
                <a:close/>
                <a:moveTo>
                  <a:pt x="0" y="205"/>
                </a:moveTo>
                <a:lnTo>
                  <a:pt x="44" y="225"/>
                </a:lnTo>
                <a:lnTo>
                  <a:pt x="44" y="182"/>
                </a:lnTo>
                <a:lnTo>
                  <a:pt x="0" y="162"/>
                </a:lnTo>
                <a:lnTo>
                  <a:pt x="0" y="205"/>
                </a:lnTo>
                <a:close/>
                <a:moveTo>
                  <a:pt x="0" y="255"/>
                </a:moveTo>
                <a:lnTo>
                  <a:pt x="44" y="274"/>
                </a:lnTo>
                <a:lnTo>
                  <a:pt x="44" y="231"/>
                </a:lnTo>
                <a:lnTo>
                  <a:pt x="0" y="211"/>
                </a:lnTo>
                <a:lnTo>
                  <a:pt x="0" y="255"/>
                </a:lnTo>
                <a:close/>
                <a:moveTo>
                  <a:pt x="151" y="176"/>
                </a:moveTo>
                <a:lnTo>
                  <a:pt x="151" y="217"/>
                </a:lnTo>
                <a:lnTo>
                  <a:pt x="179" y="186"/>
                </a:lnTo>
                <a:lnTo>
                  <a:pt x="179" y="145"/>
                </a:lnTo>
                <a:lnTo>
                  <a:pt x="151" y="176"/>
                </a:lnTo>
                <a:close/>
                <a:moveTo>
                  <a:pt x="151" y="226"/>
                </a:moveTo>
                <a:lnTo>
                  <a:pt x="151" y="267"/>
                </a:lnTo>
                <a:lnTo>
                  <a:pt x="179" y="236"/>
                </a:lnTo>
                <a:lnTo>
                  <a:pt x="179" y="195"/>
                </a:lnTo>
                <a:lnTo>
                  <a:pt x="151" y="226"/>
                </a:lnTo>
                <a:close/>
                <a:moveTo>
                  <a:pt x="151" y="276"/>
                </a:moveTo>
                <a:lnTo>
                  <a:pt x="151" y="316"/>
                </a:lnTo>
                <a:lnTo>
                  <a:pt x="179" y="286"/>
                </a:lnTo>
                <a:lnTo>
                  <a:pt x="179" y="244"/>
                </a:lnTo>
                <a:lnTo>
                  <a:pt x="151" y="276"/>
                </a:lnTo>
                <a:close/>
                <a:moveTo>
                  <a:pt x="185" y="139"/>
                </a:moveTo>
                <a:lnTo>
                  <a:pt x="185" y="180"/>
                </a:lnTo>
                <a:lnTo>
                  <a:pt x="214" y="150"/>
                </a:lnTo>
                <a:lnTo>
                  <a:pt x="214" y="108"/>
                </a:lnTo>
                <a:lnTo>
                  <a:pt x="185" y="139"/>
                </a:lnTo>
                <a:close/>
                <a:moveTo>
                  <a:pt x="185" y="189"/>
                </a:moveTo>
                <a:lnTo>
                  <a:pt x="185" y="229"/>
                </a:lnTo>
                <a:lnTo>
                  <a:pt x="214" y="199"/>
                </a:lnTo>
                <a:lnTo>
                  <a:pt x="214" y="158"/>
                </a:lnTo>
                <a:lnTo>
                  <a:pt x="185" y="189"/>
                </a:lnTo>
                <a:close/>
                <a:moveTo>
                  <a:pt x="185" y="238"/>
                </a:moveTo>
                <a:lnTo>
                  <a:pt x="185" y="279"/>
                </a:lnTo>
                <a:lnTo>
                  <a:pt x="214" y="249"/>
                </a:lnTo>
                <a:lnTo>
                  <a:pt x="214" y="208"/>
                </a:lnTo>
                <a:lnTo>
                  <a:pt x="185" y="238"/>
                </a:lnTo>
                <a:close/>
                <a:moveTo>
                  <a:pt x="220" y="102"/>
                </a:moveTo>
                <a:lnTo>
                  <a:pt x="220" y="143"/>
                </a:lnTo>
                <a:lnTo>
                  <a:pt x="249" y="112"/>
                </a:lnTo>
                <a:lnTo>
                  <a:pt x="249" y="72"/>
                </a:lnTo>
                <a:lnTo>
                  <a:pt x="220" y="102"/>
                </a:lnTo>
                <a:close/>
                <a:moveTo>
                  <a:pt x="220" y="152"/>
                </a:moveTo>
                <a:lnTo>
                  <a:pt x="220" y="193"/>
                </a:lnTo>
                <a:lnTo>
                  <a:pt x="249" y="162"/>
                </a:lnTo>
                <a:lnTo>
                  <a:pt x="249" y="121"/>
                </a:lnTo>
                <a:lnTo>
                  <a:pt x="220" y="152"/>
                </a:lnTo>
                <a:close/>
                <a:moveTo>
                  <a:pt x="220" y="201"/>
                </a:moveTo>
                <a:lnTo>
                  <a:pt x="220" y="242"/>
                </a:lnTo>
                <a:lnTo>
                  <a:pt x="249" y="211"/>
                </a:lnTo>
                <a:lnTo>
                  <a:pt x="249" y="171"/>
                </a:lnTo>
                <a:lnTo>
                  <a:pt x="220" y="20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8" name="右矢印 27"/>
          <p:cNvSpPr/>
          <p:nvPr/>
        </p:nvSpPr>
        <p:spPr>
          <a:xfrm>
            <a:off x="2339752" y="3328960"/>
            <a:ext cx="61206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9" name="Freeform 380"/>
          <p:cNvSpPr>
            <a:spLocks noEditPoints="1"/>
          </p:cNvSpPr>
          <p:nvPr/>
        </p:nvSpPr>
        <p:spPr bwMode="auto">
          <a:xfrm>
            <a:off x="3133099" y="2716603"/>
            <a:ext cx="243953" cy="200902"/>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0" name="テキスト ボックス 29"/>
          <p:cNvSpPr txBox="1"/>
          <p:nvPr/>
        </p:nvSpPr>
        <p:spPr>
          <a:xfrm>
            <a:off x="3331386" y="2667556"/>
            <a:ext cx="779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8CCF"/>
                </a:solidFill>
                <a:effectLst/>
                <a:uLnTx/>
                <a:uFillTx/>
                <a:latin typeface="メイリオ"/>
                <a:ea typeface="メイリオ"/>
                <a:cs typeface="+mn-cs"/>
              </a:rPr>
              <a:t>連結</a:t>
            </a:r>
          </a:p>
        </p:txBody>
      </p:sp>
      <p:grpSp>
        <p:nvGrpSpPr>
          <p:cNvPr id="31" name="グループ化 30"/>
          <p:cNvGrpSpPr/>
          <p:nvPr/>
        </p:nvGrpSpPr>
        <p:grpSpPr>
          <a:xfrm>
            <a:off x="3721337" y="1543629"/>
            <a:ext cx="3562452" cy="727883"/>
            <a:chOff x="5041548" y="2261454"/>
            <a:chExt cx="3562452" cy="779677"/>
          </a:xfrm>
        </p:grpSpPr>
        <p:sp>
          <p:nvSpPr>
            <p:cNvPr id="32" name="テキスト ボックス 31"/>
            <p:cNvSpPr txBox="1"/>
            <p:nvPr/>
          </p:nvSpPr>
          <p:spPr>
            <a:xfrm>
              <a:off x="5100755" y="2328127"/>
              <a:ext cx="3444038"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“給与に関する任意の情報を</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　　</a:t>
              </a:r>
              <a:r>
                <a:rPr kumimoji="1" lang="en-US" altLang="ja-JP" sz="1800" b="0" i="0" u="none" strike="noStrike" kern="1200" cap="none" spc="0" normalizeH="0" baseline="0" noProof="0" dirty="0">
                  <a:ln>
                    <a:noFill/>
                  </a:ln>
                  <a:solidFill>
                    <a:prstClr val="black"/>
                  </a:solidFill>
                  <a:effectLst/>
                  <a:uLnTx/>
                  <a:uFillTx/>
                  <a:latin typeface="メイリオ"/>
                  <a:ea typeface="メイリオ"/>
                  <a:cs typeface="+mn-cs"/>
                </a:rPr>
                <a:t>1</a:t>
              </a: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画面・帳票で確認が可能“</a:t>
              </a:r>
            </a:p>
          </p:txBody>
        </p:sp>
        <p:sp>
          <p:nvSpPr>
            <p:cNvPr id="33" name="正方形/長方形 32"/>
            <p:cNvSpPr/>
            <p:nvPr/>
          </p:nvSpPr>
          <p:spPr>
            <a:xfrm>
              <a:off x="5041548" y="2261454"/>
              <a:ext cx="3562452" cy="77967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nvGrpSpPr>
          <p:cNvPr id="35" name="グループ化 34">
            <a:extLst>
              <a:ext uri="{FF2B5EF4-FFF2-40B4-BE49-F238E27FC236}">
                <a16:creationId xmlns:a16="http://schemas.microsoft.com/office/drawing/2014/main" id="{9BDDF603-73CB-3071-7AE4-A1A66ADA49CB}"/>
              </a:ext>
            </a:extLst>
          </p:cNvPr>
          <p:cNvGrpSpPr/>
          <p:nvPr/>
        </p:nvGrpSpPr>
        <p:grpSpPr>
          <a:xfrm>
            <a:off x="4992188" y="2343043"/>
            <a:ext cx="2118163" cy="1324329"/>
            <a:chOff x="4992188" y="2343043"/>
            <a:chExt cx="2118163" cy="1324329"/>
          </a:xfrm>
        </p:grpSpPr>
        <p:pic>
          <p:nvPicPr>
            <p:cNvPr id="20" name="図 19"/>
            <p:cNvPicPr>
              <a:picLocks noChangeAspect="1"/>
            </p:cNvPicPr>
            <p:nvPr/>
          </p:nvPicPr>
          <p:blipFill>
            <a:blip r:embed="rId2"/>
            <a:stretch>
              <a:fillRect/>
            </a:stretch>
          </p:blipFill>
          <p:spPr>
            <a:xfrm>
              <a:off x="4992188" y="2343520"/>
              <a:ext cx="2118163" cy="1323852"/>
            </a:xfrm>
            <a:prstGeom prst="rect">
              <a:avLst/>
            </a:prstGeom>
          </p:spPr>
        </p:pic>
        <p:pic>
          <p:nvPicPr>
            <p:cNvPr id="34" name="図 33">
              <a:extLst>
                <a:ext uri="{FF2B5EF4-FFF2-40B4-BE49-F238E27FC236}">
                  <a16:creationId xmlns:a16="http://schemas.microsoft.com/office/drawing/2014/main" id="{8E13C5B9-BED8-4928-674A-D8B166C64FB7}"/>
                </a:ext>
              </a:extLst>
            </p:cNvPr>
            <p:cNvPicPr preferRelativeResize="0">
              <a:picLocks/>
            </p:cNvPicPr>
            <p:nvPr/>
          </p:nvPicPr>
          <p:blipFill>
            <a:blip r:embed="rId3"/>
            <a:stretch>
              <a:fillRect/>
            </a:stretch>
          </p:blipFill>
          <p:spPr>
            <a:xfrm>
              <a:off x="5112060" y="2343043"/>
              <a:ext cx="756000" cy="52864"/>
            </a:xfrm>
            <a:prstGeom prst="rect">
              <a:avLst/>
            </a:prstGeom>
          </p:spPr>
        </p:pic>
      </p:grpSp>
      <p:pic>
        <p:nvPicPr>
          <p:cNvPr id="25" name="図 24"/>
          <p:cNvPicPr>
            <a:picLocks noChangeAspect="1"/>
          </p:cNvPicPr>
          <p:nvPr/>
        </p:nvPicPr>
        <p:blipFill>
          <a:blip r:embed="rId4"/>
          <a:stretch>
            <a:fillRect/>
          </a:stretch>
        </p:blipFill>
        <p:spPr>
          <a:xfrm>
            <a:off x="6522290" y="2937243"/>
            <a:ext cx="2118162" cy="1183203"/>
          </a:xfrm>
          <a:prstGeom prst="rect">
            <a:avLst/>
          </a:prstGeom>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717" y="3765335"/>
            <a:ext cx="2118163" cy="11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36">
            <a:extLst>
              <a:ext uri="{FF2B5EF4-FFF2-40B4-BE49-F238E27FC236}">
                <a16:creationId xmlns:a16="http://schemas.microsoft.com/office/drawing/2014/main" id="{C67F3512-97AF-8102-ED6C-97D16D22BB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524" y="1763070"/>
            <a:ext cx="2115143" cy="405000"/>
          </a:xfrm>
          <a:prstGeom prst="rect">
            <a:avLst/>
          </a:prstGeom>
        </p:spPr>
      </p:pic>
    </p:spTree>
    <p:extLst>
      <p:ext uri="{BB962C8B-B14F-4D97-AF65-F5344CB8AC3E}">
        <p14:creationId xmlns:p14="http://schemas.microsoft.com/office/powerpoint/2010/main" val="412118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蓄積された人事情報から統計情報を抽出</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統計情報抽出ツールを標準装備しているので、出力フォーマット定義画面と、抽出・閲覧画面を使って蓄積した情報から、任意の統計資料を作成することができます</a:t>
            </a:r>
          </a:p>
          <a:p>
            <a:endParaRPr kumimoji="1" lang="ja-JP" altLang="en-US" dirty="0"/>
          </a:p>
        </p:txBody>
      </p:sp>
      <p:sp>
        <p:nvSpPr>
          <p:cNvPr id="6" name="タイトル 5"/>
          <p:cNvSpPr>
            <a:spLocks noGrp="1"/>
          </p:cNvSpPr>
          <p:nvPr>
            <p:ph type="title"/>
          </p:nvPr>
        </p:nvSpPr>
        <p:spPr/>
        <p:txBody>
          <a:bodyPr/>
          <a:lstStyle/>
          <a:p>
            <a:r>
              <a:rPr lang="ja-JP" altLang="en-US" dirty="0"/>
              <a:t>統計資料機能</a:t>
            </a:r>
            <a:endParaRPr kumimoji="1" lang="ja-JP" altLang="en-US" dirty="0"/>
          </a:p>
        </p:txBody>
      </p:sp>
      <p:sp>
        <p:nvSpPr>
          <p:cNvPr id="7" name="AutoShape 5"/>
          <p:cNvSpPr>
            <a:spLocks noChangeArrowheads="1"/>
          </p:cNvSpPr>
          <p:nvPr/>
        </p:nvSpPr>
        <p:spPr bwMode="gray">
          <a:xfrm>
            <a:off x="157057" y="1650323"/>
            <a:ext cx="6467171" cy="3033184"/>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Text Box 51"/>
          <p:cNvSpPr txBox="1">
            <a:spLocks noChangeArrowheads="1"/>
          </p:cNvSpPr>
          <p:nvPr/>
        </p:nvSpPr>
        <p:spPr bwMode="auto">
          <a:xfrm>
            <a:off x="296122" y="4413761"/>
            <a:ext cx="5628465" cy="246221"/>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「人事」「給与」共通機能　人事</a:t>
            </a: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給与単独で利用の場合は扱えるデータに制限があります</a:t>
            </a:r>
          </a:p>
        </p:txBody>
      </p:sp>
      <p:sp>
        <p:nvSpPr>
          <p:cNvPr id="9" name="Text Box 13"/>
          <p:cNvSpPr txBox="1">
            <a:spLocks noChangeArrowheads="1"/>
          </p:cNvSpPr>
          <p:nvPr/>
        </p:nvSpPr>
        <p:spPr bwMode="auto">
          <a:xfrm>
            <a:off x="277137" y="2951510"/>
            <a:ext cx="985518" cy="1015663"/>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性別</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年齢</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社員区分</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所属部門</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sp>
        <p:nvSpPr>
          <p:cNvPr id="10" name="Text Box 14"/>
          <p:cNvSpPr txBox="1">
            <a:spLocks noChangeArrowheads="1"/>
          </p:cNvSpPr>
          <p:nvPr/>
        </p:nvSpPr>
        <p:spPr bwMode="auto">
          <a:xfrm>
            <a:off x="1342046" y="2016271"/>
            <a:ext cx="2838690"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賃金項目、勤怠項目、</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取得資格、保有スキル、</a:t>
            </a: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grpSp>
        <p:nvGrpSpPr>
          <p:cNvPr id="11" name="グループ化 10"/>
          <p:cNvGrpSpPr/>
          <p:nvPr/>
        </p:nvGrpSpPr>
        <p:grpSpPr>
          <a:xfrm>
            <a:off x="215516" y="1768872"/>
            <a:ext cx="4873185" cy="2618063"/>
            <a:chOff x="215516" y="1959682"/>
            <a:chExt cx="4873185" cy="2618063"/>
          </a:xfrm>
        </p:grpSpPr>
        <p:cxnSp>
          <p:nvCxnSpPr>
            <p:cNvPr id="12" name="直線コネクタ 11"/>
            <p:cNvCxnSpPr/>
            <p:nvPr/>
          </p:nvCxnSpPr>
          <p:spPr>
            <a:xfrm>
              <a:off x="215516" y="2688940"/>
              <a:ext cx="4873185" cy="9566"/>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3" name="直線コネクタ 12"/>
            <p:cNvCxnSpPr/>
            <p:nvPr/>
          </p:nvCxnSpPr>
          <p:spPr>
            <a:xfrm flipV="1">
              <a:off x="1272610" y="1959682"/>
              <a:ext cx="8873" cy="2618063"/>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4" name="直線コネクタ 13"/>
            <p:cNvCxnSpPr/>
            <p:nvPr/>
          </p:nvCxnSpPr>
          <p:spPr>
            <a:xfrm flipV="1">
              <a:off x="1243808" y="3945042"/>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5" name="直線コネクタ 14"/>
            <p:cNvCxnSpPr/>
            <p:nvPr/>
          </p:nvCxnSpPr>
          <p:spPr>
            <a:xfrm>
              <a:off x="1223628" y="4523125"/>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6" name="直線コネクタ 15"/>
            <p:cNvCxnSpPr/>
            <p:nvPr/>
          </p:nvCxnSpPr>
          <p:spPr>
            <a:xfrm>
              <a:off x="1223628" y="3337012"/>
              <a:ext cx="3821774" cy="17292"/>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7" name="直線コネクタ 16"/>
            <p:cNvCxnSpPr/>
            <p:nvPr/>
          </p:nvCxnSpPr>
          <p:spPr>
            <a:xfrm flipV="1">
              <a:off x="2196634" y="2651297"/>
              <a:ext cx="10385"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8" name="直線コネクタ 17"/>
            <p:cNvCxnSpPr/>
            <p:nvPr/>
          </p:nvCxnSpPr>
          <p:spPr>
            <a:xfrm flipV="1">
              <a:off x="3110355" y="2651297"/>
              <a:ext cx="4629"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9" name="直線コネクタ 18"/>
            <p:cNvCxnSpPr/>
            <p:nvPr/>
          </p:nvCxnSpPr>
          <p:spPr>
            <a:xfrm flipH="1" flipV="1">
              <a:off x="4022949" y="2651297"/>
              <a:ext cx="11998"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0" name="直線コネクタ 19"/>
            <p:cNvCxnSpPr/>
            <p:nvPr/>
          </p:nvCxnSpPr>
          <p:spPr>
            <a:xfrm flipV="1">
              <a:off x="4932907" y="2651297"/>
              <a:ext cx="10385" cy="1926448"/>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grpSp>
      <p:sp>
        <p:nvSpPr>
          <p:cNvPr id="21" name="角丸四角形 20"/>
          <p:cNvSpPr/>
          <p:nvPr/>
        </p:nvSpPr>
        <p:spPr>
          <a:xfrm>
            <a:off x="346906" y="3914320"/>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統計</a:t>
            </a:r>
          </a:p>
        </p:txBody>
      </p:sp>
      <p:sp>
        <p:nvSpPr>
          <p:cNvPr id="22" name="角丸四角形 21"/>
          <p:cNvSpPr/>
          <p:nvPr/>
        </p:nvSpPr>
        <p:spPr>
          <a:xfrm>
            <a:off x="346906" y="4167843"/>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一覧</a:t>
            </a:r>
          </a:p>
        </p:txBody>
      </p:sp>
      <p:sp>
        <p:nvSpPr>
          <p:cNvPr id="23" name="角丸四角形 22"/>
          <p:cNvSpPr/>
          <p:nvPr/>
        </p:nvSpPr>
        <p:spPr>
          <a:xfrm>
            <a:off x="3442868" y="1887759"/>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属性別</a:t>
            </a:r>
          </a:p>
        </p:txBody>
      </p:sp>
      <p:sp>
        <p:nvSpPr>
          <p:cNvPr id="24" name="角丸四角形 23"/>
          <p:cNvSpPr/>
          <p:nvPr/>
        </p:nvSpPr>
        <p:spPr>
          <a:xfrm>
            <a:off x="344286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項目集計</a:t>
            </a:r>
          </a:p>
        </p:txBody>
      </p:sp>
      <p:sp>
        <p:nvSpPr>
          <p:cNvPr id="25" name="角丸四角形 24"/>
          <p:cNvSpPr/>
          <p:nvPr/>
        </p:nvSpPr>
        <p:spPr>
          <a:xfrm>
            <a:off x="4433728" y="1887759"/>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月別統計</a:t>
            </a:r>
          </a:p>
        </p:txBody>
      </p:sp>
      <p:sp>
        <p:nvSpPr>
          <p:cNvPr id="26" name="角丸四角形 25"/>
          <p:cNvSpPr/>
          <p:nvPr/>
        </p:nvSpPr>
        <p:spPr>
          <a:xfrm>
            <a:off x="443372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年度別統計</a:t>
            </a:r>
          </a:p>
        </p:txBody>
      </p:sp>
      <p:sp>
        <p:nvSpPr>
          <p:cNvPr id="27" name="Text Box 19"/>
          <p:cNvSpPr txBox="1">
            <a:spLocks noChangeArrowheads="1"/>
          </p:cNvSpPr>
          <p:nvPr/>
        </p:nvSpPr>
        <p:spPr bwMode="auto">
          <a:xfrm>
            <a:off x="1688244"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合計</a:t>
            </a:r>
          </a:p>
        </p:txBody>
      </p:sp>
      <p:sp>
        <p:nvSpPr>
          <p:cNvPr id="28" name="Text Box 20"/>
          <p:cNvSpPr txBox="1">
            <a:spLocks noChangeArrowheads="1"/>
          </p:cNvSpPr>
          <p:nvPr/>
        </p:nvSpPr>
        <p:spPr bwMode="auto">
          <a:xfrm>
            <a:off x="2804460"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平均</a:t>
            </a:r>
          </a:p>
        </p:txBody>
      </p:sp>
      <p:sp>
        <p:nvSpPr>
          <p:cNvPr id="29" name="Text Box 21"/>
          <p:cNvSpPr txBox="1">
            <a:spLocks noChangeArrowheads="1"/>
          </p:cNvSpPr>
          <p:nvPr/>
        </p:nvSpPr>
        <p:spPr bwMode="auto">
          <a:xfrm>
            <a:off x="3956588"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件数</a:t>
            </a:r>
          </a:p>
        </p:txBody>
      </p:sp>
      <p:sp>
        <p:nvSpPr>
          <p:cNvPr id="30" name="角丸四角形 29"/>
          <p:cNvSpPr/>
          <p:nvPr/>
        </p:nvSpPr>
        <p:spPr>
          <a:xfrm>
            <a:off x="151561" y="1642781"/>
            <a:ext cx="1092247" cy="616422"/>
          </a:xfrm>
          <a:prstGeom prst="roundRect">
            <a:avLst/>
          </a:prstGeom>
          <a:solidFill>
            <a:srgbClr val="54C2F0"/>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統計資料</a:t>
            </a:r>
            <a:endParaRPr kumimoji="1" lang="en-US" altLang="ja-JP"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管理</a:t>
            </a:r>
          </a:p>
        </p:txBody>
      </p:sp>
      <p:sp>
        <p:nvSpPr>
          <p:cNvPr id="31" name="正方形/長方形 30"/>
          <p:cNvSpPr/>
          <p:nvPr/>
        </p:nvSpPr>
        <p:spPr>
          <a:xfrm>
            <a:off x="5088701" y="2479834"/>
            <a:ext cx="1535527" cy="1904367"/>
          </a:xfrm>
          <a:prstGeom prst="rect">
            <a:avLst/>
          </a:prstGeom>
        </p:spPr>
        <p:txBody>
          <a:bodyPr wrap="square" anchor="ctr">
            <a:spAutoFit/>
          </a:bodyPr>
          <a:lstStyle/>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出力例</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・年度別人員推移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・所属別人員統計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・所属別考課分布表</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・人員構成ピラミッド</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・スキルマップ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・所属別年代別人員構成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・支給金額月別集計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・男女別等級別平均賃金</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0" lang="en-US" altLang="ja-JP" sz="95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etc</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2" name="Text Box 13"/>
          <p:cNvSpPr txBox="1">
            <a:spLocks noChangeArrowheads="1"/>
          </p:cNvSpPr>
          <p:nvPr/>
        </p:nvSpPr>
        <p:spPr bwMode="auto">
          <a:xfrm>
            <a:off x="269301" y="2521725"/>
            <a:ext cx="1058903"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集計キー項目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3" name="Text Box 13"/>
          <p:cNvSpPr txBox="1">
            <a:spLocks noChangeArrowheads="1"/>
          </p:cNvSpPr>
          <p:nvPr/>
        </p:nvSpPr>
        <p:spPr bwMode="auto">
          <a:xfrm>
            <a:off x="1435459" y="1696864"/>
            <a:ext cx="1692188"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集計対象項目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aphicFrame>
        <p:nvGraphicFramePr>
          <p:cNvPr id="34" name="表 33"/>
          <p:cNvGraphicFramePr>
            <a:graphicFrameLocks noGrp="1"/>
          </p:cNvGraphicFramePr>
          <p:nvPr/>
        </p:nvGraphicFramePr>
        <p:xfrm>
          <a:off x="6577101" y="1699664"/>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139401">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2012</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2013</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2014</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2015</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営業部</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開発部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支援部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5" name="表 34"/>
          <p:cNvGraphicFramePr>
            <a:graphicFrameLocks noGrp="1"/>
          </p:cNvGraphicFramePr>
          <p:nvPr/>
        </p:nvGraphicFramePr>
        <p:xfrm>
          <a:off x="6845737" y="2096363"/>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204108">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英語業務可能</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英語日常会話</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英語資料作成</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12</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10</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9</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7</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6" name="表 35"/>
          <p:cNvGraphicFramePr>
            <a:graphicFrameLocks noGrp="1"/>
          </p:cNvGraphicFramePr>
          <p:nvPr/>
        </p:nvGraphicFramePr>
        <p:xfrm>
          <a:off x="7071132" y="2596964"/>
          <a:ext cx="1929360" cy="919603"/>
        </p:xfrm>
        <a:graphic>
          <a:graphicData uri="http://schemas.openxmlformats.org/drawingml/2006/table">
            <a:tbl>
              <a:tblPr firstRow="1" bandRow="1"/>
              <a:tblGrid>
                <a:gridCol w="482340">
                  <a:extLst>
                    <a:ext uri="{9D8B030D-6E8A-4147-A177-3AD203B41FA5}">
                      <a16:colId xmlns:a16="http://schemas.microsoft.com/office/drawing/2014/main" val="20000"/>
                    </a:ext>
                  </a:extLst>
                </a:gridCol>
                <a:gridCol w="482340">
                  <a:extLst>
                    <a:ext uri="{9D8B030D-6E8A-4147-A177-3AD203B41FA5}">
                      <a16:colId xmlns:a16="http://schemas.microsoft.com/office/drawing/2014/main" val="20001"/>
                    </a:ext>
                  </a:extLst>
                </a:gridCol>
                <a:gridCol w="482340">
                  <a:extLst>
                    <a:ext uri="{9D8B030D-6E8A-4147-A177-3AD203B41FA5}">
                      <a16:colId xmlns:a16="http://schemas.microsoft.com/office/drawing/2014/main" val="20002"/>
                    </a:ext>
                  </a:extLst>
                </a:gridCol>
                <a:gridCol w="482340">
                  <a:extLst>
                    <a:ext uri="{9D8B030D-6E8A-4147-A177-3AD203B41FA5}">
                      <a16:colId xmlns:a16="http://schemas.microsoft.com/office/drawing/2014/main" val="20003"/>
                    </a:ext>
                  </a:extLst>
                </a:gridCol>
              </a:tblGrid>
              <a:tr h="253544">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人数</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基本給</a:t>
                      </a:r>
                      <a:endParaRPr kumimoji="1" lang="en-US" altLang="ja-JP" sz="800" dirty="0">
                        <a:latin typeface="メイリオ" pitchFamily="50" charset="-128"/>
                        <a:ea typeface="メイリオ" pitchFamily="50" charset="-128"/>
                        <a:cs typeface="メイリオ" pitchFamily="50" charset="-128"/>
                      </a:endParaRPr>
                    </a:p>
                    <a:p>
                      <a:pPr algn="ctr"/>
                      <a:r>
                        <a:rPr kumimoji="1" lang="ja-JP" altLang="en-US" sz="800" dirty="0">
                          <a:latin typeface="メイリオ" pitchFamily="50" charset="-128"/>
                          <a:ea typeface="メイリオ" pitchFamily="50" charset="-128"/>
                          <a:cs typeface="メイリオ" pitchFamily="50" charset="-128"/>
                        </a:rPr>
                        <a:t>平均</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283,430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43080">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431,235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105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280,110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66003">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409,237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sp>
        <p:nvSpPr>
          <p:cNvPr id="37" name="正方形/長方形 36"/>
          <p:cNvSpPr/>
          <p:nvPr/>
        </p:nvSpPr>
        <p:spPr>
          <a:xfrm>
            <a:off x="6567146" y="1642781"/>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年度別人員推移</a:t>
            </a:r>
          </a:p>
        </p:txBody>
      </p:sp>
      <p:sp>
        <p:nvSpPr>
          <p:cNvPr id="38" name="正方形/長方形 37"/>
          <p:cNvSpPr/>
          <p:nvPr/>
        </p:nvSpPr>
        <p:spPr>
          <a:xfrm>
            <a:off x="6776850" y="2068613"/>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スキルマップ</a:t>
            </a:r>
          </a:p>
        </p:txBody>
      </p:sp>
      <p:sp>
        <p:nvSpPr>
          <p:cNvPr id="39" name="正方形/長方形 38"/>
          <p:cNvSpPr/>
          <p:nvPr/>
        </p:nvSpPr>
        <p:spPr>
          <a:xfrm>
            <a:off x="7008716" y="2587398"/>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平均賃金</a:t>
            </a:r>
          </a:p>
        </p:txBody>
      </p:sp>
      <p:sp>
        <p:nvSpPr>
          <p:cNvPr id="40" name="右矢印 39"/>
          <p:cNvSpPr/>
          <p:nvPr/>
        </p:nvSpPr>
        <p:spPr>
          <a:xfrm rot="5400000">
            <a:off x="7651526" y="3544826"/>
            <a:ext cx="291995" cy="47657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1" name="正方形/長方形 40"/>
          <p:cNvSpPr/>
          <p:nvPr/>
        </p:nvSpPr>
        <p:spPr>
          <a:xfrm>
            <a:off x="6764896" y="4017168"/>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890053" y="4029922"/>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705069" y="4094800"/>
            <a:ext cx="1131756" cy="461665"/>
          </a:xfrm>
          <a:prstGeom prst="rect">
            <a:avLst/>
          </a:prstGeom>
          <a:noFill/>
        </p:spPr>
        <p:txBody>
          <a:bodyPr wrap="square" rtlCol="0">
            <a:spAutoFit/>
          </a:bodyPr>
          <a:lstStyle/>
          <a:p>
            <a:pPr algn="ctr"/>
            <a:r>
              <a:rPr lang="ja-JP" altLang="en-US" sz="1200" dirty="0">
                <a:solidFill>
                  <a:schemeClr val="bg1"/>
                </a:solidFill>
              </a:rPr>
              <a:t>組織</a:t>
            </a:r>
            <a:endParaRPr lang="en-US" altLang="ja-JP" sz="1200" dirty="0">
              <a:solidFill>
                <a:schemeClr val="bg1"/>
              </a:solidFill>
            </a:endParaRPr>
          </a:p>
          <a:p>
            <a:pPr algn="ctr"/>
            <a:r>
              <a:rPr lang="ja-JP" altLang="en-US" sz="1200" dirty="0">
                <a:solidFill>
                  <a:schemeClr val="bg1"/>
                </a:solidFill>
              </a:rPr>
              <a:t>ツリーの展開</a:t>
            </a:r>
            <a:endParaRPr kumimoji="1" lang="ja-JP" altLang="en-US" sz="1200" dirty="0">
              <a:solidFill>
                <a:schemeClr val="bg1"/>
              </a:solidFill>
            </a:endParaRPr>
          </a:p>
        </p:txBody>
      </p:sp>
      <p:sp>
        <p:nvSpPr>
          <p:cNvPr id="44" name="テキスト ボックス 43"/>
          <p:cNvSpPr txBox="1"/>
          <p:nvPr/>
        </p:nvSpPr>
        <p:spPr>
          <a:xfrm>
            <a:off x="7844266" y="4115519"/>
            <a:ext cx="1131756" cy="461665"/>
          </a:xfrm>
          <a:prstGeom prst="rect">
            <a:avLst/>
          </a:prstGeom>
          <a:noFill/>
        </p:spPr>
        <p:txBody>
          <a:bodyPr wrap="square" rtlCol="0">
            <a:spAutoFit/>
          </a:bodyPr>
          <a:lstStyle/>
          <a:p>
            <a:pPr algn="ctr"/>
            <a:r>
              <a:rPr lang="ja-JP" altLang="en-US" sz="1200" dirty="0">
                <a:solidFill>
                  <a:schemeClr val="bg1"/>
                </a:solidFill>
              </a:rPr>
              <a:t>社員への</a:t>
            </a:r>
            <a:endParaRPr lang="en-US" altLang="ja-JP" sz="1200" dirty="0">
              <a:solidFill>
                <a:schemeClr val="bg1"/>
              </a:solidFill>
            </a:endParaRPr>
          </a:p>
          <a:p>
            <a:pPr algn="ctr"/>
            <a:r>
              <a:rPr kumimoji="1" lang="ja-JP" altLang="en-US" sz="1200" dirty="0">
                <a:solidFill>
                  <a:schemeClr val="bg1"/>
                </a:solidFill>
              </a:rPr>
              <a:t>ドリルダウン</a:t>
            </a:r>
          </a:p>
        </p:txBody>
      </p:sp>
    </p:spTree>
    <p:extLst>
      <p:ext uri="{BB962C8B-B14F-4D97-AF65-F5344CB8AC3E}">
        <p14:creationId xmlns:p14="http://schemas.microsoft.com/office/powerpoint/2010/main" val="2330400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endParaRPr lang="ja-JP" altLang="en-US" dirty="0"/>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給与データの分析・可視化機能</a:t>
            </a:r>
            <a:endParaRPr kumimoji="1" lang="ja-JP" altLang="en-US" dirty="0"/>
          </a:p>
        </p:txBody>
      </p:sp>
      <p:sp>
        <p:nvSpPr>
          <p:cNvPr id="10" name="右矢印 9"/>
          <p:cNvSpPr/>
          <p:nvPr/>
        </p:nvSpPr>
        <p:spPr>
          <a:xfrm>
            <a:off x="4968044" y="2853953"/>
            <a:ext cx="550109" cy="4380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9" name="図 18"/>
          <p:cNvPicPr>
            <a:picLocks noChangeAspect="1"/>
          </p:cNvPicPr>
          <p:nvPr/>
        </p:nvPicPr>
        <p:blipFill>
          <a:blip r:embed="rId2"/>
          <a:stretch>
            <a:fillRect/>
          </a:stretch>
        </p:blipFill>
        <p:spPr>
          <a:xfrm>
            <a:off x="5449489" y="1789277"/>
            <a:ext cx="1923197" cy="1074080"/>
          </a:xfrm>
          <a:prstGeom prst="rect">
            <a:avLst/>
          </a:prstGeom>
        </p:spPr>
      </p:pic>
      <p:pic>
        <p:nvPicPr>
          <p:cNvPr id="18" name="図 17"/>
          <p:cNvPicPr>
            <a:picLocks noChangeAspect="1"/>
          </p:cNvPicPr>
          <p:nvPr/>
        </p:nvPicPr>
        <p:blipFill>
          <a:blip r:embed="rId3"/>
          <a:stretch>
            <a:fillRect/>
          </a:stretch>
        </p:blipFill>
        <p:spPr>
          <a:xfrm>
            <a:off x="7042692" y="2707664"/>
            <a:ext cx="1984100" cy="1108093"/>
          </a:xfrm>
          <a:prstGeom prst="rect">
            <a:avLst/>
          </a:prstGeom>
        </p:spPr>
      </p:pic>
      <p:pic>
        <p:nvPicPr>
          <p:cNvPr id="20" name="図 19"/>
          <p:cNvPicPr>
            <a:picLocks noChangeAspect="1"/>
          </p:cNvPicPr>
          <p:nvPr/>
        </p:nvPicPr>
        <p:blipFill>
          <a:blip r:embed="rId4"/>
          <a:stretch>
            <a:fillRect/>
          </a:stretch>
        </p:blipFill>
        <p:spPr>
          <a:xfrm>
            <a:off x="5449489" y="3696363"/>
            <a:ext cx="1983281" cy="1107635"/>
          </a:xfrm>
          <a:prstGeom prst="rect">
            <a:avLst/>
          </a:prstGeom>
        </p:spPr>
      </p:pic>
      <p:pic>
        <p:nvPicPr>
          <p:cNvPr id="21" name="図 20"/>
          <p:cNvPicPr>
            <a:picLocks noChangeAspect="1"/>
          </p:cNvPicPr>
          <p:nvPr/>
        </p:nvPicPr>
        <p:blipFill>
          <a:blip r:embed="rId5"/>
          <a:stretch>
            <a:fillRect/>
          </a:stretch>
        </p:blipFill>
        <p:spPr>
          <a:xfrm>
            <a:off x="169625" y="1923678"/>
            <a:ext cx="4654403" cy="2647896"/>
          </a:xfrm>
          <a:prstGeom prst="rect">
            <a:avLst/>
          </a:prstGeom>
        </p:spPr>
      </p:pic>
      <p:sp>
        <p:nvSpPr>
          <p:cNvPr id="11" name="テキスト ボックス 10"/>
          <p:cNvSpPr txBox="1"/>
          <p:nvPr/>
        </p:nvSpPr>
        <p:spPr>
          <a:xfrm>
            <a:off x="5544108" y="1491630"/>
            <a:ext cx="18274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noProof="0" dirty="0">
                <a:solidFill>
                  <a:prstClr val="black"/>
                </a:solidFill>
                <a:latin typeface="メイリオ"/>
                <a:ea typeface="メイリオ"/>
              </a:rPr>
              <a:t>前年比較人件費差異</a:t>
            </a:r>
            <a:endPar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2" name="テキスト ボックス 11"/>
          <p:cNvSpPr txBox="1"/>
          <p:nvPr/>
        </p:nvSpPr>
        <p:spPr>
          <a:xfrm>
            <a:off x="7272300" y="2463738"/>
            <a:ext cx="16917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部門別人件費割合</a:t>
            </a:r>
          </a:p>
        </p:txBody>
      </p:sp>
      <p:sp>
        <p:nvSpPr>
          <p:cNvPr id="13" name="テキスト ボックス 12"/>
          <p:cNvSpPr txBox="1"/>
          <p:nvPr/>
        </p:nvSpPr>
        <p:spPr>
          <a:xfrm>
            <a:off x="5642233" y="3432777"/>
            <a:ext cx="1683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平均有給消化日数</a:t>
            </a:r>
          </a:p>
        </p:txBody>
      </p:sp>
      <p:sp>
        <p:nvSpPr>
          <p:cNvPr id="14" name="テキスト ボックス 13"/>
          <p:cNvSpPr txBox="1"/>
          <p:nvPr/>
        </p:nvSpPr>
        <p:spPr>
          <a:xfrm>
            <a:off x="1982040" y="1563638"/>
            <a:ext cx="13267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各種メニュー</a:t>
            </a:r>
          </a:p>
        </p:txBody>
      </p:sp>
    </p:spTree>
    <p:extLst>
      <p:ext uri="{BB962C8B-B14F-4D97-AF65-F5344CB8AC3E}">
        <p14:creationId xmlns:p14="http://schemas.microsoft.com/office/powerpoint/2010/main" val="360466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r>
              <a:rPr lang="ja-JP" altLang="en-US" dirty="0"/>
              <a:t>（作成方法）</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給与データの分析・可視化機能</a:t>
            </a:r>
            <a:endParaRPr kumimoji="1" lang="ja-JP" altLang="en-US" dirty="0"/>
          </a:p>
        </p:txBody>
      </p:sp>
      <p:sp>
        <p:nvSpPr>
          <p:cNvPr id="9" name="テキスト ボックス 8"/>
          <p:cNvSpPr txBox="1"/>
          <p:nvPr/>
        </p:nvSpPr>
        <p:spPr>
          <a:xfrm>
            <a:off x="1907946" y="1563638"/>
            <a:ext cx="2105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ダッシュボード作成画面</a:t>
            </a:r>
          </a:p>
        </p:txBody>
      </p:sp>
      <p:sp>
        <p:nvSpPr>
          <p:cNvPr id="10" name="正方形/長方形 9"/>
          <p:cNvSpPr/>
          <p:nvPr/>
        </p:nvSpPr>
        <p:spPr>
          <a:xfrm>
            <a:off x="898835" y="4149783"/>
            <a:ext cx="3954761" cy="548727"/>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テキスト ボックス 10"/>
          <p:cNvSpPr txBox="1"/>
          <p:nvPr/>
        </p:nvSpPr>
        <p:spPr>
          <a:xfrm>
            <a:off x="6135672" y="1610675"/>
            <a:ext cx="14843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多彩な表示形式</a:t>
            </a:r>
          </a:p>
        </p:txBody>
      </p:sp>
      <p:sp>
        <p:nvSpPr>
          <p:cNvPr id="12" name="テキスト ボックス 11"/>
          <p:cNvSpPr txBox="1"/>
          <p:nvPr/>
        </p:nvSpPr>
        <p:spPr>
          <a:xfrm>
            <a:off x="6259514" y="3734911"/>
            <a:ext cx="12366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関数式の設定</a:t>
            </a:r>
          </a:p>
        </p:txBody>
      </p:sp>
      <p:pic>
        <p:nvPicPr>
          <p:cNvPr id="13" name="図 12"/>
          <p:cNvPicPr>
            <a:picLocks noChangeAspect="1"/>
          </p:cNvPicPr>
          <p:nvPr/>
        </p:nvPicPr>
        <p:blipFill rotWithShape="1">
          <a:blip r:embed="rId3"/>
          <a:srcRect b="4783"/>
          <a:stretch/>
        </p:blipFill>
        <p:spPr>
          <a:xfrm>
            <a:off x="5238105" y="1928160"/>
            <a:ext cx="1830418" cy="1742870"/>
          </a:xfrm>
          <a:prstGeom prst="rect">
            <a:avLst/>
          </a:prstGeom>
          <a:ln>
            <a:noFill/>
          </a:ln>
        </p:spPr>
      </p:pic>
      <p:pic>
        <p:nvPicPr>
          <p:cNvPr id="14" name="図 13"/>
          <p:cNvPicPr>
            <a:picLocks noChangeAspect="1"/>
          </p:cNvPicPr>
          <p:nvPr/>
        </p:nvPicPr>
        <p:blipFill rotWithShape="1">
          <a:blip r:embed="rId4"/>
          <a:srcRect l="3195" r="44098"/>
          <a:stretch/>
        </p:blipFill>
        <p:spPr>
          <a:xfrm>
            <a:off x="7237294" y="1928160"/>
            <a:ext cx="1075931" cy="1224822"/>
          </a:xfrm>
          <a:prstGeom prst="rect">
            <a:avLst/>
          </a:prstGeom>
          <a:ln>
            <a:noFill/>
          </a:ln>
        </p:spPr>
      </p:pic>
      <p:cxnSp>
        <p:nvCxnSpPr>
          <p:cNvPr id="15" name="直線コネクタ 14"/>
          <p:cNvCxnSpPr/>
          <p:nvPr/>
        </p:nvCxnSpPr>
        <p:spPr>
          <a:xfrm>
            <a:off x="5076056" y="3723878"/>
            <a:ext cx="33123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6056" y="1682683"/>
            <a:ext cx="0" cy="30877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241251" y="4208770"/>
            <a:ext cx="3269928" cy="523220"/>
          </a:xfrm>
          <a:prstGeom prst="rect">
            <a:avLst/>
          </a:prstGeom>
          <a:noFill/>
        </p:spPr>
        <p:txBody>
          <a:bodyPr wrap="square" rtlCol="0">
            <a:spAutoFit/>
          </a:bodyPr>
          <a:lstStyle/>
          <a:p>
            <a:pPr lvl="0" algn="ctr">
              <a:defRPr/>
            </a:pPr>
            <a:r>
              <a:rPr lang="ja-JP" altLang="en-US" sz="1400" b="1" dirty="0">
                <a:solidFill>
                  <a:prstClr val="black"/>
                </a:solidFill>
              </a:rPr>
              <a:t>「直感的」で「シンプル」な操作性で</a:t>
            </a:r>
            <a:endParaRPr lang="en-US" altLang="ja-JP" sz="1400" b="1" dirty="0">
              <a:solidFill>
                <a:prstClr val="black"/>
              </a:solidFill>
            </a:endParaRPr>
          </a:p>
          <a:p>
            <a:pPr lvl="0" algn="ctr">
              <a:defRPr/>
            </a:pPr>
            <a:r>
              <a:rPr lang="ja-JP" altLang="en-US" sz="1400" b="1" dirty="0">
                <a:solidFill>
                  <a:prstClr val="black"/>
                </a:solidFill>
              </a:rPr>
              <a:t>データを可視化・分析</a:t>
            </a:r>
          </a:p>
        </p:txBody>
      </p:sp>
      <p:pic>
        <p:nvPicPr>
          <p:cNvPr id="19" name="図 18"/>
          <p:cNvPicPr>
            <a:picLocks noChangeAspect="1"/>
          </p:cNvPicPr>
          <p:nvPr/>
        </p:nvPicPr>
        <p:blipFill>
          <a:blip r:embed="rId5"/>
          <a:stretch>
            <a:fillRect/>
          </a:stretch>
        </p:blipFill>
        <p:spPr>
          <a:xfrm>
            <a:off x="5400092" y="4022942"/>
            <a:ext cx="2922025" cy="817060"/>
          </a:xfrm>
          <a:prstGeom prst="rect">
            <a:avLst/>
          </a:prstGeom>
        </p:spPr>
      </p:pic>
      <p:pic>
        <p:nvPicPr>
          <p:cNvPr id="20" name="図 19"/>
          <p:cNvPicPr>
            <a:picLocks noChangeAspect="1"/>
          </p:cNvPicPr>
          <p:nvPr/>
        </p:nvPicPr>
        <p:blipFill>
          <a:blip r:embed="rId6"/>
          <a:stretch>
            <a:fillRect/>
          </a:stretch>
        </p:blipFill>
        <p:spPr>
          <a:xfrm>
            <a:off x="848193" y="1830532"/>
            <a:ext cx="4056044" cy="2265245"/>
          </a:xfrm>
          <a:prstGeom prst="rect">
            <a:avLst/>
          </a:prstGeom>
        </p:spPr>
      </p:pic>
      <p:sp>
        <p:nvSpPr>
          <p:cNvPr id="17" name="正方形/長方形 16"/>
          <p:cNvSpPr/>
          <p:nvPr/>
        </p:nvSpPr>
        <p:spPr>
          <a:xfrm>
            <a:off x="863588" y="1913674"/>
            <a:ext cx="1047460" cy="2094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3319777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データ入出力機能による柔軟なデータ利用</a:t>
            </a:r>
          </a:p>
        </p:txBody>
      </p:sp>
      <p:sp>
        <p:nvSpPr>
          <p:cNvPr id="5" name="テキスト プレースホルダー 4"/>
          <p:cNvSpPr>
            <a:spLocks noGrp="1"/>
          </p:cNvSpPr>
          <p:nvPr>
            <p:ph type="body" sz="quarter" idx="17"/>
          </p:nvPr>
        </p:nvSpPr>
        <p:spPr/>
        <p:txBody>
          <a:bodyPr/>
          <a:lstStyle/>
          <a:p>
            <a:r>
              <a:rPr kumimoji="1" lang="ja-JP" altLang="en-US" dirty="0"/>
              <a:t>初期以降フェーズや、導入後の定例業務として人事管理</a:t>
            </a:r>
            <a:r>
              <a:rPr kumimoji="1" lang="en-US" altLang="ja-JP" dirty="0"/>
              <a:t>/</a:t>
            </a:r>
            <a:r>
              <a:rPr kumimoji="1" lang="ja-JP" altLang="en-US" dirty="0"/>
              <a:t>給与管理のデータを他システム用にレイアウトを設定し</a:t>
            </a:r>
            <a:r>
              <a:rPr lang="ja-JP" altLang="en-US" dirty="0"/>
              <a:t>て抽出・取込を行うことが可能です</a:t>
            </a:r>
            <a:endParaRPr lang="en-US" altLang="ja-JP" dirty="0"/>
          </a:p>
          <a:p>
            <a:r>
              <a:rPr lang="ja-JP" altLang="en-US" dirty="0"/>
              <a:t>この機能により、他システム間のデータ連動処理が大幅に軽減されます</a:t>
            </a:r>
            <a:endParaRPr lang="en-US" altLang="ja-JP" dirty="0"/>
          </a:p>
        </p:txBody>
      </p:sp>
      <p:sp>
        <p:nvSpPr>
          <p:cNvPr id="6" name="タイトル 5"/>
          <p:cNvSpPr>
            <a:spLocks noGrp="1"/>
          </p:cNvSpPr>
          <p:nvPr>
            <p:ph type="title"/>
          </p:nvPr>
        </p:nvSpPr>
        <p:spPr/>
        <p:txBody>
          <a:bodyPr/>
          <a:lstStyle/>
          <a:p>
            <a:r>
              <a:rPr kumimoji="1" lang="ja-JP" altLang="en-US" dirty="0"/>
              <a:t>システム間データ連携「データ入出力機能」</a:t>
            </a:r>
          </a:p>
        </p:txBody>
      </p:sp>
      <p:sp>
        <p:nvSpPr>
          <p:cNvPr id="7" name="AutoShape 5"/>
          <p:cNvSpPr>
            <a:spLocks noChangeArrowheads="1"/>
          </p:cNvSpPr>
          <p:nvPr/>
        </p:nvSpPr>
        <p:spPr bwMode="gray">
          <a:xfrm>
            <a:off x="214944" y="2067694"/>
            <a:ext cx="2880320" cy="2772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3131268" y="2067694"/>
            <a:ext cx="2880320" cy="2772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5"/>
          <p:cNvSpPr>
            <a:spLocks noChangeArrowheads="1"/>
          </p:cNvSpPr>
          <p:nvPr/>
        </p:nvSpPr>
        <p:spPr bwMode="gray">
          <a:xfrm>
            <a:off x="6047592" y="2067694"/>
            <a:ext cx="2880320" cy="2772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0" name="Text Box 5"/>
          <p:cNvSpPr txBox="1">
            <a:spLocks noChangeArrowheads="1"/>
          </p:cNvSpPr>
          <p:nvPr/>
        </p:nvSpPr>
        <p:spPr bwMode="auto">
          <a:xfrm>
            <a:off x="214944" y="2247714"/>
            <a:ext cx="2952328" cy="55399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テーブル単位にデータの入力</a:t>
            </a:r>
            <a:endPar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条件</a:t>
            </a:r>
            <a:r>
              <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追加、更新、削除</a:t>
            </a:r>
            <a:r>
              <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を設定</a:t>
            </a:r>
          </a:p>
        </p:txBody>
      </p:sp>
      <p:sp>
        <p:nvSpPr>
          <p:cNvPr id="11" name="Text Box 5"/>
          <p:cNvSpPr txBox="1">
            <a:spLocks noChangeArrowheads="1"/>
          </p:cNvSpPr>
          <p:nvPr/>
        </p:nvSpPr>
        <p:spPr bwMode="auto">
          <a:xfrm>
            <a:off x="6047592" y="2247714"/>
            <a:ext cx="2844316" cy="58477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システムで保持している情報を</a:t>
            </a:r>
            <a:r>
              <a:rPr lang="en-US" altLang="ja-JP" sz="1600" dirty="0">
                <a:solidFill>
                  <a:prstClr val="black"/>
                </a:solidFill>
                <a:latin typeface="メイリオ" pitchFamily="50" charset="-128"/>
                <a:ea typeface="メイリオ" pitchFamily="50" charset="-128"/>
                <a:cs typeface="メイリオ" pitchFamily="50" charset="-128"/>
              </a:rPr>
              <a:t>E</a:t>
            </a:r>
            <a:r>
              <a:rPr kumimoji="1" lang="en-US" altLang="ja-JP" sz="1600" b="0" i="0" u="none" strike="noStrike" kern="120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xcel</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/csv/text</a:t>
            </a: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へ出力</a:t>
            </a:r>
          </a:p>
        </p:txBody>
      </p:sp>
      <p:grpSp>
        <p:nvGrpSpPr>
          <p:cNvPr id="15" name="グループ化 39"/>
          <p:cNvGrpSpPr/>
          <p:nvPr/>
        </p:nvGrpSpPr>
        <p:grpSpPr>
          <a:xfrm>
            <a:off x="8129372" y="2903594"/>
            <a:ext cx="547084" cy="568256"/>
            <a:chOff x="5025216" y="3832852"/>
            <a:chExt cx="606266" cy="640264"/>
          </a:xfrm>
          <a:solidFill>
            <a:srgbClr val="54C2F0"/>
          </a:solidFill>
        </p:grpSpPr>
        <p:sp>
          <p:nvSpPr>
            <p:cNvPr id="16"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17" name="Text Box 5"/>
            <p:cNvSpPr txBox="1">
              <a:spLocks noChangeArrowheads="1"/>
            </p:cNvSpPr>
            <p:nvPr/>
          </p:nvSpPr>
          <p:spPr bwMode="auto">
            <a:xfrm>
              <a:off x="5063802" y="3969060"/>
              <a:ext cx="567680" cy="346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xls</a:t>
              </a:r>
              <a:endParaRPr kumimoji="1" lang="ja-JP" altLang="en-US"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18" name="グループ化 42"/>
          <p:cNvGrpSpPr/>
          <p:nvPr/>
        </p:nvGrpSpPr>
        <p:grpSpPr>
          <a:xfrm>
            <a:off x="8129372" y="3539582"/>
            <a:ext cx="525652" cy="568256"/>
            <a:chOff x="5025216" y="3832852"/>
            <a:chExt cx="582516" cy="640264"/>
          </a:xfrm>
          <a:solidFill>
            <a:srgbClr val="54C2F0"/>
          </a:solidFill>
        </p:grpSpPr>
        <p:sp>
          <p:nvSpPr>
            <p:cNvPr id="19"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0" name="Text Box 5"/>
            <p:cNvSpPr txBox="1">
              <a:spLocks noChangeArrowheads="1"/>
            </p:cNvSpPr>
            <p:nvPr/>
          </p:nvSpPr>
          <p:spPr bwMode="auto">
            <a:xfrm>
              <a:off x="5040052" y="3969060"/>
              <a:ext cx="567680" cy="346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csv</a:t>
              </a:r>
              <a:endParaRPr kumimoji="1" lang="ja-JP" altLang="en-US"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21" name="グループ化 45"/>
          <p:cNvGrpSpPr/>
          <p:nvPr/>
        </p:nvGrpSpPr>
        <p:grpSpPr>
          <a:xfrm>
            <a:off x="8129372" y="4191930"/>
            <a:ext cx="547084" cy="568256"/>
            <a:chOff x="5025216" y="3832852"/>
            <a:chExt cx="606266" cy="640264"/>
          </a:xfrm>
          <a:solidFill>
            <a:srgbClr val="54C2F0"/>
          </a:solidFill>
        </p:grpSpPr>
        <p:sp>
          <p:nvSpPr>
            <p:cNvPr id="2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3" name="Text Box 5"/>
            <p:cNvSpPr txBox="1">
              <a:spLocks noChangeArrowheads="1"/>
            </p:cNvSpPr>
            <p:nvPr/>
          </p:nvSpPr>
          <p:spPr bwMode="auto">
            <a:xfrm>
              <a:off x="5063802" y="3969060"/>
              <a:ext cx="567680" cy="346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txt</a:t>
              </a:r>
              <a:endParaRPr kumimoji="1" lang="ja-JP" altLang="en-US"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sp>
        <p:nvSpPr>
          <p:cNvPr id="24" name="Text Box 5"/>
          <p:cNvSpPr txBox="1">
            <a:spLocks noChangeArrowheads="1"/>
          </p:cNvSpPr>
          <p:nvPr/>
        </p:nvSpPr>
        <p:spPr bwMode="auto">
          <a:xfrm>
            <a:off x="3167272" y="2247714"/>
            <a:ext cx="2844316" cy="58477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抽出条件、初期値、</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データ出力順の設定</a:t>
            </a:r>
          </a:p>
        </p:txBody>
      </p:sp>
      <p:grpSp>
        <p:nvGrpSpPr>
          <p:cNvPr id="25" name="グループ化 287"/>
          <p:cNvGrpSpPr/>
          <p:nvPr/>
        </p:nvGrpSpPr>
        <p:grpSpPr>
          <a:xfrm>
            <a:off x="5219460" y="3656132"/>
            <a:ext cx="440497" cy="306391"/>
            <a:chOff x="3084116" y="3387725"/>
            <a:chExt cx="381000" cy="276225"/>
          </a:xfrm>
          <a:solidFill>
            <a:srgbClr val="EE5500"/>
          </a:solidFill>
        </p:grpSpPr>
        <p:sp>
          <p:nvSpPr>
            <p:cNvPr id="26"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1"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2"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3"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4"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35" name="グループ化 59"/>
          <p:cNvGrpSpPr/>
          <p:nvPr/>
        </p:nvGrpSpPr>
        <p:grpSpPr>
          <a:xfrm>
            <a:off x="3965962" y="3531797"/>
            <a:ext cx="495620" cy="461485"/>
            <a:chOff x="3480085" y="4545124"/>
            <a:chExt cx="756000" cy="733729"/>
          </a:xfrm>
        </p:grpSpPr>
        <p:grpSp>
          <p:nvGrpSpPr>
            <p:cNvPr id="36" name="グループ化 124"/>
            <p:cNvGrpSpPr/>
            <p:nvPr/>
          </p:nvGrpSpPr>
          <p:grpSpPr>
            <a:xfrm>
              <a:off x="3491960" y="4675503"/>
              <a:ext cx="741148" cy="603350"/>
              <a:chOff x="3563888" y="4675503"/>
              <a:chExt cx="741148" cy="603350"/>
            </a:xfrm>
          </p:grpSpPr>
          <p:grpSp>
            <p:nvGrpSpPr>
              <p:cNvPr id="38" name="グループ化 96"/>
              <p:cNvGrpSpPr/>
              <p:nvPr/>
            </p:nvGrpSpPr>
            <p:grpSpPr>
              <a:xfrm>
                <a:off x="3563888" y="4675503"/>
                <a:ext cx="474092" cy="603350"/>
                <a:chOff x="3563888" y="4675503"/>
                <a:chExt cx="474092" cy="603350"/>
              </a:xfrm>
            </p:grpSpPr>
            <p:grpSp>
              <p:nvGrpSpPr>
                <p:cNvPr id="52" name="グループ化 287"/>
                <p:cNvGrpSpPr/>
                <p:nvPr/>
              </p:nvGrpSpPr>
              <p:grpSpPr>
                <a:xfrm>
                  <a:off x="3563888" y="4675503"/>
                  <a:ext cx="474092" cy="343717"/>
                  <a:chOff x="3084116" y="3492500"/>
                  <a:chExt cx="381000" cy="276225"/>
                </a:xfrm>
                <a:solidFill>
                  <a:srgbClr val="54C2F0"/>
                </a:solidFill>
              </p:grpSpPr>
              <p:sp>
                <p:nvSpPr>
                  <p:cNvPr id="62"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3"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4"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5"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6"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7"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8"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9"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0"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1"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2"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3"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53" name="グループ化 287"/>
                <p:cNvGrpSpPr/>
                <p:nvPr/>
              </p:nvGrpSpPr>
              <p:grpSpPr>
                <a:xfrm>
                  <a:off x="3563888" y="5065511"/>
                  <a:ext cx="474092" cy="213342"/>
                  <a:chOff x="3084116" y="3492500"/>
                  <a:chExt cx="381000" cy="171450"/>
                </a:xfrm>
                <a:solidFill>
                  <a:srgbClr val="54C2F0"/>
                </a:solidFill>
              </p:grpSpPr>
              <p:sp>
                <p:nvSpPr>
                  <p:cNvPr id="54"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5"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6"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7"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8"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9"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0"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1"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grpSp>
            <p:nvGrpSpPr>
              <p:cNvPr id="39" name="グループ化 97"/>
              <p:cNvGrpSpPr/>
              <p:nvPr/>
            </p:nvGrpSpPr>
            <p:grpSpPr>
              <a:xfrm>
                <a:off x="4091684" y="4675503"/>
                <a:ext cx="213352" cy="603350"/>
                <a:chOff x="3848390" y="4675503"/>
                <a:chExt cx="213352" cy="603350"/>
              </a:xfrm>
            </p:grpSpPr>
            <p:grpSp>
              <p:nvGrpSpPr>
                <p:cNvPr id="40" name="グループ化 287"/>
                <p:cNvGrpSpPr/>
                <p:nvPr/>
              </p:nvGrpSpPr>
              <p:grpSpPr>
                <a:xfrm>
                  <a:off x="3848390" y="4675503"/>
                  <a:ext cx="213352" cy="343717"/>
                  <a:chOff x="3312745" y="3492500"/>
                  <a:chExt cx="171458" cy="276225"/>
                </a:xfrm>
                <a:solidFill>
                  <a:srgbClr val="54C2F0"/>
                </a:solidFill>
              </p:grpSpPr>
              <p:sp>
                <p:nvSpPr>
                  <p:cNvPr id="46"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7"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8"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9"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0"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1"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41" name="グループ化 287"/>
                <p:cNvGrpSpPr/>
                <p:nvPr/>
              </p:nvGrpSpPr>
              <p:grpSpPr>
                <a:xfrm>
                  <a:off x="3848390" y="5065511"/>
                  <a:ext cx="213352" cy="213342"/>
                  <a:chOff x="3312745" y="3492500"/>
                  <a:chExt cx="171458" cy="171450"/>
                </a:xfrm>
                <a:solidFill>
                  <a:srgbClr val="54C2F0"/>
                </a:solidFill>
              </p:grpSpPr>
              <p:sp>
                <p:nvSpPr>
                  <p:cNvPr id="42"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3"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4"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5"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grpSp>
        <p:sp>
          <p:nvSpPr>
            <p:cNvPr id="37"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4" name="右矢印 73"/>
          <p:cNvSpPr/>
          <p:nvPr/>
        </p:nvSpPr>
        <p:spPr>
          <a:xfrm>
            <a:off x="4607392" y="3639849"/>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grpSp>
        <p:nvGrpSpPr>
          <p:cNvPr id="79" name="グループ化 103"/>
          <p:cNvGrpSpPr/>
          <p:nvPr/>
        </p:nvGrpSpPr>
        <p:grpSpPr>
          <a:xfrm>
            <a:off x="1979150" y="2952248"/>
            <a:ext cx="344768" cy="326483"/>
            <a:chOff x="3297238" y="3209925"/>
            <a:chExt cx="381000" cy="381000"/>
          </a:xfrm>
          <a:solidFill>
            <a:srgbClr val="EE5500"/>
          </a:solidFill>
        </p:grpSpPr>
        <p:sp>
          <p:nvSpPr>
            <p:cNvPr id="80"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1"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82" name="グループ化 106"/>
          <p:cNvGrpSpPr/>
          <p:nvPr/>
        </p:nvGrpSpPr>
        <p:grpSpPr>
          <a:xfrm>
            <a:off x="1979153" y="4274971"/>
            <a:ext cx="344768" cy="326483"/>
            <a:chOff x="4198938" y="3209925"/>
            <a:chExt cx="381000" cy="381000"/>
          </a:xfrm>
          <a:solidFill>
            <a:srgbClr val="EE5500"/>
          </a:solidFill>
        </p:grpSpPr>
        <p:sp>
          <p:nvSpPr>
            <p:cNvPr id="83"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4"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5"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86" name="グループ化 110"/>
          <p:cNvGrpSpPr/>
          <p:nvPr/>
        </p:nvGrpSpPr>
        <p:grpSpPr>
          <a:xfrm>
            <a:off x="1979140" y="3590896"/>
            <a:ext cx="344767" cy="326481"/>
            <a:chOff x="5100638" y="3209925"/>
            <a:chExt cx="381000" cy="380998"/>
          </a:xfrm>
          <a:solidFill>
            <a:srgbClr val="EE5500"/>
          </a:solidFill>
        </p:grpSpPr>
        <p:sp>
          <p:nvSpPr>
            <p:cNvPr id="87"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8"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89" name="Freeform 364"/>
          <p:cNvSpPr>
            <a:spLocks noEditPoints="1"/>
          </p:cNvSpPr>
          <p:nvPr/>
        </p:nvSpPr>
        <p:spPr bwMode="auto">
          <a:xfrm>
            <a:off x="2411188" y="2856921"/>
            <a:ext cx="349607" cy="40149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90" name="Freeform 364"/>
          <p:cNvSpPr>
            <a:spLocks noEditPoints="1"/>
          </p:cNvSpPr>
          <p:nvPr/>
        </p:nvSpPr>
        <p:spPr bwMode="auto">
          <a:xfrm>
            <a:off x="2411188" y="3518887"/>
            <a:ext cx="349607" cy="40149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91" name="Freeform 364"/>
          <p:cNvSpPr>
            <a:spLocks noEditPoints="1"/>
          </p:cNvSpPr>
          <p:nvPr/>
        </p:nvSpPr>
        <p:spPr bwMode="auto">
          <a:xfrm>
            <a:off x="2411188" y="4166959"/>
            <a:ext cx="349607" cy="40149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2" name="グループ化 111"/>
          <p:cNvGrpSpPr/>
          <p:nvPr/>
        </p:nvGrpSpPr>
        <p:grpSpPr>
          <a:xfrm>
            <a:off x="464707" y="3256984"/>
            <a:ext cx="1334985" cy="1201264"/>
            <a:chOff x="464707" y="3220980"/>
            <a:chExt cx="1334985" cy="1201264"/>
          </a:xfrm>
        </p:grpSpPr>
        <p:sp>
          <p:nvSpPr>
            <p:cNvPr id="75" name="Freeform 529"/>
            <p:cNvSpPr>
              <a:spLocks noEditPoints="1"/>
            </p:cNvSpPr>
            <p:nvPr/>
          </p:nvSpPr>
          <p:spPr bwMode="auto">
            <a:xfrm>
              <a:off x="911156" y="3716109"/>
              <a:ext cx="354599" cy="323998"/>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6" name="右矢印 75"/>
            <p:cNvSpPr/>
            <p:nvPr/>
          </p:nvSpPr>
          <p:spPr>
            <a:xfrm rot="19136952">
              <a:off x="1273184" y="3220980"/>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77" name="右矢印 76"/>
            <p:cNvSpPr/>
            <p:nvPr/>
          </p:nvSpPr>
          <p:spPr>
            <a:xfrm>
              <a:off x="1364807" y="3605613"/>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78" name="右矢印 77"/>
            <p:cNvSpPr/>
            <p:nvPr/>
          </p:nvSpPr>
          <p:spPr>
            <a:xfrm rot="2772499">
              <a:off x="1277274" y="4046388"/>
              <a:ext cx="417223" cy="33449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92" name="Freeform 364"/>
            <p:cNvSpPr>
              <a:spLocks noEditPoints="1"/>
            </p:cNvSpPr>
            <p:nvPr/>
          </p:nvSpPr>
          <p:spPr bwMode="auto">
            <a:xfrm>
              <a:off x="464707" y="3527896"/>
              <a:ext cx="401433" cy="47830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93" name="Freeform 364"/>
          <p:cNvSpPr>
            <a:spLocks noEditPoints="1"/>
          </p:cNvSpPr>
          <p:nvPr/>
        </p:nvSpPr>
        <p:spPr bwMode="auto">
          <a:xfrm>
            <a:off x="3419260" y="3495793"/>
            <a:ext cx="401433" cy="47830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94" name="Text Box 5"/>
          <p:cNvSpPr txBox="1">
            <a:spLocks noChangeArrowheads="1"/>
          </p:cNvSpPr>
          <p:nvPr/>
        </p:nvSpPr>
        <p:spPr bwMode="auto">
          <a:xfrm>
            <a:off x="2139951" y="3230855"/>
            <a:ext cx="795075"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insert</a:t>
            </a:r>
            <a:endParaRPr kumimoji="1" lang="ja-JP" altLang="en-US"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5" name="Text Box 5"/>
          <p:cNvSpPr txBox="1">
            <a:spLocks noChangeArrowheads="1"/>
          </p:cNvSpPr>
          <p:nvPr/>
        </p:nvSpPr>
        <p:spPr bwMode="auto">
          <a:xfrm>
            <a:off x="2069150" y="3878927"/>
            <a:ext cx="936676"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update</a:t>
            </a:r>
            <a:endParaRPr kumimoji="1" lang="ja-JP" altLang="en-US"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6" name="Text Box 5"/>
          <p:cNvSpPr txBox="1">
            <a:spLocks noChangeArrowheads="1"/>
          </p:cNvSpPr>
          <p:nvPr/>
        </p:nvSpPr>
        <p:spPr bwMode="auto">
          <a:xfrm>
            <a:off x="2069150" y="4563003"/>
            <a:ext cx="936676"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delete</a:t>
            </a:r>
            <a:endParaRPr kumimoji="1" lang="ja-JP" altLang="en-US"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7" name="角丸四角形 96"/>
          <p:cNvSpPr/>
          <p:nvPr/>
        </p:nvSpPr>
        <p:spPr>
          <a:xfrm>
            <a:off x="214944" y="1815666"/>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データ入力条件</a:t>
            </a:r>
            <a:endParaRPr kumimoji="0" lang="en-US" altLang="ja-JP"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8" name="角丸四角形 97"/>
          <p:cNvSpPr/>
          <p:nvPr/>
        </p:nvSpPr>
        <p:spPr>
          <a:xfrm>
            <a:off x="3131268" y="1815702"/>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出力順設定</a:t>
            </a:r>
            <a:endParaRPr kumimoji="0" lang="en-US" altLang="ja-JP"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9" name="角丸四角形 98"/>
          <p:cNvSpPr/>
          <p:nvPr/>
        </p:nvSpPr>
        <p:spPr>
          <a:xfrm>
            <a:off x="6047592" y="1815666"/>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出力ファイル設定</a:t>
            </a:r>
            <a:endParaRPr kumimoji="0" lang="en-US" altLang="ja-JP"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grpSp>
        <p:nvGrpSpPr>
          <p:cNvPr id="111" name="グループ化 110"/>
          <p:cNvGrpSpPr/>
          <p:nvPr/>
        </p:nvGrpSpPr>
        <p:grpSpPr>
          <a:xfrm>
            <a:off x="6390375" y="3256984"/>
            <a:ext cx="1587013" cy="1201264"/>
            <a:chOff x="6261351" y="3220980"/>
            <a:chExt cx="1587013" cy="1201264"/>
          </a:xfrm>
        </p:grpSpPr>
        <p:sp>
          <p:nvSpPr>
            <p:cNvPr id="12" name="右矢印 11"/>
            <p:cNvSpPr/>
            <p:nvPr/>
          </p:nvSpPr>
          <p:spPr>
            <a:xfrm rot="19136952">
              <a:off x="7321856" y="3220980"/>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13" name="右矢印 12"/>
            <p:cNvSpPr/>
            <p:nvPr/>
          </p:nvSpPr>
          <p:spPr>
            <a:xfrm>
              <a:off x="7413479" y="3605613"/>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14" name="右矢印 13"/>
            <p:cNvSpPr/>
            <p:nvPr/>
          </p:nvSpPr>
          <p:spPr>
            <a:xfrm rot="2772499">
              <a:off x="7325946" y="4046388"/>
              <a:ext cx="417223" cy="33449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100" name="Freeform 364"/>
            <p:cNvSpPr>
              <a:spLocks noEditPoints="1"/>
            </p:cNvSpPr>
            <p:nvPr/>
          </p:nvSpPr>
          <p:spPr bwMode="auto">
            <a:xfrm>
              <a:off x="6261351" y="3505409"/>
              <a:ext cx="401433" cy="47830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01" name="グループ化 287"/>
            <p:cNvGrpSpPr/>
            <p:nvPr/>
          </p:nvGrpSpPr>
          <p:grpSpPr>
            <a:xfrm>
              <a:off x="6801411" y="3665748"/>
              <a:ext cx="440497" cy="306391"/>
              <a:chOff x="3084116" y="3387725"/>
              <a:chExt cx="381000" cy="276225"/>
            </a:xfrm>
            <a:solidFill>
              <a:srgbClr val="54C2F0"/>
            </a:solidFill>
          </p:grpSpPr>
          <p:sp>
            <p:nvSpPr>
              <p:cNvPr id="102"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3"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4"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5"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6"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7"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8"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9"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10"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spTree>
    <p:extLst>
      <p:ext uri="{BB962C8B-B14F-4D97-AF65-F5344CB8AC3E}">
        <p14:creationId xmlns:p14="http://schemas.microsoft.com/office/powerpoint/2010/main" val="2892284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a:extLst>
              <a:ext uri="{FF2B5EF4-FFF2-40B4-BE49-F238E27FC236}">
                <a16:creationId xmlns:a16="http://schemas.microsoft.com/office/drawing/2014/main" id="{EC8B009C-52AA-1A9E-DE27-57A9A381DD8B}"/>
              </a:ext>
            </a:extLst>
          </p:cNvPr>
          <p:cNvSpPr/>
          <p:nvPr/>
        </p:nvSpPr>
        <p:spPr>
          <a:xfrm>
            <a:off x="1183084" y="2885436"/>
            <a:ext cx="7600944" cy="8358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3F0872CB-6B0B-4997-BCE5-E173C970B174}"/>
              </a:ext>
            </a:extLst>
          </p:cNvPr>
          <p:cNvSpPr/>
          <p:nvPr/>
        </p:nvSpPr>
        <p:spPr>
          <a:xfrm>
            <a:off x="1183084" y="3889380"/>
            <a:ext cx="7600944" cy="8358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3826B7E9-A157-7FD3-0F93-02D5624C3A29}"/>
              </a:ext>
            </a:extLst>
          </p:cNvPr>
          <p:cNvSpPr/>
          <p:nvPr/>
        </p:nvSpPr>
        <p:spPr>
          <a:xfrm>
            <a:off x="1183084" y="1881493"/>
            <a:ext cx="7600944" cy="8358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会計システムとの仕訳連携</a:t>
            </a:r>
          </a:p>
        </p:txBody>
      </p:sp>
      <p:sp>
        <p:nvSpPr>
          <p:cNvPr id="5" name="テキスト プレースホルダー 4"/>
          <p:cNvSpPr>
            <a:spLocks noGrp="1"/>
          </p:cNvSpPr>
          <p:nvPr>
            <p:ph type="body" sz="quarter" idx="17"/>
          </p:nvPr>
        </p:nvSpPr>
        <p:spPr/>
        <p:txBody>
          <a:bodyPr/>
          <a:lstStyle/>
          <a:p>
            <a:r>
              <a:rPr kumimoji="1" lang="ja-JP" altLang="en-US" dirty="0"/>
              <a:t>会計システムへの自動仕訳設定、仕訳データ作成、仕訳データ連携が可能です</a:t>
            </a:r>
            <a:endParaRPr kumimoji="1" lang="en-US" altLang="ja-JP" dirty="0"/>
          </a:p>
          <a:p>
            <a:r>
              <a:rPr lang="ja-JP" altLang="en-US" dirty="0"/>
              <a:t>連携は費用計上組織で連携する為、人事管理組織とは異なる原価管理組織より</a:t>
            </a:r>
            <a:endParaRPr lang="en-US" altLang="ja-JP" dirty="0"/>
          </a:p>
          <a:p>
            <a:r>
              <a:rPr lang="ja-JP" altLang="en-US" dirty="0"/>
              <a:t>仕訳を作成します。また、部門管理の費用按分を個人ごとに率設定可能です</a:t>
            </a:r>
            <a:endParaRPr kumimoji="1" lang="ja-JP" altLang="en-US" dirty="0"/>
          </a:p>
        </p:txBody>
      </p:sp>
      <p:sp>
        <p:nvSpPr>
          <p:cNvPr id="6" name="タイトル 5"/>
          <p:cNvSpPr>
            <a:spLocks noGrp="1"/>
          </p:cNvSpPr>
          <p:nvPr>
            <p:ph type="title"/>
          </p:nvPr>
        </p:nvSpPr>
        <p:spPr/>
        <p:txBody>
          <a:bodyPr/>
          <a:lstStyle/>
          <a:p>
            <a:r>
              <a:rPr kumimoji="1" lang="en-US" altLang="ja-JP" dirty="0"/>
              <a:t>NX</a:t>
            </a:r>
            <a:r>
              <a:rPr kumimoji="1" lang="ja-JP" altLang="en-US" dirty="0"/>
              <a:t>統合会計への仕訳連携</a:t>
            </a:r>
          </a:p>
        </p:txBody>
      </p:sp>
      <p:sp>
        <p:nvSpPr>
          <p:cNvPr id="11" name="テキスト ボックス 10"/>
          <p:cNvSpPr txBox="1"/>
          <p:nvPr/>
        </p:nvSpPr>
        <p:spPr>
          <a:xfrm>
            <a:off x="1191417" y="2952187"/>
            <a:ext cx="3052034" cy="411651"/>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ja-JP" altLang="en-US" sz="1600" b="1" dirty="0">
                <a:solidFill>
                  <a:schemeClr val="accent3"/>
                </a:solidFill>
                <a:latin typeface="メイリオ" pitchFamily="50" charset="-128"/>
                <a:ea typeface="メイリオ" pitchFamily="50" charset="-128"/>
                <a:cs typeface="メイリオ" pitchFamily="50" charset="-128"/>
              </a:rPr>
              <a:t>設定２：</a:t>
            </a:r>
            <a:r>
              <a:rPr kumimoji="1" lang="ja-JP" altLang="en-US" sz="1600" b="1" i="0" u="none" strike="noStrike" kern="1200" cap="none" spc="0" normalizeH="0" baseline="0" noProof="0" dirty="0">
                <a:ln>
                  <a:noFill/>
                </a:ln>
                <a:solidFill>
                  <a:schemeClr val="accent3"/>
                </a:solidFill>
                <a:effectLst/>
                <a:uLnTx/>
                <a:uFillTx/>
                <a:latin typeface="メイリオ" pitchFamily="50" charset="-128"/>
                <a:ea typeface="メイリオ" pitchFamily="50" charset="-128"/>
                <a:cs typeface="メイリオ" pitchFamily="50" charset="-128"/>
              </a:rPr>
              <a:t>勘定科目割付</a:t>
            </a:r>
          </a:p>
        </p:txBody>
      </p:sp>
      <p:sp>
        <p:nvSpPr>
          <p:cNvPr id="13" name="テキスト ボックス 12"/>
          <p:cNvSpPr txBox="1"/>
          <p:nvPr/>
        </p:nvSpPr>
        <p:spPr>
          <a:xfrm>
            <a:off x="1191417" y="1944075"/>
            <a:ext cx="3052034" cy="411651"/>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ja-JP" altLang="en-US" sz="1600" b="1" dirty="0">
                <a:solidFill>
                  <a:schemeClr val="accent3"/>
                </a:solidFill>
                <a:latin typeface="メイリオ" pitchFamily="50" charset="-128"/>
                <a:ea typeface="メイリオ" pitchFamily="50" charset="-128"/>
                <a:cs typeface="メイリオ" pitchFamily="50" charset="-128"/>
              </a:rPr>
              <a:t>設定１：</a:t>
            </a:r>
            <a:r>
              <a:rPr kumimoji="1" lang="ja-JP" altLang="en-US" sz="1600" b="1" i="0" u="none" strike="noStrike" kern="1200" cap="none" spc="0" normalizeH="0" baseline="0" noProof="0" dirty="0">
                <a:ln>
                  <a:noFill/>
                </a:ln>
                <a:solidFill>
                  <a:schemeClr val="accent3"/>
                </a:solidFill>
                <a:effectLst/>
                <a:uLnTx/>
                <a:uFillTx/>
                <a:latin typeface="メイリオ" pitchFamily="50" charset="-128"/>
                <a:ea typeface="メイリオ" pitchFamily="50" charset="-128"/>
                <a:cs typeface="メイリオ" pitchFamily="50" charset="-128"/>
              </a:rPr>
              <a:t>給与項目分類設定</a:t>
            </a:r>
            <a:endParaRPr kumimoji="1" lang="en-US" altLang="ja-JP" sz="1600" b="1" i="0" u="none" strike="noStrike" kern="1200" cap="none" spc="0" normalizeH="0" baseline="0" noProof="0" dirty="0">
              <a:ln>
                <a:noFill/>
              </a:ln>
              <a:solidFill>
                <a:schemeClr val="accent3"/>
              </a:solidFill>
              <a:effectLst/>
              <a:uLnTx/>
              <a:uFillTx/>
              <a:latin typeface="メイリオ" pitchFamily="50" charset="-128"/>
              <a:ea typeface="メイリオ" pitchFamily="50" charset="-128"/>
              <a:cs typeface="メイリオ" pitchFamily="50" charset="-128"/>
            </a:endParaRPr>
          </a:p>
        </p:txBody>
      </p:sp>
      <p:sp>
        <p:nvSpPr>
          <p:cNvPr id="29" name="テキスト ボックス 28">
            <a:extLst>
              <a:ext uri="{FF2B5EF4-FFF2-40B4-BE49-F238E27FC236}">
                <a16:creationId xmlns:a16="http://schemas.microsoft.com/office/drawing/2014/main" id="{45BF918C-79D8-D722-AA71-03D2C3739851}"/>
              </a:ext>
            </a:extLst>
          </p:cNvPr>
          <p:cNvSpPr txBox="1"/>
          <p:nvPr/>
        </p:nvSpPr>
        <p:spPr>
          <a:xfrm>
            <a:off x="1234035" y="2350647"/>
            <a:ext cx="368292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給与項目＋個人属性</a:t>
            </a:r>
            <a:r>
              <a:rPr kumimoji="1" lang="en-US" altLang="ja-JP" sz="120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a:t>
            </a:r>
            <a:r>
              <a:rPr kumimoji="1" lang="ja-JP" altLang="en-US" sz="120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項目毎に分類</a:t>
            </a:r>
          </a:p>
        </p:txBody>
      </p:sp>
      <p:sp>
        <p:nvSpPr>
          <p:cNvPr id="34" name="テキスト ボックス 33">
            <a:extLst>
              <a:ext uri="{FF2B5EF4-FFF2-40B4-BE49-F238E27FC236}">
                <a16:creationId xmlns:a16="http://schemas.microsoft.com/office/drawing/2014/main" id="{BF6B6A48-524C-05D8-C1AA-08B7227058EE}"/>
              </a:ext>
            </a:extLst>
          </p:cNvPr>
          <p:cNvSpPr txBox="1"/>
          <p:nvPr/>
        </p:nvSpPr>
        <p:spPr>
          <a:xfrm>
            <a:off x="4752020" y="2111826"/>
            <a:ext cx="352839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　 ①「基本給」・「正社員」・「</a:t>
            </a:r>
            <a:r>
              <a:rPr kumimoji="1" lang="ja-JP" altLang="en-US" sz="1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製造職</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　　 ②「基本給</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」・「正社員」・「</a:t>
            </a:r>
            <a:r>
              <a:rPr kumimoji="1" lang="ja-JP" altLang="en-US" sz="1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営業職</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p:txBody>
      </p:sp>
      <p:sp>
        <p:nvSpPr>
          <p:cNvPr id="37" name="テキスト ボックス 36">
            <a:extLst>
              <a:ext uri="{FF2B5EF4-FFF2-40B4-BE49-F238E27FC236}">
                <a16:creationId xmlns:a16="http://schemas.microsoft.com/office/drawing/2014/main" id="{D32FD392-4073-61E6-1ADF-AFB1676223FE}"/>
              </a:ext>
            </a:extLst>
          </p:cNvPr>
          <p:cNvSpPr txBox="1"/>
          <p:nvPr/>
        </p:nvSpPr>
        <p:spPr>
          <a:xfrm>
            <a:off x="1234035" y="3344093"/>
            <a:ext cx="3762337" cy="276999"/>
          </a:xfrm>
          <a:prstGeom prst="rect">
            <a:avLst/>
          </a:prstGeom>
          <a:noFill/>
        </p:spPr>
        <p:txBody>
          <a:bodyPr wrap="square">
            <a:spAutoFit/>
          </a:bodyPr>
          <a:lstStyle/>
          <a:p>
            <a:r>
              <a:rPr kumimoji="1" lang="ja-JP" altLang="en-US" sz="120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分類毎に勘定科目</a:t>
            </a:r>
            <a:r>
              <a:rPr kumimoji="1" lang="en-US" altLang="ja-JP" sz="120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20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補助科目</a:t>
            </a:r>
            <a:r>
              <a:rPr kumimoji="1" lang="en-US" altLang="ja-JP" sz="120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20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税情報等を割付</a:t>
            </a:r>
            <a:endParaRPr lang="ja-JP" altLang="en-US" sz="1200" dirty="0"/>
          </a:p>
        </p:txBody>
      </p:sp>
      <p:sp>
        <p:nvSpPr>
          <p:cNvPr id="39" name="テキスト ボックス 38">
            <a:extLst>
              <a:ext uri="{FF2B5EF4-FFF2-40B4-BE49-F238E27FC236}">
                <a16:creationId xmlns:a16="http://schemas.microsoft.com/office/drawing/2014/main" id="{04DEE464-5DC6-C678-CF6E-23D42BD23217}"/>
              </a:ext>
            </a:extLst>
          </p:cNvPr>
          <p:cNvSpPr txBox="1"/>
          <p:nvPr/>
        </p:nvSpPr>
        <p:spPr>
          <a:xfrm>
            <a:off x="4752020" y="3041543"/>
            <a:ext cx="425178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例 　①</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科目：給与手当</a:t>
            </a:r>
            <a:r>
              <a:rPr kumimoji="1" lang="ja-JP" altLang="en-US" sz="12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（製造原価）　　</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補助：基本給</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　　 ②</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科目：給与手当　　　　　　　　補助：</a:t>
            </a:r>
            <a:r>
              <a:rPr lang="ja-JP" altLang="en-US" sz="1200" dirty="0">
                <a:solidFill>
                  <a:prstClr val="black"/>
                </a:solidFill>
                <a:latin typeface="メイリオ" pitchFamily="50" charset="-128"/>
                <a:ea typeface="メイリオ" pitchFamily="50" charset="-128"/>
                <a:cs typeface="メイリオ" pitchFamily="50" charset="-128"/>
              </a:rPr>
              <a:t>基本給</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相手科目：未払費用</a:t>
            </a:r>
          </a:p>
        </p:txBody>
      </p:sp>
      <p:sp>
        <p:nvSpPr>
          <p:cNvPr id="41" name="テキスト ボックス 40">
            <a:extLst>
              <a:ext uri="{FF2B5EF4-FFF2-40B4-BE49-F238E27FC236}">
                <a16:creationId xmlns:a16="http://schemas.microsoft.com/office/drawing/2014/main" id="{78662EDB-DB0F-5C13-45CA-B57EE51120F0}"/>
              </a:ext>
            </a:extLst>
          </p:cNvPr>
          <p:cNvSpPr txBox="1"/>
          <p:nvPr/>
        </p:nvSpPr>
        <p:spPr>
          <a:xfrm>
            <a:off x="1191417" y="3960299"/>
            <a:ext cx="3052034" cy="411651"/>
          </a:xfrm>
          <a:prstGeom prst="rect">
            <a:avLst/>
          </a:prstGeom>
          <a:noFill/>
        </p:spPr>
        <p:txBody>
          <a:bodyPr wrap="square">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ja-JP" altLang="en-US" sz="1600" b="1" dirty="0">
                <a:solidFill>
                  <a:schemeClr val="accent3"/>
                </a:solidFill>
                <a:latin typeface="メイリオ" pitchFamily="50" charset="-128"/>
                <a:ea typeface="メイリオ" pitchFamily="50" charset="-128"/>
                <a:cs typeface="メイリオ" pitchFamily="50" charset="-128"/>
              </a:rPr>
              <a:t>設定３：仕訳パターン設定</a:t>
            </a:r>
            <a:endParaRPr kumimoji="1" lang="ja-JP" altLang="en-US" sz="1600" b="1" i="0" u="none" strike="noStrike" kern="1200" cap="none" spc="0" normalizeH="0" baseline="0" noProof="0" dirty="0">
              <a:ln>
                <a:noFill/>
              </a:ln>
              <a:solidFill>
                <a:schemeClr val="accent3"/>
              </a:solidFill>
              <a:effectLst/>
              <a:uLnTx/>
              <a:uFillTx/>
              <a:latin typeface="メイリオ" pitchFamily="50" charset="-128"/>
              <a:ea typeface="メイリオ" pitchFamily="50" charset="-128"/>
              <a:cs typeface="メイリオ" pitchFamily="50" charset="-128"/>
            </a:endParaRPr>
          </a:p>
        </p:txBody>
      </p:sp>
      <p:sp>
        <p:nvSpPr>
          <p:cNvPr id="43" name="テキスト ボックス 42">
            <a:extLst>
              <a:ext uri="{FF2B5EF4-FFF2-40B4-BE49-F238E27FC236}">
                <a16:creationId xmlns:a16="http://schemas.microsoft.com/office/drawing/2014/main" id="{80552279-0816-63CA-99CF-4DF3A8C446F1}"/>
              </a:ext>
            </a:extLst>
          </p:cNvPr>
          <p:cNvSpPr txBox="1"/>
          <p:nvPr/>
        </p:nvSpPr>
        <p:spPr>
          <a:xfrm>
            <a:off x="1234035" y="4335946"/>
            <a:ext cx="38420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仕訳作成パターン「費用計上」「支払計上」に分類</a:t>
            </a:r>
            <a:endParaRPr kumimoji="1" lang="en-US" altLang="ja-JP" sz="120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45" name="テキスト ボックス 44">
            <a:extLst>
              <a:ext uri="{FF2B5EF4-FFF2-40B4-BE49-F238E27FC236}">
                <a16:creationId xmlns:a16="http://schemas.microsoft.com/office/drawing/2014/main" id="{6CA292A7-38BD-4A2D-CCF3-AFC1FF82C0B0}"/>
              </a:ext>
            </a:extLst>
          </p:cNvPr>
          <p:cNvSpPr txBox="1"/>
          <p:nvPr/>
        </p:nvSpPr>
        <p:spPr>
          <a:xfrm>
            <a:off x="4896036" y="3975906"/>
            <a:ext cx="26282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　「残業手当」・「正社員」</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 費用計上　対象</a:t>
            </a:r>
          </a:p>
        </p:txBody>
      </p:sp>
      <p:grpSp>
        <p:nvGrpSpPr>
          <p:cNvPr id="69" name="グループ化 68">
            <a:extLst>
              <a:ext uri="{FF2B5EF4-FFF2-40B4-BE49-F238E27FC236}">
                <a16:creationId xmlns:a16="http://schemas.microsoft.com/office/drawing/2014/main" id="{90371976-EA3A-BEF6-5D5A-BFF450373FD7}"/>
              </a:ext>
            </a:extLst>
          </p:cNvPr>
          <p:cNvGrpSpPr/>
          <p:nvPr/>
        </p:nvGrpSpPr>
        <p:grpSpPr>
          <a:xfrm flipH="1">
            <a:off x="5076054" y="2224242"/>
            <a:ext cx="144017" cy="939625"/>
            <a:chOff x="7473073" y="2350647"/>
            <a:chExt cx="1383403" cy="786216"/>
          </a:xfrm>
        </p:grpSpPr>
        <p:cxnSp>
          <p:nvCxnSpPr>
            <p:cNvPr id="63" name="直線コネクタ 62">
              <a:extLst>
                <a:ext uri="{FF2B5EF4-FFF2-40B4-BE49-F238E27FC236}">
                  <a16:creationId xmlns:a16="http://schemas.microsoft.com/office/drawing/2014/main" id="{6EBF963E-CD9B-D0A2-42C5-45193A5810A8}"/>
                </a:ext>
              </a:extLst>
            </p:cNvPr>
            <p:cNvCxnSpPr>
              <a:cxnSpLocks/>
            </p:cNvCxnSpPr>
            <p:nvPr/>
          </p:nvCxnSpPr>
          <p:spPr>
            <a:xfrm>
              <a:off x="7473073" y="2350647"/>
              <a:ext cx="13834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D76316EE-DCAD-9902-05D5-C275A9B03E00}"/>
                </a:ext>
              </a:extLst>
            </p:cNvPr>
            <p:cNvCxnSpPr/>
            <p:nvPr/>
          </p:nvCxnSpPr>
          <p:spPr>
            <a:xfrm>
              <a:off x="8856476" y="2350647"/>
              <a:ext cx="0" cy="786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464CF420-2F4C-9655-4528-507D628BD002}"/>
                </a:ext>
              </a:extLst>
            </p:cNvPr>
            <p:cNvCxnSpPr>
              <a:cxnSpLocks/>
            </p:cNvCxnSpPr>
            <p:nvPr/>
          </p:nvCxnSpPr>
          <p:spPr>
            <a:xfrm flipH="1">
              <a:off x="7599396" y="3136863"/>
              <a:ext cx="1257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3" name="グループ化 72">
            <a:extLst>
              <a:ext uri="{FF2B5EF4-FFF2-40B4-BE49-F238E27FC236}">
                <a16:creationId xmlns:a16="http://schemas.microsoft.com/office/drawing/2014/main" id="{3C4601A6-83AF-9C42-F2F0-A480D04FE056}"/>
              </a:ext>
            </a:extLst>
          </p:cNvPr>
          <p:cNvGrpSpPr/>
          <p:nvPr/>
        </p:nvGrpSpPr>
        <p:grpSpPr>
          <a:xfrm flipH="1">
            <a:off x="5039282" y="2420425"/>
            <a:ext cx="174757" cy="943413"/>
            <a:chOff x="6848800" y="2350647"/>
            <a:chExt cx="2007676" cy="786216"/>
          </a:xfrm>
        </p:grpSpPr>
        <p:cxnSp>
          <p:nvCxnSpPr>
            <p:cNvPr id="74" name="直線コネクタ 73">
              <a:extLst>
                <a:ext uri="{FF2B5EF4-FFF2-40B4-BE49-F238E27FC236}">
                  <a16:creationId xmlns:a16="http://schemas.microsoft.com/office/drawing/2014/main" id="{DA871C64-8D50-01EE-9AEC-F7BF3154AFAB}"/>
                </a:ext>
              </a:extLst>
            </p:cNvPr>
            <p:cNvCxnSpPr>
              <a:cxnSpLocks/>
            </p:cNvCxnSpPr>
            <p:nvPr/>
          </p:nvCxnSpPr>
          <p:spPr>
            <a:xfrm>
              <a:off x="6848800" y="2350647"/>
              <a:ext cx="20076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FEA6DC87-FAA9-BF5B-F51C-D457A10A9E17}"/>
                </a:ext>
              </a:extLst>
            </p:cNvPr>
            <p:cNvCxnSpPr/>
            <p:nvPr/>
          </p:nvCxnSpPr>
          <p:spPr>
            <a:xfrm>
              <a:off x="8856476" y="2350647"/>
              <a:ext cx="0" cy="786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256F09FF-725A-F378-CCC9-279AF5ADE14F}"/>
                </a:ext>
              </a:extLst>
            </p:cNvPr>
            <p:cNvCxnSpPr>
              <a:cxnSpLocks/>
            </p:cNvCxnSpPr>
            <p:nvPr/>
          </p:nvCxnSpPr>
          <p:spPr>
            <a:xfrm flipH="1">
              <a:off x="6848800" y="3136863"/>
              <a:ext cx="2007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9" name="Freeform 11">
            <a:extLst>
              <a:ext uri="{FF2B5EF4-FFF2-40B4-BE49-F238E27FC236}">
                <a16:creationId xmlns:a16="http://schemas.microsoft.com/office/drawing/2014/main" id="{CF4B1CF8-4572-1B09-5FF7-4A0E45600A33}"/>
              </a:ext>
            </a:extLst>
          </p:cNvPr>
          <p:cNvSpPr>
            <a:spLocks noEditPoints="1"/>
          </p:cNvSpPr>
          <p:nvPr/>
        </p:nvSpPr>
        <p:spPr bwMode="auto">
          <a:xfrm>
            <a:off x="218861" y="1829991"/>
            <a:ext cx="789355" cy="50843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0" name="テキスト ボックス 79">
            <a:extLst>
              <a:ext uri="{FF2B5EF4-FFF2-40B4-BE49-F238E27FC236}">
                <a16:creationId xmlns:a16="http://schemas.microsoft.com/office/drawing/2014/main" id="{4FB5FB4F-E16C-CE73-A939-294C6F1EC45B}"/>
              </a:ext>
            </a:extLst>
          </p:cNvPr>
          <p:cNvSpPr txBox="1"/>
          <p:nvPr/>
        </p:nvSpPr>
        <p:spPr>
          <a:xfrm>
            <a:off x="167572" y="2056253"/>
            <a:ext cx="8919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給与管理</a:t>
            </a:r>
          </a:p>
        </p:txBody>
      </p:sp>
      <p:sp>
        <p:nvSpPr>
          <p:cNvPr id="82" name="Freeform 11">
            <a:extLst>
              <a:ext uri="{FF2B5EF4-FFF2-40B4-BE49-F238E27FC236}">
                <a16:creationId xmlns:a16="http://schemas.microsoft.com/office/drawing/2014/main" id="{47951F2F-DB34-2150-CFBB-7B19154F3AE4}"/>
              </a:ext>
            </a:extLst>
          </p:cNvPr>
          <p:cNvSpPr>
            <a:spLocks noEditPoints="1"/>
          </p:cNvSpPr>
          <p:nvPr/>
        </p:nvSpPr>
        <p:spPr bwMode="auto">
          <a:xfrm>
            <a:off x="218861" y="4256024"/>
            <a:ext cx="789355" cy="50843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3" name="テキスト ボックス 82">
            <a:extLst>
              <a:ext uri="{FF2B5EF4-FFF2-40B4-BE49-F238E27FC236}">
                <a16:creationId xmlns:a16="http://schemas.microsoft.com/office/drawing/2014/main" id="{5514098E-E1A7-5376-ABAF-4F9AC634036D}"/>
              </a:ext>
            </a:extLst>
          </p:cNvPr>
          <p:cNvSpPr txBox="1"/>
          <p:nvPr/>
        </p:nvSpPr>
        <p:spPr>
          <a:xfrm>
            <a:off x="167572" y="4482286"/>
            <a:ext cx="8919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統合会計</a:t>
            </a:r>
          </a:p>
        </p:txBody>
      </p:sp>
      <p:sp>
        <p:nvSpPr>
          <p:cNvPr id="84" name="メモ 19">
            <a:extLst>
              <a:ext uri="{FF2B5EF4-FFF2-40B4-BE49-F238E27FC236}">
                <a16:creationId xmlns:a16="http://schemas.microsoft.com/office/drawing/2014/main" id="{2CF523CE-5404-09CF-1993-B5CC47DBB01E}"/>
              </a:ext>
            </a:extLst>
          </p:cNvPr>
          <p:cNvSpPr/>
          <p:nvPr/>
        </p:nvSpPr>
        <p:spPr bwMode="auto">
          <a:xfrm>
            <a:off x="454177" y="2281174"/>
            <a:ext cx="624860" cy="769529"/>
          </a:xfrm>
          <a:prstGeom prst="foldedCorner">
            <a:avLst/>
          </a:prstGeom>
          <a:solidFill>
            <a:schemeClr val="bg1"/>
          </a:solidFill>
          <a:ln>
            <a:solidFill>
              <a:schemeClr val="bg1">
                <a:lumMod val="85000"/>
              </a:schemeClr>
            </a:solidFill>
            <a:headEnd/>
            <a:tailEnd/>
          </a:ln>
          <a:effectLst/>
        </p:spPr>
        <p:style>
          <a:lnRef idx="1">
            <a:schemeClr val="accent1"/>
          </a:lnRef>
          <a:fillRef idx="2">
            <a:schemeClr val="accent1"/>
          </a:fillRef>
          <a:effectRef idx="1">
            <a:schemeClr val="accent1"/>
          </a:effectRef>
          <a:fontRef idx="minor">
            <a:schemeClr val="dk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賞与</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年末調整</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昇給差額</a:t>
            </a:r>
          </a:p>
        </p:txBody>
      </p:sp>
      <p:sp>
        <p:nvSpPr>
          <p:cNvPr id="81" name="AutoShape 25">
            <a:extLst>
              <a:ext uri="{FF2B5EF4-FFF2-40B4-BE49-F238E27FC236}">
                <a16:creationId xmlns:a16="http://schemas.microsoft.com/office/drawing/2014/main" id="{0393E587-66CE-00F9-16BA-12A4F461F8D1}"/>
              </a:ext>
            </a:extLst>
          </p:cNvPr>
          <p:cNvSpPr>
            <a:spLocks noChangeArrowheads="1"/>
          </p:cNvSpPr>
          <p:nvPr/>
        </p:nvSpPr>
        <p:spPr bwMode="auto">
          <a:xfrm>
            <a:off x="436877" y="2971295"/>
            <a:ext cx="353323" cy="1338276"/>
          </a:xfrm>
          <a:prstGeom prst="downArrow">
            <a:avLst>
              <a:gd name="adj1" fmla="val 49454"/>
              <a:gd name="adj2" fmla="val 74933"/>
            </a:avLst>
          </a:prstGeom>
          <a:solidFill>
            <a:srgbClr val="54C2F0"/>
          </a:solidFill>
          <a:ln>
            <a:noFill/>
            <a:headEnd/>
            <a:tailEnd/>
          </a:ln>
          <a:effectLst/>
        </p:spPr>
        <p:style>
          <a:lnRef idx="1">
            <a:schemeClr val="dk1"/>
          </a:lnRef>
          <a:fillRef idx="2">
            <a:schemeClr val="dk1"/>
          </a:fillRef>
          <a:effectRef idx="1">
            <a:schemeClr val="dk1"/>
          </a:effectRef>
          <a:fontRef idx="minor">
            <a:schemeClr val="dk1"/>
          </a:fontRef>
        </p:style>
        <p:txBody>
          <a:bodyPr vert="eaVert"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683828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en-US" altLang="ja-JP" dirty="0"/>
              <a:t>NX</a:t>
            </a:r>
            <a:r>
              <a:rPr kumimoji="1" lang="ja-JP" altLang="en-US" dirty="0"/>
              <a:t>統合会計とのシームレスなデータ連携</a:t>
            </a:r>
          </a:p>
        </p:txBody>
      </p:sp>
      <p:sp>
        <p:nvSpPr>
          <p:cNvPr id="5" name="テキスト プレースホルダー 4"/>
          <p:cNvSpPr>
            <a:spLocks noGrp="1"/>
          </p:cNvSpPr>
          <p:nvPr>
            <p:ph type="body" sz="quarter" idx="17"/>
          </p:nvPr>
        </p:nvSpPr>
        <p:spPr/>
        <p:txBody>
          <a:bodyPr/>
          <a:lstStyle/>
          <a:p>
            <a:r>
              <a:rPr kumimoji="1" lang="ja-JP" altLang="en-US" dirty="0"/>
              <a:t>連携方法は連携処理画面による手動実行の他、バッチ起動による自動実行が可能です</a:t>
            </a:r>
          </a:p>
        </p:txBody>
      </p:sp>
      <p:sp>
        <p:nvSpPr>
          <p:cNvPr id="6" name="タイトル 5"/>
          <p:cNvSpPr>
            <a:spLocks noGrp="1"/>
          </p:cNvSpPr>
          <p:nvPr>
            <p:ph type="title"/>
          </p:nvPr>
        </p:nvSpPr>
        <p:spPr/>
        <p:txBody>
          <a:bodyPr/>
          <a:lstStyle/>
          <a:p>
            <a:r>
              <a:rPr kumimoji="1" lang="en-US" altLang="ja-JP" dirty="0"/>
              <a:t>NX</a:t>
            </a:r>
            <a:r>
              <a:rPr kumimoji="1" lang="ja-JP" altLang="en-US" dirty="0"/>
              <a:t>シリーズ間でのデータ連携</a:t>
            </a:r>
          </a:p>
        </p:txBody>
      </p:sp>
      <p:sp>
        <p:nvSpPr>
          <p:cNvPr id="7" name="角丸四角形 6"/>
          <p:cNvSpPr/>
          <p:nvPr/>
        </p:nvSpPr>
        <p:spPr>
          <a:xfrm>
            <a:off x="178879" y="1352083"/>
            <a:ext cx="3349005" cy="3523924"/>
          </a:xfrm>
          <a:prstGeom prst="roundRect">
            <a:avLst>
              <a:gd name="adj" fmla="val 578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effectLst>
                <a:reflection blurRad="6350" stA="55000" endA="300" endPos="45500" dir="5400000" sy="-100000" algn="bl" rotWithShape="0"/>
              </a:effectLst>
              <a:latin typeface="メイリオ" pitchFamily="50" charset="-128"/>
              <a:ea typeface="メイリオ" pitchFamily="50" charset="-128"/>
            </a:endParaRPr>
          </a:p>
        </p:txBody>
      </p:sp>
      <p:sp>
        <p:nvSpPr>
          <p:cNvPr id="9" name="角丸四角形 8"/>
          <p:cNvSpPr/>
          <p:nvPr/>
        </p:nvSpPr>
        <p:spPr>
          <a:xfrm>
            <a:off x="1061293" y="1851670"/>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600" dirty="0">
                <a:solidFill>
                  <a:schemeClr val="bg1"/>
                </a:solidFill>
                <a:latin typeface="メイリオ" pitchFamily="50" charset="-128"/>
                <a:ea typeface="メイリオ" pitchFamily="50" charset="-128"/>
              </a:rPr>
              <a:t>社員マスタ</a:t>
            </a:r>
            <a:endParaRPr lang="en-US" sz="1600" dirty="0">
              <a:solidFill>
                <a:schemeClr val="bg1"/>
              </a:solidFill>
              <a:latin typeface="メイリオ" pitchFamily="50" charset="-128"/>
              <a:ea typeface="メイリオ" pitchFamily="50" charset="-128"/>
            </a:endParaRPr>
          </a:p>
        </p:txBody>
      </p:sp>
      <p:sp>
        <p:nvSpPr>
          <p:cNvPr id="10" name="テキスト ボックス 9"/>
          <p:cNvSpPr txBox="1"/>
          <p:nvPr/>
        </p:nvSpPr>
        <p:spPr>
          <a:xfrm>
            <a:off x="1285116" y="1483080"/>
            <a:ext cx="1136530" cy="246221"/>
          </a:xfrm>
          <a:prstGeom prst="rect">
            <a:avLst/>
          </a:prstGeom>
        </p:spPr>
        <p:txBody>
          <a:bodyPr wrap="none" lIns="0" tIns="0" rIns="0" bIns="0">
            <a:spAutoFit/>
          </a:bodyPr>
          <a:lstStyle/>
          <a:p>
            <a:pPr algn="ctr" fontAlgn="auto">
              <a:spcAft>
                <a:spcPts val="0"/>
              </a:spcAft>
              <a:defRPr/>
            </a:pPr>
            <a:r>
              <a:rPr lang="en-US" altLang="ja-JP" sz="1600" b="1" dirty="0">
                <a:latin typeface="メイリオ" pitchFamily="50" charset="-128"/>
                <a:ea typeface="メイリオ" pitchFamily="50" charset="-128"/>
                <a:cs typeface="+mj-cs"/>
              </a:rPr>
              <a:t>NX</a:t>
            </a:r>
            <a:r>
              <a:rPr lang="ja-JP" altLang="en-US" sz="1600" b="1" dirty="0">
                <a:latin typeface="メイリオ" pitchFamily="50" charset="-128"/>
                <a:ea typeface="メイリオ" pitchFamily="50" charset="-128"/>
                <a:cs typeface="+mj-cs"/>
              </a:rPr>
              <a:t>人事給与</a:t>
            </a:r>
            <a:endParaRPr lang="en-US" sz="1600" b="1" dirty="0">
              <a:latin typeface="メイリオ" pitchFamily="50" charset="-128"/>
              <a:ea typeface="メイリオ" pitchFamily="50" charset="-128"/>
              <a:cs typeface="+mj-cs"/>
            </a:endParaRPr>
          </a:p>
        </p:txBody>
      </p:sp>
      <p:sp>
        <p:nvSpPr>
          <p:cNvPr id="11" name="角丸四角形 10"/>
          <p:cNvSpPr/>
          <p:nvPr/>
        </p:nvSpPr>
        <p:spPr>
          <a:xfrm>
            <a:off x="251520" y="2751770"/>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500" dirty="0">
                <a:solidFill>
                  <a:schemeClr val="bg1"/>
                </a:solidFill>
                <a:latin typeface="メイリオ" pitchFamily="50" charset="-128"/>
                <a:ea typeface="メイリオ" pitchFamily="50" charset="-128"/>
              </a:rPr>
              <a:t>給与仕訳データ</a:t>
            </a:r>
            <a:endParaRPr lang="en-US" sz="1500" dirty="0">
              <a:solidFill>
                <a:schemeClr val="bg1"/>
              </a:solidFill>
              <a:latin typeface="メイリオ" pitchFamily="50" charset="-128"/>
              <a:ea typeface="メイリオ" pitchFamily="50" charset="-128"/>
            </a:endParaRPr>
          </a:p>
        </p:txBody>
      </p:sp>
      <p:sp>
        <p:nvSpPr>
          <p:cNvPr id="12" name="角丸四角形 11"/>
          <p:cNvSpPr/>
          <p:nvPr/>
        </p:nvSpPr>
        <p:spPr>
          <a:xfrm>
            <a:off x="1907704" y="2751770"/>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500" dirty="0">
                <a:solidFill>
                  <a:schemeClr val="bg1"/>
                </a:solidFill>
                <a:latin typeface="メイリオ" pitchFamily="50" charset="-128"/>
                <a:ea typeface="メイリオ" pitchFamily="50" charset="-128"/>
              </a:rPr>
              <a:t>賞与仕訳データ</a:t>
            </a:r>
            <a:endParaRPr lang="en-US" sz="1500" dirty="0">
              <a:solidFill>
                <a:schemeClr val="bg1"/>
              </a:solidFill>
              <a:latin typeface="メイリオ" pitchFamily="50" charset="-128"/>
              <a:ea typeface="メイリオ" pitchFamily="50" charset="-128"/>
            </a:endParaRPr>
          </a:p>
        </p:txBody>
      </p:sp>
      <p:sp>
        <p:nvSpPr>
          <p:cNvPr id="13" name="角丸四角形 12"/>
          <p:cNvSpPr/>
          <p:nvPr/>
        </p:nvSpPr>
        <p:spPr>
          <a:xfrm>
            <a:off x="1907704" y="3759882"/>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年末調整還付金</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4" name="角丸四角形 13"/>
          <p:cNvSpPr/>
          <p:nvPr/>
        </p:nvSpPr>
        <p:spPr>
          <a:xfrm>
            <a:off x="251520" y="3759882"/>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昇給差額</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5" name="角丸四角形 14"/>
          <p:cNvSpPr/>
          <p:nvPr/>
        </p:nvSpPr>
        <p:spPr>
          <a:xfrm>
            <a:off x="251520" y="3255826"/>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給与賞与</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配賦仕訳データ</a:t>
            </a:r>
            <a:endParaRPr lang="en-US" sz="1200" dirty="0">
              <a:solidFill>
                <a:schemeClr val="bg1"/>
              </a:solidFill>
              <a:latin typeface="メイリオ" pitchFamily="50" charset="-128"/>
              <a:ea typeface="メイリオ" pitchFamily="50" charset="-128"/>
            </a:endParaRPr>
          </a:p>
        </p:txBody>
      </p:sp>
      <p:sp>
        <p:nvSpPr>
          <p:cNvPr id="16" name="角丸四角形 15"/>
          <p:cNvSpPr/>
          <p:nvPr/>
        </p:nvSpPr>
        <p:spPr>
          <a:xfrm>
            <a:off x="251520" y="4263938"/>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退職金支払</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7" name="角丸四角形 16"/>
          <p:cNvSpPr/>
          <p:nvPr/>
        </p:nvSpPr>
        <p:spPr>
          <a:xfrm>
            <a:off x="1907704" y="4263938"/>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退職引当金</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8" name="テキスト ボックス 17"/>
          <p:cNvSpPr txBox="1"/>
          <p:nvPr/>
        </p:nvSpPr>
        <p:spPr>
          <a:xfrm>
            <a:off x="3570565" y="2243648"/>
            <a:ext cx="569387" cy="400110"/>
          </a:xfrm>
          <a:prstGeom prst="rect">
            <a:avLst/>
          </a:prstGeom>
        </p:spPr>
        <p:txBody>
          <a:bodyPr wrap="none" rtlCol="0" anchor="ctr" anchorCtr="0">
            <a:spAutoFit/>
          </a:bodyPr>
          <a:lstStyle/>
          <a:p>
            <a:r>
              <a:rPr kumimoji="1" lang="ja-JP" altLang="en-US" sz="1000" dirty="0">
                <a:latin typeface="メイリオ" pitchFamily="50" charset="-128"/>
                <a:ea typeface="メイリオ" pitchFamily="50" charset="-128"/>
                <a:cs typeface="メイリオ" pitchFamily="50" charset="-128"/>
              </a:rPr>
              <a:t>マスタ</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連携</a:t>
            </a:r>
          </a:p>
        </p:txBody>
      </p:sp>
      <p:sp>
        <p:nvSpPr>
          <p:cNvPr id="19" name="テキスト ボックス 18"/>
          <p:cNvSpPr txBox="1"/>
          <p:nvPr/>
        </p:nvSpPr>
        <p:spPr>
          <a:xfrm>
            <a:off x="3500264" y="3405649"/>
            <a:ext cx="855712" cy="246221"/>
          </a:xfrm>
          <a:prstGeom prst="rect">
            <a:avLst/>
          </a:prstGeom>
        </p:spPr>
        <p:txBody>
          <a:bodyPr wrap="square" rtlCol="0" anchor="ctr" anchorCtr="0">
            <a:spAutoFit/>
          </a:bodyPr>
          <a:lstStyle/>
          <a:p>
            <a:r>
              <a:rPr kumimoji="1" lang="ja-JP" altLang="en-US" sz="1000" dirty="0">
                <a:latin typeface="メイリオ" pitchFamily="50" charset="-128"/>
                <a:ea typeface="メイリオ" pitchFamily="50" charset="-128"/>
                <a:cs typeface="メイリオ" pitchFamily="50" charset="-128"/>
              </a:rPr>
              <a:t>仕訳連携</a:t>
            </a:r>
          </a:p>
        </p:txBody>
      </p:sp>
      <p:sp>
        <p:nvSpPr>
          <p:cNvPr id="20" name="角丸四角形 19"/>
          <p:cNvSpPr/>
          <p:nvPr/>
        </p:nvSpPr>
        <p:spPr>
          <a:xfrm>
            <a:off x="4139952" y="1352082"/>
            <a:ext cx="4845369" cy="3523924"/>
          </a:xfrm>
          <a:prstGeom prst="roundRect">
            <a:avLst>
              <a:gd name="adj" fmla="val 812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effectLst>
                <a:reflection blurRad="6350" stA="55000" endA="300" endPos="45500" dir="5400000" sy="-100000" algn="bl" rotWithShape="0"/>
              </a:effectLst>
              <a:latin typeface="メイリオ" pitchFamily="50" charset="-128"/>
              <a:ea typeface="メイリオ" pitchFamily="50" charset="-128"/>
            </a:endParaRPr>
          </a:p>
        </p:txBody>
      </p:sp>
      <p:sp>
        <p:nvSpPr>
          <p:cNvPr id="21" name="角丸四角形 20"/>
          <p:cNvSpPr/>
          <p:nvPr/>
        </p:nvSpPr>
        <p:spPr>
          <a:xfrm>
            <a:off x="4211960" y="177966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600" dirty="0">
                <a:solidFill>
                  <a:schemeClr val="bg1"/>
                </a:solidFill>
                <a:latin typeface="メイリオ" pitchFamily="50" charset="-128"/>
                <a:ea typeface="メイリオ" pitchFamily="50" charset="-128"/>
              </a:rPr>
              <a:t>銀行マスタ</a:t>
            </a:r>
            <a:endParaRPr lang="en-US" sz="1600" dirty="0">
              <a:solidFill>
                <a:schemeClr val="bg1"/>
              </a:solidFill>
              <a:latin typeface="メイリオ" pitchFamily="50" charset="-128"/>
              <a:ea typeface="メイリオ" pitchFamily="50" charset="-128"/>
            </a:endParaRPr>
          </a:p>
        </p:txBody>
      </p:sp>
      <p:sp>
        <p:nvSpPr>
          <p:cNvPr id="22" name="角丸四角形 21"/>
          <p:cNvSpPr/>
          <p:nvPr/>
        </p:nvSpPr>
        <p:spPr>
          <a:xfrm>
            <a:off x="5796136" y="177966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銀行支店マスタ</a:t>
            </a:r>
            <a:endParaRPr lang="en-US" sz="1400" dirty="0">
              <a:solidFill>
                <a:schemeClr val="bg1"/>
              </a:solidFill>
              <a:latin typeface="メイリオ" pitchFamily="50" charset="-128"/>
              <a:ea typeface="メイリオ" pitchFamily="50" charset="-128"/>
            </a:endParaRPr>
          </a:p>
        </p:txBody>
      </p:sp>
      <p:sp>
        <p:nvSpPr>
          <p:cNvPr id="23" name="角丸四角形 22"/>
          <p:cNvSpPr/>
          <p:nvPr/>
        </p:nvSpPr>
        <p:spPr>
          <a:xfrm>
            <a:off x="7380312" y="177966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銀行休日マスタ</a:t>
            </a:r>
            <a:endParaRPr lang="en-US" sz="1400" dirty="0">
              <a:solidFill>
                <a:schemeClr val="bg1"/>
              </a:solidFill>
              <a:latin typeface="メイリオ" pitchFamily="50" charset="-128"/>
              <a:ea typeface="メイリオ" pitchFamily="50" charset="-128"/>
            </a:endParaRPr>
          </a:p>
        </p:txBody>
      </p:sp>
      <p:sp>
        <p:nvSpPr>
          <p:cNvPr id="24" name="角丸四角形 23"/>
          <p:cNvSpPr/>
          <p:nvPr/>
        </p:nvSpPr>
        <p:spPr>
          <a:xfrm>
            <a:off x="4211960" y="2283718"/>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科目マスタ</a:t>
            </a:r>
            <a:endParaRPr lang="en-US" sz="1400" dirty="0">
              <a:solidFill>
                <a:schemeClr val="bg1"/>
              </a:solidFill>
              <a:latin typeface="メイリオ" pitchFamily="50" charset="-128"/>
              <a:ea typeface="メイリオ" pitchFamily="50" charset="-128"/>
            </a:endParaRPr>
          </a:p>
        </p:txBody>
      </p:sp>
      <p:sp>
        <p:nvSpPr>
          <p:cNvPr id="25" name="角丸四角形 24"/>
          <p:cNvSpPr/>
          <p:nvPr/>
        </p:nvSpPr>
        <p:spPr>
          <a:xfrm>
            <a:off x="5796136" y="2283718"/>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補助科目マスタ</a:t>
            </a:r>
            <a:endParaRPr lang="en-US" sz="1400" dirty="0">
              <a:solidFill>
                <a:schemeClr val="bg1"/>
              </a:solidFill>
              <a:latin typeface="メイリオ" pitchFamily="50" charset="-128"/>
              <a:ea typeface="メイリオ" pitchFamily="50" charset="-128"/>
            </a:endParaRPr>
          </a:p>
        </p:txBody>
      </p:sp>
      <p:sp>
        <p:nvSpPr>
          <p:cNvPr id="26" name="角丸四角形 25"/>
          <p:cNvSpPr/>
          <p:nvPr/>
        </p:nvSpPr>
        <p:spPr>
          <a:xfrm>
            <a:off x="4211960" y="3291830"/>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組織マスタ</a:t>
            </a:r>
            <a:endParaRPr lang="en-US" sz="1400" dirty="0">
              <a:solidFill>
                <a:schemeClr val="bg1"/>
              </a:solidFill>
              <a:latin typeface="メイリオ" pitchFamily="50" charset="-128"/>
              <a:ea typeface="メイリオ" pitchFamily="50" charset="-128"/>
            </a:endParaRPr>
          </a:p>
        </p:txBody>
      </p:sp>
      <p:sp>
        <p:nvSpPr>
          <p:cNvPr id="27" name="角丸四角形 26"/>
          <p:cNvSpPr/>
          <p:nvPr/>
        </p:nvSpPr>
        <p:spPr>
          <a:xfrm>
            <a:off x="5796136" y="2787774"/>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税処理マスタ</a:t>
            </a:r>
            <a:endParaRPr lang="en-US" sz="1400" dirty="0">
              <a:solidFill>
                <a:schemeClr val="bg1"/>
              </a:solidFill>
              <a:latin typeface="メイリオ" pitchFamily="50" charset="-128"/>
              <a:ea typeface="メイリオ" pitchFamily="50" charset="-128"/>
            </a:endParaRPr>
          </a:p>
        </p:txBody>
      </p:sp>
      <p:sp>
        <p:nvSpPr>
          <p:cNvPr id="28" name="角丸四角形 27"/>
          <p:cNvSpPr/>
          <p:nvPr/>
        </p:nvSpPr>
        <p:spPr>
          <a:xfrm>
            <a:off x="7380312" y="2787774"/>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会計カレンダー</a:t>
            </a:r>
            <a:endParaRPr lang="en-US" sz="1400" dirty="0">
              <a:solidFill>
                <a:schemeClr val="bg1"/>
              </a:solidFill>
              <a:latin typeface="メイリオ" pitchFamily="50" charset="-128"/>
              <a:ea typeface="メイリオ" pitchFamily="50" charset="-128"/>
            </a:endParaRPr>
          </a:p>
        </p:txBody>
      </p:sp>
      <p:sp>
        <p:nvSpPr>
          <p:cNvPr id="29" name="角丸四角形 28"/>
          <p:cNvSpPr/>
          <p:nvPr/>
        </p:nvSpPr>
        <p:spPr>
          <a:xfrm>
            <a:off x="5796136" y="3291830"/>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仕入先マスタ</a:t>
            </a:r>
            <a:endParaRPr lang="en-US" sz="1400" dirty="0">
              <a:solidFill>
                <a:schemeClr val="bg1"/>
              </a:solidFill>
              <a:latin typeface="メイリオ" pitchFamily="50" charset="-128"/>
              <a:ea typeface="メイリオ" pitchFamily="50" charset="-128"/>
            </a:endParaRPr>
          </a:p>
        </p:txBody>
      </p:sp>
      <p:sp>
        <p:nvSpPr>
          <p:cNvPr id="30" name="角丸四角形 29"/>
          <p:cNvSpPr/>
          <p:nvPr/>
        </p:nvSpPr>
        <p:spPr>
          <a:xfrm>
            <a:off x="7380312" y="2283718"/>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科目セキュリティ対象マスタ</a:t>
            </a:r>
            <a:endParaRPr lang="en-US" sz="1200" dirty="0">
              <a:solidFill>
                <a:schemeClr val="bg1"/>
              </a:solidFill>
              <a:latin typeface="メイリオ" pitchFamily="50" charset="-128"/>
              <a:ea typeface="メイリオ" pitchFamily="50" charset="-128"/>
            </a:endParaRPr>
          </a:p>
        </p:txBody>
      </p:sp>
      <p:sp>
        <p:nvSpPr>
          <p:cNvPr id="31" name="角丸四角形 30"/>
          <p:cNvSpPr/>
          <p:nvPr/>
        </p:nvSpPr>
        <p:spPr>
          <a:xfrm>
            <a:off x="4211960" y="2787774"/>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科目グループ　　名称マスタ</a:t>
            </a:r>
            <a:endParaRPr lang="en-US" sz="1200" dirty="0">
              <a:solidFill>
                <a:schemeClr val="bg1"/>
              </a:solidFill>
              <a:latin typeface="メイリオ" pitchFamily="50" charset="-128"/>
              <a:ea typeface="メイリオ" pitchFamily="50" charset="-128"/>
            </a:endParaRPr>
          </a:p>
        </p:txBody>
      </p:sp>
      <p:sp>
        <p:nvSpPr>
          <p:cNvPr id="32" name="角丸四角形 31"/>
          <p:cNvSpPr/>
          <p:nvPr/>
        </p:nvSpPr>
        <p:spPr>
          <a:xfrm>
            <a:off x="7380312" y="3291830"/>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得意先マスタ</a:t>
            </a:r>
            <a:endParaRPr lang="en-US" sz="1400" dirty="0">
              <a:solidFill>
                <a:schemeClr val="bg1"/>
              </a:solidFill>
              <a:latin typeface="メイリオ" pitchFamily="50" charset="-128"/>
              <a:ea typeface="メイリオ" pitchFamily="50" charset="-128"/>
            </a:endParaRPr>
          </a:p>
        </p:txBody>
      </p:sp>
      <p:sp>
        <p:nvSpPr>
          <p:cNvPr id="33" name="角丸四角形 32"/>
          <p:cNvSpPr/>
          <p:nvPr/>
        </p:nvSpPr>
        <p:spPr>
          <a:xfrm>
            <a:off x="4211960" y="3795886"/>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機能コードマスタ　</a:t>
            </a:r>
            <a:r>
              <a:rPr lang="en-US" altLang="ja-JP" sz="1200" dirty="0">
                <a:solidFill>
                  <a:schemeClr val="bg1"/>
                </a:solidFill>
                <a:latin typeface="メイリオ" pitchFamily="50" charset="-128"/>
                <a:ea typeface="メイリオ" pitchFamily="50" charset="-128"/>
              </a:rPr>
              <a:t>1</a:t>
            </a:r>
            <a:r>
              <a:rPr lang="ja-JP" altLang="en-US" sz="1200" dirty="0">
                <a:solidFill>
                  <a:schemeClr val="bg1"/>
                </a:solidFill>
                <a:latin typeface="メイリオ" pitchFamily="50" charset="-128"/>
                <a:ea typeface="メイリオ" pitchFamily="50" charset="-128"/>
              </a:rPr>
              <a:t>～</a:t>
            </a:r>
            <a:r>
              <a:rPr lang="en-US" altLang="ja-JP" sz="1200" dirty="0">
                <a:solidFill>
                  <a:schemeClr val="bg1"/>
                </a:solidFill>
                <a:latin typeface="メイリオ" pitchFamily="50" charset="-128"/>
                <a:ea typeface="メイリオ" pitchFamily="50" charset="-128"/>
              </a:rPr>
              <a:t>4</a:t>
            </a:r>
            <a:endParaRPr lang="en-US" sz="1200" dirty="0">
              <a:solidFill>
                <a:schemeClr val="bg1"/>
              </a:solidFill>
              <a:latin typeface="メイリオ" pitchFamily="50" charset="-128"/>
              <a:ea typeface="メイリオ" pitchFamily="50" charset="-128"/>
            </a:endParaRPr>
          </a:p>
        </p:txBody>
      </p:sp>
      <p:sp>
        <p:nvSpPr>
          <p:cNvPr id="34" name="角丸四角形 33"/>
          <p:cNvSpPr/>
          <p:nvPr/>
        </p:nvSpPr>
        <p:spPr>
          <a:xfrm>
            <a:off x="5796136" y="3795886"/>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プロジェクト</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マスタ</a:t>
            </a:r>
            <a:endParaRPr lang="en-US" sz="1200" dirty="0">
              <a:solidFill>
                <a:schemeClr val="bg1"/>
              </a:solidFill>
              <a:latin typeface="メイリオ" pitchFamily="50" charset="-128"/>
              <a:ea typeface="メイリオ" pitchFamily="50" charset="-128"/>
            </a:endParaRPr>
          </a:p>
        </p:txBody>
      </p:sp>
      <p:sp>
        <p:nvSpPr>
          <p:cNvPr id="35" name="角丸四角形 34"/>
          <p:cNvSpPr/>
          <p:nvPr/>
        </p:nvSpPr>
        <p:spPr>
          <a:xfrm>
            <a:off x="4211960" y="429994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予算マスタ</a:t>
            </a:r>
            <a:endParaRPr lang="en-US" sz="1400" dirty="0">
              <a:solidFill>
                <a:schemeClr val="bg1"/>
              </a:solidFill>
              <a:latin typeface="メイリオ" pitchFamily="50" charset="-128"/>
              <a:ea typeface="メイリオ" pitchFamily="50" charset="-128"/>
            </a:endParaRPr>
          </a:p>
        </p:txBody>
      </p:sp>
      <p:sp>
        <p:nvSpPr>
          <p:cNvPr id="36" name="角丸四角形 35"/>
          <p:cNvSpPr/>
          <p:nvPr/>
        </p:nvSpPr>
        <p:spPr>
          <a:xfrm>
            <a:off x="5796136" y="429994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300" dirty="0">
                <a:solidFill>
                  <a:schemeClr val="bg1"/>
                </a:solidFill>
                <a:latin typeface="メイリオ" pitchFamily="50" charset="-128"/>
                <a:ea typeface="メイリオ" pitchFamily="50" charset="-128"/>
              </a:rPr>
              <a:t>予算名称マスタ</a:t>
            </a:r>
            <a:endParaRPr lang="en-US" altLang="ja-JP" sz="1300" dirty="0">
              <a:solidFill>
                <a:schemeClr val="bg1"/>
              </a:solidFill>
              <a:latin typeface="メイリオ" pitchFamily="50" charset="-128"/>
              <a:ea typeface="メイリオ" pitchFamily="50" charset="-128"/>
            </a:endParaRPr>
          </a:p>
        </p:txBody>
      </p:sp>
      <p:sp>
        <p:nvSpPr>
          <p:cNvPr id="37" name="角丸四角形 36"/>
          <p:cNvSpPr/>
          <p:nvPr/>
        </p:nvSpPr>
        <p:spPr>
          <a:xfrm>
            <a:off x="7380312" y="3795886"/>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コード利用</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情報マスタ</a:t>
            </a:r>
            <a:endParaRPr lang="en-US" sz="1200" dirty="0">
              <a:solidFill>
                <a:schemeClr val="bg1"/>
              </a:solidFill>
              <a:latin typeface="メイリオ" pitchFamily="50" charset="-128"/>
              <a:ea typeface="メイリオ" pitchFamily="50" charset="-128"/>
            </a:endParaRPr>
          </a:p>
        </p:txBody>
      </p:sp>
      <p:sp>
        <p:nvSpPr>
          <p:cNvPr id="38" name="テキスト ボックス 37"/>
          <p:cNvSpPr txBox="1"/>
          <p:nvPr/>
        </p:nvSpPr>
        <p:spPr>
          <a:xfrm>
            <a:off x="6019959" y="1483080"/>
            <a:ext cx="1136529" cy="246221"/>
          </a:xfrm>
          <a:prstGeom prst="rect">
            <a:avLst/>
          </a:prstGeom>
        </p:spPr>
        <p:txBody>
          <a:bodyPr wrap="none" lIns="0" tIns="0" rIns="0" bIns="0">
            <a:spAutoFit/>
          </a:bodyPr>
          <a:lstStyle/>
          <a:p>
            <a:pPr algn="ctr" fontAlgn="auto">
              <a:spcAft>
                <a:spcPts val="0"/>
              </a:spcAft>
              <a:defRPr/>
            </a:pPr>
            <a:r>
              <a:rPr lang="en-US" altLang="ja-JP" sz="1600" b="1" dirty="0">
                <a:latin typeface="メイリオ" pitchFamily="50" charset="-128"/>
                <a:ea typeface="メイリオ" pitchFamily="50" charset="-128"/>
                <a:cs typeface="+mj-cs"/>
              </a:rPr>
              <a:t>NX</a:t>
            </a:r>
            <a:r>
              <a:rPr lang="ja-JP" altLang="en-US" sz="1600" b="1" dirty="0">
                <a:latin typeface="メイリオ" pitchFamily="50" charset="-128"/>
                <a:ea typeface="メイリオ" pitchFamily="50" charset="-128"/>
                <a:cs typeface="+mj-cs"/>
              </a:rPr>
              <a:t>統合会計</a:t>
            </a:r>
            <a:endParaRPr lang="en-US" sz="1600" b="1" dirty="0">
              <a:latin typeface="メイリオ" pitchFamily="50" charset="-128"/>
              <a:ea typeface="メイリオ" pitchFamily="50" charset="-128"/>
              <a:cs typeface="+mj-cs"/>
            </a:endParaRPr>
          </a:p>
        </p:txBody>
      </p:sp>
      <p:sp>
        <p:nvSpPr>
          <p:cNvPr id="39" name="右矢印 38"/>
          <p:cNvSpPr/>
          <p:nvPr/>
        </p:nvSpPr>
        <p:spPr>
          <a:xfrm>
            <a:off x="3599892" y="1851670"/>
            <a:ext cx="468052" cy="360000"/>
          </a:xfrm>
          <a:prstGeom prst="rightArrow">
            <a:avLst/>
          </a:prstGeom>
          <a:solidFill>
            <a:srgbClr val="FF9900"/>
          </a:solidFill>
          <a:ln w="25400" cap="flat" cmpd="sng" algn="ctr">
            <a:solidFill>
              <a:srgbClr val="FF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0" name="右矢印 39"/>
          <p:cNvSpPr/>
          <p:nvPr/>
        </p:nvSpPr>
        <p:spPr>
          <a:xfrm>
            <a:off x="3599892" y="3651870"/>
            <a:ext cx="468052" cy="360000"/>
          </a:xfrm>
          <a:prstGeom prst="rightArrow">
            <a:avLst/>
          </a:prstGeom>
          <a:solidFill>
            <a:srgbClr val="FF9900"/>
          </a:solidFill>
          <a:ln w="25400" cap="flat" cmpd="sng" algn="ctr">
            <a:solidFill>
              <a:srgbClr val="FF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1" name="右矢印 40"/>
          <p:cNvSpPr/>
          <p:nvPr/>
        </p:nvSpPr>
        <p:spPr>
          <a:xfrm rot="10800000">
            <a:off x="3563888" y="2643758"/>
            <a:ext cx="468052" cy="360000"/>
          </a:xfrm>
          <a:prstGeom prst="rightArrow">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cxnSp>
        <p:nvCxnSpPr>
          <p:cNvPr id="43" name="直線コネクタ 42"/>
          <p:cNvCxnSpPr/>
          <p:nvPr/>
        </p:nvCxnSpPr>
        <p:spPr>
          <a:xfrm>
            <a:off x="285072" y="2452789"/>
            <a:ext cx="3136619" cy="10949"/>
          </a:xfrm>
          <a:prstGeom prst="line">
            <a:avLst/>
          </a:prstGeom>
          <a:ln w="28575">
            <a:solidFill>
              <a:srgbClr val="E6E6E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51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01</a:t>
            </a:r>
            <a:br>
              <a:rPr lang="en-US" altLang="ja-JP" b="0" dirty="0">
                <a:solidFill>
                  <a:srgbClr val="FABE00"/>
                </a:solidFill>
              </a:rPr>
            </a:br>
            <a:r>
              <a:rPr lang="ja-JP" altLang="en-US" dirty="0">
                <a:solidFill>
                  <a:srgbClr val="EE7B48"/>
                </a:solidFill>
              </a:rPr>
              <a:t>システムフロー</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585128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パターン登録による連携と個別連携</a:t>
            </a:r>
            <a:endParaRPr kumimoji="1" lang="en-US" altLang="ja-JP" dirty="0"/>
          </a:p>
        </p:txBody>
      </p:sp>
      <p:sp>
        <p:nvSpPr>
          <p:cNvPr id="5" name="テキスト プレースホルダー 4"/>
          <p:cNvSpPr>
            <a:spLocks noGrp="1"/>
          </p:cNvSpPr>
          <p:nvPr>
            <p:ph type="body" sz="quarter" idx="17"/>
          </p:nvPr>
        </p:nvSpPr>
        <p:spPr/>
        <p:txBody>
          <a:bodyPr/>
          <a:lstStyle/>
          <a:p>
            <a:r>
              <a:rPr kumimoji="1" lang="ja-JP" altLang="en-US" dirty="0"/>
              <a:t>マスタ連携や仕訳</a:t>
            </a:r>
            <a:r>
              <a:rPr lang="ja-JP" altLang="en-US" dirty="0"/>
              <a:t>連携実行時に、連携対象とする情報をパターン化して登録できます</a:t>
            </a:r>
            <a:endParaRPr lang="en-US" altLang="ja-JP" dirty="0"/>
          </a:p>
          <a:p>
            <a:r>
              <a:rPr kumimoji="1" lang="ja-JP" altLang="en-US" dirty="0"/>
              <a:t>各マスタ毎の個別更新も可能です</a:t>
            </a:r>
          </a:p>
        </p:txBody>
      </p:sp>
      <p:sp>
        <p:nvSpPr>
          <p:cNvPr id="6" name="タイトル 5"/>
          <p:cNvSpPr>
            <a:spLocks noGrp="1"/>
          </p:cNvSpPr>
          <p:nvPr>
            <p:ph type="title"/>
          </p:nvPr>
        </p:nvSpPr>
        <p:spPr/>
        <p:txBody>
          <a:bodyPr/>
          <a:lstStyle/>
          <a:p>
            <a:r>
              <a:rPr kumimoji="1" lang="ja-JP" altLang="en-US" dirty="0"/>
              <a:t>個別連携機能</a:t>
            </a:r>
          </a:p>
        </p:txBody>
      </p:sp>
      <p:sp>
        <p:nvSpPr>
          <p:cNvPr id="7" name="角丸四角形 6"/>
          <p:cNvSpPr/>
          <p:nvPr/>
        </p:nvSpPr>
        <p:spPr>
          <a:xfrm>
            <a:off x="4572000" y="1563638"/>
            <a:ext cx="4320480" cy="3339704"/>
          </a:xfrm>
          <a:prstGeom prst="roundRect">
            <a:avLst>
              <a:gd name="adj" fmla="val 4783"/>
            </a:avLst>
          </a:prstGeom>
          <a:solidFill>
            <a:srgbClr val="FFFFFF"/>
          </a:solidFill>
          <a:ln w="25400">
            <a:solidFill>
              <a:srgbClr val="FFFFFF">
                <a:lumMod val="85000"/>
              </a:srgbClr>
            </a:solidFill>
          </a:ln>
          <a:effectLst/>
          <a:scene3d>
            <a:camera prst="orthographicFront">
              <a:rot lat="0" lon="0" rev="0"/>
            </a:camera>
            <a:lightRig rig="threePt" dir="t">
              <a:rot lat="0" lon="0" rev="1200000"/>
            </a:lightRig>
          </a:scene3d>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8" name="角丸四角形 7"/>
          <p:cNvSpPr/>
          <p:nvPr/>
        </p:nvSpPr>
        <p:spPr>
          <a:xfrm>
            <a:off x="251520" y="1572306"/>
            <a:ext cx="4320480" cy="3339704"/>
          </a:xfrm>
          <a:prstGeom prst="roundRect">
            <a:avLst>
              <a:gd name="adj" fmla="val 4783"/>
            </a:avLst>
          </a:prstGeom>
          <a:solidFill>
            <a:srgbClr val="FFFFFF"/>
          </a:solidFill>
          <a:ln w="25400">
            <a:solidFill>
              <a:srgbClr val="FFFFFF">
                <a:lumMod val="85000"/>
              </a:srgbClr>
            </a:solidFill>
          </a:ln>
          <a:effectLst/>
          <a:scene3d>
            <a:camera prst="orthographicFront">
              <a:rot lat="0" lon="0" rev="0"/>
            </a:camera>
            <a:lightRig rig="threePt" dir="t">
              <a:rot lat="0" lon="0" rev="1200000"/>
            </a:lightRig>
          </a:scene3d>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9" name="テキスト ボックス 8"/>
          <p:cNvSpPr txBox="1"/>
          <p:nvPr/>
        </p:nvSpPr>
        <p:spPr>
          <a:xfrm>
            <a:off x="388417" y="1650454"/>
            <a:ext cx="2513509" cy="430887"/>
          </a:xfrm>
          <a:prstGeom prst="rect">
            <a:avLst/>
          </a:prstGeom>
        </p:spPr>
        <p:txBody>
          <a:bodyPr wrap="non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マスタ連携情報</a:t>
            </a:r>
            <a:r>
              <a:rPr kumimoji="0" lang="ja-JP" altLang="en-US" sz="1400" b="1"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、仕訳連携情報</a:t>
            </a:r>
            <a:endParaRPr kumimoji="0" lang="en-US" altLang="ja-JP" sz="1400" b="1"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のパターン登録</a:t>
            </a:r>
            <a:endParaRPr kumimoji="1" lang="ja-JP" altLang="en-US" sz="14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251520" y="2103698"/>
            <a:ext cx="4248472" cy="677108"/>
          </a:xfrm>
          <a:prstGeom prst="rect">
            <a:avLst/>
          </a:prstGeom>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・マスタ連携実行時の連携対象とするマスタや、仕訳</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連携時の仕訳データ変換に必要な情報を複数パターン</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で登録可能</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・連携時はパターンを指定して連携実行</a:t>
            </a:r>
          </a:p>
        </p:txBody>
      </p:sp>
      <p:sp>
        <p:nvSpPr>
          <p:cNvPr id="11" name="テキスト ボックス 10"/>
          <p:cNvSpPr txBox="1"/>
          <p:nvPr/>
        </p:nvSpPr>
        <p:spPr>
          <a:xfrm>
            <a:off x="4713982" y="1707654"/>
            <a:ext cx="1077218" cy="215444"/>
          </a:xfrm>
          <a:prstGeom prst="rect">
            <a:avLst/>
          </a:prstGeom>
        </p:spPr>
        <p:txBody>
          <a:bodyPr wrap="non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個別連携機能</a:t>
            </a:r>
          </a:p>
        </p:txBody>
      </p:sp>
      <p:sp>
        <p:nvSpPr>
          <p:cNvPr id="12" name="テキスト ボックス 11"/>
          <p:cNvSpPr txBox="1"/>
          <p:nvPr/>
        </p:nvSpPr>
        <p:spPr>
          <a:xfrm>
            <a:off x="4572000" y="2031690"/>
            <a:ext cx="4392488" cy="1015663"/>
          </a:xfrm>
          <a:prstGeom prst="rect">
            <a:avLst/>
          </a:prstGeom>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・個別に更新が必要なマスタを各機能の画面から連携</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統合会計 ⇒ </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人事給与</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会計カレンダーマスタ</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組織マスタ</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プロジェクトマスタ</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人事給与 ⇒ </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統合会計</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社員マスタ</a:t>
            </a:r>
            <a:endPar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円柱 12"/>
          <p:cNvSpPr/>
          <p:nvPr/>
        </p:nvSpPr>
        <p:spPr bwMode="auto">
          <a:xfrm>
            <a:off x="2267744" y="2895786"/>
            <a:ext cx="1736076" cy="568465"/>
          </a:xfrm>
          <a:prstGeom prst="can">
            <a:avLst/>
          </a:prstGeom>
          <a:solidFill>
            <a:srgbClr val="FFFFFF"/>
          </a:solidFill>
          <a:ln w="9525" cap="flat" cmpd="sng" algn="ctr">
            <a:solidFill>
              <a:srgbClr val="FF9900"/>
            </a:solidFill>
            <a:prstDash val="solid"/>
            <a:headEnd/>
            <a:tailEnd/>
          </a:ln>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SuperStream-NX </a:t>
            </a:r>
            <a:r>
              <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人給給与</a:t>
            </a:r>
          </a:p>
        </p:txBody>
      </p:sp>
      <p:sp>
        <p:nvSpPr>
          <p:cNvPr id="14" name="円柱 13"/>
          <p:cNvSpPr/>
          <p:nvPr/>
        </p:nvSpPr>
        <p:spPr bwMode="auto">
          <a:xfrm>
            <a:off x="2267744" y="4263938"/>
            <a:ext cx="1736076" cy="568465"/>
          </a:xfrm>
          <a:prstGeom prst="can">
            <a:avLst/>
          </a:prstGeom>
          <a:solidFill>
            <a:srgbClr val="FFFFFF"/>
          </a:solidFill>
          <a:ln w="9525" cap="flat" cmpd="sng" algn="ctr">
            <a:solidFill>
              <a:srgbClr val="54C2F0"/>
            </a:solidFill>
            <a:prstDash val="solid"/>
            <a:headEnd/>
            <a:tailEnd/>
          </a:ln>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SuperStream-NX </a:t>
            </a: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統合会計</a:t>
            </a: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5" name="角丸四角形吹き出し 14"/>
          <p:cNvSpPr/>
          <p:nvPr/>
        </p:nvSpPr>
        <p:spPr bwMode="auto">
          <a:xfrm>
            <a:off x="395536" y="3120430"/>
            <a:ext cx="1584176" cy="747464"/>
          </a:xfrm>
          <a:prstGeom prst="wedgeRoundRectCallout">
            <a:avLst>
              <a:gd name="adj1" fmla="val -20833"/>
              <a:gd name="adj2" fmla="val 83464"/>
              <a:gd name="adj3" fmla="val 16667"/>
            </a:avLst>
          </a:prstGeom>
          <a:solidFill>
            <a:srgbClr val="FFFFFF"/>
          </a:solidFill>
          <a:ln w="9525" cap="flat" cmpd="sng" algn="ctr">
            <a:solidFill>
              <a:srgbClr val="77A233"/>
            </a:solidFill>
            <a:prstDash val="solid"/>
            <a:headEnd/>
            <a:tailEnd/>
          </a:ln>
          <a:effectLst/>
        </p:spPr>
        <p:txBody>
          <a:bodyPr vert="horz" wrap="square" lIns="36000" tIns="0" rIns="0" bIns="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「マスタ連携パターン」</a:t>
            </a:r>
            <a:endPar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および、</a:t>
            </a:r>
            <a:endPar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「仕訳連携パターン」</a:t>
            </a:r>
            <a:endParaRPr kumimoji="0"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を指定し連携</a:t>
            </a: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3579420" y="3480518"/>
            <a:ext cx="902811" cy="830997"/>
          </a:xfrm>
          <a:prstGeom prst="rect">
            <a:avLst/>
          </a:prstGeom>
          <a:noFill/>
          <a:ln w="9525" cap="flat" cmpd="sng" algn="ctr">
            <a:noFill/>
            <a:prstDash val="solid"/>
          </a:ln>
          <a:effectLst>
            <a:outerShdw blurRad="40000" dist="20000" dir="5400000" rotWithShape="0">
              <a:srgbClr val="000000">
                <a:alpha val="38000"/>
              </a:srgbClr>
            </a:outerShdw>
          </a:effectLst>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給与仕訳データ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賞与仕訳データ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昇給差額データ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7" name="テキスト ボックス 16"/>
          <p:cNvSpPr txBox="1"/>
          <p:nvPr/>
        </p:nvSpPr>
        <p:spPr>
          <a:xfrm>
            <a:off x="2010053" y="3480518"/>
            <a:ext cx="697627" cy="830997"/>
          </a:xfrm>
          <a:prstGeom prst="rect">
            <a:avLst/>
          </a:prstGeom>
          <a:noFill/>
          <a:ln w="9525" cap="flat" cmpd="sng" algn="ctr">
            <a:noFill/>
            <a:prstDash val="solid"/>
          </a:ln>
          <a:effectLst>
            <a:outerShdw blurRad="40000" dist="20000" dir="5400000" rotWithShape="0">
              <a:srgbClr val="000000">
                <a:alpha val="38000"/>
              </a:srgbClr>
            </a:outerShdw>
          </a:effectLst>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社員マスタ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銀行</a:t>
            </a: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マスタ</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科目マスタ</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8" name="下矢印 17"/>
          <p:cNvSpPr/>
          <p:nvPr/>
        </p:nvSpPr>
        <p:spPr bwMode="auto">
          <a:xfrm>
            <a:off x="3345636" y="3543859"/>
            <a:ext cx="216024" cy="656111"/>
          </a:xfrm>
          <a:prstGeom prst="downArrow">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9" name="下矢印 18"/>
          <p:cNvSpPr/>
          <p:nvPr/>
        </p:nvSpPr>
        <p:spPr bwMode="auto">
          <a:xfrm>
            <a:off x="2697564" y="3543859"/>
            <a:ext cx="216024" cy="656111"/>
          </a:xfrm>
          <a:prstGeom prst="downArrow">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0" name="下矢印 19"/>
          <p:cNvSpPr/>
          <p:nvPr/>
        </p:nvSpPr>
        <p:spPr bwMode="auto">
          <a:xfrm rot="10800000">
            <a:off x="2913588" y="3543858"/>
            <a:ext cx="216024" cy="656111"/>
          </a:xfrm>
          <a:prstGeom prst="downArrow">
            <a:avLst/>
          </a:prstGeom>
          <a:gradFill rotWithShape="1">
            <a:gsLst>
              <a:gs pos="0">
                <a:srgbClr val="007BC7">
                  <a:tint val="50000"/>
                  <a:satMod val="300000"/>
                </a:srgbClr>
              </a:gs>
              <a:gs pos="35000">
                <a:srgbClr val="007BC7">
                  <a:tint val="37000"/>
                  <a:satMod val="300000"/>
                </a:srgbClr>
              </a:gs>
              <a:gs pos="100000">
                <a:srgbClr val="007BC7">
                  <a:tint val="15000"/>
                  <a:satMod val="350000"/>
                </a:srgbClr>
              </a:gs>
            </a:gsLst>
            <a:lin ang="16200000" scaled="1"/>
          </a:gradFill>
          <a:ln w="9525" cap="flat" cmpd="sng" algn="ctr">
            <a:solidFill>
              <a:srgbClr val="007BC7">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円柱 20"/>
          <p:cNvSpPr/>
          <p:nvPr/>
        </p:nvSpPr>
        <p:spPr bwMode="auto">
          <a:xfrm>
            <a:off x="6012160" y="3111810"/>
            <a:ext cx="1224136" cy="1656232"/>
          </a:xfrm>
          <a:prstGeom prst="can">
            <a:avLst/>
          </a:prstGeom>
          <a:solidFill>
            <a:srgbClr val="FFFFFF"/>
          </a:solidFill>
          <a:ln w="9525" cap="flat" cmpd="sng" algn="ctr">
            <a:solidFill>
              <a:srgbClr val="FF9900"/>
            </a:solidFill>
            <a:prstDash val="solid"/>
            <a:headEnd/>
            <a:tailEnd/>
          </a:ln>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2" name="円柱 21"/>
          <p:cNvSpPr/>
          <p:nvPr/>
        </p:nvSpPr>
        <p:spPr bwMode="auto">
          <a:xfrm>
            <a:off x="7596336" y="3111946"/>
            <a:ext cx="1224000" cy="1656048"/>
          </a:xfrm>
          <a:prstGeom prst="can">
            <a:avLst/>
          </a:prstGeom>
          <a:solidFill>
            <a:srgbClr val="FFFFFF"/>
          </a:solidFill>
          <a:ln w="9525" cap="flat" cmpd="sng" algn="ctr">
            <a:solidFill>
              <a:srgbClr val="54C2F0"/>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3" name="角丸四角形 22"/>
          <p:cNvSpPr/>
          <p:nvPr/>
        </p:nvSpPr>
        <p:spPr bwMode="auto">
          <a:xfrm>
            <a:off x="6084168" y="3759882"/>
            <a:ext cx="1080120" cy="216024"/>
          </a:xfrm>
          <a:prstGeom prst="roundRect">
            <a:avLst/>
          </a:prstGeom>
          <a:solidFill>
            <a:srgbClr val="FF990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社員マスタ</a:t>
            </a:r>
            <a:endPar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4" name="正方形/長方形 23"/>
          <p:cNvSpPr/>
          <p:nvPr/>
        </p:nvSpPr>
        <p:spPr>
          <a:xfrm>
            <a:off x="5940152" y="3111810"/>
            <a:ext cx="1475656"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人事給与</a:t>
            </a:r>
          </a:p>
        </p:txBody>
      </p:sp>
      <p:sp>
        <p:nvSpPr>
          <p:cNvPr id="25" name="正方形/長方形 24"/>
          <p:cNvSpPr/>
          <p:nvPr/>
        </p:nvSpPr>
        <p:spPr>
          <a:xfrm>
            <a:off x="7488832" y="3111810"/>
            <a:ext cx="1475656"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統合会計</a:t>
            </a:r>
          </a:p>
        </p:txBody>
      </p:sp>
      <p:sp>
        <p:nvSpPr>
          <p:cNvPr id="26" name="角丸四角形 25"/>
          <p:cNvSpPr/>
          <p:nvPr/>
        </p:nvSpPr>
        <p:spPr bwMode="auto">
          <a:xfrm>
            <a:off x="7668344" y="3543858"/>
            <a:ext cx="1080120" cy="360040"/>
          </a:xfrm>
          <a:prstGeom prst="roundRect">
            <a:avLst/>
          </a:prstGeom>
          <a:solidFill>
            <a:srgbClr val="54C2F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会計カレンダーマスタ</a:t>
            </a:r>
          </a:p>
        </p:txBody>
      </p:sp>
      <p:sp>
        <p:nvSpPr>
          <p:cNvPr id="27" name="角丸四角形 26"/>
          <p:cNvSpPr/>
          <p:nvPr/>
        </p:nvSpPr>
        <p:spPr bwMode="auto">
          <a:xfrm>
            <a:off x="7668344" y="4263938"/>
            <a:ext cx="1080120" cy="360040"/>
          </a:xfrm>
          <a:prstGeom prst="roundRect">
            <a:avLst/>
          </a:prstGeom>
          <a:solidFill>
            <a:srgbClr val="54C2F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プロジェクト</a:t>
            </a:r>
            <a:endParaRPr kumimoji="0" lang="en-US" altLang="ja-JP"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マスタ</a:t>
            </a:r>
          </a:p>
        </p:txBody>
      </p:sp>
      <p:sp>
        <p:nvSpPr>
          <p:cNvPr id="28" name="角丸四角形 27"/>
          <p:cNvSpPr/>
          <p:nvPr/>
        </p:nvSpPr>
        <p:spPr bwMode="auto">
          <a:xfrm>
            <a:off x="7668344" y="3975906"/>
            <a:ext cx="1080120" cy="216024"/>
          </a:xfrm>
          <a:prstGeom prst="roundRect">
            <a:avLst/>
          </a:prstGeom>
          <a:solidFill>
            <a:srgbClr val="54C2F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組織マスタ</a:t>
            </a:r>
            <a:endPar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9" name="角丸四角形吹き出し 28"/>
          <p:cNvSpPr/>
          <p:nvPr/>
        </p:nvSpPr>
        <p:spPr bwMode="auto">
          <a:xfrm>
            <a:off x="4600878" y="3111810"/>
            <a:ext cx="1368152" cy="756084"/>
          </a:xfrm>
          <a:prstGeom prst="wedgeRoundRectCallout">
            <a:avLst>
              <a:gd name="adj1" fmla="val -20833"/>
              <a:gd name="adj2" fmla="val 83464"/>
              <a:gd name="adj3" fmla="val 16667"/>
            </a:avLst>
          </a:prstGeom>
          <a:solidFill>
            <a:srgbClr val="FFFFFF"/>
          </a:solidFill>
          <a:ln w="9525" cap="flat" cmpd="sng" algn="ctr">
            <a:solidFill>
              <a:srgbClr val="77A233"/>
            </a:solidFill>
            <a:prstDash val="solid"/>
            <a:headEnd/>
            <a:tailEnd/>
          </a:ln>
          <a:effectLst/>
        </p:spPr>
        <p:txBody>
          <a:bodyPr vert="horz" wrap="square" lIns="36000" tIns="0" rIns="0" bIns="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各マスタを指定して</a:t>
            </a:r>
            <a:endPar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連携</a:t>
            </a: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0" name="下矢印 29"/>
          <p:cNvSpPr/>
          <p:nvPr/>
        </p:nvSpPr>
        <p:spPr bwMode="auto">
          <a:xfrm rot="16200000">
            <a:off x="7327056" y="3723927"/>
            <a:ext cx="216024" cy="288032"/>
          </a:xfrm>
          <a:prstGeom prst="downArrow">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1" name="下矢印 30"/>
          <p:cNvSpPr/>
          <p:nvPr/>
        </p:nvSpPr>
        <p:spPr bwMode="auto">
          <a:xfrm rot="5400000">
            <a:off x="7298178" y="4138722"/>
            <a:ext cx="216024" cy="288032"/>
          </a:xfrm>
          <a:prstGeom prst="downArrow">
            <a:avLst/>
          </a:prstGeom>
          <a:gradFill rotWithShape="1">
            <a:gsLst>
              <a:gs pos="0">
                <a:srgbClr val="007BC7">
                  <a:tint val="50000"/>
                  <a:satMod val="300000"/>
                </a:srgbClr>
              </a:gs>
              <a:gs pos="35000">
                <a:srgbClr val="007BC7">
                  <a:tint val="37000"/>
                  <a:satMod val="300000"/>
                </a:srgbClr>
              </a:gs>
              <a:gs pos="100000">
                <a:srgbClr val="007BC7">
                  <a:tint val="15000"/>
                  <a:satMod val="350000"/>
                </a:srgbClr>
              </a:gs>
            </a:gsLst>
            <a:lin ang="16200000" scaled="1"/>
          </a:gradFill>
          <a:ln w="9525" cap="flat" cmpd="sng" algn="ctr">
            <a:solidFill>
              <a:srgbClr val="007BC7">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2" name="Freeform 34"/>
          <p:cNvSpPr>
            <a:spLocks noEditPoints="1"/>
          </p:cNvSpPr>
          <p:nvPr/>
        </p:nvSpPr>
        <p:spPr bwMode="auto">
          <a:xfrm>
            <a:off x="677746" y="4031723"/>
            <a:ext cx="775201" cy="780895"/>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35"/>
          <p:cNvSpPr>
            <a:spLocks noEditPoints="1"/>
          </p:cNvSpPr>
          <p:nvPr/>
        </p:nvSpPr>
        <p:spPr bwMode="auto">
          <a:xfrm>
            <a:off x="4804911" y="4031723"/>
            <a:ext cx="775201" cy="780895"/>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332 w 385"/>
              <a:gd name="T29" fmla="*/ 199 h 365"/>
              <a:gd name="T30" fmla="*/ 238 w 385"/>
              <a:gd name="T31" fmla="*/ 154 h 365"/>
              <a:gd name="T32" fmla="*/ 148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319 w 385"/>
              <a:gd name="T47" fmla="*/ 217 h 365"/>
              <a:gd name="T48" fmla="*/ 337 w 385"/>
              <a:gd name="T49" fmla="*/ 275 h 365"/>
              <a:gd name="T50" fmla="*/ 319 w 385"/>
              <a:gd name="T51" fmla="*/ 280 h 365"/>
              <a:gd name="T52" fmla="*/ 318 w 385"/>
              <a:gd name="T53" fmla="*/ 336 h 365"/>
              <a:gd name="T54" fmla="*/ 374 w 385"/>
              <a:gd name="T55" fmla="*/ 293 h 365"/>
              <a:gd name="T56" fmla="*/ 150 w 385"/>
              <a:gd name="T57" fmla="*/ 126 h 365"/>
              <a:gd name="T58" fmla="*/ 122 w 385"/>
              <a:gd name="T59" fmla="*/ 126 h 365"/>
              <a:gd name="T60" fmla="*/ 122 w 385"/>
              <a:gd name="T61" fmla="*/ 71 h 365"/>
              <a:gd name="T62" fmla="*/ 263 w 385"/>
              <a:gd name="T63" fmla="*/ 71 h 365"/>
              <a:gd name="T64" fmla="*/ 263 w 385"/>
              <a:gd name="T65" fmla="*/ 126 h 365"/>
              <a:gd name="T66" fmla="*/ 236 w 385"/>
              <a:gd name="T67" fmla="*/ 12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365">
                <a:moveTo>
                  <a:pt x="313" y="362"/>
                </a:moveTo>
                <a:cubicBezTo>
                  <a:pt x="313" y="364"/>
                  <a:pt x="311" y="365"/>
                  <a:pt x="309" y="365"/>
                </a:cubicBezTo>
                <a:cubicBezTo>
                  <a:pt x="76" y="365"/>
                  <a:pt x="76" y="365"/>
                  <a:pt x="76" y="365"/>
                </a:cubicBezTo>
                <a:cubicBezTo>
                  <a:pt x="74" y="365"/>
                  <a:pt x="73" y="364"/>
                  <a:pt x="73" y="362"/>
                </a:cubicBezTo>
                <a:cubicBezTo>
                  <a:pt x="73" y="351"/>
                  <a:pt x="73" y="351"/>
                  <a:pt x="73" y="351"/>
                </a:cubicBezTo>
                <a:cubicBezTo>
                  <a:pt x="73" y="349"/>
                  <a:pt x="74"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374" y="293"/>
                </a:moveTo>
                <a:cubicBezTo>
                  <a:pt x="361" y="262"/>
                  <a:pt x="346" y="228"/>
                  <a:pt x="332" y="199"/>
                </a:cubicBezTo>
                <a:cubicBezTo>
                  <a:pt x="318" y="169"/>
                  <a:pt x="301" y="154"/>
                  <a:pt x="263" y="154"/>
                </a:cubicBezTo>
                <a:cubicBezTo>
                  <a:pt x="238" y="154"/>
                  <a:pt x="238" y="154"/>
                  <a:pt x="238" y="154"/>
                </a:cubicBezTo>
                <a:cubicBezTo>
                  <a:pt x="235" y="191"/>
                  <a:pt x="223" y="195"/>
                  <a:pt x="193" y="173"/>
                </a:cubicBezTo>
                <a:cubicBezTo>
                  <a:pt x="163" y="195"/>
                  <a:pt x="151" y="191"/>
                  <a:pt x="148" y="154"/>
                </a:cubicBez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5" y="283"/>
                  <a:pt x="335" y="283"/>
                  <a:pt x="335" y="283"/>
                </a:cubicBezTo>
                <a:cubicBezTo>
                  <a:pt x="319" y="280"/>
                  <a:pt x="319" y="280"/>
                  <a:pt x="319" y="280"/>
                </a:cubicBezTo>
                <a:cubicBezTo>
                  <a:pt x="319" y="333"/>
                  <a:pt x="319" y="333"/>
                  <a:pt x="319" y="333"/>
                </a:cubicBezTo>
                <a:cubicBezTo>
                  <a:pt x="319" y="334"/>
                  <a:pt x="319" y="335"/>
                  <a:pt x="318" y="336"/>
                </a:cubicBezTo>
                <a:cubicBezTo>
                  <a:pt x="325" y="337"/>
                  <a:pt x="333" y="338"/>
                  <a:pt x="340" y="339"/>
                </a:cubicBezTo>
                <a:cubicBezTo>
                  <a:pt x="365" y="343"/>
                  <a:pt x="385" y="317"/>
                  <a:pt x="374" y="293"/>
                </a:cubicBezTo>
                <a:close/>
                <a:moveTo>
                  <a:pt x="193" y="141"/>
                </a:moveTo>
                <a:cubicBezTo>
                  <a:pt x="176" y="141"/>
                  <a:pt x="162" y="136"/>
                  <a:pt x="150" y="126"/>
                </a:cubicBezTo>
                <a:cubicBezTo>
                  <a:pt x="122" y="138"/>
                  <a:pt x="122" y="138"/>
                  <a:pt x="122" y="138"/>
                </a:cubicBezTo>
                <a:cubicBezTo>
                  <a:pt x="122" y="126"/>
                  <a:pt x="122" y="126"/>
                  <a:pt x="122" y="126"/>
                </a:cubicBezTo>
                <a:cubicBezTo>
                  <a:pt x="122" y="117"/>
                  <a:pt x="122" y="117"/>
                  <a:pt x="122" y="117"/>
                </a:cubicBezTo>
                <a:cubicBezTo>
                  <a:pt x="122" y="71"/>
                  <a:pt x="122" y="71"/>
                  <a:pt x="122" y="71"/>
                </a:cubicBezTo>
                <a:cubicBezTo>
                  <a:pt x="122" y="32"/>
                  <a:pt x="154" y="0"/>
                  <a:pt x="193" y="0"/>
                </a:cubicBezTo>
                <a:cubicBezTo>
                  <a:pt x="232" y="0"/>
                  <a:pt x="263" y="32"/>
                  <a:pt x="263" y="71"/>
                </a:cubicBezTo>
                <a:cubicBezTo>
                  <a:pt x="263" y="117"/>
                  <a:pt x="263" y="117"/>
                  <a:pt x="263" y="117"/>
                </a:cubicBezTo>
                <a:cubicBezTo>
                  <a:pt x="263" y="126"/>
                  <a:pt x="263" y="126"/>
                  <a:pt x="263" y="126"/>
                </a:cubicBezTo>
                <a:cubicBezTo>
                  <a:pt x="263" y="138"/>
                  <a:pt x="263" y="138"/>
                  <a:pt x="263" y="138"/>
                </a:cubicBezTo>
                <a:cubicBezTo>
                  <a:pt x="236" y="126"/>
                  <a:pt x="236" y="126"/>
                  <a:pt x="236" y="126"/>
                </a:cubicBezTo>
                <a:cubicBezTo>
                  <a:pt x="224" y="136"/>
                  <a:pt x="209" y="141"/>
                  <a:pt x="193" y="141"/>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1523087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他社会計システムへの仕訳連携</a:t>
            </a:r>
          </a:p>
        </p:txBody>
      </p:sp>
      <p:sp>
        <p:nvSpPr>
          <p:cNvPr id="5" name="テキスト プレースホルダー 4"/>
          <p:cNvSpPr>
            <a:spLocks noGrp="1"/>
          </p:cNvSpPr>
          <p:nvPr>
            <p:ph type="body" sz="quarter" idx="17"/>
          </p:nvPr>
        </p:nvSpPr>
        <p:spPr/>
        <p:txBody>
          <a:bodyPr/>
          <a:lstStyle/>
          <a:p>
            <a:r>
              <a:rPr kumimoji="1" lang="ja-JP" altLang="en-US" dirty="0"/>
              <a:t>給与</a:t>
            </a:r>
            <a:r>
              <a:rPr kumimoji="1" lang="en-US" altLang="ja-JP" dirty="0"/>
              <a:t>/</a:t>
            </a:r>
            <a:r>
              <a:rPr kumimoji="1" lang="ja-JP" altLang="en-US" dirty="0"/>
              <a:t>賞与</a:t>
            </a:r>
            <a:r>
              <a:rPr kumimoji="1" lang="en-US" altLang="ja-JP" dirty="0"/>
              <a:t>/</a:t>
            </a:r>
            <a:r>
              <a:rPr kumimoji="1" lang="ja-JP" altLang="en-US" dirty="0"/>
              <a:t>年調</a:t>
            </a:r>
            <a:r>
              <a:rPr kumimoji="1" lang="en-US" altLang="ja-JP" dirty="0"/>
              <a:t>/</a:t>
            </a:r>
            <a:r>
              <a:rPr kumimoji="1" lang="ja-JP" altLang="en-US" dirty="0"/>
              <a:t>遡及の仕訳データを</a:t>
            </a:r>
            <a:r>
              <a:rPr kumimoji="1" lang="en-US" altLang="ja-JP" dirty="0"/>
              <a:t>CSV</a:t>
            </a:r>
            <a:r>
              <a:rPr kumimoji="1" lang="ja-JP" altLang="en-US" dirty="0"/>
              <a:t>で出力します</a:t>
            </a:r>
          </a:p>
        </p:txBody>
      </p:sp>
      <p:sp>
        <p:nvSpPr>
          <p:cNvPr id="6" name="タイトル 5"/>
          <p:cNvSpPr>
            <a:spLocks noGrp="1"/>
          </p:cNvSpPr>
          <p:nvPr>
            <p:ph type="title"/>
          </p:nvPr>
        </p:nvSpPr>
        <p:spPr/>
        <p:txBody>
          <a:bodyPr/>
          <a:lstStyle/>
          <a:p>
            <a:r>
              <a:rPr lang="ja-JP" altLang="en-US" dirty="0"/>
              <a:t>他社会計システムへの仕訳連携</a:t>
            </a:r>
            <a:endParaRPr kumimoji="1" lang="ja-JP" altLang="en-US" dirty="0"/>
          </a:p>
        </p:txBody>
      </p:sp>
      <p:pic>
        <p:nvPicPr>
          <p:cNvPr id="7" name="図 6"/>
          <p:cNvPicPr>
            <a:picLocks noChangeAspect="1"/>
          </p:cNvPicPr>
          <p:nvPr/>
        </p:nvPicPr>
        <p:blipFill>
          <a:blip r:embed="rId2"/>
          <a:stretch>
            <a:fillRect/>
          </a:stretch>
        </p:blipFill>
        <p:spPr>
          <a:xfrm>
            <a:off x="827584" y="1311610"/>
            <a:ext cx="4550285" cy="1749111"/>
          </a:xfrm>
          <a:prstGeom prst="rect">
            <a:avLst/>
          </a:prstGeom>
          <a:ln>
            <a:solidFill>
              <a:schemeClr val="bg1">
                <a:lumMod val="85000"/>
              </a:schemeClr>
            </a:solidFill>
          </a:ln>
        </p:spPr>
      </p:pic>
      <p:sp>
        <p:nvSpPr>
          <p:cNvPr id="8" name="テキスト ボックス 30"/>
          <p:cNvSpPr txBox="1">
            <a:spLocks noChangeArrowheads="1"/>
          </p:cNvSpPr>
          <p:nvPr/>
        </p:nvSpPr>
        <p:spPr bwMode="auto">
          <a:xfrm>
            <a:off x="5472100" y="1491630"/>
            <a:ext cx="1969541"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部門毎データ</a:t>
            </a:r>
          </a:p>
        </p:txBody>
      </p:sp>
      <p:sp>
        <p:nvSpPr>
          <p:cNvPr id="9" name="テキスト ボックス 31"/>
          <p:cNvSpPr txBox="1">
            <a:spLocks noChangeArrowheads="1"/>
          </p:cNvSpPr>
          <p:nvPr/>
        </p:nvSpPr>
        <p:spPr bwMode="auto">
          <a:xfrm>
            <a:off x="2492046" y="4650690"/>
            <a:ext cx="2282130"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個人毎データ</a:t>
            </a:r>
          </a:p>
        </p:txBody>
      </p:sp>
      <p:sp>
        <p:nvSpPr>
          <p:cNvPr id="10" name="テキスト ボックス 8"/>
          <p:cNvSpPr txBox="1">
            <a:spLocks noChangeArrowheads="1"/>
          </p:cNvSpPr>
          <p:nvPr/>
        </p:nvSpPr>
        <p:spPr bwMode="auto">
          <a:xfrm>
            <a:off x="6862898" y="4712325"/>
            <a:ext cx="1633538" cy="24606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66CC"/>
                </a:solidFill>
                <a:effectLst/>
                <a:uLnTx/>
                <a:uFillTx/>
                <a:latin typeface="メイリオ" pitchFamily="50" charset="-128"/>
                <a:ea typeface="メイリオ" pitchFamily="50" charset="-128"/>
                <a:cs typeface="メイリオ" pitchFamily="50" charset="-128"/>
              </a:rPr>
              <a:t>※</a:t>
            </a:r>
            <a:r>
              <a:rPr kumimoji="1" lang="ja-JP" altLang="en-US" sz="1000" b="1" i="0" u="none" strike="noStrike" kern="1200" cap="none" spc="0" normalizeH="0" baseline="0" noProof="0" dirty="0">
                <a:ln>
                  <a:noFill/>
                </a:ln>
                <a:solidFill>
                  <a:srgbClr val="0066CC"/>
                </a:solidFill>
                <a:effectLst/>
                <a:uLnTx/>
                <a:uFillTx/>
                <a:latin typeface="メイリオ" pitchFamily="50" charset="-128"/>
                <a:ea typeface="メイリオ" pitchFamily="50" charset="-128"/>
                <a:cs typeface="メイリオ" pitchFamily="50" charset="-128"/>
              </a:rPr>
              <a:t>データイメージは給与</a:t>
            </a:r>
          </a:p>
        </p:txBody>
      </p:sp>
      <p:pic>
        <p:nvPicPr>
          <p:cNvPr id="11" name="Picture 30"/>
          <p:cNvPicPr>
            <a:picLocks noChangeAspect="1" noChangeArrowheads="1"/>
          </p:cNvPicPr>
          <p:nvPr/>
        </p:nvPicPr>
        <p:blipFill>
          <a:blip r:embed="rId3" cstate="email"/>
          <a:srcRect/>
          <a:stretch>
            <a:fillRect/>
          </a:stretch>
        </p:blipFill>
        <p:spPr bwMode="auto">
          <a:xfrm>
            <a:off x="2816082" y="1851670"/>
            <a:ext cx="5456729" cy="1662780"/>
          </a:xfrm>
          <a:prstGeom prst="rect">
            <a:avLst/>
          </a:prstGeom>
          <a:solidFill>
            <a:srgbClr val="FFFFFF"/>
          </a:solidFill>
          <a:ln w="25400" cap="flat" cmpd="sng" algn="ctr">
            <a:solidFill>
              <a:srgbClr val="0065AE"/>
            </a:solidFill>
            <a:prstDash val="solid"/>
            <a:headEnd/>
            <a:tailEnd/>
          </a:ln>
          <a:effectLst/>
        </p:spPr>
      </p:pic>
      <p:pic>
        <p:nvPicPr>
          <p:cNvPr id="12" name="Picture 29"/>
          <p:cNvPicPr>
            <a:picLocks noChangeAspect="1" noChangeArrowheads="1"/>
          </p:cNvPicPr>
          <p:nvPr/>
        </p:nvPicPr>
        <p:blipFill>
          <a:blip r:embed="rId4" cstate="email"/>
          <a:srcRect/>
          <a:stretch>
            <a:fillRect/>
          </a:stretch>
        </p:blipFill>
        <p:spPr bwMode="auto">
          <a:xfrm>
            <a:off x="2492046" y="3003798"/>
            <a:ext cx="5157787" cy="1584256"/>
          </a:xfrm>
          <a:prstGeom prst="rect">
            <a:avLst/>
          </a:prstGeom>
          <a:solidFill>
            <a:srgbClr val="0065AE"/>
          </a:solidFill>
          <a:ln w="25400" cap="flat" cmpd="sng" algn="ctr">
            <a:solidFill>
              <a:srgbClr val="0065AE">
                <a:shade val="50000"/>
              </a:srgbClr>
            </a:solidFill>
            <a:prstDash val="solid"/>
            <a:headEnd/>
            <a:tailEnd/>
          </a:ln>
          <a:effectLst/>
        </p:spPr>
      </p:pic>
      <p:sp>
        <p:nvSpPr>
          <p:cNvPr id="13" name="右カーブ矢印 13"/>
          <p:cNvSpPr>
            <a:spLocks noChangeArrowheads="1"/>
          </p:cNvSpPr>
          <p:nvPr/>
        </p:nvSpPr>
        <p:spPr bwMode="auto">
          <a:xfrm rot="-1593903">
            <a:off x="1869029" y="3514324"/>
            <a:ext cx="442214" cy="863256"/>
          </a:xfrm>
          <a:prstGeom prst="curvedRightArrow">
            <a:avLst>
              <a:gd name="adj1" fmla="val 25005"/>
              <a:gd name="adj2" fmla="val 50018"/>
              <a:gd name="adj3" fmla="val 25000"/>
            </a:avLst>
          </a:prstGeom>
          <a:solidFill>
            <a:srgbClr val="C00000"/>
          </a:solidFill>
          <a:ln w="9525" algn="ctr">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4" name="下カーブ矢印 16"/>
          <p:cNvSpPr>
            <a:spLocks noChangeArrowheads="1"/>
          </p:cNvSpPr>
          <p:nvPr/>
        </p:nvSpPr>
        <p:spPr bwMode="auto">
          <a:xfrm rot="1519454">
            <a:off x="4328093" y="1509256"/>
            <a:ext cx="839210" cy="371292"/>
          </a:xfrm>
          <a:prstGeom prst="curvedDownArrow">
            <a:avLst>
              <a:gd name="adj1" fmla="val 25021"/>
              <a:gd name="adj2" fmla="val 50052"/>
              <a:gd name="adj3" fmla="val 25000"/>
            </a:avLst>
          </a:prstGeom>
          <a:solidFill>
            <a:srgbClr val="C00000"/>
          </a:solidFill>
          <a:ln w="9525" algn="ctr">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97645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4" name="テキスト プレースホルダー 3"/>
          <p:cNvSpPr>
            <a:spLocks noGrp="1"/>
          </p:cNvSpPr>
          <p:nvPr>
            <p:ph type="body" sz="quarter" idx="16"/>
          </p:nvPr>
        </p:nvSpPr>
        <p:spPr>
          <a:xfrm>
            <a:off x="179512" y="591530"/>
            <a:ext cx="6372708" cy="326282"/>
          </a:xfrm>
        </p:spPr>
        <p:txBody>
          <a:bodyPr/>
          <a:lstStyle/>
          <a:p>
            <a:r>
              <a:rPr lang="ja-JP" altLang="en-US" dirty="0"/>
              <a:t>法改正に標準対応（保守契約提携のユーザ様に随時提供）</a:t>
            </a:r>
            <a:endParaRPr kumimoji="1" lang="ja-JP" altLang="en-US" dirty="0"/>
          </a:p>
        </p:txBody>
      </p:sp>
      <p:sp>
        <p:nvSpPr>
          <p:cNvPr id="5" name="テキスト プレースホルダー 4"/>
          <p:cNvSpPr>
            <a:spLocks noGrp="1"/>
          </p:cNvSpPr>
          <p:nvPr>
            <p:ph type="body" sz="quarter" idx="17"/>
          </p:nvPr>
        </p:nvSpPr>
        <p:spPr/>
        <p:txBody>
          <a:bodyPr/>
          <a:lstStyle/>
          <a:p>
            <a:r>
              <a:rPr kumimoji="1" lang="ja-JP" altLang="en-US" dirty="0"/>
              <a:t>年１回の定期バージョンアップ、法改正時には、「機能変更プログラム」、</a:t>
            </a:r>
            <a:endParaRPr kumimoji="1" lang="en-US" altLang="ja-JP" dirty="0"/>
          </a:p>
          <a:p>
            <a:r>
              <a:rPr lang="ja-JP" altLang="en-US" dirty="0"/>
              <a:t>「データ更新プログラム」、「業務運用サポートマニュアル」をご提供しております</a:t>
            </a:r>
            <a:endParaRPr kumimoji="1" lang="ja-JP" altLang="en-US" dirty="0"/>
          </a:p>
        </p:txBody>
      </p:sp>
      <p:sp>
        <p:nvSpPr>
          <p:cNvPr id="6" name="タイトル 5"/>
          <p:cNvSpPr>
            <a:spLocks noGrp="1"/>
          </p:cNvSpPr>
          <p:nvPr>
            <p:ph type="title"/>
          </p:nvPr>
        </p:nvSpPr>
        <p:spPr/>
        <p:txBody>
          <a:bodyPr/>
          <a:lstStyle/>
          <a:p>
            <a:r>
              <a:rPr kumimoji="1" lang="ja-JP" altLang="en-US" dirty="0"/>
              <a:t>定期バージョンアップ、法改正への対応</a:t>
            </a:r>
          </a:p>
        </p:txBody>
      </p:sp>
      <p:sp>
        <p:nvSpPr>
          <p:cNvPr id="7" name="正方形/長方形 6"/>
          <p:cNvSpPr/>
          <p:nvPr/>
        </p:nvSpPr>
        <p:spPr>
          <a:xfrm>
            <a:off x="5387534" y="1723894"/>
            <a:ext cx="3613591" cy="317211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8" name="正方形/長方形 7"/>
          <p:cNvSpPr/>
          <p:nvPr/>
        </p:nvSpPr>
        <p:spPr>
          <a:xfrm>
            <a:off x="142874" y="1718370"/>
            <a:ext cx="5077197" cy="317763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9" name="図 8"/>
          <p:cNvPicPr>
            <a:picLocks noChangeAspect="1"/>
          </p:cNvPicPr>
          <p:nvPr/>
        </p:nvPicPr>
        <p:blipFill>
          <a:blip r:embed="rId3" cstate="print"/>
          <a:stretch>
            <a:fillRect/>
          </a:stretch>
        </p:blipFill>
        <p:spPr>
          <a:xfrm>
            <a:off x="2059532" y="1779661"/>
            <a:ext cx="1107870" cy="163489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0" name="図 9"/>
          <p:cNvPicPr>
            <a:picLocks noChangeAspect="1"/>
          </p:cNvPicPr>
          <p:nvPr/>
        </p:nvPicPr>
        <p:blipFill>
          <a:blip r:embed="rId4" cstate="print"/>
          <a:stretch>
            <a:fillRect/>
          </a:stretch>
        </p:blipFill>
        <p:spPr>
          <a:xfrm>
            <a:off x="562288" y="1779662"/>
            <a:ext cx="1131259" cy="165137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1" name="図 10"/>
          <p:cNvPicPr>
            <a:picLocks noChangeAspect="1"/>
          </p:cNvPicPr>
          <p:nvPr/>
        </p:nvPicPr>
        <p:blipFill>
          <a:blip r:embed="rId5" cstate="print"/>
          <a:stretch>
            <a:fillRect/>
          </a:stretch>
        </p:blipFill>
        <p:spPr>
          <a:xfrm>
            <a:off x="578692" y="2262061"/>
            <a:ext cx="1138666" cy="163137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2" name="図 11"/>
          <p:cNvPicPr>
            <a:picLocks noChangeAspect="1"/>
          </p:cNvPicPr>
          <p:nvPr/>
        </p:nvPicPr>
        <p:blipFill>
          <a:blip r:embed="rId6" cstate="print"/>
          <a:stretch>
            <a:fillRect/>
          </a:stretch>
        </p:blipFill>
        <p:spPr>
          <a:xfrm>
            <a:off x="2049278" y="2498598"/>
            <a:ext cx="1103373" cy="1693332"/>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3" name="図 12"/>
          <p:cNvPicPr>
            <a:picLocks noChangeAspect="1"/>
          </p:cNvPicPr>
          <p:nvPr/>
        </p:nvPicPr>
        <p:blipFill>
          <a:blip r:embed="rId7" cstate="print"/>
          <a:stretch>
            <a:fillRect/>
          </a:stretch>
        </p:blipFill>
        <p:spPr>
          <a:xfrm>
            <a:off x="579635" y="2705306"/>
            <a:ext cx="1128409" cy="1611152"/>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4" name="図 13"/>
          <p:cNvPicPr>
            <a:picLocks noChangeAspect="1"/>
          </p:cNvPicPr>
          <p:nvPr/>
        </p:nvPicPr>
        <p:blipFill>
          <a:blip r:embed="rId8" cstate="print"/>
          <a:stretch>
            <a:fillRect/>
          </a:stretch>
        </p:blipFill>
        <p:spPr>
          <a:xfrm>
            <a:off x="2050833" y="3196396"/>
            <a:ext cx="1117011" cy="1622546"/>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5" name="図 14"/>
          <p:cNvPicPr>
            <a:picLocks noChangeAspect="1"/>
          </p:cNvPicPr>
          <p:nvPr/>
        </p:nvPicPr>
        <p:blipFill>
          <a:blip r:embed="rId9" cstate="print"/>
          <a:stretch>
            <a:fillRect/>
          </a:stretch>
        </p:blipFill>
        <p:spPr>
          <a:xfrm>
            <a:off x="3582054" y="1779661"/>
            <a:ext cx="1169919" cy="175184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6" name="図 15"/>
          <p:cNvPicPr>
            <a:picLocks noChangeAspect="1"/>
          </p:cNvPicPr>
          <p:nvPr/>
        </p:nvPicPr>
        <p:blipFill>
          <a:blip r:embed="rId10" cstate="print"/>
          <a:stretch>
            <a:fillRect/>
          </a:stretch>
        </p:blipFill>
        <p:spPr>
          <a:xfrm>
            <a:off x="3582210" y="2498597"/>
            <a:ext cx="1169810" cy="1737831"/>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7" name="図 16"/>
          <p:cNvPicPr>
            <a:picLocks noChangeAspect="1"/>
          </p:cNvPicPr>
          <p:nvPr/>
        </p:nvPicPr>
        <p:blipFill>
          <a:blip r:embed="rId11" cstate="print"/>
          <a:stretch>
            <a:fillRect/>
          </a:stretch>
        </p:blipFill>
        <p:spPr>
          <a:xfrm>
            <a:off x="574420" y="3101350"/>
            <a:ext cx="1109251" cy="171358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8" name="図 17"/>
          <p:cNvPicPr>
            <a:picLocks noChangeAspect="1"/>
          </p:cNvPicPr>
          <p:nvPr/>
        </p:nvPicPr>
        <p:blipFill>
          <a:blip r:embed="rId12" cstate="print"/>
          <a:stretch>
            <a:fillRect/>
          </a:stretch>
        </p:blipFill>
        <p:spPr>
          <a:xfrm>
            <a:off x="3565930" y="3196395"/>
            <a:ext cx="1180225" cy="1618541"/>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9" name="図 18"/>
          <p:cNvPicPr>
            <a:picLocks noChangeAspect="1"/>
          </p:cNvPicPr>
          <p:nvPr/>
        </p:nvPicPr>
        <p:blipFill>
          <a:blip r:embed="rId13" cstate="print"/>
          <a:stretch>
            <a:fillRect/>
          </a:stretch>
        </p:blipFill>
        <p:spPr>
          <a:xfrm>
            <a:off x="5642628" y="1817002"/>
            <a:ext cx="1927881" cy="287298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20" name="図 19"/>
          <p:cNvPicPr>
            <a:picLocks noChangeAspect="1"/>
          </p:cNvPicPr>
          <p:nvPr/>
        </p:nvPicPr>
        <p:blipFill>
          <a:blip r:embed="rId14" cstate="print"/>
          <a:stretch>
            <a:fillRect/>
          </a:stretch>
        </p:blipFill>
        <p:spPr>
          <a:xfrm>
            <a:off x="7308304" y="2809587"/>
            <a:ext cx="1394388" cy="2015773"/>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sp>
        <p:nvSpPr>
          <p:cNvPr id="21" name="テキスト ボックス 20"/>
          <p:cNvSpPr txBox="1"/>
          <p:nvPr/>
        </p:nvSpPr>
        <p:spPr>
          <a:xfrm>
            <a:off x="1605266" y="1456101"/>
            <a:ext cx="21524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メイリオ"/>
                <a:ea typeface="メイリオ"/>
                <a:cs typeface="+mn-cs"/>
              </a:rPr>
              <a:t>＜業務マニュアル＞</a:t>
            </a:r>
          </a:p>
        </p:txBody>
      </p:sp>
      <p:sp>
        <p:nvSpPr>
          <p:cNvPr id="22" name="テキスト ボックス 21"/>
          <p:cNvSpPr txBox="1"/>
          <p:nvPr/>
        </p:nvSpPr>
        <p:spPr>
          <a:xfrm>
            <a:off x="5724128" y="1455626"/>
            <a:ext cx="32070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メイリオ"/>
                <a:ea typeface="メイリオ"/>
                <a:cs typeface="+mn-cs"/>
              </a:rPr>
              <a:t>＜料率変更お知らせ・手順書＞</a:t>
            </a:r>
          </a:p>
        </p:txBody>
      </p:sp>
      <p:sp>
        <p:nvSpPr>
          <p:cNvPr id="23" name="フッター プレースホルダー 2"/>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805533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32</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03</a:t>
            </a:r>
            <a:br>
              <a:rPr lang="en-US" altLang="ja-JP" b="0" dirty="0">
                <a:solidFill>
                  <a:srgbClr val="FABE00"/>
                </a:solidFill>
              </a:rPr>
            </a:br>
            <a:r>
              <a:rPr lang="en-US" altLang="ja-JP" dirty="0">
                <a:solidFill>
                  <a:srgbClr val="EE7B48"/>
                </a:solidFill>
              </a:rPr>
              <a:t>NX</a:t>
            </a:r>
            <a:r>
              <a:rPr lang="ja-JP" altLang="en-US" dirty="0"/>
              <a:t>勤怠システムとの連携について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99048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組織情報・従業員情報・勤怠実績情報の連携</a:t>
            </a:r>
            <a:endParaRPr kumimoji="1" lang="ja-JP" altLang="en-US" dirty="0"/>
          </a:p>
        </p:txBody>
      </p:sp>
      <p:sp>
        <p:nvSpPr>
          <p:cNvPr id="5" name="テキスト プレースホルダー 4"/>
          <p:cNvSpPr>
            <a:spLocks noGrp="1"/>
          </p:cNvSpPr>
          <p:nvPr>
            <p:ph type="body" sz="quarter" idx="17"/>
          </p:nvPr>
        </p:nvSpPr>
        <p:spPr/>
        <p:txBody>
          <a:bodyPr/>
          <a:lstStyle/>
          <a:p>
            <a:r>
              <a:rPr lang="en-US" altLang="ja-JP" dirty="0"/>
              <a:t>SuperStream-NX</a:t>
            </a:r>
            <a:r>
              <a:rPr lang="ja-JP" altLang="en-US" dirty="0"/>
              <a:t>勤怠管理と組織情報、従業員情報、勤怠実績</a:t>
            </a:r>
            <a:r>
              <a:rPr lang="ja-JP" altLang="en-US"/>
              <a:t>情報のデータ</a:t>
            </a:r>
            <a:r>
              <a:rPr lang="ja-JP" altLang="en-US" dirty="0"/>
              <a:t>連携が</a:t>
            </a:r>
            <a:r>
              <a:rPr lang="ja-JP" altLang="en-US"/>
              <a:t>可能です人事</a:t>
            </a:r>
            <a:r>
              <a:rPr lang="ja-JP" altLang="en-US" dirty="0"/>
              <a:t>給与とシームレスな連携が行えます</a:t>
            </a:r>
          </a:p>
          <a:p>
            <a:endParaRPr kumimoji="1" lang="ja-JP" altLang="en-US" dirty="0"/>
          </a:p>
        </p:txBody>
      </p:sp>
      <p:sp>
        <p:nvSpPr>
          <p:cNvPr id="6" name="タイトル 5"/>
          <p:cNvSpPr>
            <a:spLocks noGrp="1"/>
          </p:cNvSpPr>
          <p:nvPr>
            <p:ph type="title"/>
          </p:nvPr>
        </p:nvSpPr>
        <p:spPr/>
        <p:txBody>
          <a:bodyPr/>
          <a:lstStyle/>
          <a:p>
            <a:r>
              <a:rPr kumimoji="1" lang="en-US" altLang="ja-JP" dirty="0"/>
              <a:t>SuperStream-NX</a:t>
            </a:r>
            <a:r>
              <a:rPr lang="ja-JP" altLang="en-US" dirty="0"/>
              <a:t>勤怠</a:t>
            </a:r>
            <a:r>
              <a:rPr kumimoji="1" lang="ja-JP" altLang="en-US" dirty="0"/>
              <a:t>管理との連携</a:t>
            </a:r>
          </a:p>
        </p:txBody>
      </p:sp>
      <p:sp>
        <p:nvSpPr>
          <p:cNvPr id="40" name="テキスト プレースホルダー 2"/>
          <p:cNvSpPr txBox="1">
            <a:spLocks/>
          </p:cNvSpPr>
          <p:nvPr/>
        </p:nvSpPr>
        <p:spPr>
          <a:xfrm>
            <a:off x="270137" y="1515936"/>
            <a:ext cx="1656184" cy="197783"/>
          </a:xfrm>
          <a:prstGeom prst="rect">
            <a:avLst/>
          </a:prstGeom>
        </p:spPr>
        <p:txBody>
          <a:bodyP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u="sng" dirty="0">
                <a:solidFill>
                  <a:prstClr val="black"/>
                </a:solidFill>
                <a:latin typeface="メイリオ"/>
                <a:ea typeface="メイリオ"/>
              </a:rPr>
              <a:t>連携データの流れ</a:t>
            </a:r>
            <a:endParaRPr lang="en-US" altLang="ja-JP" sz="825" u="sng" dirty="0">
              <a:solidFill>
                <a:prstClr val="black"/>
              </a:solidFill>
              <a:latin typeface="メイリオ"/>
              <a:ea typeface="メイリオ"/>
            </a:endParaRPr>
          </a:p>
        </p:txBody>
      </p:sp>
      <p:sp>
        <p:nvSpPr>
          <p:cNvPr id="41" name="object 51">
            <a:extLst>
              <a:ext uri="{FF2B5EF4-FFF2-40B4-BE49-F238E27FC236}">
                <a16:creationId xmlns:a16="http://schemas.microsoft.com/office/drawing/2014/main" id="{B6DB687D-A888-4990-976B-6283E07405C1}"/>
              </a:ext>
            </a:extLst>
          </p:cNvPr>
          <p:cNvSpPr/>
          <p:nvPr/>
        </p:nvSpPr>
        <p:spPr>
          <a:xfrm>
            <a:off x="5463914" y="1934736"/>
            <a:ext cx="3464570" cy="2689242"/>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noFill/>
          <a:ln w="15875">
            <a:solidFill>
              <a:srgbClr val="AACE36">
                <a:lumMod val="75000"/>
              </a:srgbClr>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42" name="object 51">
            <a:extLst>
              <a:ext uri="{FF2B5EF4-FFF2-40B4-BE49-F238E27FC236}">
                <a16:creationId xmlns:a16="http://schemas.microsoft.com/office/drawing/2014/main" id="{B6DB687D-A888-4990-976B-6283E07405C1}"/>
              </a:ext>
            </a:extLst>
          </p:cNvPr>
          <p:cNvSpPr/>
          <p:nvPr/>
        </p:nvSpPr>
        <p:spPr>
          <a:xfrm>
            <a:off x="215517" y="1934735"/>
            <a:ext cx="4756916" cy="2689243"/>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ln w="15875">
            <a:solidFill>
              <a:srgbClr val="EE55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F0"/>
              </a:solidFill>
              <a:effectLst/>
              <a:uLnTx/>
              <a:uFillTx/>
              <a:latin typeface="メイリオ"/>
              <a:ea typeface="メイリオ"/>
              <a:cs typeface="+mn-cs"/>
            </a:endParaRPr>
          </a:p>
        </p:txBody>
      </p:sp>
      <p:sp>
        <p:nvSpPr>
          <p:cNvPr id="43" name="テキスト ボックス 5"/>
          <p:cNvSpPr txBox="1"/>
          <p:nvPr/>
        </p:nvSpPr>
        <p:spPr>
          <a:xfrm>
            <a:off x="1686215" y="1821380"/>
            <a:ext cx="1194025" cy="230832"/>
          </a:xfrm>
          <a:prstGeom prst="rect">
            <a:avLst/>
          </a:prstGeom>
          <a:solidFill>
            <a:srgbClr val="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EE5500"/>
                </a:solidFill>
                <a:effectLst/>
                <a:uLnTx/>
                <a:uFillTx/>
                <a:latin typeface="メイリオ"/>
                <a:ea typeface="メイリオ"/>
                <a:cs typeface="+mn-cs"/>
              </a:rPr>
              <a:t>NX</a:t>
            </a:r>
            <a:r>
              <a:rPr kumimoji="1" lang="ja-JP" altLang="en-US" sz="900" b="1" i="0" u="none" strike="noStrike" kern="1200" cap="none" spc="0" normalizeH="0" baseline="0" noProof="0" dirty="0">
                <a:ln>
                  <a:noFill/>
                </a:ln>
                <a:solidFill>
                  <a:srgbClr val="EE5500"/>
                </a:solidFill>
                <a:effectLst/>
                <a:uLnTx/>
                <a:uFillTx/>
                <a:latin typeface="メイリオ"/>
                <a:ea typeface="メイリオ"/>
                <a:cs typeface="+mn-cs"/>
              </a:rPr>
              <a:t>人事給与管理</a:t>
            </a:r>
          </a:p>
        </p:txBody>
      </p:sp>
      <p:sp>
        <p:nvSpPr>
          <p:cNvPr id="44" name="角丸四角形 43"/>
          <p:cNvSpPr>
            <a:spLocks noChangeArrowheads="1"/>
          </p:cNvSpPr>
          <p:nvPr/>
        </p:nvSpPr>
        <p:spPr bwMode="auto">
          <a:xfrm>
            <a:off x="7740000" y="3889011"/>
            <a:ext cx="1053929" cy="455930"/>
          </a:xfrm>
          <a:prstGeom prst="roundRect">
            <a:avLst>
              <a:gd name="adj" fmla="val 16667"/>
            </a:avLst>
          </a:prstGeom>
          <a:solidFill>
            <a:srgbClr val="AACE36"/>
          </a:solidFill>
          <a:ln>
            <a:solidFill>
              <a:srgbClr val="AACE36">
                <a:lumMod val="75000"/>
              </a:srgbClr>
            </a:solid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締データ出力設定</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画面　など</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フローチャート: 磁気ディスク 44"/>
          <p:cNvSpPr/>
          <p:nvPr/>
        </p:nvSpPr>
        <p:spPr>
          <a:xfrm>
            <a:off x="1548000" y="2341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組織階層履歴マスタ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フローチャート: 磁気ディスク 45"/>
          <p:cNvSpPr/>
          <p:nvPr/>
        </p:nvSpPr>
        <p:spPr>
          <a:xfrm>
            <a:off x="1548000" y="313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HR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個人情報</a:t>
            </a: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 or PR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基本属性情報</a:t>
            </a:r>
            <a:endParaRPr kumimoji="1" lang="ja-JP" altLang="en-US" sz="1200" b="0" i="0" u="none" strike="noStrike" kern="1200" cap="none" spc="0" normalizeH="0" baseline="0" noProof="0" dirty="0">
              <a:ln>
                <a:noFill/>
              </a:ln>
              <a:solidFill>
                <a:sysClr val="window" lastClr="FFFFFF"/>
              </a:solidFill>
              <a:effectLst/>
              <a:uLnTx/>
              <a:uFillTx/>
              <a:latin typeface="メイリオ"/>
              <a:ea typeface="ＭＳ Ｐゴシック" panose="020B0600070205080204" pitchFamily="50" charset="-128"/>
              <a:cs typeface="ＭＳ Ｐゴシック" panose="020B0600070205080204" pitchFamily="50" charset="-128"/>
            </a:endParaRPr>
          </a:p>
        </p:txBody>
      </p:sp>
      <p:sp>
        <p:nvSpPr>
          <p:cNvPr id="47" name="フローチャート: 磁気ディスク 46"/>
          <p:cNvSpPr/>
          <p:nvPr/>
        </p:nvSpPr>
        <p:spPr>
          <a:xfrm>
            <a:off x="1548000" y="385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8" name="図 4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3172" y="1780665"/>
            <a:ext cx="1270114" cy="297058"/>
          </a:xfrm>
          <a:prstGeom prst="rect">
            <a:avLst/>
          </a:prstGeom>
        </p:spPr>
      </p:pic>
      <p:pic>
        <p:nvPicPr>
          <p:cNvPr id="49" name="図 48"/>
          <p:cNvPicPr/>
          <p:nvPr/>
        </p:nvPicPr>
        <p:blipFill>
          <a:blip r:embed="rId3"/>
          <a:stretch>
            <a:fillRect/>
          </a:stretch>
        </p:blipFill>
        <p:spPr>
          <a:xfrm>
            <a:off x="5524149" y="1805943"/>
            <a:ext cx="1616710" cy="271780"/>
          </a:xfrm>
          <a:prstGeom prst="rect">
            <a:avLst/>
          </a:prstGeom>
        </p:spPr>
      </p:pic>
      <p:sp>
        <p:nvSpPr>
          <p:cNvPr id="51" name="角丸四角形 50"/>
          <p:cNvSpPr>
            <a:spLocks noChangeArrowheads="1"/>
          </p:cNvSpPr>
          <p:nvPr/>
        </p:nvSpPr>
        <p:spPr bwMode="auto">
          <a:xfrm>
            <a:off x="3636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人事情報送信</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2" name="角丸四角形 51"/>
          <p:cNvSpPr>
            <a:spLocks noChangeArrowheads="1"/>
          </p:cNvSpPr>
          <p:nvPr/>
        </p:nvSpPr>
        <p:spPr bwMode="auto">
          <a:xfrm>
            <a:off x="3636000" y="2341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組織階層テーブル登録</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3" name="角丸四角形 52"/>
          <p:cNvSpPr>
            <a:spLocks noChangeArrowheads="1"/>
          </p:cNvSpPr>
          <p:nvPr/>
        </p:nvSpPr>
        <p:spPr bwMode="auto">
          <a:xfrm>
            <a:off x="3636000" y="3889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勤怠実績取込</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9" name="右矢印 58"/>
          <p:cNvSpPr/>
          <p:nvPr/>
        </p:nvSpPr>
        <p:spPr>
          <a:xfrm>
            <a:off x="4680000" y="2449011"/>
            <a:ext cx="1116553"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0" name="右矢印 59"/>
          <p:cNvSpPr/>
          <p:nvPr/>
        </p:nvSpPr>
        <p:spPr>
          <a:xfrm>
            <a:off x="4680000" y="3241011"/>
            <a:ext cx="1122827"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1" name="左矢印 60"/>
          <p:cNvSpPr/>
          <p:nvPr/>
        </p:nvSpPr>
        <p:spPr>
          <a:xfrm>
            <a:off x="4680000" y="3997011"/>
            <a:ext cx="1110796" cy="191352"/>
          </a:xfrm>
          <a:prstGeom prst="leftArrow">
            <a:avLst/>
          </a:prstGeom>
          <a:solidFill>
            <a:srgbClr val="AACE36">
              <a:lumMod val="60000"/>
              <a:lumOff val="40000"/>
            </a:srgbClr>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メイリオ"/>
              <a:ea typeface="メイリオ"/>
              <a:cs typeface="+mn-cs"/>
            </a:endParaRPr>
          </a:p>
        </p:txBody>
      </p:sp>
      <p:sp>
        <p:nvSpPr>
          <p:cNvPr id="62" name="フローチャート: 磁気ディスク 61"/>
          <p:cNvSpPr/>
          <p:nvPr/>
        </p:nvSpPr>
        <p:spPr>
          <a:xfrm>
            <a:off x="6012000" y="2341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組織情報系マスタ</a:t>
            </a:r>
          </a:p>
        </p:txBody>
      </p:sp>
      <p:sp>
        <p:nvSpPr>
          <p:cNvPr id="63" name="フローチャート: 磁気ディスク 62"/>
          <p:cNvSpPr/>
          <p:nvPr/>
        </p:nvSpPr>
        <p:spPr>
          <a:xfrm>
            <a:off x="6012000" y="3133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社員情報系マスタ</a:t>
            </a:r>
          </a:p>
        </p:txBody>
      </p:sp>
      <p:sp>
        <p:nvSpPr>
          <p:cNvPr id="64" name="フローチャート: 磁気ディスク 63"/>
          <p:cNvSpPr/>
          <p:nvPr/>
        </p:nvSpPr>
        <p:spPr>
          <a:xfrm>
            <a:off x="6012000" y="3889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勤怠情報系マスタ</a:t>
            </a:r>
          </a:p>
        </p:txBody>
      </p:sp>
      <p:sp>
        <p:nvSpPr>
          <p:cNvPr id="66" name="角丸四角形 65"/>
          <p:cNvSpPr>
            <a:spLocks noChangeArrowheads="1"/>
          </p:cNvSpPr>
          <p:nvPr/>
        </p:nvSpPr>
        <p:spPr bwMode="auto">
          <a:xfrm>
            <a:off x="504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異動情報登録</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発令決裁</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8" name="テキスト ボックス 8"/>
          <p:cNvSpPr txBox="1"/>
          <p:nvPr/>
        </p:nvSpPr>
        <p:spPr>
          <a:xfrm>
            <a:off x="360000" y="3602764"/>
            <a:ext cx="1277527"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※『NX</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勤怠管理</a:t>
            </a: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へ連携する　</a:t>
            </a:r>
            <a:endPar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　項目の異動発令</a:t>
            </a:r>
          </a:p>
        </p:txBody>
      </p:sp>
      <p:sp>
        <p:nvSpPr>
          <p:cNvPr id="69" name="テキスト ボックス 46"/>
          <p:cNvSpPr txBox="1"/>
          <p:nvPr/>
        </p:nvSpPr>
        <p:spPr>
          <a:xfrm>
            <a:off x="7635321" y="4365718"/>
            <a:ext cx="1293163" cy="18466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勤怠項目のマッピング設定</a:t>
            </a:r>
          </a:p>
        </p:txBody>
      </p:sp>
      <p:sp>
        <p:nvSpPr>
          <p:cNvPr id="7" name="テキスト ボックス 6"/>
          <p:cNvSpPr txBox="1"/>
          <p:nvPr/>
        </p:nvSpPr>
        <p:spPr>
          <a:xfrm>
            <a:off x="5066878" y="3074206"/>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5" name="テキスト ボックス 34"/>
          <p:cNvSpPr txBox="1"/>
          <p:nvPr/>
        </p:nvSpPr>
        <p:spPr>
          <a:xfrm>
            <a:off x="5066878" y="2280244"/>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6" name="テキスト ボックス 35"/>
          <p:cNvSpPr txBox="1"/>
          <p:nvPr/>
        </p:nvSpPr>
        <p:spPr>
          <a:xfrm>
            <a:off x="5066878" y="3826351"/>
            <a:ext cx="396044" cy="276999"/>
          </a:xfrm>
          <a:prstGeom prst="rect">
            <a:avLst/>
          </a:prstGeom>
          <a:noFill/>
        </p:spPr>
        <p:txBody>
          <a:bodyPr wrap="square" rtlCol="0">
            <a:spAutoFit/>
          </a:bodyPr>
          <a:lstStyle/>
          <a:p>
            <a:r>
              <a:rPr lang="ja-JP" altLang="en-US" sz="1200" dirty="0">
                <a:solidFill>
                  <a:srgbClr val="EE7B48"/>
                </a:solidFill>
              </a:rPr>
              <a:t>②</a:t>
            </a:r>
            <a:endParaRPr kumimoji="1" lang="ja-JP" altLang="en-US" sz="1200" dirty="0">
              <a:solidFill>
                <a:srgbClr val="EE7B48"/>
              </a:solidFill>
            </a:endParaRPr>
          </a:p>
        </p:txBody>
      </p:sp>
      <p:sp>
        <p:nvSpPr>
          <p:cNvPr id="37" name="テキスト ボックス 36"/>
          <p:cNvSpPr txBox="1"/>
          <p:nvPr/>
        </p:nvSpPr>
        <p:spPr>
          <a:xfrm>
            <a:off x="8068942" y="3661834"/>
            <a:ext cx="396044" cy="276999"/>
          </a:xfrm>
          <a:prstGeom prst="rect">
            <a:avLst/>
          </a:prstGeom>
          <a:noFill/>
        </p:spPr>
        <p:txBody>
          <a:bodyPr wrap="square" rtlCol="0">
            <a:spAutoFit/>
          </a:bodyPr>
          <a:lstStyle/>
          <a:p>
            <a:r>
              <a:rPr lang="ja-JP" altLang="en-US" sz="1200" dirty="0">
                <a:solidFill>
                  <a:schemeClr val="accent5">
                    <a:lumMod val="75000"/>
                  </a:schemeClr>
                </a:solidFill>
              </a:rPr>
              <a:t>③</a:t>
            </a:r>
            <a:endParaRPr kumimoji="1" lang="ja-JP" altLang="en-US" sz="1200" dirty="0">
              <a:solidFill>
                <a:schemeClr val="accent5">
                  <a:lumMod val="75000"/>
                </a:schemeClr>
              </a:solidFill>
            </a:endParaRPr>
          </a:p>
        </p:txBody>
      </p:sp>
      <p:sp>
        <p:nvSpPr>
          <p:cNvPr id="38" name="Freeform 34"/>
          <p:cNvSpPr>
            <a:spLocks noEditPoints="1"/>
          </p:cNvSpPr>
          <p:nvPr/>
        </p:nvSpPr>
        <p:spPr bwMode="auto">
          <a:xfrm>
            <a:off x="143791" y="3160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4"/>
          <p:cNvSpPr>
            <a:spLocks noEditPoints="1"/>
          </p:cNvSpPr>
          <p:nvPr/>
        </p:nvSpPr>
        <p:spPr bwMode="auto">
          <a:xfrm>
            <a:off x="3330592" y="2287034"/>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4"/>
          <p:cNvSpPr>
            <a:spLocks noEditPoints="1"/>
          </p:cNvSpPr>
          <p:nvPr/>
        </p:nvSpPr>
        <p:spPr bwMode="auto">
          <a:xfrm>
            <a:off x="3323393" y="3088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34"/>
          <p:cNvSpPr>
            <a:spLocks noEditPoints="1"/>
          </p:cNvSpPr>
          <p:nvPr/>
        </p:nvSpPr>
        <p:spPr bwMode="auto">
          <a:xfrm>
            <a:off x="3308744" y="3823179"/>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4"/>
          <p:cNvSpPr>
            <a:spLocks noEditPoints="1"/>
          </p:cNvSpPr>
          <p:nvPr/>
        </p:nvSpPr>
        <p:spPr bwMode="auto">
          <a:xfrm>
            <a:off x="7418457" y="384070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823960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勤怠管理（</a:t>
            </a:r>
            <a:r>
              <a:rPr lang="en-US" altLang="ja-JP" dirty="0"/>
              <a:t>NXTM</a:t>
            </a:r>
            <a:r>
              <a:rPr lang="ja-JP" altLang="en-US" dirty="0"/>
              <a:t>）へのデータ連携</a:t>
            </a:r>
            <a:endParaRPr kumimoji="1" lang="ja-JP" altLang="en-US" dirty="0"/>
          </a:p>
        </p:txBody>
      </p:sp>
      <p:sp>
        <p:nvSpPr>
          <p:cNvPr id="11" name="テキスト プレースホルダー 10"/>
          <p:cNvSpPr>
            <a:spLocks noGrp="1"/>
          </p:cNvSpPr>
          <p:nvPr>
            <p:ph type="body" sz="quarter" idx="17"/>
          </p:nvPr>
        </p:nvSpPr>
        <p:spPr/>
        <p:txBody>
          <a:bodyPr/>
          <a:lstStyle/>
          <a:p>
            <a:r>
              <a:rPr kumimoji="1" lang="en-US" altLang="ja-JP" dirty="0"/>
              <a:t>NX</a:t>
            </a:r>
            <a:r>
              <a:rPr kumimoji="1" lang="ja-JP" altLang="en-US" dirty="0"/>
              <a:t>給与管理・</a:t>
            </a:r>
            <a:r>
              <a:rPr kumimoji="1" lang="en-US" altLang="ja-JP" dirty="0"/>
              <a:t>NX</a:t>
            </a:r>
            <a:r>
              <a:rPr kumimoji="1" lang="ja-JP" altLang="en-US" dirty="0"/>
              <a:t>人事管理から</a:t>
            </a:r>
            <a:r>
              <a:rPr kumimoji="1" lang="en-US" altLang="ja-JP" dirty="0"/>
              <a:t>NX</a:t>
            </a:r>
            <a:r>
              <a:rPr kumimoji="1" lang="ja-JP" altLang="en-US" dirty="0"/>
              <a:t>勤怠管理に組織や人事情報を連携できます</a:t>
            </a:r>
            <a:endParaRPr kumimoji="1" lang="en-US" altLang="ja-JP" dirty="0"/>
          </a:p>
          <a:p>
            <a:r>
              <a:rPr lang="ja-JP" altLang="en-US" dirty="0"/>
              <a:t>２重のマスタメンテナンスは不要です</a:t>
            </a:r>
            <a:endParaRPr kumimoji="1" lang="ja-JP" altLang="en-US" dirty="0"/>
          </a:p>
        </p:txBody>
      </p:sp>
      <p:sp>
        <p:nvSpPr>
          <p:cNvPr id="5" name="タイトル 4"/>
          <p:cNvSpPr>
            <a:spLocks noGrp="1"/>
          </p:cNvSpPr>
          <p:nvPr>
            <p:ph type="title"/>
          </p:nvPr>
        </p:nvSpPr>
        <p:spPr/>
        <p:txBody>
          <a:bodyPr/>
          <a:lstStyle/>
          <a:p>
            <a:r>
              <a:rPr kumimoji="1" lang="ja-JP" altLang="en-US" dirty="0"/>
              <a:t>データ連携機能①</a:t>
            </a:r>
            <a:endParaRPr kumimoji="1" lang="ja-JP" altLang="en-US" sz="1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63" y="2185288"/>
            <a:ext cx="3203875" cy="2062905"/>
          </a:xfrm>
          <a:prstGeom prst="rect">
            <a:avLst/>
          </a:prstGeom>
          <a:ln>
            <a:solidFill>
              <a:schemeClr val="bg1">
                <a:lumMod val="65000"/>
              </a:schemeClr>
            </a:solidFill>
          </a:ln>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18573" y="2423659"/>
            <a:ext cx="838673" cy="172036"/>
          </a:xfrm>
          <a:prstGeom prst="rect">
            <a:avLst/>
          </a:prstGeom>
          <a:ln>
            <a:solidFill>
              <a:schemeClr val="bg1">
                <a:lumMod val="75000"/>
              </a:schemeClr>
            </a:solidFill>
          </a:ln>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3905" y="3072436"/>
            <a:ext cx="2615066" cy="939924"/>
          </a:xfrm>
          <a:prstGeom prst="rect">
            <a:avLst/>
          </a:prstGeom>
          <a:ln w="38100">
            <a:solidFill>
              <a:srgbClr val="FF0000"/>
            </a:solidFill>
          </a:ln>
        </p:spPr>
      </p:pic>
      <p:sp>
        <p:nvSpPr>
          <p:cNvPr id="12" name="右矢印 11"/>
          <p:cNvSpPr/>
          <p:nvPr/>
        </p:nvSpPr>
        <p:spPr>
          <a:xfrm rot="5400000">
            <a:off x="3271376" y="2713128"/>
            <a:ext cx="258249" cy="241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6"/>
          <a:srcRect b="537"/>
          <a:stretch/>
        </p:blipFill>
        <p:spPr>
          <a:xfrm>
            <a:off x="5232877" y="2185288"/>
            <a:ext cx="3515587" cy="2177530"/>
          </a:xfrm>
          <a:prstGeom prst="rect">
            <a:avLst/>
          </a:prstGeom>
          <a:ln>
            <a:solidFill>
              <a:schemeClr val="bg1">
                <a:lumMod val="75000"/>
              </a:schemeClr>
            </a:solidFill>
          </a:ln>
        </p:spPr>
      </p:pic>
      <p:sp>
        <p:nvSpPr>
          <p:cNvPr id="14" name="正方形/長方形 13"/>
          <p:cNvSpPr/>
          <p:nvPr/>
        </p:nvSpPr>
        <p:spPr>
          <a:xfrm>
            <a:off x="8350251" y="2330237"/>
            <a:ext cx="392909" cy="1089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5" name="角丸四角形吹き出し 14"/>
          <p:cNvSpPr/>
          <p:nvPr/>
        </p:nvSpPr>
        <p:spPr>
          <a:xfrm>
            <a:off x="7626277" y="2698172"/>
            <a:ext cx="1044440" cy="311592"/>
          </a:xfrm>
          <a:prstGeom prst="wedgeRoundRectCallout">
            <a:avLst>
              <a:gd name="adj1" fmla="val 36292"/>
              <a:gd name="adj2" fmla="val -1189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連携履歴照会</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3" name="テキスト ボックス 2"/>
          <p:cNvSpPr txBox="1"/>
          <p:nvPr/>
        </p:nvSpPr>
        <p:spPr>
          <a:xfrm>
            <a:off x="245457" y="1923678"/>
            <a:ext cx="1368152" cy="261610"/>
          </a:xfrm>
          <a:prstGeom prst="rect">
            <a:avLst/>
          </a:prstGeom>
          <a:noFill/>
        </p:spPr>
        <p:txBody>
          <a:bodyPr wrap="square" rtlCol="0">
            <a:spAutoFit/>
          </a:bodyPr>
          <a:lstStyle/>
          <a:p>
            <a:r>
              <a:rPr kumimoji="1" lang="ja-JP" altLang="en-US" sz="1100" dirty="0"/>
              <a:t>組織情報の連携</a:t>
            </a:r>
          </a:p>
        </p:txBody>
      </p:sp>
      <p:sp>
        <p:nvSpPr>
          <p:cNvPr id="18" name="テキスト ボックス 17"/>
          <p:cNvSpPr txBox="1"/>
          <p:nvPr/>
        </p:nvSpPr>
        <p:spPr>
          <a:xfrm>
            <a:off x="5178005" y="1923678"/>
            <a:ext cx="1368152" cy="261610"/>
          </a:xfrm>
          <a:prstGeom prst="rect">
            <a:avLst/>
          </a:prstGeom>
          <a:noFill/>
        </p:spPr>
        <p:txBody>
          <a:bodyPr wrap="square" rtlCol="0">
            <a:spAutoFit/>
          </a:bodyPr>
          <a:lstStyle/>
          <a:p>
            <a:r>
              <a:rPr kumimoji="1" lang="ja-JP" altLang="en-US" sz="1100" dirty="0"/>
              <a:t>人事情報の連携</a:t>
            </a:r>
          </a:p>
        </p:txBody>
      </p:sp>
    </p:spTree>
    <p:extLst>
      <p:ext uri="{BB962C8B-B14F-4D97-AF65-F5344CB8AC3E}">
        <p14:creationId xmlns:p14="http://schemas.microsoft.com/office/powerpoint/2010/main" val="538699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50260" y="1660811"/>
            <a:ext cx="5166575" cy="333868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35</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給与管理（</a:t>
            </a:r>
            <a:r>
              <a:rPr lang="en-US" altLang="ja-JP" dirty="0"/>
              <a:t>NXPR</a:t>
            </a:r>
            <a:r>
              <a:rPr lang="ja-JP" altLang="en-US" dirty="0"/>
              <a:t>）への勤怠実績データ連携</a:t>
            </a:r>
          </a:p>
        </p:txBody>
      </p:sp>
      <p:sp>
        <p:nvSpPr>
          <p:cNvPr id="11" name="テキスト プレースホルダー 10"/>
          <p:cNvSpPr>
            <a:spLocks noGrp="1"/>
          </p:cNvSpPr>
          <p:nvPr>
            <p:ph type="body" sz="quarter" idx="17"/>
          </p:nvPr>
        </p:nvSpPr>
        <p:spPr>
          <a:xfrm>
            <a:off x="251618" y="917812"/>
            <a:ext cx="8784878" cy="279306"/>
          </a:xfrm>
        </p:spPr>
        <p:txBody>
          <a:bodyPr/>
          <a:lstStyle/>
          <a:p>
            <a:r>
              <a:rPr lang="ja-JP" altLang="en-US" dirty="0"/>
              <a:t>勤怠管理勤怠実績取込画面から勤怠実績の取込が可能です</a:t>
            </a:r>
            <a:endParaRPr lang="en-US" altLang="ja-JP" dirty="0"/>
          </a:p>
          <a:p>
            <a:r>
              <a:rPr kumimoji="1" lang="ja-JP" altLang="en-US" dirty="0"/>
              <a:t>取込データは細かく条件を指定しての取込ができます</a:t>
            </a:r>
            <a:r>
              <a:rPr kumimoji="1" lang="en-US" altLang="ja-JP" dirty="0"/>
              <a:t>(</a:t>
            </a:r>
            <a:r>
              <a:rPr kumimoji="1" lang="ja-JP" altLang="en-US" dirty="0"/>
              <a:t>所属部門、社員区分、</a:t>
            </a:r>
            <a:r>
              <a:rPr lang="ja-JP" altLang="en-US" dirty="0"/>
              <a:t>社員</a:t>
            </a:r>
            <a:r>
              <a:rPr kumimoji="1" lang="ja-JP" altLang="en-US" dirty="0"/>
              <a:t>番号 </a:t>
            </a:r>
            <a:r>
              <a:rPr kumimoji="1" lang="en-US" altLang="ja-JP" dirty="0"/>
              <a:t>etc…)</a:t>
            </a:r>
            <a:endParaRPr kumimoji="1" lang="ja-JP" altLang="en-US" dirty="0"/>
          </a:p>
        </p:txBody>
      </p:sp>
      <p:sp>
        <p:nvSpPr>
          <p:cNvPr id="5" name="タイトル 4"/>
          <p:cNvSpPr>
            <a:spLocks noGrp="1"/>
          </p:cNvSpPr>
          <p:nvPr>
            <p:ph type="title"/>
          </p:nvPr>
        </p:nvSpPr>
        <p:spPr/>
        <p:txBody>
          <a:bodyPr/>
          <a:lstStyle/>
          <a:p>
            <a:r>
              <a:rPr lang="ja-JP" altLang="en-US" dirty="0"/>
              <a:t>データ連携機能②</a:t>
            </a:r>
          </a:p>
        </p:txBody>
      </p:sp>
      <p:sp>
        <p:nvSpPr>
          <p:cNvPr id="20" name="正方形/長方形 19"/>
          <p:cNvSpPr/>
          <p:nvPr/>
        </p:nvSpPr>
        <p:spPr>
          <a:xfrm>
            <a:off x="1817788" y="3099732"/>
            <a:ext cx="3408912" cy="1365729"/>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pic>
        <p:nvPicPr>
          <p:cNvPr id="16" name="図 15"/>
          <p:cNvPicPr>
            <a:picLocks noChangeAspect="1"/>
          </p:cNvPicPr>
          <p:nvPr/>
        </p:nvPicPr>
        <p:blipFill>
          <a:blip r:embed="rId4"/>
          <a:stretch>
            <a:fillRect/>
          </a:stretch>
        </p:blipFill>
        <p:spPr>
          <a:xfrm>
            <a:off x="5830261" y="3591762"/>
            <a:ext cx="2701739" cy="691143"/>
          </a:xfrm>
          <a:prstGeom prst="rect">
            <a:avLst/>
          </a:prstGeom>
          <a:ln w="38100">
            <a:solidFill>
              <a:srgbClr val="FF0000"/>
            </a:solidFill>
          </a:ln>
        </p:spPr>
      </p:pic>
      <p:sp>
        <p:nvSpPr>
          <p:cNvPr id="18" name="正方形/長方形 17"/>
          <p:cNvSpPr/>
          <p:nvPr/>
        </p:nvSpPr>
        <p:spPr>
          <a:xfrm>
            <a:off x="5976448" y="2289239"/>
            <a:ext cx="358229" cy="8041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9" name="角丸四角形吹き出し 18"/>
          <p:cNvSpPr/>
          <p:nvPr/>
        </p:nvSpPr>
        <p:spPr>
          <a:xfrm>
            <a:off x="3632511" y="2405328"/>
            <a:ext cx="1969063" cy="514092"/>
          </a:xfrm>
          <a:prstGeom prst="wedgeRoundRectCallout">
            <a:avLst>
              <a:gd name="adj1" fmla="val 64370"/>
              <a:gd name="adj2" fmla="val -4227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勤怠締日が変更になったとき</a:t>
            </a: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年月日変更して調整可能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22" name="角丸四角形吹き出し 21"/>
          <p:cNvSpPr/>
          <p:nvPr/>
        </p:nvSpPr>
        <p:spPr>
          <a:xfrm>
            <a:off x="2402289" y="4721509"/>
            <a:ext cx="2266180" cy="305137"/>
          </a:xfrm>
          <a:prstGeom prst="wedgeRoundRectCallout">
            <a:avLst>
              <a:gd name="adj1" fmla="val -21865"/>
              <a:gd name="adj2" fmla="val -9742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取込データの絞込条件指定が可能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12" name="右矢印 11"/>
          <p:cNvSpPr/>
          <p:nvPr/>
        </p:nvSpPr>
        <p:spPr>
          <a:xfrm rot="5400000">
            <a:off x="5987022" y="3147197"/>
            <a:ext cx="337079" cy="390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727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dirty="0"/>
          </a:p>
        </p:txBody>
      </p:sp>
      <p:sp>
        <p:nvSpPr>
          <p:cNvPr id="11"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6"/>
          </p:nvPr>
        </p:nvSpPr>
        <p:spPr/>
        <p:txBody>
          <a:bodyPr/>
          <a:lstStyle/>
          <a:p>
            <a:r>
              <a:rPr lang="en-US" altLang="ja-JP" dirty="0"/>
              <a:t>NX</a:t>
            </a:r>
            <a:r>
              <a:rPr lang="ja-JP" altLang="en-US" dirty="0"/>
              <a:t>勤怠管理 事前設定</a:t>
            </a:r>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勤怠管理側でどのデータを連携するか設定することで、オリジナルの休暇</a:t>
            </a:r>
            <a:r>
              <a:rPr lang="en-US" altLang="ja-JP" dirty="0"/>
              <a:t>(</a:t>
            </a:r>
            <a:r>
              <a:rPr lang="ja-JP" altLang="en-US" dirty="0"/>
              <a:t>夏季休暇等</a:t>
            </a:r>
            <a:r>
              <a:rPr lang="en-US" altLang="ja-JP" dirty="0"/>
              <a:t>)</a:t>
            </a:r>
            <a:r>
              <a:rPr lang="ja-JP" altLang="en-US" dirty="0"/>
              <a:t>や</a:t>
            </a:r>
            <a:endParaRPr lang="en-US" altLang="ja-JP" dirty="0"/>
          </a:p>
          <a:p>
            <a:r>
              <a:rPr lang="ja-JP" altLang="en-US" dirty="0"/>
              <a:t>任意項目（出張回数等）も含め給与管理にデータ連携することが可能です</a:t>
            </a:r>
          </a:p>
        </p:txBody>
      </p:sp>
      <p:sp>
        <p:nvSpPr>
          <p:cNvPr id="4" name="タイトル 3"/>
          <p:cNvSpPr>
            <a:spLocks noGrp="1"/>
          </p:cNvSpPr>
          <p:nvPr>
            <p:ph type="title"/>
          </p:nvPr>
        </p:nvSpPr>
        <p:spPr/>
        <p:txBody>
          <a:bodyPr/>
          <a:lstStyle/>
          <a:p>
            <a:r>
              <a:rPr kumimoji="1" lang="ja-JP" altLang="en-US" sz="2400" dirty="0"/>
              <a:t>データ連携方法③</a:t>
            </a:r>
            <a:r>
              <a:rPr lang="ja-JP" altLang="en-US" sz="2800" dirty="0"/>
              <a:t>　</a:t>
            </a:r>
            <a:endParaRPr kumimoji="1" lang="ja-JP" altLang="en-US" sz="2400" dirty="0"/>
          </a:p>
        </p:txBody>
      </p:sp>
      <p:grpSp>
        <p:nvGrpSpPr>
          <p:cNvPr id="12" name="グループ化 11"/>
          <p:cNvGrpSpPr/>
          <p:nvPr/>
        </p:nvGrpSpPr>
        <p:grpSpPr>
          <a:xfrm>
            <a:off x="179512" y="1649976"/>
            <a:ext cx="4104456" cy="3174235"/>
            <a:chOff x="323528" y="1887994"/>
            <a:chExt cx="4054683" cy="2843996"/>
          </a:xfrm>
        </p:grpSpPr>
        <p:pic>
          <p:nvPicPr>
            <p:cNvPr id="13" name="図 12"/>
            <p:cNvPicPr>
              <a:picLocks noChangeAspect="1"/>
            </p:cNvPicPr>
            <p:nvPr/>
          </p:nvPicPr>
          <p:blipFill rotWithShape="1">
            <a:blip r:embed="rId3"/>
            <a:srcRect t="11750"/>
            <a:stretch/>
          </p:blipFill>
          <p:spPr>
            <a:xfrm>
              <a:off x="360000" y="2067694"/>
              <a:ext cx="4018211" cy="1541294"/>
            </a:xfrm>
            <a:prstGeom prst="rect">
              <a:avLst/>
            </a:prstGeom>
          </p:spPr>
        </p:pic>
        <p:pic>
          <p:nvPicPr>
            <p:cNvPr id="14" name="図 13"/>
            <p:cNvPicPr>
              <a:picLocks noChangeAspect="1"/>
            </p:cNvPicPr>
            <p:nvPr/>
          </p:nvPicPr>
          <p:blipFill>
            <a:blip r:embed="rId4"/>
            <a:stretch>
              <a:fillRect/>
            </a:stretch>
          </p:blipFill>
          <p:spPr>
            <a:xfrm>
              <a:off x="323528" y="3570279"/>
              <a:ext cx="4037421" cy="1161711"/>
            </a:xfrm>
            <a:prstGeom prst="rect">
              <a:avLst/>
            </a:prstGeom>
          </p:spPr>
        </p:pic>
        <p:sp>
          <p:nvSpPr>
            <p:cNvPr id="15" name="角丸四角形吹き出し 14"/>
            <p:cNvSpPr/>
            <p:nvPr/>
          </p:nvSpPr>
          <p:spPr>
            <a:xfrm>
              <a:off x="2477042" y="1887994"/>
              <a:ext cx="1302982" cy="335718"/>
            </a:xfrm>
            <a:prstGeom prst="wedgeRoundRectCallout">
              <a:avLst>
                <a:gd name="adj1" fmla="val -69763"/>
                <a:gd name="adj2" fmla="val 965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社員コードの先頭に「</a:t>
              </a:r>
              <a:r>
                <a:rPr kumimoji="1" lang="en-US" altLang="ja-JP" sz="900" dirty="0">
                  <a:solidFill>
                    <a:schemeClr val="tx1"/>
                  </a:solidFill>
                </a:rPr>
                <a:t>SYN:</a:t>
              </a:r>
              <a:r>
                <a:rPr kumimoji="1" lang="ja-JP" altLang="en-US" sz="900" dirty="0">
                  <a:solidFill>
                    <a:schemeClr val="tx1"/>
                  </a:solidFill>
                </a:rPr>
                <a:t>」を設定</a:t>
              </a:r>
              <a:endParaRPr lang="en-US" altLang="ja-JP" sz="900" dirty="0">
                <a:solidFill>
                  <a:schemeClr val="tx1"/>
                </a:solidFill>
              </a:endParaRPr>
            </a:p>
          </p:txBody>
        </p:sp>
        <p:sp>
          <p:nvSpPr>
            <p:cNvPr id="16" name="角丸四角形吹き出し 15"/>
            <p:cNvSpPr/>
            <p:nvPr/>
          </p:nvSpPr>
          <p:spPr>
            <a:xfrm>
              <a:off x="2709596" y="3713920"/>
              <a:ext cx="1416964" cy="494139"/>
            </a:xfrm>
            <a:prstGeom prst="wedgeRoundRectCallout">
              <a:avLst>
                <a:gd name="adj1" fmla="val -142343"/>
                <a:gd name="adj2" fmla="val -11417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連携する項目の先頭に</a:t>
              </a:r>
              <a:endParaRPr kumimoji="1" lang="en-US" altLang="ja-JP" sz="900" dirty="0">
                <a:solidFill>
                  <a:schemeClr val="tx1"/>
                </a:solidFill>
              </a:endParaRPr>
            </a:p>
            <a:p>
              <a:r>
                <a:rPr kumimoji="1" lang="ja-JP" altLang="en-US" sz="900" dirty="0">
                  <a:solidFill>
                    <a:schemeClr val="tx1"/>
                  </a:solidFill>
                </a:rPr>
                <a:t>「勤怠コード</a:t>
              </a:r>
              <a:r>
                <a:rPr kumimoji="1" lang="en-US" altLang="ja-JP" sz="900" dirty="0">
                  <a:solidFill>
                    <a:schemeClr val="tx1"/>
                  </a:solidFill>
                </a:rPr>
                <a:t>:</a:t>
              </a:r>
              <a:r>
                <a:rPr kumimoji="1" lang="ja-JP" altLang="en-US" sz="900" dirty="0">
                  <a:solidFill>
                    <a:schemeClr val="tx1"/>
                  </a:solidFill>
                </a:rPr>
                <a:t>」を設定</a:t>
              </a:r>
              <a:endParaRPr kumimoji="1" lang="en-US" altLang="ja-JP" sz="900" dirty="0">
                <a:solidFill>
                  <a:schemeClr val="tx1"/>
                </a:solidFill>
              </a:endParaRPr>
            </a:p>
          </p:txBody>
        </p:sp>
      </p:grpSp>
      <p:sp>
        <p:nvSpPr>
          <p:cNvPr id="18" name="テキスト プレースホルダー 2"/>
          <p:cNvSpPr txBox="1">
            <a:spLocks/>
          </p:cNvSpPr>
          <p:nvPr/>
        </p:nvSpPr>
        <p:spPr>
          <a:xfrm>
            <a:off x="199920" y="1589231"/>
            <a:ext cx="3781514" cy="248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締データ出力設定</a:t>
            </a:r>
            <a:endParaRPr lang="en-US" altLang="ja-JP" sz="1400" b="1" dirty="0">
              <a:solidFill>
                <a:prstClr val="black"/>
              </a:solidFill>
              <a:latin typeface="メイリオ"/>
              <a:ea typeface="メイリオ"/>
            </a:endParaRPr>
          </a:p>
        </p:txBody>
      </p:sp>
      <p:pic>
        <p:nvPicPr>
          <p:cNvPr id="19" name="図 18"/>
          <p:cNvPicPr>
            <a:picLocks noChangeAspect="1"/>
          </p:cNvPicPr>
          <p:nvPr/>
        </p:nvPicPr>
        <p:blipFill rotWithShape="1">
          <a:blip r:embed="rId5"/>
          <a:srcRect t="7135"/>
          <a:stretch/>
        </p:blipFill>
        <p:spPr>
          <a:xfrm>
            <a:off x="4722909" y="2011660"/>
            <a:ext cx="2507498" cy="2227782"/>
          </a:xfrm>
          <a:prstGeom prst="rect">
            <a:avLst/>
          </a:prstGeom>
          <a:ln>
            <a:solidFill>
              <a:schemeClr val="bg1">
                <a:lumMod val="75000"/>
              </a:schemeClr>
            </a:solidFill>
          </a:ln>
        </p:spPr>
      </p:pic>
      <p:pic>
        <p:nvPicPr>
          <p:cNvPr id="20" name="図 19"/>
          <p:cNvPicPr>
            <a:picLocks noChangeAspect="1"/>
          </p:cNvPicPr>
          <p:nvPr/>
        </p:nvPicPr>
        <p:blipFill rotWithShape="1">
          <a:blip r:embed="rId6"/>
          <a:srcRect t="7606"/>
          <a:stretch/>
        </p:blipFill>
        <p:spPr>
          <a:xfrm>
            <a:off x="5081984" y="3057123"/>
            <a:ext cx="3730274" cy="1767087"/>
          </a:xfrm>
          <a:prstGeom prst="rect">
            <a:avLst/>
          </a:prstGeom>
          <a:ln>
            <a:solidFill>
              <a:schemeClr val="bg1">
                <a:lumMod val="75000"/>
              </a:schemeClr>
            </a:solidFill>
          </a:ln>
        </p:spPr>
      </p:pic>
      <p:sp>
        <p:nvSpPr>
          <p:cNvPr id="21" name="テキスト プレースホルダー 2"/>
          <p:cNvSpPr txBox="1">
            <a:spLocks/>
          </p:cNvSpPr>
          <p:nvPr/>
        </p:nvSpPr>
        <p:spPr>
          <a:xfrm>
            <a:off x="4652804" y="1746855"/>
            <a:ext cx="2028732" cy="1799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休暇区分設定</a:t>
            </a:r>
            <a:endParaRPr lang="en-US" altLang="ja-JP" sz="1400" b="1" dirty="0">
              <a:solidFill>
                <a:prstClr val="black"/>
              </a:solidFill>
              <a:latin typeface="メイリオ"/>
              <a:ea typeface="メイリオ"/>
            </a:endParaRPr>
          </a:p>
        </p:txBody>
      </p:sp>
      <p:sp>
        <p:nvSpPr>
          <p:cNvPr id="22" name="テキスト プレースホルダー 2"/>
          <p:cNvSpPr txBox="1">
            <a:spLocks/>
          </p:cNvSpPr>
          <p:nvPr/>
        </p:nvSpPr>
        <p:spPr>
          <a:xfrm>
            <a:off x="7441724" y="2787204"/>
            <a:ext cx="1450276"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任意項目設定</a:t>
            </a:r>
            <a:endParaRPr lang="en-US" altLang="ja-JP" sz="1400" b="1" dirty="0">
              <a:solidFill>
                <a:prstClr val="black"/>
              </a:solidFill>
              <a:latin typeface="メイリオ"/>
              <a:ea typeface="メイリオ"/>
            </a:endParaRPr>
          </a:p>
        </p:txBody>
      </p:sp>
    </p:spTree>
    <p:extLst>
      <p:ext uri="{BB962C8B-B14F-4D97-AF65-F5344CB8AC3E}">
        <p14:creationId xmlns:p14="http://schemas.microsoft.com/office/powerpoint/2010/main" val="2195754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37</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04</a:t>
            </a:r>
            <a:br>
              <a:rPr lang="en-US" altLang="ja-JP" b="0" dirty="0">
                <a:solidFill>
                  <a:srgbClr val="FABE00"/>
                </a:solidFill>
              </a:rPr>
            </a:br>
            <a:r>
              <a:rPr lang="ja-JP" altLang="en-US" dirty="0">
                <a:solidFill>
                  <a:srgbClr val="EE7B48"/>
                </a:solidFill>
              </a:rPr>
              <a:t>他社</a:t>
            </a:r>
            <a:r>
              <a:rPr lang="ja-JP" altLang="en-US" dirty="0"/>
              <a:t>勤怠システムとの連携について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861538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給与管理（</a:t>
            </a:r>
            <a:r>
              <a:rPr kumimoji="1" lang="en-US" altLang="ja-JP" dirty="0"/>
              <a:t>NXPR</a:t>
            </a:r>
            <a:r>
              <a:rPr kumimoji="1" lang="ja-JP" altLang="en-US" dirty="0"/>
              <a:t>）への勤怠実績データ連携</a:t>
            </a:r>
          </a:p>
        </p:txBody>
      </p:sp>
      <p:sp>
        <p:nvSpPr>
          <p:cNvPr id="5" name="テキスト プレースホルダー 4"/>
          <p:cNvSpPr>
            <a:spLocks noGrp="1"/>
          </p:cNvSpPr>
          <p:nvPr>
            <p:ph type="body" sz="quarter" idx="17"/>
          </p:nvPr>
        </p:nvSpPr>
        <p:spPr/>
        <p:txBody>
          <a:bodyPr/>
          <a:lstStyle/>
          <a:p>
            <a:r>
              <a:rPr kumimoji="1" lang="en-US" altLang="ja-JP" dirty="0" err="1"/>
              <a:t>SuperStream</a:t>
            </a:r>
            <a:r>
              <a:rPr kumimoji="1" lang="ja-JP" altLang="en-US" dirty="0"/>
              <a:t>給与管理システムへ勤怠データ等の集計結果を連携</a:t>
            </a:r>
            <a:endParaRPr kumimoji="1" lang="en-US" altLang="ja-JP" dirty="0"/>
          </a:p>
          <a:p>
            <a:r>
              <a:rPr lang="ja-JP" altLang="en-US" dirty="0"/>
              <a:t>個人単位か項目単位かのいずれかの形式で</a:t>
            </a:r>
            <a:r>
              <a:rPr lang="en-US" altLang="ja-JP" dirty="0"/>
              <a:t>CSV</a:t>
            </a:r>
            <a:r>
              <a:rPr lang="ja-JP" altLang="en-US" dirty="0"/>
              <a:t>ファイルを取込む運用となります</a:t>
            </a:r>
            <a:endParaRPr lang="en-US" altLang="ja-JP" dirty="0"/>
          </a:p>
          <a:p>
            <a:r>
              <a:rPr kumimoji="1" lang="ja-JP" altLang="en-US" dirty="0"/>
              <a:t>連携用ファイルを取込レイアウトに合わせるため加工していただく必要があります</a:t>
            </a:r>
          </a:p>
        </p:txBody>
      </p:sp>
      <p:sp>
        <p:nvSpPr>
          <p:cNvPr id="6" name="タイトル 5"/>
          <p:cNvSpPr>
            <a:spLocks noGrp="1"/>
          </p:cNvSpPr>
          <p:nvPr>
            <p:ph type="title"/>
          </p:nvPr>
        </p:nvSpPr>
        <p:spPr/>
        <p:txBody>
          <a:bodyPr/>
          <a:lstStyle/>
          <a:p>
            <a:r>
              <a:rPr lang="ja-JP" altLang="en-US" dirty="0"/>
              <a:t>他社勤怠管理システムとのデータ連携について</a:t>
            </a:r>
            <a:endParaRPr kumimoji="1" lang="ja-JP" altLang="en-US" dirty="0"/>
          </a:p>
        </p:txBody>
      </p:sp>
      <p:sp>
        <p:nvSpPr>
          <p:cNvPr id="7" name="フローチャート : 磁気ディスク 8"/>
          <p:cNvSpPr/>
          <p:nvPr/>
        </p:nvSpPr>
        <p:spPr>
          <a:xfrm>
            <a:off x="6696744" y="2469258"/>
            <a:ext cx="1189876" cy="525708"/>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8" name="フローチャート : 磁気ディスク 10"/>
          <p:cNvSpPr/>
          <p:nvPr/>
        </p:nvSpPr>
        <p:spPr>
          <a:xfrm>
            <a:off x="919522" y="2588544"/>
            <a:ext cx="1307657" cy="1038757"/>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endParaRPr>
          </a:p>
        </p:txBody>
      </p:sp>
      <p:sp>
        <p:nvSpPr>
          <p:cNvPr id="9" name="フローチャート : 磁気ディスク 11"/>
          <p:cNvSpPr/>
          <p:nvPr/>
        </p:nvSpPr>
        <p:spPr>
          <a:xfrm>
            <a:off x="6696744" y="3147814"/>
            <a:ext cx="1189876" cy="525708"/>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人事管理</a:t>
            </a:r>
          </a:p>
        </p:txBody>
      </p:sp>
      <p:sp>
        <p:nvSpPr>
          <p:cNvPr id="10" name="テキスト ボックス 9"/>
          <p:cNvSpPr txBox="1"/>
          <p:nvPr/>
        </p:nvSpPr>
        <p:spPr>
          <a:xfrm>
            <a:off x="6694492" y="2067694"/>
            <a:ext cx="1261884" cy="466794"/>
          </a:xfrm>
          <a:prstGeom prst="rect">
            <a:avLst/>
          </a:prstGeom>
        </p:spPr>
        <p:txBody>
          <a:bodyPr wrap="none" rtlCol="0" anchor="ctr" anchorCtr="0">
            <a:noAutofit/>
          </a:bodyPr>
          <a:lstStyle/>
          <a:p>
            <a:pPr marL="0" marR="0" lvl="0" indent="0" algn="l" defTabSz="914400" rtl="0" eaLnBrk="1" fontAlgn="auto" latinLnBrk="0" hangingPunct="1">
              <a:lnSpc>
                <a:spcPts val="1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勤務実績取込機能</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エラーチェック</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cxnSp>
        <p:nvCxnSpPr>
          <p:cNvPr id="11" name="直線矢印コネクタ 10"/>
          <p:cNvCxnSpPr/>
          <p:nvPr/>
        </p:nvCxnSpPr>
        <p:spPr>
          <a:xfrm rot="10800000">
            <a:off x="2592289" y="2822189"/>
            <a:ext cx="857256" cy="1588"/>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2" name="直線矢印コネクタ 11"/>
          <p:cNvCxnSpPr/>
          <p:nvPr/>
        </p:nvCxnSpPr>
        <p:spPr>
          <a:xfrm rot="10800000">
            <a:off x="4500720" y="2822189"/>
            <a:ext cx="1980000" cy="1588"/>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sp>
        <p:nvSpPr>
          <p:cNvPr id="13" name="角丸四角形 12"/>
          <p:cNvSpPr/>
          <p:nvPr/>
        </p:nvSpPr>
        <p:spPr>
          <a:xfrm>
            <a:off x="2736304" y="1927017"/>
            <a:ext cx="3528392" cy="445664"/>
          </a:xfrm>
          <a:prstGeom prst="roundRect">
            <a:avLst/>
          </a:prstGeom>
          <a:ln/>
        </p:spPr>
        <p:style>
          <a:lnRef idx="2">
            <a:schemeClr val="accent5"/>
          </a:lnRef>
          <a:fillRef idx="1">
            <a:schemeClr val="lt1"/>
          </a:fillRef>
          <a:effectRef idx="0">
            <a:schemeClr val="accent5"/>
          </a:effectRef>
          <a:fontRef idx="minor">
            <a:schemeClr val="dk1"/>
          </a:fontRef>
        </p:style>
        <p:txBody>
          <a:bodyPr wrap="none"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勤務実績（通常</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残業</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深夜</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休出）・労働日数など</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最大</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999</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項目</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14" name="正方形/長方形 13"/>
          <p:cNvSpPr/>
          <p:nvPr/>
        </p:nvSpPr>
        <p:spPr>
          <a:xfrm>
            <a:off x="842444" y="2145522"/>
            <a:ext cx="1461812" cy="324036"/>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勤怠管理システム</a:t>
            </a:r>
          </a:p>
        </p:txBody>
      </p:sp>
      <p:sp>
        <p:nvSpPr>
          <p:cNvPr id="16" name="Freeform 418"/>
          <p:cNvSpPr>
            <a:spLocks noEditPoints="1"/>
          </p:cNvSpPr>
          <p:nvPr/>
        </p:nvSpPr>
        <p:spPr bwMode="auto">
          <a:xfrm>
            <a:off x="3600400" y="2643758"/>
            <a:ext cx="611560"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17" name="テキスト ボックス 16"/>
          <p:cNvSpPr txBox="1"/>
          <p:nvPr/>
        </p:nvSpPr>
        <p:spPr>
          <a:xfrm>
            <a:off x="3563888" y="2931790"/>
            <a:ext cx="720080" cy="360040"/>
          </a:xfrm>
          <a:prstGeom prst="rect">
            <a:avLst/>
          </a:prstGeom>
        </p:spPr>
        <p:txBody>
          <a:bodyPr wrap="none" lIns="0" tIns="0" rIns="0" bIns="0" rtlCol="0" anchor="t" anchorCtr="0">
            <a:norm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AACE36"/>
                </a:solidFill>
                <a:effectLst/>
                <a:uLnTx/>
                <a:uFillTx/>
                <a:latin typeface="メイリオ" pitchFamily="50" charset="-128"/>
                <a:ea typeface="メイリオ" pitchFamily="50" charset="-128"/>
                <a:cs typeface="+mn-cs"/>
              </a:rPr>
              <a:t>CSV</a:t>
            </a:r>
            <a:endParaRPr kumimoji="1" lang="ja-JP" altLang="en-US" sz="1100" b="1" i="0" u="none" strike="noStrike" kern="1200" cap="none" spc="0" normalizeH="0" baseline="0" noProof="0" dirty="0">
              <a:ln>
                <a:noFill/>
              </a:ln>
              <a:solidFill>
                <a:srgbClr val="AACE36"/>
              </a:solidFill>
              <a:effectLst/>
              <a:uLnTx/>
              <a:uFillTx/>
              <a:latin typeface="メイリオ" pitchFamily="50" charset="-128"/>
              <a:ea typeface="メイリオ" pitchFamily="50" charset="-128"/>
              <a:cs typeface="+mn-cs"/>
            </a:endParaRPr>
          </a:p>
        </p:txBody>
      </p:sp>
      <p:sp>
        <p:nvSpPr>
          <p:cNvPr id="18" name="テキスト ボックス 17"/>
          <p:cNvSpPr txBox="1"/>
          <p:nvPr/>
        </p:nvSpPr>
        <p:spPr>
          <a:xfrm>
            <a:off x="6427146" y="3807321"/>
            <a:ext cx="2249310" cy="449703"/>
          </a:xfrm>
          <a:prstGeom prst="rect">
            <a:avLst/>
          </a:prstGeom>
        </p:spPr>
        <p:txBody>
          <a:bodyPr wrap="none" rtlCol="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1" lang="zh-TW"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汎用社員検索</a:t>
            </a: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機能（社員情報の連携）</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データ入出力（組織等のコード連携）</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cxnSp>
        <p:nvCxnSpPr>
          <p:cNvPr id="19" name="直線矢印コネクタ 18"/>
          <p:cNvCxnSpPr/>
          <p:nvPr/>
        </p:nvCxnSpPr>
        <p:spPr>
          <a:xfrm rot="10800000">
            <a:off x="2628504" y="3399843"/>
            <a:ext cx="1908000" cy="1588"/>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rot="10800000">
            <a:off x="5623464" y="3399843"/>
            <a:ext cx="857256" cy="1588"/>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2736304" y="3843325"/>
            <a:ext cx="3528392" cy="302384"/>
          </a:xfrm>
          <a:prstGeom prst="roundRect">
            <a:avLst/>
          </a:prstGeom>
          <a:ln/>
        </p:spPr>
        <p:style>
          <a:lnRef idx="2">
            <a:schemeClr val="accent2"/>
          </a:lnRef>
          <a:fillRef idx="1">
            <a:schemeClr val="lt1"/>
          </a:fillRef>
          <a:effectRef idx="0">
            <a:schemeClr val="accent2"/>
          </a:effectRef>
          <a:fontRef idx="minor">
            <a:schemeClr val="dk1"/>
          </a:fontRef>
        </p:style>
        <p:txBody>
          <a:bodyPr wrap="none"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社員マスタ（氏名</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職員コード</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役職等）・組織マスタ</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22" name="Freeform 418"/>
          <p:cNvSpPr>
            <a:spLocks noEditPoints="1"/>
          </p:cNvSpPr>
          <p:nvPr/>
        </p:nvSpPr>
        <p:spPr bwMode="auto">
          <a:xfrm>
            <a:off x="4752528" y="3147814"/>
            <a:ext cx="611560"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3" name="テキスト ボックス 22"/>
          <p:cNvSpPr txBox="1"/>
          <p:nvPr/>
        </p:nvSpPr>
        <p:spPr>
          <a:xfrm>
            <a:off x="4716016" y="3435846"/>
            <a:ext cx="720080" cy="360040"/>
          </a:xfrm>
          <a:prstGeom prst="rect">
            <a:avLst/>
          </a:prstGeom>
        </p:spPr>
        <p:txBody>
          <a:bodyPr wrap="none" lIns="0" tIns="0" rIns="0" bIns="0" rtlCol="0" anchor="t" anchorCtr="0">
            <a:norm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Excel/CSV</a:t>
            </a:r>
            <a:endParaRPr kumimoji="1" lang="ja-JP" altLang="en-US" sz="11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24" name="コンテンツ プレースホルダ 6"/>
          <p:cNvSpPr txBox="1">
            <a:spLocks/>
          </p:cNvSpPr>
          <p:nvPr/>
        </p:nvSpPr>
        <p:spPr>
          <a:xfrm>
            <a:off x="594065" y="4239369"/>
            <a:ext cx="8676000" cy="708645"/>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Tx/>
              <a:buNone/>
              <a:tabLst/>
              <a:defRPr/>
            </a:pPr>
            <a:r>
              <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人事管理（</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NXHR</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）から勤怠管理システムへのマスタ連携</a:t>
            </a:r>
            <a:endParaRPr kumimoji="1" lang="en-US" altLang="ja-JP"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en-US" altLang="ja-JP" sz="1100" b="0" i="0" u="none" strike="noStrike" kern="1200" cap="none" spc="0" normalizeH="0" baseline="0" noProof="0" dirty="0" err="1">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SuperStream</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人事管理システムから、社員マスタや組織マスタをファイル出力</a:t>
            </a:r>
            <a:b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b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社員情報：人事管理システム（</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NXHR</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）の［汎用社員検索］機能で必要項目を出力頂きます（</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 or CSV</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b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b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組織マスタ等：人事管理システム（</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NXHR</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）の［データ入出力］機能で必要項目を出力頂きます（</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 or CSV</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pic>
        <p:nvPicPr>
          <p:cNvPr id="25" name="図 24">
            <a:extLst>
              <a:ext uri="{FF2B5EF4-FFF2-40B4-BE49-F238E27FC236}">
                <a16:creationId xmlns:a16="http://schemas.microsoft.com/office/drawing/2014/main" id="{7C802462-CED3-7A83-2532-5EB2E25C21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7714" y="1838630"/>
            <a:ext cx="1350011" cy="258495"/>
          </a:xfrm>
          <a:prstGeom prst="rect">
            <a:avLst/>
          </a:prstGeom>
        </p:spPr>
      </p:pic>
    </p:spTree>
    <p:extLst>
      <p:ext uri="{BB962C8B-B14F-4D97-AF65-F5344CB8AC3E}">
        <p14:creationId xmlns:p14="http://schemas.microsoft.com/office/powerpoint/2010/main" val="421860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a:t>
            </a:fld>
            <a:endParaRPr kumimoji="1" lang="ja-JP" altLang="en-US" dirty="0"/>
          </a:p>
        </p:txBody>
      </p:sp>
      <p:sp>
        <p:nvSpPr>
          <p:cNvPr id="3" name="フッター プレースホルダー 2"/>
          <p:cNvSpPr>
            <a:spLocks noGrp="1"/>
          </p:cNvSpPr>
          <p:nvPr>
            <p:ph type="ftr" sz="quarter" idx="3"/>
          </p:nvPr>
        </p:nvSpPr>
        <p:spPr>
          <a:xfrm>
            <a:off x="252000" y="5020022"/>
            <a:ext cx="2160000" cy="135000"/>
          </a:xfrm>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人事給与ソリューション関連図（月次）</a:t>
            </a:r>
            <a:endParaRPr kumimoji="1" lang="ja-JP" altLang="en-US" dirty="0"/>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従業員・組織</a:t>
            </a:r>
            <a:endParaRPr kumimoji="0" lang="en-US" altLang="ja-JP" sz="16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人事異動</a:t>
            </a:r>
            <a:endParaRPr kumimoji="0" lang="en-US" altLang="ja-JP" sz="1100" b="0" i="0" u="none" strike="noStrike" kern="0" cap="none" spc="0" normalizeH="0" baseline="0" noProof="0" dirty="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人事管理（</a:t>
            </a:r>
            <a:r>
              <a:rPr kumimoji="0" lang="en-US" altLang="ja-JP" sz="1400" b="1" i="0" u="none" strike="noStrike" kern="0" cap="none" spc="0" normalizeH="0" baseline="0" noProof="0" dirty="0">
                <a:ln>
                  <a:noFill/>
                </a:ln>
                <a:solidFill>
                  <a:prstClr val="white"/>
                </a:solidFill>
                <a:effectLst/>
                <a:uLnTx/>
                <a:uFillTx/>
              </a:rPr>
              <a:t>HR)</a:t>
            </a:r>
            <a:endParaRPr kumimoji="0" lang="ja-JP" altLang="en-US" sz="1400" b="1" i="0" u="none" strike="noStrike" kern="0" cap="none" spc="0" normalizeH="0" baseline="0" noProof="0" dirty="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給与管理（</a:t>
            </a:r>
            <a:r>
              <a:rPr kumimoji="0" lang="en-US" altLang="ja-JP" sz="1400" b="1" i="0" u="none" strike="noStrike" kern="0" cap="none" spc="0" normalizeH="0" baseline="0" noProof="0" dirty="0">
                <a:ln>
                  <a:noFill/>
                </a:ln>
                <a:solidFill>
                  <a:prstClr val="white"/>
                </a:solidFill>
                <a:effectLst/>
                <a:uLnTx/>
                <a:uFillTx/>
              </a:rPr>
              <a:t>PR)</a:t>
            </a:r>
            <a:endParaRPr kumimoji="0" lang="ja-JP" altLang="en-US" sz="1400" b="1" i="0" u="none" strike="noStrike" kern="0" cap="none" spc="0" normalizeH="0" baseline="0" noProof="0" dirty="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（給与計算基準日）</a:t>
            </a:r>
            <a:endParaRPr kumimoji="0" lang="en-US" altLang="ja-JP" sz="1050" b="0" i="0" u="none" strike="noStrike" kern="0" cap="none" spc="0" normalizeH="0" baseline="0" noProof="0" dirty="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a:t>
            </a:r>
            <a:r>
              <a:rPr kumimoji="0" lang="en-US" altLang="ja-JP" sz="900" b="0" i="0" u="none" strike="noStrike" kern="0" cap="none" spc="0" normalizeH="0" baseline="0" noProof="0" dirty="0">
                <a:ln>
                  <a:noFill/>
                </a:ln>
                <a:solidFill>
                  <a:prstClr val="black"/>
                </a:solidFill>
                <a:effectLst/>
                <a:uLnTx/>
                <a:uFillTx/>
              </a:rPr>
              <a:t>Web</a:t>
            </a:r>
            <a:r>
              <a:rPr kumimoji="0" lang="ja-JP" altLang="en-US" sz="900" b="0" i="0" u="none" strike="noStrike" kern="0" cap="none" spc="0" normalizeH="0" baseline="0" noProof="0" dirty="0">
                <a:ln>
                  <a:noFill/>
                </a:ln>
                <a:solidFill>
                  <a:prstClr val="black"/>
                </a:solidFill>
                <a:effectLst/>
                <a:uLnTx/>
                <a:uFillTx/>
              </a:rPr>
              <a:t>明細</a:t>
            </a:r>
            <a:endParaRPr kumimoji="0" lang="en-US" altLang="ja-JP" sz="800" b="0" i="0" u="none" strike="noStrike" kern="0" cap="none" spc="0" normalizeH="0" baseline="0" noProof="0" dirty="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人事諸届・照会（</a:t>
            </a:r>
            <a:r>
              <a:rPr kumimoji="0" lang="en-US" altLang="ja-JP" sz="1400" b="1" i="0" u="none" strike="noStrike" kern="0" cap="none" spc="0" normalizeH="0" baseline="0" noProof="0" dirty="0">
                <a:ln>
                  <a:noFill/>
                </a:ln>
                <a:solidFill>
                  <a:prstClr val="white"/>
                </a:solidFill>
                <a:effectLst/>
                <a:uLnTx/>
                <a:uFillTx/>
              </a:rPr>
              <a:t>field/HR</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ワークフロー</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申請・届出</a:t>
            </a:r>
            <a:endParaRPr kumimoji="0" lang="en-US" altLang="ja-JP" sz="900" b="0" i="0" u="none" strike="noStrike" kern="0" cap="none" spc="0" normalizeH="0" baseline="0" noProof="0" dirty="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従業員情報</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　　　</a:t>
            </a:r>
            <a:r>
              <a:rPr kumimoji="0" lang="ja-JP" altLang="en-US" sz="900" b="0" i="0" u="none" strike="noStrike" kern="0" cap="none" spc="0" normalizeH="0" baseline="0" noProof="0" dirty="0">
                <a:ln>
                  <a:noFill/>
                </a:ln>
                <a:solidFill>
                  <a:prstClr val="black"/>
                </a:solidFill>
                <a:effectLst/>
                <a:uLnTx/>
                <a:uFillTx/>
              </a:rPr>
              <a:t>参照</a:t>
            </a:r>
            <a:endParaRPr kumimoji="0" lang="en-US" altLang="ja-JP" sz="800" b="0" i="0" u="none" strike="noStrike" kern="0" cap="none" spc="0" normalizeH="0" baseline="0" noProof="0" dirty="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統合会計（</a:t>
            </a:r>
            <a:r>
              <a:rPr kumimoji="0" lang="en-US" altLang="ja-JP" sz="1400" b="1" i="0" u="none" strike="noStrike" kern="0" cap="none" spc="0" normalizeH="0" baseline="0" noProof="0" dirty="0">
                <a:ln>
                  <a:noFill/>
                </a:ln>
                <a:solidFill>
                  <a:prstClr val="white"/>
                </a:solidFill>
                <a:effectLst/>
                <a:uLnTx/>
                <a:uFillTx/>
              </a:rPr>
              <a:t>GL</a:t>
            </a:r>
            <a:r>
              <a:rPr kumimoji="0" lang="ja-JP" altLang="en-US" sz="1400" b="1" i="0" u="none" strike="noStrike" kern="0" cap="none" spc="0" normalizeH="0" baseline="0" noProof="0" dirty="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・費用計上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・兼務按分</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変動項目</a:t>
            </a:r>
            <a:endParaRPr kumimoji="0" lang="en-US" altLang="ja-JP" sz="1100" b="0" i="0" u="none" strike="noStrike" kern="0" cap="none" spc="0" normalizeH="0" baseline="0" noProof="0" dirty="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dirty="0"/>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dirty="0">
                <a:solidFill>
                  <a:prstClr val="white"/>
                </a:solidFill>
              </a:rPr>
              <a:t> 　月々の</a:t>
            </a:r>
            <a:endParaRPr kumimoji="0" lang="en-US" altLang="ja-JP" sz="1000" b="1" kern="0" dirty="0">
              <a:solidFill>
                <a:prstClr val="white"/>
              </a:solidFill>
            </a:endParaRPr>
          </a:p>
          <a:p>
            <a:pPr lvl="0">
              <a:defRPr/>
            </a:pPr>
            <a:r>
              <a:rPr kumimoji="0" lang="ja-JP" altLang="en-US" sz="1000" b="1" kern="0" dirty="0">
                <a:solidFill>
                  <a:prstClr val="white"/>
                </a:solidFill>
              </a:rPr>
              <a:t>メンテナンス</a:t>
            </a:r>
            <a:endParaRPr kumimoji="0" lang="en-US" altLang="ja-JP" sz="1000" b="1" kern="0" dirty="0">
              <a:solidFill>
                <a:prstClr val="white"/>
              </a:solidFill>
            </a:endParaRPr>
          </a:p>
          <a:p>
            <a:pPr lvl="0">
              <a:defRPr/>
            </a:pPr>
            <a:r>
              <a:rPr kumimoji="0" lang="ja-JP" altLang="en-US" sz="1000" b="1" kern="0" dirty="0">
                <a:solidFill>
                  <a:prstClr val="white"/>
                </a:solidFill>
              </a:rPr>
              <a:t>　　箇所</a:t>
            </a:r>
            <a:endParaRPr kumimoji="0" lang="en-US" altLang="ja-JP" sz="1000" b="1" kern="0" dirty="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rPr>
              <a:t>賃金データ</a:t>
            </a:r>
            <a:endParaRPr kumimoji="0" lang="ja-JP" altLang="en-US" sz="1600" b="1" i="0" u="none" strike="noStrike" kern="0" cap="none" spc="0" normalizeH="0" baseline="0" noProof="0" dirty="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　給与明細</a:t>
            </a:r>
            <a:r>
              <a:rPr kumimoji="0" lang="ja-JP" altLang="en-US" sz="1000" kern="0" dirty="0">
                <a:solidFill>
                  <a:prstClr val="black"/>
                </a:solidFill>
              </a:rPr>
              <a:t>（印刷</a:t>
            </a:r>
            <a:r>
              <a:rPr kumimoji="0" lang="en-US" altLang="ja-JP" sz="1000" kern="0" dirty="0">
                <a:solidFill>
                  <a:prstClr val="black"/>
                </a:solidFill>
              </a:rPr>
              <a:t>or</a:t>
            </a:r>
            <a:r>
              <a:rPr kumimoji="0" lang="ja-JP" altLang="en-US" sz="1000" kern="0" dirty="0">
                <a:solidFill>
                  <a:prstClr val="black"/>
                </a:solidFill>
              </a:rPr>
              <a:t>メール配信）</a:t>
            </a:r>
            <a:endParaRPr kumimoji="0" lang="en-US" altLang="ja-JP" sz="1050" b="0" i="0" u="none" strike="noStrike" kern="0" cap="none" spc="0" normalizeH="0" baseline="0" noProof="0" dirty="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休暇管理</a:t>
            </a:r>
            <a:endParaRPr kumimoji="0" lang="en-US" altLang="ja-JP" sz="800" b="0" i="0" u="none" strike="noStrike" kern="0" cap="none" spc="0" normalizeH="0" baseline="0" noProof="0" dirty="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white"/>
                </a:solidFill>
              </a:rPr>
              <a:t>勤怠管理</a:t>
            </a:r>
            <a:r>
              <a:rPr kumimoji="0" lang="ja-JP" altLang="en-US" sz="1400" b="1" i="0" u="none" strike="noStrike" kern="0" cap="none" spc="0" normalizeH="0" baseline="0" noProof="0" dirty="0">
                <a:ln>
                  <a:noFill/>
                </a:ln>
                <a:solidFill>
                  <a:prstClr val="white"/>
                </a:solidFill>
                <a:effectLst/>
                <a:uLnTx/>
                <a:uFillTx/>
              </a:rPr>
              <a:t>（</a:t>
            </a:r>
            <a:r>
              <a:rPr kumimoji="0" lang="en-US" altLang="ja-JP" sz="1400" b="1" i="0" u="none" strike="noStrike" kern="0" cap="none" spc="0" normalizeH="0" baseline="0" noProof="0" dirty="0">
                <a:ln>
                  <a:noFill/>
                </a:ln>
                <a:solidFill>
                  <a:prstClr val="white"/>
                </a:solidFill>
                <a:effectLst/>
                <a:uLnTx/>
                <a:uFillTx/>
              </a:rPr>
              <a:t>TM</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勤務実績登録</a:t>
            </a:r>
            <a:endParaRPr kumimoji="0" lang="en-US" altLang="ja-JP" sz="900" b="0" i="0" u="none" strike="noStrike" kern="0" cap="none" spc="0" normalizeH="0" baseline="0" noProof="0" dirty="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勤怠集計</a:t>
            </a:r>
            <a:endParaRPr kumimoji="0" lang="en-US" altLang="ja-JP" sz="900" b="0" i="0" u="none" strike="noStrike" kern="0" cap="none" spc="0" normalizeH="0" baseline="0" noProof="0" dirty="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勤怠集計</a:t>
            </a:r>
            <a:endParaRPr kumimoji="0" lang="en-US" altLang="ja-JP" sz="1100" kern="0" dirty="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854256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00E489F8-A348-76F1-FC02-4E0C99B3120C}"/>
              </a:ext>
            </a:extLst>
          </p:cNvPr>
          <p:cNvGrpSpPr/>
          <p:nvPr/>
        </p:nvGrpSpPr>
        <p:grpSpPr>
          <a:xfrm>
            <a:off x="5015992" y="2967794"/>
            <a:ext cx="3254521" cy="1916523"/>
            <a:chOff x="5015992" y="2967794"/>
            <a:chExt cx="3254521" cy="1916523"/>
          </a:xfrm>
        </p:grpSpPr>
        <p:pic>
          <p:nvPicPr>
            <p:cNvPr id="17" name="図 16"/>
            <p:cNvPicPr>
              <a:picLocks noChangeAspect="1"/>
            </p:cNvPicPr>
            <p:nvPr/>
          </p:nvPicPr>
          <p:blipFill>
            <a:blip r:embed="rId3"/>
            <a:stretch>
              <a:fillRect/>
            </a:stretch>
          </p:blipFill>
          <p:spPr>
            <a:xfrm>
              <a:off x="5015992" y="2967794"/>
              <a:ext cx="3254521" cy="1916523"/>
            </a:xfrm>
            <a:prstGeom prst="rect">
              <a:avLst/>
            </a:prstGeom>
          </p:spPr>
        </p:pic>
        <p:pic>
          <p:nvPicPr>
            <p:cNvPr id="5" name="図 4">
              <a:extLst>
                <a:ext uri="{FF2B5EF4-FFF2-40B4-BE49-F238E27FC236}">
                  <a16:creationId xmlns:a16="http://schemas.microsoft.com/office/drawing/2014/main" id="{019939E3-C90D-31C5-42FC-69650AD8BDA4}"/>
                </a:ext>
              </a:extLst>
            </p:cNvPr>
            <p:cNvPicPr>
              <a:picLocks noChangeAspect="1"/>
            </p:cNvPicPr>
            <p:nvPr/>
          </p:nvPicPr>
          <p:blipFill>
            <a:blip r:embed="rId4"/>
            <a:stretch>
              <a:fillRect/>
            </a:stretch>
          </p:blipFill>
          <p:spPr>
            <a:xfrm>
              <a:off x="5163442" y="2980146"/>
              <a:ext cx="1181273" cy="71448"/>
            </a:xfrm>
            <a:prstGeom prst="rect">
              <a:avLst/>
            </a:prstGeom>
          </p:spPr>
        </p:pic>
      </p:grpSp>
      <p:grpSp>
        <p:nvGrpSpPr>
          <p:cNvPr id="16" name="グループ化 15">
            <a:extLst>
              <a:ext uri="{FF2B5EF4-FFF2-40B4-BE49-F238E27FC236}">
                <a16:creationId xmlns:a16="http://schemas.microsoft.com/office/drawing/2014/main" id="{0795C0EF-9301-71E8-A5CE-1E093BAE7A03}"/>
              </a:ext>
            </a:extLst>
          </p:cNvPr>
          <p:cNvGrpSpPr/>
          <p:nvPr/>
        </p:nvGrpSpPr>
        <p:grpSpPr>
          <a:xfrm>
            <a:off x="5019164" y="951570"/>
            <a:ext cx="3251349" cy="1923800"/>
            <a:chOff x="5019164" y="951570"/>
            <a:chExt cx="3251349" cy="1923800"/>
          </a:xfrm>
        </p:grpSpPr>
        <p:pic>
          <p:nvPicPr>
            <p:cNvPr id="7" name="図 6"/>
            <p:cNvPicPr>
              <a:picLocks noChangeAspect="1"/>
            </p:cNvPicPr>
            <p:nvPr/>
          </p:nvPicPr>
          <p:blipFill>
            <a:blip r:embed="rId5"/>
            <a:stretch>
              <a:fillRect/>
            </a:stretch>
          </p:blipFill>
          <p:spPr>
            <a:xfrm>
              <a:off x="5019164" y="951570"/>
              <a:ext cx="3251349" cy="1923800"/>
            </a:xfrm>
            <a:prstGeom prst="rect">
              <a:avLst/>
            </a:prstGeom>
            <a:ln>
              <a:solidFill>
                <a:schemeClr val="bg1">
                  <a:lumMod val="65000"/>
                </a:schemeClr>
              </a:solidFill>
            </a:ln>
          </p:spPr>
        </p:pic>
        <p:pic>
          <p:nvPicPr>
            <p:cNvPr id="8" name="図 7">
              <a:extLst>
                <a:ext uri="{FF2B5EF4-FFF2-40B4-BE49-F238E27FC236}">
                  <a16:creationId xmlns:a16="http://schemas.microsoft.com/office/drawing/2014/main" id="{5E2EDBAC-4221-544E-F445-35E3FA512F62}"/>
                </a:ext>
              </a:extLst>
            </p:cNvPr>
            <p:cNvPicPr preferRelativeResize="0">
              <a:picLocks/>
            </p:cNvPicPr>
            <p:nvPr/>
          </p:nvPicPr>
          <p:blipFill>
            <a:blip r:embed="rId4"/>
            <a:stretch>
              <a:fillRect/>
            </a:stretch>
          </p:blipFill>
          <p:spPr>
            <a:xfrm>
              <a:off x="5176054" y="964244"/>
              <a:ext cx="1080000" cy="71448"/>
            </a:xfrm>
            <a:prstGeom prst="rect">
              <a:avLst/>
            </a:prstGeom>
          </p:spPr>
        </p:pic>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給与管理（</a:t>
            </a:r>
            <a:r>
              <a:rPr kumimoji="1" lang="en-US" altLang="ja-JP" dirty="0"/>
              <a:t>NXPR</a:t>
            </a:r>
            <a:r>
              <a:rPr kumimoji="1" lang="ja-JP" altLang="en-US" dirty="0"/>
              <a:t>）への勤怠実績データ連携</a:t>
            </a:r>
          </a:p>
        </p:txBody>
      </p:sp>
      <p:sp>
        <p:nvSpPr>
          <p:cNvPr id="6" name="タイトル 5"/>
          <p:cNvSpPr>
            <a:spLocks noGrp="1"/>
          </p:cNvSpPr>
          <p:nvPr>
            <p:ph type="title"/>
          </p:nvPr>
        </p:nvSpPr>
        <p:spPr/>
        <p:txBody>
          <a:bodyPr/>
          <a:lstStyle/>
          <a:p>
            <a:r>
              <a:rPr lang="ja-JP" altLang="en-US" dirty="0"/>
              <a:t>他社勤怠管理システムとのデータ連携について</a:t>
            </a:r>
            <a:endParaRPr kumimoji="1" lang="ja-JP" altLang="en-US" dirty="0"/>
          </a:p>
        </p:txBody>
      </p:sp>
      <p:sp>
        <p:nvSpPr>
          <p:cNvPr id="9" name="角丸四角形 8"/>
          <p:cNvSpPr/>
          <p:nvPr/>
        </p:nvSpPr>
        <p:spPr>
          <a:xfrm>
            <a:off x="5017100" y="1347614"/>
            <a:ext cx="1800200" cy="252000"/>
          </a:xfrm>
          <a:prstGeom prst="roundRect">
            <a:avLst/>
          </a:prstGeom>
          <a:noFill/>
          <a:ln>
            <a:solidFill>
              <a:srgbClr val="FF99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 name="正方形/長方形 9"/>
          <p:cNvSpPr/>
          <p:nvPr/>
        </p:nvSpPr>
        <p:spPr>
          <a:xfrm>
            <a:off x="359532" y="999671"/>
            <a:ext cx="1728192" cy="252028"/>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勤怠管理システム</a:t>
            </a:r>
          </a:p>
        </p:txBody>
      </p:sp>
      <p:sp>
        <p:nvSpPr>
          <p:cNvPr id="11" name="正方形/長方形 10"/>
          <p:cNvSpPr/>
          <p:nvPr/>
        </p:nvSpPr>
        <p:spPr>
          <a:xfrm>
            <a:off x="365232" y="2103698"/>
            <a:ext cx="1728192" cy="25202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err="1">
                <a:ln>
                  <a:noFill/>
                </a:ln>
                <a:solidFill>
                  <a:prstClr val="white"/>
                </a:solidFill>
                <a:effectLst/>
                <a:uLnTx/>
                <a:uFillTx/>
                <a:latin typeface="メイリオ" pitchFamily="50" charset="-128"/>
                <a:ea typeface="メイリオ" pitchFamily="50" charset="-128"/>
                <a:cs typeface="メイリオ" pitchFamily="50" charset="-128"/>
              </a:rPr>
              <a:t>SuperStream</a:t>
            </a:r>
            <a:endParaRPr kumimoji="1" lang="ja-JP" altLang="en-US" sz="11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2" name="フローチャート : 磁気ディスク 16"/>
          <p:cNvSpPr/>
          <p:nvPr/>
        </p:nvSpPr>
        <p:spPr>
          <a:xfrm>
            <a:off x="4194697" y="4355764"/>
            <a:ext cx="720022" cy="486568"/>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13" name="フローチャート : 磁気ディスク 17"/>
          <p:cNvSpPr/>
          <p:nvPr/>
        </p:nvSpPr>
        <p:spPr>
          <a:xfrm>
            <a:off x="1907704" y="4389438"/>
            <a:ext cx="751918" cy="486568"/>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endParaRPr>
          </a:p>
        </p:txBody>
      </p:sp>
      <p:cxnSp>
        <p:nvCxnSpPr>
          <p:cNvPr id="14" name="直線矢印コネクタ 13"/>
          <p:cNvCxnSpPr/>
          <p:nvPr/>
        </p:nvCxnSpPr>
        <p:spPr>
          <a:xfrm flipH="1">
            <a:off x="2749501" y="4698316"/>
            <a:ext cx="344527" cy="0"/>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sp>
        <p:nvSpPr>
          <p:cNvPr id="15" name="Freeform 418"/>
          <p:cNvSpPr>
            <a:spLocks noEditPoints="1"/>
          </p:cNvSpPr>
          <p:nvPr/>
        </p:nvSpPr>
        <p:spPr bwMode="auto">
          <a:xfrm>
            <a:off x="3168026" y="4501617"/>
            <a:ext cx="486553" cy="32861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grpSp>
        <p:nvGrpSpPr>
          <p:cNvPr id="33" name="グループ化 32"/>
          <p:cNvGrpSpPr/>
          <p:nvPr/>
        </p:nvGrpSpPr>
        <p:grpSpPr>
          <a:xfrm>
            <a:off x="7696285" y="4477632"/>
            <a:ext cx="574228" cy="398374"/>
            <a:chOff x="7128284" y="4500808"/>
            <a:chExt cx="522179" cy="359268"/>
          </a:xfrm>
        </p:grpSpPr>
        <p:sp>
          <p:nvSpPr>
            <p:cNvPr id="32" name="正方形/長方形 31"/>
            <p:cNvSpPr/>
            <p:nvPr/>
          </p:nvSpPr>
          <p:spPr>
            <a:xfrm>
              <a:off x="7145737" y="4515966"/>
              <a:ext cx="486603"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418"/>
            <p:cNvSpPr>
              <a:spLocks noEditPoints="1"/>
            </p:cNvSpPr>
            <p:nvPr/>
          </p:nvSpPr>
          <p:spPr bwMode="auto">
            <a:xfrm>
              <a:off x="7128284" y="4500808"/>
              <a:ext cx="522179" cy="35926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grpSp>
      <p:sp>
        <p:nvSpPr>
          <p:cNvPr id="19" name="テキスト ボックス 18"/>
          <p:cNvSpPr txBox="1"/>
          <p:nvPr/>
        </p:nvSpPr>
        <p:spPr>
          <a:xfrm>
            <a:off x="7696285" y="4747678"/>
            <a:ext cx="614329" cy="326608"/>
          </a:xfrm>
          <a:prstGeom prst="rect">
            <a:avLst/>
          </a:prstGeom>
        </p:spPr>
        <p:txBody>
          <a:bodyPr wrap="none" lIns="0" tIns="0" rIns="0" bIns="0" rtlCol="0" anchor="t" anchorCtr="0">
            <a:no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Excel/PDF</a:t>
            </a:r>
            <a:endParaRPr kumimoji="1" lang="ja-JP" altLang="en-US" sz="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21" name="テキスト ボックス 20"/>
          <p:cNvSpPr txBox="1"/>
          <p:nvPr/>
        </p:nvSpPr>
        <p:spPr>
          <a:xfrm>
            <a:off x="359532" y="1287703"/>
            <a:ext cx="3563399" cy="671979"/>
          </a:xfrm>
          <a:prstGeom prst="rect">
            <a:avLst/>
          </a:prstGeom>
          <a:noFill/>
        </p:spPr>
        <p:txBody>
          <a:bodyPr wrap="square" rtlCol="0">
            <a:spAutoFit/>
          </a:bodyPr>
          <a:lstStyle/>
          <a:p>
            <a:pPr lvl="0">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①　勤怠管理システム側で連携させる給与項目を設定</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②　勤怠集計データの</a:t>
            </a:r>
            <a:r>
              <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rPr>
              <a:t>CSV</a:t>
            </a: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出力</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通常は連携ファイルの加工が必要になります</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365232" y="2391730"/>
            <a:ext cx="4788532" cy="2113399"/>
          </a:xfrm>
          <a:prstGeom prst="rect">
            <a:avLst/>
          </a:prstGeom>
          <a:noFill/>
        </p:spPr>
        <p:txBody>
          <a:bodyPr wrap="square" rtlCol="0">
            <a:spAutoFit/>
          </a:bodyPr>
          <a:lstStyle/>
          <a:p>
            <a:pPr lvl="0">
              <a:lnSpc>
                <a:spcPts val="1000"/>
              </a:lnSpc>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③　“勤怠データロジカルチェック”にて勤務実績取込</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en-US" altLang="ja-JP" sz="1100" b="1" dirty="0">
                <a:solidFill>
                  <a:prstClr val="white">
                    <a:lumMod val="75000"/>
                  </a:prstClr>
                </a:solidFill>
                <a:latin typeface="メイリオ" pitchFamily="50" charset="-128"/>
                <a:ea typeface="メイリオ" pitchFamily="50" charset="-128"/>
                <a:cs typeface="メイリオ" pitchFamily="50" charset="-128"/>
              </a:rPr>
              <a:t>-------------------------------------------------------</a:t>
            </a:r>
          </a:p>
          <a:p>
            <a:pPr lvl="0">
              <a:spcBef>
                <a:spcPts val="400"/>
              </a:spcBef>
              <a:defRPr/>
            </a:pPr>
            <a:r>
              <a:rPr lang="ja-JP" altLang="en-US" sz="1100" b="1" dirty="0">
                <a:solidFill>
                  <a:prstClr val="white">
                    <a:lumMod val="75000"/>
                  </a:prstClr>
                </a:solidFill>
                <a:latin typeface="メイリオ" pitchFamily="50" charset="-128"/>
                <a:ea typeface="メイリオ" pitchFamily="50" charset="-128"/>
                <a:cs typeface="メイリオ" pitchFamily="50" charset="-128"/>
              </a:rPr>
              <a:t>④　“勤怠エラーリスト”にてエラー内容の確認</a:t>
            </a:r>
            <a:endParaRPr lang="en-US" altLang="ja-JP" sz="1100" b="1" dirty="0">
              <a:solidFill>
                <a:prstClr val="white">
                  <a:lumMod val="7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1100" b="1" dirty="0">
                <a:solidFill>
                  <a:prstClr val="white">
                    <a:lumMod val="75000"/>
                  </a:prstClr>
                </a:solidFill>
                <a:latin typeface="メイリオ" pitchFamily="50" charset="-128"/>
                <a:ea typeface="メイリオ" pitchFamily="50" charset="-128"/>
                <a:cs typeface="メイリオ" pitchFamily="50" charset="-128"/>
              </a:rPr>
              <a:t>⑤　エラー修正画面もしくは勤怠側でデータ修正後再取込</a:t>
            </a:r>
            <a:endParaRPr lang="en-US" altLang="ja-JP" sz="1100" b="1" dirty="0">
              <a:solidFill>
                <a:prstClr val="white">
                  <a:lumMod val="75000"/>
                </a:prstClr>
              </a:solidFill>
              <a:latin typeface="メイリオ" pitchFamily="50" charset="-128"/>
              <a:ea typeface="メイリオ" pitchFamily="50" charset="-128"/>
              <a:cs typeface="メイリオ" pitchFamily="50" charset="-128"/>
            </a:endParaRPr>
          </a:p>
          <a:p>
            <a:pPr lvl="0">
              <a:spcBef>
                <a:spcPts val="400"/>
              </a:spcBef>
              <a:defRPr/>
            </a:pPr>
            <a:r>
              <a:rPr lang="en-US" altLang="ja-JP" sz="1100" b="1" dirty="0">
                <a:solidFill>
                  <a:prstClr val="white">
                    <a:lumMod val="75000"/>
                  </a:prstClr>
                </a:solidFill>
                <a:latin typeface="メイリオ" pitchFamily="50" charset="-128"/>
                <a:ea typeface="メイリオ" pitchFamily="50" charset="-128"/>
                <a:cs typeface="メイリオ" pitchFamily="50" charset="-128"/>
              </a:rPr>
              <a:t>-------------------------------------------------------</a:t>
            </a:r>
          </a:p>
          <a:p>
            <a:pPr lvl="0">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⑥　“勤怠実績照会”にて取込完了データの確認</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lnSpc>
                <a:spcPts val="700"/>
              </a:lnSpc>
              <a:spcBef>
                <a:spcPts val="400"/>
              </a:spcBef>
              <a:defRPr/>
            </a:pP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テスト取込データ削除方法</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　・“勤怠実績入力”画面で年月</a:t>
            </a: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社員</a:t>
            </a: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CD</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で検索</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　・社員と年月を選択し、削除実行</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p:txBody>
      </p:sp>
      <p:cxnSp>
        <p:nvCxnSpPr>
          <p:cNvPr id="31" name="直線矢印コネクタ 30"/>
          <p:cNvCxnSpPr/>
          <p:nvPr/>
        </p:nvCxnSpPr>
        <p:spPr>
          <a:xfrm flipH="1">
            <a:off x="3742100" y="4698316"/>
            <a:ext cx="344527" cy="0"/>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704172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人事管理（</a:t>
            </a:r>
            <a:r>
              <a:rPr kumimoji="1" lang="en-US" altLang="ja-JP" dirty="0"/>
              <a:t>NXPR</a:t>
            </a:r>
            <a:r>
              <a:rPr kumimoji="1" lang="ja-JP" altLang="en-US" dirty="0"/>
              <a:t>）からのマスタ連携 </a:t>
            </a:r>
            <a:r>
              <a:rPr lang="en-US" altLang="ja-JP" dirty="0"/>
              <a:t>–</a:t>
            </a:r>
            <a:r>
              <a:rPr lang="ja-JP" altLang="en-US" dirty="0"/>
              <a:t>社員情報</a:t>
            </a:r>
            <a:r>
              <a:rPr lang="en-US" altLang="ja-JP" dirty="0"/>
              <a:t>-</a:t>
            </a:r>
            <a:endParaRPr kumimoji="1" lang="ja-JP" altLang="en-US" dirty="0"/>
          </a:p>
        </p:txBody>
      </p:sp>
      <p:sp>
        <p:nvSpPr>
          <p:cNvPr id="19" name="テキスト プレースホルダー 5"/>
          <p:cNvSpPr>
            <a:spLocks noGrp="1"/>
          </p:cNvSpPr>
          <p:nvPr>
            <p:ph type="body" sz="quarter" idx="17"/>
          </p:nvPr>
        </p:nvSpPr>
        <p:spPr/>
        <p:txBody>
          <a:bodyPr/>
          <a:lstStyle/>
          <a:p>
            <a:r>
              <a:rPr lang="ja-JP" altLang="en-US" b="1" dirty="0"/>
              <a:t>①汎用社員検索機能を利用</a:t>
            </a:r>
          </a:p>
        </p:txBody>
      </p:sp>
      <p:sp>
        <p:nvSpPr>
          <p:cNvPr id="6" name="タイトル 5"/>
          <p:cNvSpPr>
            <a:spLocks noGrp="1"/>
          </p:cNvSpPr>
          <p:nvPr>
            <p:ph type="title"/>
          </p:nvPr>
        </p:nvSpPr>
        <p:spPr/>
        <p:txBody>
          <a:bodyPr/>
          <a:lstStyle/>
          <a:p>
            <a:r>
              <a:rPr lang="ja-JP" altLang="en-US" dirty="0"/>
              <a:t>他社勤怠管理システムとのデータ連携について</a:t>
            </a:r>
            <a:endParaRPr kumimoji="1" lang="ja-JP" altLang="en-US" dirty="0"/>
          </a:p>
        </p:txBody>
      </p:sp>
      <p:sp>
        <p:nvSpPr>
          <p:cNvPr id="7" name="コンテンツ プレースホルダ 6"/>
          <p:cNvSpPr txBox="1">
            <a:spLocks/>
          </p:cNvSpPr>
          <p:nvPr/>
        </p:nvSpPr>
        <p:spPr>
          <a:xfrm>
            <a:off x="989906" y="1203424"/>
            <a:ext cx="5796188" cy="1116298"/>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rPr>
              <a:t>人事システムで保持している全ての人事管理項目の検索が可能</a:t>
            </a:r>
            <a:endParaRPr kumimoji="1" lang="en-US" altLang="ja-JP"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グループ全体にまたがった個人情報の検索と抽出を行えます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検索は任意の基準日時点での情報を抽出し、</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に出力します</a:t>
            </a: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異動履歴検索や集計検索も用意し、幅広く情報の抽出が可能です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8" name="右矢印 7"/>
          <p:cNvSpPr/>
          <p:nvPr/>
        </p:nvSpPr>
        <p:spPr>
          <a:xfrm>
            <a:off x="4232281" y="3059491"/>
            <a:ext cx="504056" cy="50405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9" name="右矢印 8"/>
          <p:cNvSpPr/>
          <p:nvPr/>
        </p:nvSpPr>
        <p:spPr>
          <a:xfrm>
            <a:off x="7308304" y="3059491"/>
            <a:ext cx="504056" cy="50405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0" name="Freeform 418"/>
          <p:cNvSpPr>
            <a:spLocks noEditPoints="1"/>
          </p:cNvSpPr>
          <p:nvPr/>
        </p:nvSpPr>
        <p:spPr bwMode="auto">
          <a:xfrm>
            <a:off x="8037341" y="3061943"/>
            <a:ext cx="662870" cy="56347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11" name="テキスト ボックス 10"/>
          <p:cNvSpPr txBox="1"/>
          <p:nvPr/>
        </p:nvSpPr>
        <p:spPr>
          <a:xfrm>
            <a:off x="7992380" y="3554929"/>
            <a:ext cx="720080" cy="360040"/>
          </a:xfrm>
          <a:prstGeom prst="rect">
            <a:avLst/>
          </a:prstGeom>
        </p:spPr>
        <p:txBody>
          <a:bodyPr wrap="none" lIns="0" tIns="0" rIns="0" bIns="0" rtlCol="0" anchor="t" anchorCtr="0">
            <a:norm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Excel/CSV/PDF</a:t>
            </a:r>
            <a:endParaRPr kumimoji="1" lang="ja-JP" altLang="en-US" sz="12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12" name="フローチャート : 磁気ディスク 32"/>
          <p:cNvSpPr/>
          <p:nvPr/>
        </p:nvSpPr>
        <p:spPr>
          <a:xfrm>
            <a:off x="7166974" y="4407955"/>
            <a:ext cx="870367" cy="468051"/>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13" name="フローチャート : 磁気ディスク 33"/>
          <p:cNvSpPr/>
          <p:nvPr/>
        </p:nvSpPr>
        <p:spPr>
          <a:xfrm>
            <a:off x="4574686" y="4407955"/>
            <a:ext cx="908923" cy="468051"/>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endParaRPr>
          </a:p>
        </p:txBody>
      </p:sp>
      <p:cxnSp>
        <p:nvCxnSpPr>
          <p:cNvPr id="14" name="直線矢印コネクタ 13"/>
          <p:cNvCxnSpPr/>
          <p:nvPr/>
        </p:nvCxnSpPr>
        <p:spPr>
          <a:xfrm flipH="1">
            <a:off x="6682671" y="4754755"/>
            <a:ext cx="385852" cy="422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Freeform 418"/>
          <p:cNvSpPr>
            <a:spLocks noEditPoints="1"/>
          </p:cNvSpPr>
          <p:nvPr/>
        </p:nvSpPr>
        <p:spPr bwMode="auto">
          <a:xfrm>
            <a:off x="6066363" y="4542984"/>
            <a:ext cx="517857" cy="33302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pic>
        <p:nvPicPr>
          <p:cNvPr id="17" name="図 16"/>
          <p:cNvPicPr>
            <a:picLocks noChangeAspect="1"/>
          </p:cNvPicPr>
          <p:nvPr/>
        </p:nvPicPr>
        <p:blipFill>
          <a:blip r:embed="rId3"/>
          <a:stretch>
            <a:fillRect/>
          </a:stretch>
        </p:blipFill>
        <p:spPr>
          <a:xfrm>
            <a:off x="143508" y="2228947"/>
            <a:ext cx="3987713" cy="2191052"/>
          </a:xfrm>
          <a:prstGeom prst="rect">
            <a:avLst/>
          </a:prstGeom>
          <a:ln>
            <a:solidFill>
              <a:schemeClr val="bg1">
                <a:lumMod val="65000"/>
              </a:schemeClr>
            </a:solidFill>
          </a:ln>
        </p:spPr>
      </p:pic>
      <p:pic>
        <p:nvPicPr>
          <p:cNvPr id="18" name="図 17"/>
          <p:cNvPicPr>
            <a:picLocks noChangeAspect="1"/>
          </p:cNvPicPr>
          <p:nvPr/>
        </p:nvPicPr>
        <p:blipFill>
          <a:blip r:embed="rId4"/>
          <a:stretch>
            <a:fillRect/>
          </a:stretch>
        </p:blipFill>
        <p:spPr>
          <a:xfrm>
            <a:off x="4834188" y="2513207"/>
            <a:ext cx="2376264" cy="1596625"/>
          </a:xfrm>
          <a:prstGeom prst="rect">
            <a:avLst/>
          </a:prstGeom>
          <a:ln>
            <a:solidFill>
              <a:schemeClr val="bg1">
                <a:lumMod val="65000"/>
              </a:schemeClr>
            </a:solidFill>
          </a:ln>
        </p:spPr>
      </p:pic>
      <p:cxnSp>
        <p:nvCxnSpPr>
          <p:cNvPr id="21" name="直線矢印コネクタ 20"/>
          <p:cNvCxnSpPr/>
          <p:nvPr/>
        </p:nvCxnSpPr>
        <p:spPr>
          <a:xfrm flipH="1">
            <a:off x="5582060" y="4754755"/>
            <a:ext cx="385852" cy="422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538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人事管理（</a:t>
            </a:r>
            <a:r>
              <a:rPr kumimoji="1" lang="en-US" altLang="ja-JP" dirty="0"/>
              <a:t>NXHR</a:t>
            </a:r>
            <a:r>
              <a:rPr kumimoji="1" lang="ja-JP" altLang="en-US" dirty="0"/>
              <a:t>）からのマスタ連携　</a:t>
            </a:r>
            <a:r>
              <a:rPr kumimoji="1" lang="en-US" altLang="ja-JP" dirty="0"/>
              <a:t>–</a:t>
            </a:r>
            <a:r>
              <a:rPr kumimoji="1" lang="ja-JP" altLang="en-US" dirty="0"/>
              <a:t>組織コード等</a:t>
            </a:r>
            <a:r>
              <a:rPr kumimoji="1" lang="en-US" altLang="ja-JP" dirty="0"/>
              <a:t>-</a:t>
            </a:r>
            <a:endParaRPr kumimoji="1" lang="ja-JP" altLang="en-US" dirty="0"/>
          </a:p>
        </p:txBody>
      </p:sp>
      <p:sp>
        <p:nvSpPr>
          <p:cNvPr id="5" name="テキスト プレースホルダー 4"/>
          <p:cNvSpPr>
            <a:spLocks noGrp="1"/>
          </p:cNvSpPr>
          <p:nvPr>
            <p:ph type="body" sz="quarter" idx="17"/>
          </p:nvPr>
        </p:nvSpPr>
        <p:spPr/>
        <p:txBody>
          <a:bodyPr/>
          <a:lstStyle/>
          <a:p>
            <a:r>
              <a:rPr kumimoji="1" lang="ja-JP" altLang="en-US" b="1" dirty="0"/>
              <a:t>②データ入出力機能を利用</a:t>
            </a:r>
          </a:p>
        </p:txBody>
      </p:sp>
      <p:sp>
        <p:nvSpPr>
          <p:cNvPr id="6" name="タイトル 5"/>
          <p:cNvSpPr>
            <a:spLocks noGrp="1"/>
          </p:cNvSpPr>
          <p:nvPr>
            <p:ph type="title"/>
          </p:nvPr>
        </p:nvSpPr>
        <p:spPr/>
        <p:txBody>
          <a:bodyPr/>
          <a:lstStyle/>
          <a:p>
            <a:r>
              <a:rPr kumimoji="1" lang="ja-JP" altLang="en-US" dirty="0"/>
              <a:t>他社勤怠管理システムとのデータ連携について</a:t>
            </a:r>
          </a:p>
        </p:txBody>
      </p:sp>
      <p:sp>
        <p:nvSpPr>
          <p:cNvPr id="7" name="コンテンツ プレースホルダ 6"/>
          <p:cNvSpPr txBox="1">
            <a:spLocks/>
          </p:cNvSpPr>
          <p:nvPr/>
        </p:nvSpPr>
        <p:spPr>
          <a:xfrm>
            <a:off x="863588" y="1203424"/>
            <a:ext cx="7812868" cy="1116298"/>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rPr>
              <a:t>出力・取込フォーマットを柔軟に定義できるデータ入出力機能</a:t>
            </a:r>
            <a:endParaRPr kumimoji="1" lang="en-US" altLang="ja-JP"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人事管理・給与管理のデータを、他システム連携用にレイアウト設定し抽出や取込を行うことが可能</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他システム間のデータ連動処理を大幅に軽減します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項目単位の更新、抽出条件設定、初期値設定も柔軟に対応</a:t>
            </a: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システム内に保持している情報を簡易に</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a:t>
            </a:r>
            <a:r>
              <a:rPr kumimoji="1" lang="ja-JP" altLang="en-US" sz="1200" b="0" i="0" u="none" strike="noStrike" kern="1200" cap="none" spc="0" normalizeH="0" baseline="0" noProof="0" dirty="0" err="1">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CSV</a:t>
            </a:r>
            <a:r>
              <a:rPr kumimoji="1" lang="ja-JP" altLang="en-US" sz="1200" b="0" i="0" u="none" strike="noStrike" kern="1200" cap="none" spc="0" normalizeH="0" baseline="0" noProof="0" dirty="0" err="1">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TXT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出力</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pic>
        <p:nvPicPr>
          <p:cNvPr id="8" name="図 7"/>
          <p:cNvPicPr>
            <a:picLocks noChangeAspect="1"/>
          </p:cNvPicPr>
          <p:nvPr/>
        </p:nvPicPr>
        <p:blipFill>
          <a:blip r:embed="rId3"/>
          <a:stretch>
            <a:fillRect/>
          </a:stretch>
        </p:blipFill>
        <p:spPr>
          <a:xfrm>
            <a:off x="387012" y="2400378"/>
            <a:ext cx="4554727" cy="2475628"/>
          </a:xfrm>
          <a:prstGeom prst="rect">
            <a:avLst/>
          </a:prstGeom>
          <a:ln w="12700">
            <a:solidFill>
              <a:schemeClr val="bg1">
                <a:lumMod val="65000"/>
              </a:schemeClr>
            </a:solidFill>
          </a:ln>
        </p:spPr>
      </p:pic>
      <p:sp>
        <p:nvSpPr>
          <p:cNvPr id="9" name="Rectangle 3"/>
          <p:cNvSpPr>
            <a:spLocks noChangeArrowheads="1"/>
          </p:cNvSpPr>
          <p:nvPr/>
        </p:nvSpPr>
        <p:spPr bwMode="auto">
          <a:xfrm>
            <a:off x="4995501" y="2400379"/>
            <a:ext cx="3788499" cy="2469724"/>
          </a:xfrm>
          <a:prstGeom prst="rect">
            <a:avLst/>
          </a:prstGeom>
          <a:ln w="12700">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2800" b="1"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0" name="Text Box 19"/>
          <p:cNvSpPr txBox="1">
            <a:spLocks noChangeArrowheads="1"/>
          </p:cNvSpPr>
          <p:nvPr/>
        </p:nvSpPr>
        <p:spPr bwMode="auto">
          <a:xfrm>
            <a:off x="5148064" y="4510062"/>
            <a:ext cx="1907704"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他システムは一例</a:t>
            </a:r>
            <a:endParaRPr kumimoji="1" lang="en-US" altLang="ja-JP"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一括取込・一括抽出も可能</a:t>
            </a:r>
          </a:p>
        </p:txBody>
      </p:sp>
      <p:sp>
        <p:nvSpPr>
          <p:cNvPr id="11" name="Rectangle 23"/>
          <p:cNvSpPr>
            <a:spLocks noChangeArrowheads="1"/>
          </p:cNvSpPr>
          <p:nvPr/>
        </p:nvSpPr>
        <p:spPr bwMode="auto">
          <a:xfrm>
            <a:off x="5805373" y="2249541"/>
            <a:ext cx="1871210" cy="2803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システム間連携イメージ</a:t>
            </a:r>
          </a:p>
        </p:txBody>
      </p:sp>
      <p:sp>
        <p:nvSpPr>
          <p:cNvPr id="12" name="フローチャート : 磁気ディスク 14"/>
          <p:cNvSpPr/>
          <p:nvPr/>
        </p:nvSpPr>
        <p:spPr>
          <a:xfrm>
            <a:off x="5148064" y="3645966"/>
            <a:ext cx="792088" cy="380006"/>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13" name="フローチャート : 磁気ディスク 15"/>
          <p:cNvSpPr/>
          <p:nvPr/>
        </p:nvSpPr>
        <p:spPr>
          <a:xfrm>
            <a:off x="5148064" y="3193952"/>
            <a:ext cx="792088" cy="380006"/>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人事管理</a:t>
            </a:r>
          </a:p>
        </p:txBody>
      </p:sp>
      <p:sp>
        <p:nvSpPr>
          <p:cNvPr id="14" name="上下矢印 13"/>
          <p:cNvSpPr/>
          <p:nvPr/>
        </p:nvSpPr>
        <p:spPr>
          <a:xfrm rot="16200000">
            <a:off x="6050139" y="3368498"/>
            <a:ext cx="307080" cy="383038"/>
          </a:xfrm>
          <a:prstGeom prst="upDownArrow">
            <a:avLst>
              <a:gd name="adj1" fmla="val 45297"/>
              <a:gd name="adj2" fmla="val 335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上下矢印 14"/>
          <p:cNvSpPr/>
          <p:nvPr/>
        </p:nvSpPr>
        <p:spPr>
          <a:xfrm rot="16200000">
            <a:off x="7395293" y="3368498"/>
            <a:ext cx="307080" cy="383038"/>
          </a:xfrm>
          <a:prstGeom prst="upDownArrow">
            <a:avLst>
              <a:gd name="adj1" fmla="val 45297"/>
              <a:gd name="adj2" fmla="val 3353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フローチャート : 磁気ディスク 18"/>
          <p:cNvSpPr/>
          <p:nvPr/>
        </p:nvSpPr>
        <p:spPr>
          <a:xfrm>
            <a:off x="7884368" y="3682775"/>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明細配信</a:t>
            </a:r>
          </a:p>
        </p:txBody>
      </p:sp>
      <p:sp>
        <p:nvSpPr>
          <p:cNvPr id="17" name="フローチャート : 磁気ディスク 19"/>
          <p:cNvSpPr/>
          <p:nvPr/>
        </p:nvSpPr>
        <p:spPr>
          <a:xfrm>
            <a:off x="7884368" y="2496857"/>
            <a:ext cx="792088" cy="321017"/>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p>
        </p:txBody>
      </p:sp>
      <p:sp>
        <p:nvSpPr>
          <p:cNvPr id="18" name="フローチャート : 磁気ディスク 20"/>
          <p:cNvSpPr/>
          <p:nvPr/>
        </p:nvSpPr>
        <p:spPr>
          <a:xfrm>
            <a:off x="7884368" y="2891493"/>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ID</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管理</a:t>
            </a:r>
          </a:p>
        </p:txBody>
      </p:sp>
      <p:sp>
        <p:nvSpPr>
          <p:cNvPr id="19" name="フローチャート : 磁気ディスク 21"/>
          <p:cNvSpPr/>
          <p:nvPr/>
        </p:nvSpPr>
        <p:spPr>
          <a:xfrm>
            <a:off x="7884368" y="4078416"/>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通勤交通費管理</a:t>
            </a:r>
          </a:p>
        </p:txBody>
      </p:sp>
      <p:sp>
        <p:nvSpPr>
          <p:cNvPr id="20" name="フローチャート : 磁気ディスク 22"/>
          <p:cNvSpPr/>
          <p:nvPr/>
        </p:nvSpPr>
        <p:spPr>
          <a:xfrm>
            <a:off x="7884368" y="4474058"/>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目標管理</a:t>
            </a:r>
          </a:p>
        </p:txBody>
      </p:sp>
      <p:sp>
        <p:nvSpPr>
          <p:cNvPr id="21" name="フローチャート : 磁気ディスク 23"/>
          <p:cNvSpPr/>
          <p:nvPr/>
        </p:nvSpPr>
        <p:spPr>
          <a:xfrm>
            <a:off x="7884368" y="3287134"/>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人事考課</a:t>
            </a:r>
          </a:p>
        </p:txBody>
      </p:sp>
      <p:sp>
        <p:nvSpPr>
          <p:cNvPr id="22" name="Freeform 418"/>
          <p:cNvSpPr>
            <a:spLocks noEditPoints="1"/>
          </p:cNvSpPr>
          <p:nvPr/>
        </p:nvSpPr>
        <p:spPr bwMode="auto">
          <a:xfrm>
            <a:off x="6615238" y="3384457"/>
            <a:ext cx="522036" cy="35111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3" name="テキスト ボックス 22"/>
          <p:cNvSpPr txBox="1"/>
          <p:nvPr/>
        </p:nvSpPr>
        <p:spPr>
          <a:xfrm>
            <a:off x="6408204" y="3600481"/>
            <a:ext cx="936104" cy="333517"/>
          </a:xfrm>
          <a:prstGeom prst="rect">
            <a:avLst/>
          </a:prstGeom>
        </p:spPr>
        <p:txBody>
          <a:bodyPr wrap="none" lIns="0" tIns="0" rIns="0" bIns="0" rtlCol="0" anchor="t" anchorCtr="0">
            <a:no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9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Excel/CSV/TXT</a:t>
            </a:r>
            <a:endParaRPr kumimoji="1" lang="ja-JP" altLang="en-US" sz="9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24" name="角丸四角形 23"/>
          <p:cNvSpPr/>
          <p:nvPr/>
        </p:nvSpPr>
        <p:spPr>
          <a:xfrm>
            <a:off x="400096" y="4397900"/>
            <a:ext cx="4531944" cy="47220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5" name="正方形/長方形 31"/>
          <p:cNvSpPr>
            <a:spLocks noChangeArrowheads="1"/>
          </p:cNvSpPr>
          <p:nvPr/>
        </p:nvSpPr>
        <p:spPr bwMode="auto">
          <a:xfrm>
            <a:off x="553957" y="4488303"/>
            <a:ext cx="4247779"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“出力</a:t>
            </a:r>
            <a:r>
              <a:rPr kumimoji="1" lang="en-US" altLang="ja-JP"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取込フォーマットを自由に定義”</a:t>
            </a:r>
          </a:p>
        </p:txBody>
      </p:sp>
    </p:spTree>
    <p:extLst>
      <p:ext uri="{BB962C8B-B14F-4D97-AF65-F5344CB8AC3E}">
        <p14:creationId xmlns:p14="http://schemas.microsoft.com/office/powerpoint/2010/main" val="1722791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42</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05</a:t>
            </a:r>
            <a:br>
              <a:rPr lang="en-US" altLang="ja-JP" b="0" dirty="0">
                <a:solidFill>
                  <a:srgbClr val="FABE00"/>
                </a:solidFill>
              </a:rPr>
            </a:br>
            <a:r>
              <a:rPr lang="ja-JP" altLang="en-US" dirty="0">
                <a:solidFill>
                  <a:srgbClr val="EE7B48"/>
                </a:solidFill>
              </a:rPr>
              <a:t>マイナンバー対応</a:t>
            </a:r>
            <a:r>
              <a:rPr lang="ja-JP" altLang="en-US" dirty="0"/>
              <a:t>について</a:t>
            </a:r>
            <a:br>
              <a:rPr lang="en-US" altLang="ja-JP" dirty="0"/>
            </a:br>
            <a:r>
              <a:rPr lang="ja-JP" altLang="en-US" dirty="0"/>
              <a:t>（人事・給与共通）</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588582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マイナンバーの取得から破棄までを一元管理</a:t>
            </a:r>
          </a:p>
        </p:txBody>
      </p:sp>
      <p:sp>
        <p:nvSpPr>
          <p:cNvPr id="6" name="テキスト プレースホルダー 5"/>
          <p:cNvSpPr>
            <a:spLocks noGrp="1"/>
          </p:cNvSpPr>
          <p:nvPr>
            <p:ph type="body" sz="quarter" idx="17"/>
          </p:nvPr>
        </p:nvSpPr>
        <p:spPr/>
        <p:txBody>
          <a:bodyPr/>
          <a:lstStyle/>
          <a:p>
            <a:r>
              <a:rPr kumimoji="1" lang="en-US" altLang="ja-JP" dirty="0"/>
              <a:t>Web</a:t>
            </a:r>
            <a:r>
              <a:rPr kumimoji="1" lang="ja-JP" altLang="en-US" dirty="0"/>
              <a:t>アプリケーション（人事諸届・照会）を利用してマイナンバー情報を収集し、暗号化された</a:t>
            </a:r>
            <a:r>
              <a:rPr kumimoji="1" lang="en-US" altLang="ja-JP" dirty="0"/>
              <a:t>DB</a:t>
            </a:r>
            <a:r>
              <a:rPr kumimoji="1" lang="ja-JP" altLang="en-US" dirty="0"/>
              <a:t>で管理します。退職者のマイナンバーの有効期限を一括設定することも可能です</a:t>
            </a:r>
          </a:p>
        </p:txBody>
      </p:sp>
      <p:sp>
        <p:nvSpPr>
          <p:cNvPr id="7" name="角丸四角形 6"/>
          <p:cNvSpPr/>
          <p:nvPr/>
        </p:nvSpPr>
        <p:spPr>
          <a:xfrm>
            <a:off x="6012160" y="2723966"/>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179515" y="1624204"/>
            <a:ext cx="2664293" cy="3179793"/>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179512" y="1624205"/>
            <a:ext cx="2664295" cy="271056"/>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取　得</a:t>
            </a:r>
          </a:p>
        </p:txBody>
      </p:sp>
      <p:sp>
        <p:nvSpPr>
          <p:cNvPr id="10" name="Freeform 305"/>
          <p:cNvSpPr>
            <a:spLocks noEditPoints="1"/>
          </p:cNvSpPr>
          <p:nvPr/>
        </p:nvSpPr>
        <p:spPr bwMode="auto">
          <a:xfrm>
            <a:off x="251520" y="3903898"/>
            <a:ext cx="399963" cy="366061"/>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251520" y="1970898"/>
            <a:ext cx="372017" cy="337383"/>
            <a:chOff x="3784104" y="1923678"/>
            <a:chExt cx="381000" cy="381000"/>
          </a:xfrm>
          <a:solidFill>
            <a:srgbClr val="54C2F0"/>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Freeform 418"/>
          <p:cNvSpPr>
            <a:spLocks noEditPoints="1"/>
          </p:cNvSpPr>
          <p:nvPr/>
        </p:nvSpPr>
        <p:spPr bwMode="auto">
          <a:xfrm>
            <a:off x="251520" y="2967794"/>
            <a:ext cx="358241" cy="26929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5" name="テキスト ボックス 14"/>
          <p:cNvSpPr txBox="1"/>
          <p:nvPr/>
        </p:nvSpPr>
        <p:spPr bwMode="black">
          <a:xfrm>
            <a:off x="812652" y="2990369"/>
            <a:ext cx="1542089"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画像データ</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テキスト ボックス 15"/>
          <p:cNvSpPr txBox="1"/>
          <p:nvPr/>
        </p:nvSpPr>
        <p:spPr bwMode="black">
          <a:xfrm>
            <a:off x="795810" y="4011910"/>
            <a:ext cx="985847"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紙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コピー</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7" name="テキスト ボックス 16"/>
          <p:cNvSpPr txBox="1"/>
          <p:nvPr/>
        </p:nvSpPr>
        <p:spPr bwMode="black">
          <a:xfrm>
            <a:off x="809049" y="1984245"/>
            <a:ext cx="1825821"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Web+</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画像データ添付</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8" name="角丸四角形 17"/>
          <p:cNvSpPr/>
          <p:nvPr/>
        </p:nvSpPr>
        <p:spPr>
          <a:xfrm>
            <a:off x="2987824" y="1624204"/>
            <a:ext cx="2880320" cy="3179793"/>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9" name="角丸四角形 18"/>
          <p:cNvSpPr/>
          <p:nvPr/>
        </p:nvSpPr>
        <p:spPr>
          <a:xfrm>
            <a:off x="2987824" y="1624205"/>
            <a:ext cx="2880320"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管　理</a:t>
            </a:r>
          </a:p>
        </p:txBody>
      </p:sp>
      <p:sp>
        <p:nvSpPr>
          <p:cNvPr id="20" name="Freeform 364"/>
          <p:cNvSpPr>
            <a:spLocks noEditPoints="1"/>
          </p:cNvSpPr>
          <p:nvPr/>
        </p:nvSpPr>
        <p:spPr bwMode="auto">
          <a:xfrm>
            <a:off x="3917193" y="3429842"/>
            <a:ext cx="654715" cy="62647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4162067" y="4122125"/>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4596068" y="387009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角丸四角形 22"/>
          <p:cNvSpPr/>
          <p:nvPr/>
        </p:nvSpPr>
        <p:spPr>
          <a:xfrm>
            <a:off x="6012157" y="1624205"/>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4" name="角丸四角形 23"/>
          <p:cNvSpPr/>
          <p:nvPr/>
        </p:nvSpPr>
        <p:spPr>
          <a:xfrm>
            <a:off x="6012152" y="1624205"/>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通　知</a:t>
            </a:r>
          </a:p>
        </p:txBody>
      </p:sp>
      <p:sp>
        <p:nvSpPr>
          <p:cNvPr id="25" name="角丸四角形 24"/>
          <p:cNvSpPr/>
          <p:nvPr/>
        </p:nvSpPr>
        <p:spPr>
          <a:xfrm>
            <a:off x="6020918" y="3823727"/>
            <a:ext cx="2916324" cy="980270"/>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6" name="角丸四角形 25"/>
          <p:cNvSpPr/>
          <p:nvPr/>
        </p:nvSpPr>
        <p:spPr>
          <a:xfrm>
            <a:off x="6021079" y="3823727"/>
            <a:ext cx="2916003"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破　棄</a:t>
            </a:r>
          </a:p>
        </p:txBody>
      </p:sp>
      <p:grpSp>
        <p:nvGrpSpPr>
          <p:cNvPr id="27" name="グループ化 93"/>
          <p:cNvGrpSpPr/>
          <p:nvPr/>
        </p:nvGrpSpPr>
        <p:grpSpPr>
          <a:xfrm>
            <a:off x="8037335" y="4144962"/>
            <a:ext cx="352262" cy="438835"/>
            <a:chOff x="5392768" y="3867148"/>
            <a:chExt cx="534112" cy="657410"/>
          </a:xfrm>
        </p:grpSpPr>
        <p:sp>
          <p:nvSpPr>
            <p:cNvPr id="28" name="台形 27"/>
            <p:cNvSpPr/>
            <p:nvPr/>
          </p:nvSpPr>
          <p:spPr>
            <a:xfrm rot="10800000">
              <a:off x="5392768" y="4052119"/>
              <a:ext cx="534112" cy="472439"/>
            </a:xfrm>
            <a:prstGeom prst="trapezoid">
              <a:avLst/>
            </a:prstGeom>
            <a:solidFill>
              <a:srgbClr val="FFFFFF"/>
            </a:solidFill>
            <a:ln w="41275"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cxnSp>
          <p:nvCxnSpPr>
            <p:cNvPr id="29" name="直線コネクタ 28"/>
            <p:cNvCxnSpPr/>
            <p:nvPr/>
          </p:nvCxnSpPr>
          <p:spPr>
            <a:xfrm>
              <a:off x="5659629" y="4101920"/>
              <a:ext cx="0" cy="337424"/>
            </a:xfrm>
            <a:prstGeom prst="line">
              <a:avLst/>
            </a:prstGeom>
            <a:noFill/>
            <a:ln w="28575" cap="flat" cmpd="sng" algn="ctr">
              <a:solidFill>
                <a:srgbClr val="54C2F0"/>
              </a:solidFill>
              <a:prstDash val="solid"/>
            </a:ln>
            <a:effectLst/>
          </p:spPr>
        </p:cxnSp>
        <p:cxnSp>
          <p:nvCxnSpPr>
            <p:cNvPr id="30" name="直線コネクタ 29"/>
            <p:cNvCxnSpPr/>
            <p:nvPr/>
          </p:nvCxnSpPr>
          <p:spPr>
            <a:xfrm>
              <a:off x="5733498" y="4101920"/>
              <a:ext cx="0" cy="337424"/>
            </a:xfrm>
            <a:prstGeom prst="line">
              <a:avLst/>
            </a:prstGeom>
            <a:noFill/>
            <a:ln w="28575" cap="flat" cmpd="sng" algn="ctr">
              <a:solidFill>
                <a:srgbClr val="54C2F0"/>
              </a:solidFill>
              <a:prstDash val="solid"/>
            </a:ln>
            <a:effectLst/>
          </p:spPr>
        </p:cxnSp>
        <p:cxnSp>
          <p:nvCxnSpPr>
            <p:cNvPr id="31" name="直線コネクタ 30"/>
            <p:cNvCxnSpPr/>
            <p:nvPr/>
          </p:nvCxnSpPr>
          <p:spPr>
            <a:xfrm>
              <a:off x="5585760" y="4101920"/>
              <a:ext cx="0" cy="337424"/>
            </a:xfrm>
            <a:prstGeom prst="line">
              <a:avLst/>
            </a:prstGeom>
            <a:noFill/>
            <a:ln w="28575" cap="flat" cmpd="sng" algn="ctr">
              <a:solidFill>
                <a:srgbClr val="54C2F0"/>
              </a:solidFill>
              <a:prstDash val="solid"/>
            </a:ln>
            <a:effectLst/>
          </p:spPr>
        </p:cxnSp>
        <p:cxnSp>
          <p:nvCxnSpPr>
            <p:cNvPr id="32" name="直線コネクタ 31"/>
            <p:cNvCxnSpPr/>
            <p:nvPr/>
          </p:nvCxnSpPr>
          <p:spPr>
            <a:xfrm flipH="1">
              <a:off x="5393126" y="3973820"/>
              <a:ext cx="533414" cy="2"/>
            </a:xfrm>
            <a:prstGeom prst="line">
              <a:avLst/>
            </a:prstGeom>
            <a:noFill/>
            <a:ln w="41275" cap="flat" cmpd="sng" algn="ctr">
              <a:solidFill>
                <a:srgbClr val="54C2F0"/>
              </a:solidFill>
              <a:prstDash val="solid"/>
            </a:ln>
            <a:effectLst/>
          </p:spPr>
        </p:cxnSp>
        <p:sp>
          <p:nvSpPr>
            <p:cNvPr id="33" name="円/楕円 126"/>
            <p:cNvSpPr/>
            <p:nvPr/>
          </p:nvSpPr>
          <p:spPr>
            <a:xfrm>
              <a:off x="5599232" y="3867148"/>
              <a:ext cx="116956" cy="98231"/>
            </a:xfrm>
            <a:prstGeom prst="ellipse">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grpSp>
      <p:sp>
        <p:nvSpPr>
          <p:cNvPr id="34" name="テキスト ボックス 33"/>
          <p:cNvSpPr txBox="1"/>
          <p:nvPr/>
        </p:nvSpPr>
        <p:spPr bwMode="black">
          <a:xfrm>
            <a:off x="7906433" y="4626181"/>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5" name="Freeform 382"/>
          <p:cNvSpPr>
            <a:spLocks noEditPoints="1"/>
          </p:cNvSpPr>
          <p:nvPr/>
        </p:nvSpPr>
        <p:spPr bwMode="auto">
          <a:xfrm>
            <a:off x="6801616" y="4168934"/>
            <a:ext cx="339922" cy="311322"/>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6" name="テキスト ボックス 35"/>
          <p:cNvSpPr txBox="1"/>
          <p:nvPr/>
        </p:nvSpPr>
        <p:spPr bwMode="black">
          <a:xfrm>
            <a:off x="7223589" y="418434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有効期限</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一括設定</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7" name="Freeform 438"/>
          <p:cNvSpPr>
            <a:spLocks noEditPoints="1"/>
          </p:cNvSpPr>
          <p:nvPr/>
        </p:nvSpPr>
        <p:spPr bwMode="auto">
          <a:xfrm>
            <a:off x="4744226" y="3414033"/>
            <a:ext cx="273509" cy="415355"/>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8" name="テキスト ボックス 37"/>
          <p:cNvSpPr txBox="1"/>
          <p:nvPr/>
        </p:nvSpPr>
        <p:spPr bwMode="black">
          <a:xfrm>
            <a:off x="3325931" y="4429440"/>
            <a:ext cx="2304256" cy="338554"/>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マイナンバーの関係する画面は</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管理者パスワードが必要</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pic>
        <p:nvPicPr>
          <p:cNvPr id="39" name="Picture 1"/>
          <p:cNvPicPr>
            <a:picLocks noChangeAspect="1" noChangeArrowheads="1"/>
          </p:cNvPicPr>
          <p:nvPr/>
        </p:nvPicPr>
        <p:blipFill>
          <a:blip r:embed="rId3" cstate="email"/>
          <a:srcRect/>
          <a:stretch>
            <a:fillRect/>
          </a:stretch>
        </p:blipFill>
        <p:spPr bwMode="auto">
          <a:xfrm>
            <a:off x="1931507" y="4315032"/>
            <a:ext cx="624177" cy="389564"/>
          </a:xfrm>
          <a:prstGeom prst="rect">
            <a:avLst/>
          </a:prstGeom>
          <a:noFill/>
          <a:ln w="9525">
            <a:noFill/>
            <a:miter lim="800000"/>
            <a:headEnd/>
            <a:tailEnd/>
          </a:ln>
        </p:spPr>
      </p:pic>
      <p:pic>
        <p:nvPicPr>
          <p:cNvPr id="40" name="Picture 1"/>
          <p:cNvPicPr>
            <a:picLocks noChangeAspect="1" noChangeArrowheads="1"/>
          </p:cNvPicPr>
          <p:nvPr/>
        </p:nvPicPr>
        <p:blipFill>
          <a:blip r:embed="rId3" cstate="email"/>
          <a:srcRect/>
          <a:stretch>
            <a:fillRect/>
          </a:stretch>
        </p:blipFill>
        <p:spPr bwMode="auto">
          <a:xfrm>
            <a:off x="1931507" y="3369387"/>
            <a:ext cx="624177" cy="389564"/>
          </a:xfrm>
          <a:prstGeom prst="rect">
            <a:avLst/>
          </a:prstGeom>
          <a:noFill/>
          <a:ln w="9525">
            <a:noFill/>
            <a:miter lim="800000"/>
            <a:headEnd/>
            <a:tailEnd/>
          </a:ln>
        </p:spPr>
      </p:pic>
      <p:pic>
        <p:nvPicPr>
          <p:cNvPr id="41" name="Picture 1"/>
          <p:cNvPicPr>
            <a:picLocks noChangeAspect="1" noChangeArrowheads="1"/>
          </p:cNvPicPr>
          <p:nvPr/>
        </p:nvPicPr>
        <p:blipFill>
          <a:blip r:embed="rId3" cstate="email"/>
          <a:srcRect/>
          <a:stretch>
            <a:fillRect/>
          </a:stretch>
        </p:blipFill>
        <p:spPr bwMode="auto">
          <a:xfrm>
            <a:off x="1931507" y="2283718"/>
            <a:ext cx="624177" cy="389564"/>
          </a:xfrm>
          <a:prstGeom prst="rect">
            <a:avLst/>
          </a:prstGeom>
          <a:noFill/>
          <a:ln w="9525">
            <a:noFill/>
            <a:miter lim="800000"/>
            <a:headEnd/>
            <a:tailEnd/>
          </a:ln>
        </p:spPr>
      </p:pic>
      <p:sp>
        <p:nvSpPr>
          <p:cNvPr id="42" name="右矢印 41"/>
          <p:cNvSpPr/>
          <p:nvPr/>
        </p:nvSpPr>
        <p:spPr bwMode="gray">
          <a:xfrm>
            <a:off x="2730698" y="4078498"/>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3" name="右矢印 42"/>
          <p:cNvSpPr/>
          <p:nvPr/>
        </p:nvSpPr>
        <p:spPr bwMode="gray">
          <a:xfrm>
            <a:off x="2730698" y="3028361"/>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4" name="右矢印 43"/>
          <p:cNvSpPr/>
          <p:nvPr/>
        </p:nvSpPr>
        <p:spPr bwMode="gray">
          <a:xfrm>
            <a:off x="2730698"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45" name="グループ化 525"/>
          <p:cNvGrpSpPr/>
          <p:nvPr/>
        </p:nvGrpSpPr>
        <p:grpSpPr>
          <a:xfrm>
            <a:off x="3488587" y="2321027"/>
            <a:ext cx="457944" cy="441378"/>
            <a:chOff x="3784104" y="1923678"/>
            <a:chExt cx="381000" cy="381000"/>
          </a:xfrm>
          <a:solidFill>
            <a:srgbClr val="54C2F0"/>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48" name="テキスト ボックス 47"/>
          <p:cNvSpPr txBox="1"/>
          <p:nvPr/>
        </p:nvSpPr>
        <p:spPr bwMode="black">
          <a:xfrm>
            <a:off x="3381339" y="2798517"/>
            <a:ext cx="73278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画面編集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9" name="テキスト ボックス 48"/>
          <p:cNvSpPr txBox="1"/>
          <p:nvPr/>
        </p:nvSpPr>
        <p:spPr bwMode="black">
          <a:xfrm>
            <a:off x="4572000" y="2798517"/>
            <a:ext cx="109282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チェックリスト</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50" name="Freeform 393"/>
          <p:cNvSpPr>
            <a:spLocks noEditPoints="1"/>
          </p:cNvSpPr>
          <p:nvPr/>
        </p:nvSpPr>
        <p:spPr bwMode="auto">
          <a:xfrm>
            <a:off x="4850366" y="2321027"/>
            <a:ext cx="374091" cy="44643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1" name="右矢印 50"/>
          <p:cNvSpPr/>
          <p:nvPr/>
        </p:nvSpPr>
        <p:spPr bwMode="gray">
          <a:xfrm>
            <a:off x="5760132" y="4078498"/>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2" name="右矢印 51"/>
          <p:cNvSpPr/>
          <p:nvPr/>
        </p:nvSpPr>
        <p:spPr bwMode="gray">
          <a:xfrm>
            <a:off x="5760132"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3" name="右矢印 52"/>
          <p:cNvSpPr/>
          <p:nvPr/>
        </p:nvSpPr>
        <p:spPr bwMode="gray">
          <a:xfrm rot="18714056">
            <a:off x="4823422" y="2964241"/>
            <a:ext cx="273041" cy="37094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4" name="右矢印 53"/>
          <p:cNvSpPr/>
          <p:nvPr/>
        </p:nvSpPr>
        <p:spPr bwMode="gray">
          <a:xfrm rot="3182187">
            <a:off x="3809437" y="3007955"/>
            <a:ext cx="261243" cy="359103"/>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55" name="グループ化 525"/>
          <p:cNvGrpSpPr/>
          <p:nvPr/>
        </p:nvGrpSpPr>
        <p:grpSpPr>
          <a:xfrm>
            <a:off x="6476938" y="4404647"/>
            <a:ext cx="353920" cy="351906"/>
            <a:chOff x="3784104" y="1923678"/>
            <a:chExt cx="381000" cy="381000"/>
          </a:xfrm>
          <a:solidFill>
            <a:srgbClr val="54C2F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58" name="右矢印 57"/>
          <p:cNvSpPr/>
          <p:nvPr/>
        </p:nvSpPr>
        <p:spPr bwMode="gray">
          <a:xfrm>
            <a:off x="7402551" y="4490439"/>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9" name="テキスト ボックス 58"/>
          <p:cNvSpPr txBox="1"/>
          <p:nvPr/>
        </p:nvSpPr>
        <p:spPr bwMode="black">
          <a:xfrm>
            <a:off x="7488324" y="3543857"/>
            <a:ext cx="1368152"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操作</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アクセスログ</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0" name="右矢印 59"/>
          <p:cNvSpPr/>
          <p:nvPr/>
        </p:nvSpPr>
        <p:spPr bwMode="gray">
          <a:xfrm>
            <a:off x="5760132" y="3028361"/>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61" name="テキスト ボックス 60"/>
          <p:cNvSpPr txBox="1"/>
          <p:nvPr/>
        </p:nvSpPr>
        <p:spPr bwMode="black">
          <a:xfrm>
            <a:off x="6408204" y="3543857"/>
            <a:ext cx="90010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法定調書</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2" name="角丸四角形 61"/>
          <p:cNvSpPr/>
          <p:nvPr/>
        </p:nvSpPr>
        <p:spPr>
          <a:xfrm>
            <a:off x="6012160" y="2723966"/>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出　力</a:t>
            </a:r>
          </a:p>
        </p:txBody>
      </p:sp>
      <p:sp>
        <p:nvSpPr>
          <p:cNvPr id="63" name="Freeform 547"/>
          <p:cNvSpPr>
            <a:spLocks noEditPoints="1"/>
          </p:cNvSpPr>
          <p:nvPr/>
        </p:nvSpPr>
        <p:spPr bwMode="auto">
          <a:xfrm>
            <a:off x="6516216" y="2062307"/>
            <a:ext cx="502177" cy="312779"/>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64" name="グループ化 150"/>
          <p:cNvGrpSpPr/>
          <p:nvPr/>
        </p:nvGrpSpPr>
        <p:grpSpPr>
          <a:xfrm>
            <a:off x="7942083" y="1954295"/>
            <a:ext cx="410337" cy="416659"/>
            <a:chOff x="1535113" y="649288"/>
            <a:chExt cx="381000" cy="381000"/>
          </a:xfrm>
          <a:solidFill>
            <a:srgbClr val="54C2F0"/>
          </a:solidFill>
        </p:grpSpPr>
        <p:sp>
          <p:nvSpPr>
            <p:cNvPr id="6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1" name="右矢印 70"/>
          <p:cNvSpPr/>
          <p:nvPr/>
        </p:nvSpPr>
        <p:spPr bwMode="gray">
          <a:xfrm>
            <a:off x="7344308" y="2137116"/>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72" name="テキスト ボックス 71"/>
          <p:cNvSpPr txBox="1"/>
          <p:nvPr/>
        </p:nvSpPr>
        <p:spPr bwMode="black">
          <a:xfrm>
            <a:off x="6120172" y="2422347"/>
            <a:ext cx="1332148" cy="180020"/>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一括メール配信</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3" name="テキスト ボックス 72"/>
          <p:cNvSpPr txBox="1"/>
          <p:nvPr/>
        </p:nvSpPr>
        <p:spPr bwMode="black">
          <a:xfrm>
            <a:off x="7452320" y="2427734"/>
            <a:ext cx="1404156" cy="396044"/>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マイナンバー未登録者</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4" name="Freeform 422"/>
          <p:cNvSpPr>
            <a:spLocks noEditPoints="1"/>
          </p:cNvSpPr>
          <p:nvPr/>
        </p:nvSpPr>
        <p:spPr bwMode="auto">
          <a:xfrm>
            <a:off x="7920372" y="3075806"/>
            <a:ext cx="472903" cy="451612"/>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75" name="グループ化 282"/>
          <p:cNvGrpSpPr/>
          <p:nvPr/>
        </p:nvGrpSpPr>
        <p:grpSpPr>
          <a:xfrm>
            <a:off x="6618187" y="3099583"/>
            <a:ext cx="436209" cy="376519"/>
            <a:chOff x="4887516" y="682625"/>
            <a:chExt cx="381000" cy="385971"/>
          </a:xfrm>
          <a:solidFill>
            <a:srgbClr val="54C2F0"/>
          </a:solidFill>
        </p:grpSpPr>
        <p:sp>
          <p:nvSpPr>
            <p:cNvPr id="76"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7"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8" name="Freeform 197"/>
            <p:cNvSpPr>
              <a:spLocks noEditPoints="1"/>
            </p:cNvSpPr>
            <p:nvPr/>
          </p:nvSpPr>
          <p:spPr bwMode="auto">
            <a:xfrm>
              <a:off x="4887516" y="827296"/>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9" name="Freeform 152"/>
          <p:cNvSpPr>
            <a:spLocks noEditPoints="1"/>
          </p:cNvSpPr>
          <p:nvPr/>
        </p:nvSpPr>
        <p:spPr bwMode="auto">
          <a:xfrm>
            <a:off x="1097615" y="3270451"/>
            <a:ext cx="413362" cy="48058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0" name="テキスト ボックス 79"/>
          <p:cNvSpPr txBox="1"/>
          <p:nvPr/>
        </p:nvSpPr>
        <p:spPr bwMode="black">
          <a:xfrm>
            <a:off x="1169622" y="3414468"/>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endParaRPr kumimoji="0" lang="en-US" altLang="ja-JP" sz="120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81" name="グループ化 254"/>
          <p:cNvGrpSpPr/>
          <p:nvPr/>
        </p:nvGrpSpPr>
        <p:grpSpPr>
          <a:xfrm>
            <a:off x="1057386" y="4251405"/>
            <a:ext cx="413362" cy="480585"/>
            <a:chOff x="4011216" y="1584325"/>
            <a:chExt cx="330200" cy="381000"/>
          </a:xfrm>
          <a:solidFill>
            <a:srgbClr val="FF8585"/>
          </a:solidFill>
        </p:grpSpPr>
        <p:sp>
          <p:nvSpPr>
            <p:cNvPr id="8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86" name="角丸四角形 85"/>
          <p:cNvSpPr/>
          <p:nvPr/>
        </p:nvSpPr>
        <p:spPr>
          <a:xfrm>
            <a:off x="3455876" y="1948241"/>
            <a:ext cx="1944216" cy="220534"/>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n-cs"/>
              </a:rPr>
              <a:t>利用端末制限</a:t>
            </a:r>
          </a:p>
        </p:txBody>
      </p:sp>
      <p:sp>
        <p:nvSpPr>
          <p:cNvPr id="87" name="Freeform 438"/>
          <p:cNvSpPr>
            <a:spLocks noEditPoints="1"/>
          </p:cNvSpPr>
          <p:nvPr/>
        </p:nvSpPr>
        <p:spPr bwMode="auto">
          <a:xfrm>
            <a:off x="4100655" y="2315477"/>
            <a:ext cx="228537" cy="294158"/>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pic>
        <p:nvPicPr>
          <p:cNvPr id="88" name="図 87"/>
          <p:cNvPicPr/>
          <p:nvPr/>
        </p:nvPicPr>
        <p:blipFill>
          <a:blip r:embed="rId4" cstate="print">
            <a:extLst>
              <a:ext uri="{28A0092B-C50C-407E-A947-70E740481C1C}">
                <a14:useLocalDpi xmlns:a14="http://schemas.microsoft.com/office/drawing/2010/main" val="0"/>
              </a:ext>
            </a:extLst>
          </a:blip>
          <a:stretch>
            <a:fillRect/>
          </a:stretch>
        </p:blipFill>
        <p:spPr>
          <a:xfrm>
            <a:off x="871474" y="2254055"/>
            <a:ext cx="915705" cy="446621"/>
          </a:xfrm>
          <a:prstGeom prst="rect">
            <a:avLst/>
          </a:prstGeom>
          <a:ln>
            <a:solidFill>
              <a:schemeClr val="bg1">
                <a:lumMod val="85000"/>
              </a:schemeClr>
            </a:solidFill>
          </a:ln>
        </p:spPr>
      </p:pic>
    </p:spTree>
    <p:extLst>
      <p:ext uri="{BB962C8B-B14F-4D97-AF65-F5344CB8AC3E}">
        <p14:creationId xmlns:p14="http://schemas.microsoft.com/office/powerpoint/2010/main" val="393437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dirty="0"/>
          </a:p>
        </p:txBody>
      </p:sp>
      <p:sp>
        <p:nvSpPr>
          <p:cNvPr id="3" name="タイトル 2"/>
          <p:cNvSpPr>
            <a:spLocks noGrp="1"/>
          </p:cNvSpPr>
          <p:nvPr>
            <p:ph type="title"/>
          </p:nvPr>
        </p:nvSpPr>
        <p:spPr/>
        <p:txBody>
          <a:bodyPr/>
          <a:lstStyle/>
          <a:p>
            <a:r>
              <a:rPr kumimoji="1" lang="ja-JP" altLang="en-US" dirty="0"/>
              <a:t>人事・給与管理（マイナンバー管理）</a:t>
            </a:r>
          </a:p>
        </p:txBody>
      </p:sp>
      <p:sp>
        <p:nvSpPr>
          <p:cNvPr id="5" name="テキスト プレースホルダー 4"/>
          <p:cNvSpPr>
            <a:spLocks noGrp="1"/>
          </p:cNvSpPr>
          <p:nvPr>
            <p:ph type="body" sz="quarter" idx="16"/>
          </p:nvPr>
        </p:nvSpPr>
        <p:spPr/>
        <p:txBody>
          <a:bodyPr/>
          <a:lstStyle/>
          <a:p>
            <a:r>
              <a:rPr kumimoji="1" lang="en-US" altLang="ja-JP" dirty="0"/>
              <a:t>CSV</a:t>
            </a:r>
            <a:r>
              <a:rPr kumimoji="1" lang="ja-JP" altLang="en-US" dirty="0"/>
              <a:t>ファイルおよび画像ファイルの一括取込</a:t>
            </a:r>
          </a:p>
        </p:txBody>
      </p:sp>
      <p:sp>
        <p:nvSpPr>
          <p:cNvPr id="6" name="テキスト プレースホルダー 5"/>
          <p:cNvSpPr>
            <a:spLocks noGrp="1"/>
          </p:cNvSpPr>
          <p:nvPr>
            <p:ph type="body" sz="quarter" idx="17"/>
          </p:nvPr>
        </p:nvSpPr>
        <p:spPr/>
        <p:txBody>
          <a:bodyPr/>
          <a:lstStyle/>
          <a:p>
            <a:r>
              <a:rPr kumimoji="1" lang="ja-JP" altLang="en-US" dirty="0"/>
              <a:t>市販のマイナンバー収集システムや、手動収集したマイナンバー情報を一括で取り込む機能です</a:t>
            </a:r>
            <a:endParaRPr kumimoji="1" lang="en-US" altLang="ja-JP" dirty="0"/>
          </a:p>
          <a:p>
            <a:r>
              <a:rPr lang="ja-JP" altLang="en-US" dirty="0"/>
              <a:t>番号情報だけでなく、番号確認や本人確認用の証憑情報も取込可能です</a:t>
            </a:r>
            <a:endParaRPr lang="en-US" altLang="ja-JP" dirty="0"/>
          </a:p>
          <a:p>
            <a:r>
              <a:rPr kumimoji="1" lang="ja-JP" altLang="en-US" dirty="0"/>
              <a:t>正常に取込まれた際に、</a:t>
            </a:r>
            <a:r>
              <a:rPr kumimoji="1" lang="en-US" altLang="ja-JP" dirty="0"/>
              <a:t>PC</a:t>
            </a:r>
            <a:r>
              <a:rPr kumimoji="1" lang="ja-JP" altLang="en-US" dirty="0" err="1"/>
              <a:t>に保</a:t>
            </a:r>
            <a:r>
              <a:rPr kumimoji="1" lang="ja-JP" altLang="en-US" dirty="0"/>
              <a:t>存され</a:t>
            </a:r>
            <a:r>
              <a:rPr lang="ja-JP" altLang="en-US" dirty="0"/>
              <a:t>た元ファイル情報を自動的に削除することも可能です</a:t>
            </a:r>
            <a:endParaRPr lang="en-US" altLang="ja-JP" dirty="0"/>
          </a:p>
          <a:p>
            <a:r>
              <a:rPr lang="en-US" altLang="ja-JP" dirty="0"/>
              <a:t>※</a:t>
            </a:r>
            <a:r>
              <a:rPr lang="ja-JP" altLang="en-US" dirty="0"/>
              <a:t>取込可能な画像ファイルの形式：</a:t>
            </a:r>
            <a:r>
              <a:rPr lang="en-US" altLang="ja-JP" dirty="0"/>
              <a:t>BMP/JPG/JPEG/GIF</a:t>
            </a:r>
          </a:p>
          <a:p>
            <a:r>
              <a:rPr lang="ja-JP" altLang="en-US" dirty="0"/>
              <a:t>　取込可能な画像ファイルの最大サイズ：縦</a:t>
            </a:r>
            <a:r>
              <a:rPr lang="en-US" altLang="ja-JP" dirty="0"/>
              <a:t>394</a:t>
            </a:r>
            <a:r>
              <a:rPr lang="ja-JP" altLang="en-US" dirty="0"/>
              <a:t>ピクセル </a:t>
            </a:r>
            <a:r>
              <a:rPr lang="en-US" altLang="ja-JP" dirty="0"/>
              <a:t>× </a:t>
            </a:r>
            <a:r>
              <a:rPr lang="ja-JP" altLang="en-US" dirty="0"/>
              <a:t>横</a:t>
            </a:r>
            <a:r>
              <a:rPr lang="en-US" altLang="ja-JP" dirty="0"/>
              <a:t>583</a:t>
            </a:r>
            <a:r>
              <a:rPr lang="ja-JP" altLang="en-US" dirty="0"/>
              <a:t>ピクセル</a:t>
            </a:r>
            <a:endParaRPr lang="en-US" altLang="ja-JP" dirty="0"/>
          </a:p>
        </p:txBody>
      </p:sp>
      <p:sp>
        <p:nvSpPr>
          <p:cNvPr id="7" name="角丸四角形 6"/>
          <p:cNvSpPr/>
          <p:nvPr/>
        </p:nvSpPr>
        <p:spPr>
          <a:xfrm>
            <a:off x="4283968" y="2715766"/>
            <a:ext cx="4501257" cy="2232247"/>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359535" y="2715766"/>
            <a:ext cx="3727601" cy="2232247"/>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359532" y="2715766"/>
            <a:ext cx="3727603" cy="288032"/>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マイナンバーの収集</a:t>
            </a:r>
          </a:p>
        </p:txBody>
      </p:sp>
      <p:sp>
        <p:nvSpPr>
          <p:cNvPr id="10" name="Freeform 305"/>
          <p:cNvSpPr>
            <a:spLocks noEditPoints="1"/>
          </p:cNvSpPr>
          <p:nvPr/>
        </p:nvSpPr>
        <p:spPr bwMode="auto">
          <a:xfrm>
            <a:off x="2771800" y="3157953"/>
            <a:ext cx="466364" cy="429644"/>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661604" y="3168541"/>
            <a:ext cx="490016" cy="447325"/>
            <a:chOff x="3784104" y="1923678"/>
            <a:chExt cx="381000" cy="381000"/>
          </a:xfrm>
          <a:solidFill>
            <a:srgbClr val="FF8585"/>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テキスト ボックス 13"/>
          <p:cNvSpPr txBox="1"/>
          <p:nvPr/>
        </p:nvSpPr>
        <p:spPr bwMode="black">
          <a:xfrm>
            <a:off x="1403648" y="4763348"/>
            <a:ext cx="1306447"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データ</a:t>
            </a:r>
            <a:endPar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5" name="テキスト ボックス 14"/>
          <p:cNvSpPr txBox="1"/>
          <p:nvPr/>
        </p:nvSpPr>
        <p:spPr bwMode="black">
          <a:xfrm>
            <a:off x="1240396" y="3229961"/>
            <a:ext cx="846386" cy="33855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収集システム</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右矢印 15"/>
          <p:cNvSpPr/>
          <p:nvPr/>
        </p:nvSpPr>
        <p:spPr bwMode="gray">
          <a:xfrm rot="2521870">
            <a:off x="1240009" y="3746011"/>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7" name="右矢印 16"/>
          <p:cNvSpPr/>
          <p:nvPr/>
        </p:nvSpPr>
        <p:spPr bwMode="gray">
          <a:xfrm rot="8164285">
            <a:off x="2613198" y="3744954"/>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8" name="テキスト ボックス 17"/>
          <p:cNvSpPr txBox="1"/>
          <p:nvPr/>
        </p:nvSpPr>
        <p:spPr bwMode="black">
          <a:xfrm>
            <a:off x="3355293" y="3289413"/>
            <a:ext cx="564257"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手動収集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9" name="右矢印 18"/>
          <p:cNvSpPr/>
          <p:nvPr/>
        </p:nvSpPr>
        <p:spPr bwMode="gray">
          <a:xfrm>
            <a:off x="3699864" y="4081343"/>
            <a:ext cx="1016152" cy="312049"/>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20" name="Freeform 364"/>
          <p:cNvSpPr>
            <a:spLocks noEditPoints="1"/>
          </p:cNvSpPr>
          <p:nvPr/>
        </p:nvSpPr>
        <p:spPr bwMode="auto">
          <a:xfrm>
            <a:off x="7242508" y="4073878"/>
            <a:ext cx="483906" cy="5881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7474385" y="4698189"/>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7690409" y="4512912"/>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Freeform 438"/>
          <p:cNvSpPr>
            <a:spLocks noEditPoints="1"/>
          </p:cNvSpPr>
          <p:nvPr/>
        </p:nvSpPr>
        <p:spPr bwMode="auto">
          <a:xfrm>
            <a:off x="7866511" y="4114108"/>
            <a:ext cx="273805" cy="352000"/>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4" name="角丸四角形 23"/>
          <p:cNvSpPr/>
          <p:nvPr/>
        </p:nvSpPr>
        <p:spPr>
          <a:xfrm>
            <a:off x="4283968" y="2715766"/>
            <a:ext cx="4501257" cy="288032"/>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FFFFFF"/>
                </a:solidFill>
                <a:effectLst/>
                <a:uLnTx/>
                <a:uFillTx/>
                <a:latin typeface="メイリオ"/>
                <a:ea typeface="メイリオ"/>
                <a:cs typeface="+mn-cs"/>
              </a:rPr>
              <a:t>SuperStream</a:t>
            </a:r>
            <a:endPar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endParaRPr>
          </a:p>
        </p:txBody>
      </p:sp>
      <p:grpSp>
        <p:nvGrpSpPr>
          <p:cNvPr id="25" name="グループ化 525"/>
          <p:cNvGrpSpPr/>
          <p:nvPr/>
        </p:nvGrpSpPr>
        <p:grpSpPr>
          <a:xfrm>
            <a:off x="5299100" y="4147073"/>
            <a:ext cx="490016" cy="447325"/>
            <a:chOff x="3784104" y="1923678"/>
            <a:chExt cx="381000" cy="381000"/>
          </a:xfrm>
          <a:solidFill>
            <a:srgbClr val="54C2F0"/>
          </a:solidFill>
        </p:grpSpPr>
        <p:sp>
          <p:nvSpPr>
            <p:cNvPr id="2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pic>
        <p:nvPicPr>
          <p:cNvPr id="28" name="Picture 2"/>
          <p:cNvPicPr>
            <a:picLocks noChangeAspect="1" noChangeArrowheads="1"/>
          </p:cNvPicPr>
          <p:nvPr/>
        </p:nvPicPr>
        <p:blipFill>
          <a:blip r:embed="rId3" cstate="email"/>
          <a:srcRect/>
          <a:stretch>
            <a:fillRect/>
          </a:stretch>
        </p:blipFill>
        <p:spPr bwMode="auto">
          <a:xfrm>
            <a:off x="2310643" y="4151280"/>
            <a:ext cx="631276" cy="392558"/>
          </a:xfrm>
          <a:prstGeom prst="rect">
            <a:avLst/>
          </a:prstGeom>
          <a:noFill/>
          <a:ln w="9525">
            <a:noFill/>
            <a:miter lim="800000"/>
            <a:headEnd/>
            <a:tailEnd/>
          </a:ln>
        </p:spPr>
      </p:pic>
      <p:pic>
        <p:nvPicPr>
          <p:cNvPr id="29" name="Picture 1"/>
          <p:cNvPicPr>
            <a:picLocks noChangeAspect="1" noChangeArrowheads="1"/>
          </p:cNvPicPr>
          <p:nvPr/>
        </p:nvPicPr>
        <p:blipFill>
          <a:blip r:embed="rId4" cstate="email"/>
          <a:srcRect/>
          <a:stretch>
            <a:fillRect/>
          </a:stretch>
        </p:blipFill>
        <p:spPr bwMode="auto">
          <a:xfrm>
            <a:off x="1996437" y="4299942"/>
            <a:ext cx="638242" cy="398342"/>
          </a:xfrm>
          <a:prstGeom prst="rect">
            <a:avLst/>
          </a:prstGeom>
          <a:noFill/>
          <a:ln w="9525">
            <a:noFill/>
            <a:miter lim="800000"/>
            <a:headEnd/>
            <a:tailEnd/>
          </a:ln>
        </p:spPr>
      </p:pic>
      <p:sp>
        <p:nvSpPr>
          <p:cNvPr id="30" name="右矢印 29"/>
          <p:cNvSpPr/>
          <p:nvPr/>
        </p:nvSpPr>
        <p:spPr bwMode="gray">
          <a:xfrm>
            <a:off x="6264188" y="4319135"/>
            <a:ext cx="620982" cy="260865"/>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1" name="テキスト ボックス 30"/>
          <p:cNvSpPr txBox="1"/>
          <p:nvPr/>
        </p:nvSpPr>
        <p:spPr bwMode="black">
          <a:xfrm>
            <a:off x="5120916" y="4663664"/>
            <a:ext cx="84638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取込指示画面</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2" name="Text Box 5"/>
          <p:cNvSpPr txBox="1">
            <a:spLocks noChangeArrowheads="1"/>
          </p:cNvSpPr>
          <p:nvPr/>
        </p:nvSpPr>
        <p:spPr bwMode="auto">
          <a:xfrm>
            <a:off x="4788024" y="3447750"/>
            <a:ext cx="1512168"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取込指示</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元ファイル情報</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を自動削除</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p:txBody>
      </p:sp>
      <p:cxnSp>
        <p:nvCxnSpPr>
          <p:cNvPr id="33" name="直線コネクタ 32"/>
          <p:cNvCxnSpPr/>
          <p:nvPr/>
        </p:nvCxnSpPr>
        <p:spPr>
          <a:xfrm flipH="1">
            <a:off x="6588224" y="3003798"/>
            <a:ext cx="2" cy="1980220"/>
          </a:xfrm>
          <a:prstGeom prst="line">
            <a:avLst/>
          </a:prstGeom>
          <a:noFill/>
          <a:ln w="38100" cap="flat" cmpd="sng" algn="ctr">
            <a:solidFill>
              <a:srgbClr val="54C2F0"/>
            </a:solidFill>
            <a:prstDash val="dash"/>
          </a:ln>
          <a:effectLst/>
        </p:spPr>
      </p:cxnSp>
      <p:sp>
        <p:nvSpPr>
          <p:cNvPr id="34" name="テキスト ボックス 33"/>
          <p:cNvSpPr txBox="1"/>
          <p:nvPr/>
        </p:nvSpPr>
        <p:spPr bwMode="black">
          <a:xfrm>
            <a:off x="4447758" y="3147814"/>
            <a:ext cx="923330"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一括取込機能</a:t>
            </a:r>
            <a:endParaRPr kumimoji="0" lang="en-US" altLang="ja-JP"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35" name="グループ化 525"/>
          <p:cNvGrpSpPr/>
          <p:nvPr/>
        </p:nvGrpSpPr>
        <p:grpSpPr>
          <a:xfrm>
            <a:off x="7142465" y="3164096"/>
            <a:ext cx="490016" cy="447325"/>
            <a:chOff x="3784104" y="1923678"/>
            <a:chExt cx="381000" cy="381000"/>
          </a:xfrm>
          <a:solidFill>
            <a:srgbClr val="54C2F0"/>
          </a:solidFill>
        </p:grpSpPr>
        <p:sp>
          <p:nvSpPr>
            <p:cNvPr id="3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38" name="右矢印 37"/>
          <p:cNvSpPr/>
          <p:nvPr/>
        </p:nvSpPr>
        <p:spPr bwMode="gray">
          <a:xfrm rot="5400000">
            <a:off x="7588180" y="3733322"/>
            <a:ext cx="304344" cy="28315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9" name="テキスト ボックス 38"/>
          <p:cNvSpPr txBox="1"/>
          <p:nvPr/>
        </p:nvSpPr>
        <p:spPr bwMode="black">
          <a:xfrm>
            <a:off x="7678777" y="3321410"/>
            <a:ext cx="91050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修正</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削除など</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0" name="Freeform 152"/>
          <p:cNvSpPr>
            <a:spLocks noEditPoints="1"/>
          </p:cNvSpPr>
          <p:nvPr/>
        </p:nvSpPr>
        <p:spPr bwMode="auto">
          <a:xfrm>
            <a:off x="1410543" y="4227934"/>
            <a:ext cx="395170" cy="42006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1" name="テキスト ボックス 40"/>
          <p:cNvSpPr txBox="1"/>
          <p:nvPr/>
        </p:nvSpPr>
        <p:spPr bwMode="black">
          <a:xfrm>
            <a:off x="1482551" y="4371951"/>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p>
        </p:txBody>
      </p:sp>
      <p:sp>
        <p:nvSpPr>
          <p:cNvPr id="42"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499289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45</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マイナンバー専用パスワードと</a:t>
            </a:r>
            <a:r>
              <a:rPr kumimoji="1" lang="en-US" altLang="ja-JP" dirty="0"/>
              <a:t>DB</a:t>
            </a:r>
            <a:r>
              <a:rPr kumimoji="1" lang="ja-JP" altLang="en-US" dirty="0"/>
              <a:t>暗号化</a:t>
            </a:r>
          </a:p>
        </p:txBody>
      </p:sp>
      <p:sp>
        <p:nvSpPr>
          <p:cNvPr id="6" name="テキスト プレースホルダー 5"/>
          <p:cNvSpPr>
            <a:spLocks noGrp="1"/>
          </p:cNvSpPr>
          <p:nvPr>
            <p:ph type="body" sz="quarter" idx="17"/>
          </p:nvPr>
        </p:nvSpPr>
        <p:spPr/>
        <p:txBody>
          <a:bodyPr/>
          <a:lstStyle/>
          <a:p>
            <a:r>
              <a:rPr kumimoji="1" lang="ja-JP" altLang="en-US" dirty="0"/>
              <a:t>マイナンバー登録等のマイナンバー管理機能を利用する場合は、マイナンバーパスワード入力画面を表示します</a:t>
            </a:r>
            <a:endParaRPr kumimoji="1" lang="en-US" altLang="ja-JP" dirty="0"/>
          </a:p>
          <a:p>
            <a:r>
              <a:rPr lang="ja-JP" altLang="en-US" dirty="0"/>
              <a:t>また、表示制御機能により画面表示の制御も可能です</a:t>
            </a:r>
            <a:endParaRPr kumimoji="1" lang="ja-JP" altLang="en-US" dirty="0"/>
          </a:p>
        </p:txBody>
      </p:sp>
      <p:pic>
        <p:nvPicPr>
          <p:cNvPr id="7" name="図 6"/>
          <p:cNvPicPr>
            <a:picLocks noChangeAspect="1"/>
          </p:cNvPicPr>
          <p:nvPr/>
        </p:nvPicPr>
        <p:blipFill rotWithShape="1">
          <a:blip r:embed="rId2"/>
          <a:srcRect r="8724"/>
          <a:stretch/>
        </p:blipFill>
        <p:spPr>
          <a:xfrm>
            <a:off x="4222684" y="1769532"/>
            <a:ext cx="4102448" cy="2929184"/>
          </a:xfrm>
          <a:prstGeom prst="rect">
            <a:avLst/>
          </a:prstGeom>
          <a:ln>
            <a:solidFill>
              <a:schemeClr val="bg1">
                <a:lumMod val="50000"/>
              </a:schemeClr>
            </a:solidFill>
          </a:ln>
        </p:spPr>
      </p:pic>
      <p:pic>
        <p:nvPicPr>
          <p:cNvPr id="8" name="図 7"/>
          <p:cNvPicPr>
            <a:picLocks noChangeAspect="1"/>
          </p:cNvPicPr>
          <p:nvPr/>
        </p:nvPicPr>
        <p:blipFill>
          <a:blip r:embed="rId3"/>
          <a:stretch>
            <a:fillRect/>
          </a:stretch>
        </p:blipFill>
        <p:spPr>
          <a:xfrm>
            <a:off x="994478" y="3975637"/>
            <a:ext cx="2810704" cy="821814"/>
          </a:xfrm>
          <a:prstGeom prst="rect">
            <a:avLst/>
          </a:prstGeom>
          <a:ln>
            <a:solidFill>
              <a:schemeClr val="bg1">
                <a:lumMod val="50000"/>
              </a:schemeClr>
            </a:solidFill>
          </a:ln>
        </p:spPr>
      </p:pic>
      <p:sp>
        <p:nvSpPr>
          <p:cNvPr id="9" name="Oval 4"/>
          <p:cNvSpPr>
            <a:spLocks noChangeArrowheads="1"/>
          </p:cNvSpPr>
          <p:nvPr/>
        </p:nvSpPr>
        <p:spPr bwMode="auto">
          <a:xfrm>
            <a:off x="6358186" y="2611731"/>
            <a:ext cx="1040305" cy="250825"/>
          </a:xfrm>
          <a:prstGeom prst="ellipse">
            <a:avLst/>
          </a:prstGeom>
          <a:noFill/>
          <a:ln w="25400" algn="ctr">
            <a:solidFill>
              <a:srgbClr val="FF0000"/>
            </a:solidFill>
            <a:round/>
            <a:headEnd/>
            <a:tailEnd/>
          </a:ln>
          <a:effectLst/>
        </p:spPr>
        <p:txBody>
          <a:bodyPr vert="horz" wrap="square" lIns="36000" tIns="36000" rIns="36000" bIns="36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 name="下矢印 9"/>
          <p:cNvSpPr/>
          <p:nvPr/>
        </p:nvSpPr>
        <p:spPr>
          <a:xfrm>
            <a:off x="6697363" y="2907841"/>
            <a:ext cx="361950" cy="48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11" name="図 10"/>
          <p:cNvPicPr>
            <a:picLocks noChangeAspect="1"/>
          </p:cNvPicPr>
          <p:nvPr/>
        </p:nvPicPr>
        <p:blipFill rotWithShape="1">
          <a:blip r:embed="rId4"/>
          <a:srcRect l="1" r="18125"/>
          <a:stretch/>
        </p:blipFill>
        <p:spPr>
          <a:xfrm>
            <a:off x="363343" y="1779662"/>
            <a:ext cx="3439538" cy="2115849"/>
          </a:xfrm>
          <a:prstGeom prst="rect">
            <a:avLst/>
          </a:prstGeom>
          <a:ln>
            <a:solidFill>
              <a:schemeClr val="bg1">
                <a:lumMod val="50000"/>
              </a:schemeClr>
            </a:solidFill>
          </a:ln>
        </p:spPr>
      </p:pic>
      <p:cxnSp>
        <p:nvCxnSpPr>
          <p:cNvPr id="47" name="直線矢印コネクタ 46"/>
          <p:cNvCxnSpPr/>
          <p:nvPr/>
        </p:nvCxnSpPr>
        <p:spPr>
          <a:xfrm flipH="1">
            <a:off x="658122" y="3826098"/>
            <a:ext cx="3881" cy="401836"/>
          </a:xfrm>
          <a:prstGeom prst="straightConnector1">
            <a:avLst/>
          </a:prstGeom>
          <a:noFill/>
          <a:ln w="25400" cap="flat" cmpd="sng" algn="ctr">
            <a:solidFill>
              <a:srgbClr val="0065AE">
                <a:shade val="95000"/>
                <a:satMod val="105000"/>
              </a:srgbClr>
            </a:solidFill>
            <a:prstDash val="solid"/>
            <a:tailEnd type="none"/>
          </a:ln>
          <a:effectLst/>
        </p:spPr>
      </p:cxnSp>
      <p:cxnSp>
        <p:nvCxnSpPr>
          <p:cNvPr id="60" name="直線矢印コネクタ 59"/>
          <p:cNvCxnSpPr/>
          <p:nvPr/>
        </p:nvCxnSpPr>
        <p:spPr>
          <a:xfrm flipH="1">
            <a:off x="658122" y="3712294"/>
            <a:ext cx="3881" cy="401836"/>
          </a:xfrm>
          <a:prstGeom prst="straightConnector1">
            <a:avLst/>
          </a:prstGeom>
          <a:noFill/>
          <a:ln w="25400" cap="flat" cmpd="sng" algn="ctr">
            <a:solidFill>
              <a:srgbClr val="0065AE">
                <a:shade val="95000"/>
                <a:satMod val="105000"/>
              </a:srgbClr>
            </a:solidFill>
            <a:prstDash val="solid"/>
            <a:tailEnd type="none"/>
          </a:ln>
          <a:effectLst/>
        </p:spPr>
      </p:cxnSp>
      <p:sp>
        <p:nvSpPr>
          <p:cNvPr id="12" name="フローチャート: 処理 11"/>
          <p:cNvSpPr/>
          <p:nvPr/>
        </p:nvSpPr>
        <p:spPr>
          <a:xfrm>
            <a:off x="434594" y="3545352"/>
            <a:ext cx="828849" cy="172734"/>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5" name="フローチャート: 処理 14"/>
          <p:cNvSpPr/>
          <p:nvPr/>
        </p:nvSpPr>
        <p:spPr>
          <a:xfrm>
            <a:off x="1069266" y="4371950"/>
            <a:ext cx="2693325" cy="193043"/>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pic>
        <p:nvPicPr>
          <p:cNvPr id="16" name="図 15"/>
          <p:cNvPicPr>
            <a:picLocks noChangeAspect="1"/>
          </p:cNvPicPr>
          <p:nvPr/>
        </p:nvPicPr>
        <p:blipFill>
          <a:blip r:embed="rId5"/>
          <a:stretch>
            <a:fillRect/>
          </a:stretch>
        </p:blipFill>
        <p:spPr>
          <a:xfrm>
            <a:off x="4971453" y="3447337"/>
            <a:ext cx="3813772" cy="1115593"/>
          </a:xfrm>
          <a:prstGeom prst="rect">
            <a:avLst/>
          </a:prstGeom>
          <a:ln w="28575">
            <a:solidFill>
              <a:srgbClr val="FF0000"/>
            </a:solidFill>
          </a:ln>
        </p:spPr>
      </p:pic>
      <p:cxnSp>
        <p:nvCxnSpPr>
          <p:cNvPr id="43" name="直線矢印コネクタ 42"/>
          <p:cNvCxnSpPr/>
          <p:nvPr/>
        </p:nvCxnSpPr>
        <p:spPr>
          <a:xfrm>
            <a:off x="651375" y="4222142"/>
            <a:ext cx="285922" cy="0"/>
          </a:xfrm>
          <a:prstGeom prst="straightConnector1">
            <a:avLst/>
          </a:prstGeom>
          <a:noFill/>
          <a:ln w="25400" cap="flat" cmpd="sng" algn="ctr">
            <a:solidFill>
              <a:srgbClr val="0065AE">
                <a:shade val="95000"/>
                <a:satMod val="105000"/>
              </a:srgbClr>
            </a:solidFill>
            <a:prstDash val="solid"/>
            <a:tailEnd type="arrow"/>
          </a:ln>
          <a:effectLst/>
        </p:spPr>
      </p:cxnSp>
      <p:cxnSp>
        <p:nvCxnSpPr>
          <p:cNvPr id="63" name="直線矢印コネクタ 62"/>
          <p:cNvCxnSpPr/>
          <p:nvPr/>
        </p:nvCxnSpPr>
        <p:spPr>
          <a:xfrm>
            <a:off x="3854030" y="4479962"/>
            <a:ext cx="285922" cy="0"/>
          </a:xfrm>
          <a:prstGeom prst="straightConnector1">
            <a:avLst/>
          </a:prstGeom>
          <a:noFill/>
          <a:ln w="25400" cap="flat" cmpd="sng" algn="ctr">
            <a:solidFill>
              <a:srgbClr val="0065AE">
                <a:shade val="95000"/>
                <a:satMod val="105000"/>
              </a:srgbClr>
            </a:solidFill>
            <a:prstDash val="solid"/>
            <a:tailEnd type="arrow"/>
          </a:ln>
          <a:effectLst/>
        </p:spPr>
      </p:cxnSp>
    </p:spTree>
    <p:extLst>
      <p:ext uri="{BB962C8B-B14F-4D97-AF65-F5344CB8AC3E}">
        <p14:creationId xmlns:p14="http://schemas.microsoft.com/office/powerpoint/2010/main" val="3076740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46</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06</a:t>
            </a:r>
            <a:br>
              <a:rPr lang="en-US" altLang="ja-JP" b="0" dirty="0">
                <a:solidFill>
                  <a:srgbClr val="FABE00"/>
                </a:solidFill>
              </a:rPr>
            </a:br>
            <a:r>
              <a:rPr lang="ja-JP" altLang="en-US" dirty="0">
                <a:solidFill>
                  <a:srgbClr val="EE7B48"/>
                </a:solidFill>
              </a:rPr>
              <a:t>その他資料</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681102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8ADD0D3-D157-A37E-4F36-9738C75B1F12}"/>
              </a:ext>
            </a:extLst>
          </p:cNvPr>
          <p:cNvSpPr>
            <a:spLocks noGrp="1"/>
          </p:cNvSpPr>
          <p:nvPr>
            <p:ph type="sldNum" sz="quarter" idx="12"/>
          </p:nvPr>
        </p:nvSpPr>
        <p:spPr/>
        <p:txBody>
          <a:bodyPr/>
          <a:lstStyle/>
          <a:p>
            <a:fld id="{78AE49ED-73EF-499C-8307-28EB0E7CF529}" type="slidenum">
              <a:rPr kumimoji="1" lang="ja-JP" altLang="en-US" smtClean="0"/>
              <a:t>47</a:t>
            </a:fld>
            <a:endParaRPr kumimoji="1" lang="ja-JP" altLang="en-US" dirty="0"/>
          </a:p>
        </p:txBody>
      </p:sp>
      <p:sp>
        <p:nvSpPr>
          <p:cNvPr id="3" name="フッター プレースホルダー 2">
            <a:extLst>
              <a:ext uri="{FF2B5EF4-FFF2-40B4-BE49-F238E27FC236}">
                <a16:creationId xmlns:a16="http://schemas.microsoft.com/office/drawing/2014/main" id="{9E93BC7E-A81D-DB6B-BA54-EFB1058F1606}"/>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4" name="テキスト プレースホルダー 3">
            <a:extLst>
              <a:ext uri="{FF2B5EF4-FFF2-40B4-BE49-F238E27FC236}">
                <a16:creationId xmlns:a16="http://schemas.microsoft.com/office/drawing/2014/main" id="{4F66FD83-4D7D-1E62-F4E6-E3EB24B15F93}"/>
              </a:ext>
            </a:extLst>
          </p:cNvPr>
          <p:cNvSpPr>
            <a:spLocks noGrp="1"/>
          </p:cNvSpPr>
          <p:nvPr>
            <p:ph type="body" sz="quarter" idx="16"/>
          </p:nvPr>
        </p:nvSpPr>
        <p:spPr>
          <a:xfrm>
            <a:off x="179512" y="591530"/>
            <a:ext cx="7704856" cy="315310"/>
          </a:xfrm>
        </p:spPr>
        <p:txBody>
          <a:bodyPr/>
          <a:lstStyle/>
          <a:p>
            <a:r>
              <a:rPr kumimoji="1" lang="ja-JP" altLang="en-US" dirty="0"/>
              <a:t>シングルサインオン</a:t>
            </a:r>
            <a:r>
              <a:rPr kumimoji="1" lang="en-US" altLang="ja-JP" dirty="0"/>
              <a:t>(</a:t>
            </a:r>
            <a:r>
              <a:rPr kumimoji="1" lang="en-US" altLang="ja-JP" dirty="0" err="1"/>
              <a:t>MicrosoftEntra</a:t>
            </a:r>
            <a:r>
              <a:rPr kumimoji="1" lang="en-US" altLang="ja-JP" dirty="0"/>
              <a:t> ID (</a:t>
            </a:r>
            <a:r>
              <a:rPr kumimoji="1" lang="ja-JP" altLang="en-US" dirty="0"/>
              <a:t>旧称 </a:t>
            </a:r>
            <a:r>
              <a:rPr kumimoji="1" lang="en-US" altLang="ja-JP" dirty="0"/>
              <a:t>Azure AD))</a:t>
            </a:r>
            <a:r>
              <a:rPr kumimoji="1" lang="ja-JP" altLang="en-US" dirty="0"/>
              <a:t>　</a:t>
            </a:r>
          </a:p>
          <a:p>
            <a:endParaRPr kumimoji="1" lang="ja-JP" altLang="en-US" dirty="0"/>
          </a:p>
        </p:txBody>
      </p:sp>
      <p:sp>
        <p:nvSpPr>
          <p:cNvPr id="5" name="テキスト プレースホルダー 4">
            <a:extLst>
              <a:ext uri="{FF2B5EF4-FFF2-40B4-BE49-F238E27FC236}">
                <a16:creationId xmlns:a16="http://schemas.microsoft.com/office/drawing/2014/main" id="{1BCD990B-D97B-BA28-B77F-3CD2BB12C29B}"/>
              </a:ext>
            </a:extLst>
          </p:cNvPr>
          <p:cNvSpPr>
            <a:spLocks noGrp="1"/>
          </p:cNvSpPr>
          <p:nvPr>
            <p:ph type="body" sz="quarter" idx="17"/>
          </p:nvPr>
        </p:nvSpPr>
        <p:spPr/>
        <p:txBody>
          <a:bodyPr/>
          <a:lstStyle/>
          <a:p>
            <a:r>
              <a:rPr lang="en-US" altLang="ja-JP" dirty="0" err="1"/>
              <a:t>MicrosoftEntra</a:t>
            </a:r>
            <a:r>
              <a:rPr lang="en-US" altLang="ja-JP" dirty="0"/>
              <a:t> ID</a:t>
            </a:r>
            <a:r>
              <a:rPr lang="ja-JP" altLang="en-US" dirty="0"/>
              <a:t>の</a:t>
            </a:r>
            <a:r>
              <a:rPr lang="en-US" altLang="ja-JP" dirty="0"/>
              <a:t>SAML</a:t>
            </a:r>
            <a:r>
              <a:rPr lang="ja-JP" altLang="en-US" dirty="0"/>
              <a:t>認証を利用しログイン</a:t>
            </a:r>
            <a:r>
              <a:rPr lang="en-US" altLang="ja-JP" dirty="0" err="1"/>
              <a:t>MicrosoftEntra</a:t>
            </a:r>
            <a:r>
              <a:rPr lang="en-US" altLang="ja-JP" dirty="0"/>
              <a:t> ID</a:t>
            </a:r>
            <a:r>
              <a:rPr lang="ja-JP" altLang="en-US" dirty="0"/>
              <a:t>のユーザーと</a:t>
            </a:r>
            <a:r>
              <a:rPr lang="en-US" altLang="ja-JP" dirty="0" err="1"/>
              <a:t>SuperStream</a:t>
            </a:r>
            <a:r>
              <a:rPr lang="en-US" altLang="ja-JP" dirty="0"/>
              <a:t>-NX</a:t>
            </a:r>
            <a:r>
              <a:rPr lang="ja-JP" altLang="en-US" dirty="0"/>
              <a:t>のログインユーザーを事前に紐づけておくことで、</a:t>
            </a:r>
            <a:r>
              <a:rPr lang="en-US" altLang="ja-JP" dirty="0" err="1"/>
              <a:t>MicrosoftEntra</a:t>
            </a:r>
            <a:r>
              <a:rPr lang="en-US" altLang="ja-JP" dirty="0"/>
              <a:t> ID</a:t>
            </a:r>
            <a:r>
              <a:rPr lang="ja-JP" altLang="en-US" dirty="0"/>
              <a:t>の認証が通ると紐づけたログインユーザーで </a:t>
            </a:r>
            <a:r>
              <a:rPr lang="en-US" altLang="ja-JP" dirty="0" err="1"/>
              <a:t>SuperStream</a:t>
            </a:r>
            <a:r>
              <a:rPr lang="en-US" altLang="ja-JP" dirty="0"/>
              <a:t>-NX </a:t>
            </a:r>
            <a:r>
              <a:rPr lang="ja-JP" altLang="en-US" dirty="0"/>
              <a:t>にログインします</a:t>
            </a:r>
          </a:p>
        </p:txBody>
      </p:sp>
      <p:sp>
        <p:nvSpPr>
          <p:cNvPr id="6" name="タイトル 5">
            <a:extLst>
              <a:ext uri="{FF2B5EF4-FFF2-40B4-BE49-F238E27FC236}">
                <a16:creationId xmlns:a16="http://schemas.microsoft.com/office/drawing/2014/main" id="{29C86E73-D376-16F7-4880-FFCF4261679E}"/>
              </a:ext>
            </a:extLst>
          </p:cNvPr>
          <p:cNvSpPr>
            <a:spLocks noGrp="1"/>
          </p:cNvSpPr>
          <p:nvPr>
            <p:ph type="title"/>
          </p:nvPr>
        </p:nvSpPr>
        <p:spPr/>
        <p:txBody>
          <a:bodyPr/>
          <a:lstStyle/>
          <a:p>
            <a:r>
              <a:rPr kumimoji="1" lang="ja-JP" altLang="en-US" dirty="0"/>
              <a:t>ログイン画面</a:t>
            </a:r>
          </a:p>
        </p:txBody>
      </p:sp>
      <p:sp>
        <p:nvSpPr>
          <p:cNvPr id="7" name="正方形/長方形 6">
            <a:extLst>
              <a:ext uri="{FF2B5EF4-FFF2-40B4-BE49-F238E27FC236}">
                <a16:creationId xmlns:a16="http://schemas.microsoft.com/office/drawing/2014/main" id="{AF9F4308-3DD4-0330-2DCF-721B15CD5C1E}"/>
              </a:ext>
            </a:extLst>
          </p:cNvPr>
          <p:cNvSpPr/>
          <p:nvPr/>
        </p:nvSpPr>
        <p:spPr>
          <a:xfrm>
            <a:off x="6528132" y="2141500"/>
            <a:ext cx="1932300" cy="234000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err="1">
                <a:solidFill>
                  <a:schemeClr val="tx2"/>
                </a:solidFill>
              </a:rPr>
              <a:t>MicrosoftEntra</a:t>
            </a:r>
            <a:r>
              <a:rPr lang="en-US" altLang="ja-JP" sz="1200" dirty="0">
                <a:solidFill>
                  <a:schemeClr val="tx2"/>
                </a:solidFill>
              </a:rPr>
              <a:t> ID</a:t>
            </a:r>
          </a:p>
          <a:p>
            <a:pPr algn="ctr"/>
            <a:r>
              <a:rPr lang="ja-JP" altLang="en-US" sz="1200" dirty="0">
                <a:solidFill>
                  <a:schemeClr val="tx2"/>
                </a:solidFill>
              </a:rPr>
              <a:t>エンタープライズ</a:t>
            </a:r>
            <a:endParaRPr lang="en-US" altLang="ja-JP" sz="1200" dirty="0">
              <a:solidFill>
                <a:schemeClr val="tx2"/>
              </a:solidFill>
            </a:endParaRPr>
          </a:p>
          <a:p>
            <a:pPr algn="ctr"/>
            <a:r>
              <a:rPr lang="ja-JP" altLang="en-US" sz="1200" dirty="0">
                <a:solidFill>
                  <a:schemeClr val="tx2"/>
                </a:solidFill>
              </a:rPr>
              <a:t>アプリケーション</a:t>
            </a:r>
            <a:endParaRPr kumimoji="1" lang="ja-JP" altLang="en-US" sz="1200" dirty="0">
              <a:solidFill>
                <a:schemeClr val="tx2"/>
              </a:solidFill>
            </a:endParaRPr>
          </a:p>
        </p:txBody>
      </p:sp>
      <p:sp>
        <p:nvSpPr>
          <p:cNvPr id="8" name="正方形/長方形 7">
            <a:extLst>
              <a:ext uri="{FF2B5EF4-FFF2-40B4-BE49-F238E27FC236}">
                <a16:creationId xmlns:a16="http://schemas.microsoft.com/office/drawing/2014/main" id="{BA486479-2611-88D9-B380-7476D6B56F0C}"/>
              </a:ext>
            </a:extLst>
          </p:cNvPr>
          <p:cNvSpPr/>
          <p:nvPr/>
        </p:nvSpPr>
        <p:spPr>
          <a:xfrm>
            <a:off x="2212373" y="2141501"/>
            <a:ext cx="1687467" cy="234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a:solidFill>
                  <a:schemeClr val="accent1"/>
                </a:solidFill>
              </a:rPr>
              <a:t>シングルサインオン</a:t>
            </a:r>
            <a:endParaRPr lang="en-US" altLang="ja-JP" sz="1200" b="1">
              <a:solidFill>
                <a:schemeClr val="accent1"/>
              </a:solidFill>
            </a:endParaRPr>
          </a:p>
          <a:p>
            <a:pPr algn="ctr"/>
            <a:r>
              <a:rPr lang="ja-JP" altLang="en-US" sz="1200" b="1">
                <a:solidFill>
                  <a:schemeClr val="accent1"/>
                </a:solidFill>
              </a:rPr>
              <a:t>サーバー</a:t>
            </a:r>
            <a:endParaRPr kumimoji="1" lang="ja-JP" altLang="en-US" sz="1200" b="1">
              <a:solidFill>
                <a:schemeClr val="accent1"/>
              </a:solidFill>
            </a:endParaRPr>
          </a:p>
        </p:txBody>
      </p:sp>
      <p:sp>
        <p:nvSpPr>
          <p:cNvPr id="9" name="正方形/長方形 8">
            <a:extLst>
              <a:ext uri="{FF2B5EF4-FFF2-40B4-BE49-F238E27FC236}">
                <a16:creationId xmlns:a16="http://schemas.microsoft.com/office/drawing/2014/main" id="{FE721A96-BBCA-C1FE-498C-89C1B3006519}"/>
              </a:ext>
            </a:extLst>
          </p:cNvPr>
          <p:cNvSpPr/>
          <p:nvPr/>
        </p:nvSpPr>
        <p:spPr>
          <a:xfrm>
            <a:off x="452945" y="2943639"/>
            <a:ext cx="1190297" cy="45719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WEB</a:t>
            </a:r>
            <a:r>
              <a:rPr kumimoji="1" lang="ja-JP" altLang="en-US" sz="1200"/>
              <a:t>サーバー</a:t>
            </a:r>
          </a:p>
        </p:txBody>
      </p:sp>
      <p:sp>
        <p:nvSpPr>
          <p:cNvPr id="10" name="左右矢印 9">
            <a:extLst>
              <a:ext uri="{FF2B5EF4-FFF2-40B4-BE49-F238E27FC236}">
                <a16:creationId xmlns:a16="http://schemas.microsoft.com/office/drawing/2014/main" id="{01A55871-51CD-804B-3B28-5B4A33CCAA1E}"/>
              </a:ext>
            </a:extLst>
          </p:cNvPr>
          <p:cNvSpPr/>
          <p:nvPr/>
        </p:nvSpPr>
        <p:spPr>
          <a:xfrm>
            <a:off x="1703596" y="3044296"/>
            <a:ext cx="421687" cy="255884"/>
          </a:xfrm>
          <a:prstGeom prst="lef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a:extLst>
              <a:ext uri="{FF2B5EF4-FFF2-40B4-BE49-F238E27FC236}">
                <a16:creationId xmlns:a16="http://schemas.microsoft.com/office/drawing/2014/main" id="{714C81C3-3763-D7B3-D685-C2CC4D8816C4}"/>
              </a:ext>
            </a:extLst>
          </p:cNvPr>
          <p:cNvSpPr/>
          <p:nvPr/>
        </p:nvSpPr>
        <p:spPr>
          <a:xfrm>
            <a:off x="4749847" y="2643869"/>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利用開始</a:t>
            </a:r>
          </a:p>
        </p:txBody>
      </p:sp>
      <p:sp>
        <p:nvSpPr>
          <p:cNvPr id="12" name="正方形/長方形 11">
            <a:extLst>
              <a:ext uri="{FF2B5EF4-FFF2-40B4-BE49-F238E27FC236}">
                <a16:creationId xmlns:a16="http://schemas.microsoft.com/office/drawing/2014/main" id="{FA563CF2-E27C-C682-E38F-9A22A76C5EF7}"/>
              </a:ext>
            </a:extLst>
          </p:cNvPr>
          <p:cNvSpPr/>
          <p:nvPr/>
        </p:nvSpPr>
        <p:spPr>
          <a:xfrm>
            <a:off x="2369264" y="2643758"/>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a:solidFill>
                  <a:schemeClr val="accent1"/>
                </a:solidFill>
              </a:rPr>
              <a:t>ポータル</a:t>
            </a:r>
            <a:endParaRPr kumimoji="1" lang="en-US" altLang="ja-JP" sz="1200" b="1">
              <a:solidFill>
                <a:schemeClr val="accent1"/>
              </a:solidFill>
            </a:endParaRPr>
          </a:p>
          <a:p>
            <a:pPr algn="ctr"/>
            <a:r>
              <a:rPr lang="ja-JP" altLang="en-US" sz="1200" b="1">
                <a:solidFill>
                  <a:schemeClr val="accent1"/>
                </a:solidFill>
              </a:rPr>
              <a:t>サイトアクセス</a:t>
            </a:r>
            <a:endParaRPr kumimoji="1" lang="ja-JP" altLang="en-US" sz="1200" b="1">
              <a:solidFill>
                <a:schemeClr val="accent1"/>
              </a:solidFill>
            </a:endParaRPr>
          </a:p>
        </p:txBody>
      </p:sp>
      <p:sp>
        <p:nvSpPr>
          <p:cNvPr id="13" name="正方形/長方形 12">
            <a:extLst>
              <a:ext uri="{FF2B5EF4-FFF2-40B4-BE49-F238E27FC236}">
                <a16:creationId xmlns:a16="http://schemas.microsoft.com/office/drawing/2014/main" id="{40F00EE3-D87A-2F9C-5028-9D4364BA8CAA}"/>
              </a:ext>
            </a:extLst>
          </p:cNvPr>
          <p:cNvSpPr/>
          <p:nvPr/>
        </p:nvSpPr>
        <p:spPr>
          <a:xfrm>
            <a:off x="6708152" y="2935630"/>
            <a:ext cx="1622674" cy="656436"/>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2"/>
                </a:solidFill>
              </a:rPr>
              <a:t> </a:t>
            </a:r>
            <a:r>
              <a:rPr lang="en-US" altLang="ja-JP" sz="1200" dirty="0" err="1">
                <a:solidFill>
                  <a:schemeClr val="tx2"/>
                </a:solidFill>
              </a:rPr>
              <a:t>MicrosoftEntra</a:t>
            </a:r>
            <a:r>
              <a:rPr lang="en-US" altLang="ja-JP" sz="1200" dirty="0">
                <a:solidFill>
                  <a:schemeClr val="tx2"/>
                </a:solidFill>
              </a:rPr>
              <a:t> ID</a:t>
            </a:r>
            <a:r>
              <a:rPr lang="ja-JP" altLang="en-US" sz="1200" dirty="0">
                <a:solidFill>
                  <a:schemeClr val="tx2"/>
                </a:solidFill>
              </a:rPr>
              <a:t>ログイン</a:t>
            </a:r>
            <a:endParaRPr lang="en-US" altLang="ja-JP" sz="1200" dirty="0">
              <a:solidFill>
                <a:schemeClr val="tx2"/>
              </a:solidFill>
            </a:endParaRPr>
          </a:p>
          <a:p>
            <a:pPr algn="ctr"/>
            <a:r>
              <a:rPr lang="en-US" altLang="ja-JP" sz="1100" dirty="0">
                <a:solidFill>
                  <a:schemeClr val="tx2"/>
                </a:solidFill>
                <a:latin typeface="+mn-ea"/>
              </a:rPr>
              <a:t>※</a:t>
            </a:r>
            <a:r>
              <a:rPr lang="ja-JP" altLang="en-US" sz="1100" dirty="0">
                <a:solidFill>
                  <a:schemeClr val="tx2"/>
                </a:solidFill>
                <a:latin typeface="+mn-ea"/>
              </a:rPr>
              <a:t>未ログイン時のみ</a:t>
            </a:r>
            <a:endParaRPr lang="en-US" altLang="ja-JP" sz="1100" dirty="0">
              <a:solidFill>
                <a:schemeClr val="tx2"/>
              </a:solidFill>
              <a:latin typeface="+mn-ea"/>
            </a:endParaRPr>
          </a:p>
        </p:txBody>
      </p:sp>
      <p:sp>
        <p:nvSpPr>
          <p:cNvPr id="14" name="正方形/長方形 13">
            <a:extLst>
              <a:ext uri="{FF2B5EF4-FFF2-40B4-BE49-F238E27FC236}">
                <a16:creationId xmlns:a16="http://schemas.microsoft.com/office/drawing/2014/main" id="{C317BECD-6D4D-A11F-84A3-8C5F22AFED56}"/>
              </a:ext>
            </a:extLst>
          </p:cNvPr>
          <p:cNvSpPr/>
          <p:nvPr/>
        </p:nvSpPr>
        <p:spPr>
          <a:xfrm>
            <a:off x="2369264" y="3470481"/>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accent1"/>
                </a:solidFill>
              </a:rPr>
              <a:t>NX</a:t>
            </a:r>
            <a:r>
              <a:rPr kumimoji="1" lang="ja-JP" altLang="en-US" sz="1200" b="1">
                <a:solidFill>
                  <a:schemeClr val="accent1"/>
                </a:solidFill>
              </a:rPr>
              <a:t>ログイン処理</a:t>
            </a:r>
          </a:p>
        </p:txBody>
      </p:sp>
      <p:sp>
        <p:nvSpPr>
          <p:cNvPr id="15" name="正方形/長方形 14">
            <a:extLst>
              <a:ext uri="{FF2B5EF4-FFF2-40B4-BE49-F238E27FC236}">
                <a16:creationId xmlns:a16="http://schemas.microsoft.com/office/drawing/2014/main" id="{5C995AF6-F38B-4435-8EB6-AA99BBA023AA}"/>
              </a:ext>
            </a:extLst>
          </p:cNvPr>
          <p:cNvSpPr/>
          <p:nvPr/>
        </p:nvSpPr>
        <p:spPr>
          <a:xfrm>
            <a:off x="4749847" y="3891244"/>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t>NX</a:t>
            </a:r>
            <a:r>
              <a:rPr lang="ja-JP" altLang="en-US" sz="1200"/>
              <a:t>起動</a:t>
            </a:r>
            <a:endParaRPr kumimoji="1" lang="ja-JP" altLang="en-US" sz="1200"/>
          </a:p>
        </p:txBody>
      </p:sp>
      <p:sp>
        <p:nvSpPr>
          <p:cNvPr id="16" name="正方形/長方形 15">
            <a:extLst>
              <a:ext uri="{FF2B5EF4-FFF2-40B4-BE49-F238E27FC236}">
                <a16:creationId xmlns:a16="http://schemas.microsoft.com/office/drawing/2014/main" id="{93134E21-D10B-9824-6687-842799DE2A71}"/>
              </a:ext>
            </a:extLst>
          </p:cNvPr>
          <p:cNvSpPr/>
          <p:nvPr/>
        </p:nvSpPr>
        <p:spPr>
          <a:xfrm>
            <a:off x="4367892" y="2141501"/>
            <a:ext cx="1700015" cy="2340000"/>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t"/>
          <a:lstStyle/>
          <a:p>
            <a:pPr algn="ctr"/>
            <a:r>
              <a:rPr lang="ja-JP" altLang="en-US" sz="1200" b="1">
                <a:solidFill>
                  <a:schemeClr val="accent5"/>
                </a:solidFill>
              </a:rPr>
              <a:t>ユーザー</a:t>
            </a:r>
            <a:endParaRPr kumimoji="1" lang="ja-JP" altLang="en-US" sz="1200" b="1">
              <a:solidFill>
                <a:schemeClr val="accent5"/>
              </a:solidFill>
            </a:endParaRPr>
          </a:p>
        </p:txBody>
      </p:sp>
      <p:cxnSp>
        <p:nvCxnSpPr>
          <p:cNvPr id="17" name="直線矢印コネクタ 16">
            <a:extLst>
              <a:ext uri="{FF2B5EF4-FFF2-40B4-BE49-F238E27FC236}">
                <a16:creationId xmlns:a16="http://schemas.microsoft.com/office/drawing/2014/main" id="{EEA130B6-CF83-5656-498E-EA831C720C44}"/>
              </a:ext>
            </a:extLst>
          </p:cNvPr>
          <p:cNvCxnSpPr>
            <a:stCxn id="11" idx="1"/>
            <a:endCxn id="12" idx="3"/>
          </p:cNvCxnSpPr>
          <p:nvPr/>
        </p:nvCxnSpPr>
        <p:spPr>
          <a:xfrm flipH="1">
            <a:off x="3742948" y="2859085"/>
            <a:ext cx="1006899" cy="69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09A96413-473D-D002-45D4-2BD116F47D00}"/>
              </a:ext>
            </a:extLst>
          </p:cNvPr>
          <p:cNvCxnSpPr>
            <a:cxnSpLocks/>
            <a:stCxn id="12" idx="2"/>
            <a:endCxn id="13" idx="1"/>
          </p:cNvCxnSpPr>
          <p:nvPr/>
        </p:nvCxnSpPr>
        <p:spPr>
          <a:xfrm rot="16200000" flipH="1">
            <a:off x="4788108" y="1343804"/>
            <a:ext cx="188042" cy="3652046"/>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8">
            <a:extLst>
              <a:ext uri="{FF2B5EF4-FFF2-40B4-BE49-F238E27FC236}">
                <a16:creationId xmlns:a16="http://schemas.microsoft.com/office/drawing/2014/main" id="{389E8916-2B68-3819-01B4-71B0B9644580}"/>
              </a:ext>
            </a:extLst>
          </p:cNvPr>
          <p:cNvCxnSpPr>
            <a:cxnSpLocks/>
          </p:cNvCxnSpPr>
          <p:nvPr/>
        </p:nvCxnSpPr>
        <p:spPr>
          <a:xfrm rot="5400000">
            <a:off x="5563870" y="1771145"/>
            <a:ext cx="134698" cy="37765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カギ線コネクタ 19">
            <a:extLst>
              <a:ext uri="{FF2B5EF4-FFF2-40B4-BE49-F238E27FC236}">
                <a16:creationId xmlns:a16="http://schemas.microsoft.com/office/drawing/2014/main" id="{80F839A4-16E1-44EE-D774-7D0835DE680E}"/>
              </a:ext>
            </a:extLst>
          </p:cNvPr>
          <p:cNvCxnSpPr>
            <a:stCxn id="14" idx="2"/>
            <a:endCxn id="15" idx="1"/>
          </p:cNvCxnSpPr>
          <p:nvPr/>
        </p:nvCxnSpPr>
        <p:spPr>
          <a:xfrm rot="16200000" flipH="1">
            <a:off x="3801011" y="3157623"/>
            <a:ext cx="203931" cy="16937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34">
            <a:extLst>
              <a:ext uri="{FF2B5EF4-FFF2-40B4-BE49-F238E27FC236}">
                <a16:creationId xmlns:a16="http://schemas.microsoft.com/office/drawing/2014/main" id="{1CCB37F8-5D3B-93D9-2BB4-D74976C55176}"/>
              </a:ext>
            </a:extLst>
          </p:cNvPr>
          <p:cNvSpPr>
            <a:spLocks noEditPoints="1"/>
          </p:cNvSpPr>
          <p:nvPr/>
        </p:nvSpPr>
        <p:spPr bwMode="auto">
          <a:xfrm>
            <a:off x="5034542" y="1720031"/>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2" name="図 21">
            <a:extLst>
              <a:ext uri="{FF2B5EF4-FFF2-40B4-BE49-F238E27FC236}">
                <a16:creationId xmlns:a16="http://schemas.microsoft.com/office/drawing/2014/main" id="{E666556C-7583-7561-4367-E826DE817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814" y="1635646"/>
            <a:ext cx="474581" cy="464129"/>
          </a:xfrm>
          <a:prstGeom prst="rect">
            <a:avLst/>
          </a:prstGeom>
        </p:spPr>
      </p:pic>
      <p:pic>
        <p:nvPicPr>
          <p:cNvPr id="23" name="図 22">
            <a:extLst>
              <a:ext uri="{FF2B5EF4-FFF2-40B4-BE49-F238E27FC236}">
                <a16:creationId xmlns:a16="http://schemas.microsoft.com/office/drawing/2014/main" id="{D2CA1C57-F36F-6E1A-1354-5C9E4B616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02" y="2391730"/>
            <a:ext cx="474581" cy="464129"/>
          </a:xfrm>
          <a:prstGeom prst="rect">
            <a:avLst/>
          </a:prstGeom>
        </p:spPr>
      </p:pic>
      <p:sp>
        <p:nvSpPr>
          <p:cNvPr id="24" name="角丸四角形吹き出し 23">
            <a:extLst>
              <a:ext uri="{FF2B5EF4-FFF2-40B4-BE49-F238E27FC236}">
                <a16:creationId xmlns:a16="http://schemas.microsoft.com/office/drawing/2014/main" id="{6E0E5D51-1B50-5881-14DF-4BE9F2B1CEBF}"/>
              </a:ext>
            </a:extLst>
          </p:cNvPr>
          <p:cNvSpPr/>
          <p:nvPr/>
        </p:nvSpPr>
        <p:spPr>
          <a:xfrm>
            <a:off x="5971584" y="4275578"/>
            <a:ext cx="1707380" cy="468052"/>
          </a:xfrm>
          <a:prstGeom prst="wedgeRoundRectCallout">
            <a:avLst>
              <a:gd name="adj1" fmla="val -63226"/>
              <a:gd name="adj2" fmla="val -5126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ログイン後の画面が表示される</a:t>
            </a:r>
          </a:p>
        </p:txBody>
      </p:sp>
      <p:sp>
        <p:nvSpPr>
          <p:cNvPr id="25" name="テキスト ボックス 24">
            <a:extLst>
              <a:ext uri="{FF2B5EF4-FFF2-40B4-BE49-F238E27FC236}">
                <a16:creationId xmlns:a16="http://schemas.microsoft.com/office/drawing/2014/main" id="{4D30E43C-A7F0-724E-5E10-675E368B5973}"/>
              </a:ext>
            </a:extLst>
          </p:cNvPr>
          <p:cNvSpPr txBox="1"/>
          <p:nvPr/>
        </p:nvSpPr>
        <p:spPr>
          <a:xfrm>
            <a:off x="4361464" y="4743630"/>
            <a:ext cx="5602374" cy="230832"/>
          </a:xfrm>
          <a:prstGeom prst="rect">
            <a:avLst/>
          </a:prstGeom>
          <a:noFill/>
        </p:spPr>
        <p:txBody>
          <a:bodyPr wrap="square" rtlCol="0">
            <a:spAutoFit/>
          </a:bodyPr>
          <a:lstStyle/>
          <a:p>
            <a:r>
              <a:rPr kumimoji="1" lang="en-US" altLang="ja-JP" sz="900" dirty="0"/>
              <a:t>※</a:t>
            </a:r>
            <a:r>
              <a:rPr kumimoji="0" lang="en-US" altLang="ja-JP" sz="900" kern="0" dirty="0">
                <a:solidFill>
                  <a:schemeClr val="tx1">
                    <a:lumMod val="75000"/>
                    <a:lumOff val="25000"/>
                  </a:schemeClr>
                </a:solidFill>
              </a:rPr>
              <a:t>NX</a:t>
            </a:r>
            <a:r>
              <a:rPr kumimoji="0" lang="en-US" altLang="ja-JP" sz="900" b="0" i="0" u="none" strike="noStrike" kern="0" cap="none" spc="0" normalizeH="0" baseline="0" noProof="0" dirty="0">
                <a:ln>
                  <a:noFill/>
                </a:ln>
                <a:solidFill>
                  <a:schemeClr val="tx1">
                    <a:lumMod val="75000"/>
                    <a:lumOff val="25000"/>
                  </a:schemeClr>
                </a:solidFill>
                <a:effectLst/>
                <a:uLnTx/>
                <a:uFillTx/>
              </a:rPr>
              <a:t> Cloud</a:t>
            </a:r>
            <a:r>
              <a:rPr kumimoji="0" lang="ja-JP" altLang="en-US" sz="900" b="0" i="0" u="none" strike="noStrike" kern="0" cap="none" spc="0" normalizeH="0" baseline="0" noProof="0" dirty="0">
                <a:ln>
                  <a:noFill/>
                </a:ln>
                <a:solidFill>
                  <a:schemeClr val="tx1">
                    <a:lumMod val="75000"/>
                    <a:lumOff val="25000"/>
                  </a:schemeClr>
                </a:solidFill>
                <a:effectLst/>
                <a:uLnTx/>
                <a:uFillTx/>
              </a:rPr>
              <a:t>では「シングルサインオン</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lang="en-US" altLang="ja-JP" sz="900" dirty="0" err="1"/>
              <a:t>MicrosoftEntra</a:t>
            </a:r>
            <a:r>
              <a:rPr lang="en-US" altLang="ja-JP" sz="900" dirty="0"/>
              <a:t> ID</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kumimoji="0" lang="ja-JP" altLang="en-US" sz="900" b="0" i="0" u="none" strike="noStrike" kern="0" cap="none" spc="0" normalizeH="0" baseline="0" noProof="0" dirty="0">
                <a:ln>
                  <a:noFill/>
                </a:ln>
                <a:solidFill>
                  <a:schemeClr val="tx1">
                    <a:lumMod val="75000"/>
                    <a:lumOff val="25000"/>
                  </a:schemeClr>
                </a:solidFill>
                <a:effectLst/>
                <a:uLnTx/>
                <a:uFillTx/>
              </a:rPr>
              <a:t> 」機能は利用できません。</a:t>
            </a:r>
            <a:endParaRPr kumimoji="0" lang="en-US" altLang="ja-JP" sz="900" b="0" i="0" u="none" strike="noStrike" kern="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3545536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スライド番号プレースホルダー 2"/>
          <p:cNvSpPr>
            <a:spLocks noGrp="1"/>
          </p:cNvSpPr>
          <p:nvPr>
            <p:ph type="sldNum" sz="quarter" idx="12"/>
          </p:nvPr>
        </p:nvSpPr>
        <p:spPr/>
        <p:txBody>
          <a:bodyPr/>
          <a:lstStyle/>
          <a:p>
            <a:fld id="{78AE49ED-73EF-499C-8307-28EB0E7CF529}" type="slidenum">
              <a:rPr lang="ja-JP" altLang="en-US" smtClean="0"/>
              <a:pPr/>
              <a:t>48</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6" name="テキスト プレースホルダー 25"/>
          <p:cNvSpPr>
            <a:spLocks noGrp="1"/>
          </p:cNvSpPr>
          <p:nvPr>
            <p:ph type="body" sz="quarter" idx="16"/>
          </p:nvPr>
        </p:nvSpPr>
        <p:spPr/>
        <p:txBody>
          <a:bodyPr/>
          <a:lstStyle/>
          <a:p>
            <a:r>
              <a:rPr lang="ja-JP" altLang="en-US" dirty="0"/>
              <a:t>全銀協提供の銀行・支店情報を取得する</a:t>
            </a:r>
            <a:r>
              <a:rPr lang="en-US" altLang="ja-JP" dirty="0"/>
              <a:t>API</a:t>
            </a:r>
          </a:p>
          <a:p>
            <a:endParaRPr lang="ja-JP" altLang="en-US" dirty="0"/>
          </a:p>
        </p:txBody>
      </p:sp>
      <p:sp>
        <p:nvSpPr>
          <p:cNvPr id="27" name="テキスト プレースホルダー 26"/>
          <p:cNvSpPr>
            <a:spLocks noGrp="1"/>
          </p:cNvSpPr>
          <p:nvPr>
            <p:ph type="body" sz="quarter" idx="17"/>
          </p:nvPr>
        </p:nvSpPr>
        <p:spPr/>
        <p:txBody>
          <a:bodyPr/>
          <a:lstStyle/>
          <a:p>
            <a:r>
              <a:rPr lang="ja-JP" altLang="en-US" dirty="0"/>
              <a:t>全国銀行協会から提供されている最新の銀行データ、銀行支店データを、</a:t>
            </a:r>
            <a:r>
              <a:rPr lang="en-US" altLang="ja-JP" dirty="0"/>
              <a:t>SuperStream-NX</a:t>
            </a:r>
            <a:r>
              <a:rPr lang="ja-JP" altLang="en-US" dirty="0"/>
              <a:t>の画面上からボタン</a:t>
            </a:r>
            <a:r>
              <a:rPr lang="en-US" altLang="ja-JP" dirty="0"/>
              <a:t>1</a:t>
            </a:r>
            <a:r>
              <a:rPr lang="ja-JP" altLang="en-US" dirty="0" err="1"/>
              <a:t>つで</a:t>
            </a:r>
            <a:r>
              <a:rPr lang="ja-JP" altLang="en-US" dirty="0"/>
              <a:t>取得、更新できる</a:t>
            </a:r>
            <a:r>
              <a:rPr lang="en-US" altLang="ja-JP" dirty="0"/>
              <a:t>API </a:t>
            </a:r>
            <a:r>
              <a:rPr lang="ja-JP" altLang="en-US" dirty="0"/>
              <a:t>サービスです</a:t>
            </a:r>
            <a:endParaRPr lang="en-US" altLang="ja-JP" dirty="0"/>
          </a:p>
          <a:p>
            <a:r>
              <a:rPr lang="ja-JP" altLang="en-US" dirty="0"/>
              <a:t>全銀協のマスタデータは週次で最新化します</a:t>
            </a:r>
          </a:p>
          <a:p>
            <a:endParaRPr lang="ja-JP" altLang="en-US" dirty="0"/>
          </a:p>
        </p:txBody>
      </p:sp>
      <p:sp>
        <p:nvSpPr>
          <p:cNvPr id="6" name="タイトル 5"/>
          <p:cNvSpPr>
            <a:spLocks noGrp="1"/>
          </p:cNvSpPr>
          <p:nvPr>
            <p:ph type="title"/>
          </p:nvPr>
        </p:nvSpPr>
        <p:spPr/>
        <p:txBody>
          <a:bodyPr/>
          <a:lstStyle/>
          <a:p>
            <a:r>
              <a:rPr lang="en-US" altLang="ja-JP" dirty="0"/>
              <a:t>API</a:t>
            </a:r>
            <a:r>
              <a:rPr lang="ja-JP" altLang="en-US" dirty="0"/>
              <a:t>連携（銀行マスタ</a:t>
            </a:r>
            <a:r>
              <a:rPr lang="en-US" altLang="ja-JP" dirty="0"/>
              <a:t>API</a:t>
            </a:r>
            <a:r>
              <a:rPr lang="ja-JP" altLang="en-US" dirty="0"/>
              <a:t>）</a:t>
            </a:r>
            <a:br>
              <a:rPr lang="ja-JP" altLang="en-US" dirty="0"/>
            </a:br>
            <a:endParaRPr lang="ja-JP" altLang="en-US" dirty="0"/>
          </a:p>
        </p:txBody>
      </p:sp>
      <p:pic>
        <p:nvPicPr>
          <p:cNvPr id="51" name="図 50"/>
          <p:cNvPicPr>
            <a:picLocks noChangeAspect="1"/>
          </p:cNvPicPr>
          <p:nvPr/>
        </p:nvPicPr>
        <p:blipFill rotWithShape="1">
          <a:blip r:embed="rId3"/>
          <a:srcRect l="23027" r="21478" b="13683"/>
          <a:stretch/>
        </p:blipFill>
        <p:spPr>
          <a:xfrm>
            <a:off x="1547664" y="2247381"/>
            <a:ext cx="2617022" cy="1476496"/>
          </a:xfrm>
          <a:prstGeom prst="rect">
            <a:avLst/>
          </a:prstGeom>
        </p:spPr>
      </p:pic>
      <p:pic>
        <p:nvPicPr>
          <p:cNvPr id="52" name="図 51"/>
          <p:cNvPicPr>
            <a:picLocks noChangeAspect="1"/>
          </p:cNvPicPr>
          <p:nvPr/>
        </p:nvPicPr>
        <p:blipFill>
          <a:blip r:embed="rId4"/>
          <a:stretch>
            <a:fillRect/>
          </a:stretch>
        </p:blipFill>
        <p:spPr>
          <a:xfrm>
            <a:off x="1906708" y="4161434"/>
            <a:ext cx="1788999" cy="426540"/>
          </a:xfrm>
          <a:prstGeom prst="rect">
            <a:avLst/>
          </a:prstGeom>
        </p:spPr>
      </p:pic>
      <p:sp>
        <p:nvSpPr>
          <p:cNvPr id="53" name="正方形/長方形 52"/>
          <p:cNvSpPr/>
          <p:nvPr/>
        </p:nvSpPr>
        <p:spPr>
          <a:xfrm>
            <a:off x="6509256" y="1644646"/>
            <a:ext cx="1033074" cy="35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5" b="1" dirty="0">
                <a:solidFill>
                  <a:schemeClr val="bg1"/>
                </a:solidFill>
                <a:latin typeface="+mn-ea"/>
              </a:rPr>
              <a:t>Ａ社</a:t>
            </a:r>
          </a:p>
        </p:txBody>
      </p:sp>
      <p:sp>
        <p:nvSpPr>
          <p:cNvPr id="54" name="フローチャート: 磁気ディスク 53"/>
          <p:cNvSpPr/>
          <p:nvPr/>
        </p:nvSpPr>
        <p:spPr>
          <a:xfrm>
            <a:off x="2200461" y="2678152"/>
            <a:ext cx="1334345" cy="829701"/>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200" b="1" dirty="0">
                <a:latin typeface="+mn-ea"/>
              </a:rPr>
              <a:t>銀行データ</a:t>
            </a:r>
            <a:endParaRPr lang="en-US" altLang="ja-JP" sz="1200" b="1" dirty="0">
              <a:latin typeface="+mn-ea"/>
            </a:endParaRPr>
          </a:p>
          <a:p>
            <a:pPr algn="ctr"/>
            <a:r>
              <a:rPr lang="ja-JP" altLang="en-US" sz="1200" b="1" dirty="0">
                <a:latin typeface="+mn-ea"/>
              </a:rPr>
              <a:t>支店データ</a:t>
            </a:r>
          </a:p>
        </p:txBody>
      </p:sp>
      <p:sp>
        <p:nvSpPr>
          <p:cNvPr id="55" name="フローチャート: 磁気ディスク 54"/>
          <p:cNvSpPr/>
          <p:nvPr/>
        </p:nvSpPr>
        <p:spPr>
          <a:xfrm>
            <a:off x="6116382" y="2103697"/>
            <a:ext cx="960412" cy="731128"/>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6" name="フローチャート: 磁気ディスク 55"/>
          <p:cNvSpPr/>
          <p:nvPr/>
        </p:nvSpPr>
        <p:spPr>
          <a:xfrm>
            <a:off x="6116382" y="2886784"/>
            <a:ext cx="960412" cy="731128"/>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7" name="フローチャート: 磁気ディスク 56"/>
          <p:cNvSpPr/>
          <p:nvPr/>
        </p:nvSpPr>
        <p:spPr>
          <a:xfrm>
            <a:off x="6121983" y="3669871"/>
            <a:ext cx="960412" cy="731128"/>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8" name="上矢印 57"/>
          <p:cNvSpPr/>
          <p:nvPr/>
        </p:nvSpPr>
        <p:spPr>
          <a:xfrm>
            <a:off x="2505727" y="3711139"/>
            <a:ext cx="506727" cy="282768"/>
          </a:xfrm>
          <a:prstGeom prst="up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59" name="テキスト ボックス 58"/>
          <p:cNvSpPr txBox="1"/>
          <p:nvPr/>
        </p:nvSpPr>
        <p:spPr>
          <a:xfrm>
            <a:off x="5463078" y="2204739"/>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A</a:t>
            </a:r>
            <a:r>
              <a:rPr lang="ja-JP" altLang="en-US" sz="1350" b="1" dirty="0">
                <a:solidFill>
                  <a:schemeClr val="bg1">
                    <a:lumMod val="50000"/>
                  </a:schemeClr>
                </a:solidFill>
                <a:latin typeface="+mn-ea"/>
              </a:rPr>
              <a:t>社</a:t>
            </a:r>
          </a:p>
        </p:txBody>
      </p:sp>
      <p:sp>
        <p:nvSpPr>
          <p:cNvPr id="60" name="テキスト ボックス 59"/>
          <p:cNvSpPr txBox="1"/>
          <p:nvPr/>
        </p:nvSpPr>
        <p:spPr>
          <a:xfrm>
            <a:off x="5454397" y="2989888"/>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B</a:t>
            </a:r>
            <a:r>
              <a:rPr lang="ja-JP" altLang="en-US" sz="1350" b="1" dirty="0">
                <a:solidFill>
                  <a:schemeClr val="bg1">
                    <a:lumMod val="50000"/>
                  </a:schemeClr>
                </a:solidFill>
                <a:latin typeface="+mn-ea"/>
              </a:rPr>
              <a:t>社</a:t>
            </a:r>
          </a:p>
        </p:txBody>
      </p:sp>
      <p:sp>
        <p:nvSpPr>
          <p:cNvPr id="61" name="テキスト ボックス 60"/>
          <p:cNvSpPr txBox="1"/>
          <p:nvPr/>
        </p:nvSpPr>
        <p:spPr>
          <a:xfrm>
            <a:off x="5456563" y="3750881"/>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C</a:t>
            </a:r>
            <a:r>
              <a:rPr lang="ja-JP" altLang="en-US" sz="1350" b="1" dirty="0">
                <a:solidFill>
                  <a:schemeClr val="bg1">
                    <a:lumMod val="50000"/>
                  </a:schemeClr>
                </a:solidFill>
                <a:latin typeface="+mn-ea"/>
              </a:rPr>
              <a:t>社</a:t>
            </a:r>
          </a:p>
        </p:txBody>
      </p:sp>
      <p:cxnSp>
        <p:nvCxnSpPr>
          <p:cNvPr id="62" name="直線矢印コネクタ 61"/>
          <p:cNvCxnSpPr/>
          <p:nvPr/>
        </p:nvCxnSpPr>
        <p:spPr>
          <a:xfrm flipV="1">
            <a:off x="4164686" y="2455387"/>
            <a:ext cx="1107197" cy="536157"/>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3" name="直線矢印コネクタ 62"/>
          <p:cNvCxnSpPr/>
          <p:nvPr/>
        </p:nvCxnSpPr>
        <p:spPr>
          <a:xfrm>
            <a:off x="4164550" y="3122695"/>
            <a:ext cx="1109528" cy="7116"/>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4" name="直線矢印コネクタ 63"/>
          <p:cNvCxnSpPr/>
          <p:nvPr/>
        </p:nvCxnSpPr>
        <p:spPr>
          <a:xfrm>
            <a:off x="4187603" y="3240672"/>
            <a:ext cx="1032469" cy="645223"/>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4149368" y="2382726"/>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6" name="テキスト ボックス 65"/>
          <p:cNvSpPr txBox="1"/>
          <p:nvPr/>
        </p:nvSpPr>
        <p:spPr>
          <a:xfrm>
            <a:off x="4392394" y="2873380"/>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7" name="テキスト ボックス 66"/>
          <p:cNvSpPr txBox="1"/>
          <p:nvPr/>
        </p:nvSpPr>
        <p:spPr>
          <a:xfrm>
            <a:off x="4160926" y="3844649"/>
            <a:ext cx="954107" cy="207749"/>
          </a:xfrm>
          <a:prstGeom prst="rect">
            <a:avLst/>
          </a:prstGeom>
          <a:noFill/>
        </p:spPr>
        <p:txBody>
          <a:bodyPr wrap="none" rtlCol="0">
            <a:spAutoFit/>
          </a:bodyPr>
          <a:lstStyle/>
          <a:p>
            <a:r>
              <a:rPr lang="ja-JP" altLang="en-US" sz="750" dirty="0">
                <a:latin typeface="+mn-ea"/>
              </a:rPr>
              <a:t>最新マスタに更新</a:t>
            </a:r>
          </a:p>
        </p:txBody>
      </p:sp>
      <p:pic>
        <p:nvPicPr>
          <p:cNvPr id="68" name="図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554" y="1698650"/>
            <a:ext cx="1527316" cy="292445"/>
          </a:xfrm>
          <a:prstGeom prst="rect">
            <a:avLst/>
          </a:prstGeom>
        </p:spPr>
      </p:pic>
      <p:sp>
        <p:nvSpPr>
          <p:cNvPr id="69" name="正方形/長方形 68"/>
          <p:cNvSpPr/>
          <p:nvPr/>
        </p:nvSpPr>
        <p:spPr>
          <a:xfrm>
            <a:off x="4140000" y="4680000"/>
            <a:ext cx="4680000" cy="230832"/>
          </a:xfrm>
          <a:prstGeom prst="rect">
            <a:avLst/>
          </a:prstGeom>
        </p:spPr>
        <p:txBody>
          <a:bodyPr wrap="square">
            <a:spAutoFit/>
          </a:bodyPr>
          <a:lstStyle/>
          <a:p>
            <a:pPr>
              <a:spcBef>
                <a:spcPts val="450"/>
              </a:spcBef>
            </a:pPr>
            <a:r>
              <a:rPr lang="ja-JP" altLang="en-US" sz="900" dirty="0">
                <a:solidFill>
                  <a:schemeClr val="tx1">
                    <a:lumMod val="75000"/>
                    <a:lumOff val="25000"/>
                  </a:schemeClr>
                </a:solidFill>
                <a:latin typeface="+mn-ea"/>
              </a:rPr>
              <a:t>＊「</a:t>
            </a:r>
            <a:r>
              <a:rPr lang="en-US" altLang="ja-JP" sz="900" dirty="0" err="1">
                <a:solidFill>
                  <a:schemeClr val="tx1">
                    <a:lumMod val="75000"/>
                    <a:lumOff val="25000"/>
                  </a:schemeClr>
                </a:solidFill>
                <a:latin typeface="+mn-ea"/>
              </a:rPr>
              <a:t>SuperStream</a:t>
            </a:r>
            <a:r>
              <a:rPr lang="en-US" altLang="ja-JP" sz="900" dirty="0">
                <a:solidFill>
                  <a:schemeClr val="tx1">
                    <a:lumMod val="75000"/>
                    <a:lumOff val="25000"/>
                  </a:schemeClr>
                </a:solidFill>
                <a:latin typeface="+mn-ea"/>
              </a:rPr>
              <a:t>-NX </a:t>
            </a:r>
            <a:r>
              <a:rPr lang="ja-JP" altLang="en-US" sz="900" dirty="0">
                <a:solidFill>
                  <a:schemeClr val="tx1">
                    <a:lumMod val="75000"/>
                    <a:lumOff val="25000"/>
                  </a:schemeClr>
                </a:solidFill>
                <a:latin typeface="+mn-ea"/>
              </a:rPr>
              <a:t>銀行</a:t>
            </a:r>
            <a:r>
              <a:rPr lang="en-US" altLang="ja-JP" sz="900" dirty="0">
                <a:solidFill>
                  <a:schemeClr val="tx1">
                    <a:lumMod val="75000"/>
                    <a:lumOff val="25000"/>
                  </a:schemeClr>
                </a:solidFill>
                <a:latin typeface="+mn-ea"/>
              </a:rPr>
              <a:t>/</a:t>
            </a:r>
            <a:r>
              <a:rPr lang="ja-JP" altLang="en-US" sz="900" dirty="0">
                <a:solidFill>
                  <a:schemeClr val="tx1">
                    <a:lumMod val="75000"/>
                    <a:lumOff val="25000"/>
                  </a:schemeClr>
                </a:solidFill>
                <a:latin typeface="+mn-ea"/>
              </a:rPr>
              <a:t>支店</a:t>
            </a:r>
            <a:r>
              <a:rPr lang="en-US" altLang="ja-JP" sz="900" dirty="0">
                <a:solidFill>
                  <a:schemeClr val="tx1">
                    <a:lumMod val="75000"/>
                    <a:lumOff val="25000"/>
                  </a:schemeClr>
                </a:solidFill>
                <a:latin typeface="+mn-ea"/>
              </a:rPr>
              <a:t>API</a:t>
            </a:r>
            <a:r>
              <a:rPr lang="ja-JP" altLang="en-US" sz="900" dirty="0">
                <a:solidFill>
                  <a:schemeClr val="tx1">
                    <a:lumMod val="75000"/>
                    <a:lumOff val="25000"/>
                  </a:schemeClr>
                </a:solidFill>
                <a:latin typeface="+mn-ea"/>
              </a:rPr>
              <a:t>オプション」の年間申込が必要です（有償）</a:t>
            </a:r>
            <a:endParaRPr lang="en-US" altLang="ja-JP" sz="900" dirty="0">
              <a:solidFill>
                <a:schemeClr val="tx1">
                  <a:lumMod val="75000"/>
                  <a:lumOff val="25000"/>
                </a:schemeClr>
              </a:solidFill>
              <a:latin typeface="+mn-ea"/>
            </a:endParaRPr>
          </a:p>
        </p:txBody>
      </p:sp>
      <p:sp>
        <p:nvSpPr>
          <p:cNvPr id="70" name="角丸四角形 69"/>
          <p:cNvSpPr/>
          <p:nvPr/>
        </p:nvSpPr>
        <p:spPr>
          <a:xfrm>
            <a:off x="5409093" y="2022686"/>
            <a:ext cx="2296086" cy="2538282"/>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180658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タイトル 2"/>
          <p:cNvSpPr>
            <a:spLocks noGrp="1"/>
          </p:cNvSpPr>
          <p:nvPr>
            <p:ph type="title"/>
          </p:nvPr>
        </p:nvSpPr>
        <p:spPr/>
        <p:txBody>
          <a:bodyPr/>
          <a:lstStyle/>
          <a:p>
            <a:r>
              <a:rPr lang="ja-JP" altLang="en-US" dirty="0"/>
              <a:t>給与管理システムフロー</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角丸四角形 4"/>
          <p:cNvSpPr/>
          <p:nvPr/>
        </p:nvSpPr>
        <p:spPr>
          <a:xfrm>
            <a:off x="155090" y="972005"/>
            <a:ext cx="443715" cy="3816424"/>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50" kern="0" dirty="0">
                <a:solidFill>
                  <a:sysClr val="window" lastClr="FFFFFF"/>
                </a:solidFill>
                <a:cs typeface="メイリオ" panose="020B0604030504040204" pitchFamily="50" charset="-128"/>
              </a:rPr>
              <a:t>（個人情報／昇給・賞与額確定金額）</a:t>
            </a:r>
            <a:endParaRPr kumimoji="0" lang="en-US" altLang="ja-JP" sz="1050" kern="0" dirty="0">
              <a:solidFill>
                <a:sysClr val="window" lastClr="FFFFFF"/>
              </a:solidFill>
              <a:cs typeface="メイリオ" panose="020B0604030504040204" pitchFamily="50" charset="-128"/>
            </a:endParaRPr>
          </a:p>
          <a:p>
            <a:pPr algn="ctr">
              <a:defRPr/>
            </a:pPr>
            <a:r>
              <a:rPr kumimoji="0" lang="ja-JP" altLang="en-US" sz="1400" kern="0" dirty="0">
                <a:solidFill>
                  <a:sysClr val="window" lastClr="FFFFFF"/>
                </a:solidFill>
                <a:cs typeface="メイリオ" panose="020B0604030504040204" pitchFamily="50" charset="-128"/>
              </a:rPr>
              <a:t>人事管理</a:t>
            </a:r>
            <a:endParaRPr kumimoji="0" lang="en-US" altLang="ja-JP" sz="1100" kern="0" dirty="0">
              <a:solidFill>
                <a:sysClr val="window" lastClr="FFFFFF"/>
              </a:solidFill>
              <a:cs typeface="メイリオ" panose="020B0604030504040204" pitchFamily="50" charset="-128"/>
            </a:endParaRPr>
          </a:p>
        </p:txBody>
      </p:sp>
      <p:sp>
        <p:nvSpPr>
          <p:cNvPr id="6" name="AutoShape 5"/>
          <p:cNvSpPr>
            <a:spLocks noChangeArrowheads="1"/>
          </p:cNvSpPr>
          <p:nvPr/>
        </p:nvSpPr>
        <p:spPr bwMode="gray">
          <a:xfrm>
            <a:off x="824009" y="1037461"/>
            <a:ext cx="1469991" cy="166420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・締日設定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・組織階層登録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・給与計算式設定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・汎用条件設定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・各種事業所設定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・会社振込金融機関設定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・住所マスタ取込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・銀行マスタ設定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・データ保有期間設定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・年齢基準月日設定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・西和暦区分設定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・セキュリティ設定</a:t>
            </a:r>
            <a:endParaRPr kumimoji="0" lang="en-US" altLang="ja-JP" sz="800" kern="0" dirty="0">
              <a:solidFill>
                <a:srgbClr val="434343"/>
              </a:solidFill>
              <a:cs typeface="Arial Unicode MS" pitchFamily="50" charset="-128"/>
            </a:endParaRPr>
          </a:p>
        </p:txBody>
      </p:sp>
      <p:sp>
        <p:nvSpPr>
          <p:cNvPr id="7" name="角丸四角形 6"/>
          <p:cNvSpPr/>
          <p:nvPr/>
        </p:nvSpPr>
        <p:spPr>
          <a:xfrm>
            <a:off x="822285" y="924133"/>
            <a:ext cx="1471715"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全体設定</a:t>
            </a:r>
            <a:endParaRPr kumimoji="0" lang="en-US" altLang="ja-JP" sz="1100" kern="0" dirty="0">
              <a:solidFill>
                <a:sysClr val="window" lastClr="FFFFFF"/>
              </a:solidFill>
              <a:cs typeface="メイリオ" panose="020B0604030504040204" pitchFamily="50" charset="-128"/>
            </a:endParaRPr>
          </a:p>
        </p:txBody>
      </p:sp>
      <p:sp>
        <p:nvSpPr>
          <p:cNvPr id="10" name="AutoShape 5"/>
          <p:cNvSpPr>
            <a:spLocks noChangeArrowheads="1"/>
          </p:cNvSpPr>
          <p:nvPr/>
        </p:nvSpPr>
        <p:spPr bwMode="gray">
          <a:xfrm>
            <a:off x="2419429" y="1024936"/>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・従業員情報</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・費用計上組織費用按分</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・給与明細書配布部署設定</a:t>
            </a:r>
            <a:endParaRPr kumimoji="0" lang="en-US" altLang="ja-JP" sz="800" kern="0" dirty="0">
              <a:solidFill>
                <a:srgbClr val="434343"/>
              </a:solidFill>
              <a:cs typeface="Arial Unicode MS" pitchFamily="50" charset="-128"/>
            </a:endParaRPr>
          </a:p>
        </p:txBody>
      </p:sp>
      <p:sp>
        <p:nvSpPr>
          <p:cNvPr id="11" name="角丸四角形 10"/>
          <p:cNvSpPr/>
          <p:nvPr/>
        </p:nvSpPr>
        <p:spPr>
          <a:xfrm>
            <a:off x="2417705" y="911609"/>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従業員情報</a:t>
            </a:r>
            <a:endParaRPr kumimoji="0" lang="en-US" altLang="ja-JP" sz="1100" kern="0" dirty="0">
              <a:solidFill>
                <a:sysClr val="window" lastClr="FFFFFF"/>
              </a:solidFill>
              <a:cs typeface="メイリオ" panose="020B0604030504040204" pitchFamily="50" charset="-128"/>
            </a:endParaRPr>
          </a:p>
        </p:txBody>
      </p:sp>
      <p:sp>
        <p:nvSpPr>
          <p:cNvPr id="14" name="AutoShape 5"/>
          <p:cNvSpPr>
            <a:spLocks noChangeArrowheads="1"/>
          </p:cNvSpPr>
          <p:nvPr/>
        </p:nvSpPr>
        <p:spPr bwMode="gray">
          <a:xfrm>
            <a:off x="2417705"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・定期券登録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・マイカー登録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・回数券登録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・勤怠実績連動条件設定</a:t>
            </a:r>
            <a:endParaRPr kumimoji="0" lang="en-US" altLang="ja-JP" sz="800" kern="0" dirty="0">
              <a:solidFill>
                <a:srgbClr val="434343"/>
              </a:solidFill>
              <a:cs typeface="Arial Unicode MS" pitchFamily="50" charset="-128"/>
            </a:endParaRPr>
          </a:p>
        </p:txBody>
      </p:sp>
      <p:sp>
        <p:nvSpPr>
          <p:cNvPr id="15" name="角丸四角形 14"/>
          <p:cNvSpPr/>
          <p:nvPr/>
        </p:nvSpPr>
        <p:spPr>
          <a:xfrm>
            <a:off x="2415981"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通勤交通費</a:t>
            </a:r>
            <a:endParaRPr kumimoji="0" lang="en-US" altLang="ja-JP" sz="1100" kern="0" dirty="0">
              <a:solidFill>
                <a:sysClr val="window" lastClr="FFFFFF"/>
              </a:solidFill>
              <a:cs typeface="メイリオ" panose="020B0604030504040204" pitchFamily="50" charset="-128"/>
            </a:endParaRPr>
          </a:p>
        </p:txBody>
      </p:sp>
      <p:sp>
        <p:nvSpPr>
          <p:cNvPr id="16" name="AutoShape 5"/>
          <p:cNvSpPr>
            <a:spLocks noChangeArrowheads="1"/>
          </p:cNvSpPr>
          <p:nvPr/>
        </p:nvSpPr>
        <p:spPr bwMode="gray">
          <a:xfrm>
            <a:off x="4084237" y="1021991"/>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・勤怠項目設定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・勤怠項目計算パターン登録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・勤怠実績取込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・勤怠取込エラー修正</a:t>
            </a:r>
            <a:endParaRPr kumimoji="0" lang="en-US" altLang="ja-JP" sz="800" kern="0" dirty="0">
              <a:solidFill>
                <a:srgbClr val="434343"/>
              </a:solidFill>
              <a:cs typeface="Arial Unicode MS" pitchFamily="50" charset="-128"/>
            </a:endParaRPr>
          </a:p>
        </p:txBody>
      </p:sp>
      <p:sp>
        <p:nvSpPr>
          <p:cNvPr id="17" name="角丸四角形 16"/>
          <p:cNvSpPr/>
          <p:nvPr/>
        </p:nvSpPr>
        <p:spPr>
          <a:xfrm>
            <a:off x="4082513" y="908664"/>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勤怠データ連携</a:t>
            </a:r>
            <a:endParaRPr kumimoji="0" lang="en-US" altLang="ja-JP" sz="1100" kern="0" dirty="0">
              <a:solidFill>
                <a:sysClr val="window" lastClr="FFFFFF"/>
              </a:solidFill>
              <a:cs typeface="メイリオ" panose="020B0604030504040204" pitchFamily="50" charset="-128"/>
            </a:endParaRPr>
          </a:p>
        </p:txBody>
      </p:sp>
      <p:sp>
        <p:nvSpPr>
          <p:cNvPr id="18" name="AutoShape 5"/>
          <p:cNvSpPr>
            <a:spLocks noChangeArrowheads="1"/>
          </p:cNvSpPr>
          <p:nvPr/>
        </p:nvSpPr>
        <p:spPr bwMode="gray">
          <a:xfrm>
            <a:off x="4092056"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・支給控除項目登録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・支給控除項目</a:t>
            </a:r>
            <a:r>
              <a:rPr kumimoji="0" lang="en-US" altLang="ja-JP" sz="800" kern="0" dirty="0">
                <a:solidFill>
                  <a:srgbClr val="434343"/>
                </a:solidFill>
                <a:cs typeface="Arial Unicode MS" pitchFamily="50" charset="-128"/>
              </a:rPr>
              <a:t>CSV</a:t>
            </a:r>
            <a:r>
              <a:rPr kumimoji="0" lang="ja-JP" altLang="en-US" sz="800" kern="0" dirty="0">
                <a:solidFill>
                  <a:srgbClr val="434343"/>
                </a:solidFill>
                <a:cs typeface="Arial Unicode MS" pitchFamily="50" charset="-128"/>
              </a:rPr>
              <a:t>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・変動支給期間設定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・生保損保</a:t>
            </a:r>
            <a:r>
              <a:rPr kumimoji="0" lang="en-US" altLang="ja-JP" sz="800" kern="0" dirty="0">
                <a:solidFill>
                  <a:srgbClr val="434343"/>
                </a:solidFill>
                <a:cs typeface="Arial Unicode MS" pitchFamily="50" charset="-128"/>
              </a:rPr>
              <a:t>LINC</a:t>
            </a:r>
            <a:r>
              <a:rPr kumimoji="0" lang="ja-JP" altLang="en-US" sz="800" kern="0" dirty="0">
                <a:solidFill>
                  <a:srgbClr val="434343"/>
                </a:solidFill>
                <a:cs typeface="Arial Unicode MS" pitchFamily="50" charset="-128"/>
              </a:rPr>
              <a:t>取込</a:t>
            </a:r>
            <a:endParaRPr kumimoji="0" lang="en-US" altLang="ja-JP" sz="800" kern="0" dirty="0">
              <a:solidFill>
                <a:srgbClr val="434343"/>
              </a:solidFill>
              <a:cs typeface="Arial Unicode MS" pitchFamily="50" charset="-128"/>
            </a:endParaRPr>
          </a:p>
        </p:txBody>
      </p:sp>
      <p:sp>
        <p:nvSpPr>
          <p:cNvPr id="19" name="角丸四角形 18"/>
          <p:cNvSpPr/>
          <p:nvPr/>
        </p:nvSpPr>
        <p:spPr>
          <a:xfrm>
            <a:off x="4090332"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支給控除項目</a:t>
            </a:r>
            <a:endParaRPr kumimoji="0" lang="en-US" altLang="ja-JP" sz="1100" kern="0" dirty="0">
              <a:solidFill>
                <a:sysClr val="window" lastClr="FFFFFF"/>
              </a:solidFill>
              <a:cs typeface="メイリオ" panose="020B0604030504040204" pitchFamily="50" charset="-128"/>
            </a:endParaRPr>
          </a:p>
        </p:txBody>
      </p:sp>
      <p:sp>
        <p:nvSpPr>
          <p:cNvPr id="20" name="AutoShape 5"/>
          <p:cNvSpPr>
            <a:spLocks noChangeArrowheads="1"/>
          </p:cNvSpPr>
          <p:nvPr/>
        </p:nvSpPr>
        <p:spPr bwMode="gray">
          <a:xfrm>
            <a:off x="5772352" y="1025328"/>
            <a:ext cx="1247671" cy="166380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・給与明細書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a:t>
            </a:r>
            <a:r>
              <a:rPr kumimoji="0" lang="en-US" altLang="ja-JP" sz="800" kern="0" dirty="0">
                <a:solidFill>
                  <a:srgbClr val="434343"/>
                </a:solidFill>
                <a:cs typeface="Arial Unicode MS" pitchFamily="50" charset="-128"/>
              </a:rPr>
              <a:t>FB</a:t>
            </a:r>
            <a:r>
              <a:rPr kumimoji="0" lang="ja-JP" altLang="en-US" sz="800" kern="0" dirty="0">
                <a:solidFill>
                  <a:srgbClr val="434343"/>
                </a:solidFill>
                <a:cs typeface="Arial Unicode MS" pitchFamily="50" charset="-128"/>
              </a:rPr>
              <a:t>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・賞与計算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・賞与明細書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・賞与</a:t>
            </a:r>
            <a:r>
              <a:rPr kumimoji="0" lang="en-US" altLang="ja-JP" sz="800" kern="0" dirty="0">
                <a:solidFill>
                  <a:srgbClr val="434343"/>
                </a:solidFill>
                <a:cs typeface="Arial Unicode MS" pitchFamily="50" charset="-128"/>
              </a:rPr>
              <a:t>FB</a:t>
            </a:r>
            <a:r>
              <a:rPr kumimoji="0" lang="ja-JP" altLang="en-US" sz="800" kern="0" dirty="0">
                <a:solidFill>
                  <a:srgbClr val="434343"/>
                </a:solidFill>
                <a:cs typeface="Arial Unicode MS" pitchFamily="50" charset="-128"/>
              </a:rPr>
              <a:t>データ</a:t>
            </a:r>
            <a:br>
              <a:rPr kumimoji="0" lang="en-US" altLang="ja-JP" sz="800" kern="0" dirty="0">
                <a:solidFill>
                  <a:srgbClr val="434343"/>
                </a:solidFill>
                <a:cs typeface="Arial Unicode MS" pitchFamily="50" charset="-128"/>
              </a:rPr>
            </a:br>
            <a:r>
              <a:rPr kumimoji="0" lang="ja-JP" altLang="en-US" sz="800" kern="0" dirty="0">
                <a:solidFill>
                  <a:srgbClr val="434343"/>
                </a:solidFill>
                <a:cs typeface="Arial Unicode MS" pitchFamily="50" charset="-128"/>
              </a:rPr>
              <a:t>・昇給差額計算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・昇給差額明細書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a:t>
            </a:r>
            <a:r>
              <a:rPr kumimoji="0" lang="en-US" altLang="ja-JP" sz="800" kern="0" dirty="0">
                <a:solidFill>
                  <a:srgbClr val="434343"/>
                </a:solidFill>
                <a:cs typeface="Arial Unicode MS" pitchFamily="50" charset="-128"/>
              </a:rPr>
              <a:t>FB</a:t>
            </a:r>
            <a:r>
              <a:rPr kumimoji="0" lang="ja-JP" altLang="en-US" sz="800" kern="0" dirty="0">
                <a:solidFill>
                  <a:srgbClr val="434343"/>
                </a:solidFill>
                <a:cs typeface="Arial Unicode MS" pitchFamily="50" charset="-128"/>
              </a:rPr>
              <a:t>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・グループ会社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一括計算</a:t>
            </a:r>
            <a:endParaRPr kumimoji="0" lang="en-US" altLang="ja-JP" sz="800" kern="0" dirty="0">
              <a:solidFill>
                <a:srgbClr val="434343"/>
              </a:solidFill>
              <a:cs typeface="Arial Unicode MS" pitchFamily="50" charset="-128"/>
            </a:endParaRPr>
          </a:p>
        </p:txBody>
      </p:sp>
      <p:sp>
        <p:nvSpPr>
          <p:cNvPr id="21" name="角丸四角形 20"/>
          <p:cNvSpPr/>
          <p:nvPr/>
        </p:nvSpPr>
        <p:spPr>
          <a:xfrm>
            <a:off x="5770629" y="912000"/>
            <a:ext cx="1249394" cy="363606"/>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給与・賞与</a:t>
            </a:r>
            <a:endParaRPr kumimoji="0" lang="en-US" altLang="ja-JP" sz="1100" kern="0" dirty="0">
              <a:solidFill>
                <a:sysClr val="window" lastClr="FFFFFF"/>
              </a:solidFill>
              <a:cs typeface="メイリオ" panose="020B0604030504040204" pitchFamily="50" charset="-128"/>
            </a:endParaRPr>
          </a:p>
          <a:p>
            <a:pPr algn="ctr"/>
            <a:r>
              <a:rPr kumimoji="0" lang="ja-JP" altLang="en-US" sz="1100" kern="0" dirty="0">
                <a:solidFill>
                  <a:sysClr val="window" lastClr="FFFFFF"/>
                </a:solidFill>
                <a:cs typeface="メイリオ" panose="020B0604030504040204" pitchFamily="50" charset="-128"/>
              </a:rPr>
              <a:t>昇給差額計算</a:t>
            </a:r>
            <a:endParaRPr kumimoji="0" lang="en-US" altLang="ja-JP" sz="1100" kern="0" dirty="0">
              <a:solidFill>
                <a:sysClr val="window" lastClr="FFFFFF"/>
              </a:solidFill>
              <a:cs typeface="メイリオ" panose="020B0604030504040204" pitchFamily="50" charset="-128"/>
            </a:endParaRPr>
          </a:p>
        </p:txBody>
      </p:sp>
      <p:sp>
        <p:nvSpPr>
          <p:cNvPr id="22" name="AutoShape 5"/>
          <p:cNvSpPr>
            <a:spLocks noChangeArrowheads="1"/>
          </p:cNvSpPr>
          <p:nvPr/>
        </p:nvSpPr>
        <p:spPr bwMode="gray">
          <a:xfrm>
            <a:off x="862457" y="3428499"/>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・社会保険計算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・月変</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算定基礎届</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・電子申請</a:t>
            </a:r>
            <a:r>
              <a:rPr kumimoji="0" lang="en-US" altLang="ja-JP" sz="800" kern="0" dirty="0">
                <a:solidFill>
                  <a:srgbClr val="434343"/>
                </a:solidFill>
                <a:cs typeface="Arial Unicode MS" pitchFamily="50" charset="-128"/>
              </a:rPr>
              <a:t>/FD</a:t>
            </a:r>
            <a:r>
              <a:rPr kumimoji="0" lang="ja-JP" altLang="en-US" sz="800" kern="0" dirty="0">
                <a:solidFill>
                  <a:srgbClr val="434343"/>
                </a:solidFill>
                <a:cs typeface="Arial Unicode MS" pitchFamily="50" charset="-128"/>
              </a:rPr>
              <a:t>データ作成</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cs typeface="Arial Unicode MS" pitchFamily="50" charset="-128"/>
              </a:rPr>
              <a:t>・離職票基礎資料</a:t>
            </a:r>
            <a:endParaRPr kumimoji="0" lang="en-US" altLang="ja-JP" sz="800" kern="0" dirty="0">
              <a:cs typeface="Arial Unicode MS" pitchFamily="50" charset="-128"/>
            </a:endParaRPr>
          </a:p>
        </p:txBody>
      </p:sp>
      <p:sp>
        <p:nvSpPr>
          <p:cNvPr id="23" name="角丸四角形 22"/>
          <p:cNvSpPr/>
          <p:nvPr/>
        </p:nvSpPr>
        <p:spPr>
          <a:xfrm>
            <a:off x="860732" y="3315171"/>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社会保険</a:t>
            </a:r>
            <a:endParaRPr kumimoji="0" lang="en-US" altLang="ja-JP" sz="1100" kern="0" dirty="0">
              <a:solidFill>
                <a:sysClr val="window" lastClr="FFFFFF"/>
              </a:solidFill>
              <a:cs typeface="メイリオ" panose="020B0604030504040204" pitchFamily="50" charset="-128"/>
            </a:endParaRPr>
          </a:p>
        </p:txBody>
      </p:sp>
      <p:sp>
        <p:nvSpPr>
          <p:cNvPr id="24" name="AutoShape 5"/>
          <p:cNvSpPr>
            <a:spLocks noChangeArrowheads="1"/>
          </p:cNvSpPr>
          <p:nvPr/>
        </p:nvSpPr>
        <p:spPr bwMode="gray">
          <a:xfrm>
            <a:off x="2449489"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・生保損保</a:t>
            </a:r>
            <a:r>
              <a:rPr kumimoji="0" lang="en-US" altLang="ja-JP" sz="800" kern="0" dirty="0">
                <a:solidFill>
                  <a:srgbClr val="434343"/>
                </a:solidFill>
                <a:cs typeface="Arial Unicode MS" pitchFamily="50" charset="-128"/>
              </a:rPr>
              <a:t>LINC</a:t>
            </a:r>
            <a:r>
              <a:rPr kumimoji="0" lang="ja-JP" altLang="en-US" sz="800" kern="0" dirty="0">
                <a:solidFill>
                  <a:srgbClr val="434343"/>
                </a:solidFill>
                <a:cs typeface="Arial Unicode MS" pitchFamily="50" charset="-128"/>
              </a:rPr>
              <a:t>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・年末</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再年末調整計算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・源泉</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支払報告書</a:t>
            </a:r>
            <a:r>
              <a:rPr kumimoji="0" lang="en-US" altLang="ja-JP" sz="800" kern="0" dirty="0">
                <a:solidFill>
                  <a:srgbClr val="434343"/>
                </a:solidFill>
                <a:cs typeface="Arial Unicode MS" pitchFamily="50" charset="-128"/>
              </a:rPr>
              <a:t>/FD</a:t>
            </a:r>
            <a:r>
              <a:rPr kumimoji="0" lang="ja-JP" altLang="en-US" sz="800" kern="0" dirty="0">
                <a:solidFill>
                  <a:srgbClr val="434343"/>
                </a:solidFill>
                <a:cs typeface="Arial Unicode MS" pitchFamily="50" charset="-128"/>
              </a:rPr>
              <a:t>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・退職者源泉徴収票</a:t>
            </a:r>
            <a:endParaRPr kumimoji="0" lang="en-US" altLang="ja-JP" sz="800" kern="0" dirty="0">
              <a:solidFill>
                <a:srgbClr val="434343"/>
              </a:solidFill>
              <a:cs typeface="Arial Unicode MS" pitchFamily="50" charset="-128"/>
            </a:endParaRPr>
          </a:p>
        </p:txBody>
      </p:sp>
      <p:sp>
        <p:nvSpPr>
          <p:cNvPr id="25" name="角丸四角形 24"/>
          <p:cNvSpPr/>
          <p:nvPr/>
        </p:nvSpPr>
        <p:spPr>
          <a:xfrm>
            <a:off x="2447764"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年末調整</a:t>
            </a:r>
            <a:endParaRPr kumimoji="0" lang="en-US" altLang="ja-JP" sz="1100" kern="0" dirty="0">
              <a:solidFill>
                <a:sysClr val="window" lastClr="FFFFFF"/>
              </a:solidFill>
              <a:cs typeface="メイリオ" panose="020B0604030504040204" pitchFamily="50" charset="-128"/>
            </a:endParaRPr>
          </a:p>
        </p:txBody>
      </p:sp>
      <p:sp>
        <p:nvSpPr>
          <p:cNvPr id="26" name="AutoShape 5"/>
          <p:cNvSpPr>
            <a:spLocks noChangeArrowheads="1"/>
          </p:cNvSpPr>
          <p:nvPr/>
        </p:nvSpPr>
        <p:spPr bwMode="gray">
          <a:xfrm>
            <a:off x="4105672"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・雇用保険資格取得届</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・雇用保険資格喪失届</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・雇用保険個人番号登録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・労働保険納付基礎資料</a:t>
            </a:r>
            <a:endParaRPr kumimoji="0" lang="en-US" altLang="ja-JP" sz="800" kern="0" dirty="0">
              <a:solidFill>
                <a:srgbClr val="434343"/>
              </a:solidFill>
              <a:cs typeface="Arial Unicode MS" pitchFamily="50" charset="-128"/>
            </a:endParaRPr>
          </a:p>
        </p:txBody>
      </p:sp>
      <p:sp>
        <p:nvSpPr>
          <p:cNvPr id="27" name="角丸四角形 26"/>
          <p:cNvSpPr/>
          <p:nvPr/>
        </p:nvSpPr>
        <p:spPr>
          <a:xfrm>
            <a:off x="4103947"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雇用保険・労働保険</a:t>
            </a:r>
            <a:endParaRPr kumimoji="0" lang="en-US" altLang="ja-JP" sz="1100" kern="0" dirty="0">
              <a:solidFill>
                <a:sysClr val="window" lastClr="FFFFFF"/>
              </a:solidFill>
              <a:cs typeface="メイリオ" panose="020B0604030504040204" pitchFamily="50" charset="-128"/>
            </a:endParaRPr>
          </a:p>
        </p:txBody>
      </p:sp>
      <p:sp>
        <p:nvSpPr>
          <p:cNvPr id="28" name="AutoShape 5"/>
          <p:cNvSpPr>
            <a:spLocks noChangeArrowheads="1"/>
          </p:cNvSpPr>
          <p:nvPr/>
        </p:nvSpPr>
        <p:spPr bwMode="gray">
          <a:xfrm>
            <a:off x="860732" y="4449273"/>
            <a:ext cx="6159291" cy="32358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・マイナンバー登録　　・マイナンバー</a:t>
            </a:r>
            <a:r>
              <a:rPr kumimoji="0" lang="en-US" altLang="ja-JP" sz="800" kern="0" dirty="0">
                <a:solidFill>
                  <a:srgbClr val="434343"/>
                </a:solidFill>
                <a:cs typeface="Arial Unicode MS" pitchFamily="50" charset="-128"/>
              </a:rPr>
              <a:t>CSV</a:t>
            </a:r>
            <a:r>
              <a:rPr kumimoji="0" lang="ja-JP" altLang="en-US" sz="800" kern="0" dirty="0">
                <a:solidFill>
                  <a:srgbClr val="434343"/>
                </a:solidFill>
                <a:cs typeface="Arial Unicode MS" pitchFamily="50" charset="-128"/>
              </a:rPr>
              <a:t>取込　　・マイナンバーチェックリスト</a:t>
            </a:r>
            <a:endParaRPr kumimoji="0" lang="en-US" altLang="ja-JP" sz="800" kern="0" dirty="0">
              <a:solidFill>
                <a:srgbClr val="434343"/>
              </a:solidFill>
              <a:cs typeface="Arial Unicode MS" pitchFamily="50" charset="-128"/>
            </a:endParaRPr>
          </a:p>
        </p:txBody>
      </p:sp>
      <p:sp>
        <p:nvSpPr>
          <p:cNvPr id="29" name="角丸四角形 28"/>
          <p:cNvSpPr/>
          <p:nvPr/>
        </p:nvSpPr>
        <p:spPr>
          <a:xfrm>
            <a:off x="860733" y="4335946"/>
            <a:ext cx="615929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マイナンバー管理</a:t>
            </a:r>
            <a:endParaRPr kumimoji="0" lang="en-US" altLang="ja-JP" sz="1100" kern="0" dirty="0">
              <a:solidFill>
                <a:sysClr val="window" lastClr="FFFFFF"/>
              </a:solidFill>
              <a:cs typeface="メイリオ" panose="020B0604030504040204" pitchFamily="50" charset="-128"/>
            </a:endParaRPr>
          </a:p>
        </p:txBody>
      </p:sp>
      <p:sp>
        <p:nvSpPr>
          <p:cNvPr id="30" name="AutoShape 5"/>
          <p:cNvSpPr>
            <a:spLocks noChangeArrowheads="1"/>
          </p:cNvSpPr>
          <p:nvPr/>
        </p:nvSpPr>
        <p:spPr bwMode="gray">
          <a:xfrm>
            <a:off x="5731797" y="3405156"/>
            <a:ext cx="1288475" cy="67876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cs typeface="Arial Unicode MS" pitchFamily="50" charset="-128"/>
              </a:rPr>
              <a:t>・税額通知書データ取込・</a:t>
            </a:r>
            <a:endParaRPr kumimoji="0" lang="en-US" altLang="ja-JP" sz="800" kern="0" dirty="0">
              <a:cs typeface="Arial Unicode MS" pitchFamily="50" charset="-128"/>
            </a:endParaRPr>
          </a:p>
          <a:p>
            <a:pPr>
              <a:buClr>
                <a:srgbClr val="0065AE"/>
              </a:buClr>
              <a:buSzPct val="80000"/>
              <a:buFont typeface="Wingdings" pitchFamily="2" charset="2"/>
              <a:buNone/>
            </a:pPr>
            <a:r>
              <a:rPr kumimoji="0" lang="ja-JP" altLang="en-US" sz="800" kern="0" dirty="0">
                <a:cs typeface="Arial Unicode MS" pitchFamily="50" charset="-128"/>
              </a:rPr>
              <a:t>　配信</a:t>
            </a:r>
            <a:endParaRPr kumimoji="0" lang="en-US" altLang="ja-JP" sz="800" kern="0" dirty="0">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・住民税</a:t>
            </a:r>
            <a:r>
              <a:rPr kumimoji="0" lang="en-US" altLang="ja-JP" sz="800" kern="0" dirty="0">
                <a:solidFill>
                  <a:srgbClr val="434343"/>
                </a:solidFill>
                <a:cs typeface="Arial Unicode MS" pitchFamily="50" charset="-128"/>
              </a:rPr>
              <a:t>EB</a:t>
            </a:r>
            <a:r>
              <a:rPr kumimoji="0" lang="ja-JP" altLang="en-US" sz="800" kern="0" dirty="0">
                <a:solidFill>
                  <a:srgbClr val="434343"/>
                </a:solidFill>
                <a:cs typeface="Arial Unicode MS" pitchFamily="50" charset="-128"/>
              </a:rPr>
              <a:t>データ作成</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・前月対比表</a:t>
            </a:r>
            <a:endParaRPr kumimoji="0" lang="en-US" altLang="ja-JP" sz="800" kern="0" dirty="0">
              <a:solidFill>
                <a:srgbClr val="434343"/>
              </a:solidFill>
              <a:cs typeface="Arial Unicode MS" pitchFamily="50" charset="-128"/>
            </a:endParaRPr>
          </a:p>
        </p:txBody>
      </p:sp>
      <p:sp>
        <p:nvSpPr>
          <p:cNvPr id="31" name="角丸四角形 30"/>
          <p:cNvSpPr/>
          <p:nvPr/>
        </p:nvSpPr>
        <p:spPr>
          <a:xfrm>
            <a:off x="5730073" y="3291830"/>
            <a:ext cx="1289951"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住民税</a:t>
            </a:r>
            <a:endParaRPr kumimoji="0" lang="en-US" altLang="ja-JP" sz="1100" kern="0" dirty="0">
              <a:solidFill>
                <a:sysClr val="window" lastClr="FFFFFF"/>
              </a:solidFill>
              <a:cs typeface="メイリオ" panose="020B0604030504040204" pitchFamily="50" charset="-128"/>
            </a:endParaRPr>
          </a:p>
        </p:txBody>
      </p:sp>
      <p:sp>
        <p:nvSpPr>
          <p:cNvPr id="32" name="角丸四角形 31"/>
          <p:cNvSpPr/>
          <p:nvPr/>
        </p:nvSpPr>
        <p:spPr>
          <a:xfrm>
            <a:off x="7377249" y="887377"/>
            <a:ext cx="1514293" cy="38822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人事諸届・照会</a:t>
            </a:r>
            <a:endParaRPr kumimoji="0" lang="en-US" altLang="ja-JP" sz="1200" kern="0" dirty="0">
              <a:solidFill>
                <a:sysClr val="window" lastClr="FFFFFF"/>
              </a:solidFill>
              <a:cs typeface="メイリオ" panose="020B0604030504040204" pitchFamily="50" charset="-128"/>
            </a:endParaRPr>
          </a:p>
          <a:p>
            <a:pPr algn="ctr">
              <a:defRPr/>
            </a:pPr>
            <a:r>
              <a:rPr kumimoji="0" lang="ja-JP" altLang="en-US" sz="900" kern="0" dirty="0">
                <a:solidFill>
                  <a:sysClr val="window" lastClr="FFFFFF"/>
                </a:solidFill>
                <a:cs typeface="メイリオ" panose="020B0604030504040204" pitchFamily="50" charset="-128"/>
              </a:rPr>
              <a:t>（</a:t>
            </a:r>
            <a:r>
              <a:rPr kumimoji="0" lang="en-US" altLang="ja-JP" sz="900" kern="0" dirty="0">
                <a:solidFill>
                  <a:sysClr val="window" lastClr="FFFFFF"/>
                </a:solidFill>
                <a:cs typeface="メイリオ" panose="020B0604030504040204" pitchFamily="50" charset="-128"/>
              </a:rPr>
              <a:t>WEB</a:t>
            </a:r>
            <a:r>
              <a:rPr kumimoji="0" lang="ja-JP" altLang="en-US" sz="900" kern="0" dirty="0">
                <a:solidFill>
                  <a:sysClr val="window" lastClr="FFFFFF"/>
                </a:solidFill>
                <a:cs typeface="メイリオ" panose="020B0604030504040204" pitchFamily="50" charset="-128"/>
              </a:rPr>
              <a:t>明細・年調申請）</a:t>
            </a:r>
            <a:endParaRPr kumimoji="0" lang="en-US" altLang="ja-JP" sz="900" kern="0" dirty="0">
              <a:solidFill>
                <a:sysClr val="window" lastClr="FFFFFF"/>
              </a:solidFill>
              <a:cs typeface="メイリオ" panose="020B0604030504040204" pitchFamily="50" charset="-128"/>
            </a:endParaRPr>
          </a:p>
        </p:txBody>
      </p:sp>
      <p:sp>
        <p:nvSpPr>
          <p:cNvPr id="33" name="角丸四角形 32"/>
          <p:cNvSpPr/>
          <p:nvPr/>
        </p:nvSpPr>
        <p:spPr>
          <a:xfrm>
            <a:off x="7375124" y="1358722"/>
            <a:ext cx="1514293" cy="384936"/>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人事管理</a:t>
            </a:r>
            <a:endParaRPr kumimoji="0" lang="en-US" altLang="ja-JP" sz="1200" kern="0" dirty="0">
              <a:solidFill>
                <a:sysClr val="window" lastClr="FFFFFF"/>
              </a:solidFill>
              <a:cs typeface="メイリオ" panose="020B0604030504040204" pitchFamily="50" charset="-128"/>
            </a:endParaRPr>
          </a:p>
          <a:p>
            <a:pPr algn="ctr">
              <a:defRPr/>
            </a:pPr>
            <a:r>
              <a:rPr kumimoji="0" lang="ja-JP" altLang="en-US" sz="900" kern="0" dirty="0">
                <a:solidFill>
                  <a:sysClr val="window" lastClr="FFFFFF"/>
                </a:solidFill>
                <a:cs typeface="メイリオ" panose="020B0604030504040204" pitchFamily="50" charset="-128"/>
              </a:rPr>
              <a:t>（賃金履歴・標準報酬月額）</a:t>
            </a:r>
            <a:endParaRPr kumimoji="0" lang="en-US" altLang="ja-JP" sz="900" kern="0" dirty="0">
              <a:solidFill>
                <a:sysClr val="window" lastClr="FFFFFF"/>
              </a:solidFill>
              <a:cs typeface="メイリオ" panose="020B0604030504040204" pitchFamily="50" charset="-128"/>
            </a:endParaRPr>
          </a:p>
        </p:txBody>
      </p:sp>
      <p:sp>
        <p:nvSpPr>
          <p:cNvPr id="34" name="角丸四角形 33"/>
          <p:cNvSpPr/>
          <p:nvPr/>
        </p:nvSpPr>
        <p:spPr>
          <a:xfrm>
            <a:off x="7372531" y="1839627"/>
            <a:ext cx="1514293" cy="33607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統合会計</a:t>
            </a:r>
            <a:endParaRPr kumimoji="0" lang="en-US" altLang="ja-JP" sz="1200" kern="0" dirty="0">
              <a:solidFill>
                <a:sysClr val="window" lastClr="FFFFFF"/>
              </a:solidFill>
              <a:cs typeface="メイリオ" panose="020B0604030504040204" pitchFamily="50" charset="-128"/>
            </a:endParaRPr>
          </a:p>
          <a:p>
            <a:pPr algn="ctr">
              <a:defRPr/>
            </a:pPr>
            <a:r>
              <a:rPr kumimoji="0" lang="ja-JP" altLang="en-US" sz="900" kern="0" dirty="0">
                <a:solidFill>
                  <a:sysClr val="window" lastClr="FFFFFF"/>
                </a:solidFill>
                <a:cs typeface="メイリオ" panose="020B0604030504040204" pitchFamily="50" charset="-128"/>
              </a:rPr>
              <a:t>（仕訳情報）</a:t>
            </a:r>
            <a:endParaRPr kumimoji="0" lang="en-US" altLang="ja-JP" sz="900" kern="0" dirty="0">
              <a:solidFill>
                <a:sysClr val="window" lastClr="FFFFFF"/>
              </a:solidFill>
              <a:cs typeface="メイリオ" panose="020B0604030504040204" pitchFamily="50" charset="-128"/>
            </a:endParaRPr>
          </a:p>
        </p:txBody>
      </p:sp>
      <p:sp>
        <p:nvSpPr>
          <p:cNvPr id="35" name="AutoShape 5"/>
          <p:cNvSpPr>
            <a:spLocks noChangeArrowheads="1"/>
          </p:cNvSpPr>
          <p:nvPr/>
        </p:nvSpPr>
        <p:spPr bwMode="gray">
          <a:xfrm>
            <a:off x="7382325" y="2534059"/>
            <a:ext cx="1504499" cy="72176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・支給控除項目判定登録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・自動仕訳マスタ登録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・会計連携用仕訳データ作成</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・外部連携用仕訳データ作成</a:t>
            </a:r>
            <a:endParaRPr kumimoji="0" lang="en-US" altLang="ja-JP" sz="800" kern="0" dirty="0">
              <a:solidFill>
                <a:srgbClr val="434343"/>
              </a:solidFill>
              <a:cs typeface="Arial Unicode MS" pitchFamily="50" charset="-128"/>
            </a:endParaRPr>
          </a:p>
        </p:txBody>
      </p:sp>
      <p:sp>
        <p:nvSpPr>
          <p:cNvPr id="36" name="角丸四角形 35"/>
          <p:cNvSpPr/>
          <p:nvPr/>
        </p:nvSpPr>
        <p:spPr>
          <a:xfrm>
            <a:off x="7380601" y="242073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仕訳・データ連携</a:t>
            </a:r>
            <a:endParaRPr kumimoji="0" lang="en-US" altLang="ja-JP" sz="1100" kern="0" dirty="0">
              <a:solidFill>
                <a:sysClr val="window" lastClr="FFFFFF"/>
              </a:solidFill>
              <a:cs typeface="メイリオ" panose="020B0604030504040204" pitchFamily="50" charset="-128"/>
            </a:endParaRPr>
          </a:p>
        </p:txBody>
      </p:sp>
      <p:sp>
        <p:nvSpPr>
          <p:cNvPr id="37" name="AutoShape 5"/>
          <p:cNvSpPr>
            <a:spLocks noChangeArrowheads="1"/>
          </p:cNvSpPr>
          <p:nvPr/>
        </p:nvSpPr>
        <p:spPr bwMode="gray">
          <a:xfrm>
            <a:off x="7387981" y="3513169"/>
            <a:ext cx="1504499" cy="12596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・帳票出力設定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・賃金台帳</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・年間賃金台帳</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・その他各種帳票出力</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Excel</a:t>
            </a:r>
            <a:r>
              <a:rPr kumimoji="0" lang="ja-JP" altLang="en-US" sz="800" kern="0" dirty="0">
                <a:solidFill>
                  <a:srgbClr val="434343"/>
                </a:solidFill>
                <a:cs typeface="Arial Unicode MS" pitchFamily="50" charset="-128"/>
              </a:rPr>
              <a:t>差込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・統計資料</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・外部データ入出力</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DB</a:t>
            </a:r>
            <a:r>
              <a:rPr kumimoji="0" lang="ja-JP" altLang="en-US" sz="800" kern="0" dirty="0">
                <a:solidFill>
                  <a:srgbClr val="434343"/>
                </a:solidFill>
                <a:cs typeface="Arial Unicode MS" pitchFamily="50" charset="-128"/>
              </a:rPr>
              <a:t>間入出力</a:t>
            </a:r>
            <a:endParaRPr kumimoji="0" lang="en-US" altLang="ja-JP" sz="800" kern="0" dirty="0">
              <a:solidFill>
                <a:srgbClr val="434343"/>
              </a:solidFill>
              <a:cs typeface="Arial Unicode MS" pitchFamily="50" charset="-128"/>
            </a:endParaRPr>
          </a:p>
        </p:txBody>
      </p:sp>
      <p:sp>
        <p:nvSpPr>
          <p:cNvPr id="38" name="角丸四角形 37"/>
          <p:cNvSpPr/>
          <p:nvPr/>
        </p:nvSpPr>
        <p:spPr>
          <a:xfrm>
            <a:off x="7386257" y="339984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帳票・統計・連携</a:t>
            </a:r>
            <a:endParaRPr kumimoji="0" lang="en-US" altLang="ja-JP" sz="1100" kern="0" dirty="0">
              <a:solidFill>
                <a:sysClr val="window" lastClr="FFFFFF"/>
              </a:solidFill>
              <a:cs typeface="メイリオ" panose="020B0604030504040204" pitchFamily="50" charset="-128"/>
            </a:endParaRPr>
          </a:p>
        </p:txBody>
      </p:sp>
      <p:cxnSp>
        <p:nvCxnSpPr>
          <p:cNvPr id="39" name="カギ線コネクタ 38"/>
          <p:cNvCxnSpPr>
            <a:stCxn id="5" idx="0"/>
            <a:endCxn id="11" idx="0"/>
          </p:cNvCxnSpPr>
          <p:nvPr/>
        </p:nvCxnSpPr>
        <p:spPr>
          <a:xfrm rot="5400000" flipH="1" flipV="1">
            <a:off x="1743684" y="-455127"/>
            <a:ext cx="60396" cy="2793869"/>
          </a:xfrm>
          <a:prstGeom prst="bentConnector3">
            <a:avLst>
              <a:gd name="adj1" fmla="val 367468"/>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6200000" flipH="1">
            <a:off x="4923919" y="-719283"/>
            <a:ext cx="391" cy="3224509"/>
          </a:xfrm>
          <a:prstGeom prst="bentConnector3">
            <a:avLst>
              <a:gd name="adj1" fmla="val -3663836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9" name="直線矢印コネクタ 58"/>
          <p:cNvCxnSpPr/>
          <p:nvPr/>
        </p:nvCxnSpPr>
        <p:spPr>
          <a:xfrm>
            <a:off x="5596555" y="1358722"/>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0" name="直線矢印コネクタ 59"/>
          <p:cNvCxnSpPr/>
          <p:nvPr/>
        </p:nvCxnSpPr>
        <p:spPr>
          <a:xfrm>
            <a:off x="5596555" y="2247714"/>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1" name="カギ線コネクタ 60"/>
          <p:cNvCxnSpPr/>
          <p:nvPr/>
        </p:nvCxnSpPr>
        <p:spPr>
          <a:xfrm flipV="1">
            <a:off x="7020272" y="925477"/>
            <a:ext cx="306564" cy="1318994"/>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2" name="カギ線コネクタ 61"/>
          <p:cNvCxnSpPr/>
          <p:nvPr/>
        </p:nvCxnSpPr>
        <p:spPr>
          <a:xfrm flipV="1">
            <a:off x="7020272" y="1604152"/>
            <a:ext cx="309489" cy="640319"/>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3" name="カギ線コネクタ 62"/>
          <p:cNvCxnSpPr>
            <a:endCxn id="35" idx="1"/>
          </p:cNvCxnSpPr>
          <p:nvPr/>
        </p:nvCxnSpPr>
        <p:spPr>
          <a:xfrm rot="16200000" flipH="1">
            <a:off x="6952703" y="2465321"/>
            <a:ext cx="650472" cy="208771"/>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1" name="カギ線コネクタ 70"/>
          <p:cNvCxnSpPr/>
          <p:nvPr/>
        </p:nvCxnSpPr>
        <p:spPr>
          <a:xfrm rot="5400000" flipH="1" flipV="1">
            <a:off x="8018762" y="2280815"/>
            <a:ext cx="221742" cy="88"/>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4" name="カギ線コネクタ 73"/>
          <p:cNvCxnSpPr>
            <a:endCxn id="18" idx="2"/>
          </p:cNvCxnSpPr>
          <p:nvPr/>
        </p:nvCxnSpPr>
        <p:spPr>
          <a:xfrm flipV="1">
            <a:off x="591504" y="2679762"/>
            <a:ext cx="4252802" cy="196405"/>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7" name="直線矢印コネクタ 76"/>
          <p:cNvCxnSpPr/>
          <p:nvPr/>
        </p:nvCxnSpPr>
        <p:spPr>
          <a:xfrm flipV="1">
            <a:off x="2843808" y="2697703"/>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9" name="カギ線コネクタ 78"/>
          <p:cNvCxnSpPr/>
          <p:nvPr/>
        </p:nvCxnSpPr>
        <p:spPr>
          <a:xfrm rot="5400000" flipH="1" flipV="1">
            <a:off x="5039745" y="1154250"/>
            <a:ext cx="4744" cy="3082161"/>
          </a:xfrm>
          <a:prstGeom prst="bentConnector3">
            <a:avLst>
              <a:gd name="adj1" fmla="val -5961994"/>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4" name="カギ線コネクタ 103"/>
          <p:cNvCxnSpPr>
            <a:stCxn id="14" idx="2"/>
            <a:endCxn id="23" idx="0"/>
          </p:cNvCxnSpPr>
          <p:nvPr/>
        </p:nvCxnSpPr>
        <p:spPr>
          <a:xfrm rot="5400000">
            <a:off x="2066672" y="2211887"/>
            <a:ext cx="635409" cy="1571158"/>
          </a:xfrm>
          <a:prstGeom prst="bentConnector3">
            <a:avLst>
              <a:gd name="adj1" fmla="val 50000"/>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27" name="カギ線コネクタ 126"/>
          <p:cNvCxnSpPr/>
          <p:nvPr/>
        </p:nvCxnSpPr>
        <p:spPr>
          <a:xfrm rot="5400000">
            <a:off x="3039770" y="3176182"/>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82" name="直線矢印コネクタ 181"/>
          <p:cNvCxnSpPr/>
          <p:nvPr/>
        </p:nvCxnSpPr>
        <p:spPr>
          <a:xfrm flipH="1">
            <a:off x="1737360" y="3072369"/>
            <a:ext cx="4662378" cy="611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3" name="直線矢印コネクタ 182"/>
          <p:cNvCxnSpPr/>
          <p:nvPr/>
        </p:nvCxnSpPr>
        <p:spPr>
          <a:xfrm flipV="1">
            <a:off x="6399735" y="2689139"/>
            <a:ext cx="0" cy="40077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6" name="カギ線コネクタ 185"/>
          <p:cNvCxnSpPr/>
          <p:nvPr/>
        </p:nvCxnSpPr>
        <p:spPr>
          <a:xfrm rot="5400000">
            <a:off x="1646788" y="3194935"/>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93" name="直線矢印コネクタ 192"/>
          <p:cNvCxnSpPr/>
          <p:nvPr/>
        </p:nvCxnSpPr>
        <p:spPr>
          <a:xfrm>
            <a:off x="591504" y="4611066"/>
            <a:ext cx="269228" cy="0"/>
          </a:xfrm>
          <a:prstGeom prst="straightConnector1">
            <a:avLst/>
          </a:prstGeom>
          <a:ln>
            <a:headEnd type="triangle"/>
            <a:tailEnd type="triangle"/>
          </a:ln>
          <a:effectLst/>
        </p:spPr>
        <p:style>
          <a:lnRef idx="3">
            <a:schemeClr val="accent3"/>
          </a:lnRef>
          <a:fillRef idx="0">
            <a:schemeClr val="accent3"/>
          </a:fillRef>
          <a:effectRef idx="2">
            <a:schemeClr val="accent3"/>
          </a:effectRef>
          <a:fontRef idx="minor">
            <a:schemeClr val="tx1"/>
          </a:fontRef>
        </p:style>
      </p:cxnSp>
      <p:cxnSp>
        <p:nvCxnSpPr>
          <p:cNvPr id="211" name="直線矢印コネクタ 210"/>
          <p:cNvCxnSpPr/>
          <p:nvPr/>
        </p:nvCxnSpPr>
        <p:spPr>
          <a:xfrm flipV="1">
            <a:off x="160653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5" name="直線矢印コネクタ 214"/>
          <p:cNvCxnSpPr/>
          <p:nvPr/>
        </p:nvCxnSpPr>
        <p:spPr>
          <a:xfrm flipV="1">
            <a:off x="3173246"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6" name="直線矢印コネクタ 215"/>
          <p:cNvCxnSpPr/>
          <p:nvPr/>
        </p:nvCxnSpPr>
        <p:spPr>
          <a:xfrm flipV="1">
            <a:off x="485372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7" name="直線矢印コネクタ 216"/>
          <p:cNvCxnSpPr/>
          <p:nvPr/>
        </p:nvCxnSpPr>
        <p:spPr>
          <a:xfrm flipV="1">
            <a:off x="6399735"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8" name="正方形/長方形 7">
            <a:extLst>
              <a:ext uri="{FF2B5EF4-FFF2-40B4-BE49-F238E27FC236}">
                <a16:creationId xmlns:a16="http://schemas.microsoft.com/office/drawing/2014/main" id="{9B1CF854-0C42-B324-1DB6-A10E48DCDF42}"/>
              </a:ext>
            </a:extLst>
          </p:cNvPr>
          <p:cNvSpPr/>
          <p:nvPr/>
        </p:nvSpPr>
        <p:spPr>
          <a:xfrm>
            <a:off x="7012885" y="188111"/>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　</a:t>
            </a:r>
            <a:r>
              <a:rPr lang="en-US" altLang="ja-JP" sz="1100" dirty="0"/>
              <a:t>PR</a:t>
            </a:r>
          </a:p>
          <a:p>
            <a:pPr algn="ctr"/>
            <a:r>
              <a:rPr lang="ja-JP" altLang="en-US" sz="1100" dirty="0"/>
              <a:t>　給与管理</a:t>
            </a:r>
          </a:p>
        </p:txBody>
      </p:sp>
      <p:sp>
        <p:nvSpPr>
          <p:cNvPr id="9" name="Freeform 58">
            <a:extLst>
              <a:ext uri="{FF2B5EF4-FFF2-40B4-BE49-F238E27FC236}">
                <a16:creationId xmlns:a16="http://schemas.microsoft.com/office/drawing/2014/main" id="{71074D72-B288-001A-B4EA-F7B6A5559674}"/>
              </a:ext>
            </a:extLst>
          </p:cNvPr>
          <p:cNvSpPr>
            <a:spLocks noEditPoints="1"/>
          </p:cNvSpPr>
          <p:nvPr/>
        </p:nvSpPr>
        <p:spPr bwMode="auto">
          <a:xfrm>
            <a:off x="7233835" y="236048"/>
            <a:ext cx="467537" cy="342402"/>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3840667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49</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07</a:t>
            </a:r>
            <a:br>
              <a:rPr lang="en-US" altLang="ja-JP" b="0" dirty="0">
                <a:solidFill>
                  <a:srgbClr val="FABE00"/>
                </a:solidFill>
              </a:rPr>
            </a:br>
            <a:r>
              <a:rPr lang="ja-JP" altLang="en-US" dirty="0">
                <a:solidFill>
                  <a:srgbClr val="EE7B48"/>
                </a:solidFill>
              </a:rPr>
              <a:t>稼働環境</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39696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08104"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08104"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59411"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 name="スライド番号プレースホルダー 1"/>
          <p:cNvSpPr>
            <a:spLocks noGrp="1"/>
          </p:cNvSpPr>
          <p:nvPr>
            <p:ph type="sldNum" sz="quarter" idx="4"/>
          </p:nvPr>
        </p:nvSpPr>
        <p:spPr/>
        <p:txBody>
          <a:bodyPr/>
          <a:lstStyle/>
          <a:p>
            <a:fld id="{78AE49ED-73EF-499C-8307-28EB0E7CF529}" type="slidenum">
              <a:rPr kumimoji="1" lang="ja-JP" altLang="en-US" smtClean="0"/>
              <a:t>51</a:t>
            </a:fld>
            <a:endParaRPr kumimoji="1" lang="ja-JP" altLang="en-US" dirty="0"/>
          </a:p>
        </p:txBody>
      </p:sp>
      <p:pic>
        <p:nvPicPr>
          <p:cNvPr id="3" name="図 2">
            <a:extLst>
              <a:ext uri="{FF2B5EF4-FFF2-40B4-BE49-F238E27FC236}">
                <a16:creationId xmlns:a16="http://schemas.microsoft.com/office/drawing/2014/main" id="{53A87C77-D669-1A46-0273-DD27FD3D7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5" name="テキスト ボックス 4">
            <a:extLst>
              <a:ext uri="{FF2B5EF4-FFF2-40B4-BE49-F238E27FC236}">
                <a16:creationId xmlns:a16="http://schemas.microsoft.com/office/drawing/2014/main" id="{2C19152A-45AA-D9AB-DDD9-503F66AB2F07}"/>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solidFill>
                  <a:srgbClr val="EE7B48"/>
                </a:solidFill>
                <a:hlinkClick r:id="rId3">
                  <a:extLst>
                    <a:ext uri="{A12FA001-AC4F-418D-AE19-62706E023703}">
                      <ahyp:hlinkClr xmlns:ahyp="http://schemas.microsoft.com/office/drawing/2018/hyperlinkcolor" val="tx"/>
                    </a:ext>
                  </a:extLst>
                </a:hlinkClick>
              </a:rPr>
              <a:t>詳しくはこちらから</a:t>
            </a:r>
            <a:endParaRPr lang="en-US" altLang="ja-JP" sz="1000" dirty="0">
              <a:solidFill>
                <a:srgbClr val="EE7B48"/>
              </a:solidFill>
            </a:endParaRPr>
          </a:p>
        </p:txBody>
      </p:sp>
      <p:sp>
        <p:nvSpPr>
          <p:cNvPr id="6" name="テキスト ボックス 5">
            <a:extLst>
              <a:ext uri="{FF2B5EF4-FFF2-40B4-BE49-F238E27FC236}">
                <a16:creationId xmlns:a16="http://schemas.microsoft.com/office/drawing/2014/main" id="{F8C601B7-A553-A6BB-EEF0-B9B972BE8FBC}"/>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EE7B48"/>
                </a:solidFill>
              </a:rPr>
              <a:t>会計・人事を変える　</a:t>
            </a:r>
            <a:endParaRPr lang="en-US" altLang="ja-JP" sz="2800" dirty="0">
              <a:solidFill>
                <a:srgbClr val="EE7B48"/>
              </a:solidFill>
            </a:endParaRPr>
          </a:p>
          <a:p>
            <a:pPr>
              <a:lnSpc>
                <a:spcPct val="150000"/>
              </a:lnSpc>
            </a:pPr>
            <a:r>
              <a:rPr lang="ja-JP" altLang="en-US" sz="2800" dirty="0">
                <a:solidFill>
                  <a:srgbClr val="EE7B48"/>
                </a:solidFill>
              </a:rPr>
              <a:t>もっとやさしく、もっと便利に、</a:t>
            </a:r>
            <a:endParaRPr lang="en-US" altLang="ja-JP" sz="2800" dirty="0">
              <a:solidFill>
                <a:srgbClr val="EE7B48"/>
              </a:solidFill>
            </a:endParaRPr>
          </a:p>
          <a:p>
            <a:pPr>
              <a:lnSpc>
                <a:spcPct val="150000"/>
              </a:lnSpc>
            </a:pPr>
            <a:r>
              <a:rPr lang="ja-JP" altLang="en-US" sz="2800" dirty="0">
                <a:solidFill>
                  <a:srgbClr val="EE7B48"/>
                </a:solidFill>
              </a:rPr>
              <a:t>もっとクリエイティブに！</a:t>
            </a: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36C317E7-65EC-D3CD-61F0-7C5BEF2F0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4643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02</a:t>
            </a:r>
            <a:br>
              <a:rPr lang="en-US" altLang="ja-JP" b="0" dirty="0">
                <a:solidFill>
                  <a:srgbClr val="FABE00"/>
                </a:solidFill>
              </a:rPr>
            </a:br>
            <a:r>
              <a:rPr lang="ja-JP" altLang="en-US" dirty="0">
                <a:solidFill>
                  <a:srgbClr val="EE7B48"/>
                </a:solidFill>
              </a:rPr>
              <a:t>製品特長</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62381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タイトル 2"/>
          <p:cNvSpPr>
            <a:spLocks noGrp="1"/>
          </p:cNvSpPr>
          <p:nvPr>
            <p:ph type="title"/>
          </p:nvPr>
        </p:nvSpPr>
        <p:spPr/>
        <p:txBody>
          <a:bodyPr/>
          <a:lstStyle/>
          <a:p>
            <a:r>
              <a:rPr kumimoji="1" lang="ja-JP" altLang="en-US" dirty="0"/>
              <a:t>人事管理・財務会計業務に最適な組織を管理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４つの組織体系を個人毎に割り当てることが可能</a:t>
            </a:r>
          </a:p>
        </p:txBody>
      </p:sp>
      <p:sp>
        <p:nvSpPr>
          <p:cNvPr id="6" name="テキスト プレースホルダー 5"/>
          <p:cNvSpPr>
            <a:spLocks noGrp="1"/>
          </p:cNvSpPr>
          <p:nvPr>
            <p:ph type="body" sz="quarter" idx="17"/>
          </p:nvPr>
        </p:nvSpPr>
        <p:spPr/>
        <p:txBody>
          <a:bodyPr/>
          <a:lstStyle/>
          <a:p>
            <a:r>
              <a:rPr lang="ja-JP" altLang="en-US" dirty="0"/>
              <a:t>本務・兼務、クロス組織（作業部署）、費用部署、プロジェクト（委員会）などを管理できデータ抽出条件や帳票出力単位で利用が可能です</a:t>
            </a:r>
            <a:endParaRPr lang="en-US" altLang="ja-JP" dirty="0"/>
          </a:p>
        </p:txBody>
      </p:sp>
      <p:sp>
        <p:nvSpPr>
          <p:cNvPr id="7" name="Rectangle 2"/>
          <p:cNvSpPr>
            <a:spLocks noChangeArrowheads="1"/>
          </p:cNvSpPr>
          <p:nvPr/>
        </p:nvSpPr>
        <p:spPr bwMode="auto">
          <a:xfrm>
            <a:off x="358776" y="1683672"/>
            <a:ext cx="3990930" cy="2966728"/>
          </a:xfrm>
          <a:prstGeom prst="rect">
            <a:avLst/>
          </a:prstGeom>
          <a:solidFill>
            <a:schemeClr val="bg1"/>
          </a:solidFill>
          <a:ln w="25400" cap="flat" cmpd="sng" algn="ctr">
            <a:solidFill>
              <a:schemeClr val="bg1">
                <a:lumMod val="85000"/>
              </a:schemeClr>
            </a:solidFill>
            <a:prstDash val="solid"/>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 name="AutoShape 51"/>
          <p:cNvSpPr>
            <a:spLocks/>
          </p:cNvSpPr>
          <p:nvPr/>
        </p:nvSpPr>
        <p:spPr bwMode="auto">
          <a:xfrm>
            <a:off x="1568220" y="1842087"/>
            <a:ext cx="2535847" cy="1040444"/>
          </a:xfrm>
          <a:prstGeom prst="borderCallout2">
            <a:avLst>
              <a:gd name="adj1" fmla="val 11537"/>
              <a:gd name="adj2" fmla="val -3227"/>
              <a:gd name="adj3" fmla="val 11537"/>
              <a:gd name="adj4" fmla="val -16667"/>
              <a:gd name="adj5" fmla="val 44870"/>
              <a:gd name="adj6" fmla="val -20968"/>
            </a:avLst>
          </a:prstGeom>
          <a:solidFill>
            <a:schemeClr val="bg1"/>
          </a:solidFill>
          <a:ln w="9525" cap="flat" cmpd="sng" algn="ctr">
            <a:solidFill>
              <a:srgbClr val="7F7F7F">
                <a:shade val="95000"/>
                <a:satMod val="105000"/>
              </a:srgbClr>
            </a:solid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本務：開発３課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31919"/>
                </a:solidFill>
                <a:effectLst/>
                <a:uLnTx/>
                <a:uFillTx/>
                <a:latin typeface="メイリオ" pitchFamily="50" charset="-128"/>
                <a:ea typeface="メイリオ" pitchFamily="50" charset="-128"/>
                <a:cs typeface="メイリオ" pitchFamily="50" charset="-128"/>
              </a:rPr>
              <a:t>クロス：製品開発グループ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費用：運用サポート</a:t>
            </a: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PRJ</a:t>
            </a: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：アウトソーシング</a:t>
            </a: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PRJ</a:t>
            </a:r>
          </a:p>
        </p:txBody>
      </p:sp>
      <p:sp>
        <p:nvSpPr>
          <p:cNvPr id="9" name="AutoShape 63"/>
          <p:cNvSpPr>
            <a:spLocks/>
          </p:cNvSpPr>
          <p:nvPr/>
        </p:nvSpPr>
        <p:spPr bwMode="auto">
          <a:xfrm>
            <a:off x="1568220" y="3208544"/>
            <a:ext cx="2535847" cy="1040444"/>
          </a:xfrm>
          <a:prstGeom prst="borderCallout2">
            <a:avLst>
              <a:gd name="adj1" fmla="val 11537"/>
              <a:gd name="adj2" fmla="val -3227"/>
              <a:gd name="adj3" fmla="val 11537"/>
              <a:gd name="adj4" fmla="val -16667"/>
              <a:gd name="adj5" fmla="val 44870"/>
              <a:gd name="adj6" fmla="val -20968"/>
            </a:avLst>
          </a:prstGeom>
          <a:solidFill>
            <a:schemeClr val="bg1"/>
          </a:solidFill>
          <a:ln w="9525" cap="flat" cmpd="sng" algn="ctr">
            <a:solidFill>
              <a:srgbClr val="7F7F7F">
                <a:shade val="95000"/>
                <a:satMod val="105000"/>
              </a:srgbClr>
            </a:solid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本務：営業推進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31919"/>
                </a:solidFill>
                <a:effectLst/>
                <a:uLnTx/>
                <a:uFillTx/>
                <a:latin typeface="メイリオ" pitchFamily="50" charset="-128"/>
                <a:ea typeface="メイリオ" pitchFamily="50" charset="-128"/>
                <a:cs typeface="メイリオ" pitchFamily="50" charset="-128"/>
              </a:rPr>
              <a:t>クロス：製品開発グループ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費用：量販営業部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PRJ</a:t>
            </a: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：カスタマーサポート</a:t>
            </a:r>
          </a:p>
        </p:txBody>
      </p:sp>
      <p:sp>
        <p:nvSpPr>
          <p:cNvPr id="10" name="Text Box 66"/>
          <p:cNvSpPr txBox="1">
            <a:spLocks noChangeArrowheads="1"/>
          </p:cNvSpPr>
          <p:nvPr/>
        </p:nvSpPr>
        <p:spPr bwMode="auto">
          <a:xfrm>
            <a:off x="4860032" y="4650400"/>
            <a:ext cx="4089028"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B31919"/>
                </a:solidFill>
                <a:effectLst/>
                <a:uLnTx/>
                <a:uFillTx/>
                <a:latin typeface="メイリオ" pitchFamily="50" charset="-128"/>
                <a:ea typeface="メイリオ" pitchFamily="50" charset="-128"/>
                <a:cs typeface="メイリオ" pitchFamily="50" charset="-128"/>
              </a:rPr>
              <a:t>問題を縦割組織の視点だけで見ず、水平的視点に見る必要がある</a:t>
            </a:r>
          </a:p>
        </p:txBody>
      </p:sp>
      <p:sp>
        <p:nvSpPr>
          <p:cNvPr id="11" name="Text Box 67"/>
          <p:cNvSpPr txBox="1">
            <a:spLocks noChangeArrowheads="1"/>
          </p:cNvSpPr>
          <p:nvPr/>
        </p:nvSpPr>
        <p:spPr bwMode="auto">
          <a:xfrm>
            <a:off x="5674572" y="1554056"/>
            <a:ext cx="2459948" cy="33855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「人」に関わる組織属性</a:t>
            </a:r>
          </a:p>
        </p:txBody>
      </p:sp>
      <p:sp>
        <p:nvSpPr>
          <p:cNvPr id="12" name="角丸四角形 11"/>
          <p:cNvSpPr/>
          <p:nvPr/>
        </p:nvSpPr>
        <p:spPr>
          <a:xfrm>
            <a:off x="5010674" y="1878091"/>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13" name="Organization Chart 285"/>
          <p:cNvGrpSpPr>
            <a:grpSpLocks/>
          </p:cNvGrpSpPr>
          <p:nvPr/>
        </p:nvGrpSpPr>
        <p:grpSpPr bwMode="auto">
          <a:xfrm>
            <a:off x="5146477" y="1959486"/>
            <a:ext cx="1423809" cy="1010897"/>
            <a:chOff x="317" y="1729"/>
            <a:chExt cx="1681" cy="1022"/>
          </a:xfrm>
        </p:grpSpPr>
        <p:cxnSp>
          <p:nvCxnSpPr>
            <p:cNvPr id="14" name="_s1028"/>
            <p:cNvCxnSpPr>
              <a:cxnSpLocks noChangeShapeType="1"/>
              <a:stCxn id="32" idx="0"/>
              <a:endCxn id="24"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15" name="_s1029"/>
            <p:cNvCxnSpPr>
              <a:cxnSpLocks noChangeShapeType="1"/>
              <a:stCxn id="31" idx="0"/>
              <a:endCxn id="24"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16" name="_s1030"/>
            <p:cNvCxnSpPr>
              <a:cxnSpLocks noChangeShapeType="1"/>
              <a:stCxn id="30" idx="0"/>
              <a:endCxn id="25"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17" name="_s1031"/>
            <p:cNvCxnSpPr>
              <a:cxnSpLocks noChangeShapeType="1"/>
              <a:stCxn id="29" idx="0"/>
              <a:endCxn id="25"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18" name="_s1032"/>
            <p:cNvCxnSpPr>
              <a:cxnSpLocks noChangeShapeType="1"/>
              <a:stCxn id="28" idx="0"/>
              <a:endCxn id="26"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19" name="_s1033"/>
            <p:cNvCxnSpPr>
              <a:cxnSpLocks noChangeShapeType="1"/>
              <a:stCxn id="27" idx="0"/>
              <a:endCxn id="26"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20" name="_s1034"/>
            <p:cNvCxnSpPr>
              <a:cxnSpLocks noChangeShapeType="1"/>
              <a:stCxn id="26" idx="0"/>
              <a:endCxn id="23"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21" name="_s1035"/>
            <p:cNvCxnSpPr>
              <a:cxnSpLocks noChangeShapeType="1"/>
              <a:stCxn id="25" idx="0"/>
              <a:endCxn id="23"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22" name="_s1036"/>
            <p:cNvCxnSpPr>
              <a:cxnSpLocks noChangeShapeType="1"/>
              <a:stCxn id="24" idx="0"/>
              <a:endCxn id="23"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23" name="_s1037"/>
            <p:cNvSpPr>
              <a:spLocks noChangeArrowheads="1"/>
            </p:cNvSpPr>
            <p:nvPr/>
          </p:nvSpPr>
          <p:spPr bwMode="auto">
            <a:xfrm>
              <a:off x="1034" y="1729"/>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4" name="_s1038"/>
            <p:cNvSpPr>
              <a:spLocks noChangeArrowheads="1"/>
            </p:cNvSpPr>
            <p:nvPr/>
          </p:nvSpPr>
          <p:spPr bwMode="auto">
            <a:xfrm>
              <a:off x="460"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5" name="_s1039"/>
            <p:cNvSpPr>
              <a:spLocks noChangeArrowheads="1"/>
            </p:cNvSpPr>
            <p:nvPr/>
          </p:nvSpPr>
          <p:spPr bwMode="auto">
            <a:xfrm>
              <a:off x="1034"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6"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7" name="_s1041"/>
            <p:cNvSpPr>
              <a:spLocks noChangeArrowheads="1"/>
            </p:cNvSpPr>
            <p:nvPr/>
          </p:nvSpPr>
          <p:spPr bwMode="auto">
            <a:xfrm>
              <a:off x="146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8" name="_s1042"/>
            <p:cNvSpPr>
              <a:spLocks noChangeArrowheads="1"/>
            </p:cNvSpPr>
            <p:nvPr/>
          </p:nvSpPr>
          <p:spPr bwMode="auto">
            <a:xfrm>
              <a:off x="1753"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9" name="_s1043"/>
            <p:cNvSpPr>
              <a:spLocks noChangeArrowheads="1"/>
            </p:cNvSpPr>
            <p:nvPr/>
          </p:nvSpPr>
          <p:spPr bwMode="auto">
            <a:xfrm>
              <a:off x="891"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0" name="_s1044"/>
            <p:cNvSpPr>
              <a:spLocks noChangeArrowheads="1"/>
            </p:cNvSpPr>
            <p:nvPr/>
          </p:nvSpPr>
          <p:spPr bwMode="auto">
            <a:xfrm>
              <a:off x="1179"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1" name="_s1045"/>
            <p:cNvSpPr>
              <a:spLocks noChangeArrowheads="1"/>
            </p:cNvSpPr>
            <p:nvPr/>
          </p:nvSpPr>
          <p:spPr bwMode="auto">
            <a:xfrm>
              <a:off x="317"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2" name="_s1046"/>
            <p:cNvSpPr>
              <a:spLocks noChangeArrowheads="1"/>
            </p:cNvSpPr>
            <p:nvPr/>
          </p:nvSpPr>
          <p:spPr bwMode="auto">
            <a:xfrm>
              <a:off x="60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33" name="Group 378"/>
          <p:cNvGrpSpPr>
            <a:grpSpLocks/>
          </p:cNvGrpSpPr>
          <p:nvPr/>
        </p:nvGrpSpPr>
        <p:grpSpPr bwMode="auto">
          <a:xfrm>
            <a:off x="5286239" y="2469193"/>
            <a:ext cx="1196692" cy="355587"/>
            <a:chOff x="1433" y="1541"/>
            <a:chExt cx="1225" cy="299"/>
          </a:xfrm>
          <a:solidFill>
            <a:srgbClr val="EE5500"/>
          </a:solidFill>
          <a:effectLst/>
        </p:grpSpPr>
        <p:sp>
          <p:nvSpPr>
            <p:cNvPr id="34" name="角丸四角形 33"/>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5" name="Text Box 374"/>
            <p:cNvSpPr txBox="1">
              <a:spLocks noChangeArrowheads="1"/>
            </p:cNvSpPr>
            <p:nvPr/>
          </p:nvSpPr>
          <p:spPr bwMode="auto">
            <a:xfrm>
              <a:off x="1494" y="1553"/>
              <a:ext cx="1141" cy="287"/>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60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人事組織</a:t>
              </a:r>
            </a:p>
          </p:txBody>
        </p:sp>
      </p:grpSp>
      <p:sp>
        <p:nvSpPr>
          <p:cNvPr id="36" name="角丸四角形 35"/>
          <p:cNvSpPr/>
          <p:nvPr/>
        </p:nvSpPr>
        <p:spPr>
          <a:xfrm>
            <a:off x="7092280" y="1879416"/>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37" name="Organization Chart 285"/>
          <p:cNvGrpSpPr>
            <a:grpSpLocks/>
          </p:cNvGrpSpPr>
          <p:nvPr/>
        </p:nvGrpSpPr>
        <p:grpSpPr bwMode="auto">
          <a:xfrm>
            <a:off x="7227904" y="1961074"/>
            <a:ext cx="1423809" cy="1010897"/>
            <a:chOff x="317" y="1729"/>
            <a:chExt cx="1681" cy="1022"/>
          </a:xfrm>
        </p:grpSpPr>
        <p:cxnSp>
          <p:nvCxnSpPr>
            <p:cNvPr id="38" name="_s1028"/>
            <p:cNvCxnSpPr>
              <a:cxnSpLocks noChangeShapeType="1"/>
              <a:stCxn id="56" idx="0"/>
              <a:endCxn id="48"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39" name="_s1029"/>
            <p:cNvCxnSpPr>
              <a:cxnSpLocks noChangeShapeType="1"/>
              <a:stCxn id="55" idx="0"/>
              <a:endCxn id="48"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40" name="_s1030"/>
            <p:cNvCxnSpPr>
              <a:cxnSpLocks noChangeShapeType="1"/>
              <a:stCxn id="54" idx="0"/>
              <a:endCxn id="49"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41" name="_s1031"/>
            <p:cNvCxnSpPr>
              <a:cxnSpLocks noChangeShapeType="1"/>
              <a:stCxn id="53" idx="0"/>
              <a:endCxn id="49"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42" name="_s1032"/>
            <p:cNvCxnSpPr>
              <a:cxnSpLocks noChangeShapeType="1"/>
              <a:stCxn id="52" idx="0"/>
              <a:endCxn id="50"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43" name="_s1033"/>
            <p:cNvCxnSpPr>
              <a:cxnSpLocks noChangeShapeType="1"/>
              <a:stCxn id="51" idx="0"/>
              <a:endCxn id="50"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44" name="_s1034"/>
            <p:cNvCxnSpPr>
              <a:cxnSpLocks noChangeShapeType="1"/>
              <a:stCxn id="50" idx="0"/>
              <a:endCxn id="47"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45" name="_s1035"/>
            <p:cNvCxnSpPr>
              <a:cxnSpLocks noChangeShapeType="1"/>
              <a:stCxn id="49" idx="0"/>
              <a:endCxn id="47"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46" name="_s1036"/>
            <p:cNvCxnSpPr>
              <a:cxnSpLocks noChangeShapeType="1"/>
              <a:stCxn id="48" idx="0"/>
              <a:endCxn id="47"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47" name="_s1037"/>
            <p:cNvSpPr>
              <a:spLocks noChangeArrowheads="1"/>
            </p:cNvSpPr>
            <p:nvPr/>
          </p:nvSpPr>
          <p:spPr bwMode="auto">
            <a:xfrm>
              <a:off x="1034" y="1729"/>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8" name="_s1038"/>
            <p:cNvSpPr>
              <a:spLocks noChangeArrowheads="1"/>
            </p:cNvSpPr>
            <p:nvPr/>
          </p:nvSpPr>
          <p:spPr bwMode="auto">
            <a:xfrm>
              <a:off x="460"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9" name="_s1039"/>
            <p:cNvSpPr>
              <a:spLocks noChangeArrowheads="1"/>
            </p:cNvSpPr>
            <p:nvPr/>
          </p:nvSpPr>
          <p:spPr bwMode="auto">
            <a:xfrm>
              <a:off x="1034"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0"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1" name="_s1041"/>
            <p:cNvSpPr>
              <a:spLocks noChangeArrowheads="1"/>
            </p:cNvSpPr>
            <p:nvPr/>
          </p:nvSpPr>
          <p:spPr bwMode="auto">
            <a:xfrm>
              <a:off x="1465"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2" name="_s1042"/>
            <p:cNvSpPr>
              <a:spLocks noChangeArrowheads="1"/>
            </p:cNvSpPr>
            <p:nvPr/>
          </p:nvSpPr>
          <p:spPr bwMode="auto">
            <a:xfrm>
              <a:off x="1753"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3" name="_s1043"/>
            <p:cNvSpPr>
              <a:spLocks noChangeArrowheads="1"/>
            </p:cNvSpPr>
            <p:nvPr/>
          </p:nvSpPr>
          <p:spPr bwMode="auto">
            <a:xfrm>
              <a:off x="891"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4" name="_s1044"/>
            <p:cNvSpPr>
              <a:spLocks noChangeArrowheads="1"/>
            </p:cNvSpPr>
            <p:nvPr/>
          </p:nvSpPr>
          <p:spPr bwMode="auto">
            <a:xfrm>
              <a:off x="1179"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5" name="_s1045"/>
            <p:cNvSpPr>
              <a:spLocks noChangeArrowheads="1"/>
            </p:cNvSpPr>
            <p:nvPr/>
          </p:nvSpPr>
          <p:spPr bwMode="auto">
            <a:xfrm>
              <a:off x="317"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6" name="_s1046"/>
            <p:cNvSpPr>
              <a:spLocks noChangeArrowheads="1"/>
            </p:cNvSpPr>
            <p:nvPr/>
          </p:nvSpPr>
          <p:spPr bwMode="auto">
            <a:xfrm>
              <a:off x="605"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57" name="Group 378"/>
          <p:cNvGrpSpPr>
            <a:grpSpLocks/>
          </p:cNvGrpSpPr>
          <p:nvPr/>
        </p:nvGrpSpPr>
        <p:grpSpPr bwMode="auto">
          <a:xfrm>
            <a:off x="7367845" y="2470520"/>
            <a:ext cx="1196692" cy="335370"/>
            <a:chOff x="1433" y="1541"/>
            <a:chExt cx="1225" cy="282"/>
          </a:xfrm>
          <a:solidFill>
            <a:srgbClr val="EE5500"/>
          </a:solidFill>
          <a:effectLst/>
        </p:grpSpPr>
        <p:sp>
          <p:nvSpPr>
            <p:cNvPr id="58" name="角丸四角形 57"/>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59" name="Text Box 374"/>
            <p:cNvSpPr txBox="1">
              <a:spLocks noChangeArrowheads="1"/>
            </p:cNvSpPr>
            <p:nvPr/>
          </p:nvSpPr>
          <p:spPr bwMode="auto">
            <a:xfrm>
              <a:off x="1494" y="1553"/>
              <a:ext cx="1141" cy="258"/>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原価組織</a:t>
              </a:r>
            </a:p>
          </p:txBody>
        </p:sp>
      </p:grpSp>
      <p:sp>
        <p:nvSpPr>
          <p:cNvPr id="60" name="角丸四角形 59"/>
          <p:cNvSpPr/>
          <p:nvPr/>
        </p:nvSpPr>
        <p:spPr>
          <a:xfrm>
            <a:off x="5004048" y="3218192"/>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61" name="Organization Chart 285"/>
          <p:cNvGrpSpPr>
            <a:grpSpLocks/>
          </p:cNvGrpSpPr>
          <p:nvPr/>
        </p:nvGrpSpPr>
        <p:grpSpPr bwMode="auto">
          <a:xfrm>
            <a:off x="5140127" y="3300358"/>
            <a:ext cx="1423809" cy="1010897"/>
            <a:chOff x="317" y="1729"/>
            <a:chExt cx="1681" cy="1022"/>
          </a:xfrm>
        </p:grpSpPr>
        <p:cxnSp>
          <p:nvCxnSpPr>
            <p:cNvPr id="62" name="_s1028"/>
            <p:cNvCxnSpPr>
              <a:cxnSpLocks noChangeShapeType="1"/>
              <a:stCxn id="80" idx="0"/>
              <a:endCxn id="72"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63" name="_s1029"/>
            <p:cNvCxnSpPr>
              <a:cxnSpLocks noChangeShapeType="1"/>
              <a:stCxn id="79" idx="0"/>
              <a:endCxn id="72"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64" name="_s1030"/>
            <p:cNvCxnSpPr>
              <a:cxnSpLocks noChangeShapeType="1"/>
              <a:stCxn id="78" idx="0"/>
              <a:endCxn id="73"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65" name="_s1031"/>
            <p:cNvCxnSpPr>
              <a:cxnSpLocks noChangeShapeType="1"/>
              <a:stCxn id="77" idx="0"/>
              <a:endCxn id="73"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66" name="_s1032"/>
            <p:cNvCxnSpPr>
              <a:cxnSpLocks noChangeShapeType="1"/>
              <a:stCxn id="76" idx="0"/>
              <a:endCxn id="74"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67" name="_s1033"/>
            <p:cNvCxnSpPr>
              <a:cxnSpLocks noChangeShapeType="1"/>
              <a:stCxn id="75" idx="0"/>
              <a:endCxn id="74"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68" name="_s1034"/>
            <p:cNvCxnSpPr>
              <a:cxnSpLocks noChangeShapeType="1"/>
              <a:stCxn id="74" idx="0"/>
              <a:endCxn id="71"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69" name="_s1035"/>
            <p:cNvCxnSpPr>
              <a:cxnSpLocks noChangeShapeType="1"/>
              <a:stCxn id="73" idx="0"/>
              <a:endCxn id="71"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70" name="_s1036"/>
            <p:cNvCxnSpPr>
              <a:cxnSpLocks noChangeShapeType="1"/>
              <a:stCxn id="72" idx="0"/>
              <a:endCxn id="71"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71" name="_s1037"/>
            <p:cNvSpPr>
              <a:spLocks noChangeArrowheads="1"/>
            </p:cNvSpPr>
            <p:nvPr/>
          </p:nvSpPr>
          <p:spPr bwMode="auto">
            <a:xfrm>
              <a:off x="1034" y="1729"/>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2" name="_s1038"/>
            <p:cNvSpPr>
              <a:spLocks noChangeArrowheads="1"/>
            </p:cNvSpPr>
            <p:nvPr/>
          </p:nvSpPr>
          <p:spPr bwMode="auto">
            <a:xfrm>
              <a:off x="460"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3" name="_s1039"/>
            <p:cNvSpPr>
              <a:spLocks noChangeArrowheads="1"/>
            </p:cNvSpPr>
            <p:nvPr/>
          </p:nvSpPr>
          <p:spPr bwMode="auto">
            <a:xfrm>
              <a:off x="1034"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4"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5" name="_s1041"/>
            <p:cNvSpPr>
              <a:spLocks noChangeArrowheads="1"/>
            </p:cNvSpPr>
            <p:nvPr/>
          </p:nvSpPr>
          <p:spPr bwMode="auto">
            <a:xfrm>
              <a:off x="146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6" name="_s1042"/>
            <p:cNvSpPr>
              <a:spLocks noChangeArrowheads="1"/>
            </p:cNvSpPr>
            <p:nvPr/>
          </p:nvSpPr>
          <p:spPr bwMode="auto">
            <a:xfrm>
              <a:off x="1753"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7" name="_s1043"/>
            <p:cNvSpPr>
              <a:spLocks noChangeArrowheads="1"/>
            </p:cNvSpPr>
            <p:nvPr/>
          </p:nvSpPr>
          <p:spPr bwMode="auto">
            <a:xfrm>
              <a:off x="891"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8" name="_s1044"/>
            <p:cNvSpPr>
              <a:spLocks noChangeArrowheads="1"/>
            </p:cNvSpPr>
            <p:nvPr/>
          </p:nvSpPr>
          <p:spPr bwMode="auto">
            <a:xfrm>
              <a:off x="1179"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9" name="_s1045"/>
            <p:cNvSpPr>
              <a:spLocks noChangeArrowheads="1"/>
            </p:cNvSpPr>
            <p:nvPr/>
          </p:nvSpPr>
          <p:spPr bwMode="auto">
            <a:xfrm>
              <a:off x="317"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0" name="_s1046"/>
            <p:cNvSpPr>
              <a:spLocks noChangeArrowheads="1"/>
            </p:cNvSpPr>
            <p:nvPr/>
          </p:nvSpPr>
          <p:spPr bwMode="auto">
            <a:xfrm>
              <a:off x="60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81" name="Group 378"/>
          <p:cNvGrpSpPr>
            <a:grpSpLocks/>
          </p:cNvGrpSpPr>
          <p:nvPr/>
        </p:nvGrpSpPr>
        <p:grpSpPr bwMode="auto">
          <a:xfrm>
            <a:off x="5279613" y="3809296"/>
            <a:ext cx="1196692" cy="335370"/>
            <a:chOff x="1433" y="1541"/>
            <a:chExt cx="1225" cy="282"/>
          </a:xfrm>
          <a:solidFill>
            <a:srgbClr val="EE5500"/>
          </a:solidFill>
          <a:effectLst/>
        </p:grpSpPr>
        <p:sp>
          <p:nvSpPr>
            <p:cNvPr id="82" name="角丸四角形 81"/>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83" name="Text Box 374"/>
            <p:cNvSpPr txBox="1">
              <a:spLocks noChangeArrowheads="1"/>
            </p:cNvSpPr>
            <p:nvPr/>
          </p:nvSpPr>
          <p:spPr bwMode="auto">
            <a:xfrm>
              <a:off x="1494" y="1553"/>
              <a:ext cx="1141" cy="258"/>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作業部門</a:t>
              </a:r>
            </a:p>
          </p:txBody>
        </p:sp>
      </p:grpSp>
      <p:sp>
        <p:nvSpPr>
          <p:cNvPr id="84" name="角丸四角形 83"/>
          <p:cNvSpPr/>
          <p:nvPr/>
        </p:nvSpPr>
        <p:spPr>
          <a:xfrm>
            <a:off x="7100232" y="3210239"/>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85" name="Organization Chart 285"/>
          <p:cNvGrpSpPr>
            <a:grpSpLocks/>
          </p:cNvGrpSpPr>
          <p:nvPr/>
        </p:nvGrpSpPr>
        <p:grpSpPr bwMode="auto">
          <a:xfrm>
            <a:off x="7235842" y="3292421"/>
            <a:ext cx="1425186" cy="1010897"/>
            <a:chOff x="317" y="1729"/>
            <a:chExt cx="1681" cy="1022"/>
          </a:xfrm>
        </p:grpSpPr>
        <p:cxnSp>
          <p:nvCxnSpPr>
            <p:cNvPr id="86" name="_s1028"/>
            <p:cNvCxnSpPr>
              <a:cxnSpLocks noChangeShapeType="1"/>
              <a:stCxn id="104" idx="0"/>
              <a:endCxn id="96"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87" name="_s1029"/>
            <p:cNvCxnSpPr>
              <a:cxnSpLocks noChangeShapeType="1"/>
              <a:stCxn id="103" idx="0"/>
              <a:endCxn id="96"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88" name="_s1030"/>
            <p:cNvCxnSpPr>
              <a:cxnSpLocks noChangeShapeType="1"/>
              <a:stCxn id="102" idx="0"/>
              <a:endCxn id="97"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89" name="_s1031"/>
            <p:cNvCxnSpPr>
              <a:cxnSpLocks noChangeShapeType="1"/>
              <a:stCxn id="101" idx="0"/>
              <a:endCxn id="97"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90" name="_s1032"/>
            <p:cNvCxnSpPr>
              <a:cxnSpLocks noChangeShapeType="1"/>
              <a:stCxn id="100" idx="0"/>
              <a:endCxn id="98"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91" name="_s1033"/>
            <p:cNvCxnSpPr>
              <a:cxnSpLocks noChangeShapeType="1"/>
              <a:stCxn id="99" idx="0"/>
              <a:endCxn id="98"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92" name="_s1034"/>
            <p:cNvCxnSpPr>
              <a:cxnSpLocks noChangeShapeType="1"/>
              <a:stCxn id="98" idx="0"/>
              <a:endCxn id="95"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93" name="_s1035"/>
            <p:cNvCxnSpPr>
              <a:cxnSpLocks noChangeShapeType="1"/>
              <a:stCxn id="97" idx="0"/>
              <a:endCxn id="95"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94" name="_s1036"/>
            <p:cNvCxnSpPr>
              <a:cxnSpLocks noChangeShapeType="1"/>
              <a:stCxn id="96" idx="0"/>
              <a:endCxn id="95"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95" name="_s1037"/>
            <p:cNvSpPr>
              <a:spLocks noChangeArrowheads="1"/>
            </p:cNvSpPr>
            <p:nvPr/>
          </p:nvSpPr>
          <p:spPr bwMode="auto">
            <a:xfrm>
              <a:off x="1033" y="1729"/>
              <a:ext cx="247"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6" name="_s1038"/>
            <p:cNvSpPr>
              <a:spLocks noChangeArrowheads="1"/>
            </p:cNvSpPr>
            <p:nvPr/>
          </p:nvSpPr>
          <p:spPr bwMode="auto">
            <a:xfrm>
              <a:off x="460" y="2114"/>
              <a:ext cx="247"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7" name="_s1039"/>
            <p:cNvSpPr>
              <a:spLocks noChangeArrowheads="1"/>
            </p:cNvSpPr>
            <p:nvPr/>
          </p:nvSpPr>
          <p:spPr bwMode="auto">
            <a:xfrm>
              <a:off x="1033" y="2114"/>
              <a:ext cx="247"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8"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9" name="_s1041"/>
            <p:cNvSpPr>
              <a:spLocks noChangeArrowheads="1"/>
            </p:cNvSpPr>
            <p:nvPr/>
          </p:nvSpPr>
          <p:spPr bwMode="auto">
            <a:xfrm>
              <a:off x="146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0" name="_s1042"/>
            <p:cNvSpPr>
              <a:spLocks noChangeArrowheads="1"/>
            </p:cNvSpPr>
            <p:nvPr/>
          </p:nvSpPr>
          <p:spPr bwMode="auto">
            <a:xfrm>
              <a:off x="1753"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1" name="_s1043"/>
            <p:cNvSpPr>
              <a:spLocks noChangeArrowheads="1"/>
            </p:cNvSpPr>
            <p:nvPr/>
          </p:nvSpPr>
          <p:spPr bwMode="auto">
            <a:xfrm>
              <a:off x="890" y="2496"/>
              <a:ext cx="247"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2" name="_s1044"/>
            <p:cNvSpPr>
              <a:spLocks noChangeArrowheads="1"/>
            </p:cNvSpPr>
            <p:nvPr/>
          </p:nvSpPr>
          <p:spPr bwMode="auto">
            <a:xfrm>
              <a:off x="1178" y="2496"/>
              <a:ext cx="247"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3" name="_s1045"/>
            <p:cNvSpPr>
              <a:spLocks noChangeArrowheads="1"/>
            </p:cNvSpPr>
            <p:nvPr/>
          </p:nvSpPr>
          <p:spPr bwMode="auto">
            <a:xfrm>
              <a:off x="317"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4" name="_s1046"/>
            <p:cNvSpPr>
              <a:spLocks noChangeArrowheads="1"/>
            </p:cNvSpPr>
            <p:nvPr/>
          </p:nvSpPr>
          <p:spPr bwMode="auto">
            <a:xfrm>
              <a:off x="604"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105" name="Group 378"/>
          <p:cNvGrpSpPr>
            <a:grpSpLocks/>
          </p:cNvGrpSpPr>
          <p:nvPr/>
        </p:nvGrpSpPr>
        <p:grpSpPr bwMode="auto">
          <a:xfrm>
            <a:off x="7375797" y="3801343"/>
            <a:ext cx="1196692" cy="335370"/>
            <a:chOff x="1433" y="1541"/>
            <a:chExt cx="1225" cy="282"/>
          </a:xfrm>
          <a:solidFill>
            <a:srgbClr val="EE5500"/>
          </a:solidFill>
          <a:effectLst/>
        </p:grpSpPr>
        <p:sp>
          <p:nvSpPr>
            <p:cNvPr id="106" name="角丸四角形 105"/>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07" name="Text Box 374"/>
            <p:cNvSpPr txBox="1">
              <a:spLocks noChangeArrowheads="1"/>
            </p:cNvSpPr>
            <p:nvPr/>
          </p:nvSpPr>
          <p:spPr bwMode="auto">
            <a:xfrm>
              <a:off x="1494" y="1571"/>
              <a:ext cx="1141" cy="235"/>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プロジェクト</a:t>
              </a:r>
            </a:p>
          </p:txBody>
        </p:sp>
      </p:grpSp>
      <p:sp>
        <p:nvSpPr>
          <p:cNvPr id="108" name="Freeform 7"/>
          <p:cNvSpPr>
            <a:spLocks noEditPoints="1"/>
          </p:cNvSpPr>
          <p:nvPr/>
        </p:nvSpPr>
        <p:spPr bwMode="auto">
          <a:xfrm>
            <a:off x="611560" y="2263323"/>
            <a:ext cx="573392" cy="833537"/>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9" name="Freeform 8"/>
          <p:cNvSpPr>
            <a:spLocks noEditPoints="1"/>
          </p:cNvSpPr>
          <p:nvPr/>
        </p:nvSpPr>
        <p:spPr bwMode="auto">
          <a:xfrm>
            <a:off x="615916" y="3667479"/>
            <a:ext cx="569519" cy="83353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71515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タイトル 2"/>
          <p:cNvSpPr>
            <a:spLocks noGrp="1"/>
          </p:cNvSpPr>
          <p:nvPr>
            <p:ph type="title"/>
          </p:nvPr>
        </p:nvSpPr>
        <p:spPr/>
        <p:txBody>
          <a:bodyPr/>
          <a:lstStyle/>
          <a:p>
            <a:r>
              <a:rPr lang="ja-JP" altLang="en-US" dirty="0"/>
              <a:t>会社の制度に合わせたパラメータ設定</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79512" y="576000"/>
            <a:ext cx="6336704" cy="315311"/>
          </a:xfrm>
        </p:spPr>
        <p:txBody>
          <a:bodyPr/>
          <a:lstStyle/>
          <a:p>
            <a:r>
              <a:rPr kumimoji="1" lang="ja-JP" altLang="en-US" dirty="0"/>
              <a:t>各企業の一般的な給与体系の設定、企業独自の習慣に対応</a:t>
            </a:r>
          </a:p>
        </p:txBody>
      </p:sp>
      <p:sp>
        <p:nvSpPr>
          <p:cNvPr id="6" name="テキスト プレースホルダー 5"/>
          <p:cNvSpPr>
            <a:spLocks noGrp="1"/>
          </p:cNvSpPr>
          <p:nvPr>
            <p:ph type="body" sz="quarter" idx="17"/>
          </p:nvPr>
        </p:nvSpPr>
        <p:spPr/>
        <p:txBody>
          <a:bodyPr/>
          <a:lstStyle/>
          <a:p>
            <a:r>
              <a:rPr kumimoji="1" lang="ja-JP" altLang="en-US" dirty="0"/>
              <a:t>・複数社会保険事業所の対応</a:t>
            </a:r>
            <a:r>
              <a:rPr kumimoji="1" lang="en-US" altLang="ja-JP" dirty="0"/>
              <a:t>	</a:t>
            </a:r>
            <a:r>
              <a:rPr kumimoji="1" lang="ja-JP" altLang="en-US" dirty="0"/>
              <a:t>（政府管掌・組合と混在している場合）</a:t>
            </a:r>
            <a:endParaRPr kumimoji="1" lang="en-US" altLang="ja-JP" dirty="0"/>
          </a:p>
          <a:p>
            <a:r>
              <a:rPr lang="ja-JP" altLang="en-US" dirty="0"/>
              <a:t>・労働保険料率の個人単位の設定</a:t>
            </a:r>
            <a:r>
              <a:rPr lang="en-US" altLang="ja-JP" dirty="0"/>
              <a:t>	</a:t>
            </a:r>
            <a:r>
              <a:rPr lang="ja-JP" altLang="en-US" dirty="0"/>
              <a:t>（雇用保険料・労災保険料率）</a:t>
            </a:r>
            <a:endParaRPr lang="en-US" altLang="ja-JP" dirty="0"/>
          </a:p>
          <a:p>
            <a:r>
              <a:rPr kumimoji="1" lang="ja-JP" altLang="en-US" dirty="0"/>
              <a:t>・社員区分別の支給日</a:t>
            </a:r>
            <a:r>
              <a:rPr kumimoji="1" lang="en-US" altLang="ja-JP" dirty="0"/>
              <a:t>/</a:t>
            </a:r>
            <a:r>
              <a:rPr kumimoji="1" lang="ja-JP" altLang="en-US" dirty="0"/>
              <a:t>締日の設定</a:t>
            </a:r>
            <a:r>
              <a:rPr kumimoji="1" lang="en-US" altLang="ja-JP" dirty="0"/>
              <a:t>	</a:t>
            </a:r>
            <a:r>
              <a:rPr kumimoji="1" lang="ja-JP" altLang="en-US" dirty="0"/>
              <a:t>（社員とアルバイトで支給日・締日が違う場合）</a:t>
            </a:r>
            <a:endParaRPr kumimoji="1" lang="en-US" altLang="ja-JP" dirty="0"/>
          </a:p>
          <a:p>
            <a:r>
              <a:rPr lang="ja-JP" altLang="en-US" dirty="0"/>
              <a:t>・元請銀行無制限対応</a:t>
            </a:r>
            <a:endParaRPr lang="en-US" altLang="ja-JP" dirty="0"/>
          </a:p>
          <a:p>
            <a:r>
              <a:rPr kumimoji="1" lang="ja-JP" altLang="en-US" dirty="0"/>
              <a:t>・部門別の日割計算設定</a:t>
            </a:r>
            <a:r>
              <a:rPr kumimoji="1" lang="en-US" altLang="ja-JP" dirty="0"/>
              <a:t>	</a:t>
            </a:r>
            <a:r>
              <a:rPr kumimoji="1" lang="ja-JP" altLang="en-US" dirty="0"/>
              <a:t>（月間標準労働時時間など）</a:t>
            </a:r>
            <a:endParaRPr kumimoji="1" lang="en-US" altLang="ja-JP" dirty="0"/>
          </a:p>
          <a:p>
            <a:r>
              <a:rPr lang="ja-JP" altLang="en-US" dirty="0"/>
              <a:t>・年末調整の還付金の設定</a:t>
            </a:r>
            <a:r>
              <a:rPr lang="en-US" altLang="ja-JP" dirty="0"/>
              <a:t>	(12</a:t>
            </a:r>
            <a:r>
              <a:rPr lang="ja-JP" altLang="en-US" dirty="0"/>
              <a:t>月給与</a:t>
            </a:r>
            <a:r>
              <a:rPr lang="en-US" altLang="ja-JP" dirty="0"/>
              <a:t>or1</a:t>
            </a:r>
            <a:r>
              <a:rPr lang="ja-JP" altLang="en-US" dirty="0"/>
              <a:t>月給与</a:t>
            </a:r>
            <a:r>
              <a:rPr lang="en-US" altLang="ja-JP" dirty="0"/>
              <a:t>or</a:t>
            </a:r>
            <a:r>
              <a:rPr lang="ja-JP" altLang="en-US" dirty="0"/>
              <a:t>賞与</a:t>
            </a:r>
            <a:r>
              <a:rPr lang="en-US" altLang="ja-JP" dirty="0"/>
              <a:t>or</a:t>
            </a:r>
            <a:r>
              <a:rPr lang="ja-JP" altLang="en-US" dirty="0"/>
              <a:t>単独振込</a:t>
            </a:r>
            <a:r>
              <a:rPr lang="en-US" altLang="ja-JP" dirty="0"/>
              <a:t>)</a:t>
            </a:r>
          </a:p>
          <a:p>
            <a:pPr algn="r"/>
            <a:r>
              <a:rPr lang="en-US" altLang="ja-JP" dirty="0"/>
              <a:t>etc.</a:t>
            </a:r>
          </a:p>
          <a:p>
            <a:endParaRPr kumimoji="1" lang="ja-JP" altLang="en-US" dirty="0"/>
          </a:p>
        </p:txBody>
      </p:sp>
      <p:pic>
        <p:nvPicPr>
          <p:cNvPr id="7" name="図 6"/>
          <p:cNvPicPr>
            <a:picLocks noChangeAspect="1"/>
          </p:cNvPicPr>
          <p:nvPr/>
        </p:nvPicPr>
        <p:blipFill>
          <a:blip r:embed="rId2"/>
          <a:stretch>
            <a:fillRect/>
          </a:stretch>
        </p:blipFill>
        <p:spPr>
          <a:xfrm>
            <a:off x="791580" y="2787774"/>
            <a:ext cx="3059247" cy="2160240"/>
          </a:xfrm>
          <a:prstGeom prst="rect">
            <a:avLst/>
          </a:prstGeom>
        </p:spPr>
      </p:pic>
      <p:pic>
        <p:nvPicPr>
          <p:cNvPr id="8" name="図 7"/>
          <p:cNvPicPr>
            <a:picLocks noChangeAspect="1"/>
          </p:cNvPicPr>
          <p:nvPr/>
        </p:nvPicPr>
        <p:blipFill>
          <a:blip r:embed="rId3"/>
          <a:stretch>
            <a:fillRect/>
          </a:stretch>
        </p:blipFill>
        <p:spPr>
          <a:xfrm>
            <a:off x="3094883" y="3482843"/>
            <a:ext cx="1433997" cy="1465171"/>
          </a:xfrm>
          <a:prstGeom prst="rect">
            <a:avLst/>
          </a:prstGeom>
        </p:spPr>
      </p:pic>
      <p:grpSp>
        <p:nvGrpSpPr>
          <p:cNvPr id="12" name="グループ化 11">
            <a:extLst>
              <a:ext uri="{FF2B5EF4-FFF2-40B4-BE49-F238E27FC236}">
                <a16:creationId xmlns:a16="http://schemas.microsoft.com/office/drawing/2014/main" id="{943E2B04-B965-3307-FA99-FD554C63B838}"/>
              </a:ext>
            </a:extLst>
          </p:cNvPr>
          <p:cNvGrpSpPr/>
          <p:nvPr/>
        </p:nvGrpSpPr>
        <p:grpSpPr>
          <a:xfrm>
            <a:off x="4762305" y="2803325"/>
            <a:ext cx="3302083" cy="2063803"/>
            <a:chOff x="4762305" y="2803325"/>
            <a:chExt cx="3302083" cy="2063803"/>
          </a:xfrm>
        </p:grpSpPr>
        <p:pic>
          <p:nvPicPr>
            <p:cNvPr id="9" name="図 8"/>
            <p:cNvPicPr>
              <a:picLocks noChangeAspect="1"/>
            </p:cNvPicPr>
            <p:nvPr/>
          </p:nvPicPr>
          <p:blipFill>
            <a:blip r:embed="rId4"/>
            <a:stretch>
              <a:fillRect/>
            </a:stretch>
          </p:blipFill>
          <p:spPr>
            <a:xfrm>
              <a:off x="4762305" y="2803325"/>
              <a:ext cx="3302083" cy="2063803"/>
            </a:xfrm>
            <a:prstGeom prst="rect">
              <a:avLst/>
            </a:prstGeom>
          </p:spPr>
        </p:pic>
        <p:pic>
          <p:nvPicPr>
            <p:cNvPr id="11" name="図 10">
              <a:extLst>
                <a:ext uri="{FF2B5EF4-FFF2-40B4-BE49-F238E27FC236}">
                  <a16:creationId xmlns:a16="http://schemas.microsoft.com/office/drawing/2014/main" id="{5D6AFDF3-0F3F-83C0-B70C-51D001FDDF6A}"/>
                </a:ext>
              </a:extLst>
            </p:cNvPr>
            <p:cNvPicPr>
              <a:picLocks noChangeAspect="1"/>
            </p:cNvPicPr>
            <p:nvPr/>
          </p:nvPicPr>
          <p:blipFill>
            <a:blip r:embed="rId5"/>
            <a:stretch>
              <a:fillRect/>
            </a:stretch>
          </p:blipFill>
          <p:spPr>
            <a:xfrm>
              <a:off x="4919428" y="2803325"/>
              <a:ext cx="1181273" cy="71448"/>
            </a:xfrm>
            <a:prstGeom prst="rect">
              <a:avLst/>
            </a:prstGeom>
          </p:spPr>
        </p:pic>
      </p:grpSp>
    </p:spTree>
    <p:extLst>
      <p:ext uri="{BB962C8B-B14F-4D97-AF65-F5344CB8AC3E}">
        <p14:creationId xmlns:p14="http://schemas.microsoft.com/office/powerpoint/2010/main" val="70484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タイトル 2"/>
          <p:cNvSpPr>
            <a:spLocks noGrp="1"/>
          </p:cNvSpPr>
          <p:nvPr>
            <p:ph type="title"/>
          </p:nvPr>
        </p:nvSpPr>
        <p:spPr/>
        <p:txBody>
          <a:bodyPr/>
          <a:lstStyle/>
          <a:p>
            <a:r>
              <a:rPr lang="ja-JP" altLang="en-US" dirty="0"/>
              <a:t>複雑な雇用形態に応じた設定が可能</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複雑な雇用体系に柔軟に対応可能</a:t>
            </a:r>
            <a:endParaRPr kumimoji="1" lang="ja-JP" altLang="en-US" dirty="0"/>
          </a:p>
        </p:txBody>
      </p:sp>
      <p:sp>
        <p:nvSpPr>
          <p:cNvPr id="6" name="テキスト プレースホルダー 5"/>
          <p:cNvSpPr>
            <a:spLocks noGrp="1"/>
          </p:cNvSpPr>
          <p:nvPr>
            <p:ph type="body" sz="quarter" idx="17"/>
          </p:nvPr>
        </p:nvSpPr>
        <p:spPr/>
        <p:txBody>
          <a:bodyPr/>
          <a:lstStyle/>
          <a:p>
            <a:r>
              <a:rPr kumimoji="1" lang="ja-JP" altLang="en-US" dirty="0"/>
              <a:t>複雑に入り組んだ雇用形態をグループ化し給与支給・控除、勤怠項目に関連付けします</a:t>
            </a:r>
            <a:endParaRPr kumimoji="1" lang="en-US" altLang="ja-JP" dirty="0"/>
          </a:p>
          <a:p>
            <a:r>
              <a:rPr lang="ja-JP" altLang="en-US" dirty="0"/>
              <a:t>幅広い業種でご利用いただいている実績があります</a:t>
            </a:r>
            <a:endParaRPr kumimoji="1" lang="ja-JP" altLang="en-US" dirty="0"/>
          </a:p>
        </p:txBody>
      </p:sp>
      <p:sp>
        <p:nvSpPr>
          <p:cNvPr id="7" name="Rectangle 2"/>
          <p:cNvSpPr>
            <a:spLocks noChangeArrowheads="1"/>
          </p:cNvSpPr>
          <p:nvPr/>
        </p:nvSpPr>
        <p:spPr bwMode="auto">
          <a:xfrm>
            <a:off x="2364855"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役員</a:t>
            </a:r>
          </a:p>
        </p:txBody>
      </p:sp>
      <p:sp>
        <p:nvSpPr>
          <p:cNvPr id="8" name="Rectangle 15"/>
          <p:cNvSpPr>
            <a:spLocks noChangeArrowheads="1"/>
          </p:cNvSpPr>
          <p:nvPr/>
        </p:nvSpPr>
        <p:spPr bwMode="auto">
          <a:xfrm>
            <a:off x="3552987"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正社員</a:t>
            </a:r>
          </a:p>
        </p:txBody>
      </p:sp>
      <p:sp>
        <p:nvSpPr>
          <p:cNvPr id="9" name="Rectangle 16"/>
          <p:cNvSpPr>
            <a:spLocks noChangeArrowheads="1"/>
          </p:cNvSpPr>
          <p:nvPr/>
        </p:nvSpPr>
        <p:spPr bwMode="auto">
          <a:xfrm>
            <a:off x="5929251"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パート</a:t>
            </a:r>
          </a:p>
        </p:txBody>
      </p:sp>
      <p:sp>
        <p:nvSpPr>
          <p:cNvPr id="10" name="Rectangle 17"/>
          <p:cNvSpPr>
            <a:spLocks noChangeArrowheads="1"/>
          </p:cNvSpPr>
          <p:nvPr/>
        </p:nvSpPr>
        <p:spPr bwMode="auto">
          <a:xfrm>
            <a:off x="4741119"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契約社員</a:t>
            </a:r>
          </a:p>
        </p:txBody>
      </p:sp>
      <p:sp>
        <p:nvSpPr>
          <p:cNvPr id="11" name="Rectangle 18"/>
          <p:cNvSpPr>
            <a:spLocks noChangeArrowheads="1"/>
          </p:cNvSpPr>
          <p:nvPr/>
        </p:nvSpPr>
        <p:spPr bwMode="auto">
          <a:xfrm>
            <a:off x="7121278" y="1766932"/>
            <a:ext cx="1134251"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アルバイト</a:t>
            </a:r>
          </a:p>
        </p:txBody>
      </p:sp>
      <p:sp>
        <p:nvSpPr>
          <p:cNvPr id="12" name="Rectangle 2"/>
          <p:cNvSpPr>
            <a:spLocks noChangeArrowheads="1"/>
          </p:cNvSpPr>
          <p:nvPr/>
        </p:nvSpPr>
        <p:spPr bwMode="auto">
          <a:xfrm>
            <a:off x="2364855"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出勤日数</a:t>
            </a:r>
          </a:p>
        </p:txBody>
      </p:sp>
      <p:sp>
        <p:nvSpPr>
          <p:cNvPr id="13" name="Rectangle 15"/>
          <p:cNvSpPr>
            <a:spLocks noChangeArrowheads="1"/>
          </p:cNvSpPr>
          <p:nvPr/>
        </p:nvSpPr>
        <p:spPr bwMode="auto">
          <a:xfrm>
            <a:off x="3552987"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出勤日数</a:t>
            </a:r>
          </a:p>
        </p:txBody>
      </p:sp>
      <p:sp>
        <p:nvSpPr>
          <p:cNvPr id="14" name="Rectangle 16"/>
          <p:cNvSpPr>
            <a:spLocks noChangeArrowheads="1"/>
          </p:cNvSpPr>
          <p:nvPr/>
        </p:nvSpPr>
        <p:spPr bwMode="auto">
          <a:xfrm>
            <a:off x="5929251"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労働日数</a:t>
            </a:r>
          </a:p>
        </p:txBody>
      </p:sp>
      <p:sp>
        <p:nvSpPr>
          <p:cNvPr id="15" name="Rectangle 17"/>
          <p:cNvSpPr>
            <a:spLocks noChangeArrowheads="1"/>
          </p:cNvSpPr>
          <p:nvPr/>
        </p:nvSpPr>
        <p:spPr bwMode="auto">
          <a:xfrm>
            <a:off x="4741119"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労働日数</a:t>
            </a:r>
          </a:p>
        </p:txBody>
      </p:sp>
      <p:sp>
        <p:nvSpPr>
          <p:cNvPr id="16" name="Rectangle 18"/>
          <p:cNvSpPr>
            <a:spLocks noChangeArrowheads="1"/>
          </p:cNvSpPr>
          <p:nvPr/>
        </p:nvSpPr>
        <p:spPr bwMode="auto">
          <a:xfrm>
            <a:off x="7126586"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労働時間</a:t>
            </a:r>
          </a:p>
        </p:txBody>
      </p:sp>
      <p:sp>
        <p:nvSpPr>
          <p:cNvPr id="17" name="Rectangle 2"/>
          <p:cNvSpPr>
            <a:spLocks noChangeArrowheads="1"/>
          </p:cNvSpPr>
          <p:nvPr/>
        </p:nvSpPr>
        <p:spPr bwMode="auto">
          <a:xfrm>
            <a:off x="2364855" y="2938712"/>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役員報酬</a:t>
            </a:r>
          </a:p>
        </p:txBody>
      </p:sp>
      <p:sp>
        <p:nvSpPr>
          <p:cNvPr id="18" name="Rectangle 15"/>
          <p:cNvSpPr>
            <a:spLocks noChangeArrowheads="1"/>
          </p:cNvSpPr>
          <p:nvPr/>
        </p:nvSpPr>
        <p:spPr bwMode="auto">
          <a:xfrm>
            <a:off x="3552987" y="293871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職能給</a:t>
            </a:r>
          </a:p>
        </p:txBody>
      </p:sp>
      <p:sp>
        <p:nvSpPr>
          <p:cNvPr id="19" name="Rectangle 16"/>
          <p:cNvSpPr>
            <a:spLocks noChangeArrowheads="1"/>
          </p:cNvSpPr>
          <p:nvPr/>
        </p:nvSpPr>
        <p:spPr bwMode="auto">
          <a:xfrm>
            <a:off x="5929251" y="2938712"/>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労働日数</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日給</a:t>
            </a:r>
          </a:p>
        </p:txBody>
      </p:sp>
      <p:sp>
        <p:nvSpPr>
          <p:cNvPr id="20" name="Rectangle 17"/>
          <p:cNvSpPr>
            <a:spLocks noChangeArrowheads="1"/>
          </p:cNvSpPr>
          <p:nvPr/>
        </p:nvSpPr>
        <p:spPr bwMode="auto">
          <a:xfrm>
            <a:off x="4741119" y="3234651"/>
            <a:ext cx="1138673" cy="532153"/>
          </a:xfrm>
          <a:prstGeom prst="rect">
            <a:avLst/>
          </a:prstGeom>
          <a:solidFill>
            <a:schemeClr val="bg1"/>
          </a:solidFill>
          <a:ln w="25400">
            <a:solidFill>
              <a:schemeClr val="bg1">
                <a:lumMod val="85000"/>
              </a:schemeClr>
            </a:solidFill>
            <a:headEnd/>
            <a:tailEnd/>
          </a:ln>
          <a:effectLst/>
        </p:spPr>
        <p:txBody>
          <a:bodyPr lIns="92075" tIns="72000"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日給単価</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労働日数</a:t>
            </a:r>
          </a:p>
        </p:txBody>
      </p:sp>
      <p:sp>
        <p:nvSpPr>
          <p:cNvPr id="21" name="Rectangle 18"/>
          <p:cNvSpPr>
            <a:spLocks noChangeArrowheads="1"/>
          </p:cNvSpPr>
          <p:nvPr/>
        </p:nvSpPr>
        <p:spPr bwMode="auto">
          <a:xfrm>
            <a:off x="7126586" y="2938712"/>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時給単価</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総労働時間</a:t>
            </a:r>
          </a:p>
        </p:txBody>
      </p:sp>
      <p:sp>
        <p:nvSpPr>
          <p:cNvPr id="22" name="Rectangle 2"/>
          <p:cNvSpPr>
            <a:spLocks noChangeArrowheads="1"/>
          </p:cNvSpPr>
          <p:nvPr/>
        </p:nvSpPr>
        <p:spPr bwMode="auto">
          <a:xfrm>
            <a:off x="863588" y="2254636"/>
            <a:ext cx="1451808" cy="632507"/>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勤怠項目</a:t>
            </a:r>
          </a:p>
        </p:txBody>
      </p:sp>
      <p:sp>
        <p:nvSpPr>
          <p:cNvPr id="23" name="Rectangle 2"/>
          <p:cNvSpPr>
            <a:spLocks noChangeArrowheads="1"/>
          </p:cNvSpPr>
          <p:nvPr/>
        </p:nvSpPr>
        <p:spPr bwMode="auto">
          <a:xfrm>
            <a:off x="863588" y="2942340"/>
            <a:ext cx="759199" cy="810163"/>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支給</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項目</a:t>
            </a:r>
          </a:p>
        </p:txBody>
      </p:sp>
      <p:sp>
        <p:nvSpPr>
          <p:cNvPr id="24" name="Rectangle 2"/>
          <p:cNvSpPr>
            <a:spLocks noChangeArrowheads="1"/>
          </p:cNvSpPr>
          <p:nvPr/>
        </p:nvSpPr>
        <p:spPr bwMode="auto">
          <a:xfrm>
            <a:off x="863588" y="3831084"/>
            <a:ext cx="759199" cy="82889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控除</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項目</a:t>
            </a:r>
          </a:p>
        </p:txBody>
      </p:sp>
      <p:sp>
        <p:nvSpPr>
          <p:cNvPr id="25" name="Rectangle 2"/>
          <p:cNvSpPr>
            <a:spLocks noChangeArrowheads="1"/>
          </p:cNvSpPr>
          <p:nvPr/>
        </p:nvSpPr>
        <p:spPr bwMode="auto">
          <a:xfrm>
            <a:off x="1657357" y="2942340"/>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固定</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6" name="Rectangle 2"/>
          <p:cNvSpPr>
            <a:spLocks noChangeArrowheads="1"/>
          </p:cNvSpPr>
          <p:nvPr/>
        </p:nvSpPr>
        <p:spPr bwMode="auto">
          <a:xfrm>
            <a:off x="1657357" y="3379905"/>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変動</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9" name="Rectangle 17"/>
          <p:cNvSpPr>
            <a:spLocks noChangeArrowheads="1"/>
          </p:cNvSpPr>
          <p:nvPr/>
        </p:nvSpPr>
        <p:spPr bwMode="auto">
          <a:xfrm>
            <a:off x="4741119" y="2944090"/>
            <a:ext cx="1138673" cy="233614"/>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職務手当</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30" name="Rectangle 15"/>
          <p:cNvSpPr>
            <a:spLocks noChangeArrowheads="1"/>
          </p:cNvSpPr>
          <p:nvPr/>
        </p:nvSpPr>
        <p:spPr bwMode="auto">
          <a:xfrm>
            <a:off x="3552987" y="323617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年齢給</a:t>
            </a:r>
          </a:p>
        </p:txBody>
      </p:sp>
      <p:sp>
        <p:nvSpPr>
          <p:cNvPr id="31" name="Rectangle 15"/>
          <p:cNvSpPr>
            <a:spLocks noChangeArrowheads="1"/>
          </p:cNvSpPr>
          <p:nvPr/>
        </p:nvSpPr>
        <p:spPr bwMode="auto">
          <a:xfrm>
            <a:off x="3552987" y="3533627"/>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職務手当</a:t>
            </a:r>
          </a:p>
        </p:txBody>
      </p:sp>
      <p:sp>
        <p:nvSpPr>
          <p:cNvPr id="32" name="Rectangle 16"/>
          <p:cNvSpPr>
            <a:spLocks noChangeArrowheads="1"/>
          </p:cNvSpPr>
          <p:nvPr/>
        </p:nvSpPr>
        <p:spPr bwMode="auto">
          <a:xfrm>
            <a:off x="5929251" y="4132052"/>
            <a:ext cx="1138673" cy="22966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厚生年金</a:t>
            </a:r>
          </a:p>
        </p:txBody>
      </p:sp>
      <p:sp>
        <p:nvSpPr>
          <p:cNvPr id="33" name="Rectangle 15"/>
          <p:cNvSpPr>
            <a:spLocks noChangeArrowheads="1"/>
          </p:cNvSpPr>
          <p:nvPr/>
        </p:nvSpPr>
        <p:spPr bwMode="auto">
          <a:xfrm>
            <a:off x="2364855"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34" name="Rectangle 15"/>
          <p:cNvSpPr>
            <a:spLocks noChangeArrowheads="1"/>
          </p:cNvSpPr>
          <p:nvPr/>
        </p:nvSpPr>
        <p:spPr bwMode="auto">
          <a:xfrm>
            <a:off x="2364855" y="412854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35" name="Rectangle 15"/>
          <p:cNvSpPr>
            <a:spLocks noChangeArrowheads="1"/>
          </p:cNvSpPr>
          <p:nvPr/>
        </p:nvSpPr>
        <p:spPr bwMode="auto">
          <a:xfrm>
            <a:off x="2364855" y="4425999"/>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36" name="Rectangle 15"/>
          <p:cNvSpPr>
            <a:spLocks noChangeArrowheads="1"/>
          </p:cNvSpPr>
          <p:nvPr/>
        </p:nvSpPr>
        <p:spPr bwMode="auto">
          <a:xfrm>
            <a:off x="3552987"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37" name="Rectangle 15"/>
          <p:cNvSpPr>
            <a:spLocks noChangeArrowheads="1"/>
          </p:cNvSpPr>
          <p:nvPr/>
        </p:nvSpPr>
        <p:spPr bwMode="auto">
          <a:xfrm>
            <a:off x="3552987" y="412854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38" name="Rectangle 15"/>
          <p:cNvSpPr>
            <a:spLocks noChangeArrowheads="1"/>
          </p:cNvSpPr>
          <p:nvPr/>
        </p:nvSpPr>
        <p:spPr bwMode="auto">
          <a:xfrm>
            <a:off x="3552987" y="4425999"/>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39" name="Rectangle 15"/>
          <p:cNvSpPr>
            <a:spLocks noChangeArrowheads="1"/>
          </p:cNvSpPr>
          <p:nvPr/>
        </p:nvSpPr>
        <p:spPr bwMode="auto">
          <a:xfrm>
            <a:off x="4741119"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40" name="Rectangle 15"/>
          <p:cNvSpPr>
            <a:spLocks noChangeArrowheads="1"/>
          </p:cNvSpPr>
          <p:nvPr/>
        </p:nvSpPr>
        <p:spPr bwMode="auto">
          <a:xfrm>
            <a:off x="4741119" y="412854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41" name="Rectangle 15"/>
          <p:cNvSpPr>
            <a:spLocks noChangeArrowheads="1"/>
          </p:cNvSpPr>
          <p:nvPr/>
        </p:nvSpPr>
        <p:spPr bwMode="auto">
          <a:xfrm>
            <a:off x="4741119" y="4425999"/>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42" name="Rectangle 16"/>
          <p:cNvSpPr>
            <a:spLocks noChangeArrowheads="1"/>
          </p:cNvSpPr>
          <p:nvPr/>
        </p:nvSpPr>
        <p:spPr bwMode="auto">
          <a:xfrm>
            <a:off x="5929778" y="4425998"/>
            <a:ext cx="1138146" cy="233178"/>
          </a:xfrm>
          <a:prstGeom prst="rect">
            <a:avLst/>
          </a:prstGeom>
          <a:noFill/>
          <a:ln w="12700" cmpd="sng">
            <a:solidFill>
              <a:srgbClr val="EE5500"/>
            </a:solidFill>
            <a:prstDash val="dash"/>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sp>
        <p:nvSpPr>
          <p:cNvPr id="43" name="Rectangle 16"/>
          <p:cNvSpPr>
            <a:spLocks noChangeArrowheads="1"/>
          </p:cNvSpPr>
          <p:nvPr/>
        </p:nvSpPr>
        <p:spPr bwMode="auto">
          <a:xfrm>
            <a:off x="7117383" y="4132051"/>
            <a:ext cx="1138146" cy="516199"/>
          </a:xfrm>
          <a:prstGeom prst="rect">
            <a:avLst/>
          </a:prstGeom>
          <a:noFill/>
          <a:ln w="12700" cmpd="sng">
            <a:solidFill>
              <a:srgbClr val="EE5500"/>
            </a:solidFill>
            <a:prstDash val="dash"/>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sp>
        <p:nvSpPr>
          <p:cNvPr id="44" name="Rectangle 15"/>
          <p:cNvSpPr>
            <a:spLocks noChangeArrowheads="1"/>
          </p:cNvSpPr>
          <p:nvPr/>
        </p:nvSpPr>
        <p:spPr bwMode="auto">
          <a:xfrm>
            <a:off x="5929251"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45" name="Rectangle 15"/>
          <p:cNvSpPr>
            <a:spLocks noChangeArrowheads="1"/>
          </p:cNvSpPr>
          <p:nvPr/>
        </p:nvSpPr>
        <p:spPr bwMode="auto">
          <a:xfrm>
            <a:off x="7126442"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49" name="Rectangle 2"/>
          <p:cNvSpPr>
            <a:spLocks noChangeArrowheads="1"/>
          </p:cNvSpPr>
          <p:nvPr/>
        </p:nvSpPr>
        <p:spPr bwMode="auto">
          <a:xfrm>
            <a:off x="1657357" y="3835518"/>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固定</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50" name="Rectangle 2"/>
          <p:cNvSpPr>
            <a:spLocks noChangeArrowheads="1"/>
          </p:cNvSpPr>
          <p:nvPr/>
        </p:nvSpPr>
        <p:spPr bwMode="auto">
          <a:xfrm>
            <a:off x="1657357" y="4273083"/>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変動</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0867737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6026</Words>
  <Application>Microsoft Office PowerPoint</Application>
  <PresentationFormat>画面に合わせる (16:9)</PresentationFormat>
  <Paragraphs>1085</Paragraphs>
  <Slides>52</Slides>
  <Notes>25</Notes>
  <HiddenSlides>1</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52</vt:i4>
      </vt:variant>
    </vt:vector>
  </HeadingPairs>
  <TitlesOfParts>
    <vt:vector size="63" baseType="lpstr">
      <vt:lpstr>Arial Unicode MS</vt:lpstr>
      <vt:lpstr>HGP創英角ｺﾞｼｯｸUB</vt:lpstr>
      <vt:lpstr>HGP創英角ﾎﾟｯﾌﾟ体</vt:lpstr>
      <vt:lpstr>ＭＳ Ｐゴシック</vt:lpstr>
      <vt:lpstr>メイリオ</vt:lpstr>
      <vt:lpstr>游ゴシック</vt:lpstr>
      <vt:lpstr>Arial</vt:lpstr>
      <vt:lpstr>Calibri</vt:lpstr>
      <vt:lpstr>Segoe UI</vt:lpstr>
      <vt:lpstr>Wingdings</vt:lpstr>
      <vt:lpstr>Office ​​テーマ</vt:lpstr>
      <vt:lpstr>SuperStream-NX 給与管理　ご紹介補足資料</vt:lpstr>
      <vt:lpstr>PowerPoint プレゼンテーション</vt:lpstr>
      <vt:lpstr>01 システムフロー</vt:lpstr>
      <vt:lpstr>人事給与ソリューション関連図（月次）</vt:lpstr>
      <vt:lpstr>給与管理システムフロー</vt:lpstr>
      <vt:lpstr>02 製品特長</vt:lpstr>
      <vt:lpstr>人事管理・財務会計業務に最適な組織を管理</vt:lpstr>
      <vt:lpstr>会社の制度に合わせたパラメータ設定</vt:lpstr>
      <vt:lpstr>複雑な雇用形態に応じた設定が可能</vt:lpstr>
      <vt:lpstr>給与規定に合わせた支給・控除項目の設定</vt:lpstr>
      <vt:lpstr>給与天引きFBデータ作成機能</vt:lpstr>
      <vt:lpstr>給与明細のメール配信機能</vt:lpstr>
      <vt:lpstr>SuperStream-NX 給与管理 専用帳票用紙</vt:lpstr>
      <vt:lpstr>チェック業務、確認リスト機能など</vt:lpstr>
      <vt:lpstr>チェック業務、確認リスト機能など</vt:lpstr>
      <vt:lpstr>雇用保険被保険者離職証明書等の出力</vt:lpstr>
      <vt:lpstr>給与所得者異動届の電子申請データ作成</vt:lpstr>
      <vt:lpstr>住民税対応</vt:lpstr>
      <vt:lpstr>電子申請対応</vt:lpstr>
      <vt:lpstr>電子申請対応</vt:lpstr>
      <vt:lpstr>電子申請対応一覧 1/2</vt:lpstr>
      <vt:lpstr>電子申請対応一覧 2/2</vt:lpstr>
      <vt:lpstr>給与情報検索</vt:lpstr>
      <vt:lpstr>統計資料機能</vt:lpstr>
      <vt:lpstr>給与データの分析・可視化機能</vt:lpstr>
      <vt:lpstr>給与データの分析・可視化機能</vt:lpstr>
      <vt:lpstr>システム間データ連携「データ入出力機能」</vt:lpstr>
      <vt:lpstr>NX統合会計への仕訳連携</vt:lpstr>
      <vt:lpstr>NXシリーズ間でのデータ連携</vt:lpstr>
      <vt:lpstr>個別連携機能</vt:lpstr>
      <vt:lpstr>他社会計システムへの仕訳連携</vt:lpstr>
      <vt:lpstr>定期バージョンアップ、法改正への対応</vt:lpstr>
      <vt:lpstr>03 NX勤怠システムとの連携について</vt:lpstr>
      <vt:lpstr>SuperStream-NX勤怠管理との連携</vt:lpstr>
      <vt:lpstr>データ連携機能①</vt:lpstr>
      <vt:lpstr>データ連携機能②</vt:lpstr>
      <vt:lpstr>データ連携方法③　</vt:lpstr>
      <vt:lpstr>04 他社勤怠システムとの連携について</vt:lpstr>
      <vt:lpstr>他社勤怠管理システムとのデータ連携について</vt:lpstr>
      <vt:lpstr>他社勤怠管理システムとのデータ連携について</vt:lpstr>
      <vt:lpstr>他社勤怠管理システムとのデータ連携について</vt:lpstr>
      <vt:lpstr>他社勤怠管理システムとのデータ連携について</vt:lpstr>
      <vt:lpstr>05 マイナンバー対応について （人事・給与共通）</vt:lpstr>
      <vt:lpstr>人事・給与管理（マイナンバー管理）</vt:lpstr>
      <vt:lpstr>人事・給与管理（マイナンバー管理）</vt:lpstr>
      <vt:lpstr>人事・給与管理（マイナンバー管理）</vt:lpstr>
      <vt:lpstr>06 その他資料</vt:lpstr>
      <vt:lpstr>ログイン画面</vt:lpstr>
      <vt:lpstr>API連携（銀行マスタAPI） </vt:lpstr>
      <vt:lpstr>07 稼働環境</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2026-06-01T00:48:23Z</dcterms:created>
  <dcterms:modified xsi:type="dcterms:W3CDTF">2026-06-01T00:48:37Z</dcterms:modified>
</cp:coreProperties>
</file>